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8" r:id="rId1"/>
    <p:sldMasterId id="2147483891" r:id="rId2"/>
  </p:sldMasterIdLst>
  <p:sldIdLst>
    <p:sldId id="380" r:id="rId3"/>
    <p:sldId id="382" r:id="rId4"/>
    <p:sldId id="381" r:id="rId5"/>
    <p:sldId id="325" r:id="rId6"/>
    <p:sldId id="326" r:id="rId7"/>
    <p:sldId id="327" r:id="rId8"/>
    <p:sldId id="328" r:id="rId9"/>
    <p:sldId id="329" r:id="rId10"/>
    <p:sldId id="324" r:id="rId11"/>
    <p:sldId id="383" r:id="rId12"/>
    <p:sldId id="330" r:id="rId13"/>
    <p:sldId id="331" r:id="rId14"/>
    <p:sldId id="384" r:id="rId15"/>
    <p:sldId id="332" r:id="rId16"/>
    <p:sldId id="333" r:id="rId17"/>
    <p:sldId id="334" r:id="rId18"/>
    <p:sldId id="341" r:id="rId19"/>
    <p:sldId id="342" r:id="rId20"/>
    <p:sldId id="344" r:id="rId21"/>
    <p:sldId id="345" r:id="rId22"/>
    <p:sldId id="347" r:id="rId23"/>
    <p:sldId id="348" r:id="rId24"/>
    <p:sldId id="349" r:id="rId25"/>
    <p:sldId id="385" r:id="rId26"/>
    <p:sldId id="350" r:id="rId27"/>
    <p:sldId id="351" r:id="rId28"/>
    <p:sldId id="352" r:id="rId29"/>
    <p:sldId id="353" r:id="rId30"/>
    <p:sldId id="354" r:id="rId31"/>
    <p:sldId id="358" r:id="rId32"/>
    <p:sldId id="360" r:id="rId33"/>
    <p:sldId id="267" r:id="rId34"/>
    <p:sldId id="269" r:id="rId35"/>
    <p:sldId id="270" r:id="rId36"/>
    <p:sldId id="271" r:id="rId37"/>
    <p:sldId id="273" r:id="rId38"/>
    <p:sldId id="274" r:id="rId39"/>
    <p:sldId id="275" r:id="rId40"/>
    <p:sldId id="278" r:id="rId41"/>
    <p:sldId id="279" r:id="rId42"/>
    <p:sldId id="280" r:id="rId43"/>
    <p:sldId id="281" r:id="rId44"/>
    <p:sldId id="282" r:id="rId45"/>
    <p:sldId id="283" r:id="rId46"/>
    <p:sldId id="386" r:id="rId47"/>
    <p:sldId id="257" r:id="rId48"/>
    <p:sldId id="285" r:id="rId49"/>
    <p:sldId id="287" r:id="rId50"/>
    <p:sldId id="258" r:id="rId51"/>
    <p:sldId id="288" r:id="rId52"/>
    <p:sldId id="289" r:id="rId53"/>
    <p:sldId id="290" r:id="rId54"/>
    <p:sldId id="291" r:id="rId55"/>
    <p:sldId id="292" r:id="rId56"/>
    <p:sldId id="293" r:id="rId57"/>
    <p:sldId id="259" r:id="rId58"/>
    <p:sldId id="294" r:id="rId59"/>
    <p:sldId id="319" r:id="rId60"/>
    <p:sldId id="295" r:id="rId61"/>
    <p:sldId id="296" r:id="rId62"/>
    <p:sldId id="297" r:id="rId63"/>
    <p:sldId id="298" r:id="rId64"/>
    <p:sldId id="299" r:id="rId65"/>
    <p:sldId id="300" r:id="rId66"/>
    <p:sldId id="301" r:id="rId67"/>
    <p:sldId id="302" r:id="rId68"/>
    <p:sldId id="303" r:id="rId69"/>
    <p:sldId id="304" r:id="rId70"/>
    <p:sldId id="305" r:id="rId71"/>
    <p:sldId id="308" r:id="rId72"/>
    <p:sldId id="260" r:id="rId73"/>
    <p:sldId id="306" r:id="rId74"/>
    <p:sldId id="317" r:id="rId75"/>
    <p:sldId id="318" r:id="rId76"/>
    <p:sldId id="307" r:id="rId77"/>
    <p:sldId id="261" r:id="rId78"/>
    <p:sldId id="309" r:id="rId79"/>
    <p:sldId id="310" r:id="rId80"/>
    <p:sldId id="313" r:id="rId81"/>
    <p:sldId id="315" r:id="rId82"/>
    <p:sldId id="311" r:id="rId83"/>
    <p:sldId id="316" r:id="rId84"/>
    <p:sldId id="262" r:id="rId85"/>
    <p:sldId id="263" r:id="rId86"/>
    <p:sldId id="264" r:id="rId87"/>
    <p:sldId id="265" r:id="rId88"/>
    <p:sldId id="266" r:id="rId8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87" Type="http://schemas.openxmlformats.org/officeDocument/2006/relationships/slide" Target="slides/slide85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90" Type="http://schemas.openxmlformats.org/officeDocument/2006/relationships/presProps" Target="pres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slide" Target="slides/slide75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93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9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A83814-9948-40D8-BA24-0317CBDABF95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5ADB5-B540-43E8-AA4A-42AB1396064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FA013-BBB3-4C70-B02A-CD0489ACAD3A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10AF81-C199-49D7-BBC1-9D0F1B06515A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032D565-CC6F-4201-9A71-4138A78CE4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1E9E1B-EA50-4C97-A417-914CE639CF43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DBD1B-119A-4666-B516-E9D7E67E441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89C26F-135A-47D3-9176-72DF2E2730F3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E1C46-AC54-4247-A54D-5591B581AD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51B6B3-045D-4D0A-87F4-A919990C0A7A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54D323-6438-40E8-A47A-BBD0826D25A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F4EA7B-6C5E-460F-85BC-DD32D724DA21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F74A31-567B-4959-9543-0B031F2597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EF4AE-A047-4459-8DB7-85B7CBE8D03E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2EBC43-1F35-4F1B-9075-AF40EC3784E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655C00-1234-43A2-B6DD-C86E34723C72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B3EAA6-519C-44B8-90BB-AC0465D9039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B225CC-415C-4AD7-B680-7B914AAEF821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06CE19-B0D5-468B-9C2A-A87EA051F19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1D1FB-5203-4444-9BC7-9EA5A705B32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18EB90-1634-454A-BC05-0780EDFA4FAB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B6507-AD67-4121-921B-6C564847A14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C626-199C-4153-A2CA-2980BC6A5AC3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9724A2-6DD3-4BB5-B6DE-784602BB97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8D2159-D834-419B-ACEC-DBFC4D0A3CD5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330E6-7624-4597-A8BB-C93C5788E5B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A9786-D6C1-4DF1-A6D0-BC88B5978DF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70BA8-6E11-453A-B2D7-4A669B40CD71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807F-EFF3-4BE6-8FCB-9B9579077D4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072F1-C13C-4D7E-B651-EE6E282C821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541CA-CB28-4AD8-9773-45E90E83A399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8D0C1-D81D-46A3-987F-079D7CC484E8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14508-9DBB-4A10-9460-1DA3A4538004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95F34D2-4997-4C97-8AF2-322F28272DCF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DB69273-CA42-405B-8939-09D8ABB8D1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995F34D2-4997-4C97-8AF2-322F28272DCF}" type="datetimeFigureOut">
              <a:rPr lang="cs-CZ" smtClean="0"/>
              <a:pPr>
                <a:defRPr/>
              </a:pPr>
              <a:t>27.4.2016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2DB69273-CA42-405B-8939-09D8ABB8D1F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Patologie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Jarní semestr 2016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495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Buněčný stres</a:t>
            </a:r>
          </a:p>
          <a:p>
            <a:r>
              <a:rPr lang="cs-CZ" dirty="0" smtClean="0"/>
              <a:t>Buněčná adaptace</a:t>
            </a:r>
          </a:p>
          <a:p>
            <a:pPr lvl="4"/>
            <a:r>
              <a:rPr lang="cs-CZ" dirty="0"/>
              <a:t>Hyperplazie X Hypertrofie</a:t>
            </a:r>
          </a:p>
          <a:p>
            <a:pPr lvl="4"/>
            <a:r>
              <a:rPr lang="cs-CZ" dirty="0" smtClean="0"/>
              <a:t>Atrofie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Smrt</a:t>
            </a:r>
          </a:p>
          <a:p>
            <a:r>
              <a:rPr lang="cs-CZ" dirty="0" smtClean="0"/>
              <a:t>Regresivní změny</a:t>
            </a:r>
          </a:p>
          <a:p>
            <a:pPr lvl="4"/>
            <a:r>
              <a:rPr lang="cs-CZ" dirty="0" smtClean="0"/>
              <a:t>Nekróza</a:t>
            </a:r>
          </a:p>
          <a:p>
            <a:pPr lvl="4"/>
            <a:r>
              <a:rPr lang="cs-CZ" dirty="0" smtClean="0"/>
              <a:t>Atrofie</a:t>
            </a:r>
          </a:p>
          <a:p>
            <a:pPr lvl="4"/>
            <a:r>
              <a:rPr lang="cs-CZ" dirty="0" smtClean="0"/>
              <a:t>Dystrofie	</a:t>
            </a:r>
          </a:p>
          <a:p>
            <a:pPr lvl="5"/>
            <a:r>
              <a:rPr lang="cs-CZ" dirty="0" smtClean="0"/>
              <a:t>Bílkoviny</a:t>
            </a:r>
          </a:p>
          <a:p>
            <a:pPr lvl="5"/>
            <a:r>
              <a:rPr lang="cs-CZ" dirty="0" smtClean="0"/>
              <a:t>Lipidy</a:t>
            </a:r>
          </a:p>
          <a:p>
            <a:pPr lvl="5"/>
            <a:r>
              <a:rPr lang="cs-CZ" dirty="0" smtClean="0"/>
              <a:t>Minerály</a:t>
            </a:r>
          </a:p>
          <a:p>
            <a:pPr lvl="5"/>
            <a:r>
              <a:rPr lang="cs-CZ" dirty="0" smtClean="0"/>
              <a:t>pigmenty</a:t>
            </a:r>
          </a:p>
          <a:p>
            <a:r>
              <a:rPr lang="cs-CZ" dirty="0" smtClean="0"/>
              <a:t>Nemoc </a:t>
            </a:r>
          </a:p>
          <a:p>
            <a:pPr lvl="4"/>
            <a:r>
              <a:rPr lang="cs-CZ" dirty="0" smtClean="0"/>
              <a:t>Prevence</a:t>
            </a:r>
          </a:p>
          <a:p>
            <a:pPr lvl="4"/>
            <a:r>
              <a:rPr lang="cs-CZ" dirty="0" smtClean="0"/>
              <a:t>Příčiny </a:t>
            </a:r>
          </a:p>
        </p:txBody>
      </p:sp>
    </p:spTree>
    <p:extLst>
      <p:ext uri="{BB962C8B-B14F-4D97-AF65-F5344CB8AC3E}">
        <p14:creationId xmlns:p14="http://schemas.microsoft.com/office/powerpoint/2010/main" val="2890119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350"/>
            <a:ext cx="7772400" cy="1008063"/>
          </a:xfrm>
        </p:spPr>
        <p:txBody>
          <a:bodyPr/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ZÁNIK ORGANISMU (SMRT)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196975"/>
            <a:ext cx="7088187" cy="5040313"/>
          </a:xfrm>
        </p:spPr>
        <p:txBody>
          <a:bodyPr/>
          <a:lstStyle/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= nevratná zástava životních funkcí organismu (CNS, dýchání, srdeční činnost)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KLINICKÁ SMRT = vratná zástava</a:t>
            </a: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SMRT MOZKU = rozhodující dg. kritérium (izoelektrické EEG, </a:t>
            </a:r>
            <a:r>
              <a:rPr lang="cs-CZ" sz="2400" dirty="0" err="1">
                <a:solidFill>
                  <a:schemeClr val="tx1"/>
                </a:solidFill>
              </a:rPr>
              <a:t>panangiografie</a:t>
            </a:r>
            <a:r>
              <a:rPr lang="cs-CZ" sz="2400" dirty="0">
                <a:solidFill>
                  <a:schemeClr val="tx1"/>
                </a:solidFill>
              </a:rPr>
              <a:t> mozkových cév,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areflexie nad C1)</a:t>
            </a:r>
          </a:p>
          <a:p>
            <a:pPr algn="l"/>
            <a:endParaRPr lang="cs-CZ" sz="2400" dirty="0">
              <a:solidFill>
                <a:schemeClr val="hlink"/>
              </a:solidFill>
            </a:endParaRPr>
          </a:p>
          <a:p>
            <a:pPr algn="l"/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1800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ZNÁMKY SMRTI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1) FYZIKÁLNÍ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a) posmrtná bledost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b) posmrtné skvrny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c) posmrtný chlad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2) CHEMICKÉ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a) posmrtná ztuhlost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b) posmrtný rozklad - autolýza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                                - hniloba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c) posmrtné srážení krve (posmrtná sraženina = </a:t>
            </a:r>
            <a:r>
              <a:rPr lang="cs-CZ" sz="2400" dirty="0" err="1">
                <a:solidFill>
                  <a:schemeClr val="tx1"/>
                </a:solidFill>
              </a:rPr>
              <a:t>cruor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508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Buněčný stres</a:t>
            </a:r>
          </a:p>
          <a:p>
            <a:r>
              <a:rPr lang="cs-CZ" dirty="0" smtClean="0"/>
              <a:t>Buněčná adaptace</a:t>
            </a:r>
          </a:p>
          <a:p>
            <a:pPr lvl="4"/>
            <a:r>
              <a:rPr lang="cs-CZ" dirty="0"/>
              <a:t>Hyperplazie X Hypertrofie</a:t>
            </a:r>
          </a:p>
          <a:p>
            <a:pPr lvl="4"/>
            <a:r>
              <a:rPr lang="cs-CZ" dirty="0" smtClean="0"/>
              <a:t>Atrofie</a:t>
            </a:r>
          </a:p>
          <a:p>
            <a:r>
              <a:rPr lang="cs-CZ" dirty="0" smtClean="0"/>
              <a:t>Smrt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Regresivní změny</a:t>
            </a:r>
          </a:p>
          <a:p>
            <a:pPr lvl="4"/>
            <a:r>
              <a:rPr lang="cs-CZ" dirty="0" smtClean="0"/>
              <a:t>Nekróza</a:t>
            </a:r>
          </a:p>
          <a:p>
            <a:pPr lvl="4"/>
            <a:r>
              <a:rPr lang="cs-CZ" dirty="0" smtClean="0"/>
              <a:t>Atrofie</a:t>
            </a:r>
          </a:p>
          <a:p>
            <a:pPr lvl="4"/>
            <a:r>
              <a:rPr lang="cs-CZ" dirty="0" smtClean="0"/>
              <a:t>Dystrofie	</a:t>
            </a:r>
          </a:p>
          <a:p>
            <a:pPr lvl="5"/>
            <a:r>
              <a:rPr lang="cs-CZ" dirty="0" smtClean="0"/>
              <a:t>Bílkoviny</a:t>
            </a:r>
          </a:p>
          <a:p>
            <a:pPr lvl="5"/>
            <a:r>
              <a:rPr lang="cs-CZ" dirty="0" smtClean="0"/>
              <a:t>Lipidy</a:t>
            </a:r>
          </a:p>
          <a:p>
            <a:pPr lvl="5"/>
            <a:r>
              <a:rPr lang="cs-CZ" dirty="0" smtClean="0"/>
              <a:t>Minerály</a:t>
            </a:r>
          </a:p>
          <a:p>
            <a:pPr lvl="5"/>
            <a:r>
              <a:rPr lang="cs-CZ" dirty="0" smtClean="0"/>
              <a:t>pigmenty</a:t>
            </a:r>
          </a:p>
          <a:p>
            <a:r>
              <a:rPr lang="cs-CZ" dirty="0" smtClean="0"/>
              <a:t>Nemoc </a:t>
            </a:r>
          </a:p>
          <a:p>
            <a:pPr lvl="4"/>
            <a:r>
              <a:rPr lang="cs-CZ" dirty="0" smtClean="0"/>
              <a:t>Prevence</a:t>
            </a:r>
          </a:p>
          <a:p>
            <a:pPr lvl="4"/>
            <a:r>
              <a:rPr lang="cs-CZ" dirty="0" smtClean="0"/>
              <a:t>Příčiny </a:t>
            </a:r>
          </a:p>
        </p:txBody>
      </p:sp>
    </p:spTree>
    <p:extLst>
      <p:ext uri="{BB962C8B-B14F-4D97-AF65-F5344CB8AC3E}">
        <p14:creationId xmlns:p14="http://schemas.microsoft.com/office/powerpoint/2010/main" val="2890119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REGRESIVNÍ ZMĚNY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změny doprovázející "zhoršení" funkce orgánů/tkání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Rozdělení podle tíže postižení: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NEKRÓZA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ATROFIE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3. DYSTROFIE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Příčiny: velmi různorodé (viz. příčiny nemocí)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195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</a:rPr>
              <a:t>NEKRÓZA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341438"/>
            <a:ext cx="8229600" cy="475138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ohraničená intravitální odúmrť tkáně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Příčiny: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nedostatek kyslíku (ischemie): INFARKT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ostatní (popálení, ozáření, poleptání, mikrobiální toxiny...)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Mikroskopické projevy: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karyolýza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zvýšení </a:t>
            </a:r>
            <a:r>
              <a:rPr lang="cs-CZ" sz="2400" dirty="0" err="1">
                <a:solidFill>
                  <a:schemeClr val="tx1"/>
                </a:solidFill>
              </a:rPr>
              <a:t>eosinofilie</a:t>
            </a:r>
            <a:r>
              <a:rPr lang="cs-CZ" sz="2400" dirty="0">
                <a:solidFill>
                  <a:schemeClr val="tx1"/>
                </a:solidFill>
              </a:rPr>
              <a:t> cytoplazmy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3. vitální reakce okolní tkáně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83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ZÁKLADNÍ TYPY NEKRÓZ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84313"/>
            <a:ext cx="8229600" cy="4897437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KOAGULAČNÍ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tkáně bohaté na bílkoviny (myokard, ledvina, slezina, tumory)</a:t>
            </a:r>
          </a:p>
          <a:p>
            <a:r>
              <a:rPr lang="cs-CZ" sz="2400" dirty="0">
                <a:solidFill>
                  <a:schemeClr val="tx1"/>
                </a:solidFill>
              </a:rPr>
              <a:t>tuhé, žluté ložisko (12 h - 3 dny)</a:t>
            </a:r>
          </a:p>
          <a:p>
            <a:r>
              <a:rPr lang="cs-CZ" sz="2400" dirty="0">
                <a:solidFill>
                  <a:schemeClr val="tx1"/>
                </a:solidFill>
              </a:rPr>
              <a:t>hojení: vrůstání GRANULAČNÍ TKÁNĚ (fibroblasty a endotelie kapilár) ----- JIZVENÍ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KOLIKVAČNÍ</a:t>
            </a:r>
          </a:p>
          <a:p>
            <a:r>
              <a:rPr lang="cs-CZ" sz="2400" dirty="0">
                <a:solidFill>
                  <a:schemeClr val="tx1"/>
                </a:solidFill>
              </a:rPr>
              <a:t>tkáně bohaté na tuky (mozek, pankreas)</a:t>
            </a:r>
          </a:p>
          <a:p>
            <a:r>
              <a:rPr lang="cs-CZ" sz="2400" dirty="0">
                <a:solidFill>
                  <a:schemeClr val="tx1"/>
                </a:solidFill>
              </a:rPr>
              <a:t>rozměklé až kašovité ložisko</a:t>
            </a:r>
          </a:p>
          <a:p>
            <a:r>
              <a:rPr lang="cs-CZ" sz="2400" dirty="0">
                <a:solidFill>
                  <a:schemeClr val="tx1"/>
                </a:solidFill>
              </a:rPr>
              <a:t>hojení: PSEUDOCYSTA (zkapalnění enzymy z leukocytů)</a:t>
            </a:r>
          </a:p>
          <a:p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19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ZVLÁŠTNÍ TYPY NEKRÓZ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700213"/>
            <a:ext cx="8229600" cy="3889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KASEÓZNÍ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FIBRINOIDNÍ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3. HEMORAGICKÁ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4. GANGRÉNA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5. DEKUBITUS</a:t>
            </a:r>
          </a:p>
        </p:txBody>
      </p:sp>
    </p:spTree>
    <p:extLst>
      <p:ext uri="{BB962C8B-B14F-4D97-AF65-F5344CB8AC3E}">
        <p14:creationId xmlns:p14="http://schemas.microsoft.com/office/powerpoint/2010/main" val="18311565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1. KASEÓZNÍ NEKRÓZA (ZESÝROVATĚNÍ)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varianta koagulační nekrózy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TBC </a:t>
            </a:r>
          </a:p>
          <a:p>
            <a:r>
              <a:rPr lang="cs-CZ" sz="2400" dirty="0">
                <a:solidFill>
                  <a:schemeClr val="tx1"/>
                </a:solidFill>
              </a:rPr>
              <a:t>MA: podobná sýru</a:t>
            </a:r>
          </a:p>
          <a:p>
            <a:r>
              <a:rPr lang="cs-CZ" sz="2400" dirty="0">
                <a:solidFill>
                  <a:schemeClr val="tx1"/>
                </a:solidFill>
              </a:rPr>
              <a:t>MI: bazofilní poprašek</a:t>
            </a:r>
          </a:p>
          <a:p>
            <a:r>
              <a:rPr lang="cs-CZ" sz="2400" dirty="0">
                <a:solidFill>
                  <a:schemeClr val="tx1"/>
                </a:solidFill>
              </a:rPr>
              <a:t>další vývoj: a) </a:t>
            </a:r>
            <a:r>
              <a:rPr lang="cs-CZ" sz="2400" dirty="0" err="1">
                <a:solidFill>
                  <a:schemeClr val="tx1"/>
                </a:solidFill>
              </a:rPr>
              <a:t>kolikvace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                   b) kalcifikace, jizva 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290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8313" y="260350"/>
            <a:ext cx="8229600" cy="882650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2. FIBRINOIDNÍ NEKRÓZA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	nekróza vaziva prostoupená fibrinem (mikroskopicky silně eosinofilní)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revmatické choroby</a:t>
            </a:r>
          </a:p>
          <a:p>
            <a:r>
              <a:rPr lang="cs-CZ" sz="2400" dirty="0">
                <a:solidFill>
                  <a:schemeClr val="tx1"/>
                </a:solidFill>
              </a:rPr>
              <a:t>spodina žaludečního vředu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465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Buněčný stres</a:t>
            </a:r>
          </a:p>
          <a:p>
            <a:r>
              <a:rPr lang="cs-CZ" dirty="0" smtClean="0"/>
              <a:t>Buněčná adaptace</a:t>
            </a:r>
          </a:p>
          <a:p>
            <a:pPr lvl="4"/>
            <a:r>
              <a:rPr lang="cs-CZ" dirty="0"/>
              <a:t>Hyperplazie X Hypertrofie</a:t>
            </a:r>
          </a:p>
          <a:p>
            <a:pPr lvl="4"/>
            <a:r>
              <a:rPr lang="cs-CZ" dirty="0" smtClean="0"/>
              <a:t>Atrofie</a:t>
            </a:r>
          </a:p>
          <a:p>
            <a:r>
              <a:rPr lang="cs-CZ" dirty="0" smtClean="0"/>
              <a:t>Smrt</a:t>
            </a:r>
          </a:p>
          <a:p>
            <a:r>
              <a:rPr lang="cs-CZ" dirty="0" smtClean="0"/>
              <a:t>Regresivní změny</a:t>
            </a:r>
          </a:p>
          <a:p>
            <a:pPr lvl="4"/>
            <a:r>
              <a:rPr lang="cs-CZ" dirty="0" smtClean="0"/>
              <a:t>Nekróza</a:t>
            </a:r>
          </a:p>
          <a:p>
            <a:pPr lvl="4"/>
            <a:r>
              <a:rPr lang="cs-CZ" dirty="0" smtClean="0"/>
              <a:t>Atrofie</a:t>
            </a:r>
          </a:p>
          <a:p>
            <a:pPr lvl="4"/>
            <a:r>
              <a:rPr lang="cs-CZ" dirty="0" smtClean="0"/>
              <a:t>Dystrofie	</a:t>
            </a:r>
          </a:p>
          <a:p>
            <a:pPr lvl="5"/>
            <a:r>
              <a:rPr lang="cs-CZ" dirty="0" smtClean="0"/>
              <a:t>Bílkoviny</a:t>
            </a:r>
          </a:p>
          <a:p>
            <a:pPr lvl="5"/>
            <a:r>
              <a:rPr lang="cs-CZ" dirty="0" smtClean="0"/>
              <a:t>Lipidy</a:t>
            </a:r>
          </a:p>
          <a:p>
            <a:pPr lvl="5"/>
            <a:r>
              <a:rPr lang="cs-CZ" dirty="0" smtClean="0"/>
              <a:t>Minerály</a:t>
            </a:r>
          </a:p>
          <a:p>
            <a:pPr lvl="5"/>
            <a:r>
              <a:rPr lang="cs-CZ" dirty="0" smtClean="0"/>
              <a:t>pigmenty</a:t>
            </a:r>
          </a:p>
          <a:p>
            <a:r>
              <a:rPr lang="cs-CZ" dirty="0" smtClean="0"/>
              <a:t>Nemoc </a:t>
            </a:r>
          </a:p>
          <a:p>
            <a:pPr lvl="4"/>
            <a:r>
              <a:rPr lang="cs-CZ" dirty="0" smtClean="0"/>
              <a:t>Prevence</a:t>
            </a:r>
          </a:p>
          <a:p>
            <a:pPr lvl="4"/>
            <a:r>
              <a:rPr lang="cs-CZ" dirty="0" smtClean="0"/>
              <a:t>Příčiny </a:t>
            </a:r>
          </a:p>
        </p:txBody>
      </p:sp>
    </p:spTree>
    <p:extLst>
      <p:ext uri="{BB962C8B-B14F-4D97-AF65-F5344CB8AC3E}">
        <p14:creationId xmlns:p14="http://schemas.microsoft.com/office/powerpoint/2010/main" val="2214874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3. HEMORAGICKÁ NEKRÓZA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nekróza druhotně </a:t>
            </a:r>
            <a:r>
              <a:rPr lang="cs-CZ" sz="2400" dirty="0" err="1">
                <a:solidFill>
                  <a:schemeClr val="tx1"/>
                </a:solidFill>
              </a:rPr>
              <a:t>prokrvácená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plíce</a:t>
            </a:r>
          </a:p>
          <a:p>
            <a:r>
              <a:rPr lang="cs-CZ" sz="2400" dirty="0">
                <a:solidFill>
                  <a:schemeClr val="tx1"/>
                </a:solidFill>
              </a:rPr>
              <a:t>pankreas</a:t>
            </a:r>
          </a:p>
        </p:txBody>
      </p:sp>
    </p:spTree>
    <p:extLst>
      <p:ext uri="{BB962C8B-B14F-4D97-AF65-F5344CB8AC3E}">
        <p14:creationId xmlns:p14="http://schemas.microsoft.com/office/powerpoint/2010/main" val="3172234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4. GANGRÉNA (SNĚŤ)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druhotně změněná nekróza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a) SUCHÁ (MUMIFIKACE)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b) VLHKÁ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c) PLYNATÁ</a:t>
            </a:r>
          </a:p>
        </p:txBody>
      </p:sp>
    </p:spTree>
    <p:extLst>
      <p:ext uri="{BB962C8B-B14F-4D97-AF65-F5344CB8AC3E}">
        <p14:creationId xmlns:p14="http://schemas.microsoft.com/office/powerpoint/2010/main" val="16319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5. DEKUBITUS (PROLEŽELINA)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nekróza kůže (popř. i hlubších tkání) způsobená dlouhodobým stlačením mezi kost a podložku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Výskyt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Komplikace: </a:t>
            </a:r>
            <a:r>
              <a:rPr lang="cs-CZ" sz="2400" dirty="0" err="1">
                <a:solidFill>
                  <a:schemeClr val="tx1"/>
                </a:solidFill>
              </a:rPr>
              <a:t>dekubitární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endParaRPr lang="cs-CZ" sz="2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                       </a:t>
            </a:r>
            <a:r>
              <a:rPr lang="cs-CZ" sz="2400" dirty="0" smtClean="0">
                <a:solidFill>
                  <a:schemeClr val="tx1"/>
                </a:solidFill>
              </a:rPr>
              <a:t>sepse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43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DALŠÍ OSUD NEKRÓZY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A) ZHOJENÍ (REGENERACE)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B) JIZVA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C) PSEUDOCYSTA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D) KALCIFIKACE</a:t>
            </a:r>
          </a:p>
        </p:txBody>
      </p:sp>
    </p:spTree>
    <p:extLst>
      <p:ext uri="{BB962C8B-B14F-4D97-AF65-F5344CB8AC3E}">
        <p14:creationId xmlns:p14="http://schemas.microsoft.com/office/powerpoint/2010/main" val="61427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Buněčný stres</a:t>
            </a:r>
          </a:p>
          <a:p>
            <a:r>
              <a:rPr lang="cs-CZ" dirty="0" smtClean="0"/>
              <a:t>Buněčná adaptace</a:t>
            </a:r>
          </a:p>
          <a:p>
            <a:pPr lvl="4"/>
            <a:r>
              <a:rPr lang="cs-CZ" dirty="0"/>
              <a:t>Hyperplazie X Hypertrofie</a:t>
            </a:r>
          </a:p>
          <a:p>
            <a:pPr lvl="4"/>
            <a:r>
              <a:rPr lang="cs-CZ" dirty="0" smtClean="0"/>
              <a:t>Atrofie</a:t>
            </a:r>
          </a:p>
          <a:p>
            <a:r>
              <a:rPr lang="cs-CZ" dirty="0" smtClean="0"/>
              <a:t>Smrt</a:t>
            </a:r>
          </a:p>
          <a:p>
            <a:r>
              <a:rPr lang="cs-CZ" dirty="0" smtClean="0"/>
              <a:t>Regresivní změny</a:t>
            </a:r>
          </a:p>
          <a:p>
            <a:pPr lvl="4"/>
            <a:r>
              <a:rPr lang="cs-CZ" dirty="0" smtClean="0"/>
              <a:t>Nekróza</a:t>
            </a:r>
          </a:p>
          <a:p>
            <a:pPr lvl="4"/>
            <a:r>
              <a:rPr lang="cs-CZ" dirty="0" smtClean="0"/>
              <a:t>Atrofie</a:t>
            </a:r>
          </a:p>
          <a:p>
            <a:pPr lvl="4"/>
            <a:r>
              <a:rPr lang="cs-CZ" dirty="0" smtClean="0">
                <a:solidFill>
                  <a:srgbClr val="FF0000"/>
                </a:solidFill>
              </a:rPr>
              <a:t>Dystrofie</a:t>
            </a:r>
            <a:r>
              <a:rPr lang="cs-CZ" dirty="0" smtClean="0"/>
              <a:t>	</a:t>
            </a:r>
          </a:p>
          <a:p>
            <a:pPr lvl="5"/>
            <a:r>
              <a:rPr lang="cs-CZ" dirty="0" smtClean="0"/>
              <a:t>Bílkoviny</a:t>
            </a:r>
          </a:p>
          <a:p>
            <a:pPr lvl="5"/>
            <a:r>
              <a:rPr lang="cs-CZ" dirty="0" smtClean="0"/>
              <a:t>Lipidy</a:t>
            </a:r>
          </a:p>
          <a:p>
            <a:pPr lvl="5"/>
            <a:r>
              <a:rPr lang="cs-CZ" dirty="0" smtClean="0"/>
              <a:t>Minerály</a:t>
            </a:r>
          </a:p>
          <a:p>
            <a:pPr lvl="5"/>
            <a:r>
              <a:rPr lang="cs-CZ" dirty="0" smtClean="0"/>
              <a:t>pigmenty</a:t>
            </a:r>
          </a:p>
          <a:p>
            <a:r>
              <a:rPr lang="cs-CZ" dirty="0" smtClean="0"/>
              <a:t>Nemoc </a:t>
            </a:r>
          </a:p>
          <a:p>
            <a:pPr lvl="4"/>
            <a:r>
              <a:rPr lang="cs-CZ" dirty="0" smtClean="0"/>
              <a:t>Prevence</a:t>
            </a:r>
          </a:p>
          <a:p>
            <a:pPr lvl="4"/>
            <a:r>
              <a:rPr lang="cs-CZ" dirty="0" smtClean="0"/>
              <a:t>Příčiny </a:t>
            </a:r>
          </a:p>
        </p:txBody>
      </p:sp>
    </p:spTree>
    <p:extLst>
      <p:ext uri="{BB962C8B-B14F-4D97-AF65-F5344CB8AC3E}">
        <p14:creationId xmlns:p14="http://schemas.microsoft.com/office/powerpoint/2010/main" val="2890119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cs-CZ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DYSTROFIE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degenerativní změny způsobené poruchou metabolismu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(změna chemického složení tkáně, ukládání neobvyklé součásti apod.)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Dělení: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poruchy metabolismu bílkovin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poruchy metabolismu lipidů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3. poruchy metabolismu sacharidů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4. poruchy metabolismu minerálních látek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5. poruchy metabolismu pigmentů</a:t>
            </a:r>
          </a:p>
        </p:txBody>
      </p:sp>
    </p:spTree>
    <p:extLst>
      <p:ext uri="{BB962C8B-B14F-4D97-AF65-F5344CB8AC3E}">
        <p14:creationId xmlns:p14="http://schemas.microsoft.com/office/powerpoint/2010/main" val="37809250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95288" y="260350"/>
            <a:ext cx="8229600" cy="792163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PORUCHY METABOLISMU BÍLKOVIN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INTRACELULÁRNÍ HROMADĚNÍ BÍLKOVINY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- ve formě růžových kapiček v cytoplazmě (tzv. hyalinní </a:t>
            </a:r>
            <a:r>
              <a:rPr lang="cs-CZ" sz="2400" dirty="0" err="1">
                <a:solidFill>
                  <a:schemeClr val="tx1"/>
                </a:solidFill>
              </a:rPr>
              <a:t>zkapénkovatění</a:t>
            </a:r>
            <a:r>
              <a:rPr lang="cs-CZ" sz="2400" dirty="0">
                <a:solidFill>
                  <a:schemeClr val="tx1"/>
                </a:solidFill>
              </a:rPr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- př. proximální tubuly ledvin při proteinurii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    </a:t>
            </a:r>
            <a:r>
              <a:rPr lang="cs-CZ" sz="2400" dirty="0" err="1">
                <a:solidFill>
                  <a:schemeClr val="tx1"/>
                </a:solidFill>
              </a:rPr>
              <a:t>Russelova</a:t>
            </a:r>
            <a:r>
              <a:rPr lang="cs-CZ" sz="2400" dirty="0">
                <a:solidFill>
                  <a:schemeClr val="tx1"/>
                </a:solidFill>
              </a:rPr>
              <a:t> tělíska v plazmatických </a:t>
            </a:r>
            <a:r>
              <a:rPr lang="cs-CZ" sz="2400" dirty="0" err="1">
                <a:solidFill>
                  <a:schemeClr val="tx1"/>
                </a:solidFill>
              </a:rPr>
              <a:t>bb</a:t>
            </a:r>
            <a:r>
              <a:rPr lang="cs-CZ" sz="2400" dirty="0">
                <a:solidFill>
                  <a:schemeClr val="tx1"/>
                </a:solidFill>
              </a:rPr>
              <a:t>. při chronickém zánětu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EXTRACELULÁRNÍ HROMADĚNÍ BÍLKOVINY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- ve formě růžového bezstrukturního (homogenního materiálu)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mezi buňkami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- př. amyloidóza</a:t>
            </a:r>
          </a:p>
        </p:txBody>
      </p:sp>
    </p:spTree>
    <p:extLst>
      <p:ext uri="{BB962C8B-B14F-4D97-AF65-F5344CB8AC3E}">
        <p14:creationId xmlns:p14="http://schemas.microsoft.com/office/powerpoint/2010/main" val="39758118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AMYLOIDÓZA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229600" cy="5000625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hromadění bílkovinných látek (amyloidu) v EC prostoru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Amyloid </a:t>
            </a:r>
            <a:r>
              <a:rPr lang="cs-CZ" sz="2400" dirty="0" smtClean="0">
                <a:solidFill>
                  <a:schemeClr val="tx1"/>
                </a:solidFill>
              </a:rPr>
              <a:t>– proteiny ze kterých vzniká se většinou fyziologicky vyskytují v těle (sérový </a:t>
            </a:r>
            <a:r>
              <a:rPr lang="cs-CZ" sz="2400" dirty="0" err="1" smtClean="0">
                <a:solidFill>
                  <a:schemeClr val="tx1"/>
                </a:solidFill>
              </a:rPr>
              <a:t>amiloid</a:t>
            </a:r>
            <a:r>
              <a:rPr lang="cs-CZ" sz="2400" dirty="0" smtClean="0">
                <a:solidFill>
                  <a:schemeClr val="tx1"/>
                </a:solidFill>
              </a:rPr>
              <a:t> A / lehké řetězce imunoglobulinů)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Dělení:</a:t>
            </a:r>
          </a:p>
          <a:p>
            <a:r>
              <a:rPr lang="cs-CZ" sz="2400" dirty="0">
                <a:solidFill>
                  <a:schemeClr val="tx1"/>
                </a:solidFill>
              </a:rPr>
              <a:t>LOKALIZOVANÁ (srdce starých osob, stroma endokrinních nádorů)</a:t>
            </a:r>
          </a:p>
          <a:p>
            <a:r>
              <a:rPr lang="cs-CZ" sz="2400" dirty="0">
                <a:solidFill>
                  <a:schemeClr val="tx1"/>
                </a:solidFill>
              </a:rPr>
              <a:t>SYSTÉMOVÁ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 - PRIMÁRNÍ (AL)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    - SEKUNDÁRNÍ (AA)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494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765175"/>
            <a:ext cx="8229600" cy="46815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PRIMÁRNÍ AMYLOIDÓZA</a:t>
            </a:r>
          </a:p>
          <a:p>
            <a:r>
              <a:rPr lang="cs-CZ" sz="2400" dirty="0">
                <a:solidFill>
                  <a:schemeClr val="tx1"/>
                </a:solidFill>
              </a:rPr>
              <a:t>Amyloid: AL - lehké řetězce imunoglobulinů</a:t>
            </a:r>
          </a:p>
          <a:p>
            <a:r>
              <a:rPr lang="cs-CZ" sz="2400" dirty="0">
                <a:solidFill>
                  <a:schemeClr val="tx1"/>
                </a:solidFill>
              </a:rPr>
              <a:t>Výskyt: mnohočetný myelom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SEKUNDÁRNÍ AMYLOIDÓZA</a:t>
            </a:r>
          </a:p>
          <a:p>
            <a:r>
              <a:rPr lang="cs-CZ" sz="2400" dirty="0">
                <a:solidFill>
                  <a:schemeClr val="tx1"/>
                </a:solidFill>
              </a:rPr>
              <a:t>Amyloid: AA - odvozen od proteinů akutní fáze zánětu</a:t>
            </a:r>
          </a:p>
          <a:p>
            <a:r>
              <a:rPr lang="cs-CZ" sz="2400" dirty="0">
                <a:solidFill>
                  <a:schemeClr val="tx1"/>
                </a:solidFill>
              </a:rPr>
              <a:t>Výskyt: chronické záněty (osteomyelitis, revmatické choroby, tbc, chronické hnisavé záněty)</a:t>
            </a:r>
          </a:p>
          <a:p>
            <a:endParaRPr lang="cs-CZ" sz="2400" dirty="0">
              <a:solidFill>
                <a:schemeClr val="hlink"/>
              </a:solidFill>
            </a:endParaRPr>
          </a:p>
          <a:p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892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90805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POSTIŽENÍ ORGÁNŮ PŘI AMYLOIDÓZE</a:t>
            </a:r>
          </a:p>
          <a:p>
            <a:r>
              <a:rPr lang="cs-CZ" sz="2400" dirty="0">
                <a:solidFill>
                  <a:schemeClr val="tx1"/>
                </a:solidFill>
              </a:rPr>
              <a:t>ledviny - selhání funkce</a:t>
            </a:r>
          </a:p>
          <a:p>
            <a:r>
              <a:rPr lang="cs-CZ" sz="2400" dirty="0">
                <a:solidFill>
                  <a:schemeClr val="tx1"/>
                </a:solidFill>
              </a:rPr>
              <a:t>myokard </a:t>
            </a:r>
          </a:p>
          <a:p>
            <a:r>
              <a:rPr lang="cs-CZ" sz="2400" dirty="0">
                <a:solidFill>
                  <a:schemeClr val="tx1"/>
                </a:solidFill>
              </a:rPr>
              <a:t>střevo - malabsorpce, kachexie</a:t>
            </a:r>
          </a:p>
          <a:p>
            <a:r>
              <a:rPr lang="cs-CZ" sz="2400" dirty="0">
                <a:solidFill>
                  <a:schemeClr val="tx1"/>
                </a:solidFill>
              </a:rPr>
              <a:t>játra</a:t>
            </a:r>
          </a:p>
          <a:p>
            <a:r>
              <a:rPr lang="cs-CZ" sz="2400" dirty="0">
                <a:solidFill>
                  <a:schemeClr val="tx1"/>
                </a:solidFill>
              </a:rPr>
              <a:t>kůže, svaly, nadledviny, jazyk...</a:t>
            </a:r>
          </a:p>
          <a:p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Makro: zvětšené, tuhé, matně lesklé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Mikro: homogenní eosinofilní materiál mezi </a:t>
            </a:r>
            <a:r>
              <a:rPr lang="cs-CZ" sz="2400" dirty="0" err="1">
                <a:solidFill>
                  <a:schemeClr val="tx1"/>
                </a:solidFill>
              </a:rPr>
              <a:t>bb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583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16832"/>
          </a:xfrm>
        </p:spPr>
        <p:txBody>
          <a:bodyPr/>
          <a:lstStyle/>
          <a:p>
            <a:r>
              <a:rPr lang="cs-CZ" dirty="0"/>
              <a:t>BUNĚČNÝ STRES A ADAPTACE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kern="0" dirty="0" smtClean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cs-CZ" kern="0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cs-CZ" kern="0" dirty="0" smtClean="0">
                <a:solidFill>
                  <a:prstClr val="black"/>
                </a:solidFill>
                <a:latin typeface="Calibri"/>
              </a:rPr>
              <a:t>Homeostáza </a:t>
            </a:r>
            <a:r>
              <a:rPr lang="cs-CZ" kern="0" dirty="0">
                <a:solidFill>
                  <a:prstClr val="black"/>
                </a:solidFill>
                <a:latin typeface="Calibri"/>
              </a:rPr>
              <a:t>– rovnovážný stav buňky</a:t>
            </a:r>
          </a:p>
          <a:p>
            <a:pPr>
              <a:defRPr/>
            </a:pPr>
            <a:r>
              <a:rPr lang="cs-CZ" kern="0" dirty="0">
                <a:solidFill>
                  <a:prstClr val="black"/>
                </a:solidFill>
                <a:latin typeface="Calibri"/>
              </a:rPr>
              <a:t>Fyziologický stres a patologické podněty vedou k adaptaci buňky a nastolení nového rovnovážného stavu</a:t>
            </a:r>
          </a:p>
          <a:p>
            <a:pPr>
              <a:defRPr/>
            </a:pPr>
            <a:r>
              <a:rPr lang="cs-CZ" kern="0" dirty="0">
                <a:solidFill>
                  <a:prstClr val="black"/>
                </a:solidFill>
                <a:latin typeface="Calibri"/>
              </a:rPr>
              <a:t>Pokud patologický podnět odezní, buňka se může vrátit do původního výchozího stavu</a:t>
            </a:r>
          </a:p>
          <a:p>
            <a:pPr>
              <a:defRPr/>
            </a:pPr>
            <a:r>
              <a:rPr lang="cs-CZ" kern="0" dirty="0">
                <a:solidFill>
                  <a:prstClr val="black"/>
                </a:solidFill>
                <a:latin typeface="Calibri"/>
              </a:rPr>
              <a:t>Pokud je patologický podnět příliš velký nebo dlouhodobý a překročí adaptační možnosti buňky, dojde k ireverzibilnímu poškození = buněčné smrti. „point </a:t>
            </a:r>
            <a:r>
              <a:rPr lang="cs-CZ" kern="0" dirty="0" err="1">
                <a:solidFill>
                  <a:prstClr val="black"/>
                </a:solidFill>
                <a:latin typeface="Calibri"/>
              </a:rPr>
              <a:t>of</a:t>
            </a:r>
            <a:r>
              <a:rPr lang="cs-CZ" kern="0" dirty="0">
                <a:solidFill>
                  <a:prstClr val="black"/>
                </a:solidFill>
                <a:latin typeface="Calibri"/>
              </a:rPr>
              <a:t> no return“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4882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PORUCHY METABOLISMU LIPIDŮ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STEATÓZA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ukládání kapének tuku v </a:t>
            </a:r>
            <a:r>
              <a:rPr lang="cs-CZ" sz="2400" dirty="0" err="1">
                <a:solidFill>
                  <a:schemeClr val="tx1"/>
                </a:solidFill>
              </a:rPr>
              <a:t>bb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Příčiny: přejídání, hypoxie, metabolické choroby...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LIPOMATÓZA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= ukládání tuku v </a:t>
            </a:r>
            <a:r>
              <a:rPr lang="cs-CZ" sz="2400" dirty="0" err="1">
                <a:solidFill>
                  <a:schemeClr val="tx1"/>
                </a:solidFill>
              </a:rPr>
              <a:t>intersticiu</a:t>
            </a:r>
            <a:r>
              <a:rPr lang="cs-CZ" sz="2400" dirty="0">
                <a:solidFill>
                  <a:schemeClr val="tx1"/>
                </a:solidFill>
              </a:rPr>
              <a:t> ve specializovaných tukových </a:t>
            </a:r>
            <a:r>
              <a:rPr lang="cs-CZ" sz="2400" dirty="0" err="1">
                <a:solidFill>
                  <a:schemeClr val="tx1"/>
                </a:solidFill>
              </a:rPr>
              <a:t>bb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MAKRO: zvětšení a žluté zbarvení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MIKRO: kapénky tuku v cytoplazmě</a:t>
            </a: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245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PORUCHY METABOLISMU SACHARIDŮ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1. Diabetes </a:t>
            </a:r>
            <a:r>
              <a:rPr lang="cs-CZ" sz="2400" dirty="0" err="1">
                <a:solidFill>
                  <a:schemeClr val="tx1"/>
                </a:solidFill>
              </a:rPr>
              <a:t>mellitus</a:t>
            </a: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2. Metabolické choroby (střádací choroby):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a) </a:t>
            </a:r>
            <a:r>
              <a:rPr lang="cs-CZ" sz="2400" b="1" dirty="0" err="1">
                <a:solidFill>
                  <a:schemeClr val="tx1"/>
                </a:solidFill>
              </a:rPr>
              <a:t>glykogenózy</a:t>
            </a:r>
            <a:r>
              <a:rPr lang="cs-CZ" sz="2400" dirty="0">
                <a:solidFill>
                  <a:schemeClr val="tx1"/>
                </a:solidFill>
              </a:rPr>
              <a:t> - enzymatický defekt vedoucí k hromadění glykogenu v </a:t>
            </a:r>
            <a:r>
              <a:rPr lang="cs-CZ" sz="2400" dirty="0" err="1">
                <a:solidFill>
                  <a:schemeClr val="tx1"/>
                </a:solidFill>
              </a:rPr>
              <a:t>bb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</a:rPr>
              <a:t>b) </a:t>
            </a:r>
            <a:r>
              <a:rPr lang="cs-CZ" sz="2400" b="1" dirty="0" err="1">
                <a:solidFill>
                  <a:schemeClr val="tx1"/>
                </a:solidFill>
              </a:rPr>
              <a:t>mukopolysacharidózy</a:t>
            </a:r>
            <a:r>
              <a:rPr lang="cs-CZ" sz="2400" dirty="0">
                <a:solidFill>
                  <a:schemeClr val="tx1"/>
                </a:solidFill>
              </a:rPr>
              <a:t> - enzymatický defekt vedoucí k hromadění mukopolysacharidů (hlenovitých látek)</a:t>
            </a:r>
          </a:p>
        </p:txBody>
      </p:sp>
    </p:spTree>
    <p:extLst>
      <p:ext uri="{BB962C8B-B14F-4D97-AF65-F5344CB8AC3E}">
        <p14:creationId xmlns:p14="http://schemas.microsoft.com/office/powerpoint/2010/main" val="28710441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PORUCHY METABOLISMU MINERÁLŮ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1. KALCIFIKACE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= ukládání iontů vápníku (Ca</a:t>
            </a:r>
            <a:r>
              <a:rPr lang="cs-CZ" sz="2400" baseline="30000" smtClean="0"/>
              <a:t>2+</a:t>
            </a:r>
            <a:r>
              <a:rPr lang="cs-CZ" sz="2400" smtClean="0"/>
              <a:t>) do tkání, kde se běžně nevyskytuje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r>
              <a:rPr lang="cs-CZ" sz="2400" smtClean="0"/>
              <a:t>DYSTROFICKÁ (tbc, AS pláty, chlopně)</a:t>
            </a:r>
          </a:p>
          <a:p>
            <a:r>
              <a:rPr lang="cs-CZ" sz="2400" smtClean="0"/>
              <a:t>METASTATICKÁ (žaludek, plíce, ledviny)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* příčiny hyperkalcémie: hyperparathyreóza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                                      rozsáhlá osteolýza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                                      chronické selhání ledvin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b="1" smtClean="0"/>
              <a:t>2. LITIÁZA</a:t>
            </a:r>
          </a:p>
          <a:p>
            <a:pPr>
              <a:buFont typeface="Wingdings" pitchFamily="2" charset="2"/>
              <a:buNone/>
            </a:pPr>
            <a:endParaRPr lang="cs-CZ" sz="1000" b="1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= tvorba kamenů v těle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Dle lokalizace:</a:t>
            </a:r>
          </a:p>
          <a:p>
            <a:r>
              <a:rPr lang="cs-CZ" sz="2400" smtClean="0"/>
              <a:t>urolitiáza</a:t>
            </a:r>
          </a:p>
          <a:p>
            <a:r>
              <a:rPr lang="cs-CZ" sz="2400" smtClean="0"/>
              <a:t>cholelitiáza</a:t>
            </a:r>
          </a:p>
          <a:p>
            <a:r>
              <a:rPr lang="cs-CZ" sz="2400" smtClean="0"/>
              <a:t>pankreatolitiáza</a:t>
            </a:r>
          </a:p>
          <a:p>
            <a:r>
              <a:rPr lang="cs-CZ" sz="2400" smtClean="0"/>
              <a:t>sialolitiáza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836613"/>
            <a:ext cx="8229600" cy="54006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Vzhled kamenů:</a:t>
            </a:r>
          </a:p>
          <a:p>
            <a:r>
              <a:rPr lang="cs-CZ" sz="2400" smtClean="0"/>
              <a:t>počet (solitární/mnohočetná)</a:t>
            </a:r>
          </a:p>
          <a:p>
            <a:r>
              <a:rPr lang="cs-CZ" sz="2400" smtClean="0"/>
              <a:t>tvar (fasetované, odlitkové, kulaté)</a:t>
            </a:r>
          </a:p>
          <a:p>
            <a:r>
              <a:rPr lang="cs-CZ" sz="2400" smtClean="0"/>
              <a:t>chemické složení</a:t>
            </a:r>
          </a:p>
          <a:p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Chemické složení:</a:t>
            </a:r>
          </a:p>
          <a:p>
            <a:r>
              <a:rPr lang="cs-CZ" sz="2400" smtClean="0"/>
              <a:t>kalcium</a:t>
            </a:r>
          </a:p>
          <a:p>
            <a:r>
              <a:rPr lang="cs-CZ" sz="2400" smtClean="0"/>
              <a:t>anionty: fosfáty, uhličitany</a:t>
            </a:r>
          </a:p>
          <a:p>
            <a:r>
              <a:rPr lang="cs-CZ" sz="2400" smtClean="0"/>
              <a:t>organické sloučeniny: urát, oxalát</a:t>
            </a:r>
          </a:p>
          <a:p>
            <a:r>
              <a:rPr lang="cs-CZ" sz="2400" smtClean="0"/>
              <a:t>pigmenty (bilirubin)</a:t>
            </a:r>
          </a:p>
          <a:p>
            <a:r>
              <a:rPr lang="cs-CZ" sz="2400" smtClean="0"/>
              <a:t>cholesterol</a:t>
            </a:r>
          </a:p>
          <a:p>
            <a:endParaRPr lang="cs-CZ" sz="24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908050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Příčina vzniku kamenů: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= překročení rozpustnosti kamenotvorné látky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a) vzestup koncentrace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b) změna pH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+ vznik krystalizačních jader (zánět)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Komplikace:</a:t>
            </a:r>
          </a:p>
          <a:p>
            <a:r>
              <a:rPr lang="cs-CZ" sz="2400" smtClean="0"/>
              <a:t>KOLIKA </a:t>
            </a:r>
          </a:p>
          <a:p>
            <a:r>
              <a:rPr lang="cs-CZ" sz="2400" smtClean="0"/>
              <a:t>ZAKLÍNĚNÍ: obstrukční ikterus, hydronefróza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PORUCHY METABOLISMU PIGMENTŮ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Dělení pigmentů dle původu: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1) EXOGENNÍ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2) ENDOGENNÍ</a:t>
            </a:r>
          </a:p>
          <a:p>
            <a:r>
              <a:rPr lang="cs-CZ" sz="2400" smtClean="0"/>
              <a:t>hematogenní </a:t>
            </a:r>
          </a:p>
          <a:p>
            <a:r>
              <a:rPr lang="cs-CZ" sz="2400" smtClean="0"/>
              <a:t>autogenní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EXOGENNÍ PIGMENTACE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196975"/>
            <a:ext cx="8229600" cy="4525963"/>
          </a:xfrm>
        </p:spPr>
        <p:txBody>
          <a:bodyPr>
            <a:normAutofit fontScale="925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1) TETOVÁŽ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2) ANTRAKÓZA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3) PNEUMOKONIÓZY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= choroby vzniklé ukládáním prachových částic v plicích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(SiO</a:t>
            </a:r>
            <a:r>
              <a:rPr lang="cs-CZ" sz="2400" baseline="-25000" dirty="0"/>
              <a:t>2</a:t>
            </a:r>
            <a:r>
              <a:rPr lang="cs-CZ" sz="2400" dirty="0"/>
              <a:t>, azbest, </a:t>
            </a:r>
            <a:r>
              <a:rPr lang="cs-CZ" sz="2400" dirty="0" err="1"/>
              <a:t>berylium</a:t>
            </a:r>
            <a:r>
              <a:rPr lang="cs-CZ" sz="2400" dirty="0"/>
              <a:t>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- </a:t>
            </a:r>
            <a:r>
              <a:rPr lang="cs-CZ" sz="2400" dirty="0" err="1"/>
              <a:t>fibrogenní</a:t>
            </a:r>
            <a:r>
              <a:rPr lang="cs-CZ" sz="2400" dirty="0"/>
              <a:t> účinek prachu (prostřednictvím enzymů uvolněných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   z makrofágů)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- SILIKÓZA, AZBESTÓZA, BERYLIÓZA...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AUTOGENNÍ PIGMENTACE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1) MELANIN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= černohnědý pigment vznikající v melanocytech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Poruchy:</a:t>
            </a:r>
          </a:p>
          <a:p>
            <a:r>
              <a:rPr lang="cs-CZ" sz="2400" smtClean="0"/>
              <a:t>PIGMENTOVÉ NÉVY</a:t>
            </a:r>
          </a:p>
          <a:p>
            <a:r>
              <a:rPr lang="cs-CZ" sz="2400" smtClean="0"/>
              <a:t>MALIGNÍ MELANOM</a:t>
            </a:r>
          </a:p>
          <a:p>
            <a:r>
              <a:rPr lang="cs-CZ" sz="2400" smtClean="0"/>
              <a:t>ALBINISMUS</a:t>
            </a:r>
          </a:p>
          <a:p>
            <a:r>
              <a:rPr lang="cs-CZ" sz="2400" smtClean="0"/>
              <a:t>VITILIGO</a:t>
            </a:r>
          </a:p>
          <a:p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2) LIPOFUSCIN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5364163" y="3500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HEMATOGENNÍ PIGMENTY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1) HEMOSIDERIN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= pigment vznikající při extracelulárním rozpadu Hb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- obv. po krvácení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- fagocytován makrofágy (=SIDEROFÁGY)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2) BILIRUBIN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= pigment vznikající při řízeném odbourávání Hb v bb. RES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Zvýšená hladina se projeví jako IKTERUS.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MECHANISMY ADAPTACE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Hyperplazie</a:t>
            </a:r>
          </a:p>
          <a:p>
            <a:r>
              <a:rPr lang="cs-CZ" sz="2400" dirty="0" smtClean="0"/>
              <a:t>Hypertrofie</a:t>
            </a:r>
          </a:p>
          <a:p>
            <a:r>
              <a:rPr lang="cs-CZ" sz="2400" dirty="0" smtClean="0"/>
              <a:t>Atrofie</a:t>
            </a:r>
          </a:p>
          <a:p>
            <a:r>
              <a:rPr lang="cs-CZ" sz="2400" dirty="0" smtClean="0"/>
              <a:t>Metaplazie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Buňka odpovídá na zvýšené požadavky hypertrofií nebo hyperplazií,</a:t>
            </a:r>
          </a:p>
          <a:p>
            <a:pPr>
              <a:buNone/>
            </a:pPr>
            <a:r>
              <a:rPr lang="cs-CZ" sz="2000" dirty="0" smtClean="0"/>
              <a:t>na nedostatek živin atrofií, </a:t>
            </a:r>
          </a:p>
          <a:p>
            <a:pPr>
              <a:buNone/>
            </a:pPr>
            <a:r>
              <a:rPr lang="cs-CZ" sz="2000" dirty="0" smtClean="0"/>
              <a:t>Metaplazie = přechod z jednoho typu diferencované tkáně na jiný</a:t>
            </a:r>
            <a:endParaRPr lang="cs-CZ" dirty="0" smtClean="0"/>
          </a:p>
          <a:p>
            <a:endParaRPr lang="cs-CZ" sz="2400" dirty="0" smtClean="0"/>
          </a:p>
          <a:p>
            <a:r>
              <a:rPr lang="cs-CZ" sz="2400" dirty="0" smtClean="0"/>
              <a:t>zvýšená syntéza proteinů, lipidů, </a:t>
            </a:r>
            <a:r>
              <a:rPr lang="cs-CZ" sz="2400" dirty="0" err="1" smtClean="0"/>
              <a:t>karbohydrátů</a:t>
            </a:r>
            <a:endParaRPr lang="cs-CZ" sz="2400" dirty="0" smtClean="0"/>
          </a:p>
          <a:p>
            <a:r>
              <a:rPr lang="cs-CZ" sz="2400" dirty="0" smtClean="0"/>
              <a:t>kalcifikace – ukládání vápníku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139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229600" cy="6119812"/>
          </a:xfrm>
        </p:spPr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Metabolismus hemoglobinu: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vznik: kostní dřeň (</a:t>
            </a:r>
            <a:r>
              <a:rPr lang="cs-CZ" sz="2400" dirty="0" err="1"/>
              <a:t>erytropoeza</a:t>
            </a:r>
            <a:r>
              <a:rPr lang="cs-CZ" sz="2400" dirty="0"/>
              <a:t>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zánik: fagocyty RES (játra, slezina,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smtClean="0"/>
              <a:t>kostní </a:t>
            </a:r>
            <a:r>
              <a:rPr lang="cs-CZ" sz="2400" dirty="0"/>
              <a:t>dřeň)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Rozpad</a:t>
            </a:r>
            <a:r>
              <a:rPr lang="cs-CZ" sz="2400" dirty="0"/>
              <a:t>: globin + </a:t>
            </a:r>
            <a:r>
              <a:rPr lang="cs-CZ" sz="2400" dirty="0" err="1"/>
              <a:t>Fe</a:t>
            </a:r>
            <a:r>
              <a:rPr lang="cs-CZ" sz="2400" dirty="0"/>
              <a:t> + hem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(</a:t>
            </a:r>
            <a:r>
              <a:rPr lang="cs-CZ" sz="2400" dirty="0" err="1"/>
              <a:t>tetrapyrolový</a:t>
            </a:r>
            <a:r>
              <a:rPr lang="cs-CZ" sz="2400" dirty="0"/>
              <a:t> kruh)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94360" indent="-4572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400" dirty="0" smtClean="0"/>
              <a:t>1. </a:t>
            </a:r>
            <a:r>
              <a:rPr lang="cs-CZ" sz="2400" dirty="0" err="1" smtClean="0"/>
              <a:t>Tetrapyrolový</a:t>
            </a:r>
            <a:r>
              <a:rPr lang="cs-CZ" sz="2400" dirty="0" smtClean="0"/>
              <a:t> </a:t>
            </a:r>
            <a:r>
              <a:rPr lang="cs-CZ" sz="2400" dirty="0"/>
              <a:t>kruh je rozštěpen </a:t>
            </a:r>
            <a:endParaRPr lang="cs-CZ" sz="2400" dirty="0" smtClean="0"/>
          </a:p>
          <a:p>
            <a:pPr marL="594360" indent="-4572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sz="2400" dirty="0" smtClean="0"/>
              <a:t>	a </a:t>
            </a:r>
            <a:r>
              <a:rPr lang="cs-CZ" sz="2400" dirty="0"/>
              <a:t>přeměněn na bilirubin -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sz="2400" dirty="0" smtClean="0"/>
              <a:t>tzv</a:t>
            </a:r>
            <a:r>
              <a:rPr lang="cs-CZ" sz="2400" dirty="0"/>
              <a:t>. </a:t>
            </a:r>
            <a:r>
              <a:rPr lang="cs-CZ" sz="2400" b="1" dirty="0"/>
              <a:t>nekonjugovaný (nepřímý)</a:t>
            </a:r>
            <a:r>
              <a:rPr lang="cs-CZ" sz="2400" dirty="0"/>
              <a:t> </a:t>
            </a:r>
            <a:r>
              <a:rPr lang="cs-CZ" sz="2400" dirty="0" smtClean="0"/>
              <a:t>–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sz="2400" dirty="0" smtClean="0"/>
              <a:t>ve </a:t>
            </a:r>
            <a:r>
              <a:rPr lang="cs-CZ" sz="2400" dirty="0"/>
              <a:t>vodě nerozpustný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2. Nekonjugovaný bilirubin je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transportován </a:t>
            </a:r>
            <a:r>
              <a:rPr lang="cs-CZ" sz="2400" dirty="0"/>
              <a:t>do jater a spojen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(</a:t>
            </a:r>
            <a:r>
              <a:rPr lang="cs-CZ" sz="2400" dirty="0"/>
              <a:t>konjugován) s </a:t>
            </a:r>
            <a:r>
              <a:rPr lang="cs-CZ" sz="2400" dirty="0" err="1" smtClean="0"/>
              <a:t>kys</a:t>
            </a:r>
            <a:r>
              <a:rPr lang="cs-CZ" sz="2400" dirty="0"/>
              <a:t>.</a:t>
            </a:r>
            <a:r>
              <a:rPr lang="cs-CZ" sz="2400" dirty="0" smtClean="0"/>
              <a:t> </a:t>
            </a:r>
            <a:r>
              <a:rPr lang="cs-CZ" sz="2400" dirty="0" err="1"/>
              <a:t>glukuronovou</a:t>
            </a:r>
            <a:r>
              <a:rPr lang="cs-CZ" sz="2400" dirty="0"/>
              <a:t>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na </a:t>
            </a:r>
            <a:r>
              <a:rPr lang="cs-CZ" sz="2400" b="1" dirty="0"/>
              <a:t>konjugovaný (přímý)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3. Konjugovaný bilirubin je vyloučen do žluči (rozpustný)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 IKTERUS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6290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= žluté zbarvení kůže, sliznic a tělních tekutin, způsobené zvýšením hladiny bilirubinu v krvi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Dělení: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1. PREHEPATÁLNÍ (HEMOLYTICKÝ)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2. HEPATÁLNÍ (HEPATOTOXICKÝ)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3. POSTHEPATÁLNÍ (OBSTRUKČNÍ)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PREHEPATÁLNÍ IKTERUS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Vzniká při zvýšeném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rozpadu erytrocytů (HEMOLÝZE).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Zvýšen je nekonjugovaný bilirubin.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př. novorozenecká žloutenka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erythroblastosis fetalis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transfúze inkompatibilní krve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hemolytické anémie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(II.typ přecitlivělosti)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HEPATÁLNÍ IKTERUS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sz="2400" smtClean="0"/>
              <a:t>Vzniká při poškození jaterních bb.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Zvýšen je konjugovaný i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nekonjugovaný bilirubin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(a jaterní testy).</a:t>
            </a:r>
          </a:p>
          <a:p>
            <a:pPr>
              <a:buFont typeface="Wingdings" pitchFamily="2" charset="2"/>
              <a:buNone/>
            </a:pPr>
            <a:endParaRPr lang="cs-CZ" sz="2400" smtClean="0"/>
          </a:p>
          <a:p>
            <a:pPr>
              <a:buFont typeface="Wingdings" pitchFamily="2" charset="2"/>
              <a:buNone/>
            </a:pPr>
            <a:r>
              <a:rPr lang="cs-CZ" sz="2400" smtClean="0"/>
              <a:t>př. infekční hepatitidy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autoimunní hepatitidy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otravy (alkohol, </a:t>
            </a:r>
          </a:p>
          <a:p>
            <a:pPr>
              <a:buFont typeface="Wingdings" pitchFamily="2" charset="2"/>
              <a:buNone/>
            </a:pPr>
            <a:r>
              <a:rPr lang="cs-CZ" sz="2400" smtClean="0"/>
              <a:t>     hepatotoxické jedy)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POSTHEPATÁLNÍ IKTERUS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Vzniká při nemožnosti vyloučit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bilirubin </a:t>
            </a:r>
            <a:r>
              <a:rPr lang="cs-CZ" sz="2400" dirty="0"/>
              <a:t>žlučí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(</a:t>
            </a:r>
            <a:r>
              <a:rPr lang="cs-CZ" sz="2400" dirty="0"/>
              <a:t>OBSTRUKCE ŽLUČOVÝCH CEST).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1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Zvýšen je přímý bilirubin.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1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Klinika: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svědění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 err="1"/>
              <a:t>acholická</a:t>
            </a:r>
            <a:r>
              <a:rPr lang="cs-CZ" sz="2400" dirty="0"/>
              <a:t> stolice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400" dirty="0"/>
              <a:t>krvácivé projevy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sz="1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př. - </a:t>
            </a:r>
            <a:r>
              <a:rPr lang="cs-CZ" sz="2400" dirty="0" err="1"/>
              <a:t>cholelitiáza</a:t>
            </a:r>
            <a:endParaRPr lang="cs-CZ" sz="24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/>
              <a:t>     - nádory žlučových cest </a:t>
            </a:r>
            <a:endParaRPr lang="cs-CZ" sz="2400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r>
              <a:rPr lang="cs-CZ" sz="2400" dirty="0" smtClean="0"/>
              <a:t>	nebo </a:t>
            </a:r>
            <a:r>
              <a:rPr lang="cs-CZ" sz="2400" dirty="0"/>
              <a:t>hlavy pankreatu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None/>
              <a:defRPr/>
            </a:pPr>
            <a:endParaRPr lang="cs-CZ" sz="24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Buněčný stres</a:t>
            </a:r>
          </a:p>
          <a:p>
            <a:r>
              <a:rPr lang="cs-CZ" dirty="0" smtClean="0"/>
              <a:t>Buněčná adaptace</a:t>
            </a:r>
          </a:p>
          <a:p>
            <a:pPr lvl="4"/>
            <a:r>
              <a:rPr lang="cs-CZ" dirty="0"/>
              <a:t>Hyperplazie X Hypertrofie</a:t>
            </a:r>
          </a:p>
          <a:p>
            <a:pPr lvl="4"/>
            <a:r>
              <a:rPr lang="cs-CZ" dirty="0" smtClean="0"/>
              <a:t>Atrofie</a:t>
            </a:r>
          </a:p>
          <a:p>
            <a:r>
              <a:rPr lang="cs-CZ" dirty="0" smtClean="0"/>
              <a:t>Smrt</a:t>
            </a:r>
          </a:p>
          <a:p>
            <a:r>
              <a:rPr lang="cs-CZ" dirty="0" smtClean="0"/>
              <a:t>Regresivní změny</a:t>
            </a:r>
          </a:p>
          <a:p>
            <a:pPr lvl="4"/>
            <a:r>
              <a:rPr lang="cs-CZ" dirty="0" smtClean="0"/>
              <a:t>Nekróza</a:t>
            </a:r>
          </a:p>
          <a:p>
            <a:pPr lvl="4"/>
            <a:r>
              <a:rPr lang="cs-CZ" dirty="0" smtClean="0"/>
              <a:t>Atrofie</a:t>
            </a:r>
          </a:p>
          <a:p>
            <a:pPr lvl="4"/>
            <a:r>
              <a:rPr lang="cs-CZ" dirty="0" smtClean="0"/>
              <a:t>Dystrofie	</a:t>
            </a:r>
          </a:p>
          <a:p>
            <a:pPr lvl="5"/>
            <a:r>
              <a:rPr lang="cs-CZ" dirty="0" smtClean="0"/>
              <a:t>Bílkoviny</a:t>
            </a:r>
          </a:p>
          <a:p>
            <a:pPr lvl="5"/>
            <a:r>
              <a:rPr lang="cs-CZ" dirty="0" smtClean="0"/>
              <a:t>Lipidy</a:t>
            </a:r>
          </a:p>
          <a:p>
            <a:pPr lvl="5"/>
            <a:r>
              <a:rPr lang="cs-CZ" dirty="0" smtClean="0"/>
              <a:t>Minerály</a:t>
            </a:r>
          </a:p>
          <a:p>
            <a:pPr lvl="5"/>
            <a:r>
              <a:rPr lang="cs-CZ" dirty="0" smtClean="0"/>
              <a:t>pigmenty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Nemoc </a:t>
            </a:r>
          </a:p>
          <a:p>
            <a:pPr lvl="4"/>
            <a:r>
              <a:rPr lang="cs-CZ" dirty="0" smtClean="0"/>
              <a:t>Prevence</a:t>
            </a:r>
          </a:p>
          <a:p>
            <a:pPr lvl="4"/>
            <a:r>
              <a:rPr lang="cs-CZ" dirty="0" smtClean="0"/>
              <a:t>Příčiny </a:t>
            </a:r>
          </a:p>
        </p:txBody>
      </p:sp>
    </p:spTree>
    <p:extLst>
      <p:ext uri="{BB962C8B-B14F-4D97-AF65-F5344CB8AC3E}">
        <p14:creationId xmlns:p14="http://schemas.microsoft.com/office/powerpoint/2010/main" val="28901190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PŘÍČINY NEMOCÍ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196975"/>
            <a:ext cx="8229600" cy="5256213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NEMOC </a:t>
            </a:r>
          </a:p>
          <a:p>
            <a:pPr>
              <a:buFontTx/>
              <a:buNone/>
            </a:pPr>
            <a:r>
              <a:rPr lang="cs-CZ" sz="2000" smtClean="0"/>
              <a:t>= porucha zdraví. Projevem nemoci je změna činnosti nebo vzhledu orgánů.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PRŮBĚH NEMOCI:</a:t>
            </a:r>
          </a:p>
          <a:p>
            <a:pPr>
              <a:buFontTx/>
              <a:buNone/>
            </a:pPr>
            <a:r>
              <a:rPr lang="cs-CZ" sz="2000" smtClean="0"/>
              <a:t>a) začátek (prodromy)</a:t>
            </a:r>
          </a:p>
          <a:p>
            <a:pPr>
              <a:buFontTx/>
              <a:buNone/>
            </a:pPr>
            <a:r>
              <a:rPr lang="cs-CZ" sz="2000" smtClean="0"/>
              <a:t>b) vlastní onemocnění (symptomy a syndromy)</a:t>
            </a:r>
          </a:p>
          <a:p>
            <a:pPr>
              <a:buFontTx/>
              <a:buNone/>
            </a:pPr>
            <a:r>
              <a:rPr lang="cs-CZ" sz="2000" smtClean="0"/>
              <a:t>c) konec </a:t>
            </a:r>
          </a:p>
          <a:p>
            <a:pPr>
              <a:buFontTx/>
              <a:buNone/>
            </a:pPr>
            <a:r>
              <a:rPr lang="cs-CZ" sz="2000" smtClean="0"/>
              <a:t>    * uzdravení = restituce ad integrum</a:t>
            </a:r>
          </a:p>
          <a:p>
            <a:pPr>
              <a:buFontTx/>
              <a:buNone/>
            </a:pPr>
            <a:r>
              <a:rPr lang="cs-CZ" sz="2000" smtClean="0"/>
              <a:t>    * smrt</a:t>
            </a:r>
          </a:p>
          <a:p>
            <a:pPr>
              <a:buFontTx/>
              <a:buNone/>
            </a:pPr>
            <a:r>
              <a:rPr lang="cs-CZ" sz="2000" smtClean="0"/>
              <a:t>    * neúplné vyléčení - přechod do chronicity</a:t>
            </a:r>
          </a:p>
          <a:p>
            <a:pPr>
              <a:buFontTx/>
              <a:buNone/>
            </a:pPr>
            <a:r>
              <a:rPr lang="cs-CZ" sz="2000" smtClean="0"/>
              <a:t>                                   - remise s možností relapsu</a:t>
            </a:r>
          </a:p>
          <a:p>
            <a:pPr>
              <a:buFontTx/>
              <a:buNone/>
            </a:pPr>
            <a:r>
              <a:rPr lang="cs-CZ" sz="2000" smtClean="0"/>
              <a:t>                                   - relativní zdraví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Očkování jako prevence infekčních nemocí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Plošné očkování (záškrt, tetanus, poliomyelitis,TBC)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Výběrové očkování (virová hepatitida A,B, klíšťová encefalitida)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Problematická očkování (Chřipka – mutace viru, neúplně spolehlivá očkování – TBC,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Pohyb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BMI (body mass index = výška v m/(váha v kg)²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Normální váha 19-25 (24)</a:t>
            </a:r>
          </a:p>
          <a:p>
            <a:r>
              <a:rPr lang="cs-CZ" smtClean="0"/>
              <a:t>Alkohol</a:t>
            </a:r>
          </a:p>
          <a:p>
            <a:r>
              <a:rPr lang="cs-CZ" smtClean="0"/>
              <a:t>Kouření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/>
              <a:t>ROZDĚLENÍ PŘÍČIN NEMOCÍ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268413"/>
            <a:ext cx="8229600" cy="4537075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I. ZEVNÍ</a:t>
            </a:r>
          </a:p>
          <a:p>
            <a:pPr>
              <a:buFontTx/>
              <a:buNone/>
            </a:pPr>
            <a:r>
              <a:rPr lang="cs-CZ" sz="2000" smtClean="0"/>
              <a:t>- fyzikální (mechanické, termické, atmosférické, el.proud, záření)</a:t>
            </a:r>
          </a:p>
          <a:p>
            <a:pPr>
              <a:buFontTx/>
              <a:buNone/>
            </a:pPr>
            <a:r>
              <a:rPr lang="cs-CZ" sz="2000" smtClean="0"/>
              <a:t>- chemické (jedy, žíraviny)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- biologické (bakterie, viry, plísně, paraziti)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- poruchy výživy (nedostatek/nadbytek potravy či její některé složky)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II. VNITŘNÍ</a:t>
            </a:r>
          </a:p>
          <a:p>
            <a:pPr>
              <a:buFontTx/>
              <a:buNone/>
            </a:pPr>
            <a:r>
              <a:rPr lang="cs-CZ" sz="2000" smtClean="0"/>
              <a:t>- genetické (chromosomální, genové, multifaktoriální)</a:t>
            </a:r>
          </a:p>
          <a:p>
            <a:pPr>
              <a:buFontTx/>
              <a:buNone/>
            </a:pPr>
            <a:r>
              <a:rPr lang="cs-CZ" sz="2000" smtClean="0"/>
              <a:t>- imunologické (alergie, autoimunita, snížená imunita)</a:t>
            </a:r>
          </a:p>
          <a:p>
            <a:pPr>
              <a:buFontTx/>
              <a:buNone/>
            </a:pPr>
            <a:r>
              <a:rPr lang="cs-CZ" sz="2000" smtClean="0"/>
              <a:t>- dispozice</a:t>
            </a:r>
          </a:p>
          <a:p>
            <a:pPr>
              <a:buFontTx/>
              <a:buNone/>
            </a:pPr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HYPERPLAZIE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768865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Bef>
                <a:spcPts val="480"/>
              </a:spcBef>
              <a:spcAft>
                <a:spcPts val="0"/>
              </a:spcAft>
              <a:buClr>
                <a:schemeClr val="accent3"/>
              </a:buClr>
              <a:buSzPct val="95000"/>
              <a:buNone/>
            </a:pPr>
            <a:r>
              <a:rPr lang="cs-CZ" sz="2400" kern="1200" dirty="0" smtClean="0">
                <a:cs typeface="Arial" pitchFamily="34" charset="0"/>
              </a:rPr>
              <a:t>Hyperplazie = zvýšení počtu buněk v orgánu nebo tkáni</a:t>
            </a:r>
            <a:endParaRPr lang="cs-CZ" sz="2400" dirty="0" smtClean="0">
              <a:cs typeface="Arial" pitchFamily="34" charset="0"/>
            </a:endParaRPr>
          </a:p>
          <a:p>
            <a:pPr marL="0" indent="0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400" kern="1200" dirty="0" smtClean="0">
                <a:cs typeface="Arial" pitchFamily="34" charset="0"/>
              </a:rPr>
              <a:t>často se vyskytuje spolu s hypertrofií, spuštěné stejným mechanismem</a:t>
            </a:r>
            <a:endParaRPr lang="cs-CZ" dirty="0">
              <a:cs typeface="Arial" pitchFamily="34" charset="0"/>
            </a:endParaRPr>
          </a:p>
          <a:p>
            <a:pPr>
              <a:spcBef>
                <a:spcPts val="480"/>
              </a:spcBef>
            </a:pPr>
            <a:r>
              <a:rPr lang="cs-CZ" sz="2400" u="sng" kern="1200" dirty="0" smtClean="0">
                <a:cs typeface="Arial" pitchFamily="34" charset="0"/>
              </a:rPr>
              <a:t>Fyziologická hyperplazie</a:t>
            </a:r>
            <a:endParaRPr lang="cs-CZ" dirty="0" smtClean="0">
              <a:cs typeface="Arial" pitchFamily="34" charset="0"/>
            </a:endParaRPr>
          </a:p>
          <a:p>
            <a:pPr lvl="1">
              <a:spcBef>
                <a:spcPts val="480"/>
              </a:spcBef>
            </a:pPr>
            <a:r>
              <a:rPr lang="cs-CZ" sz="2100" i="1" kern="1200" dirty="0" smtClean="0">
                <a:cs typeface="Arial" pitchFamily="34" charset="0"/>
              </a:rPr>
              <a:t>hormonální hyperplazie</a:t>
            </a:r>
            <a:r>
              <a:rPr lang="cs-CZ" sz="2100" kern="1200" dirty="0" smtClean="0">
                <a:cs typeface="Arial" pitchFamily="34" charset="0"/>
              </a:rPr>
              <a:t>: zvyšuje funkční kapacitu tkáně 	(proliferace žlázového epitelu prsou v pubertě a těhotenství)</a:t>
            </a:r>
            <a:endParaRPr lang="cs-CZ" sz="2100" dirty="0">
              <a:cs typeface="Arial" pitchFamily="34" charset="0"/>
            </a:endParaRPr>
          </a:p>
          <a:p>
            <a:pPr lvl="1">
              <a:spcBef>
                <a:spcPts val="480"/>
              </a:spcBef>
            </a:pPr>
            <a:r>
              <a:rPr lang="cs-CZ" sz="2000" i="1" kern="1200" dirty="0" smtClean="0">
                <a:cs typeface="Arial" pitchFamily="34" charset="0"/>
              </a:rPr>
              <a:t>kompenzační hyperplazie</a:t>
            </a:r>
            <a:r>
              <a:rPr lang="cs-CZ" sz="2000" kern="1200" dirty="0" smtClean="0">
                <a:cs typeface="Arial" pitchFamily="34" charset="0"/>
              </a:rPr>
              <a:t>: obnovuje tkáň po poškození 	nebo částečné resekci (játra, ledviny, obnova tkáně při 	zranění)</a:t>
            </a:r>
            <a:endParaRPr lang="cs-CZ" sz="2000" dirty="0" smtClean="0">
              <a:cs typeface="Arial" pitchFamily="34" charset="0"/>
            </a:endParaRPr>
          </a:p>
          <a:p>
            <a:pPr>
              <a:spcBef>
                <a:spcPts val="480"/>
              </a:spcBef>
            </a:pPr>
            <a:r>
              <a:rPr lang="cs-CZ" sz="2400" u="sng" kern="1200" dirty="0" smtClean="0">
                <a:cs typeface="Arial" pitchFamily="34" charset="0"/>
              </a:rPr>
              <a:t>Patologická hyperplazie</a:t>
            </a:r>
            <a:endParaRPr lang="cs-CZ" sz="2400" dirty="0" smtClean="0">
              <a:cs typeface="Arial" pitchFamily="34" charset="0"/>
            </a:endParaRPr>
          </a:p>
          <a:p>
            <a:pPr marL="0" indent="0" algn="just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000" kern="1200" dirty="0" smtClean="0">
                <a:cs typeface="Arial" pitchFamily="34" charset="0"/>
              </a:rPr>
              <a:t>	nadměrná hormonální stimulace </a:t>
            </a:r>
          </a:p>
          <a:p>
            <a:pPr marL="0" indent="0" algn="just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000" kern="1200" dirty="0" smtClean="0">
                <a:cs typeface="Arial" pitchFamily="34" charset="0"/>
              </a:rPr>
              <a:t>	růstových faktorů (hyperplazie </a:t>
            </a:r>
          </a:p>
          <a:p>
            <a:pPr marL="0" indent="0" algn="just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000" kern="1200" dirty="0" smtClean="0">
                <a:cs typeface="Arial" pitchFamily="34" charset="0"/>
              </a:rPr>
              <a:t>	endometria vlivem estrogenů, </a:t>
            </a:r>
          </a:p>
          <a:p>
            <a:pPr marL="0" indent="0" algn="just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000" kern="1200" dirty="0" smtClean="0">
                <a:cs typeface="Arial" pitchFamily="34" charset="0"/>
              </a:rPr>
              <a:t>	prostatická hyperplazie vlivem </a:t>
            </a:r>
          </a:p>
          <a:p>
            <a:pPr marL="0" indent="0" algn="just" fontAlgn="auto">
              <a:spcBef>
                <a:spcPts val="480"/>
              </a:spcBef>
              <a:spcAft>
                <a:spcPts val="0"/>
              </a:spcAft>
              <a:buNone/>
            </a:pPr>
            <a:r>
              <a:rPr lang="cs-CZ" sz="2000" kern="1200" dirty="0" smtClean="0">
                <a:cs typeface="Arial" pitchFamily="34" charset="0"/>
              </a:rPr>
              <a:t>	androgenů) </a:t>
            </a:r>
          </a:p>
          <a:p>
            <a:pPr>
              <a:buNone/>
            </a:pP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214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928688"/>
            <a:ext cx="8229600" cy="5715000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cs-CZ" dirty="0"/>
          </a:p>
          <a:p>
            <a:pPr marL="137160" indent="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dirty="0" smtClean="0"/>
              <a:t>Mechanické</a:t>
            </a:r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 Rány otevřené</a:t>
            </a:r>
          </a:p>
          <a:p>
            <a:pPr marL="1133856" lvl="2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Řezné, sečné, bodné, tržné, tržně zhmožděné, střelné, oděrky)</a:t>
            </a:r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Uzavřená poranění</a:t>
            </a:r>
          </a:p>
          <a:p>
            <a:pPr marL="1133856" lvl="2" fontAlgn="auto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Hematomy,  lacerace (natržení) vnitřních orgánů spojené s krvácením, zlomeniny (fraktury), podvrtnutí (distorze), vykloubení (luxace) kloubů…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Zčervenání – </a:t>
            </a:r>
            <a:r>
              <a:rPr lang="cs-CZ" dirty="0" err="1" smtClean="0"/>
              <a:t>rubor</a:t>
            </a: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Otok, zduření – tumor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Bolest – </a:t>
            </a:r>
            <a:r>
              <a:rPr lang="cs-CZ" dirty="0" err="1" smtClean="0"/>
              <a:t>dolor</a:t>
            </a: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Zvýšení teploty – </a:t>
            </a:r>
            <a:r>
              <a:rPr lang="cs-CZ" dirty="0" err="1" smtClean="0"/>
              <a:t>calor</a:t>
            </a: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Porucha funkce – </a:t>
            </a:r>
            <a:r>
              <a:rPr lang="cs-CZ" dirty="0" err="1" smtClean="0"/>
              <a:t>functio</a:t>
            </a:r>
            <a:r>
              <a:rPr lang="cs-CZ" dirty="0" smtClean="0"/>
              <a:t> </a:t>
            </a:r>
            <a:r>
              <a:rPr lang="cs-CZ" dirty="0" err="1" smtClean="0"/>
              <a:t>laesa</a:t>
            </a: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marL="868680" lvl="1" indent="-283464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1133856" lvl="2" fontAlgn="auto">
              <a:spcAft>
                <a:spcPts val="0"/>
              </a:spcAft>
              <a:buFont typeface="Wingdings"/>
              <a:buChar char="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Tepelné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Popáleniny</a:t>
            </a:r>
          </a:p>
          <a:p>
            <a:pPr lvl="2">
              <a:buFont typeface="Wingdings" pitchFamily="2" charset="2"/>
              <a:buNone/>
            </a:pPr>
            <a:r>
              <a:rPr lang="cs-CZ" smtClean="0"/>
              <a:t>1. stupeň – erytém = zarudnutí</a:t>
            </a:r>
          </a:p>
          <a:p>
            <a:pPr lvl="2">
              <a:buFont typeface="Wingdings" pitchFamily="2" charset="2"/>
              <a:buNone/>
            </a:pPr>
            <a:r>
              <a:rPr lang="cs-CZ" smtClean="0"/>
              <a:t>2. stupeň – buly = puchýře</a:t>
            </a:r>
          </a:p>
          <a:p>
            <a:pPr lvl="2">
              <a:buFont typeface="Wingdings" pitchFamily="2" charset="2"/>
              <a:buNone/>
            </a:pPr>
            <a:r>
              <a:rPr lang="cs-CZ" smtClean="0"/>
              <a:t>3. stupeň – postižení škáry (nekróza dermis)</a:t>
            </a:r>
          </a:p>
          <a:p>
            <a:pPr lvl="2">
              <a:buFont typeface="Wingdings" pitchFamily="2" charset="2"/>
              <a:buNone/>
            </a:pPr>
            <a:r>
              <a:rPr lang="cs-CZ" smtClean="0"/>
              <a:t>4. stupeň – postižení hlubších struktur (zuhelnatění)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Úpal – ztížené ochlazování organizmu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Úžeh – přímé sluneční záření na nekrytou hlavu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Omrzliny – stažení cév a nedostatečné krevní zásobení tkáně, morfologicky podobnost s popáleninami.</a:t>
            </a:r>
          </a:p>
          <a:p>
            <a:r>
              <a:rPr lang="cs-CZ" smtClean="0"/>
              <a:t>„Nachlazení „(snížení odolnosti epitelu dýchacích cest k infekcím, záněty dýchacích cest)</a:t>
            </a:r>
          </a:p>
          <a:p>
            <a:r>
              <a:rPr lang="cs-CZ" smtClean="0"/>
              <a:t>Podchlazení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t &lt; 32°C  - apatie, letargie 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t &lt; 28°C – smrt podchlazením</a:t>
            </a:r>
          </a:p>
          <a:p>
            <a:pPr lvl="1"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Poranění elektrickým proudem</a:t>
            </a:r>
          </a:p>
          <a:p>
            <a:pPr lvl="1"/>
            <a:r>
              <a:rPr lang="cs-CZ" dirty="0" smtClean="0"/>
              <a:t>Stejnosměrné napětí – termické poškození</a:t>
            </a:r>
          </a:p>
          <a:p>
            <a:pPr lvl="1"/>
            <a:r>
              <a:rPr lang="cs-CZ" dirty="0" smtClean="0"/>
              <a:t>Střídavé napětí (50Hz) (120-220V) – fibrilace komor</a:t>
            </a:r>
          </a:p>
          <a:p>
            <a:pPr lvl="1">
              <a:buFont typeface="Wingdings 2" pitchFamily="18" charset="2"/>
              <a:buNone/>
            </a:pPr>
            <a:r>
              <a:rPr lang="cs-CZ" dirty="0" smtClean="0"/>
              <a:t>Pravidlo URI-PUI</a:t>
            </a:r>
          </a:p>
          <a:p>
            <a:pPr lvl="1">
              <a:buFont typeface="Wingdings 2" pitchFamily="18" charset="2"/>
              <a:buNone/>
            </a:pPr>
            <a:r>
              <a:rPr lang="cs-CZ" dirty="0" smtClean="0"/>
              <a:t>I=U/R</a:t>
            </a:r>
          </a:p>
          <a:p>
            <a:pPr lvl="1">
              <a:buFont typeface="Wingdings 2" pitchFamily="18" charset="2"/>
              <a:buNone/>
            </a:pPr>
            <a:r>
              <a:rPr lang="cs-CZ" dirty="0" smtClean="0"/>
              <a:t>P=U∙I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Elektromagnetické záření 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	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430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Elektromagnetické záření</a:t>
            </a:r>
          </a:p>
          <a:p>
            <a:r>
              <a:rPr lang="cs-CZ" smtClean="0"/>
              <a:t>viditelné záření  </a:t>
            </a:r>
            <a:r>
              <a:rPr lang="el-GR" smtClean="0"/>
              <a:t>λ</a:t>
            </a:r>
            <a:r>
              <a:rPr lang="cs-CZ" smtClean="0"/>
              <a:t>=350-760 nm</a:t>
            </a:r>
          </a:p>
          <a:p>
            <a:r>
              <a:rPr lang="cs-CZ" smtClean="0"/>
              <a:t>Infračervené záření – popálení a zákal oční čočky</a:t>
            </a:r>
          </a:p>
          <a:p>
            <a:r>
              <a:rPr lang="cs-CZ" smtClean="0"/>
              <a:t>Ultrafialové záření – zvýšení rizika vzniku kožních zhoubných nádorů (fototyp)</a:t>
            </a:r>
          </a:p>
          <a:p>
            <a:r>
              <a:rPr lang="cs-CZ" smtClean="0"/>
              <a:t>Ionizující záření – gamma, rentgenové</a:t>
            </a:r>
          </a:p>
          <a:p>
            <a:pPr lvl="1">
              <a:buFont typeface="Wingdings 2" pitchFamily="18" charset="2"/>
              <a:buNone/>
            </a:pPr>
            <a:r>
              <a:rPr lang="cs-CZ" smtClean="0"/>
              <a:t>-</a:t>
            </a:r>
            <a:r>
              <a:rPr lang="cs-CZ" sz="3200" smtClean="0"/>
              <a:t>různé poškození tkání dle jejich citlivosti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/>
              <a:t>CITLIVOST TKÁNÍ K ZÁŘENÍ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313"/>
            <a:ext cx="8229600" cy="4641850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1. TKÁNĚ RADIOSENZITIVNÍ</a:t>
            </a:r>
          </a:p>
          <a:p>
            <a:pPr>
              <a:buFontTx/>
              <a:buNone/>
            </a:pPr>
            <a:r>
              <a:rPr lang="cs-CZ" sz="2000" smtClean="0"/>
              <a:t>- gamety, kostní dřeň, epitel GIT, tkáně plodu, rostoucí chrupavky a kosti, dělící se buňky zhoubných nádorů – (radioterapie)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2. TKÁNĚ RADIORESPONZIBILNÍ</a:t>
            </a:r>
          </a:p>
          <a:p>
            <a:pPr>
              <a:buFontTx/>
              <a:buNone/>
            </a:pPr>
            <a:r>
              <a:rPr lang="cs-CZ" sz="2000" smtClean="0"/>
              <a:t>- Vazivo, pokožka, epitely mimo GIT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3. TKÁNĚ RADIOREZISTENTNÍ</a:t>
            </a:r>
          </a:p>
          <a:p>
            <a:pPr>
              <a:buFont typeface="Wingdings 2" pitchFamily="18" charset="2"/>
              <a:buNone/>
            </a:pPr>
            <a:r>
              <a:rPr lang="cs-CZ" sz="2000" smtClean="0"/>
              <a:t>-  Játra, ledviny, štítná žláza</a:t>
            </a:r>
          </a:p>
          <a:p>
            <a:pPr>
              <a:buFont typeface="Wingdings 2" pitchFamily="18" charset="2"/>
              <a:buNone/>
            </a:pPr>
            <a:endParaRPr lang="cs-CZ" sz="2000" smtClean="0"/>
          </a:p>
          <a:p>
            <a:pPr>
              <a:buFont typeface="Wingdings 2" pitchFamily="18" charset="2"/>
              <a:buNone/>
            </a:pPr>
            <a:r>
              <a:rPr lang="cs-CZ" sz="2000" smtClean="0"/>
              <a:t>Smrt z ozáření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450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Atmosférické vlivy</a:t>
            </a:r>
          </a:p>
          <a:p>
            <a:pPr>
              <a:buFontTx/>
              <a:buChar char="-"/>
            </a:pPr>
            <a:r>
              <a:rPr lang="cs-CZ" smtClean="0"/>
              <a:t>Dekompresní (kesonová) nemoc </a:t>
            </a:r>
          </a:p>
          <a:p>
            <a:pPr lvl="1">
              <a:buFontTx/>
              <a:buChar char="-"/>
            </a:pPr>
            <a:r>
              <a:rPr lang="cs-CZ" smtClean="0"/>
              <a:t>potápeči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FYZIKÁLNÍ PŘÍČINY NEMOCÍ</a:t>
            </a:r>
            <a:endParaRPr lang="cs-CZ" dirty="0"/>
          </a:p>
        </p:txBody>
      </p:sp>
      <p:sp>
        <p:nvSpPr>
          <p:cNvPr id="460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Výšková horská nemoc</a:t>
            </a:r>
          </a:p>
          <a:p>
            <a:pPr>
              <a:buFont typeface="Wingdings 2" pitchFamily="18" charset="2"/>
              <a:buNone/>
            </a:pPr>
            <a:r>
              <a:rPr lang="cs-CZ" dirty="0" smtClean="0"/>
              <a:t>Počáteční příznaky</a:t>
            </a:r>
          </a:p>
          <a:p>
            <a:pPr lvl="1">
              <a:buFontTx/>
              <a:buChar char="-"/>
            </a:pPr>
            <a:r>
              <a:rPr lang="cs-CZ" dirty="0" smtClean="0"/>
              <a:t>Nauzea, zvracení</a:t>
            </a:r>
          </a:p>
          <a:p>
            <a:pPr lvl="1">
              <a:buFontTx/>
              <a:buChar char="-"/>
            </a:pPr>
            <a:r>
              <a:rPr lang="cs-CZ" dirty="0" smtClean="0"/>
              <a:t>Bolest hlavy</a:t>
            </a:r>
          </a:p>
          <a:p>
            <a:pPr lvl="1">
              <a:buFontTx/>
              <a:buChar char="-"/>
            </a:pPr>
            <a:r>
              <a:rPr lang="cs-CZ" dirty="0" smtClean="0"/>
              <a:t>Malátnost</a:t>
            </a:r>
          </a:p>
          <a:p>
            <a:pPr lvl="1">
              <a:buFontTx/>
              <a:buChar char="-"/>
            </a:pPr>
            <a:r>
              <a:rPr lang="cs-CZ" dirty="0" smtClean="0"/>
              <a:t>Nespavost</a:t>
            </a:r>
          </a:p>
          <a:p>
            <a:pPr lvl="1">
              <a:buFontTx/>
              <a:buChar char="-"/>
            </a:pPr>
            <a:r>
              <a:rPr lang="cs-CZ" dirty="0" smtClean="0"/>
              <a:t>Dehydratace</a:t>
            </a:r>
          </a:p>
          <a:p>
            <a:pPr>
              <a:buFont typeface="Wingdings 2" pitchFamily="18" charset="2"/>
              <a:buNone/>
            </a:pPr>
            <a:r>
              <a:rPr lang="cs-CZ" dirty="0" smtClean="0"/>
              <a:t>Vážné příznaky</a:t>
            </a:r>
          </a:p>
          <a:p>
            <a:pPr lvl="1">
              <a:buFontTx/>
              <a:buChar char="-"/>
            </a:pPr>
            <a:r>
              <a:rPr lang="cs-CZ" dirty="0" smtClean="0"/>
              <a:t>Edém plic (vazokonstrikce)</a:t>
            </a:r>
          </a:p>
          <a:p>
            <a:pPr lvl="1">
              <a:buFontTx/>
              <a:buChar char="-"/>
            </a:pPr>
            <a:r>
              <a:rPr lang="cs-CZ" dirty="0" smtClean="0"/>
              <a:t>Edém mozku (vazodilatace)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 typeface="Wingdings 2" pitchFamily="18" charset="2"/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CHEMICKÉ PŘÍČINY NEMOCÍ</a:t>
            </a:r>
            <a:endParaRPr lang="cs-CZ" dirty="0"/>
          </a:p>
        </p:txBody>
      </p:sp>
      <p:sp>
        <p:nvSpPr>
          <p:cNvPr id="471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Kyseliny, louhy – poleptání (oči, jícen)</a:t>
            </a:r>
          </a:p>
          <a:p>
            <a:r>
              <a:rPr lang="cs-CZ" smtClean="0"/>
              <a:t>Intoxikace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Ethanol  CH₃CH₂OH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Methanol  CH₃OH → formaldehyd CH ₂ O → kyselina mravenčí HCOOH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Postižení zrakového nervu, smrt</a:t>
            </a:r>
          </a:p>
          <a:p>
            <a:pPr lvl="1">
              <a:buFont typeface="Arial" charset="0"/>
              <a:buChar char="•"/>
            </a:pPr>
            <a:r>
              <a:rPr lang="cs-CZ" smtClean="0"/>
              <a:t> První pomoc – obsazení enzymů alkoholdehydrogenázy v játrech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…</a:t>
            </a:r>
            <a:r>
              <a:rPr lang="cs-CZ" dirty="0" err="1" smtClean="0"/>
              <a:t>plazie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857364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cs-CZ" sz="2000" dirty="0" err="1" smtClean="0"/>
              <a:t>Plasis</a:t>
            </a:r>
            <a:r>
              <a:rPr lang="cs-CZ" sz="2000" dirty="0" smtClean="0"/>
              <a:t> = tvorba, tvoření</a:t>
            </a:r>
          </a:p>
          <a:p>
            <a:r>
              <a:rPr lang="cs-CZ" sz="2000" dirty="0" err="1" smtClean="0"/>
              <a:t>Neoplazie</a:t>
            </a:r>
            <a:r>
              <a:rPr lang="cs-CZ" sz="2000" dirty="0" smtClean="0"/>
              <a:t> = maligní novotvorba tkáně, abnormální buněčná proliferace, ztráta zpětnovazebné kontroly proliferace, aktivace pozitivních mitotických signálů</a:t>
            </a:r>
          </a:p>
          <a:p>
            <a:r>
              <a:rPr lang="cs-CZ" sz="2000" dirty="0" smtClean="0"/>
              <a:t>Dysplazie = prekancerózy, buněčné změny, které mohou vést ke vzniku nádoru</a:t>
            </a:r>
          </a:p>
          <a:p>
            <a:r>
              <a:rPr lang="cs-CZ" sz="2000" dirty="0" smtClean="0"/>
              <a:t>Anaplazie = dediferenciace nádorové tkáně k primitivní nezralé formě</a:t>
            </a:r>
          </a:p>
          <a:p>
            <a:r>
              <a:rPr lang="cs-CZ" sz="2000" dirty="0" smtClean="0"/>
              <a:t>Hypoplazie = neúplné vyvinutí orgánu nebo jeho části</a:t>
            </a:r>
          </a:p>
          <a:p>
            <a:r>
              <a:rPr lang="cs-CZ" sz="2000" dirty="0" smtClean="0"/>
              <a:t>Aplazie = vrozené chybění nebo nevyvinutí orgánu nebo jeho části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0702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NEMOCÍ</a:t>
            </a:r>
            <a:endParaRPr lang="cs-CZ" dirty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Viry, bakterie, plísně, paraziti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VIRY: </a:t>
            </a:r>
          </a:p>
          <a:p>
            <a:pPr>
              <a:buFontTx/>
              <a:buChar char="-"/>
            </a:pPr>
            <a:r>
              <a:rPr lang="cs-CZ" smtClean="0"/>
              <a:t>Částice obsahující genetickou informaci</a:t>
            </a:r>
          </a:p>
          <a:p>
            <a:pPr>
              <a:buFontTx/>
              <a:buChar char="-"/>
            </a:pPr>
            <a:r>
              <a:rPr lang="cs-CZ" smtClean="0"/>
              <a:t>Schopnost vstoupit do buněk</a:t>
            </a:r>
          </a:p>
          <a:p>
            <a:pPr>
              <a:buFontTx/>
              <a:buChar char="-"/>
            </a:pPr>
            <a:r>
              <a:rPr lang="cs-CZ" smtClean="0"/>
              <a:t>K rozmnožení musí využít výbavu hostitelské buňky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NEMOCÍ</a:t>
            </a:r>
            <a:endParaRPr lang="cs-CZ" dirty="0"/>
          </a:p>
        </p:txBody>
      </p:sp>
      <p:sp>
        <p:nvSpPr>
          <p:cNvPr id="491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VIRY</a:t>
            </a:r>
          </a:p>
          <a:p>
            <a:pPr>
              <a:buFontTx/>
              <a:buChar char="-"/>
            </a:pPr>
            <a:r>
              <a:rPr lang="cs-CZ" smtClean="0"/>
              <a:t>Mohou přímo poškodit napadenou buňku</a:t>
            </a:r>
          </a:p>
          <a:p>
            <a:pPr>
              <a:buFontTx/>
              <a:buChar char="-"/>
            </a:pPr>
            <a:r>
              <a:rPr lang="cs-CZ" smtClean="0"/>
              <a:t>Mohou vyvolat imunitní reakci hostitele proti napadeným buňkám a tak způsobit poškození.</a:t>
            </a:r>
          </a:p>
          <a:p>
            <a:pPr>
              <a:buFontTx/>
              <a:buChar char="-"/>
            </a:pPr>
            <a:r>
              <a:rPr lang="cs-CZ" smtClean="0"/>
              <a:t>Latentní formy (Herpes virus)</a:t>
            </a:r>
          </a:p>
          <a:p>
            <a:pPr>
              <a:buFontTx/>
              <a:buChar char="-"/>
            </a:pPr>
            <a:r>
              <a:rPr lang="cs-CZ" smtClean="0"/>
              <a:t>Mohou zvyšovat riziko vzniku nádorů </a:t>
            </a:r>
          </a:p>
          <a:p>
            <a:pPr lvl="1">
              <a:buFontTx/>
              <a:buChar char="-"/>
            </a:pPr>
            <a:r>
              <a:rPr lang="cs-CZ" smtClean="0"/>
              <a:t>HAV, HBV → hepatocelulární karcinom</a:t>
            </a:r>
          </a:p>
          <a:p>
            <a:pPr lvl="1">
              <a:buFontTx/>
              <a:buChar char="-"/>
            </a:pPr>
            <a:r>
              <a:rPr lang="cs-CZ" smtClean="0"/>
              <a:t>HPV → karcinom děložního hrdla</a:t>
            </a:r>
          </a:p>
          <a:p>
            <a:pPr lvl="1">
              <a:buFontTx/>
              <a:buChar char="-"/>
            </a:pPr>
            <a:r>
              <a:rPr lang="cs-CZ" smtClean="0"/>
              <a:t>EBV (infekční mononukleóza ) → Burkittův lymfom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VIRY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 - nákaza: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Inhalační, dýchacím systémem (rýma, pneumonie)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Alimentární, trávicím systémem (HAV, akutní poliomyelitida)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Parenterálně 	- pohlavním stykem (HIV, HPV)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		- poraněním (HBV, HCV, klíšťová 						encefalitida)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		- pokousáním (rabies= vzteklina)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				- </a:t>
            </a:r>
            <a:r>
              <a:rPr lang="cs-CZ" dirty="0" err="1" smtClean="0"/>
              <a:t>transplacentárně</a:t>
            </a:r>
            <a:r>
              <a:rPr lang="cs-CZ" dirty="0" smtClean="0"/>
              <a:t> z matky na plod 						(rubeola=zarděnky)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NEMOCÍ</a:t>
            </a:r>
            <a:endParaRPr lang="cs-CZ" dirty="0"/>
          </a:p>
        </p:txBody>
      </p:sp>
      <p:sp>
        <p:nvSpPr>
          <p:cNvPr id="5120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Akutní virózy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1. – 2. den virémie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2. - 4. den aktivace imunitního systému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4.-6. den ničení infikovaných buněk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7. den hojení</a:t>
            </a:r>
          </a:p>
          <a:p>
            <a:pPr>
              <a:buFont typeface="Wingdings 2" pitchFamily="18" charset="2"/>
              <a:buNone/>
            </a:pPr>
            <a:endParaRPr lang="cs-CZ" smtClean="0"/>
          </a:p>
          <a:p>
            <a:pPr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HIV – </a:t>
            </a:r>
            <a:r>
              <a:rPr lang="cs-CZ" sz="4000" dirty="0" err="1" smtClean="0"/>
              <a:t>Human</a:t>
            </a:r>
            <a:r>
              <a:rPr lang="cs-CZ" sz="4000" dirty="0" smtClean="0"/>
              <a:t> </a:t>
            </a:r>
            <a:r>
              <a:rPr lang="cs-CZ" sz="4000" dirty="0" err="1" smtClean="0"/>
              <a:t>immunodeficiency</a:t>
            </a:r>
            <a:r>
              <a:rPr lang="cs-CZ" sz="4000" dirty="0" smtClean="0"/>
              <a:t> virus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AIDS – </a:t>
            </a:r>
            <a:r>
              <a:rPr lang="cs-CZ" dirty="0" err="1" smtClean="0"/>
              <a:t>Aquired</a:t>
            </a:r>
            <a:r>
              <a:rPr lang="cs-CZ" dirty="0" smtClean="0"/>
              <a:t> </a:t>
            </a:r>
            <a:r>
              <a:rPr lang="cs-CZ" dirty="0" err="1" smtClean="0"/>
              <a:t>immunodeficiency</a:t>
            </a:r>
            <a:r>
              <a:rPr lang="cs-CZ" dirty="0" smtClean="0"/>
              <a:t> syndrom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Přenos: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pohlavním stykem, krví, </a:t>
            </a:r>
            <a:r>
              <a:rPr lang="cs-CZ" dirty="0" err="1" smtClean="0"/>
              <a:t>transplacentárně</a:t>
            </a:r>
            <a:r>
              <a:rPr lang="cs-CZ" dirty="0" smtClean="0"/>
              <a:t>, mateřským mlékem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Infekce T-</a:t>
            </a:r>
            <a:r>
              <a:rPr lang="cs-CZ" dirty="0" err="1" smtClean="0"/>
              <a:t>helper</a:t>
            </a:r>
            <a:r>
              <a:rPr lang="cs-CZ" dirty="0" smtClean="0"/>
              <a:t> lymfocytů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Průběh: 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v 50-70% akutní onemocnění několik týdnů po nákaze (angína, horečka, bolesti svalů, vyrážka, aseptická meningitida)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Několikaletá latentní fáze (lymfadenopatie)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cs-CZ" dirty="0" smtClean="0"/>
              <a:t>Závěrečná fáze : AIDS – infekce, zhoubné nádory, postižení nervového systému (demyelinizace míšních provazců a periferních nervů, ztráta inteligence)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err="1" smtClean="0"/>
              <a:t>Antiretrovirová</a:t>
            </a:r>
            <a:r>
              <a:rPr lang="cs-CZ" dirty="0" smtClean="0"/>
              <a:t> terapie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Prevence</a:t>
            </a:r>
          </a:p>
          <a:p>
            <a:pPr marL="868680" lvl="1" indent="-283464" fontAlgn="auto">
              <a:spcAft>
                <a:spcPts val="0"/>
              </a:spcAft>
              <a:buFont typeface="Wingdings 2"/>
              <a:buChar char="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cs-CZ" dirty="0" smtClean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NEMOCÍ</a:t>
            </a:r>
            <a:endParaRPr lang="cs-CZ" dirty="0"/>
          </a:p>
        </p:txBody>
      </p:sp>
      <p:sp>
        <p:nvSpPr>
          <p:cNvPr id="532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Bakterie:</a:t>
            </a:r>
          </a:p>
          <a:p>
            <a:pPr>
              <a:buFontTx/>
              <a:buChar char="-"/>
            </a:pPr>
            <a:r>
              <a:rPr lang="cs-CZ" smtClean="0"/>
              <a:t>Poškození organizmu působením toxinů</a:t>
            </a:r>
          </a:p>
          <a:p>
            <a:pPr>
              <a:buFontTx/>
              <a:buChar char="-"/>
            </a:pPr>
            <a:r>
              <a:rPr lang="cs-CZ" smtClean="0"/>
              <a:t>TBC, syfilis (patogenní imunita)</a:t>
            </a:r>
          </a:p>
          <a:p>
            <a:pPr>
              <a:buFontTx/>
              <a:buChar char="-"/>
            </a:pPr>
            <a:r>
              <a:rPr lang="cs-CZ" smtClean="0"/>
              <a:t>Virulence bakterie, množství bakterií, odolnost nebo vnímavost organizmu,  imunitní reakce, zánět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ONEMOCNĚNÍ</a:t>
            </a:r>
            <a:endParaRPr lang="cs-CZ" dirty="0"/>
          </a:p>
        </p:txBody>
      </p:sp>
      <p:sp>
        <p:nvSpPr>
          <p:cNvPr id="542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Pyogenní bakterie (streptokoky, stafylokoky, meningokok)</a:t>
            </a:r>
          </a:p>
          <a:p>
            <a:r>
              <a:rPr lang="cs-CZ" smtClean="0"/>
              <a:t>Střevní bakteriální infekce (salmonely, shigely, E.coli)</a:t>
            </a:r>
          </a:p>
          <a:p>
            <a:r>
              <a:rPr lang="cs-CZ" smtClean="0"/>
              <a:t>Anaerobní infekce (klostridia)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BIOLOGICKÉ PŘÍČINY ONEMOCNĚNÍ</a:t>
            </a:r>
            <a:endParaRPr lang="cs-CZ" dirty="0"/>
          </a:p>
        </p:txBody>
      </p:sp>
      <p:sp>
        <p:nvSpPr>
          <p:cNvPr id="552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Mykózy:</a:t>
            </a:r>
          </a:p>
          <a:p>
            <a:pPr lvl="1"/>
            <a:r>
              <a:rPr lang="cs-CZ" smtClean="0"/>
              <a:t>Candida</a:t>
            </a:r>
          </a:p>
          <a:p>
            <a:pPr lvl="1"/>
            <a:r>
              <a:rPr lang="cs-CZ" smtClean="0"/>
              <a:t>Dermatomykózy</a:t>
            </a:r>
          </a:p>
          <a:p>
            <a:endParaRPr lang="cs-CZ" smtClean="0"/>
          </a:p>
          <a:p>
            <a:r>
              <a:rPr lang="cs-CZ" smtClean="0"/>
              <a:t>Parazitární onemocnění:</a:t>
            </a:r>
          </a:p>
          <a:p>
            <a:pPr lvl="1"/>
            <a:r>
              <a:rPr lang="cs-CZ" smtClean="0"/>
              <a:t>Roupy</a:t>
            </a:r>
          </a:p>
          <a:p>
            <a:pPr lvl="1"/>
            <a:r>
              <a:rPr lang="cs-CZ" smtClean="0"/>
              <a:t>Tasemnice</a:t>
            </a:r>
          </a:p>
          <a:p>
            <a:pPr lvl="1"/>
            <a:r>
              <a:rPr lang="cs-CZ" smtClean="0"/>
              <a:t>Malárie</a:t>
            </a:r>
          </a:p>
          <a:p>
            <a:pPr lvl="1"/>
            <a:endParaRPr lang="cs-CZ" smtClean="0"/>
          </a:p>
          <a:p>
            <a:r>
              <a:rPr lang="cs-CZ" smtClean="0"/>
              <a:t>Oportunní infekce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VLIV VÝŽIVY </a:t>
            </a:r>
            <a:endParaRPr lang="cs-CZ" dirty="0"/>
          </a:p>
        </p:txBody>
      </p:sp>
      <p:sp>
        <p:nvSpPr>
          <p:cNvPr id="5632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Kvantitativní / kvalitiativní</a:t>
            </a:r>
          </a:p>
          <a:p>
            <a:r>
              <a:rPr lang="cs-CZ" smtClean="0"/>
              <a:t>Obezita (hypertenze, diabetes mellitus II. typu, osteoartróza)</a:t>
            </a:r>
          </a:p>
          <a:p>
            <a:r>
              <a:rPr lang="cs-CZ" smtClean="0"/>
              <a:t>Hyperlipidemie (ateroskleróza, cholesterolové kameny)</a:t>
            </a:r>
          </a:p>
          <a:p>
            <a:r>
              <a:rPr lang="cs-CZ" smtClean="0"/>
              <a:t>Kachexie</a:t>
            </a:r>
          </a:p>
          <a:p>
            <a:r>
              <a:rPr lang="cs-CZ" smtClean="0"/>
              <a:t>Hypovitaminózy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VNITŘNÍ PŘÍČINY</a:t>
            </a:r>
            <a:endParaRPr lang="cs-CZ" dirty="0"/>
          </a:p>
        </p:txBody>
      </p:sp>
      <p:sp>
        <p:nvSpPr>
          <p:cNvPr id="5734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Genetické (chromozomální, genové)</a:t>
            </a:r>
          </a:p>
          <a:p>
            <a:r>
              <a:rPr lang="cs-CZ" smtClean="0"/>
              <a:t>Multifaktoriální dědičnost</a:t>
            </a:r>
          </a:p>
          <a:p>
            <a:r>
              <a:rPr lang="cs-CZ" smtClean="0"/>
              <a:t>Imunologické (alergie, autoimunita, snížená imunita)</a:t>
            </a:r>
          </a:p>
          <a:p>
            <a:pPr>
              <a:buFontTx/>
              <a:buChar char="-"/>
            </a:pP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-214338"/>
            <a:ext cx="8229600" cy="1143000"/>
          </a:xfrm>
        </p:spPr>
        <p:txBody>
          <a:bodyPr/>
          <a:lstStyle/>
          <a:p>
            <a:r>
              <a:rPr lang="cs-CZ" dirty="0" smtClean="0"/>
              <a:t>HYPERTROFIE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/>
          <a:lstStyle/>
          <a:p>
            <a:pPr eaLnBrk="1" hangingPunct="1"/>
            <a:r>
              <a:rPr lang="cs-CZ" sz="2000" dirty="0" smtClean="0"/>
              <a:t>zvětšení velikosti buněk, buňky se nedělí, jen </a:t>
            </a:r>
          </a:p>
          <a:p>
            <a:pPr marL="0" indent="0" eaLnBrk="1" hangingPunct="1">
              <a:buNone/>
            </a:pPr>
            <a:r>
              <a:rPr lang="cs-CZ" sz="2000" dirty="0" smtClean="0"/>
              <a:t>     zvětšují svůj objem na základě syntézy 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strukturálních komponent</a:t>
            </a:r>
          </a:p>
          <a:p>
            <a:pPr lvl="1"/>
            <a:r>
              <a:rPr lang="cs-CZ" sz="1800" i="1" dirty="0"/>
              <a:t>Fyziologická hypertrofie </a:t>
            </a:r>
            <a:r>
              <a:rPr lang="cs-CZ" sz="1800" dirty="0"/>
              <a:t>(hypertrofie dělohy </a:t>
            </a:r>
            <a:r>
              <a:rPr lang="cs-CZ" sz="1800" dirty="0" smtClean="0"/>
              <a:t>a</a:t>
            </a:r>
          </a:p>
          <a:p>
            <a:pPr marL="457200" lvl="1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</a:t>
            </a:r>
            <a:r>
              <a:rPr lang="cs-CZ" sz="1800" dirty="0"/>
              <a:t>prsou  </a:t>
            </a:r>
            <a:r>
              <a:rPr lang="cs-CZ" sz="1800" dirty="0" smtClean="0"/>
              <a:t>při těhotenství, hypertrofie svalů při posilování)</a:t>
            </a:r>
          </a:p>
          <a:p>
            <a:pPr lvl="1"/>
            <a:r>
              <a:rPr lang="cs-CZ" sz="1800" i="1" dirty="0" smtClean="0"/>
              <a:t>Patologická hypertrofie </a:t>
            </a:r>
            <a:r>
              <a:rPr lang="cs-CZ" sz="1800" dirty="0" smtClean="0"/>
              <a:t>(myokard při hypertenzi, vadných srdečních chlopních apod.)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2781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DNA – deoxyribonukleová kyselina</a:t>
            </a:r>
            <a:endParaRPr lang="cs-CZ" dirty="0"/>
          </a:p>
        </p:txBody>
      </p:sp>
      <p:sp>
        <p:nvSpPr>
          <p:cNvPr id="583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Složení</a:t>
            </a:r>
          </a:p>
          <a:p>
            <a:r>
              <a:rPr lang="cs-CZ" smtClean="0"/>
              <a:t>Tvar</a:t>
            </a:r>
          </a:p>
          <a:p>
            <a:r>
              <a:rPr lang="cs-CZ" smtClean="0"/>
              <a:t>Výskyt</a:t>
            </a:r>
          </a:p>
          <a:p>
            <a:r>
              <a:rPr lang="cs-CZ" smtClean="0"/>
              <a:t>Transkripce</a:t>
            </a:r>
          </a:p>
          <a:p>
            <a:r>
              <a:rPr lang="cs-CZ" smtClean="0"/>
              <a:t>Geny</a:t>
            </a:r>
          </a:p>
          <a:p>
            <a:r>
              <a:rPr lang="cs-CZ" smtClean="0"/>
              <a:t>Chromozomy</a:t>
            </a:r>
          </a:p>
          <a:p>
            <a:r>
              <a:rPr lang="cs-CZ" smtClean="0"/>
              <a:t>Proteosyntéza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9540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CHROMOZOMÁLNÍ </a:t>
            </a:r>
            <a:r>
              <a:rPr lang="cs-CZ" sz="3600" dirty="0"/>
              <a:t>ABERACE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cs-CZ" sz="2400" smtClean="0"/>
              <a:t>= poruchy počtu nebo stavby chromozomů</a:t>
            </a:r>
          </a:p>
          <a:p>
            <a:pPr>
              <a:buFontTx/>
              <a:buNone/>
            </a:pPr>
            <a:endParaRPr lang="cs-CZ" sz="2400" smtClean="0"/>
          </a:p>
          <a:p>
            <a:pPr>
              <a:buFontTx/>
              <a:buNone/>
            </a:pPr>
            <a:r>
              <a:rPr lang="cs-CZ" sz="2400" smtClean="0"/>
              <a:t>Postiženo je mnoho genů současně.</a:t>
            </a:r>
          </a:p>
          <a:p>
            <a:pPr>
              <a:buFontTx/>
              <a:buNone/>
            </a:pPr>
            <a:r>
              <a:rPr lang="cs-CZ" sz="2400" smtClean="0"/>
              <a:t>Lze je diagnostikovat cytogenetickým vyšetřením karyotypu.</a:t>
            </a:r>
          </a:p>
          <a:p>
            <a:pPr>
              <a:buFontTx/>
              <a:buNone/>
            </a:pPr>
            <a:r>
              <a:rPr lang="cs-CZ" sz="2400" smtClean="0"/>
              <a:t>Normální karyotyp 46 XY muž, 46 XX žena</a:t>
            </a:r>
          </a:p>
          <a:p>
            <a:pPr>
              <a:buFontTx/>
              <a:buNone/>
            </a:pPr>
            <a:endParaRPr lang="cs-CZ" sz="2400" smtClean="0"/>
          </a:p>
          <a:p>
            <a:pPr>
              <a:buFontTx/>
              <a:buNone/>
            </a:pPr>
            <a:r>
              <a:rPr lang="cs-CZ" sz="2400" smtClean="0"/>
              <a:t>A) TRIZOMIE - př. Downův syndrom</a:t>
            </a:r>
          </a:p>
          <a:p>
            <a:pPr>
              <a:buFontTx/>
              <a:buNone/>
            </a:pPr>
            <a:r>
              <a:rPr lang="cs-CZ" sz="2400" smtClean="0"/>
              <a:t>B) MONOZOMIE - př. Turnerův syndrom</a:t>
            </a:r>
          </a:p>
          <a:p>
            <a:pPr>
              <a:buFontTx/>
              <a:buNone/>
            </a:pPr>
            <a:r>
              <a:rPr lang="cs-CZ" sz="2400" smtClean="0"/>
              <a:t>C) PORUCHY STAVBY CHROMOZOMŮ (delece, translokace…)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DOWNŮV SYNDROM</a:t>
            </a:r>
            <a:endParaRPr lang="cs-CZ" sz="3600" dirty="0"/>
          </a:p>
        </p:txBody>
      </p:sp>
      <p:sp>
        <p:nvSpPr>
          <p:cNvPr id="604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Trizomie 21. chromosomu</a:t>
            </a:r>
          </a:p>
          <a:p>
            <a:r>
              <a:rPr lang="cs-CZ" smtClean="0"/>
              <a:t>Riziko stoupá s věkem matky (ve věku 40 let pravděpodobnost vzniku 1:50)</a:t>
            </a:r>
          </a:p>
          <a:p>
            <a:r>
              <a:rPr lang="cs-CZ" smtClean="0"/>
              <a:t>vyskytuje se u jednoho narozeného dítěte ze 700–800 </a:t>
            </a:r>
          </a:p>
          <a:p>
            <a:r>
              <a:rPr lang="cs-CZ" smtClean="0"/>
              <a:t>v České republice je to jedno z 1500 živě narozených dětí.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DOWNŮV SYNDROM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menší, zploštěná hlava,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	vyvolávající dojem neobvykle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 	kulatého obličeje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zploštělá tvář, nevýrazné rysy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šikmý tvar oči způsobený úzkými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 	očními víčky a kožní řasou ve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	vnitřním koutku oka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krátký a široký krk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malá ústa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větší jazyk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krátké a široké ruce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krátké prsty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velká mezera mezi palcem na nohou a ostatními prsty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cs-CZ" dirty="0" smtClean="0"/>
              <a:t>•	nepřerušená příčná rýha na dlani tzv. opičí rýha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DOWNŮV SYNDROM</a:t>
            </a:r>
            <a:endParaRPr lang="cs-CZ" dirty="0"/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smtClean="0"/>
              <a:t>•	mentální retardace, IQ nejčastěji kolem 25-50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porucha motoriky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snížená plodnost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vrozené srdeční vady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vývojové anomálie v trávicím traktu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možnost vzniku šedého zákalu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vyšší pravděpodobnost vzniku leukémie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narušená funkce štítné žlázy</a:t>
            </a:r>
          </a:p>
          <a:p>
            <a:pPr>
              <a:buFont typeface="Wingdings 2" pitchFamily="18" charset="2"/>
              <a:buNone/>
            </a:pPr>
            <a:r>
              <a:rPr lang="cs-CZ" smtClean="0"/>
              <a:t>•	snížená imunita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DALŠÍ CHROMOZOMÁLNÍ ABERACE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err="1" smtClean="0"/>
              <a:t>Turnerův</a:t>
            </a:r>
            <a:r>
              <a:rPr lang="cs-CZ" dirty="0" smtClean="0"/>
              <a:t> syndrom, 45 XO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Ženy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Příznaky variabilní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Poruchy růstu, neplodnost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err="1" smtClean="0"/>
              <a:t>Klinefelterův</a:t>
            </a:r>
            <a:r>
              <a:rPr lang="cs-CZ" dirty="0" smtClean="0"/>
              <a:t> syndrom, 47 XXY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Muži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Příznaky variabilní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Neplodnost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Sekundární ženské pohlavní znaky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Char char="-"/>
              <a:defRPr/>
            </a:pPr>
            <a:r>
              <a:rPr lang="cs-CZ" dirty="0" smtClean="0"/>
              <a:t>Agresivita, poruchy učení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GENOVÉ MUTACE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500063" y="1357313"/>
            <a:ext cx="8229600" cy="4525962"/>
          </a:xfrm>
        </p:spPr>
        <p:txBody>
          <a:bodyPr>
            <a:noAutofit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Poškození jednoho  </a:t>
            </a:r>
            <a:r>
              <a:rPr lang="cs-CZ" sz="2000" dirty="0"/>
              <a:t>genu, vedoucí k poruše funkce </a:t>
            </a:r>
            <a:r>
              <a:rPr lang="cs-CZ" sz="2000" dirty="0" smtClean="0"/>
              <a:t>jedné bílkoviny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sz="2000" dirty="0" smtClean="0"/>
              <a:t>Řídí se </a:t>
            </a:r>
            <a:r>
              <a:rPr lang="cs-CZ" sz="2000" dirty="0" err="1" smtClean="0"/>
              <a:t>Mendelovými</a:t>
            </a:r>
            <a:r>
              <a:rPr lang="cs-CZ" sz="2000" dirty="0" smtClean="0"/>
              <a:t> zákony dědičnosti </a:t>
            </a:r>
          </a:p>
          <a:p>
            <a:pPr marL="457200" indent="-4572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AutoNum type="arabicParenR"/>
              <a:defRPr/>
            </a:pPr>
            <a:r>
              <a:rPr lang="cs-CZ" sz="2000" dirty="0" smtClean="0"/>
              <a:t>Autozomální dědičnost = vázaná na somatické </a:t>
            </a:r>
            <a:r>
              <a:rPr lang="cs-CZ" sz="2000" dirty="0" err="1" smtClean="0"/>
              <a:t>choromozomy</a:t>
            </a:r>
            <a:r>
              <a:rPr lang="cs-CZ" sz="2000" dirty="0" smtClean="0"/>
              <a:t> 1-22</a:t>
            </a:r>
          </a:p>
          <a:p>
            <a:pPr marL="457200" indent="-45720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AutoNum type="arabicParenR"/>
              <a:defRPr/>
            </a:pPr>
            <a:r>
              <a:rPr lang="cs-CZ" sz="2000" dirty="0" err="1" smtClean="0"/>
              <a:t>Gonozomální</a:t>
            </a:r>
            <a:r>
              <a:rPr lang="cs-CZ" sz="2000" dirty="0" smtClean="0"/>
              <a:t> dědičnost = vázaná na chromozomy XY, nesoucí pohlavní znaky (Hemofilie, svalové dystrofie)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/>
              <a:t>1</a:t>
            </a:r>
            <a:r>
              <a:rPr lang="cs-CZ" sz="2000" dirty="0" smtClean="0"/>
              <a:t>) 	Dominantní dědičnost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/>
              <a:t>    </a:t>
            </a:r>
            <a:r>
              <a:rPr lang="cs-CZ" sz="2000" dirty="0" smtClean="0"/>
              <a:t>	- </a:t>
            </a:r>
            <a:r>
              <a:rPr lang="cs-CZ" sz="2000" dirty="0"/>
              <a:t>př. familiární </a:t>
            </a:r>
            <a:r>
              <a:rPr lang="cs-CZ" sz="2000" dirty="0" err="1"/>
              <a:t>hypercholesterolémie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/>
              <a:t>            </a:t>
            </a:r>
            <a:r>
              <a:rPr lang="cs-CZ" sz="2000" dirty="0" err="1"/>
              <a:t>Marfanův</a:t>
            </a:r>
            <a:r>
              <a:rPr lang="cs-CZ" sz="2000" dirty="0"/>
              <a:t> syndrom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/>
              <a:t>            </a:t>
            </a:r>
            <a:r>
              <a:rPr lang="cs-CZ" sz="2000" dirty="0" smtClean="0"/>
              <a:t>Familiární adenomatózní polypóza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 smtClean="0"/>
              <a:t>2) 	Recesivní dědičnost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cs-CZ" sz="2000" dirty="0"/>
              <a:t>     </a:t>
            </a:r>
            <a:r>
              <a:rPr lang="cs-CZ" sz="2000" dirty="0" smtClean="0"/>
              <a:t>	- </a:t>
            </a:r>
            <a:r>
              <a:rPr lang="cs-CZ" sz="2000" dirty="0"/>
              <a:t>př. metabolické choroby - </a:t>
            </a:r>
            <a:r>
              <a:rPr lang="cs-CZ" sz="2000" dirty="0" err="1"/>
              <a:t>enzymopatie</a:t>
            </a:r>
            <a:r>
              <a:rPr lang="cs-CZ" sz="2000" dirty="0"/>
              <a:t> </a:t>
            </a:r>
            <a:r>
              <a:rPr lang="cs-CZ" sz="2000" dirty="0" smtClean="0"/>
              <a:t>(Fenylketonurie, cystická fibróza)</a:t>
            </a: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000" dirty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cs-CZ" sz="20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AUTOZOMÁLNÍ DOMINANTNÍ DĚDIČNOST</a:t>
            </a:r>
            <a:endParaRPr lang="cs-CZ" sz="3600" dirty="0"/>
          </a:p>
        </p:txBody>
      </p:sp>
      <p:sp>
        <p:nvSpPr>
          <p:cNvPr id="665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Familiární hypercholesterolémie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 smtClean="0"/>
              <a:t>AUTOZOMÁLNĚ RECESIVNÍ DĚDIČNOST</a:t>
            </a:r>
            <a:endParaRPr lang="cs-CZ" sz="3600" dirty="0"/>
          </a:p>
        </p:txBody>
      </p:sp>
      <p:sp>
        <p:nvSpPr>
          <p:cNvPr id="675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Fenylketonurie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AUTOZOMÁLNĚ RECESIVNÍ DĚDIČNOST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cs-CZ" dirty="0" smtClean="0"/>
              <a:t>ATROFIE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14298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>
                <a:cs typeface="Arial" pitchFamily="34" charset="0"/>
              </a:rPr>
              <a:t>Atrofie=zmenšování buněk, redukce buněčných komponent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cs typeface="Arial" pitchFamily="34" charset="0"/>
              </a:rPr>
              <a:t>Prostá : zmenšení objemu buněk, tmavší až </a:t>
            </a:r>
            <a:r>
              <a:rPr lang="cs-CZ" sz="2400" dirty="0" err="1" smtClean="0">
                <a:cs typeface="Arial" pitchFamily="34" charset="0"/>
              </a:rPr>
              <a:t>pyknotické</a:t>
            </a:r>
            <a:r>
              <a:rPr lang="cs-CZ" sz="2400" dirty="0" smtClean="0">
                <a:cs typeface="Arial" pitchFamily="34" charset="0"/>
              </a:rPr>
              <a:t> jádro, intracelulární hromadění </a:t>
            </a:r>
            <a:r>
              <a:rPr lang="cs-CZ" sz="2400" dirty="0" err="1" smtClean="0">
                <a:cs typeface="Arial" pitchFamily="34" charset="0"/>
              </a:rPr>
              <a:t>lipofuscinu</a:t>
            </a:r>
            <a:r>
              <a:rPr lang="cs-CZ" sz="2400" dirty="0" smtClean="0">
                <a:cs typeface="Arial" pitchFamily="34" charset="0"/>
              </a:rPr>
              <a:t>, pigmentu z opotřebování (myokard, mozek) </a:t>
            </a:r>
          </a:p>
          <a:p>
            <a:pPr lvl="1">
              <a:buFont typeface="Arial" pitchFamily="34" charset="0"/>
              <a:buChar char="•"/>
            </a:pPr>
            <a:r>
              <a:rPr lang="cs-CZ" sz="2400" dirty="0" smtClean="0">
                <a:cs typeface="Arial" pitchFamily="34" charset="0"/>
              </a:rPr>
              <a:t>Numerická: zmenšení počtu buněk (útlum kostní dřeně) 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cs typeface="Arial" pitchFamily="34" charset="0"/>
              </a:rPr>
              <a:t>Fyziologická (senilní atrofie, involuce)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800" dirty="0" smtClean="0">
                <a:cs typeface="Arial" pitchFamily="34" charset="0"/>
              </a:rPr>
              <a:t>Patologická – podle příčin (snížená zátěž – atrofie z </a:t>
            </a:r>
            <a:r>
              <a:rPr lang="cs-CZ" sz="2800" dirty="0" err="1" smtClean="0">
                <a:cs typeface="Arial" pitchFamily="34" charset="0"/>
              </a:rPr>
              <a:t>inaktivity</a:t>
            </a:r>
            <a:r>
              <a:rPr lang="cs-CZ" sz="2800" dirty="0" smtClean="0">
                <a:cs typeface="Arial" pitchFamily="34" charset="0"/>
              </a:rPr>
              <a:t>, ztráta inervace, ischemie, nedostatečná výživa, ztráta endokrinní stimulace, tlaková atrofie)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74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AUTOZOMÁLNĚ RECESIVNÍ DĚDIČNOST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 smtClean="0"/>
              <a:t>DĚDIČNOST VÁZANÁ NA POHLAVNÍ CHROMOZOMY </a:t>
            </a:r>
            <a:endParaRPr lang="cs-CZ" sz="3200" dirty="0"/>
          </a:p>
        </p:txBody>
      </p:sp>
      <p:sp>
        <p:nvSpPr>
          <p:cNvPr id="706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Hemofilie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 smtClean="0"/>
              <a:t>DĚDIČNOST VÁZANÁ NA POHLAVNÍ CHROMOZOMY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MULTIFAKTORIÁLNÍ DĚDIČNOST</a:t>
            </a:r>
          </a:p>
        </p:txBody>
      </p:sp>
      <p:sp>
        <p:nvSpPr>
          <p:cNvPr id="7270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smtClean="0"/>
              <a:t>= dědičnost podmíněná souhrou mnoha genů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r>
              <a:rPr lang="cs-CZ" smtClean="0"/>
              <a:t>- př. civilizační nemoci - hypertenze, diabetes, ateroskleróza, sklon k některým onkologickým onemocněním, vrozené vývojové vady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r>
              <a:rPr lang="cs-CZ" smtClean="0"/>
              <a:t>- neplatí mendelovská pravidla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r>
              <a:rPr lang="cs-CZ" smtClean="0"/>
              <a:t>- častý rodinný výskyt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600" dirty="0"/>
              <a:t>PORUCHY IMUNITY</a:t>
            </a:r>
          </a:p>
        </p:txBody>
      </p:sp>
      <p:sp>
        <p:nvSpPr>
          <p:cNvPr id="73730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I. PATOLOGICKY SNÍŽENÁ IMUNITA = IMUNODEFICIT</a:t>
            </a:r>
          </a:p>
          <a:p>
            <a:pPr>
              <a:buFontTx/>
              <a:buNone/>
            </a:pPr>
            <a:r>
              <a:rPr lang="cs-CZ" sz="2000" smtClean="0"/>
              <a:t>= nedostatečná schopnost bránit se antigenu</a:t>
            </a:r>
          </a:p>
          <a:p>
            <a:pPr>
              <a:buFontTx/>
              <a:buNone/>
            </a:pPr>
            <a:r>
              <a:rPr lang="cs-CZ" sz="2000" smtClean="0"/>
              <a:t>a) primární</a:t>
            </a:r>
          </a:p>
          <a:p>
            <a:pPr>
              <a:buFontTx/>
              <a:buNone/>
            </a:pPr>
            <a:r>
              <a:rPr lang="cs-CZ" sz="2000" smtClean="0"/>
              <a:t>b) sekundární (HIV, podvýživa, dřeňový útlum...)</a:t>
            </a:r>
          </a:p>
          <a:p>
            <a:pPr>
              <a:buFontTx/>
              <a:buNone/>
            </a:pPr>
            <a:r>
              <a:rPr lang="cs-CZ" sz="2000" smtClean="0"/>
              <a:t>! oportunní infekce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II. PATOLOGICKY ZVÝŠENÁ IMUNITA = HYPERSENZITIVITA</a:t>
            </a:r>
          </a:p>
          <a:p>
            <a:pPr>
              <a:buFontTx/>
              <a:buNone/>
            </a:pPr>
            <a:r>
              <a:rPr lang="cs-CZ" sz="2000" smtClean="0"/>
              <a:t>= nadměrná obrana proti antigenu (poškodí organismus více než samotný antigen</a:t>
            </a:r>
          </a:p>
          <a:p>
            <a:pPr>
              <a:buFontTx/>
              <a:buNone/>
            </a:pPr>
            <a:r>
              <a:rPr lang="cs-CZ" sz="2000" smtClean="0"/>
              <a:t>a) ALERGIE</a:t>
            </a:r>
          </a:p>
          <a:p>
            <a:pPr>
              <a:buFontTx/>
              <a:buNone/>
            </a:pPr>
            <a:r>
              <a:rPr lang="cs-CZ" sz="2000" smtClean="0"/>
              <a:t>b) AUTOIMUNITA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229600" cy="7921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/>
              <a:t>TYPY REAKCÍ PŘECITLIVĚLOSTI</a:t>
            </a:r>
          </a:p>
        </p:txBody>
      </p:sp>
      <p:sp>
        <p:nvSpPr>
          <p:cNvPr id="747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/>
              <a:t>1) ANAFYLAKTICKÝ (ČASNÁ PŘECITLIVĚLOST)</a:t>
            </a:r>
          </a:p>
          <a:p>
            <a:pPr>
              <a:buFontTx/>
              <a:buNone/>
            </a:pPr>
            <a:r>
              <a:rPr lang="cs-CZ" sz="2000" smtClean="0"/>
              <a:t>- při 1. setkání proběhne senzibilizace (vytvoření IgE)</a:t>
            </a:r>
          </a:p>
          <a:p>
            <a:pPr>
              <a:buFontTx/>
              <a:buNone/>
            </a:pPr>
            <a:r>
              <a:rPr lang="cs-CZ" sz="2000" smtClean="0"/>
              <a:t>- při dalších setkáních se Ag váže na IgE a uvolňují se mediátory (histamin aj.) ----- *bronchokonstrikce</a:t>
            </a:r>
          </a:p>
          <a:p>
            <a:pPr>
              <a:buFontTx/>
              <a:buNone/>
            </a:pPr>
            <a:r>
              <a:rPr lang="cs-CZ" sz="2000" smtClean="0"/>
              <a:t>                                  *vazodilatace </a:t>
            </a:r>
          </a:p>
          <a:p>
            <a:pPr>
              <a:buFontTx/>
              <a:buNone/>
            </a:pPr>
            <a:r>
              <a:rPr lang="cs-CZ" sz="2000" smtClean="0"/>
              <a:t>                                  *sekrece hlenu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př. anafylaktický šok</a:t>
            </a:r>
          </a:p>
          <a:p>
            <a:pPr>
              <a:buFontTx/>
              <a:buNone/>
            </a:pPr>
            <a:r>
              <a:rPr lang="cs-CZ" sz="2000" smtClean="0"/>
              <a:t>      senná rýma</a:t>
            </a:r>
          </a:p>
          <a:p>
            <a:pPr>
              <a:buFontTx/>
              <a:buNone/>
            </a:pPr>
            <a:r>
              <a:rPr lang="cs-CZ" sz="2000" smtClean="0"/>
              <a:t>      asthma bronchiale</a:t>
            </a:r>
          </a:p>
          <a:p>
            <a:pPr>
              <a:buFontTx/>
              <a:buNone/>
            </a:pPr>
            <a:r>
              <a:rPr lang="cs-CZ" sz="2000" smtClean="0"/>
              <a:t>      kopřivka  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5492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2) CYTOTOXICKÝ</a:t>
            </a:r>
          </a:p>
          <a:p>
            <a:pPr>
              <a:buFontTx/>
              <a:buNone/>
            </a:pPr>
            <a:r>
              <a:rPr lang="cs-CZ" sz="2000" smtClean="0"/>
              <a:t>- Ag je vázán na povrchu bb.</a:t>
            </a:r>
          </a:p>
          <a:p>
            <a:pPr>
              <a:buFontTx/>
              <a:buNone/>
            </a:pPr>
            <a:r>
              <a:rPr lang="cs-CZ" sz="2000" smtClean="0"/>
              <a:t>- navázání Pl na Ag vede k aktivaci komplementu a rozbití bb.</a:t>
            </a:r>
          </a:p>
          <a:p>
            <a:pPr>
              <a:buFontTx/>
              <a:buNone/>
            </a:pPr>
            <a:r>
              <a:rPr lang="cs-CZ" sz="2000" smtClean="0"/>
              <a:t>př. chybná transfúze</a:t>
            </a:r>
          </a:p>
          <a:p>
            <a:pPr>
              <a:buFontTx/>
              <a:buNone/>
            </a:pPr>
            <a:r>
              <a:rPr lang="cs-CZ" sz="2000" smtClean="0"/>
              <a:t>      fetální erytroblastóza (plod Rh+, matka rh-)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3) IMUNOKOMPLEXOVÝ</a:t>
            </a:r>
          </a:p>
          <a:p>
            <a:pPr>
              <a:buFontTx/>
              <a:buNone/>
            </a:pPr>
            <a:r>
              <a:rPr lang="cs-CZ" sz="2000" smtClean="0"/>
              <a:t>- Ag vytvoří komplex s Pl (imunokomplex), který se ukládá ve tkáních</a:t>
            </a:r>
          </a:p>
          <a:p>
            <a:pPr>
              <a:buFontTx/>
              <a:buNone/>
            </a:pPr>
            <a:r>
              <a:rPr lang="cs-CZ" sz="2000" smtClean="0"/>
              <a:t>- následná aktivace komplementu vyvolá zánět</a:t>
            </a:r>
          </a:p>
          <a:p>
            <a:pPr>
              <a:buFontTx/>
              <a:buNone/>
            </a:pPr>
            <a:r>
              <a:rPr lang="cs-CZ" sz="2000" smtClean="0"/>
              <a:t>př. akutní GN</a:t>
            </a:r>
          </a:p>
          <a:p>
            <a:pPr>
              <a:buFontTx/>
              <a:buNone/>
            </a:pPr>
            <a:r>
              <a:rPr lang="cs-CZ" sz="2000" smtClean="0"/>
              <a:t>      vaskulitidy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cs-CZ" sz="2000" smtClean="0"/>
              <a:t>4) PŘECITLIVĚLOST ZPROSTŘEDKOVANÁ BUŇKAMI (POZDNÍ P.)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- zprostředkují ji T-lymfocyty</a:t>
            </a:r>
          </a:p>
          <a:p>
            <a:pPr>
              <a:buFontTx/>
              <a:buNone/>
            </a:pPr>
            <a:r>
              <a:rPr lang="cs-CZ" sz="2000" smtClean="0"/>
              <a:t>a) přímo: cytotoxické T</a:t>
            </a:r>
            <a:r>
              <a:rPr lang="cs-CZ" sz="2000" baseline="-25000" smtClean="0"/>
              <a:t>C</a:t>
            </a:r>
            <a:r>
              <a:rPr lang="cs-CZ" sz="2000" smtClean="0"/>
              <a:t>-lymfocyty</a:t>
            </a:r>
          </a:p>
          <a:p>
            <a:pPr>
              <a:buFontTx/>
              <a:buNone/>
            </a:pPr>
            <a:r>
              <a:rPr lang="cs-CZ" sz="2000" smtClean="0"/>
              <a:t>b) aktivací jiných imunitních bb. (monocyty, makrofágy) pomocí mediátorů: pomocné (helper) T</a:t>
            </a:r>
            <a:r>
              <a:rPr lang="cs-CZ" sz="2000" baseline="-25000" smtClean="0"/>
              <a:t>H</a:t>
            </a:r>
            <a:r>
              <a:rPr lang="cs-CZ" sz="2000" smtClean="0"/>
              <a:t>- lymfocyty</a:t>
            </a:r>
          </a:p>
          <a:p>
            <a:pPr>
              <a:buFontTx/>
              <a:buNone/>
            </a:pPr>
            <a:endParaRPr lang="cs-CZ" sz="2000" smtClean="0"/>
          </a:p>
          <a:p>
            <a:pPr>
              <a:buFontTx/>
              <a:buNone/>
            </a:pPr>
            <a:r>
              <a:rPr lang="cs-CZ" sz="2000" smtClean="0"/>
              <a:t>př. ekzém</a:t>
            </a:r>
          </a:p>
          <a:p>
            <a:pPr>
              <a:buFontTx/>
              <a:buNone/>
            </a:pPr>
            <a:r>
              <a:rPr lang="cs-CZ" sz="2000" smtClean="0"/>
              <a:t>      TBC</a:t>
            </a:r>
          </a:p>
          <a:p>
            <a:pPr>
              <a:buFontTx/>
              <a:buNone/>
            </a:pPr>
            <a:r>
              <a:rPr lang="cs-CZ" sz="2000" smtClean="0"/>
              <a:t>      rejekce transplantátu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4000" dirty="0" smtClean="0"/>
              <a:t>NEKRÓZA (následek ireverzibilního poškození buněk)</a:t>
            </a:r>
          </a:p>
          <a:p>
            <a:pPr>
              <a:buNone/>
            </a:pPr>
            <a:r>
              <a:rPr lang="cs-CZ" sz="4000" dirty="0" smtClean="0"/>
              <a:t>			       vs.</a:t>
            </a:r>
          </a:p>
          <a:p>
            <a:pPr>
              <a:buNone/>
            </a:pPr>
            <a:endParaRPr lang="cs-CZ" sz="4000" dirty="0" smtClean="0"/>
          </a:p>
          <a:p>
            <a:pPr>
              <a:buNone/>
            </a:pPr>
            <a:r>
              <a:rPr lang="cs-CZ" sz="4000" dirty="0" smtClean="0"/>
              <a:t>APOPTÓZA (programovaná </a:t>
            </a:r>
            <a:r>
              <a:rPr lang="cs-CZ" sz="4000" smtClean="0"/>
              <a:t>buněčná smrt)</a:t>
            </a:r>
            <a:r>
              <a:rPr lang="cs-CZ" sz="4000" dirty="0" smtClean="0"/>
              <a:t>	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5143107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924</TotalTime>
  <Words>2967</Words>
  <Application>Microsoft Office PowerPoint</Application>
  <PresentationFormat>Předvádění na obrazovce (4:3)</PresentationFormat>
  <Paragraphs>763</Paragraphs>
  <Slides>87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87</vt:i4>
      </vt:variant>
    </vt:vector>
  </HeadingPairs>
  <TitlesOfParts>
    <vt:vector size="89" baseType="lpstr">
      <vt:lpstr>Exekutivní</vt:lpstr>
      <vt:lpstr>1_Exekutivní</vt:lpstr>
      <vt:lpstr>Patologie</vt:lpstr>
      <vt:lpstr>OBSAH</vt:lpstr>
      <vt:lpstr>BUNĚČNÝ STRES A ADAPTACE</vt:lpstr>
      <vt:lpstr>MECHANISMY ADAPTACE</vt:lpstr>
      <vt:lpstr>HYPERPLAZIE</vt:lpstr>
      <vt:lpstr>Další …plazie</vt:lpstr>
      <vt:lpstr>HYPERTROFIE</vt:lpstr>
      <vt:lpstr>ATROFIE</vt:lpstr>
      <vt:lpstr>Prezentace aplikace PowerPoint</vt:lpstr>
      <vt:lpstr>Obsah</vt:lpstr>
      <vt:lpstr>ZÁNIK ORGANISMU (SMRT)</vt:lpstr>
      <vt:lpstr>ZNÁMKY SMRTI</vt:lpstr>
      <vt:lpstr>Obsah</vt:lpstr>
      <vt:lpstr>REGRESIVNÍ ZMĚNY</vt:lpstr>
      <vt:lpstr>NEKRÓZA</vt:lpstr>
      <vt:lpstr>ZÁKLADNÍ TYPY NEKRÓZ</vt:lpstr>
      <vt:lpstr>ZVLÁŠTNÍ TYPY NEKRÓZ</vt:lpstr>
      <vt:lpstr>1. KASEÓZNÍ NEKRÓZA (ZESÝROVATĚNÍ)</vt:lpstr>
      <vt:lpstr>2. FIBRINOIDNÍ NEKRÓZA</vt:lpstr>
      <vt:lpstr>3. HEMORAGICKÁ NEKRÓZA</vt:lpstr>
      <vt:lpstr>4. GANGRÉNA (SNĚŤ)</vt:lpstr>
      <vt:lpstr>5. DEKUBITUS (PROLEŽELINA)</vt:lpstr>
      <vt:lpstr>DALŠÍ OSUD NEKRÓZY</vt:lpstr>
      <vt:lpstr>Obsah</vt:lpstr>
      <vt:lpstr>DYSTROFIE</vt:lpstr>
      <vt:lpstr>PORUCHY METABOLISMU BÍLKOVIN</vt:lpstr>
      <vt:lpstr>AMYLOIDÓZA</vt:lpstr>
      <vt:lpstr>Prezentace aplikace PowerPoint</vt:lpstr>
      <vt:lpstr>Prezentace aplikace PowerPoint</vt:lpstr>
      <vt:lpstr>PORUCHY METABOLISMU LIPIDŮ</vt:lpstr>
      <vt:lpstr>PORUCHY METABOLISMU SACHARIDŮ</vt:lpstr>
      <vt:lpstr>PORUCHY METABOLISMU MINERÁLŮ</vt:lpstr>
      <vt:lpstr>Prezentace aplikace PowerPoint</vt:lpstr>
      <vt:lpstr>Prezentace aplikace PowerPoint</vt:lpstr>
      <vt:lpstr>Prezentace aplikace PowerPoint</vt:lpstr>
      <vt:lpstr>PORUCHY METABOLISMU PIGMENTŮ</vt:lpstr>
      <vt:lpstr>EXOGENNÍ PIGMENTACE</vt:lpstr>
      <vt:lpstr>AUTOGENNÍ PIGMENTACE</vt:lpstr>
      <vt:lpstr>HEMATOGENNÍ PIGMENTY</vt:lpstr>
      <vt:lpstr>Prezentace aplikace PowerPoint</vt:lpstr>
      <vt:lpstr> IKTERUS</vt:lpstr>
      <vt:lpstr>PREHEPATÁLNÍ IKTERUS</vt:lpstr>
      <vt:lpstr>HEPATÁLNÍ IKTERUS</vt:lpstr>
      <vt:lpstr>POSTHEPATÁLNÍ IKTERUS</vt:lpstr>
      <vt:lpstr>Obsah</vt:lpstr>
      <vt:lpstr>PŘÍČINY NEMOCÍ</vt:lpstr>
      <vt:lpstr>PREVENCE</vt:lpstr>
      <vt:lpstr>PREVENCE</vt:lpstr>
      <vt:lpstr>ROZDĚLENÍ PŘÍČIN NEMOCÍ</vt:lpstr>
      <vt:lpstr>FYZIKÁLNÍ PŘÍČINY NEMOCÍ</vt:lpstr>
      <vt:lpstr>  FYZIKÁLNÍ PŘÍČINY NEMOCÍ</vt:lpstr>
      <vt:lpstr>FYZIKÁLNÍ PŘÍČINY NEMOCÍ</vt:lpstr>
      <vt:lpstr>FYZIKÁLNÍ PŘÍČINY NEMOCÍ</vt:lpstr>
      <vt:lpstr>FYZIKÁLNÍ PŘÍČINY NEMOCÍ</vt:lpstr>
      <vt:lpstr>FYZIKÁLNÍ PŘÍČINY NEMOCÍ</vt:lpstr>
      <vt:lpstr>CITLIVOST TKÁNÍ K ZÁŘENÍ</vt:lpstr>
      <vt:lpstr>FYZIKÁLNÍ PŘÍČINY NEMOCÍ</vt:lpstr>
      <vt:lpstr>FYZIKÁLNÍ PŘÍČINY NEMOCÍ</vt:lpstr>
      <vt:lpstr>CHEMICKÉ PŘÍČINY NEMOCÍ</vt:lpstr>
      <vt:lpstr>BIOLOGICKÉ PŘÍČINY NEMOCÍ</vt:lpstr>
      <vt:lpstr>BIOLOGICKÉ PŘÍČINY NEMOCÍ</vt:lpstr>
      <vt:lpstr>BIOLOGICKÉ PŘÍČINY NEMOCÍ</vt:lpstr>
      <vt:lpstr>BIOLOGICKÉ PŘÍČINY NEMOCÍ</vt:lpstr>
      <vt:lpstr>HIV – Human immunodeficiency virus</vt:lpstr>
      <vt:lpstr>BIOLOGICKÉ PŘÍČINY NEMOCÍ</vt:lpstr>
      <vt:lpstr>BIOLOGICKÉ PŘÍČINY ONEMOCNĚNÍ</vt:lpstr>
      <vt:lpstr>BIOLOGICKÉ PŘÍČINY ONEMOCNĚNÍ</vt:lpstr>
      <vt:lpstr>VLIV VÝŽIVY </vt:lpstr>
      <vt:lpstr>VNITŘNÍ PŘÍČINY</vt:lpstr>
      <vt:lpstr>DNA – deoxyribonukleová kyselina</vt:lpstr>
      <vt:lpstr>CHROMOZOMÁLNÍ ABERACE</vt:lpstr>
      <vt:lpstr>DOWNŮV SYNDROM</vt:lpstr>
      <vt:lpstr>DOWNŮV SYNDROM</vt:lpstr>
      <vt:lpstr>DOWNŮV SYNDROM</vt:lpstr>
      <vt:lpstr>DALŠÍ CHROMOZOMÁLNÍ ABERACE</vt:lpstr>
      <vt:lpstr>GENOVÉ MUTACE</vt:lpstr>
      <vt:lpstr>AUTOZOMÁLNÍ DOMINANTNÍ DĚDIČNOST</vt:lpstr>
      <vt:lpstr>AUTOZOMÁLNĚ RECESIVNÍ DĚDIČNOST</vt:lpstr>
      <vt:lpstr>AUTOZOMÁLNĚ RECESIVNÍ DĚDIČNOST</vt:lpstr>
      <vt:lpstr>AUTOZOMÁLNĚ RECESIVNÍ DĚDIČNOST</vt:lpstr>
      <vt:lpstr>DĚDIČNOST VÁZANÁ NA POHLAVNÍ CHROMOZOMY </vt:lpstr>
      <vt:lpstr>DĚDIČNOST VÁZANÁ NA POHLAVNÍ CHROMOZOMY </vt:lpstr>
      <vt:lpstr>MULTIFAKTORIÁLNÍ DĚDIČNOST</vt:lpstr>
      <vt:lpstr>PORUCHY IMUNITY</vt:lpstr>
      <vt:lpstr>TYPY REAKCÍ PŘECITLIVĚLOSTI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METABOLISMU MINERÁLŮ</dc:title>
  <dc:creator>Filip</dc:creator>
  <cp:lastModifiedBy>Kubes Vaclav</cp:lastModifiedBy>
  <cp:revision>106</cp:revision>
  <dcterms:created xsi:type="dcterms:W3CDTF">2012-09-28T04:18:02Z</dcterms:created>
  <dcterms:modified xsi:type="dcterms:W3CDTF">2016-04-27T12:38:30Z</dcterms:modified>
</cp:coreProperties>
</file>