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1.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2.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custDataLst>
    <p:tags r:id="rId2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Světlý styl 1 – zvýraznění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DA37D80-6434-44D0-A028-1B22A696006F}" styleName="Světlý styl 3 – zvýraznění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60"/>
  </p:normalViewPr>
  <p:slideViewPr>
    <p:cSldViewPr snapToGrid="0">
      <p:cViewPr varScale="1">
        <p:scale>
          <a:sx n="90" d="100"/>
          <a:sy n="90" d="100"/>
        </p:scale>
        <p:origin x="108" y="7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800844-3200-4268-A83B-2CE67E74A012}" type="datetimeFigureOut">
              <a:rPr lang="cs-CZ" smtClean="0"/>
              <a:t>03.06.2019</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005D05-0095-4F1B-989D-9AFA9F9F09DF}" type="slidenum">
              <a:rPr lang="cs-CZ" smtClean="0"/>
              <a:t>‹#›</a:t>
            </a:fld>
            <a:endParaRPr lang="cs-CZ"/>
          </a:p>
        </p:txBody>
      </p:sp>
    </p:spTree>
    <p:extLst>
      <p:ext uri="{BB962C8B-B14F-4D97-AF65-F5344CB8AC3E}">
        <p14:creationId xmlns:p14="http://schemas.microsoft.com/office/powerpoint/2010/main" val="2898841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i="1" dirty="0" err="1"/>
              <a:t>kineasthesia</a:t>
            </a:r>
            <a:r>
              <a:rPr lang="cs-CZ" dirty="0"/>
              <a:t> – cit pro pohyb a vnímání pohybu podrážděním receptorů ve svalech, šlachách, </a:t>
            </a:r>
            <a:r>
              <a:rPr lang="cs-CZ" dirty="0" err="1"/>
              <a:t>okostnici</a:t>
            </a:r>
            <a:r>
              <a:rPr lang="cs-CZ" dirty="0"/>
              <a:t> a v kloubních pouzdrech.</a:t>
            </a:r>
          </a:p>
        </p:txBody>
      </p:sp>
      <p:sp>
        <p:nvSpPr>
          <p:cNvPr id="4" name="Zástupný symbol pro číslo snímku 3"/>
          <p:cNvSpPr>
            <a:spLocks noGrp="1"/>
          </p:cNvSpPr>
          <p:nvPr>
            <p:ph type="sldNum" sz="quarter" idx="10"/>
          </p:nvPr>
        </p:nvSpPr>
        <p:spPr/>
        <p:txBody>
          <a:bodyPr/>
          <a:lstStyle/>
          <a:p>
            <a:fld id="{80005D05-0095-4F1B-989D-9AFA9F9F09DF}" type="slidenum">
              <a:rPr lang="cs-CZ" smtClean="0"/>
              <a:t>6</a:t>
            </a:fld>
            <a:endParaRPr lang="cs-CZ"/>
          </a:p>
        </p:txBody>
      </p:sp>
    </p:spTree>
    <p:extLst>
      <p:ext uri="{BB962C8B-B14F-4D97-AF65-F5344CB8AC3E}">
        <p14:creationId xmlns:p14="http://schemas.microsoft.com/office/powerpoint/2010/main" val="2770823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1" kern="1200" dirty="0">
                <a:solidFill>
                  <a:schemeClr val="tx1"/>
                </a:solidFill>
                <a:effectLst/>
                <a:latin typeface="+mn-lt"/>
                <a:ea typeface="+mn-ea"/>
                <a:cs typeface="+mn-cs"/>
              </a:rPr>
              <a:t>Ambivalence</a:t>
            </a:r>
            <a:r>
              <a:rPr lang="cs-CZ" sz="1200" b="0" kern="1200" dirty="0">
                <a:solidFill>
                  <a:schemeClr val="tx1"/>
                </a:solidFill>
                <a:effectLst/>
                <a:latin typeface="+mn-lt"/>
                <a:ea typeface="+mn-ea"/>
                <a:cs typeface="+mn-cs"/>
              </a:rPr>
              <a:t> (z lat. </a:t>
            </a:r>
            <a:r>
              <a:rPr lang="cs-CZ" sz="1200" b="0" kern="1200" dirty="0" err="1">
                <a:solidFill>
                  <a:schemeClr val="tx1"/>
                </a:solidFill>
                <a:effectLst/>
                <a:latin typeface="+mn-lt"/>
                <a:ea typeface="+mn-ea"/>
                <a:cs typeface="+mn-cs"/>
              </a:rPr>
              <a:t>ambo</a:t>
            </a:r>
            <a:r>
              <a:rPr lang="cs-CZ" sz="1200" b="0" kern="1200" dirty="0">
                <a:solidFill>
                  <a:schemeClr val="tx1"/>
                </a:solidFill>
                <a:effectLst/>
                <a:latin typeface="+mn-lt"/>
                <a:ea typeface="+mn-ea"/>
                <a:cs typeface="+mn-cs"/>
              </a:rPr>
              <a:t>, oba a </a:t>
            </a:r>
            <a:r>
              <a:rPr lang="cs-CZ" sz="1200" b="0" kern="1200" dirty="0" err="1">
                <a:solidFill>
                  <a:schemeClr val="tx1"/>
                </a:solidFill>
                <a:effectLst/>
                <a:latin typeface="+mn-lt"/>
                <a:ea typeface="+mn-ea"/>
                <a:cs typeface="+mn-cs"/>
              </a:rPr>
              <a:t>valeo</a:t>
            </a:r>
            <a:r>
              <a:rPr lang="cs-CZ" sz="1200" b="0" kern="1200" dirty="0">
                <a:solidFill>
                  <a:schemeClr val="tx1"/>
                </a:solidFill>
                <a:effectLst/>
                <a:latin typeface="+mn-lt"/>
                <a:ea typeface="+mn-ea"/>
                <a:cs typeface="+mn-cs"/>
              </a:rPr>
              <a:t>, platit) je dvojakost nebo dvojznačnost, vnitřní rozpornost nebo rozpolcenost</a:t>
            </a:r>
            <a:endParaRPr lang="cs-CZ" dirty="0"/>
          </a:p>
        </p:txBody>
      </p:sp>
      <p:sp>
        <p:nvSpPr>
          <p:cNvPr id="4" name="Zástupný symbol pro číslo snímku 3"/>
          <p:cNvSpPr>
            <a:spLocks noGrp="1"/>
          </p:cNvSpPr>
          <p:nvPr>
            <p:ph type="sldNum" sz="quarter" idx="10"/>
          </p:nvPr>
        </p:nvSpPr>
        <p:spPr/>
        <p:txBody>
          <a:bodyPr/>
          <a:lstStyle/>
          <a:p>
            <a:fld id="{80005D05-0095-4F1B-989D-9AFA9F9F09DF}" type="slidenum">
              <a:rPr lang="cs-CZ" smtClean="0"/>
              <a:t>10</a:t>
            </a:fld>
            <a:endParaRPr lang="cs-CZ"/>
          </a:p>
        </p:txBody>
      </p:sp>
    </p:spTree>
    <p:extLst>
      <p:ext uri="{BB962C8B-B14F-4D97-AF65-F5344CB8AC3E}">
        <p14:creationId xmlns:p14="http://schemas.microsoft.com/office/powerpoint/2010/main" val="12209929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E820DFC2-E131-4C27-81B7-A031EB562203}" type="datetimeFigureOut">
              <a:rPr lang="cs-CZ" smtClean="0"/>
              <a:t>03.06.2019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C985D6B-677E-4D7E-94F4-DD9A80443D87}" type="slidenum">
              <a:rPr lang="cs-CZ" smtClean="0"/>
              <a:t>‹#›</a:t>
            </a:fld>
            <a:endParaRPr lang="cs-CZ"/>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06149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820DFC2-E131-4C27-81B7-A031EB562203}" type="datetimeFigureOut">
              <a:rPr lang="cs-CZ" smtClean="0"/>
              <a:t>03.06.2019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C985D6B-677E-4D7E-94F4-DD9A80443D87}" type="slidenum">
              <a:rPr lang="cs-CZ" smtClean="0"/>
              <a:t>‹#›</a:t>
            </a:fld>
            <a:endParaRPr lang="cs-CZ"/>
          </a:p>
        </p:txBody>
      </p:sp>
    </p:spTree>
    <p:extLst>
      <p:ext uri="{BB962C8B-B14F-4D97-AF65-F5344CB8AC3E}">
        <p14:creationId xmlns:p14="http://schemas.microsoft.com/office/powerpoint/2010/main" val="4282417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cs-CZ"/>
              <a:t>Kliknutím lze upravit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820DFC2-E131-4C27-81B7-A031EB562203}" type="datetimeFigureOut">
              <a:rPr lang="cs-CZ" smtClean="0"/>
              <a:t>03.06.2019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C985D6B-677E-4D7E-94F4-DD9A80443D87}" type="slidenum">
              <a:rPr lang="cs-CZ" smtClean="0"/>
              <a:t>‹#›</a:t>
            </a:fld>
            <a:endParaRPr lang="cs-CZ"/>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0041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820DFC2-E131-4C27-81B7-A031EB562203}" type="datetimeFigureOut">
              <a:rPr lang="cs-CZ" smtClean="0"/>
              <a:t>03.06.2019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C985D6B-677E-4D7E-94F4-DD9A80443D87}" type="slidenum">
              <a:rPr lang="cs-CZ" smtClean="0"/>
              <a:t>‹#›</a:t>
            </a:fld>
            <a:endParaRPr lang="cs-CZ"/>
          </a:p>
        </p:txBody>
      </p:sp>
    </p:spTree>
    <p:extLst>
      <p:ext uri="{BB962C8B-B14F-4D97-AF65-F5344CB8AC3E}">
        <p14:creationId xmlns:p14="http://schemas.microsoft.com/office/powerpoint/2010/main" val="3054386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cs-CZ"/>
              <a:t>Kliknutím lze upravit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E820DFC2-E131-4C27-81B7-A031EB562203}" type="datetimeFigureOut">
              <a:rPr lang="cs-CZ" smtClean="0"/>
              <a:t>03.06.2019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C985D6B-677E-4D7E-94F4-DD9A80443D87}" type="slidenum">
              <a:rPr lang="cs-CZ" smtClean="0"/>
              <a:t>‹#›</a:t>
            </a:fld>
            <a:endParaRPr lang="cs-CZ"/>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30444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E820DFC2-E131-4C27-81B7-A031EB562203}" type="datetimeFigureOut">
              <a:rPr lang="cs-CZ" smtClean="0"/>
              <a:t>03.06.2019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C985D6B-677E-4D7E-94F4-DD9A80443D87}" type="slidenum">
              <a:rPr lang="cs-CZ" smtClean="0"/>
              <a:t>‹#›</a:t>
            </a:fld>
            <a:endParaRPr lang="cs-CZ"/>
          </a:p>
        </p:txBody>
      </p:sp>
    </p:spTree>
    <p:extLst>
      <p:ext uri="{BB962C8B-B14F-4D97-AF65-F5344CB8AC3E}">
        <p14:creationId xmlns:p14="http://schemas.microsoft.com/office/powerpoint/2010/main" val="1344436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024128" y="2967788"/>
            <a:ext cx="4754880" cy="334157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cs-CZ"/>
              <a:t>Upravte styly předlohy textu.</a:t>
            </a:r>
          </a:p>
        </p:txBody>
      </p:sp>
      <p:sp>
        <p:nvSpPr>
          <p:cNvPr id="6" name="Content Placeholder 5"/>
          <p:cNvSpPr>
            <a:spLocks noGrp="1"/>
          </p:cNvSpPr>
          <p:nvPr>
            <p:ph sz="quarter" idx="4"/>
          </p:nvPr>
        </p:nvSpPr>
        <p:spPr>
          <a:xfrm>
            <a:off x="5990888" y="2967788"/>
            <a:ext cx="4754880" cy="334157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E820DFC2-E131-4C27-81B7-A031EB562203}" type="datetimeFigureOut">
              <a:rPr lang="cs-CZ" smtClean="0"/>
              <a:t>03.06.2019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EC985D6B-677E-4D7E-94F4-DD9A80443D87}" type="slidenum">
              <a:rPr lang="cs-CZ" smtClean="0"/>
              <a:t>‹#›</a:t>
            </a:fld>
            <a:endParaRPr lang="cs-CZ"/>
          </a:p>
        </p:txBody>
      </p:sp>
    </p:spTree>
    <p:extLst>
      <p:ext uri="{BB962C8B-B14F-4D97-AF65-F5344CB8AC3E}">
        <p14:creationId xmlns:p14="http://schemas.microsoft.com/office/powerpoint/2010/main" val="3978024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820DFC2-E131-4C27-81B7-A031EB562203}" type="datetimeFigureOut">
              <a:rPr lang="cs-CZ" smtClean="0"/>
              <a:t>03.06.2019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EC985D6B-677E-4D7E-94F4-DD9A80443D87}" type="slidenum">
              <a:rPr lang="cs-CZ" smtClean="0"/>
              <a:t>‹#›</a:t>
            </a:fld>
            <a:endParaRPr lang="cs-CZ"/>
          </a:p>
        </p:txBody>
      </p:sp>
    </p:spTree>
    <p:extLst>
      <p:ext uri="{BB962C8B-B14F-4D97-AF65-F5344CB8AC3E}">
        <p14:creationId xmlns:p14="http://schemas.microsoft.com/office/powerpoint/2010/main" val="2362272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20DFC2-E131-4C27-81B7-A031EB562203}" type="datetimeFigureOut">
              <a:rPr lang="cs-CZ" smtClean="0"/>
              <a:t>03.06.2019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EC985D6B-677E-4D7E-94F4-DD9A80443D87}" type="slidenum">
              <a:rPr lang="cs-CZ" smtClean="0"/>
              <a:t>‹#›</a:t>
            </a:fld>
            <a:endParaRPr lang="cs-CZ"/>
          </a:p>
        </p:txBody>
      </p:sp>
    </p:spTree>
    <p:extLst>
      <p:ext uri="{BB962C8B-B14F-4D97-AF65-F5344CB8AC3E}">
        <p14:creationId xmlns:p14="http://schemas.microsoft.com/office/powerpoint/2010/main" val="3645065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cs-CZ"/>
              <a:t>Kliknutím lze upravit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E820DFC2-E131-4C27-81B7-A031EB562203}" type="datetimeFigureOut">
              <a:rPr lang="cs-CZ" smtClean="0"/>
              <a:t>03.06.2019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C985D6B-677E-4D7E-94F4-DD9A80443D87}" type="slidenum">
              <a:rPr lang="cs-CZ" smtClean="0"/>
              <a:t>‹#›</a:t>
            </a:fld>
            <a:endParaRPr lang="cs-CZ"/>
          </a:p>
        </p:txBody>
      </p:sp>
    </p:spTree>
    <p:extLst>
      <p:ext uri="{BB962C8B-B14F-4D97-AF65-F5344CB8AC3E}">
        <p14:creationId xmlns:p14="http://schemas.microsoft.com/office/powerpoint/2010/main" val="2214299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E820DFC2-E131-4C27-81B7-A031EB562203}" type="datetimeFigureOut">
              <a:rPr lang="cs-CZ" smtClean="0"/>
              <a:t>03.06.2019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C985D6B-677E-4D7E-94F4-DD9A80443D87}" type="slidenum">
              <a:rPr lang="cs-CZ" smtClean="0"/>
              <a:t>‹#›</a:t>
            </a:fld>
            <a:endParaRPr lang="cs-CZ"/>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6262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820DFC2-E131-4C27-81B7-A031EB562203}" type="datetimeFigureOut">
              <a:rPr lang="cs-CZ" smtClean="0"/>
              <a:t>03.06.2019</a:t>
            </a:fld>
            <a:endParaRPr lang="cs-CZ"/>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cs-CZ"/>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C985D6B-677E-4D7E-94F4-DD9A80443D87}" type="slidenum">
              <a:rPr lang="cs-CZ" smtClean="0"/>
              <a:t>‹#›</a:t>
            </a:fld>
            <a:endParaRPr lang="cs-CZ"/>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70454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notesSlide" Target="../notesSlides/notesSlide2.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tags" Target="../tags/tag2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4.xml"/><Relationship Id="rId1" Type="http://schemas.openxmlformats.org/officeDocument/2006/relationships/tags" Target="../tags/tag23.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6.xml"/><Relationship Id="rId1" Type="http://schemas.openxmlformats.org/officeDocument/2006/relationships/tags" Target="../tags/tag25.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28.xml"/><Relationship Id="rId1" Type="http://schemas.openxmlformats.org/officeDocument/2006/relationships/tags" Target="../tags/tag27.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0.xml"/><Relationship Id="rId1" Type="http://schemas.openxmlformats.org/officeDocument/2006/relationships/tags" Target="../tags/tag29.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32.xml"/><Relationship Id="rId1" Type="http://schemas.openxmlformats.org/officeDocument/2006/relationships/tags" Target="../tags/tag31.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34.xml"/><Relationship Id="rId1" Type="http://schemas.openxmlformats.org/officeDocument/2006/relationships/tags" Target="../tags/tag33.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6.xml"/><Relationship Id="rId1" Type="http://schemas.openxmlformats.org/officeDocument/2006/relationships/tags" Target="../tags/tag35.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8.xml"/><Relationship Id="rId1" Type="http://schemas.openxmlformats.org/officeDocument/2006/relationships/tags" Target="../tags/tag37.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0.xml"/><Relationship Id="rId1" Type="http://schemas.openxmlformats.org/officeDocument/2006/relationships/tags" Target="../tags/tag39.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tags" Target="../tags/tag6.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xml"/><Relationship Id="rId1" Type="http://schemas.openxmlformats.org/officeDocument/2006/relationships/tags" Target="../tags/tag10.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15.xml"/><Relationship Id="rId1" Type="http://schemas.openxmlformats.org/officeDocument/2006/relationships/tags" Target="../tags/tag14.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6.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custDataLst>
              <p:tags r:id="rId2"/>
            </p:custDataLst>
          </p:nvPr>
        </p:nvSpPr>
        <p:spPr/>
        <p:txBody>
          <a:bodyPr/>
          <a:lstStyle/>
          <a:p>
            <a:r>
              <a:rPr lang="cs-CZ" dirty="0"/>
              <a:t>Op u pacienta s poruchou smyslového vnímání</a:t>
            </a:r>
          </a:p>
        </p:txBody>
      </p:sp>
      <p:sp>
        <p:nvSpPr>
          <p:cNvPr id="3" name="Podnadpis 2"/>
          <p:cNvSpPr>
            <a:spLocks noGrp="1"/>
          </p:cNvSpPr>
          <p:nvPr>
            <p:ph type="subTitle" idx="1"/>
          </p:nvPr>
        </p:nvSpPr>
        <p:spPr/>
        <p:txBody>
          <a:bodyPr/>
          <a:lstStyle/>
          <a:p>
            <a:endParaRPr lang="cs-CZ"/>
          </a:p>
        </p:txBody>
      </p:sp>
    </p:spTree>
    <p:custDataLst>
      <p:tags r:id="rId1"/>
    </p:custDataLst>
    <p:extLst>
      <p:ext uri="{BB962C8B-B14F-4D97-AF65-F5344CB8AC3E}">
        <p14:creationId xmlns:p14="http://schemas.microsoft.com/office/powerpoint/2010/main" val="1630926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p:txBody>
          <a:bodyPr/>
          <a:lstStyle/>
          <a:p>
            <a:r>
              <a:rPr lang="cs-CZ" dirty="0"/>
              <a:t>posouzení</a:t>
            </a:r>
          </a:p>
        </p:txBody>
      </p:sp>
      <p:sp>
        <p:nvSpPr>
          <p:cNvPr id="3" name="Zástupný symbol pro obsah 2"/>
          <p:cNvSpPr>
            <a:spLocks noGrp="1"/>
          </p:cNvSpPr>
          <p:nvPr>
            <p:ph idx="1"/>
          </p:nvPr>
        </p:nvSpPr>
        <p:spPr/>
        <p:txBody>
          <a:bodyPr>
            <a:normAutofit fontScale="92500" lnSpcReduction="20000"/>
          </a:bodyPr>
          <a:lstStyle/>
          <a:p>
            <a:r>
              <a:rPr lang="cs-CZ" b="1" dirty="0">
                <a:solidFill>
                  <a:srgbClr val="00B050"/>
                </a:solidFill>
              </a:rPr>
              <a:t>Sesterská anamnéza </a:t>
            </a:r>
            <a:r>
              <a:rPr lang="cs-CZ" dirty="0"/>
              <a:t>– zaměření na senzorické deficity, zahrnuje současné senzorické vnímání P/K, obvyklé funkce a možné problémy (okolí může vnímat nedoslýchavost osoby dříve, než si to sama všimne)</a:t>
            </a:r>
          </a:p>
          <a:p>
            <a:pPr>
              <a:buFont typeface="Wingdings" panose="05000000000000000000" pitchFamily="2" charset="2"/>
              <a:buChar char="§"/>
            </a:pPr>
            <a:r>
              <a:rPr lang="cs-CZ" dirty="0"/>
              <a:t>Změny pozornosti - </a:t>
            </a:r>
            <a:r>
              <a:rPr lang="cs-CZ" dirty="0">
                <a:cs typeface="Arial" panose="020B0604020202020204" pitchFamily="34" charset="0"/>
              </a:rPr>
              <a:t>↓koncentrace (▲neschopnost sledovat konverzaci), ↑ roztržitost, nepokoj, „zasnění“ (ponoření se do vlastních myšlenek, samomluva…, neschopnost rozlišit realitu a fantazii (představují si konverzaci, </a:t>
            </a:r>
            <a:r>
              <a:rPr lang="cs-CZ" dirty="0" err="1">
                <a:cs typeface="Arial" panose="020B0604020202020204" pitchFamily="34" charset="0"/>
              </a:rPr>
              <a:t>kt</a:t>
            </a:r>
            <a:r>
              <a:rPr lang="cs-CZ" dirty="0">
                <a:cs typeface="Arial" panose="020B0604020202020204" pitchFamily="34" charset="0"/>
              </a:rPr>
              <a:t>. neexistuje)</a:t>
            </a:r>
          </a:p>
          <a:p>
            <a:pPr>
              <a:buFont typeface="Wingdings" panose="05000000000000000000" pitchFamily="2" charset="2"/>
              <a:buChar char="§"/>
            </a:pPr>
            <a:r>
              <a:rPr lang="cs-CZ" dirty="0">
                <a:cs typeface="Arial" panose="020B0604020202020204" pitchFamily="34" charset="0"/>
              </a:rPr>
              <a:t>Změny v myšlení – zmatenost časem, místem, prostorem, narušená následnost času, příhod, těžkosti s rozpamatováním se, pomalost v komunikaci, nerozhodnost, iluze, halucinace</a:t>
            </a:r>
          </a:p>
          <a:p>
            <a:pPr>
              <a:buFont typeface="Wingdings" panose="05000000000000000000" pitchFamily="2" charset="2"/>
              <a:buChar char="§"/>
            </a:pPr>
            <a:r>
              <a:rPr lang="cs-CZ" dirty="0">
                <a:cs typeface="Arial" panose="020B0604020202020204" pitchFamily="34" charset="0"/>
              </a:rPr>
              <a:t>Emoční labilita – rychlé změny nálad, podrážděnost, zveličené odpovědi, apatie, ambivalentnost, emoční nevšímavost, nevhodné reakce, zlost, deprese, úzkost, hněv</a:t>
            </a:r>
          </a:p>
          <a:p>
            <a:pPr>
              <a:buFont typeface="Wingdings" panose="05000000000000000000" pitchFamily="2" charset="2"/>
              <a:buChar char="§"/>
            </a:pPr>
            <a:r>
              <a:rPr lang="cs-CZ" dirty="0">
                <a:cs typeface="Arial" panose="020B0604020202020204" pitchFamily="34" charset="0"/>
              </a:rPr>
              <a:t>Změny v obvyklém chování – narušené zvyky spánku (těžkosti s usínáním..), výživy (ztráta chuti do jídla)</a:t>
            </a:r>
          </a:p>
          <a:p>
            <a:pPr marL="0" indent="0">
              <a:buNone/>
            </a:pPr>
            <a:r>
              <a:rPr lang="cs-CZ" b="1" dirty="0">
                <a:solidFill>
                  <a:srgbClr val="00B050"/>
                </a:solidFill>
                <a:cs typeface="Arial" panose="020B0604020202020204" pitchFamily="34" charset="0"/>
              </a:rPr>
              <a:t>Fyzikální vyšetření </a:t>
            </a:r>
            <a:r>
              <a:rPr lang="cs-CZ" dirty="0">
                <a:cs typeface="Arial" panose="020B0604020202020204" pitchFamily="34" charset="0"/>
              </a:rPr>
              <a:t>– schopnosti zraku, sluchu, vnímání tepla, </a:t>
            </a:r>
            <a:r>
              <a:rPr lang="cs-CZ" dirty="0" err="1">
                <a:cs typeface="Arial" panose="020B0604020202020204" pitchFamily="34" charset="0"/>
              </a:rPr>
              <a:t>chlau</a:t>
            </a:r>
            <a:r>
              <a:rPr lang="cs-CZ" dirty="0">
                <a:cs typeface="Arial" panose="020B0604020202020204" pitchFamily="34" charset="0"/>
              </a:rPr>
              <a:t>, bolesti DK, uvědomování si částí těla</a:t>
            </a:r>
            <a:endParaRPr lang="cs-CZ" dirty="0"/>
          </a:p>
          <a:p>
            <a:endParaRPr lang="cs-CZ" dirty="0"/>
          </a:p>
        </p:txBody>
      </p:sp>
    </p:spTree>
    <p:custDataLst>
      <p:tags r:id="rId1"/>
    </p:custDataLst>
    <p:extLst>
      <p:ext uri="{BB962C8B-B14F-4D97-AF65-F5344CB8AC3E}">
        <p14:creationId xmlns:p14="http://schemas.microsoft.com/office/powerpoint/2010/main" val="2654738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p:txBody>
          <a:bodyPr/>
          <a:lstStyle/>
          <a:p>
            <a:r>
              <a:rPr lang="cs-CZ" dirty="0"/>
              <a:t>posouzení</a:t>
            </a:r>
          </a:p>
        </p:txBody>
      </p:sp>
      <p:sp>
        <p:nvSpPr>
          <p:cNvPr id="3" name="Zástupný symbol pro obsah 2"/>
          <p:cNvSpPr>
            <a:spLocks noGrp="1"/>
          </p:cNvSpPr>
          <p:nvPr>
            <p:ph idx="1"/>
          </p:nvPr>
        </p:nvSpPr>
        <p:spPr>
          <a:xfrm>
            <a:off x="1024128" y="1860699"/>
            <a:ext cx="10820542" cy="4827180"/>
          </a:xfrm>
        </p:spPr>
        <p:txBody>
          <a:bodyPr>
            <a:normAutofit lnSpcReduction="10000"/>
          </a:bodyPr>
          <a:lstStyle/>
          <a:p>
            <a:r>
              <a:rPr lang="cs-CZ" dirty="0"/>
              <a:t>Rizikový P/K:</a:t>
            </a:r>
          </a:p>
          <a:p>
            <a:pPr>
              <a:buFont typeface="Wingdings" panose="05000000000000000000" pitchFamily="2" charset="2"/>
              <a:buChar char="§"/>
            </a:pPr>
            <a:r>
              <a:rPr lang="cs-CZ" dirty="0"/>
              <a:t>sestra musí identifikovat osoby s rizikem, jednat </a:t>
            </a:r>
            <a:r>
              <a:rPr lang="cs-CZ" dirty="0" err="1"/>
              <a:t>preventabilně</a:t>
            </a:r>
            <a:endParaRPr lang="cs-CZ" dirty="0"/>
          </a:p>
          <a:p>
            <a:pPr>
              <a:buFont typeface="Wingdings" panose="05000000000000000000" pitchFamily="2" charset="2"/>
              <a:buChar char="§"/>
            </a:pPr>
            <a:r>
              <a:rPr lang="cs-CZ" dirty="0"/>
              <a:t>P/K mohou predisponovat na senzorické poruchy následovní podmínky:</a:t>
            </a:r>
          </a:p>
          <a:p>
            <a:pPr>
              <a:buFont typeface="Wingdings" panose="05000000000000000000" pitchFamily="2" charset="2"/>
              <a:buChar char="§"/>
            </a:pPr>
            <a:r>
              <a:rPr lang="cs-CZ" dirty="0"/>
              <a:t>Nestimulující prostředí (P/K, </a:t>
            </a:r>
            <a:r>
              <a:rPr lang="cs-CZ" dirty="0" err="1"/>
              <a:t>kt</a:t>
            </a:r>
            <a:r>
              <a:rPr lang="cs-CZ" dirty="0"/>
              <a:t>. ožije sám může být senzoricky přetížen v době jeho hospitalizace; osoby žijící v institucích s neměnícími se sociálními a percepčními podněty patří mezi osoby ohrožené vznikem senzorické deprivace)</a:t>
            </a:r>
          </a:p>
          <a:p>
            <a:pPr>
              <a:buFont typeface="Wingdings" panose="05000000000000000000" pitchFamily="2" charset="2"/>
              <a:buChar char="§"/>
            </a:pPr>
            <a:r>
              <a:rPr lang="cs-CZ" dirty="0"/>
              <a:t>Terapeutická izolace – může vést k senzorické deprivaci (P/K v izolačním režimu na pokoji – osamocení, primárním kontaktem je ZP v plášti s ochrannými pomůckami; imobilní P/K na lůžky – sám, odkázán na pomoc jiných)</a:t>
            </a:r>
          </a:p>
          <a:p>
            <a:pPr>
              <a:buFont typeface="Wingdings" panose="05000000000000000000" pitchFamily="2" charset="2"/>
              <a:buChar char="§"/>
            </a:pPr>
            <a:r>
              <a:rPr lang="cs-CZ" dirty="0"/>
              <a:t>Prostředí JIP/ARO – P/K přesyceni podněty -= senzorické přetížení</a:t>
            </a:r>
          </a:p>
          <a:p>
            <a:pPr>
              <a:buFont typeface="Wingdings" panose="05000000000000000000" pitchFamily="2" charset="2"/>
              <a:buChar char="§"/>
            </a:pPr>
            <a:r>
              <a:rPr lang="cs-CZ" dirty="0"/>
              <a:t>Zjištěné senzorické deficity – P/K se zrakovými potížemi nemohou sledovat TV, rozeznávat ZP, neznámé prostředí může podpořit jejich zmatenost; hluché osoby, </a:t>
            </a:r>
            <a:r>
              <a:rPr lang="cs-CZ" dirty="0" err="1"/>
              <a:t>kt</a:t>
            </a:r>
            <a:r>
              <a:rPr lang="cs-CZ" dirty="0"/>
              <a:t>. nejsou schopni odezírat z úst mohou prožívat pocit osamění…</a:t>
            </a:r>
          </a:p>
          <a:p>
            <a:endParaRPr lang="cs-CZ" dirty="0"/>
          </a:p>
        </p:txBody>
      </p:sp>
    </p:spTree>
    <p:custDataLst>
      <p:tags r:id="rId1"/>
    </p:custDataLst>
    <p:extLst>
      <p:ext uri="{BB962C8B-B14F-4D97-AF65-F5344CB8AC3E}">
        <p14:creationId xmlns:p14="http://schemas.microsoft.com/office/powerpoint/2010/main" val="1845594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p:txBody>
          <a:bodyPr/>
          <a:lstStyle/>
          <a:p>
            <a:r>
              <a:rPr lang="cs-CZ" dirty="0"/>
              <a:t>posouzení</a:t>
            </a:r>
          </a:p>
        </p:txBody>
      </p:sp>
      <p:sp>
        <p:nvSpPr>
          <p:cNvPr id="3" name="Zástupný symbol pro obsah 2"/>
          <p:cNvSpPr>
            <a:spLocks noGrp="1"/>
          </p:cNvSpPr>
          <p:nvPr>
            <p:ph idx="1"/>
          </p:nvPr>
        </p:nvSpPr>
        <p:spPr/>
        <p:txBody>
          <a:bodyPr>
            <a:normAutofit lnSpcReduction="10000"/>
          </a:bodyPr>
          <a:lstStyle/>
          <a:p>
            <a:r>
              <a:rPr lang="cs-CZ" dirty="0"/>
              <a:t>Sluchově postižení </a:t>
            </a:r>
          </a:p>
          <a:p>
            <a:r>
              <a:rPr lang="cs-CZ" dirty="0"/>
              <a:t>Zrakově postižení</a:t>
            </a:r>
          </a:p>
          <a:p>
            <a:r>
              <a:rPr lang="cs-CZ" dirty="0"/>
              <a:t>Imobilní jedinci</a:t>
            </a:r>
          </a:p>
          <a:p>
            <a:r>
              <a:rPr lang="cs-CZ" dirty="0"/>
              <a:t>Osoby vyžadující dlouhodobou hospitalizaci</a:t>
            </a:r>
          </a:p>
          <a:p>
            <a:r>
              <a:rPr lang="cs-CZ" dirty="0"/>
              <a:t>P/K na JIP/ARO</a:t>
            </a:r>
          </a:p>
          <a:p>
            <a:r>
              <a:rPr lang="cs-CZ" dirty="0"/>
              <a:t>Senioři žijící sami, v institucionálních zařízeních</a:t>
            </a:r>
          </a:p>
          <a:p>
            <a:r>
              <a:rPr lang="cs-CZ" dirty="0"/>
              <a:t>Nevyléčitelně nemocné osoby</a:t>
            </a:r>
          </a:p>
          <a:p>
            <a:r>
              <a:rPr lang="cs-CZ" dirty="0"/>
              <a:t>Cizinci</a:t>
            </a:r>
          </a:p>
          <a:p>
            <a:r>
              <a:rPr lang="cs-CZ" dirty="0"/>
              <a:t>Zmatené osoby</a:t>
            </a:r>
          </a:p>
          <a:p>
            <a:endParaRPr lang="cs-CZ" dirty="0"/>
          </a:p>
        </p:txBody>
      </p:sp>
    </p:spTree>
    <p:custDataLst>
      <p:tags r:id="rId1"/>
    </p:custDataLst>
    <p:extLst>
      <p:ext uri="{BB962C8B-B14F-4D97-AF65-F5344CB8AC3E}">
        <p14:creationId xmlns:p14="http://schemas.microsoft.com/office/powerpoint/2010/main" val="18669097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p:txBody>
          <a:bodyPr/>
          <a:lstStyle/>
          <a:p>
            <a:r>
              <a:rPr lang="cs-CZ" dirty="0"/>
              <a:t>Dg</a:t>
            </a:r>
          </a:p>
        </p:txBody>
      </p:sp>
      <p:sp>
        <p:nvSpPr>
          <p:cNvPr id="3" name="Zástupný symbol pro obsah 2"/>
          <p:cNvSpPr>
            <a:spLocks noGrp="1"/>
          </p:cNvSpPr>
          <p:nvPr>
            <p:ph idx="1"/>
          </p:nvPr>
        </p:nvSpPr>
        <p:spPr/>
        <p:txBody>
          <a:bodyPr>
            <a:normAutofit lnSpcReduction="10000"/>
          </a:bodyPr>
          <a:lstStyle/>
          <a:p>
            <a:r>
              <a:rPr lang="cs-CZ" dirty="0"/>
              <a:t>Narušené smyslové vnímání</a:t>
            </a:r>
          </a:p>
          <a:p>
            <a:r>
              <a:rPr lang="cs-CZ" dirty="0"/>
              <a:t>Riziko úrazu v souvislosti s poruchou zraku….</a:t>
            </a:r>
          </a:p>
          <a:p>
            <a:r>
              <a:rPr lang="cs-CZ" dirty="0"/>
              <a:t>Narušená verbální komunikace v souvislosti s poruchou sluchu, senzorického přetížení/deprivace</a:t>
            </a:r>
          </a:p>
          <a:p>
            <a:r>
              <a:rPr lang="cs-CZ" dirty="0"/>
              <a:t>Změněná výživa z důvodu ztráty čichu</a:t>
            </a:r>
          </a:p>
          <a:p>
            <a:r>
              <a:rPr lang="cs-CZ" dirty="0"/>
              <a:t>Narušený spánek z důvodu senzorické deprivace/přetížení</a:t>
            </a:r>
          </a:p>
          <a:p>
            <a:r>
              <a:rPr lang="cs-CZ" dirty="0"/>
              <a:t>Sociální izolace z důvodu poruchy zraku/sluchu</a:t>
            </a:r>
          </a:p>
          <a:p>
            <a:endParaRPr lang="cs-CZ" dirty="0"/>
          </a:p>
          <a:p>
            <a:r>
              <a:rPr lang="cs-CZ" dirty="0"/>
              <a:t>…</a:t>
            </a:r>
          </a:p>
        </p:txBody>
      </p:sp>
    </p:spTree>
    <p:custDataLst>
      <p:tags r:id="rId1"/>
    </p:custDataLst>
    <p:extLst>
      <p:ext uri="{BB962C8B-B14F-4D97-AF65-F5344CB8AC3E}">
        <p14:creationId xmlns:p14="http://schemas.microsoft.com/office/powerpoint/2010/main" val="10537611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p:txBody>
          <a:bodyPr/>
          <a:lstStyle/>
          <a:p>
            <a:r>
              <a:rPr lang="cs-CZ" dirty="0"/>
              <a:t>plánování</a:t>
            </a:r>
          </a:p>
        </p:txBody>
      </p:sp>
      <p:sp>
        <p:nvSpPr>
          <p:cNvPr id="3" name="Zástupný symbol pro obsah 2"/>
          <p:cNvSpPr>
            <a:spLocks noGrp="1"/>
          </p:cNvSpPr>
          <p:nvPr>
            <p:ph type="body" idx="1"/>
          </p:nvPr>
        </p:nvSpPr>
        <p:spPr/>
        <p:txBody>
          <a:bodyPr>
            <a:normAutofit/>
          </a:bodyPr>
          <a:lstStyle/>
          <a:p>
            <a:r>
              <a:rPr lang="cs-CZ" dirty="0"/>
              <a:t>Cíle:</a:t>
            </a:r>
          </a:p>
          <a:p>
            <a:endParaRPr lang="cs-CZ" dirty="0"/>
          </a:p>
        </p:txBody>
      </p:sp>
      <p:sp>
        <p:nvSpPr>
          <p:cNvPr id="4" name="Zástupný symbol pro obsah 3"/>
          <p:cNvSpPr>
            <a:spLocks noGrp="1"/>
          </p:cNvSpPr>
          <p:nvPr>
            <p:ph sz="half" idx="2"/>
          </p:nvPr>
        </p:nvSpPr>
        <p:spPr/>
        <p:txBody>
          <a:bodyPr>
            <a:normAutofit fontScale="85000" lnSpcReduction="20000"/>
          </a:bodyPr>
          <a:lstStyle/>
          <a:p>
            <a:r>
              <a:rPr lang="cs-CZ" dirty="0"/>
              <a:t>Zachování anebo zlepšení funkce existujících smyslů</a:t>
            </a:r>
          </a:p>
          <a:p>
            <a:r>
              <a:rPr lang="cs-CZ" dirty="0"/>
              <a:t>Obnovení nebo vyloučení příznaků narušené senzorické funkce</a:t>
            </a:r>
          </a:p>
          <a:p>
            <a:r>
              <a:rPr lang="cs-CZ" dirty="0"/>
              <a:t>Prevence poranění</a:t>
            </a:r>
          </a:p>
          <a:p>
            <a:r>
              <a:rPr lang="cs-CZ" dirty="0"/>
              <a:t>Udržování výživy</a:t>
            </a:r>
          </a:p>
          <a:p>
            <a:r>
              <a:rPr lang="cs-CZ" dirty="0"/>
              <a:t>Zachování nebo zlepšení komunikace</a:t>
            </a:r>
          </a:p>
          <a:p>
            <a:r>
              <a:rPr lang="cs-CZ" dirty="0"/>
              <a:t>Udržování nebo obnova činnosti v bezpečném prostředí</a:t>
            </a:r>
          </a:p>
          <a:p>
            <a:r>
              <a:rPr lang="cs-CZ" dirty="0"/>
              <a:t>Dosažení soběstačnosti a </a:t>
            </a:r>
            <a:r>
              <a:rPr lang="cs-CZ" dirty="0" err="1"/>
              <a:t>sebepéče</a:t>
            </a:r>
            <a:endParaRPr lang="cs-CZ" dirty="0"/>
          </a:p>
          <a:p>
            <a:endParaRPr lang="cs-CZ" dirty="0"/>
          </a:p>
          <a:p>
            <a:endParaRPr lang="cs-CZ" dirty="0"/>
          </a:p>
        </p:txBody>
      </p:sp>
      <p:sp>
        <p:nvSpPr>
          <p:cNvPr id="5" name="Zástupný symbol pro text 4"/>
          <p:cNvSpPr>
            <a:spLocks noGrp="1"/>
          </p:cNvSpPr>
          <p:nvPr>
            <p:ph type="body" sz="quarter" idx="3"/>
          </p:nvPr>
        </p:nvSpPr>
        <p:spPr/>
        <p:txBody>
          <a:bodyPr/>
          <a:lstStyle/>
          <a:p>
            <a:r>
              <a:rPr lang="cs-CZ" dirty="0"/>
              <a:t>Činnosti sestry zaměřit:</a:t>
            </a:r>
          </a:p>
          <a:p>
            <a:endParaRPr lang="cs-CZ" dirty="0"/>
          </a:p>
        </p:txBody>
      </p:sp>
      <p:sp>
        <p:nvSpPr>
          <p:cNvPr id="6" name="Zástupný symbol pro obsah 5"/>
          <p:cNvSpPr>
            <a:spLocks noGrp="1"/>
          </p:cNvSpPr>
          <p:nvPr>
            <p:ph sz="quarter" idx="4"/>
          </p:nvPr>
        </p:nvSpPr>
        <p:spPr/>
        <p:txBody>
          <a:bodyPr/>
          <a:lstStyle/>
          <a:p>
            <a:r>
              <a:rPr lang="cs-CZ" dirty="0"/>
              <a:t>Úprava okolitých stimulů</a:t>
            </a:r>
          </a:p>
          <a:p>
            <a:r>
              <a:rPr lang="cs-CZ" dirty="0"/>
              <a:t>Zajištění bezpečného prostředí</a:t>
            </a:r>
          </a:p>
          <a:p>
            <a:r>
              <a:rPr lang="cs-CZ" dirty="0"/>
              <a:t>Podpora soběstačnosti a nezávislosti P/K</a:t>
            </a:r>
          </a:p>
          <a:p>
            <a:r>
              <a:rPr lang="cs-CZ" dirty="0"/>
              <a:t>Edukace P/K a rodiny</a:t>
            </a:r>
          </a:p>
        </p:txBody>
      </p:sp>
    </p:spTree>
    <p:custDataLst>
      <p:tags r:id="rId1"/>
    </p:custDataLst>
    <p:extLst>
      <p:ext uri="{BB962C8B-B14F-4D97-AF65-F5344CB8AC3E}">
        <p14:creationId xmlns:p14="http://schemas.microsoft.com/office/powerpoint/2010/main" val="2578299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a:xfrm>
            <a:off x="1024129" y="574583"/>
            <a:ext cx="9720072" cy="1499616"/>
          </a:xfrm>
        </p:spPr>
        <p:txBody>
          <a:bodyPr/>
          <a:lstStyle/>
          <a:p>
            <a:r>
              <a:rPr lang="cs-CZ" dirty="0"/>
              <a:t>realizace</a:t>
            </a:r>
          </a:p>
        </p:txBody>
      </p:sp>
      <p:sp>
        <p:nvSpPr>
          <p:cNvPr id="3" name="Zástupný symbol pro obsah 2"/>
          <p:cNvSpPr>
            <a:spLocks noGrp="1"/>
          </p:cNvSpPr>
          <p:nvPr>
            <p:ph idx="1"/>
          </p:nvPr>
        </p:nvSpPr>
        <p:spPr/>
        <p:txBody>
          <a:bodyPr/>
          <a:lstStyle/>
          <a:p>
            <a:r>
              <a:rPr lang="cs-CZ" dirty="0"/>
              <a:t>Přizpůsobit podněty prostředí (</a:t>
            </a:r>
            <a:r>
              <a:rPr lang="cs-CZ" dirty="0">
                <a:cs typeface="Arial" panose="020B0604020202020204" pitchFamily="34" charset="0"/>
              </a:rPr>
              <a:t>↓ anebo ↑)</a:t>
            </a:r>
          </a:p>
          <a:p>
            <a:r>
              <a:rPr lang="cs-CZ" dirty="0">
                <a:cs typeface="Arial" panose="020B0604020202020204" pitchFamily="34" charset="0"/>
              </a:rPr>
              <a:t>Blokování stimulů (▲tmavé brýle redukuji světlo, P/k používá předepsané korekční pomůcky, špunty do uší, zápach z rány omezit udržováním suchých a čistých obvazů, správné provádění péče o ránu …, zabezpečit kvalitní spánek – časování léků, návštěvy, plánování aktivit a edukace u P/K)</a:t>
            </a:r>
          </a:p>
          <a:p>
            <a:r>
              <a:rPr lang="cs-CZ" dirty="0">
                <a:cs typeface="Arial" panose="020B0604020202020204" pitchFamily="34" charset="0"/>
              </a:rPr>
              <a:t>Vysvětlení stimulů- alarmy, signalizace – když P/K pochopí význam = lepší orientace a akceptace</a:t>
            </a:r>
          </a:p>
          <a:p>
            <a:r>
              <a:rPr lang="cs-CZ" dirty="0">
                <a:cs typeface="Arial" panose="020B0604020202020204" pitchFamily="34" charset="0"/>
              </a:rPr>
              <a:t>Změna odpovědí – edukace P/K o aktivitách podporujících kvalitu spánku, bazální stimulace P/K v bezvědomí, aktivity u P/K s demencí</a:t>
            </a:r>
          </a:p>
          <a:p>
            <a:endParaRPr lang="cs-CZ" dirty="0"/>
          </a:p>
        </p:txBody>
      </p:sp>
    </p:spTree>
    <p:custDataLst>
      <p:tags r:id="rId1"/>
    </p:custDataLst>
    <p:extLst>
      <p:ext uri="{BB962C8B-B14F-4D97-AF65-F5344CB8AC3E}">
        <p14:creationId xmlns:p14="http://schemas.microsoft.com/office/powerpoint/2010/main" val="4879286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p:txBody>
          <a:bodyPr/>
          <a:lstStyle/>
          <a:p>
            <a:r>
              <a:rPr lang="cs-CZ" dirty="0"/>
              <a:t>realizace</a:t>
            </a:r>
          </a:p>
        </p:txBody>
      </p:sp>
      <p:sp>
        <p:nvSpPr>
          <p:cNvPr id="3" name="Zástupný symbol pro text 2"/>
          <p:cNvSpPr>
            <a:spLocks noGrp="1"/>
          </p:cNvSpPr>
          <p:nvPr>
            <p:ph type="body" idx="1"/>
          </p:nvPr>
        </p:nvSpPr>
        <p:spPr/>
        <p:txBody>
          <a:bodyPr/>
          <a:lstStyle/>
          <a:p>
            <a:r>
              <a:rPr lang="cs-CZ" dirty="0">
                <a:cs typeface="Arial" panose="020B0604020202020204" pitchFamily="34" charset="0"/>
              </a:rPr>
              <a:t>Podpora zrakové funkce</a:t>
            </a:r>
          </a:p>
          <a:p>
            <a:endParaRPr lang="cs-CZ" dirty="0"/>
          </a:p>
        </p:txBody>
      </p:sp>
      <p:sp>
        <p:nvSpPr>
          <p:cNvPr id="4" name="Zástupný symbol pro obsah 3"/>
          <p:cNvSpPr>
            <a:spLocks noGrp="1"/>
          </p:cNvSpPr>
          <p:nvPr>
            <p:ph sz="half" idx="2"/>
          </p:nvPr>
        </p:nvSpPr>
        <p:spPr/>
        <p:txBody>
          <a:bodyPr>
            <a:normAutofit fontScale="77500" lnSpcReduction="20000"/>
          </a:bodyPr>
          <a:lstStyle/>
          <a:p>
            <a:r>
              <a:rPr lang="cs-CZ" dirty="0"/>
              <a:t>Zesílení zrakových stimulů:</a:t>
            </a:r>
          </a:p>
          <a:p>
            <a:r>
              <a:rPr lang="cs-CZ" dirty="0"/>
              <a:t>Zabezpečení vhodného osvětlení (včetně nočního)</a:t>
            </a:r>
          </a:p>
          <a:p>
            <a:r>
              <a:rPr lang="cs-CZ" dirty="0"/>
              <a:t>Vhodná velikost písma a kontrast barev u tištěních materiálů, brýle, lupa, pomůcky, používat talíře s barevným okrajem…</a:t>
            </a:r>
          </a:p>
          <a:p>
            <a:r>
              <a:rPr lang="cs-CZ" dirty="0"/>
              <a:t>Používání jiných smyslů – dotek – hmatová funkce (materiály s různým povrchem); zásady komunikace s nevidomým/slabozrakým P/K</a:t>
            </a:r>
          </a:p>
          <a:p>
            <a:r>
              <a:rPr lang="cs-CZ" dirty="0"/>
              <a:t>Úprava a zabezpečení vhodného prostředí: světlo měkké, difuzní, ne ostré, oslepující, vhodné rozmístění nábytku, používání vhodných pomůcek usnadňující péči (</a:t>
            </a:r>
            <a:r>
              <a:rPr lang="cs-CZ" dirty="0">
                <a:cs typeface="Arial" panose="020B0604020202020204" pitchFamily="34" charset="0"/>
              </a:rPr>
              <a:t>▲péče o zuby…) a podporujících soběstačnost P/K</a:t>
            </a:r>
            <a:endParaRPr lang="cs-CZ" dirty="0"/>
          </a:p>
        </p:txBody>
      </p:sp>
      <p:sp>
        <p:nvSpPr>
          <p:cNvPr id="5" name="Zástupný symbol pro text 4"/>
          <p:cNvSpPr>
            <a:spLocks noGrp="1"/>
          </p:cNvSpPr>
          <p:nvPr>
            <p:ph type="body" sz="quarter" idx="3"/>
          </p:nvPr>
        </p:nvSpPr>
        <p:spPr/>
        <p:txBody>
          <a:bodyPr/>
          <a:lstStyle/>
          <a:p>
            <a:r>
              <a:rPr lang="cs-CZ" dirty="0"/>
              <a:t>Podpora sluchové funkce</a:t>
            </a:r>
          </a:p>
        </p:txBody>
      </p:sp>
      <p:sp>
        <p:nvSpPr>
          <p:cNvPr id="6" name="Zástupný symbol pro obsah 5"/>
          <p:cNvSpPr>
            <a:spLocks noGrp="1"/>
          </p:cNvSpPr>
          <p:nvPr>
            <p:ph sz="quarter" idx="4"/>
          </p:nvPr>
        </p:nvSpPr>
        <p:spPr/>
        <p:txBody>
          <a:bodyPr/>
          <a:lstStyle/>
          <a:p>
            <a:r>
              <a:rPr lang="cs-CZ" dirty="0"/>
              <a:t>Důsledné vyšetření sluchu, včasná identifikace poruchy</a:t>
            </a:r>
          </a:p>
          <a:p>
            <a:r>
              <a:rPr lang="cs-CZ" dirty="0"/>
              <a:t>Používání kompenzačních pomůcek, pomůcek </a:t>
            </a:r>
            <a:r>
              <a:rPr lang="cs-CZ" dirty="0">
                <a:cs typeface="Arial" panose="020B0604020202020204" pitchFamily="34" charset="0"/>
              </a:rPr>
              <a:t>podporujících soběstačnost P/K (zesílení zvuku, omezení základního hluku, malé skupinky při komunikaci …respektovat zásady komunikace u P/K s poruchou sluchu</a:t>
            </a:r>
          </a:p>
          <a:p>
            <a:endParaRPr lang="cs-CZ" dirty="0"/>
          </a:p>
          <a:p>
            <a:endParaRPr lang="cs-CZ" dirty="0"/>
          </a:p>
        </p:txBody>
      </p:sp>
    </p:spTree>
    <p:custDataLst>
      <p:tags r:id="rId1"/>
    </p:custDataLst>
    <p:extLst>
      <p:ext uri="{BB962C8B-B14F-4D97-AF65-F5344CB8AC3E}">
        <p14:creationId xmlns:p14="http://schemas.microsoft.com/office/powerpoint/2010/main" val="6971833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p:txBody>
          <a:bodyPr/>
          <a:lstStyle/>
          <a:p>
            <a:r>
              <a:rPr lang="cs-CZ" dirty="0"/>
              <a:t>realizace</a:t>
            </a:r>
          </a:p>
        </p:txBody>
      </p:sp>
      <p:sp>
        <p:nvSpPr>
          <p:cNvPr id="4" name="Zástupný symbol pro text 3"/>
          <p:cNvSpPr>
            <a:spLocks noGrp="1"/>
          </p:cNvSpPr>
          <p:nvPr>
            <p:ph type="body" idx="1"/>
          </p:nvPr>
        </p:nvSpPr>
        <p:spPr/>
        <p:txBody>
          <a:bodyPr/>
          <a:lstStyle/>
          <a:p>
            <a:r>
              <a:rPr lang="cs-CZ" dirty="0"/>
              <a:t>Chuť a čich</a:t>
            </a:r>
          </a:p>
        </p:txBody>
      </p:sp>
      <p:sp>
        <p:nvSpPr>
          <p:cNvPr id="5" name="Zástupný symbol pro obsah 4"/>
          <p:cNvSpPr>
            <a:spLocks noGrp="1"/>
          </p:cNvSpPr>
          <p:nvPr>
            <p:ph sz="half" idx="2"/>
          </p:nvPr>
        </p:nvSpPr>
        <p:spPr/>
        <p:txBody>
          <a:bodyPr>
            <a:normAutofit fontScale="92500" lnSpcReduction="10000"/>
          </a:bodyPr>
          <a:lstStyle/>
          <a:p>
            <a:r>
              <a:rPr lang="cs-CZ" dirty="0"/>
              <a:t>Udržovat správnou hygienu DÚ, hydratace podporuje vnímání chuti</a:t>
            </a:r>
          </a:p>
          <a:p>
            <a:r>
              <a:rPr lang="cs-CZ" dirty="0"/>
              <a:t>Jídla vhodně a přiměřeně dochuceny, teplé/chladné, strava pestrá a barevná, esteticky servírovaná (OP o P/K při zabezpečení výživy a hydratace)</a:t>
            </a:r>
          </a:p>
          <a:p>
            <a:endParaRPr lang="cs-CZ" dirty="0"/>
          </a:p>
          <a:p>
            <a:r>
              <a:rPr lang="cs-CZ" dirty="0"/>
              <a:t>Čisté prostředí, svěží vzduch, použití oblíbené vůně</a:t>
            </a:r>
          </a:p>
          <a:p>
            <a:r>
              <a:rPr lang="cs-CZ" dirty="0"/>
              <a:t>Eliminace nepříjemných pachů</a:t>
            </a:r>
          </a:p>
          <a:p>
            <a:endParaRPr lang="cs-CZ" dirty="0"/>
          </a:p>
        </p:txBody>
      </p:sp>
      <p:sp>
        <p:nvSpPr>
          <p:cNvPr id="6" name="Zástupný symbol pro text 5"/>
          <p:cNvSpPr>
            <a:spLocks noGrp="1"/>
          </p:cNvSpPr>
          <p:nvPr>
            <p:ph type="body" sz="quarter" idx="3"/>
          </p:nvPr>
        </p:nvSpPr>
        <p:spPr/>
        <p:txBody>
          <a:bodyPr/>
          <a:lstStyle/>
          <a:p>
            <a:r>
              <a:rPr lang="cs-CZ" dirty="0"/>
              <a:t>Dotek </a:t>
            </a:r>
          </a:p>
        </p:txBody>
      </p:sp>
      <p:sp>
        <p:nvSpPr>
          <p:cNvPr id="7" name="Zástupný symbol pro obsah 6"/>
          <p:cNvSpPr>
            <a:spLocks noGrp="1"/>
          </p:cNvSpPr>
          <p:nvPr>
            <p:ph sz="quarter" idx="4"/>
          </p:nvPr>
        </p:nvSpPr>
        <p:spPr/>
        <p:txBody>
          <a:bodyPr/>
          <a:lstStyle/>
          <a:p>
            <a:r>
              <a:rPr lang="cs-CZ" dirty="0"/>
              <a:t>P/K s narušeným taktilním smyslem – používání ochranných pomůcek zabraňující vzniku poranění (popáleniny, otlaky, oděrky …)</a:t>
            </a:r>
          </a:p>
          <a:p>
            <a:r>
              <a:rPr lang="cs-CZ" dirty="0"/>
              <a:t>Podpora taktilního smyslu – pomůcky s různou strukturou povrchu, bazální stimulace, zooterapie, canisterapie</a:t>
            </a:r>
          </a:p>
        </p:txBody>
      </p:sp>
    </p:spTree>
    <p:custDataLst>
      <p:tags r:id="rId1"/>
    </p:custDataLst>
    <p:extLst>
      <p:ext uri="{BB962C8B-B14F-4D97-AF65-F5344CB8AC3E}">
        <p14:creationId xmlns:p14="http://schemas.microsoft.com/office/powerpoint/2010/main" val="9433447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p:txBody>
          <a:bodyPr/>
          <a:lstStyle/>
          <a:p>
            <a:r>
              <a:rPr lang="cs-CZ" dirty="0"/>
              <a:t>realizace</a:t>
            </a:r>
          </a:p>
        </p:txBody>
      </p:sp>
      <p:sp>
        <p:nvSpPr>
          <p:cNvPr id="3" name="Zástupný symbol pro obsah 2"/>
          <p:cNvSpPr>
            <a:spLocks noGrp="1"/>
          </p:cNvSpPr>
          <p:nvPr>
            <p:ph idx="1"/>
          </p:nvPr>
        </p:nvSpPr>
        <p:spPr/>
        <p:txBody>
          <a:bodyPr/>
          <a:lstStyle/>
          <a:p>
            <a:r>
              <a:rPr lang="cs-CZ" dirty="0"/>
              <a:t>Poruchy vědomí:</a:t>
            </a:r>
          </a:p>
          <a:p>
            <a:r>
              <a:rPr lang="cs-CZ" dirty="0"/>
              <a:t>Orientace P/K vlastní osobou, místem a časem – zásady komunikace P/K dezorientovaný, dementní, agresivní</a:t>
            </a:r>
          </a:p>
          <a:p>
            <a:r>
              <a:rPr lang="cs-CZ" dirty="0"/>
              <a:t>Koncept bazální stimulace v praxi – důsledná biografie P/K</a:t>
            </a:r>
          </a:p>
          <a:p>
            <a:r>
              <a:rPr lang="cs-CZ" dirty="0"/>
              <a:t>Edukace rodiny</a:t>
            </a:r>
          </a:p>
          <a:p>
            <a:endParaRPr lang="cs-CZ" dirty="0"/>
          </a:p>
        </p:txBody>
      </p:sp>
    </p:spTree>
    <p:custDataLst>
      <p:tags r:id="rId1"/>
    </p:custDataLst>
    <p:extLst>
      <p:ext uri="{BB962C8B-B14F-4D97-AF65-F5344CB8AC3E}">
        <p14:creationId xmlns:p14="http://schemas.microsoft.com/office/powerpoint/2010/main" val="34746446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p:txBody>
          <a:bodyPr/>
          <a:lstStyle/>
          <a:p>
            <a:r>
              <a:rPr lang="cs-CZ" dirty="0"/>
              <a:t>vyhodnocení</a:t>
            </a:r>
          </a:p>
        </p:txBody>
      </p:sp>
      <p:sp>
        <p:nvSpPr>
          <p:cNvPr id="3" name="Zástupný symbol pro obsah 2"/>
          <p:cNvSpPr>
            <a:spLocks noGrp="1"/>
          </p:cNvSpPr>
          <p:nvPr>
            <p:ph idx="1"/>
          </p:nvPr>
        </p:nvSpPr>
        <p:spPr/>
        <p:txBody>
          <a:bodyPr/>
          <a:lstStyle/>
          <a:p>
            <a:r>
              <a:rPr lang="cs-CZ" dirty="0"/>
              <a:t>Závisí od cílů a stanovených výsledných kritérií</a:t>
            </a:r>
          </a:p>
        </p:txBody>
      </p:sp>
    </p:spTree>
    <p:custDataLst>
      <p:tags r:id="rId1"/>
    </p:custDataLst>
    <p:extLst>
      <p:ext uri="{BB962C8B-B14F-4D97-AF65-F5344CB8AC3E}">
        <p14:creationId xmlns:p14="http://schemas.microsoft.com/office/powerpoint/2010/main" val="1322896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p:txBody>
          <a:bodyPr/>
          <a:lstStyle/>
          <a:p>
            <a:r>
              <a:rPr lang="cs-CZ" dirty="0"/>
              <a:t>Faktory ovlivňující senzorickou stimulaci</a:t>
            </a:r>
          </a:p>
        </p:txBody>
      </p:sp>
      <p:sp>
        <p:nvSpPr>
          <p:cNvPr id="3" name="Zástupný symbol pro obsah 2"/>
          <p:cNvSpPr>
            <a:spLocks noGrp="1"/>
          </p:cNvSpPr>
          <p:nvPr>
            <p:ph idx="1"/>
          </p:nvPr>
        </p:nvSpPr>
        <p:spPr/>
        <p:txBody>
          <a:bodyPr>
            <a:normAutofit fontScale="77500" lnSpcReduction="20000"/>
          </a:bodyPr>
          <a:lstStyle/>
          <a:p>
            <a:r>
              <a:rPr lang="cs-CZ" sz="2000" dirty="0"/>
              <a:t>Vývoj – vnímání pocitů je rozhodující pro intelektový, sociální a fyzický vývin dětí, věkem se učíme , že jisté vněmy jsou již automatizovány (u přechodu zastavit, obhlédnout se), dospělí mají již hodně naučených odpovědí na senzorické podněty, ztráta nebo poškození kteréhokoliv smyslu má výrazný dopad na život člověka, ve stáří je postupné omezování senzorického vnímání lépe zvladatelné</a:t>
            </a:r>
          </a:p>
          <a:p>
            <a:endParaRPr lang="cs-CZ" sz="2000" dirty="0"/>
          </a:p>
          <a:p>
            <a:r>
              <a:rPr lang="cs-CZ" sz="2000" dirty="0"/>
              <a:t>Kultura – osoba může pokládat některé stimulace za obvyklé nebo normální </a:t>
            </a:r>
            <a:r>
              <a:rPr lang="cs-CZ" sz="2000" dirty="0">
                <a:cs typeface="Arial" panose="020B0604020202020204" pitchFamily="34" charset="0"/>
              </a:rPr>
              <a:t>▲ podněty rodin pro děti ke hře…., splnění přání, naděje</a:t>
            </a:r>
          </a:p>
          <a:p>
            <a:r>
              <a:rPr lang="cs-CZ" sz="2000" dirty="0">
                <a:cs typeface="Arial" panose="020B0604020202020204" pitchFamily="34" charset="0"/>
              </a:rPr>
              <a:t>Stres – pocit přetížení v náročném období → tendence lidí ↓ senzorickou stimulaci ▲ pacient s bolestí, v akutním stadiu nemusí mít zájem o návštěvy; citlivěji vnímá hluk…</a:t>
            </a:r>
          </a:p>
          <a:p>
            <a:endParaRPr lang="cs-CZ" sz="2000" dirty="0">
              <a:cs typeface="Arial" panose="020B0604020202020204" pitchFamily="34" charset="0"/>
            </a:endParaRPr>
          </a:p>
          <a:p>
            <a:r>
              <a:rPr lang="cs-CZ" sz="2000" dirty="0">
                <a:cs typeface="Arial" panose="020B0604020202020204" pitchFamily="34" charset="0"/>
              </a:rPr>
              <a:t>Léky – farmaka ↓vnímání a pozornost ▲ sedativa, antidepresiva – mohou narušit vnímání P/K</a:t>
            </a:r>
          </a:p>
          <a:p>
            <a:r>
              <a:rPr lang="cs-CZ" sz="2000" dirty="0">
                <a:cs typeface="Arial" panose="020B0604020202020204" pitchFamily="34" charset="0"/>
              </a:rPr>
              <a:t>Nemoc –  ▲ ateroskleróza snižuje průtok krve do receptorového orgánu a mozku → útlum vnímání a zpomalení reakce </a:t>
            </a:r>
          </a:p>
          <a:p>
            <a:r>
              <a:rPr lang="cs-CZ" sz="2000" dirty="0">
                <a:cs typeface="Arial" panose="020B0604020202020204" pitchFamily="34" charset="0"/>
              </a:rPr>
              <a:t>Způsob života –  množství senzorické stimulace se může měnit v závislosti od životního stylu ▲ sestry z chirurgie, </a:t>
            </a:r>
            <a:r>
              <a:rPr lang="cs-CZ" sz="2000" dirty="0" err="1">
                <a:cs typeface="Arial" panose="020B0604020202020204" pitchFamily="34" charset="0"/>
              </a:rPr>
              <a:t>Aro</a:t>
            </a:r>
            <a:r>
              <a:rPr lang="cs-CZ" sz="2000" dirty="0">
                <a:cs typeface="Arial" panose="020B0604020202020204" pitchFamily="34" charset="0"/>
              </a:rPr>
              <a:t>, JIP jsou zvyklé na množství stimulů nežli sestra z AMB (alarmy, monitoring P/K…)</a:t>
            </a:r>
            <a:endParaRPr lang="cs-CZ" sz="2000" dirty="0"/>
          </a:p>
        </p:txBody>
      </p:sp>
    </p:spTree>
    <p:custDataLst>
      <p:tags r:id="rId1"/>
    </p:custDataLst>
    <p:extLst>
      <p:ext uri="{BB962C8B-B14F-4D97-AF65-F5344CB8AC3E}">
        <p14:creationId xmlns:p14="http://schemas.microsoft.com/office/powerpoint/2010/main" val="28540840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p:txBody>
          <a:bodyPr/>
          <a:lstStyle/>
          <a:p>
            <a:r>
              <a:rPr lang="cs-CZ" dirty="0"/>
              <a:t>souhrn</a:t>
            </a:r>
          </a:p>
        </p:txBody>
      </p:sp>
      <p:sp>
        <p:nvSpPr>
          <p:cNvPr id="3" name="Zástupný symbol pro obsah 2"/>
          <p:cNvSpPr>
            <a:spLocks noGrp="1"/>
          </p:cNvSpPr>
          <p:nvPr>
            <p:ph idx="1"/>
          </p:nvPr>
        </p:nvSpPr>
        <p:spPr/>
        <p:txBody>
          <a:bodyPr/>
          <a:lstStyle/>
          <a:p>
            <a:r>
              <a:rPr lang="cs-CZ" dirty="0"/>
              <a:t>Senzorické podněty – zrakové, sluchové, čichové, dotekové, chuťové, kinestetické </a:t>
            </a:r>
          </a:p>
          <a:p>
            <a:r>
              <a:rPr lang="cs-CZ" dirty="0"/>
              <a:t>Senzorická deprivace – nízká úroveň stimulace, </a:t>
            </a:r>
            <a:r>
              <a:rPr lang="cs-CZ" dirty="0" err="1"/>
              <a:t>kt</a:t>
            </a:r>
            <a:r>
              <a:rPr lang="cs-CZ" dirty="0"/>
              <a:t>. neumožňuje normální funkci</a:t>
            </a:r>
          </a:p>
          <a:p>
            <a:r>
              <a:rPr lang="cs-CZ" dirty="0"/>
              <a:t>Senzorické přetížení – nadměrná senzorická stimulace, </a:t>
            </a:r>
            <a:r>
              <a:rPr lang="cs-CZ" dirty="0" err="1"/>
              <a:t>kt</a:t>
            </a:r>
            <a:r>
              <a:rPr lang="cs-CZ" dirty="0"/>
              <a:t>. nemusí P/K snášet</a:t>
            </a:r>
          </a:p>
          <a:p>
            <a:r>
              <a:rPr lang="cs-CZ" dirty="0"/>
              <a:t>Senzorický deficit – porucha senzorického anebo percepčního procesu</a:t>
            </a:r>
          </a:p>
          <a:p>
            <a:r>
              <a:rPr lang="cs-CZ" dirty="0"/>
              <a:t>Sestra </a:t>
            </a:r>
            <a:r>
              <a:rPr lang="cs-CZ"/>
              <a:t>musí správně identifikovat </a:t>
            </a:r>
            <a:r>
              <a:rPr lang="cs-CZ" dirty="0"/>
              <a:t>rizikových P/K</a:t>
            </a:r>
          </a:p>
        </p:txBody>
      </p:sp>
    </p:spTree>
    <p:custDataLst>
      <p:tags r:id="rId1"/>
    </p:custDataLst>
    <p:extLst>
      <p:ext uri="{BB962C8B-B14F-4D97-AF65-F5344CB8AC3E}">
        <p14:creationId xmlns:p14="http://schemas.microsoft.com/office/powerpoint/2010/main" val="1725198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p:txBody>
          <a:bodyPr/>
          <a:lstStyle/>
          <a:p>
            <a:r>
              <a:rPr lang="cs-CZ" dirty="0"/>
              <a:t>Senzorické poruchy</a:t>
            </a:r>
          </a:p>
        </p:txBody>
      </p:sp>
      <p:sp>
        <p:nvSpPr>
          <p:cNvPr id="3" name="Zástupný symbol pro obsah 2"/>
          <p:cNvSpPr>
            <a:spLocks noGrp="1"/>
          </p:cNvSpPr>
          <p:nvPr>
            <p:ph idx="1"/>
          </p:nvPr>
        </p:nvSpPr>
        <p:spPr/>
        <p:txBody>
          <a:bodyPr>
            <a:normAutofit fontScale="92500" lnSpcReduction="10000"/>
          </a:bodyPr>
          <a:lstStyle/>
          <a:p>
            <a:r>
              <a:rPr lang="cs-CZ" dirty="0"/>
              <a:t>Poruchy příjmu a vnímání senzorických stimulů mohou způsobit dezorientované chování osoby</a:t>
            </a:r>
          </a:p>
          <a:p>
            <a:r>
              <a:rPr lang="cs-CZ" dirty="0"/>
              <a:t>Senzorická deprivace nebo citově-dotyková deprivace – výsledek nízké úrovně senzorického vstupu potřebného pro normální funkci, bývá situační, tři typy příčin: restrikce okolí, redukovaný senzorický vstup, omezení cíle a významu vstupu</a:t>
            </a:r>
          </a:p>
          <a:p>
            <a:r>
              <a:rPr lang="cs-CZ" dirty="0"/>
              <a:t>Při senzorické deprivaci má osoba narušenou vyváženost retikulárního aktivačního systému (RAS, koordinuje příchozí stimuly a reguluje úroveň bdělosti)</a:t>
            </a:r>
          </a:p>
          <a:p>
            <a:r>
              <a:rPr lang="cs-CZ" dirty="0"/>
              <a:t>RS není schopen udržovat normální stimulaci mozkové kůry</a:t>
            </a:r>
          </a:p>
          <a:p>
            <a:endParaRPr lang="cs-CZ" dirty="0"/>
          </a:p>
          <a:p>
            <a:r>
              <a:rPr lang="cs-CZ" dirty="0"/>
              <a:t>Při snížené stimulaci se člověk stává méně pozorný na stávající/zbytkové podněty a vnímá je skresleným způsobem</a:t>
            </a:r>
          </a:p>
          <a:p>
            <a:pPr>
              <a:buFont typeface="Wingdings" panose="05000000000000000000" pitchFamily="2" charset="2"/>
              <a:buChar char="§"/>
            </a:pPr>
            <a:r>
              <a:rPr lang="cs-CZ" dirty="0"/>
              <a:t> u seniorů (sociální izolace, omezené prostředí dle jejich schopností)  </a:t>
            </a:r>
          </a:p>
        </p:txBody>
      </p:sp>
    </p:spTree>
    <p:custDataLst>
      <p:tags r:id="rId1"/>
    </p:custDataLst>
    <p:extLst>
      <p:ext uri="{BB962C8B-B14F-4D97-AF65-F5344CB8AC3E}">
        <p14:creationId xmlns:p14="http://schemas.microsoft.com/office/powerpoint/2010/main" val="3921103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p:txBody>
          <a:bodyPr/>
          <a:lstStyle/>
          <a:p>
            <a:r>
              <a:rPr lang="cs-CZ" dirty="0"/>
              <a:t>Příznaky senzorické deprivace</a:t>
            </a:r>
          </a:p>
        </p:txBody>
      </p:sp>
      <p:graphicFrame>
        <p:nvGraphicFramePr>
          <p:cNvPr id="4" name="Tabulka 3"/>
          <p:cNvGraphicFramePr>
            <a:graphicFrameLocks noGrp="1"/>
          </p:cNvGraphicFramePr>
          <p:nvPr>
            <p:extLst>
              <p:ext uri="{D42A27DB-BD31-4B8C-83A1-F6EECF244321}">
                <p14:modId xmlns:p14="http://schemas.microsoft.com/office/powerpoint/2010/main" val="1910395275"/>
              </p:ext>
            </p:extLst>
          </p:nvPr>
        </p:nvGraphicFramePr>
        <p:xfrm>
          <a:off x="1160130" y="2590994"/>
          <a:ext cx="9440530" cy="3735378"/>
        </p:xfrm>
        <a:graphic>
          <a:graphicData uri="http://schemas.openxmlformats.org/drawingml/2006/table">
            <a:tbl>
              <a:tblPr firstRow="1" bandRow="1">
                <a:tableStyleId>{5DA37D80-6434-44D0-A028-1B22A696006F}</a:tableStyleId>
              </a:tblPr>
              <a:tblGrid>
                <a:gridCol w="2454940">
                  <a:extLst>
                    <a:ext uri="{9D8B030D-6E8A-4147-A177-3AD203B41FA5}">
                      <a16:colId xmlns:a16="http://schemas.microsoft.com/office/drawing/2014/main" val="393962696"/>
                    </a:ext>
                  </a:extLst>
                </a:gridCol>
                <a:gridCol w="6985590">
                  <a:extLst>
                    <a:ext uri="{9D8B030D-6E8A-4147-A177-3AD203B41FA5}">
                      <a16:colId xmlns:a16="http://schemas.microsoft.com/office/drawing/2014/main" val="1663541394"/>
                    </a:ext>
                  </a:extLst>
                </a:gridCol>
              </a:tblGrid>
              <a:tr h="1245126">
                <a:tc>
                  <a:txBody>
                    <a:bodyPr/>
                    <a:lstStyle/>
                    <a:p>
                      <a:r>
                        <a:rPr lang="cs-CZ" dirty="0"/>
                        <a:t>Kognitivní</a:t>
                      </a:r>
                    </a:p>
                    <a:p>
                      <a:endParaRPr lang="cs-CZ" dirty="0"/>
                    </a:p>
                  </a:txBody>
                  <a:tcPr/>
                </a:tc>
                <a:tc>
                  <a:txBody>
                    <a:bodyPr/>
                    <a:lstStyle/>
                    <a:p>
                      <a:r>
                        <a:rPr lang="cs-CZ" dirty="0"/>
                        <a:t>Omezená pozornost, narušená paměť</a:t>
                      </a:r>
                      <a:r>
                        <a:rPr lang="cs-CZ" baseline="0" dirty="0"/>
                        <a:t> a schopnost řešit problémy, obtíže s koncentrací</a:t>
                      </a:r>
                    </a:p>
                    <a:p>
                      <a:endParaRPr lang="cs-CZ" dirty="0"/>
                    </a:p>
                  </a:txBody>
                  <a:tcPr/>
                </a:tc>
                <a:extLst>
                  <a:ext uri="{0D108BD9-81ED-4DB2-BD59-A6C34878D82A}">
                    <a16:rowId xmlns:a16="http://schemas.microsoft.com/office/drawing/2014/main" val="754095367"/>
                  </a:ext>
                </a:extLst>
              </a:tr>
              <a:tr h="1245126">
                <a:tc>
                  <a:txBody>
                    <a:bodyPr/>
                    <a:lstStyle/>
                    <a:p>
                      <a:r>
                        <a:rPr lang="cs-CZ" dirty="0"/>
                        <a:t>Afektivní</a:t>
                      </a:r>
                    </a:p>
                    <a:p>
                      <a:endParaRPr lang="cs-CZ" dirty="0"/>
                    </a:p>
                  </a:txBody>
                  <a:tcPr/>
                </a:tc>
                <a:tc>
                  <a:txBody>
                    <a:bodyPr/>
                    <a:lstStyle/>
                    <a:p>
                      <a:r>
                        <a:rPr lang="cs-CZ" dirty="0"/>
                        <a:t>Nepřiměřené emoční odpovědi, deprese, strach,</a:t>
                      </a:r>
                      <a:r>
                        <a:rPr lang="cs-CZ" baseline="0" dirty="0"/>
                        <a:t> úzkost</a:t>
                      </a:r>
                      <a:r>
                        <a:rPr lang="cs-CZ" dirty="0"/>
                        <a:t>, nuda, emoční labilita</a:t>
                      </a:r>
                    </a:p>
                  </a:txBody>
                  <a:tcPr/>
                </a:tc>
                <a:extLst>
                  <a:ext uri="{0D108BD9-81ED-4DB2-BD59-A6C34878D82A}">
                    <a16:rowId xmlns:a16="http://schemas.microsoft.com/office/drawing/2014/main" val="2300018492"/>
                  </a:ext>
                </a:extLst>
              </a:tr>
              <a:tr h="12451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Percepční </a:t>
                      </a:r>
                    </a:p>
                    <a:p>
                      <a:endParaRPr lang="cs-CZ" dirty="0"/>
                    </a:p>
                  </a:txBody>
                  <a:tcPr/>
                </a:tc>
                <a:tc>
                  <a:txBody>
                    <a:bodyPr/>
                    <a:lstStyle/>
                    <a:p>
                      <a:r>
                        <a:rPr lang="cs-CZ" dirty="0"/>
                        <a:t>Nesprávné vnímání stimulů, </a:t>
                      </a:r>
                      <a:r>
                        <a:rPr lang="cs-CZ" dirty="0">
                          <a:latin typeface="Arial" panose="020B0604020202020204" pitchFamily="34" charset="0"/>
                          <a:cs typeface="Arial" panose="020B0604020202020204" pitchFamily="34" charset="0"/>
                        </a:rPr>
                        <a:t>↓ motorická koordinace, dezorientace</a:t>
                      </a:r>
                      <a:endParaRPr lang="cs-CZ" dirty="0"/>
                    </a:p>
                  </a:txBody>
                  <a:tcPr/>
                </a:tc>
                <a:extLst>
                  <a:ext uri="{0D108BD9-81ED-4DB2-BD59-A6C34878D82A}">
                    <a16:rowId xmlns:a16="http://schemas.microsoft.com/office/drawing/2014/main" val="3378601441"/>
                  </a:ext>
                </a:extLst>
              </a:tr>
            </a:tbl>
          </a:graphicData>
        </a:graphic>
      </p:graphicFrame>
    </p:spTree>
    <p:custDataLst>
      <p:tags r:id="rId1"/>
    </p:custDataLst>
    <p:extLst>
      <p:ext uri="{BB962C8B-B14F-4D97-AF65-F5344CB8AC3E}">
        <p14:creationId xmlns:p14="http://schemas.microsoft.com/office/powerpoint/2010/main" val="974000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p:txBody>
          <a:bodyPr/>
          <a:lstStyle/>
          <a:p>
            <a:r>
              <a:rPr lang="cs-CZ" dirty="0"/>
              <a:t>Senzorické přetížení</a:t>
            </a:r>
          </a:p>
        </p:txBody>
      </p:sp>
      <p:sp>
        <p:nvSpPr>
          <p:cNvPr id="3" name="Zástupný symbol pro obsah 2"/>
          <p:cNvSpPr>
            <a:spLocks noGrp="1"/>
          </p:cNvSpPr>
          <p:nvPr>
            <p:ph idx="1"/>
          </p:nvPr>
        </p:nvSpPr>
        <p:spPr>
          <a:xfrm>
            <a:off x="1024128" y="2286000"/>
            <a:ext cx="10182588" cy="4023360"/>
          </a:xfrm>
        </p:spPr>
        <p:txBody>
          <a:bodyPr/>
          <a:lstStyle/>
          <a:p>
            <a:r>
              <a:rPr lang="cs-CZ" dirty="0"/>
              <a:t>Vzniká působením velkého množství senzorické stimulace v určitém období, </a:t>
            </a:r>
            <a:r>
              <a:rPr lang="cs-CZ" dirty="0" err="1"/>
              <a:t>kt</a:t>
            </a:r>
            <a:r>
              <a:rPr lang="cs-CZ" dirty="0"/>
              <a:t>. jedinec nemůže tolerovat (hospitalizovaní P/K vystavení prudkému světlu, hluku, neosobním vztahem, nadměrné návštěvy/telefony přátel, častý kontakt s různým typem pracovníků ve </a:t>
            </a:r>
            <a:r>
              <a:rPr lang="cs-CZ" dirty="0" err="1"/>
              <a:t>zdr</a:t>
            </a:r>
            <a:r>
              <a:rPr lang="cs-CZ" dirty="0"/>
              <a:t>. zařízení</a:t>
            </a:r>
          </a:p>
          <a:p>
            <a:endParaRPr lang="cs-CZ" dirty="0"/>
          </a:p>
          <a:p>
            <a:r>
              <a:rPr lang="cs-CZ" dirty="0"/>
              <a:t>P/K </a:t>
            </a:r>
            <a:r>
              <a:rPr lang="cs-CZ" dirty="0">
                <a:latin typeface="Arial" panose="020B0604020202020204" pitchFamily="34" charset="0"/>
                <a:cs typeface="Arial" panose="020B0604020202020204" pitchFamily="34" charset="0"/>
              </a:rPr>
              <a:t>→</a:t>
            </a:r>
            <a:r>
              <a:rPr lang="cs-CZ" dirty="0"/>
              <a:t> unavený, podrážděný, zmatený</a:t>
            </a:r>
          </a:p>
          <a:p>
            <a:r>
              <a:rPr lang="cs-CZ" dirty="0"/>
              <a:t>      </a:t>
            </a:r>
            <a:r>
              <a:rPr lang="cs-CZ" dirty="0">
                <a:latin typeface="Arial" panose="020B0604020202020204" pitchFamily="34" charset="0"/>
                <a:cs typeface="Arial" panose="020B0604020202020204" pitchFamily="34" charset="0"/>
              </a:rPr>
              <a:t>→</a:t>
            </a:r>
            <a:r>
              <a:rPr lang="cs-CZ" dirty="0"/>
              <a:t> někdy problém s poznáváním  - halucinace (vnímání zevních neexistujících stimulů), iluze ( nesprávná interpretace zevních podnětů (</a:t>
            </a:r>
            <a:r>
              <a:rPr lang="cs-CZ" dirty="0">
                <a:cs typeface="Arial" panose="020B0604020202020204" pitchFamily="34" charset="0"/>
              </a:rPr>
              <a:t>▲stín interpretuje jako osobu)</a:t>
            </a:r>
            <a:endParaRPr lang="cs-CZ" dirty="0"/>
          </a:p>
        </p:txBody>
      </p:sp>
    </p:spTree>
    <p:custDataLst>
      <p:tags r:id="rId1"/>
    </p:custDataLst>
    <p:extLst>
      <p:ext uri="{BB962C8B-B14F-4D97-AF65-F5344CB8AC3E}">
        <p14:creationId xmlns:p14="http://schemas.microsoft.com/office/powerpoint/2010/main" val="1847522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p:txBody>
          <a:bodyPr/>
          <a:lstStyle/>
          <a:p>
            <a:r>
              <a:rPr lang="cs-CZ" dirty="0"/>
              <a:t>Senzorické deficity</a:t>
            </a:r>
          </a:p>
        </p:txBody>
      </p:sp>
      <p:sp>
        <p:nvSpPr>
          <p:cNvPr id="3" name="Zástupný symbol pro obsah 2"/>
          <p:cNvSpPr>
            <a:spLocks noGrp="1"/>
          </p:cNvSpPr>
          <p:nvPr>
            <p:ph idx="1"/>
          </p:nvPr>
        </p:nvSpPr>
        <p:spPr/>
        <p:txBody>
          <a:bodyPr/>
          <a:lstStyle/>
          <a:p>
            <a:r>
              <a:rPr lang="cs-CZ" dirty="0"/>
              <a:t>Narušené fungování senzorických a percepčních procesů (</a:t>
            </a:r>
            <a:r>
              <a:rPr lang="cs-CZ" dirty="0">
                <a:cs typeface="Arial" panose="020B0604020202020204" pitchFamily="34" charset="0"/>
              </a:rPr>
              <a:t>▲slepota, hluchota)</a:t>
            </a:r>
          </a:p>
          <a:p>
            <a:r>
              <a:rPr lang="cs-CZ" dirty="0">
                <a:cs typeface="Arial" panose="020B0604020202020204" pitchFamily="34" charset="0"/>
              </a:rPr>
              <a:t>(nerušení jednoho smyslu může posílit další, osoba se ztrátou sluchu na pravé straně se začne natáčet na levou stranu aby lépe slyšela </a:t>
            </a:r>
          </a:p>
          <a:p>
            <a:r>
              <a:rPr lang="cs-CZ" dirty="0">
                <a:cs typeface="Arial" panose="020B0604020202020204" pitchFamily="34" charset="0"/>
              </a:rPr>
              <a:t>Neurologické onemocnění → změny v kinestézii a vnímání dotyku </a:t>
            </a:r>
            <a:endParaRPr lang="cs-CZ" dirty="0"/>
          </a:p>
        </p:txBody>
      </p:sp>
    </p:spTree>
    <p:custDataLst>
      <p:tags r:id="rId1"/>
    </p:custDataLst>
    <p:extLst>
      <p:ext uri="{BB962C8B-B14F-4D97-AF65-F5344CB8AC3E}">
        <p14:creationId xmlns:p14="http://schemas.microsoft.com/office/powerpoint/2010/main" val="3505458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p:txBody>
          <a:bodyPr/>
          <a:lstStyle/>
          <a:p>
            <a:endParaRPr lang="cs-CZ" dirty="0"/>
          </a:p>
        </p:txBody>
      </p:sp>
      <p:sp>
        <p:nvSpPr>
          <p:cNvPr id="3" name="Zástupný symbol pro obsah 2"/>
          <p:cNvSpPr>
            <a:spLocks noGrp="1"/>
          </p:cNvSpPr>
          <p:nvPr>
            <p:ph type="body" idx="1"/>
          </p:nvPr>
        </p:nvSpPr>
        <p:spPr/>
        <p:txBody>
          <a:bodyPr>
            <a:normAutofit/>
          </a:bodyPr>
          <a:lstStyle/>
          <a:p>
            <a:r>
              <a:rPr lang="cs-CZ" dirty="0"/>
              <a:t>Zrak</a:t>
            </a:r>
          </a:p>
        </p:txBody>
      </p:sp>
      <p:sp>
        <p:nvSpPr>
          <p:cNvPr id="4" name="Zástupný symbol pro obsah 3"/>
          <p:cNvSpPr>
            <a:spLocks noGrp="1"/>
          </p:cNvSpPr>
          <p:nvPr>
            <p:ph sz="half" idx="2"/>
          </p:nvPr>
        </p:nvSpPr>
        <p:spPr/>
        <p:txBody>
          <a:bodyPr/>
          <a:lstStyle/>
          <a:p>
            <a:r>
              <a:rPr lang="cs-CZ" dirty="0"/>
              <a:t>Většina lidí vnímá zrak jako rozhodující</a:t>
            </a:r>
          </a:p>
          <a:p>
            <a:r>
              <a:rPr lang="cs-CZ" dirty="0"/>
              <a:t>Postupné zhoršování zraku 40.-45. roku </a:t>
            </a:r>
          </a:p>
          <a:p>
            <a:endParaRPr lang="cs-CZ" dirty="0"/>
          </a:p>
        </p:txBody>
      </p:sp>
      <p:sp>
        <p:nvSpPr>
          <p:cNvPr id="5" name="Zástupný symbol pro text 4"/>
          <p:cNvSpPr>
            <a:spLocks noGrp="1"/>
          </p:cNvSpPr>
          <p:nvPr>
            <p:ph type="body" sz="quarter" idx="3"/>
          </p:nvPr>
        </p:nvSpPr>
        <p:spPr/>
        <p:txBody>
          <a:bodyPr/>
          <a:lstStyle/>
          <a:p>
            <a:r>
              <a:rPr lang="cs-CZ" dirty="0"/>
              <a:t>Sluch </a:t>
            </a:r>
          </a:p>
        </p:txBody>
      </p:sp>
      <p:sp>
        <p:nvSpPr>
          <p:cNvPr id="6" name="Zástupný symbol pro obsah 5"/>
          <p:cNvSpPr>
            <a:spLocks noGrp="1"/>
          </p:cNvSpPr>
          <p:nvPr>
            <p:ph sz="quarter" idx="4"/>
          </p:nvPr>
        </p:nvSpPr>
        <p:spPr/>
        <p:txBody>
          <a:bodyPr/>
          <a:lstStyle/>
          <a:p>
            <a:r>
              <a:rPr lang="cs-CZ" dirty="0"/>
              <a:t>Často pokládány za 2. nejdůležitější smysl</a:t>
            </a:r>
          </a:p>
          <a:p>
            <a:r>
              <a:rPr lang="cs-CZ" dirty="0"/>
              <a:t>Porucha může vyústit v pocit méněcennosti, podpořit izolaci osoby</a:t>
            </a:r>
          </a:p>
          <a:p>
            <a:r>
              <a:rPr lang="cs-CZ" dirty="0"/>
              <a:t>Senioři ztrácejí sluch a schopnost vnímat vysoké tóny, </a:t>
            </a:r>
            <a:r>
              <a:rPr lang="cs-CZ" dirty="0" err="1"/>
              <a:t>presbyakúza</a:t>
            </a:r>
            <a:r>
              <a:rPr lang="cs-CZ" dirty="0"/>
              <a:t> (zhoršení ostrosti sluchu), zhoršená rozlišovací schopnost </a:t>
            </a:r>
            <a:r>
              <a:rPr lang="cs-CZ" dirty="0" err="1"/>
              <a:t>spoluhlásek</a:t>
            </a:r>
            <a:r>
              <a:rPr lang="cs-CZ" dirty="0"/>
              <a:t> (s, f, š)</a:t>
            </a:r>
          </a:p>
        </p:txBody>
      </p:sp>
    </p:spTree>
    <p:custDataLst>
      <p:tags r:id="rId1"/>
    </p:custDataLst>
    <p:extLst>
      <p:ext uri="{BB962C8B-B14F-4D97-AF65-F5344CB8AC3E}">
        <p14:creationId xmlns:p14="http://schemas.microsoft.com/office/powerpoint/2010/main" val="3676415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text 2"/>
          <p:cNvSpPr>
            <a:spLocks noGrp="1"/>
          </p:cNvSpPr>
          <p:nvPr>
            <p:ph type="body" idx="1"/>
          </p:nvPr>
        </p:nvSpPr>
        <p:spPr/>
        <p:txBody>
          <a:bodyPr/>
          <a:lstStyle/>
          <a:p>
            <a:r>
              <a:rPr lang="cs-CZ" dirty="0"/>
              <a:t>Čich a chuť</a:t>
            </a:r>
          </a:p>
        </p:txBody>
      </p:sp>
      <p:sp>
        <p:nvSpPr>
          <p:cNvPr id="4" name="Zástupný symbol pro obsah 3"/>
          <p:cNvSpPr>
            <a:spLocks noGrp="1"/>
          </p:cNvSpPr>
          <p:nvPr>
            <p:ph sz="half" idx="2"/>
          </p:nvPr>
        </p:nvSpPr>
        <p:spPr/>
        <p:txBody>
          <a:bodyPr>
            <a:normAutofit/>
          </a:bodyPr>
          <a:lstStyle/>
          <a:p>
            <a:r>
              <a:rPr lang="cs-CZ" dirty="0"/>
              <a:t>Čich bývá často nedokonale vyvinutý (receptory lokalizovány ve sliznici nosu) </a:t>
            </a:r>
          </a:p>
          <a:p>
            <a:r>
              <a:rPr lang="cs-CZ" dirty="0"/>
              <a:t>Ochranný faktor pomáhající lidem detekovat dým, plyn</a:t>
            </a:r>
          </a:p>
          <a:p>
            <a:r>
              <a:rPr lang="cs-CZ" dirty="0"/>
              <a:t>Stimuluje chuť k jídlu</a:t>
            </a:r>
          </a:p>
          <a:p>
            <a:r>
              <a:rPr lang="cs-CZ" dirty="0"/>
              <a:t>Chuť – 4 chutě</a:t>
            </a:r>
          </a:p>
          <a:p>
            <a:r>
              <a:rPr lang="cs-CZ" dirty="0">
                <a:latin typeface="Arial" panose="020B0604020202020204" pitchFamily="34" charset="0"/>
                <a:cs typeface="Arial" panose="020B0604020202020204" pitchFamily="34" charset="0"/>
              </a:rPr>
              <a:t>↓ </a:t>
            </a:r>
            <a:r>
              <a:rPr lang="cs-CZ" dirty="0"/>
              <a:t>citlivost čichu a chutě - u seniorů, kuřáků </a:t>
            </a:r>
          </a:p>
          <a:p>
            <a:endParaRPr lang="cs-CZ" dirty="0"/>
          </a:p>
        </p:txBody>
      </p:sp>
      <p:sp>
        <p:nvSpPr>
          <p:cNvPr id="5" name="Zástupný symbol pro text 4"/>
          <p:cNvSpPr>
            <a:spLocks noGrp="1"/>
          </p:cNvSpPr>
          <p:nvPr>
            <p:ph type="body" sz="quarter" idx="3"/>
          </p:nvPr>
        </p:nvSpPr>
        <p:spPr/>
        <p:txBody>
          <a:bodyPr/>
          <a:lstStyle/>
          <a:p>
            <a:r>
              <a:rPr lang="cs-CZ" dirty="0"/>
              <a:t>dotek</a:t>
            </a:r>
          </a:p>
        </p:txBody>
      </p:sp>
      <p:sp>
        <p:nvSpPr>
          <p:cNvPr id="6" name="Zástupný symbol pro obsah 5"/>
          <p:cNvSpPr>
            <a:spLocks noGrp="1"/>
          </p:cNvSpPr>
          <p:nvPr>
            <p:ph sz="quarter" idx="4"/>
          </p:nvPr>
        </p:nvSpPr>
        <p:spPr/>
        <p:txBody>
          <a:bodyPr/>
          <a:lstStyle/>
          <a:p>
            <a:r>
              <a:rPr lang="cs-CZ" dirty="0"/>
              <a:t>Receptory doteku (pro taktilní pocity) v kůži – citlivé na tlak, bolest, teplotu, svědění</a:t>
            </a:r>
          </a:p>
          <a:p>
            <a:r>
              <a:rPr lang="cs-CZ" dirty="0"/>
              <a:t>Ochranná funkce před poraněním (vnímáním bolesti jedinec uniká od příčiny)</a:t>
            </a:r>
          </a:p>
          <a:p>
            <a:r>
              <a:rPr lang="cs-CZ" dirty="0"/>
              <a:t>nefunkční receptor doteku – poranění (DM)</a:t>
            </a:r>
          </a:p>
        </p:txBody>
      </p:sp>
    </p:spTree>
    <p:custDataLst>
      <p:tags r:id="rId1"/>
    </p:custDataLst>
    <p:extLst>
      <p:ext uri="{BB962C8B-B14F-4D97-AF65-F5344CB8AC3E}">
        <p14:creationId xmlns:p14="http://schemas.microsoft.com/office/powerpoint/2010/main" val="1415555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p:txBody>
          <a:bodyPr/>
          <a:lstStyle/>
          <a:p>
            <a:r>
              <a:rPr lang="cs-CZ" dirty="0"/>
              <a:t>Poruchy vědomí</a:t>
            </a:r>
          </a:p>
        </p:txBody>
      </p:sp>
      <p:sp>
        <p:nvSpPr>
          <p:cNvPr id="7" name="Zástupný symbol pro obsah 6"/>
          <p:cNvSpPr>
            <a:spLocks noGrp="1"/>
          </p:cNvSpPr>
          <p:nvPr>
            <p:ph idx="1"/>
          </p:nvPr>
        </p:nvSpPr>
        <p:spPr>
          <a:xfrm>
            <a:off x="1024128" y="2286000"/>
            <a:ext cx="10746114" cy="4023360"/>
          </a:xfrm>
        </p:spPr>
        <p:txBody>
          <a:bodyPr/>
          <a:lstStyle/>
          <a:p>
            <a:r>
              <a:rPr lang="cs-CZ" dirty="0"/>
              <a:t>Vědomí – lucidita – uvědomování si okolí, sebe, jiných; vyžaduje neustálou stimulaci</a:t>
            </a:r>
          </a:p>
          <a:p>
            <a:r>
              <a:rPr lang="cs-CZ" dirty="0"/>
              <a:t>Porucha vědomí – nemoc, úraz, omamné látky, věk, hospitalizace</a:t>
            </a:r>
          </a:p>
          <a:p>
            <a:r>
              <a:rPr lang="cs-CZ" dirty="0"/>
              <a:t>Poruchy vědomí – kvalitativní, kvantitativní, posuzovací škály (</a:t>
            </a:r>
            <a:r>
              <a:rPr lang="cs-CZ" dirty="0">
                <a:solidFill>
                  <a:srgbClr val="FF0000"/>
                </a:solidFill>
              </a:rPr>
              <a:t>zopakovat z </a:t>
            </a:r>
            <a:r>
              <a:rPr lang="cs-CZ" dirty="0" err="1">
                <a:solidFill>
                  <a:srgbClr val="FF0000"/>
                </a:solidFill>
              </a:rPr>
              <a:t>oše</a:t>
            </a:r>
            <a:r>
              <a:rPr lang="cs-CZ" dirty="0">
                <a:solidFill>
                  <a:srgbClr val="FF0000"/>
                </a:solidFill>
              </a:rPr>
              <a:t>. postupů</a:t>
            </a:r>
            <a:r>
              <a:rPr lang="cs-CZ" dirty="0"/>
              <a:t>)</a:t>
            </a:r>
          </a:p>
          <a:p>
            <a:endParaRPr lang="cs-CZ" dirty="0"/>
          </a:p>
        </p:txBody>
      </p:sp>
    </p:spTree>
    <p:custDataLst>
      <p:tags r:id="rId1"/>
    </p:custDataLst>
    <p:extLst>
      <p:ext uri="{BB962C8B-B14F-4D97-AF65-F5344CB8AC3E}">
        <p14:creationId xmlns:p14="http://schemas.microsoft.com/office/powerpoint/2010/main" val="170936990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RESPONSE_PERSONNUM" val="100"/>
  <p:tag name="ARS_PPT_DBNAME" val="Prezentace1[20190510093128628].mdb"/>
</p:tagLst>
</file>

<file path=ppt/tags/tag10.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11.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1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13.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14.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15.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16.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17.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18.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19.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0.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21.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2.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23.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4.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25.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6.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27.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8.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29.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3.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30.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31.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32.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33.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34.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35.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36.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37.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38.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39.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4.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40.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5.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6.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7.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8.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9.xml><?xml version="1.0" encoding="utf-8"?>
<p:tagLst xmlns:a="http://schemas.openxmlformats.org/drawingml/2006/main" xmlns:r="http://schemas.openxmlformats.org/officeDocument/2006/relationships" xmlns:p="http://schemas.openxmlformats.org/presentationml/2006/main">
  <p:tag name="ARS_SLIDETITLE_AUTOSET"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Integrá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á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á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132</TotalTime>
  <Words>1620</Words>
  <Application>Microsoft Office PowerPoint</Application>
  <PresentationFormat>Širokoúhlá obrazovka</PresentationFormat>
  <Paragraphs>145</Paragraphs>
  <Slides>20</Slides>
  <Notes>2</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20</vt:i4>
      </vt:variant>
    </vt:vector>
  </HeadingPairs>
  <TitlesOfParts>
    <vt:vector size="27" baseType="lpstr">
      <vt:lpstr>Arial</vt:lpstr>
      <vt:lpstr>Calibri</vt:lpstr>
      <vt:lpstr>Tw Cen MT</vt:lpstr>
      <vt:lpstr>Tw Cen MT Condensed</vt:lpstr>
      <vt:lpstr>Wingdings</vt:lpstr>
      <vt:lpstr>Wingdings 3</vt:lpstr>
      <vt:lpstr>Integrál</vt:lpstr>
      <vt:lpstr>Op u pacienta s poruchou smyslového vnímání</vt:lpstr>
      <vt:lpstr>Faktory ovlivňující senzorickou stimulaci</vt:lpstr>
      <vt:lpstr>Senzorické poruchy</vt:lpstr>
      <vt:lpstr>Příznaky senzorické deprivace</vt:lpstr>
      <vt:lpstr>Senzorické přetížení</vt:lpstr>
      <vt:lpstr>Senzorické deficity</vt:lpstr>
      <vt:lpstr>Prezentace aplikace PowerPoint</vt:lpstr>
      <vt:lpstr>Prezentace aplikace PowerPoint</vt:lpstr>
      <vt:lpstr>Poruchy vědomí</vt:lpstr>
      <vt:lpstr>posouzení</vt:lpstr>
      <vt:lpstr>posouzení</vt:lpstr>
      <vt:lpstr>posouzení</vt:lpstr>
      <vt:lpstr>Dg</vt:lpstr>
      <vt:lpstr>plánování</vt:lpstr>
      <vt:lpstr>realizace</vt:lpstr>
      <vt:lpstr>realizace</vt:lpstr>
      <vt:lpstr>realizace</vt:lpstr>
      <vt:lpstr>realizace</vt:lpstr>
      <vt:lpstr>vyhodnocení</vt:lpstr>
      <vt:lpstr>souhrn</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 u pacienta s poruchou smyslového vnímání</dc:title>
  <dc:creator>Natália Beharková</dc:creator>
  <cp:lastModifiedBy>Natália Beharková</cp:lastModifiedBy>
  <cp:revision>18</cp:revision>
  <dcterms:created xsi:type="dcterms:W3CDTF">2019-05-10T07:31:42Z</dcterms:created>
  <dcterms:modified xsi:type="dcterms:W3CDTF">2019-06-03T07:29:51Z</dcterms:modified>
</cp:coreProperties>
</file>