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62" r:id="rId4"/>
    <p:sldId id="259" r:id="rId5"/>
    <p:sldId id="271" r:id="rId6"/>
    <p:sldId id="269" r:id="rId7"/>
    <p:sldId id="258" r:id="rId8"/>
    <p:sldId id="263" r:id="rId9"/>
    <p:sldId id="260" r:id="rId10"/>
    <p:sldId id="272" r:id="rId11"/>
    <p:sldId id="264" r:id="rId12"/>
    <p:sldId id="261" r:id="rId13"/>
    <p:sldId id="267" r:id="rId14"/>
    <p:sldId id="265" r:id="rId15"/>
    <p:sldId id="268" r:id="rId1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p:scale>
          <a:sx n="48" d="100"/>
          <a:sy n="48" d="100"/>
        </p:scale>
        <p:origin x="-114" y="-13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11A588-B692-49AC-B4F8-F91AA8F54801}" type="datetimeFigureOut">
              <a:rPr lang="cs-CZ" smtClean="0"/>
              <a:t>4.1.2017</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75872B-DCC1-4CE4-AC5B-63F28A96AB14}" type="slidenum">
              <a:rPr lang="cs-CZ" smtClean="0"/>
              <a:t>‹#›</a:t>
            </a:fld>
            <a:endParaRPr lang="cs-CZ"/>
          </a:p>
        </p:txBody>
      </p:sp>
    </p:spTree>
    <p:extLst>
      <p:ext uri="{BB962C8B-B14F-4D97-AF65-F5344CB8AC3E}">
        <p14:creationId xmlns:p14="http://schemas.microsoft.com/office/powerpoint/2010/main" val="4159275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D1636C-343B-4CF9-8262-33659B1F3B6E}" type="slidenum">
              <a:rPr lang="cs-CZ"/>
              <a:pPr/>
              <a:t>5</a:t>
            </a:fld>
            <a:endParaRPr lang="cs-CZ"/>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p:txBody>
          <a:bodyPr/>
          <a:lstStyle/>
          <a:p>
            <a:endParaRPr lang="cs-CZ" dirty="0"/>
          </a:p>
        </p:txBody>
      </p:sp>
    </p:spTree>
    <p:extLst>
      <p:ext uri="{BB962C8B-B14F-4D97-AF65-F5344CB8AC3E}">
        <p14:creationId xmlns:p14="http://schemas.microsoft.com/office/powerpoint/2010/main" val="743769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868BD4B6-7A15-402F-9875-B1372BEE650B}" type="datetimeFigureOut">
              <a:rPr lang="cs-CZ" smtClean="0"/>
              <a:t>4.1.2017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6C170BA-A649-4EAB-8D79-5A871D75AF5D}" type="slidenum">
              <a:rPr lang="cs-CZ" smtClean="0"/>
              <a:t>‹#›</a:t>
            </a:fld>
            <a:endParaRPr lang="cs-CZ"/>
          </a:p>
        </p:txBody>
      </p:sp>
    </p:spTree>
    <p:extLst>
      <p:ext uri="{BB962C8B-B14F-4D97-AF65-F5344CB8AC3E}">
        <p14:creationId xmlns:p14="http://schemas.microsoft.com/office/powerpoint/2010/main" val="3432939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868BD4B6-7A15-402F-9875-B1372BEE650B}" type="datetimeFigureOut">
              <a:rPr lang="cs-CZ" smtClean="0"/>
              <a:t>4.1.2017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6C170BA-A649-4EAB-8D79-5A871D75AF5D}" type="slidenum">
              <a:rPr lang="cs-CZ" smtClean="0"/>
              <a:t>‹#›</a:t>
            </a:fld>
            <a:endParaRPr lang="cs-CZ"/>
          </a:p>
        </p:txBody>
      </p:sp>
    </p:spTree>
    <p:extLst>
      <p:ext uri="{BB962C8B-B14F-4D97-AF65-F5344CB8AC3E}">
        <p14:creationId xmlns:p14="http://schemas.microsoft.com/office/powerpoint/2010/main" val="1413587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868BD4B6-7A15-402F-9875-B1372BEE650B}" type="datetimeFigureOut">
              <a:rPr lang="cs-CZ" smtClean="0"/>
              <a:t>4.1.2017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6C170BA-A649-4EAB-8D79-5A871D75AF5D}" type="slidenum">
              <a:rPr lang="cs-CZ" smtClean="0"/>
              <a:t>‹#›</a:t>
            </a:fld>
            <a:endParaRPr lang="cs-CZ"/>
          </a:p>
        </p:txBody>
      </p:sp>
    </p:spTree>
    <p:extLst>
      <p:ext uri="{BB962C8B-B14F-4D97-AF65-F5344CB8AC3E}">
        <p14:creationId xmlns:p14="http://schemas.microsoft.com/office/powerpoint/2010/main" val="297237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868BD4B6-7A15-402F-9875-B1372BEE650B}" type="datetimeFigureOut">
              <a:rPr lang="cs-CZ" smtClean="0"/>
              <a:t>4.1.2017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6C170BA-A649-4EAB-8D79-5A871D75AF5D}" type="slidenum">
              <a:rPr lang="cs-CZ" smtClean="0"/>
              <a:t>‹#›</a:t>
            </a:fld>
            <a:endParaRPr lang="cs-CZ"/>
          </a:p>
        </p:txBody>
      </p:sp>
    </p:spTree>
    <p:extLst>
      <p:ext uri="{BB962C8B-B14F-4D97-AF65-F5344CB8AC3E}">
        <p14:creationId xmlns:p14="http://schemas.microsoft.com/office/powerpoint/2010/main" val="2869845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868BD4B6-7A15-402F-9875-B1372BEE650B}" type="datetimeFigureOut">
              <a:rPr lang="cs-CZ" smtClean="0"/>
              <a:t>4.1.2017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6C170BA-A649-4EAB-8D79-5A871D75AF5D}" type="slidenum">
              <a:rPr lang="cs-CZ" smtClean="0"/>
              <a:t>‹#›</a:t>
            </a:fld>
            <a:endParaRPr lang="cs-CZ"/>
          </a:p>
        </p:txBody>
      </p:sp>
    </p:spTree>
    <p:extLst>
      <p:ext uri="{BB962C8B-B14F-4D97-AF65-F5344CB8AC3E}">
        <p14:creationId xmlns:p14="http://schemas.microsoft.com/office/powerpoint/2010/main" val="1976887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868BD4B6-7A15-402F-9875-B1372BEE650B}" type="datetimeFigureOut">
              <a:rPr lang="cs-CZ" smtClean="0"/>
              <a:t>4.1.2017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6C170BA-A649-4EAB-8D79-5A871D75AF5D}" type="slidenum">
              <a:rPr lang="cs-CZ" smtClean="0"/>
              <a:t>‹#›</a:t>
            </a:fld>
            <a:endParaRPr lang="cs-CZ"/>
          </a:p>
        </p:txBody>
      </p:sp>
    </p:spTree>
    <p:extLst>
      <p:ext uri="{BB962C8B-B14F-4D97-AF65-F5344CB8AC3E}">
        <p14:creationId xmlns:p14="http://schemas.microsoft.com/office/powerpoint/2010/main" val="3893017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868BD4B6-7A15-402F-9875-B1372BEE650B}" type="datetimeFigureOut">
              <a:rPr lang="cs-CZ" smtClean="0"/>
              <a:t>4.1.2017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86C170BA-A649-4EAB-8D79-5A871D75AF5D}" type="slidenum">
              <a:rPr lang="cs-CZ" smtClean="0"/>
              <a:t>‹#›</a:t>
            </a:fld>
            <a:endParaRPr lang="cs-CZ"/>
          </a:p>
        </p:txBody>
      </p:sp>
    </p:spTree>
    <p:extLst>
      <p:ext uri="{BB962C8B-B14F-4D97-AF65-F5344CB8AC3E}">
        <p14:creationId xmlns:p14="http://schemas.microsoft.com/office/powerpoint/2010/main" val="4196378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868BD4B6-7A15-402F-9875-B1372BEE650B}" type="datetimeFigureOut">
              <a:rPr lang="cs-CZ" smtClean="0"/>
              <a:t>4.1.2017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86C170BA-A649-4EAB-8D79-5A871D75AF5D}" type="slidenum">
              <a:rPr lang="cs-CZ" smtClean="0"/>
              <a:t>‹#›</a:t>
            </a:fld>
            <a:endParaRPr lang="cs-CZ"/>
          </a:p>
        </p:txBody>
      </p:sp>
    </p:spTree>
    <p:extLst>
      <p:ext uri="{BB962C8B-B14F-4D97-AF65-F5344CB8AC3E}">
        <p14:creationId xmlns:p14="http://schemas.microsoft.com/office/powerpoint/2010/main" val="1567675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868BD4B6-7A15-402F-9875-B1372BEE650B}" type="datetimeFigureOut">
              <a:rPr lang="cs-CZ" smtClean="0"/>
              <a:t>4.1.2017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86C170BA-A649-4EAB-8D79-5A871D75AF5D}" type="slidenum">
              <a:rPr lang="cs-CZ" smtClean="0"/>
              <a:t>‹#›</a:t>
            </a:fld>
            <a:endParaRPr lang="cs-CZ"/>
          </a:p>
        </p:txBody>
      </p:sp>
    </p:spTree>
    <p:extLst>
      <p:ext uri="{BB962C8B-B14F-4D97-AF65-F5344CB8AC3E}">
        <p14:creationId xmlns:p14="http://schemas.microsoft.com/office/powerpoint/2010/main" val="1935944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868BD4B6-7A15-402F-9875-B1372BEE650B}" type="datetimeFigureOut">
              <a:rPr lang="cs-CZ" smtClean="0"/>
              <a:t>4.1.2017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6C170BA-A649-4EAB-8D79-5A871D75AF5D}" type="slidenum">
              <a:rPr lang="cs-CZ" smtClean="0"/>
              <a:t>‹#›</a:t>
            </a:fld>
            <a:endParaRPr lang="cs-CZ"/>
          </a:p>
        </p:txBody>
      </p:sp>
    </p:spTree>
    <p:extLst>
      <p:ext uri="{BB962C8B-B14F-4D97-AF65-F5344CB8AC3E}">
        <p14:creationId xmlns:p14="http://schemas.microsoft.com/office/powerpoint/2010/main" val="3424504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868BD4B6-7A15-402F-9875-B1372BEE650B}" type="datetimeFigureOut">
              <a:rPr lang="cs-CZ" smtClean="0"/>
              <a:t>4.1.2017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6C170BA-A649-4EAB-8D79-5A871D75AF5D}" type="slidenum">
              <a:rPr lang="cs-CZ" smtClean="0"/>
              <a:t>‹#›</a:t>
            </a:fld>
            <a:endParaRPr lang="cs-CZ"/>
          </a:p>
        </p:txBody>
      </p:sp>
    </p:spTree>
    <p:extLst>
      <p:ext uri="{BB962C8B-B14F-4D97-AF65-F5344CB8AC3E}">
        <p14:creationId xmlns:p14="http://schemas.microsoft.com/office/powerpoint/2010/main" val="1657793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8BD4B6-7A15-402F-9875-B1372BEE650B}" type="datetimeFigureOut">
              <a:rPr lang="cs-CZ" smtClean="0"/>
              <a:t>4.1.2017</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C170BA-A649-4EAB-8D79-5A871D75AF5D}" type="slidenum">
              <a:rPr lang="cs-CZ" smtClean="0"/>
              <a:t>‹#›</a:t>
            </a:fld>
            <a:endParaRPr lang="cs-CZ"/>
          </a:p>
        </p:txBody>
      </p:sp>
    </p:spTree>
    <p:extLst>
      <p:ext uri="{BB962C8B-B14F-4D97-AF65-F5344CB8AC3E}">
        <p14:creationId xmlns:p14="http://schemas.microsoft.com/office/powerpoint/2010/main" val="1818452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Marketing</a:t>
            </a:r>
            <a:endParaRPr lang="cs-CZ" dirty="0"/>
          </a:p>
        </p:txBody>
      </p:sp>
      <p:sp>
        <p:nvSpPr>
          <p:cNvPr id="3" name="Podnadpis 2"/>
          <p:cNvSpPr>
            <a:spLocks noGrp="1"/>
          </p:cNvSpPr>
          <p:nvPr>
            <p:ph type="subTitle" idx="1"/>
          </p:nvPr>
        </p:nvSpPr>
        <p:spPr/>
        <p:txBody>
          <a:bodyPr/>
          <a:lstStyle/>
          <a:p>
            <a:r>
              <a:rPr lang="cs-CZ" dirty="0" smtClean="0"/>
              <a:t>Ing. Pavla Odehnalová, Ph.D.</a:t>
            </a:r>
          </a:p>
          <a:p>
            <a:r>
              <a:rPr lang="cs-CZ" dirty="0" smtClean="0"/>
              <a:t>ESF-MU, Katedra podnikového hospodářství</a:t>
            </a:r>
          </a:p>
          <a:p>
            <a:r>
              <a:rPr lang="cs-CZ" dirty="0" smtClean="0"/>
              <a:t>Odehnalova mail.muni.cz</a:t>
            </a:r>
            <a:endParaRPr lang="cs-CZ" dirty="0"/>
          </a:p>
        </p:txBody>
      </p:sp>
    </p:spTree>
    <p:extLst>
      <p:ext uri="{BB962C8B-B14F-4D97-AF65-F5344CB8AC3E}">
        <p14:creationId xmlns:p14="http://schemas.microsoft.com/office/powerpoint/2010/main" val="42512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Prodejní koncepce</a:t>
            </a:r>
            <a:endParaRPr lang="cs-CZ" dirty="0"/>
          </a:p>
        </p:txBody>
      </p:sp>
      <p:sp>
        <p:nvSpPr>
          <p:cNvPr id="3" name="Zástupný symbol pro obsah 2"/>
          <p:cNvSpPr>
            <a:spLocks noGrp="1"/>
          </p:cNvSpPr>
          <p:nvPr>
            <p:ph idx="1"/>
          </p:nvPr>
        </p:nvSpPr>
        <p:spPr/>
        <p:txBody>
          <a:bodyPr/>
          <a:lstStyle/>
          <a:p>
            <a:pPr algn="just"/>
            <a:r>
              <a:rPr lang="cs-CZ" dirty="0" smtClean="0"/>
              <a:t>Rozšiřování nabídky a růst konkurence ve 40. a 50. letech přinesl </a:t>
            </a:r>
            <a:r>
              <a:rPr lang="cs-CZ" b="1" dirty="0" smtClean="0"/>
              <a:t>prodejní koncepci</a:t>
            </a:r>
            <a:r>
              <a:rPr lang="cs-CZ" dirty="0" smtClean="0"/>
              <a:t>, založenou na předpokladu, že výrobky je třeba zákazníkovi „vnutit“, protože o jejich koupi přemýšlet nechce, či jej nenapadne, že je potřebuje. K tomu využívají např. osobní návštěvy zákazníka. Cílem je prodat vše co producent vyprodukoval. Typický příklad – podomní prodejci, případně předváděcí akce [2].</a:t>
            </a:r>
            <a:endParaRPr lang="cs-CZ" dirty="0"/>
          </a:p>
        </p:txBody>
      </p:sp>
    </p:spTree>
    <p:extLst>
      <p:ext uri="{BB962C8B-B14F-4D97-AF65-F5344CB8AC3E}">
        <p14:creationId xmlns:p14="http://schemas.microsoft.com/office/powerpoint/2010/main" val="2444408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Prodejní koncepce</a:t>
            </a:r>
            <a:endParaRPr lang="cs-CZ" dirty="0"/>
          </a:p>
        </p:txBody>
      </p:sp>
      <p:sp>
        <p:nvSpPr>
          <p:cNvPr id="3" name="Zástupný symbol pro obsah 2"/>
          <p:cNvSpPr>
            <a:spLocks noGrp="1"/>
          </p:cNvSpPr>
          <p:nvPr>
            <p:ph sz="half" idx="1"/>
          </p:nvPr>
        </p:nvSpPr>
        <p:spPr>
          <a:xfrm>
            <a:off x="838200" y="1339403"/>
            <a:ext cx="5181600" cy="4837560"/>
          </a:xfrm>
        </p:spPr>
        <p:txBody>
          <a:bodyPr>
            <a:normAutofit fontScale="85000" lnSpcReduction="20000"/>
          </a:bodyPr>
          <a:lstStyle/>
          <a:p>
            <a:pPr algn="just"/>
            <a:r>
              <a:rPr lang="cs-CZ" dirty="0"/>
              <a:t>Prodejní koncepci dnes využívá např. společnost Kooperativa, a.s., která prostřednictvím svých obchodních zástupců nabízí zákazníkům různé finanční produkty jako je např. životní pojištění.  Oslovení zákazníka probíhá nejdříve telefonicky, kdy si obchodní zástupce sjedná se zákazníkem osobní schůzku. V rámci osobní schůzky obchodní zástupce přesvědčuje zákazníka o výhodách, které uzavření životního pojištění přináší, jako je např. finanční zajištění rodiny v případě smrti zákazníka. Cílem osobního setkání je uzavřít se zákazníkem smlouvu o životním pojištění a tím zvýšit svůj zisk</a:t>
            </a:r>
            <a:r>
              <a:rPr lang="cs-CZ" dirty="0" smtClean="0"/>
              <a:t>.</a:t>
            </a:r>
            <a:r>
              <a:rPr lang="cs-CZ" b="0" dirty="0" smtClean="0">
                <a:effectLst/>
              </a:rPr>
              <a:t/>
            </a:r>
            <a:br>
              <a:rPr lang="cs-CZ" b="0" dirty="0" smtClean="0">
                <a:effectLst/>
              </a:rPr>
            </a:br>
            <a:endParaRPr lang="cs-CZ" dirty="0"/>
          </a:p>
        </p:txBody>
      </p:sp>
      <p:pic>
        <p:nvPicPr>
          <p:cNvPr id="6" name="Zástupný symbol pro obsah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77177" y="837126"/>
            <a:ext cx="4219246" cy="2492197"/>
          </a:xfrm>
        </p:spPr>
      </p:pic>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5536" y="3657600"/>
            <a:ext cx="4806218" cy="2176530"/>
          </a:xfrm>
          <a:prstGeom prst="rect">
            <a:avLst/>
          </a:prstGeom>
        </p:spPr>
      </p:pic>
    </p:spTree>
    <p:extLst>
      <p:ext uri="{BB962C8B-B14F-4D97-AF65-F5344CB8AC3E}">
        <p14:creationId xmlns:p14="http://schemas.microsoft.com/office/powerpoint/2010/main" val="2761967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Marketingová koncepce</a:t>
            </a:r>
            <a:endParaRPr lang="cs-CZ" dirty="0"/>
          </a:p>
        </p:txBody>
      </p:sp>
      <p:sp>
        <p:nvSpPr>
          <p:cNvPr id="3" name="Zástupný symbol pro obsah 2"/>
          <p:cNvSpPr>
            <a:spLocks noGrp="1"/>
          </p:cNvSpPr>
          <p:nvPr>
            <p:ph sz="half" idx="1"/>
          </p:nvPr>
        </p:nvSpPr>
        <p:spPr/>
        <p:txBody>
          <a:bodyPr>
            <a:normAutofit fontScale="92500" lnSpcReduction="10000"/>
          </a:bodyPr>
          <a:lstStyle/>
          <a:p>
            <a:pPr algn="just"/>
            <a:r>
              <a:rPr lang="cs-CZ" dirty="0" smtClean="0"/>
              <a:t>Ve snaze dosahovat svých cílů co nejefektivněji přicházejí podniky v 60. letech s  </a:t>
            </a:r>
            <a:r>
              <a:rPr lang="cs-CZ" b="1" dirty="0" smtClean="0"/>
              <a:t>marketingovou koncepcí</a:t>
            </a:r>
            <a:r>
              <a:rPr lang="cs-CZ" dirty="0" smtClean="0"/>
              <a:t>, kdy pomocí zkoumání trhu hledají odpovědi na otázky co vyrábět a kdy, kde, jak a za kolik prodávat. Podniky upouštějí od snahy prodat to, co vyrobily – usilují o výrobu dle potřeb zákazníků. Nejde jim jen o získání nového zákazníka, ale i o to, aby nakoupil opětovně.  </a:t>
            </a:r>
          </a:p>
          <a:p>
            <a:endParaRPr lang="cs-CZ" dirty="0"/>
          </a:p>
        </p:txBody>
      </p:sp>
      <p:pic>
        <p:nvPicPr>
          <p:cNvPr id="5" name="Picture 4"/>
          <p:cNvPicPr>
            <a:picLocks noGrp="1" noChangeAspect="1" noChangeArrowheads="1"/>
          </p:cNvPicPr>
          <p:nvPr>
            <p:ph sz="half" idx="2"/>
          </p:nvPr>
        </p:nvPicPr>
        <p:blipFill>
          <a:blip r:embed="rId2" cstate="print"/>
          <a:srcRect/>
          <a:stretch>
            <a:fillRect/>
          </a:stretch>
        </p:blipFill>
        <p:spPr bwMode="auto">
          <a:xfrm>
            <a:off x="6172200" y="2121750"/>
            <a:ext cx="5181600" cy="3759088"/>
          </a:xfrm>
          <a:prstGeom prst="rect">
            <a:avLst/>
          </a:prstGeom>
          <a:noFill/>
          <a:ln w="9525">
            <a:noFill/>
            <a:miter lim="800000"/>
            <a:headEnd/>
            <a:tailEnd/>
          </a:ln>
          <a:effectLst/>
        </p:spPr>
      </p:pic>
    </p:spTree>
    <p:extLst>
      <p:ext uri="{BB962C8B-B14F-4D97-AF65-F5344CB8AC3E}">
        <p14:creationId xmlns:p14="http://schemas.microsoft.com/office/powerpoint/2010/main" val="3015622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Holistická (sociální) koncepce</a:t>
            </a:r>
            <a:endParaRPr lang="cs-CZ" dirty="0"/>
          </a:p>
        </p:txBody>
      </p:sp>
      <p:sp>
        <p:nvSpPr>
          <p:cNvPr id="3" name="Zástupný symbol pro obsah 2"/>
          <p:cNvSpPr>
            <a:spLocks noGrp="1"/>
          </p:cNvSpPr>
          <p:nvPr>
            <p:ph idx="1"/>
          </p:nvPr>
        </p:nvSpPr>
        <p:spPr/>
        <p:txBody>
          <a:bodyPr/>
          <a:lstStyle/>
          <a:p>
            <a:r>
              <a:rPr lang="cs-CZ" b="1" dirty="0" smtClean="0"/>
              <a:t>V současnosti </a:t>
            </a:r>
            <a:r>
              <a:rPr lang="cs-CZ" dirty="0" smtClean="0"/>
              <a:t>se setkáváme s pojetím marketingu, které zohledňuje rovněž společenské zájmy a sjednocuje vše, co s výrobou, nabídkou a směnou produktů může souviset (mezilidské vztahy, zdravý životní styl, ekologie, etické otázky atd.). Takové pojetí je označováno jako </a:t>
            </a:r>
            <a:r>
              <a:rPr lang="cs-CZ" b="1" dirty="0" smtClean="0"/>
              <a:t>holistická koncepce.</a:t>
            </a:r>
            <a:r>
              <a:rPr lang="cs-CZ" dirty="0" smtClean="0"/>
              <a:t> [3]</a:t>
            </a:r>
            <a:endParaRPr lang="cs-CZ" dirty="0"/>
          </a:p>
        </p:txBody>
      </p:sp>
    </p:spTree>
    <p:extLst>
      <p:ext uri="{BB962C8B-B14F-4D97-AF65-F5344CB8AC3E}">
        <p14:creationId xmlns:p14="http://schemas.microsoft.com/office/powerpoint/2010/main" val="3679241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Holistická koncepce</a:t>
            </a:r>
            <a:endParaRPr lang="cs-CZ" dirty="0"/>
          </a:p>
        </p:txBody>
      </p:sp>
      <p:sp>
        <p:nvSpPr>
          <p:cNvPr id="3" name="Zástupný symbol pro obsah 2"/>
          <p:cNvSpPr>
            <a:spLocks noGrp="1"/>
          </p:cNvSpPr>
          <p:nvPr>
            <p:ph sz="half" idx="1"/>
          </p:nvPr>
        </p:nvSpPr>
        <p:spPr/>
        <p:txBody>
          <a:bodyPr>
            <a:normAutofit fontScale="92500" lnSpcReduction="10000"/>
          </a:bodyPr>
          <a:lstStyle/>
          <a:p>
            <a:pPr algn="just"/>
            <a:r>
              <a:rPr lang="cs-CZ" dirty="0"/>
              <a:t> Společnost </a:t>
            </a:r>
            <a:r>
              <a:rPr lang="cs-CZ" dirty="0" err="1"/>
              <a:t>McDonald´s</a:t>
            </a:r>
            <a:r>
              <a:rPr lang="cs-CZ" dirty="0"/>
              <a:t> od roku 2009 postupně mění svoji typickou červenou barvu užívanou v pozadí svého loga na zelenou. Podnik tím chce ukázat, že mu záleží na životním prostředí, chová se ekologicky a záleží mu na zdraví svých zákazníků. Kromě změny barvy v pozadí loga, dochází k rekonstrukci interiérů restaurací a také změně v nabídce jídel, která jsou připravována </a:t>
            </a:r>
            <a:r>
              <a:rPr lang="cs-CZ" dirty="0" smtClean="0"/>
              <a:t>ze </a:t>
            </a:r>
            <a:r>
              <a:rPr lang="cs-CZ" dirty="0"/>
              <a:t>zdravějších surovin.</a:t>
            </a:r>
          </a:p>
          <a:p>
            <a:endParaRPr lang="cs-CZ" dirty="0"/>
          </a:p>
        </p:txBody>
      </p:sp>
      <p:pic>
        <p:nvPicPr>
          <p:cNvPr id="5" name="Zástupný symbol pro obsah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87331" y="1825625"/>
            <a:ext cx="4351338" cy="4351338"/>
          </a:xfrm>
        </p:spPr>
      </p:pic>
    </p:spTree>
    <p:extLst>
      <p:ext uri="{BB962C8B-B14F-4D97-AF65-F5344CB8AC3E}">
        <p14:creationId xmlns:p14="http://schemas.microsoft.com/office/powerpoint/2010/main" val="3398569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half" idx="1"/>
          </p:nvPr>
        </p:nvSpPr>
        <p:spPr/>
        <p:txBody>
          <a:bodyPr/>
          <a:lstStyle/>
          <a:p>
            <a:endParaRPr lang="cs-CZ"/>
          </a:p>
        </p:txBody>
      </p:sp>
      <p:sp>
        <p:nvSpPr>
          <p:cNvPr id="4" name="Zástupný symbol pro obsah 3"/>
          <p:cNvSpPr>
            <a:spLocks noGrp="1"/>
          </p:cNvSpPr>
          <p:nvPr>
            <p:ph sz="half" idx="2"/>
          </p:nvPr>
        </p:nvSpPr>
        <p:spPr/>
        <p:txBody>
          <a:bodyPr/>
          <a:lstStyle/>
          <a:p>
            <a:endParaRPr lang="cs-CZ"/>
          </a:p>
        </p:txBody>
      </p:sp>
    </p:spTree>
    <p:extLst>
      <p:ext uri="{BB962C8B-B14F-4D97-AF65-F5344CB8AC3E}">
        <p14:creationId xmlns:p14="http://schemas.microsoft.com/office/powerpoint/2010/main" val="1262207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Marketing</a:t>
            </a:r>
            <a:endParaRPr lang="cs-CZ" dirty="0"/>
          </a:p>
        </p:txBody>
      </p:sp>
      <p:sp>
        <p:nvSpPr>
          <p:cNvPr id="3" name="Zástupný symbol pro obsah 2"/>
          <p:cNvSpPr>
            <a:spLocks noGrp="1"/>
          </p:cNvSpPr>
          <p:nvPr>
            <p:ph idx="1"/>
          </p:nvPr>
        </p:nvSpPr>
        <p:spPr>
          <a:xfrm>
            <a:off x="838200" y="1365161"/>
            <a:ext cx="10515600" cy="4811802"/>
          </a:xfrm>
        </p:spPr>
        <p:txBody>
          <a:bodyPr>
            <a:normAutofit/>
          </a:bodyPr>
          <a:lstStyle/>
          <a:p>
            <a:r>
              <a:rPr lang="cs-CZ" b="1" cap="small" dirty="0" smtClean="0"/>
              <a:t>Co vše lze zahrnout pod pojem marketing? Jaký je jeho význam?</a:t>
            </a:r>
          </a:p>
          <a:p>
            <a:pPr algn="just"/>
            <a:r>
              <a:rPr lang="cs-CZ" i="1" dirty="0" smtClean="0"/>
              <a:t>Mladý muž na své služební cestě do Prahy zastaví u restaurace </a:t>
            </a:r>
            <a:r>
              <a:rPr lang="cs-CZ" i="1" dirty="0" err="1" smtClean="0"/>
              <a:t>McDonald’s</a:t>
            </a:r>
            <a:r>
              <a:rPr lang="cs-CZ" i="1" dirty="0" smtClean="0"/>
              <a:t>. K jídlu si na slevový kupón dá jedno z nabízených </a:t>
            </a:r>
            <a:r>
              <a:rPr lang="cs-CZ" i="1" dirty="0" err="1" smtClean="0"/>
              <a:t>McMenu</a:t>
            </a:r>
            <a:r>
              <a:rPr lang="cs-CZ" i="1" dirty="0" smtClean="0"/>
              <a:t> a zaplatí bezkontaktní kartou Visa. Sedne si ke stolu, skrze </a:t>
            </a:r>
            <a:r>
              <a:rPr lang="cs-CZ" i="1" dirty="0" err="1" smtClean="0"/>
              <a:t>iPad</a:t>
            </a:r>
            <a:r>
              <a:rPr lang="cs-CZ" i="1" dirty="0" smtClean="0"/>
              <a:t> zkontroluje nové zprávy </a:t>
            </a:r>
            <a:r>
              <a:rPr lang="cs-CZ" i="1" dirty="0" err="1" smtClean="0"/>
              <a:t>Facebooku</a:t>
            </a:r>
            <a:r>
              <a:rPr lang="cs-CZ" i="1" dirty="0" smtClean="0"/>
              <a:t> a pročte e-maily. V nich ho zaujme nabídka slev na večeři pro dva na slevovém portále </a:t>
            </a:r>
            <a:r>
              <a:rPr lang="cs-CZ" i="1" dirty="0" err="1" smtClean="0"/>
              <a:t>Slevomat</a:t>
            </a:r>
            <a:r>
              <a:rPr lang="cs-CZ" i="1" dirty="0" smtClean="0"/>
              <a:t>. Ze svého mobilního telefonu značky iPhone zavolá své přítelkyni s nabídkou pozvání na večeři.</a:t>
            </a:r>
            <a:endParaRPr lang="cs-CZ" dirty="0" smtClean="0"/>
          </a:p>
          <a:p>
            <a:endParaRPr lang="cs-CZ" b="1" cap="small" dirty="0" smtClean="0"/>
          </a:p>
          <a:p>
            <a:endParaRPr lang="cs-CZ" dirty="0"/>
          </a:p>
        </p:txBody>
      </p:sp>
    </p:spTree>
    <p:extLst>
      <p:ext uri="{BB962C8B-B14F-4D97-AF65-F5344CB8AC3E}">
        <p14:creationId xmlns:p14="http://schemas.microsoft.com/office/powerpoint/2010/main" val="2237276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183" y="300686"/>
            <a:ext cx="4828903" cy="3536795"/>
          </a:xfrm>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3211" y="3889421"/>
            <a:ext cx="3928641" cy="2968579"/>
          </a:xfrm>
          <a:prstGeom prst="rect">
            <a:avLst/>
          </a:prstGeom>
        </p:spPr>
      </p:pic>
      <p:pic>
        <p:nvPicPr>
          <p:cNvPr id="6" name="Obráze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289" y="4533363"/>
            <a:ext cx="1439758" cy="1426625"/>
          </a:xfrm>
          <a:prstGeom prst="rect">
            <a:avLst/>
          </a:prstGeom>
        </p:spPr>
      </p:pic>
      <p:pic>
        <p:nvPicPr>
          <p:cNvPr id="7" name="Obrázek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5487" y="300686"/>
            <a:ext cx="3535752" cy="2669493"/>
          </a:xfrm>
          <a:prstGeom prst="rect">
            <a:avLst/>
          </a:prstGeom>
        </p:spPr>
      </p:pic>
      <p:pic>
        <p:nvPicPr>
          <p:cNvPr id="8" name="Obrázek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69896" y="3481919"/>
            <a:ext cx="1269540" cy="1269540"/>
          </a:xfrm>
          <a:prstGeom prst="rect">
            <a:avLst/>
          </a:prstGeom>
        </p:spPr>
      </p:pic>
      <p:pic>
        <p:nvPicPr>
          <p:cNvPr id="9" name="Obrázek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85693" y="1909940"/>
            <a:ext cx="3810000" cy="4622800"/>
          </a:xfrm>
          <a:prstGeom prst="rect">
            <a:avLst/>
          </a:prstGeom>
        </p:spPr>
      </p:pic>
    </p:spTree>
    <p:extLst>
      <p:ext uri="{BB962C8B-B14F-4D97-AF65-F5344CB8AC3E}">
        <p14:creationId xmlns:p14="http://schemas.microsoft.com/office/powerpoint/2010/main" val="3708406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Co to tedy je?</a:t>
            </a:r>
            <a:endParaRPr lang="cs-CZ" dirty="0"/>
          </a:p>
        </p:txBody>
      </p:sp>
      <p:sp>
        <p:nvSpPr>
          <p:cNvPr id="3" name="Zástupný symbol pro obsah 2"/>
          <p:cNvSpPr>
            <a:spLocks noGrp="1"/>
          </p:cNvSpPr>
          <p:nvPr>
            <p:ph idx="1"/>
          </p:nvPr>
        </p:nvSpPr>
        <p:spPr/>
        <p:txBody>
          <a:bodyPr>
            <a:normAutofit fontScale="92500"/>
          </a:bodyPr>
          <a:lstStyle/>
          <a:p>
            <a:pPr algn="just"/>
            <a:r>
              <a:rPr lang="cs-CZ" b="1" dirty="0" smtClean="0"/>
              <a:t>Marketing</a:t>
            </a:r>
            <a:r>
              <a:rPr lang="cs-CZ" dirty="0" smtClean="0"/>
              <a:t> je soubor činností podniku, které spočívají ve zkoumání toho, jaké mají zákazníci </a:t>
            </a:r>
            <a:r>
              <a:rPr lang="cs-CZ" b="1" dirty="0" smtClean="0"/>
              <a:t>potřeby</a:t>
            </a:r>
            <a:r>
              <a:rPr lang="cs-CZ" dirty="0" smtClean="0"/>
              <a:t> (např. potřeba rychle a levně se najíst), a </a:t>
            </a:r>
            <a:r>
              <a:rPr lang="cs-CZ" b="1" dirty="0" smtClean="0"/>
              <a:t>vytváření</a:t>
            </a:r>
            <a:r>
              <a:rPr lang="cs-CZ" dirty="0" smtClean="0"/>
              <a:t> a </a:t>
            </a:r>
            <a:r>
              <a:rPr lang="cs-CZ" b="1" dirty="0" smtClean="0"/>
              <a:t>nabízení</a:t>
            </a:r>
            <a:r>
              <a:rPr lang="cs-CZ" dirty="0" smtClean="0"/>
              <a:t> </a:t>
            </a:r>
            <a:r>
              <a:rPr lang="cs-CZ" b="1" dirty="0" smtClean="0"/>
              <a:t>produktů</a:t>
            </a:r>
            <a:r>
              <a:rPr lang="cs-CZ" dirty="0" smtClean="0"/>
              <a:t>, které potřeby zákazníků naplní (fastfood). K uspokojení potřeb dochází na základě </a:t>
            </a:r>
            <a:r>
              <a:rPr lang="cs-CZ" b="1" dirty="0" smtClean="0"/>
              <a:t>směny</a:t>
            </a:r>
            <a:r>
              <a:rPr lang="cs-CZ" dirty="0" smtClean="0"/>
              <a:t>: Zákazníci získávají produkty, po nichž touží (</a:t>
            </a:r>
            <a:r>
              <a:rPr lang="cs-CZ" dirty="0" err="1" smtClean="0"/>
              <a:t>McMenu</a:t>
            </a:r>
            <a:r>
              <a:rPr lang="cs-CZ" dirty="0" smtClean="0"/>
              <a:t>), a to zpravidla za peníze. Uspokojení potřeb zákazníků, které vrcholí </a:t>
            </a:r>
            <a:r>
              <a:rPr lang="cs-CZ" b="1" dirty="0" smtClean="0"/>
              <a:t>prodejem</a:t>
            </a:r>
            <a:r>
              <a:rPr lang="cs-CZ" dirty="0" smtClean="0"/>
              <a:t>, by mělo probíhat tak, aby umožnilo podnikům naplňovat jejich hlavní cíl – vytvářet </a:t>
            </a:r>
            <a:r>
              <a:rPr lang="cs-CZ" b="1" dirty="0" smtClean="0"/>
              <a:t>zisk</a:t>
            </a:r>
            <a:r>
              <a:rPr lang="cs-CZ" dirty="0" smtClean="0"/>
              <a:t>.</a:t>
            </a:r>
            <a:r>
              <a:rPr lang="cs-CZ" i="1" dirty="0" smtClean="0"/>
              <a:t> </a:t>
            </a:r>
            <a:endParaRPr lang="cs-CZ" dirty="0" smtClean="0"/>
          </a:p>
          <a:p>
            <a:endParaRPr lang="cs-CZ" dirty="0" smtClean="0"/>
          </a:p>
          <a:p>
            <a:r>
              <a:rPr lang="cs-CZ" b="1" dirty="0" smtClean="0"/>
              <a:t>Marketing</a:t>
            </a:r>
            <a:r>
              <a:rPr lang="cs-CZ" dirty="0" smtClean="0"/>
              <a:t> je proces, jehož cílem je zjistit, jaké jsou lidské potřeby a jak lze tyto potřeby uspokojit; na základě toho pak dochází k vytváření, nabízení a směně výrobků, zboží a služeb, jejž mají pro zákazníka hodnotu.</a:t>
            </a:r>
          </a:p>
          <a:p>
            <a:endParaRPr lang="cs-CZ" dirty="0"/>
          </a:p>
        </p:txBody>
      </p:sp>
    </p:spTree>
    <p:extLst>
      <p:ext uri="{BB962C8B-B14F-4D97-AF65-F5344CB8AC3E}">
        <p14:creationId xmlns:p14="http://schemas.microsoft.com/office/powerpoint/2010/main" val="3139947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cs-CZ" dirty="0"/>
              <a:t>Podstata marketingu</a:t>
            </a:r>
          </a:p>
        </p:txBody>
      </p:sp>
      <p:sp>
        <p:nvSpPr>
          <p:cNvPr id="95235" name="Rectangle 3"/>
          <p:cNvSpPr>
            <a:spLocks noGrp="1" noChangeArrowheads="1"/>
          </p:cNvSpPr>
          <p:nvPr>
            <p:ph idx="1"/>
          </p:nvPr>
        </p:nvSpPr>
        <p:spPr>
          <a:xfrm>
            <a:off x="838199" y="1571625"/>
            <a:ext cx="11020425" cy="4608512"/>
          </a:xfrm>
        </p:spPr>
        <p:txBody>
          <a:bodyPr>
            <a:normAutofit/>
          </a:bodyPr>
          <a:lstStyle/>
          <a:p>
            <a:pPr>
              <a:lnSpc>
                <a:spcPct val="90000"/>
              </a:lnSpc>
            </a:pPr>
            <a:r>
              <a:rPr lang="cs-CZ" dirty="0" smtClean="0"/>
              <a:t>nabídnout </a:t>
            </a:r>
            <a:r>
              <a:rPr lang="cs-CZ" dirty="0"/>
              <a:t>správným </a:t>
            </a:r>
            <a:r>
              <a:rPr lang="cs-CZ" dirty="0" smtClean="0"/>
              <a:t>skupinám </a:t>
            </a:r>
          </a:p>
          <a:p>
            <a:pPr marL="0" indent="0">
              <a:lnSpc>
                <a:spcPct val="90000"/>
              </a:lnSpc>
              <a:buNone/>
            </a:pPr>
            <a:r>
              <a:rPr lang="cs-CZ" dirty="0" smtClean="0"/>
              <a:t>zákazníků </a:t>
            </a:r>
            <a:r>
              <a:rPr lang="cs-CZ" dirty="0"/>
              <a:t>ve správný čas</a:t>
            </a:r>
          </a:p>
          <a:p>
            <a:pPr lvl="1">
              <a:lnSpc>
                <a:spcPct val="90000"/>
              </a:lnSpc>
            </a:pPr>
            <a:r>
              <a:rPr lang="cs-CZ" dirty="0"/>
              <a:t> požadované </a:t>
            </a:r>
            <a:r>
              <a:rPr lang="cs-CZ" dirty="0" smtClean="0"/>
              <a:t>zboží a služby,</a:t>
            </a:r>
            <a:endParaRPr lang="cs-CZ" dirty="0"/>
          </a:p>
          <a:p>
            <a:pPr lvl="1">
              <a:lnSpc>
                <a:spcPct val="90000"/>
              </a:lnSpc>
            </a:pPr>
            <a:r>
              <a:rPr lang="cs-CZ" dirty="0"/>
              <a:t> na správném místě,</a:t>
            </a:r>
          </a:p>
          <a:p>
            <a:pPr lvl="1">
              <a:lnSpc>
                <a:spcPct val="90000"/>
              </a:lnSpc>
            </a:pPr>
            <a:r>
              <a:rPr lang="cs-CZ" dirty="0"/>
              <a:t> za </a:t>
            </a:r>
            <a:r>
              <a:rPr lang="cs-CZ" dirty="0" smtClean="0"/>
              <a:t>odpovídající </a:t>
            </a:r>
            <a:r>
              <a:rPr lang="cs-CZ" dirty="0"/>
              <a:t>ceny,</a:t>
            </a:r>
          </a:p>
          <a:p>
            <a:pPr lvl="1">
              <a:lnSpc>
                <a:spcPct val="90000"/>
              </a:lnSpc>
            </a:pPr>
            <a:r>
              <a:rPr lang="cs-CZ" dirty="0"/>
              <a:t> </a:t>
            </a:r>
            <a:r>
              <a:rPr lang="cs-CZ" dirty="0" smtClean="0"/>
              <a:t>s určitou propagací</a:t>
            </a:r>
            <a:endParaRPr lang="cs-CZ" dirty="0"/>
          </a:p>
          <a:p>
            <a:pPr algn="just"/>
            <a:r>
              <a:rPr lang="cs-CZ" dirty="0">
                <a:latin typeface="+mj-lt"/>
              </a:rPr>
              <a:t>I když jsou potřeby lidí obdobné, nemusí být způsob jejich naplnění vždy stejný. Potřeba jíst uspokojená způsobem, který zvolil zmíněný mladý muž, nemusí vyhovovat jeho otci, jenž dává přednost domácí kuchyni. Za výběrem restaurace, nákupem chytrých telefonů a </a:t>
            </a:r>
            <a:r>
              <a:rPr lang="cs-CZ" dirty="0" err="1">
                <a:latin typeface="+mj-lt"/>
              </a:rPr>
              <a:t>tabletů</a:t>
            </a:r>
            <a:r>
              <a:rPr lang="cs-CZ" dirty="0">
                <a:latin typeface="+mj-lt"/>
              </a:rPr>
              <a:t>, platbách bezkontaktními kartami či používáním sociálních sítí pak stojí marketing.</a:t>
            </a:r>
          </a:p>
          <a:p>
            <a:pPr>
              <a:lnSpc>
                <a:spcPct val="90000"/>
              </a:lnSpc>
            </a:pPr>
            <a:endParaRPr lang="cs-CZ" dirty="0"/>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5138" y="333284"/>
            <a:ext cx="4538662" cy="3343366"/>
          </a:xfrm>
          <a:prstGeom prst="rect">
            <a:avLst/>
          </a:prstGeom>
        </p:spPr>
      </p:pic>
    </p:spTree>
    <p:extLst>
      <p:ext uri="{BB962C8B-B14F-4D97-AF65-F5344CB8AC3E}">
        <p14:creationId xmlns:p14="http://schemas.microsoft.com/office/powerpoint/2010/main" val="15625761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2208214" y="3770313"/>
            <a:ext cx="7920037" cy="2754312"/>
          </a:xfrm>
        </p:spPr>
        <p:txBody>
          <a:bodyPr/>
          <a:lstStyle/>
          <a:p>
            <a:pPr marL="0" indent="0">
              <a:buNone/>
            </a:pPr>
            <a:r>
              <a:rPr lang="cs-CZ" altLang="cs-CZ" dirty="0"/>
              <a:t>3 úrovně poznání: </a:t>
            </a:r>
          </a:p>
          <a:p>
            <a:pPr marL="0" indent="0"/>
            <a:r>
              <a:rPr lang="cs-CZ" altLang="cs-CZ" dirty="0"/>
              <a:t> Úroveň 1 – tržní transakce</a:t>
            </a:r>
          </a:p>
          <a:p>
            <a:pPr marL="0" indent="0"/>
            <a:r>
              <a:rPr lang="cs-CZ" altLang="cs-CZ" dirty="0"/>
              <a:t> Úroveň 2 – transakce organizace-klient</a:t>
            </a:r>
          </a:p>
          <a:p>
            <a:pPr marL="0" indent="0"/>
            <a:r>
              <a:rPr lang="cs-CZ" altLang="cs-CZ" dirty="0"/>
              <a:t> Úroveň 3 – generický marketing</a:t>
            </a:r>
          </a:p>
        </p:txBody>
      </p:sp>
      <p:grpSp>
        <p:nvGrpSpPr>
          <p:cNvPr id="20496" name="Group 16"/>
          <p:cNvGrpSpPr>
            <a:grpSpLocks/>
          </p:cNvGrpSpPr>
          <p:nvPr/>
        </p:nvGrpSpPr>
        <p:grpSpPr bwMode="auto">
          <a:xfrm>
            <a:off x="1706564" y="1724026"/>
            <a:ext cx="8961437" cy="2843213"/>
            <a:chOff x="49" y="255"/>
            <a:chExt cx="5621" cy="1791"/>
          </a:xfrm>
        </p:grpSpPr>
        <p:sp>
          <p:nvSpPr>
            <p:cNvPr id="20485" name="Text Box 5"/>
            <p:cNvSpPr txBox="1">
              <a:spLocks noChangeArrowheads="1"/>
            </p:cNvSpPr>
            <p:nvPr/>
          </p:nvSpPr>
          <p:spPr bwMode="auto">
            <a:xfrm>
              <a:off x="49" y="436"/>
              <a:ext cx="771" cy="317"/>
            </a:xfrm>
            <a:prstGeom prst="rect">
              <a:avLst/>
            </a:prstGeom>
            <a:noFill/>
            <a:ln w="9525">
              <a:solidFill>
                <a:srgbClr val="000000"/>
              </a:solidFill>
              <a:miter lim="800000"/>
              <a:headEnd/>
              <a:tailEnd/>
            </a:ln>
          </p:spPr>
          <p:txBody>
            <a:bodyPr/>
            <a:lstStyle/>
            <a:p>
              <a:r>
                <a:rPr lang="cs-CZ" altLang="cs-CZ" sz="2400" b="1" dirty="0"/>
                <a:t>Prodej</a:t>
              </a:r>
            </a:p>
          </p:txBody>
        </p:sp>
        <p:sp>
          <p:nvSpPr>
            <p:cNvPr id="20486" name="Text Box 6"/>
            <p:cNvSpPr txBox="1">
              <a:spLocks noChangeArrowheads="1"/>
            </p:cNvSpPr>
            <p:nvPr/>
          </p:nvSpPr>
          <p:spPr bwMode="auto">
            <a:xfrm>
              <a:off x="1048" y="346"/>
              <a:ext cx="1160" cy="590"/>
            </a:xfrm>
            <a:prstGeom prst="rect">
              <a:avLst/>
            </a:prstGeom>
            <a:noFill/>
            <a:ln w="9525">
              <a:solidFill>
                <a:srgbClr val="000000"/>
              </a:solidFill>
              <a:miter lim="800000"/>
              <a:headEnd/>
              <a:tailEnd/>
            </a:ln>
          </p:spPr>
          <p:txBody>
            <a:bodyPr/>
            <a:lstStyle/>
            <a:p>
              <a:r>
                <a:rPr lang="cs-CZ" altLang="cs-CZ" sz="2400" b="1" dirty="0"/>
                <a:t>Prodej, propagace</a:t>
              </a:r>
            </a:p>
          </p:txBody>
        </p:sp>
        <p:sp>
          <p:nvSpPr>
            <p:cNvPr id="20487" name="Text Box 7"/>
            <p:cNvSpPr txBox="1">
              <a:spLocks noChangeArrowheads="1"/>
            </p:cNvSpPr>
            <p:nvPr/>
          </p:nvSpPr>
          <p:spPr bwMode="auto">
            <a:xfrm>
              <a:off x="2499" y="255"/>
              <a:ext cx="1406" cy="953"/>
            </a:xfrm>
            <a:prstGeom prst="rect">
              <a:avLst/>
            </a:prstGeom>
            <a:noFill/>
            <a:ln w="9525">
              <a:solidFill>
                <a:srgbClr val="000000"/>
              </a:solidFill>
              <a:miter lim="800000"/>
              <a:headEnd/>
              <a:tailEnd/>
            </a:ln>
          </p:spPr>
          <p:txBody>
            <a:bodyPr/>
            <a:lstStyle/>
            <a:p>
              <a:r>
                <a:rPr lang="cs-CZ" altLang="cs-CZ" sz="2400" b="1"/>
                <a:t>Prodej, propagace, marketingový výzkum</a:t>
              </a:r>
            </a:p>
          </p:txBody>
        </p:sp>
        <p:sp>
          <p:nvSpPr>
            <p:cNvPr id="20488" name="Text Box 8"/>
            <p:cNvSpPr txBox="1">
              <a:spLocks noChangeArrowheads="1"/>
            </p:cNvSpPr>
            <p:nvPr/>
          </p:nvSpPr>
          <p:spPr bwMode="auto">
            <a:xfrm>
              <a:off x="4239" y="309"/>
              <a:ext cx="1415" cy="545"/>
            </a:xfrm>
            <a:prstGeom prst="rect">
              <a:avLst/>
            </a:prstGeom>
            <a:solidFill>
              <a:schemeClr val="bg2"/>
            </a:solidFill>
            <a:ln w="9525">
              <a:solidFill>
                <a:srgbClr val="000000"/>
              </a:solidFill>
              <a:miter lim="800000"/>
              <a:headEnd/>
              <a:tailEnd/>
            </a:ln>
          </p:spPr>
          <p:txBody>
            <a:bodyPr/>
            <a:lstStyle/>
            <a:p>
              <a:r>
                <a:rPr lang="cs-CZ" altLang="cs-CZ" sz="2400" b="1" dirty="0"/>
                <a:t>Marketingové oddělní</a:t>
              </a:r>
            </a:p>
          </p:txBody>
        </p:sp>
        <p:sp>
          <p:nvSpPr>
            <p:cNvPr id="20489" name="Text Box 9"/>
            <p:cNvSpPr txBox="1">
              <a:spLocks noChangeArrowheads="1"/>
            </p:cNvSpPr>
            <p:nvPr/>
          </p:nvSpPr>
          <p:spPr bwMode="auto">
            <a:xfrm>
              <a:off x="4302" y="1274"/>
              <a:ext cx="1368" cy="772"/>
            </a:xfrm>
            <a:prstGeom prst="rect">
              <a:avLst/>
            </a:prstGeom>
            <a:solidFill>
              <a:schemeClr val="bg1">
                <a:lumMod val="75000"/>
              </a:schemeClr>
            </a:solidFill>
            <a:ln w="9525">
              <a:solidFill>
                <a:srgbClr val="000000"/>
              </a:solidFill>
              <a:miter lim="800000"/>
              <a:headEnd/>
              <a:tailEnd/>
            </a:ln>
          </p:spPr>
          <p:txBody>
            <a:bodyPr/>
            <a:lstStyle/>
            <a:p>
              <a:r>
                <a:rPr lang="cs-CZ" altLang="cs-CZ" sz="2400" b="1"/>
                <a:t>Marketingově orientovaná firma</a:t>
              </a:r>
            </a:p>
          </p:txBody>
        </p:sp>
        <p:sp>
          <p:nvSpPr>
            <p:cNvPr id="20490" name="Line 10"/>
            <p:cNvSpPr>
              <a:spLocks noChangeShapeType="1"/>
            </p:cNvSpPr>
            <p:nvPr/>
          </p:nvSpPr>
          <p:spPr bwMode="auto">
            <a:xfrm>
              <a:off x="847" y="618"/>
              <a:ext cx="189" cy="0"/>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0491" name="Line 11"/>
            <p:cNvSpPr>
              <a:spLocks noChangeShapeType="1"/>
            </p:cNvSpPr>
            <p:nvPr/>
          </p:nvSpPr>
          <p:spPr bwMode="auto">
            <a:xfrm>
              <a:off x="2235" y="618"/>
              <a:ext cx="216" cy="0"/>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0492" name="Line 12"/>
            <p:cNvSpPr>
              <a:spLocks noChangeShapeType="1"/>
            </p:cNvSpPr>
            <p:nvPr/>
          </p:nvSpPr>
          <p:spPr bwMode="auto">
            <a:xfrm>
              <a:off x="3932" y="618"/>
              <a:ext cx="252" cy="0"/>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0494" name="Line 14"/>
            <p:cNvSpPr>
              <a:spLocks noChangeShapeType="1"/>
            </p:cNvSpPr>
            <p:nvPr/>
          </p:nvSpPr>
          <p:spPr bwMode="auto">
            <a:xfrm>
              <a:off x="4829" y="933"/>
              <a:ext cx="0" cy="302"/>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grpSp>
      <p:sp>
        <p:nvSpPr>
          <p:cNvPr id="20495" name="Text Box 15"/>
          <p:cNvSpPr txBox="1">
            <a:spLocks noChangeArrowheads="1"/>
          </p:cNvSpPr>
          <p:nvPr/>
        </p:nvSpPr>
        <p:spPr bwMode="auto">
          <a:xfrm>
            <a:off x="1071563" y="628651"/>
            <a:ext cx="1027271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cs-CZ" altLang="cs-CZ" sz="4400" dirty="0">
                <a:latin typeface="+mj-lt"/>
                <a:ea typeface="+mj-ea"/>
                <a:cs typeface="+mj-cs"/>
              </a:rPr>
              <a:t>Vývoj náhledu na </a:t>
            </a:r>
            <a:r>
              <a:rPr lang="cs-CZ" altLang="cs-CZ" sz="4400" dirty="0" smtClean="0">
                <a:latin typeface="+mj-lt"/>
                <a:ea typeface="+mj-ea"/>
                <a:cs typeface="+mj-cs"/>
              </a:rPr>
              <a:t>marketing </a:t>
            </a:r>
            <a:r>
              <a:rPr lang="cs-CZ" altLang="cs-CZ" dirty="0" smtClean="0">
                <a:latin typeface="+mj-lt"/>
                <a:ea typeface="+mj-ea"/>
                <a:cs typeface="+mj-cs"/>
              </a:rPr>
              <a:t>(Kašparová, 2016)</a:t>
            </a:r>
            <a:endParaRPr lang="cs-CZ" altLang="cs-CZ" dirty="0">
              <a:latin typeface="+mj-lt"/>
              <a:ea typeface="+mj-ea"/>
              <a:cs typeface="+mj-cs"/>
            </a:endParaRPr>
          </a:p>
        </p:txBody>
      </p:sp>
    </p:spTree>
    <p:extLst>
      <p:ext uri="{BB962C8B-B14F-4D97-AF65-F5344CB8AC3E}">
        <p14:creationId xmlns:p14="http://schemas.microsoft.com/office/powerpoint/2010/main" val="22048140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cap="small" dirty="0" smtClean="0"/>
              <a:t>VÝVOJ POHLEDU NA MARKETING – PODNIKATELSKÉ KONCEPCE</a:t>
            </a:r>
            <a:r>
              <a:rPr lang="cs-CZ" dirty="0" smtClean="0"/>
              <a:t/>
            </a:r>
            <a:br>
              <a:rPr lang="cs-CZ" dirty="0" smtClean="0"/>
            </a:br>
            <a:endParaRPr lang="cs-CZ" dirty="0"/>
          </a:p>
        </p:txBody>
      </p:sp>
      <p:sp>
        <p:nvSpPr>
          <p:cNvPr id="3" name="Zástupný symbol pro obsah 2"/>
          <p:cNvSpPr>
            <a:spLocks noGrp="1"/>
          </p:cNvSpPr>
          <p:nvPr>
            <p:ph idx="1"/>
          </p:nvPr>
        </p:nvSpPr>
        <p:spPr>
          <a:xfrm>
            <a:off x="838200" y="1326524"/>
            <a:ext cx="10515600" cy="4850439"/>
          </a:xfrm>
        </p:spPr>
        <p:txBody>
          <a:bodyPr>
            <a:normAutofit/>
          </a:bodyPr>
          <a:lstStyle/>
          <a:p>
            <a:pPr algn="just"/>
            <a:r>
              <a:rPr lang="cs-CZ" b="1" dirty="0" smtClean="0"/>
              <a:t>Podnikatelské koncepce</a:t>
            </a:r>
            <a:r>
              <a:rPr lang="cs-CZ" dirty="0" smtClean="0"/>
              <a:t> je filozofie, kterou se řídí marketingové úsilí podniku.</a:t>
            </a:r>
          </a:p>
          <a:p>
            <a:pPr algn="just"/>
            <a:r>
              <a:rPr lang="cs-CZ" dirty="0" smtClean="0"/>
              <a:t>Jednou z nejstarších je </a:t>
            </a:r>
            <a:r>
              <a:rPr lang="cs-CZ" b="1" dirty="0" smtClean="0"/>
              <a:t>koncepce výrobní</a:t>
            </a:r>
            <a:r>
              <a:rPr lang="cs-CZ" dirty="0" smtClean="0"/>
              <a:t>, jež převládla v podnicích na počátku 20. století. Vyvinula se v důsledku průmyslové revoluce: Zavedení strojní výroby umožnilo zvyšovat množství produkce a snižovat ceny. Zboží, do té doby dostupné jen bohatým, si rázem mohli koupit i méně majetní lidé. Růst zisků způsobil, že podniky začaly své aktivity řídit myšlenkou, že zákazník nakoupí zboží tehdy, bude-li </a:t>
            </a:r>
            <a:r>
              <a:rPr lang="cs-CZ" b="1" dirty="0" smtClean="0"/>
              <a:t>vyrobeno</a:t>
            </a:r>
            <a:r>
              <a:rPr lang="cs-CZ" dirty="0" smtClean="0"/>
              <a:t> tak, aby bylo </a:t>
            </a:r>
            <a:r>
              <a:rPr lang="cs-CZ" b="1" dirty="0" smtClean="0"/>
              <a:t>levné</a:t>
            </a:r>
            <a:r>
              <a:rPr lang="cs-CZ" dirty="0" smtClean="0"/>
              <a:t> a </a:t>
            </a:r>
            <a:r>
              <a:rPr lang="cs-CZ" b="1" dirty="0" smtClean="0"/>
              <a:t>široce dostupné</a:t>
            </a:r>
            <a:r>
              <a:rPr lang="cs-CZ" dirty="0" smtClean="0"/>
              <a:t> [1]. </a:t>
            </a:r>
            <a:endParaRPr lang="cs-CZ" dirty="0"/>
          </a:p>
        </p:txBody>
      </p:sp>
    </p:spTree>
    <p:extLst>
      <p:ext uri="{BB962C8B-B14F-4D97-AF65-F5344CB8AC3E}">
        <p14:creationId xmlns:p14="http://schemas.microsoft.com/office/powerpoint/2010/main" val="3138280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838200" y="365125"/>
            <a:ext cx="10515600" cy="819731"/>
          </a:xfrm>
        </p:spPr>
        <p:txBody>
          <a:bodyPr/>
          <a:lstStyle/>
          <a:p>
            <a:r>
              <a:rPr lang="cs-CZ" dirty="0" smtClean="0"/>
              <a:t>Výrobní koncepce</a:t>
            </a:r>
            <a:endParaRPr lang="cs-CZ" dirty="0"/>
          </a:p>
        </p:txBody>
      </p:sp>
      <p:sp>
        <p:nvSpPr>
          <p:cNvPr id="3" name="Zástupný symbol pro obsah 2"/>
          <p:cNvSpPr>
            <a:spLocks noGrp="1"/>
          </p:cNvSpPr>
          <p:nvPr>
            <p:ph sz="half" idx="1"/>
          </p:nvPr>
        </p:nvSpPr>
        <p:spPr>
          <a:xfrm>
            <a:off x="838200" y="1184856"/>
            <a:ext cx="5181600" cy="5473521"/>
          </a:xfrm>
        </p:spPr>
        <p:txBody>
          <a:bodyPr>
            <a:normAutofit fontScale="85000" lnSpcReduction="20000"/>
          </a:bodyPr>
          <a:lstStyle/>
          <a:p>
            <a:pPr algn="just"/>
            <a:r>
              <a:rPr lang="cs-CZ" dirty="0"/>
              <a:t>Příkladem uplatňování výrobní koncepce jsou Baťovy závody na výrobu obuvi na přelomu 19. a 20. století. Tomáš Baťa v roce 1897 představil nový produkt – lehké plátěné boty s koženou podrážkou, tzv. baťovky. </a:t>
            </a:r>
            <a:r>
              <a:rPr lang="cs-CZ" u="sng" dirty="0"/>
              <a:t>Nízké výrobní náklady</a:t>
            </a:r>
            <a:r>
              <a:rPr lang="cs-CZ" dirty="0"/>
              <a:t> se odrazily v ceně obuvi, která přilákala široké vrstvy zákazníků. Baťa </a:t>
            </a:r>
            <a:r>
              <a:rPr lang="cs-CZ" u="sng" dirty="0"/>
              <a:t>soustředil své úsilí na další zefektivnění výroby</a:t>
            </a:r>
            <a:r>
              <a:rPr lang="cs-CZ" dirty="0"/>
              <a:t>. Díky zavedení mechanizace, pásové výroby a dvousměnného provozu mohly Baťovy závody v roce 1905 vyprodukovat s pouhými 250 zaměstnanci až 2 200 párů bot denně. Krátké výrobní lhůty umožnily pokrýt rostoucí počet objednávek. Spolu s tím rostla prosperita podniku. V roce 1910 Baťa zaměstnával již 350 pracovníků, kteří vyráběli 3 400 párů bot denně.</a:t>
            </a:r>
          </a:p>
        </p:txBody>
      </p:sp>
      <p:pic>
        <p:nvPicPr>
          <p:cNvPr id="6" name="Zástupný symbol pro obsah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09240" y="2247068"/>
            <a:ext cx="5044560" cy="3759280"/>
          </a:xfrm>
        </p:spPr>
      </p:pic>
      <p:pic>
        <p:nvPicPr>
          <p:cNvPr id="7" name="Obráze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5451" y="494866"/>
            <a:ext cx="1885123" cy="2660456"/>
          </a:xfrm>
          <a:prstGeom prst="rect">
            <a:avLst/>
          </a:prstGeom>
        </p:spPr>
      </p:pic>
      <p:pic>
        <p:nvPicPr>
          <p:cNvPr id="8" name="Obráze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9408" y="4467627"/>
            <a:ext cx="1476375" cy="2190750"/>
          </a:xfrm>
          <a:prstGeom prst="rect">
            <a:avLst/>
          </a:prstGeom>
        </p:spPr>
      </p:pic>
    </p:spTree>
    <p:extLst>
      <p:ext uri="{BB962C8B-B14F-4D97-AF65-F5344CB8AC3E}">
        <p14:creationId xmlns:p14="http://schemas.microsoft.com/office/powerpoint/2010/main" val="2580812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Výrobková koncepce a prodejní koncepce</a:t>
            </a:r>
            <a:endParaRPr lang="cs-CZ" dirty="0"/>
          </a:p>
        </p:txBody>
      </p:sp>
      <p:sp>
        <p:nvSpPr>
          <p:cNvPr id="3" name="Zástupný symbol pro obsah 2"/>
          <p:cNvSpPr>
            <a:spLocks noGrp="1"/>
          </p:cNvSpPr>
          <p:nvPr>
            <p:ph sz="half" idx="1"/>
          </p:nvPr>
        </p:nvSpPr>
        <p:spPr/>
        <p:txBody>
          <a:bodyPr>
            <a:normAutofit fontScale="92500" lnSpcReduction="10000"/>
          </a:bodyPr>
          <a:lstStyle/>
          <a:p>
            <a:pPr algn="just"/>
            <a:r>
              <a:rPr lang="cs-CZ" dirty="0" smtClean="0"/>
              <a:t>Bohatnutí obyvatel však způsobilo, že zákazníci začali upřednostňovat kvalitnější zboží s lepšími funkcemi a vlastnostmi. Ve 20.–40. letech se proto podniky zaměřily na neustálé </a:t>
            </a:r>
            <a:r>
              <a:rPr lang="cs-CZ" b="1" dirty="0" smtClean="0"/>
              <a:t>vylepšování výrobků</a:t>
            </a:r>
            <a:r>
              <a:rPr lang="cs-CZ" dirty="0" smtClean="0"/>
              <a:t>. Jejich přístup bývá označován jako </a:t>
            </a:r>
            <a:r>
              <a:rPr lang="cs-CZ" b="1" dirty="0" smtClean="0"/>
              <a:t>výrobková koncepce</a:t>
            </a:r>
            <a:r>
              <a:rPr lang="cs-CZ" dirty="0" smtClean="0"/>
              <a:t>. </a:t>
            </a:r>
          </a:p>
          <a:p>
            <a:pPr algn="just"/>
            <a:r>
              <a:rPr lang="cs-CZ" b="1" dirty="0" smtClean="0"/>
              <a:t>MARKETINGOVÁ KRÁTKOZRAKOST - </a:t>
            </a:r>
            <a:r>
              <a:rPr lang="cs-CZ" dirty="0" smtClean="0"/>
              <a:t>odtržení výrobce od reality, nereaguje na změnu na trhu (přání, potřeby a zájmy zákazníků) a podcení konkurenci</a:t>
            </a:r>
          </a:p>
          <a:p>
            <a:pPr algn="just"/>
            <a:endParaRPr lang="cs-CZ" dirty="0" smtClean="0"/>
          </a:p>
          <a:p>
            <a:pPr marL="0" indent="0" algn="just">
              <a:buNone/>
            </a:pPr>
            <a:endParaRPr lang="cs-CZ" dirty="0" smtClean="0"/>
          </a:p>
          <a:p>
            <a:endParaRPr lang="cs-CZ" dirty="0"/>
          </a:p>
        </p:txBody>
      </p:sp>
      <p:sp>
        <p:nvSpPr>
          <p:cNvPr id="5" name="Zástupný symbol pro obsah 4"/>
          <p:cNvSpPr>
            <a:spLocks noGrp="1"/>
          </p:cNvSpPr>
          <p:nvPr>
            <p:ph sz="half" idx="2"/>
          </p:nvPr>
        </p:nvSpPr>
        <p:spPr/>
        <p:txBody>
          <a:bodyPr>
            <a:normAutofit fontScale="92500" lnSpcReduction="10000"/>
          </a:bodyPr>
          <a:lstStyle/>
          <a:p>
            <a:endParaRPr lang="cs-CZ"/>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2043113"/>
            <a:ext cx="5407958" cy="3830637"/>
          </a:xfrm>
          <a:prstGeom prst="rect">
            <a:avLst/>
          </a:prstGeom>
        </p:spPr>
      </p:pic>
    </p:spTree>
    <p:extLst>
      <p:ext uri="{BB962C8B-B14F-4D97-AF65-F5344CB8AC3E}">
        <p14:creationId xmlns:p14="http://schemas.microsoft.com/office/powerpoint/2010/main" val="727317764"/>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326</Words>
  <Application>Microsoft Office PowerPoint</Application>
  <PresentationFormat>Vlastní</PresentationFormat>
  <Paragraphs>49</Paragraphs>
  <Slides>15</Slides>
  <Notes>1</Notes>
  <HiddenSlides>0</HiddenSlides>
  <MMClips>0</MMClips>
  <ScaleCrop>false</ScaleCrop>
  <HeadingPairs>
    <vt:vector size="4" baseType="variant">
      <vt:variant>
        <vt:lpstr>Motiv</vt:lpstr>
      </vt:variant>
      <vt:variant>
        <vt:i4>1</vt:i4>
      </vt:variant>
      <vt:variant>
        <vt:lpstr>Nadpisy snímků</vt:lpstr>
      </vt:variant>
      <vt:variant>
        <vt:i4>15</vt:i4>
      </vt:variant>
    </vt:vector>
  </HeadingPairs>
  <TitlesOfParts>
    <vt:vector size="16" baseType="lpstr">
      <vt:lpstr>Motiv Office</vt:lpstr>
      <vt:lpstr>Marketing</vt:lpstr>
      <vt:lpstr>Marketing</vt:lpstr>
      <vt:lpstr>Prezentace aplikace PowerPoint</vt:lpstr>
      <vt:lpstr>Co to tedy je?</vt:lpstr>
      <vt:lpstr>Podstata marketingu</vt:lpstr>
      <vt:lpstr>Prezentace aplikace PowerPoint</vt:lpstr>
      <vt:lpstr>VÝVOJ POHLEDU NA MARKETING – PODNIKATELSKÉ KONCEPCE </vt:lpstr>
      <vt:lpstr>Výrobní koncepce</vt:lpstr>
      <vt:lpstr>Výrobková koncepce a prodejní koncepce</vt:lpstr>
      <vt:lpstr>Prodejní koncepce</vt:lpstr>
      <vt:lpstr>Prodejní koncepce</vt:lpstr>
      <vt:lpstr>Marketingová koncepce</vt:lpstr>
      <vt:lpstr>Holistická (sociální) koncepce</vt:lpstr>
      <vt:lpstr>Holistická koncepce</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dc:title>
  <dc:creator>aaa</dc:creator>
  <cp:lastModifiedBy>Odehnalova Pavla</cp:lastModifiedBy>
  <cp:revision>8</cp:revision>
  <dcterms:created xsi:type="dcterms:W3CDTF">2016-12-14T10:12:14Z</dcterms:created>
  <dcterms:modified xsi:type="dcterms:W3CDTF">2017-01-04T11:29:27Z</dcterms:modified>
</cp:coreProperties>
</file>