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62" r:id="rId6"/>
    <p:sldId id="260" r:id="rId7"/>
    <p:sldId id="263" r:id="rId8"/>
    <p:sldId id="264" r:id="rId9"/>
    <p:sldId id="259" r:id="rId10"/>
    <p:sldId id="269" r:id="rId11"/>
    <p:sldId id="273" r:id="rId12"/>
    <p:sldId id="270" r:id="rId13"/>
    <p:sldId id="271" r:id="rId14"/>
    <p:sldId id="277" r:id="rId15"/>
    <p:sldId id="274" r:id="rId16"/>
    <p:sldId id="272" r:id="rId17"/>
    <p:sldId id="275" r:id="rId1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48" d="100"/>
          <a:sy n="48" d="100"/>
        </p:scale>
        <p:origin x="-114" y="-13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9231BCC2-FE0F-4683-BE38-482EA41F864B}" type="datetimeFigureOut">
              <a:rPr lang="cs-CZ" smtClean="0"/>
              <a:t>4.1.2017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DF30C15-BAB8-4DC5-81B9-A11CEE9891F1}" type="slidenum">
              <a:rPr lang="cs-CZ" smtClean="0"/>
              <a:t>‹#›</a:t>
            </a:fld>
            <a:endParaRPr lang="cs-CZ"/>
          </a:p>
        </p:txBody>
      </p:sp>
    </p:spTree>
    <p:extLst>
      <p:ext uri="{BB962C8B-B14F-4D97-AF65-F5344CB8AC3E}">
        <p14:creationId xmlns:p14="http://schemas.microsoft.com/office/powerpoint/2010/main" val="3939512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231BCC2-FE0F-4683-BE38-482EA41F864B}" type="datetimeFigureOut">
              <a:rPr lang="cs-CZ" smtClean="0"/>
              <a:t>4.1.2017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DF30C15-BAB8-4DC5-81B9-A11CEE9891F1}" type="slidenum">
              <a:rPr lang="cs-CZ" smtClean="0"/>
              <a:t>‹#›</a:t>
            </a:fld>
            <a:endParaRPr lang="cs-CZ"/>
          </a:p>
        </p:txBody>
      </p:sp>
    </p:spTree>
    <p:extLst>
      <p:ext uri="{BB962C8B-B14F-4D97-AF65-F5344CB8AC3E}">
        <p14:creationId xmlns:p14="http://schemas.microsoft.com/office/powerpoint/2010/main" val="1240743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231BCC2-FE0F-4683-BE38-482EA41F864B}" type="datetimeFigureOut">
              <a:rPr lang="cs-CZ" smtClean="0"/>
              <a:t>4.1.2017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DF30C15-BAB8-4DC5-81B9-A11CEE9891F1}" type="slidenum">
              <a:rPr lang="cs-CZ" smtClean="0"/>
              <a:t>‹#›</a:t>
            </a:fld>
            <a:endParaRPr lang="cs-CZ"/>
          </a:p>
        </p:txBody>
      </p:sp>
    </p:spTree>
    <p:extLst>
      <p:ext uri="{BB962C8B-B14F-4D97-AF65-F5344CB8AC3E}">
        <p14:creationId xmlns:p14="http://schemas.microsoft.com/office/powerpoint/2010/main" val="34934139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1242485" y="96839"/>
            <a:ext cx="9544049" cy="1412875"/>
          </a:xfrm>
        </p:spPr>
        <p:txBody>
          <a:bodyPr/>
          <a:lstStyle/>
          <a:p>
            <a:r>
              <a:rPr lang="cs-CZ" smtClean="0"/>
              <a:t>Kliknutím lze upravit styl.</a:t>
            </a:r>
            <a:endParaRPr lang="cs-CZ"/>
          </a:p>
        </p:txBody>
      </p:sp>
      <p:sp>
        <p:nvSpPr>
          <p:cNvPr id="3" name="Zástupný symbol pro tabulku 2"/>
          <p:cNvSpPr>
            <a:spLocks noGrp="1"/>
          </p:cNvSpPr>
          <p:nvPr>
            <p:ph type="tbl" idx="1"/>
          </p:nvPr>
        </p:nvSpPr>
        <p:spPr>
          <a:xfrm>
            <a:off x="1265768" y="1981200"/>
            <a:ext cx="10215033" cy="4114800"/>
          </a:xfrm>
        </p:spPr>
        <p:txBody>
          <a:bodyPr/>
          <a:lstStyle/>
          <a:p>
            <a:endParaRPr lang="cs-CZ"/>
          </a:p>
        </p:txBody>
      </p:sp>
      <p:sp>
        <p:nvSpPr>
          <p:cNvPr id="4" name="Zástupný symbol pro datum 3"/>
          <p:cNvSpPr>
            <a:spLocks noGrp="1"/>
          </p:cNvSpPr>
          <p:nvPr>
            <p:ph type="dt" sz="half" idx="10"/>
          </p:nvPr>
        </p:nvSpPr>
        <p:spPr>
          <a:xfrm>
            <a:off x="1261533" y="6248400"/>
            <a:ext cx="2540000" cy="457200"/>
          </a:xfrm>
        </p:spPr>
        <p:txBody>
          <a:bodyPr/>
          <a:lstStyle>
            <a:lvl1pPr>
              <a:defRPr/>
            </a:lvl1pPr>
          </a:lstStyle>
          <a:p>
            <a:endParaRPr lang="cs-CZ" altLang="cs-CZ"/>
          </a:p>
        </p:txBody>
      </p:sp>
      <p:sp>
        <p:nvSpPr>
          <p:cNvPr id="5" name="Zástupný symbol pro zápatí 4"/>
          <p:cNvSpPr>
            <a:spLocks noGrp="1"/>
          </p:cNvSpPr>
          <p:nvPr>
            <p:ph type="ftr" sz="quarter" idx="11"/>
          </p:nvPr>
        </p:nvSpPr>
        <p:spPr>
          <a:xfrm>
            <a:off x="4470400" y="6248400"/>
            <a:ext cx="3860800" cy="457200"/>
          </a:xfrm>
        </p:spPr>
        <p:txBody>
          <a:bodyPr/>
          <a:lstStyle>
            <a:lvl1pPr>
              <a:defRPr/>
            </a:lvl1pPr>
          </a:lstStyle>
          <a:p>
            <a:endParaRPr lang="cs-CZ" altLang="cs-CZ"/>
          </a:p>
        </p:txBody>
      </p:sp>
      <p:sp>
        <p:nvSpPr>
          <p:cNvPr id="6" name="Zástupný symbol pro číslo snímku 5"/>
          <p:cNvSpPr>
            <a:spLocks noGrp="1"/>
          </p:cNvSpPr>
          <p:nvPr>
            <p:ph type="sldNum" sz="quarter" idx="12"/>
          </p:nvPr>
        </p:nvSpPr>
        <p:spPr>
          <a:xfrm>
            <a:off x="8940800" y="6248400"/>
            <a:ext cx="2540000" cy="457200"/>
          </a:xfrm>
        </p:spPr>
        <p:txBody>
          <a:bodyPr/>
          <a:lstStyle>
            <a:lvl1pPr>
              <a:defRPr/>
            </a:lvl1pPr>
          </a:lstStyle>
          <a:p>
            <a:fld id="{D8D6E33B-3E3E-4238-A4C9-5F87D6C0C397}" type="slidenum">
              <a:rPr lang="cs-CZ" altLang="cs-CZ"/>
              <a:pPr/>
              <a:t>‹#›</a:t>
            </a:fld>
            <a:endParaRPr lang="cs-CZ" altLang="cs-CZ"/>
          </a:p>
        </p:txBody>
      </p:sp>
    </p:spTree>
    <p:extLst>
      <p:ext uri="{BB962C8B-B14F-4D97-AF65-F5344CB8AC3E}">
        <p14:creationId xmlns:p14="http://schemas.microsoft.com/office/powerpoint/2010/main" val="3389207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231BCC2-FE0F-4683-BE38-482EA41F864B}" type="datetimeFigureOut">
              <a:rPr lang="cs-CZ" smtClean="0"/>
              <a:t>4.1.2017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DF30C15-BAB8-4DC5-81B9-A11CEE9891F1}" type="slidenum">
              <a:rPr lang="cs-CZ" smtClean="0"/>
              <a:t>‹#›</a:t>
            </a:fld>
            <a:endParaRPr lang="cs-CZ"/>
          </a:p>
        </p:txBody>
      </p:sp>
    </p:spTree>
    <p:extLst>
      <p:ext uri="{BB962C8B-B14F-4D97-AF65-F5344CB8AC3E}">
        <p14:creationId xmlns:p14="http://schemas.microsoft.com/office/powerpoint/2010/main" val="2921704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231BCC2-FE0F-4683-BE38-482EA41F864B}" type="datetimeFigureOut">
              <a:rPr lang="cs-CZ" smtClean="0"/>
              <a:t>4.1.2017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DF30C15-BAB8-4DC5-81B9-A11CEE9891F1}" type="slidenum">
              <a:rPr lang="cs-CZ" smtClean="0"/>
              <a:t>‹#›</a:t>
            </a:fld>
            <a:endParaRPr lang="cs-CZ"/>
          </a:p>
        </p:txBody>
      </p:sp>
    </p:spTree>
    <p:extLst>
      <p:ext uri="{BB962C8B-B14F-4D97-AF65-F5344CB8AC3E}">
        <p14:creationId xmlns:p14="http://schemas.microsoft.com/office/powerpoint/2010/main" val="182274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231BCC2-FE0F-4683-BE38-482EA41F864B}" type="datetimeFigureOut">
              <a:rPr lang="cs-CZ" smtClean="0"/>
              <a:t>4.1.2017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DF30C15-BAB8-4DC5-81B9-A11CEE9891F1}" type="slidenum">
              <a:rPr lang="cs-CZ" smtClean="0"/>
              <a:t>‹#›</a:t>
            </a:fld>
            <a:endParaRPr lang="cs-CZ"/>
          </a:p>
        </p:txBody>
      </p:sp>
    </p:spTree>
    <p:extLst>
      <p:ext uri="{BB962C8B-B14F-4D97-AF65-F5344CB8AC3E}">
        <p14:creationId xmlns:p14="http://schemas.microsoft.com/office/powerpoint/2010/main" val="2159476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231BCC2-FE0F-4683-BE38-482EA41F864B}" type="datetimeFigureOut">
              <a:rPr lang="cs-CZ" smtClean="0"/>
              <a:t>4.1.2017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DF30C15-BAB8-4DC5-81B9-A11CEE9891F1}" type="slidenum">
              <a:rPr lang="cs-CZ" smtClean="0"/>
              <a:t>‹#›</a:t>
            </a:fld>
            <a:endParaRPr lang="cs-CZ"/>
          </a:p>
        </p:txBody>
      </p:sp>
    </p:spTree>
    <p:extLst>
      <p:ext uri="{BB962C8B-B14F-4D97-AF65-F5344CB8AC3E}">
        <p14:creationId xmlns:p14="http://schemas.microsoft.com/office/powerpoint/2010/main" val="2658029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231BCC2-FE0F-4683-BE38-482EA41F864B}" type="datetimeFigureOut">
              <a:rPr lang="cs-CZ" smtClean="0"/>
              <a:t>4.1.2017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DF30C15-BAB8-4DC5-81B9-A11CEE9891F1}" type="slidenum">
              <a:rPr lang="cs-CZ" smtClean="0"/>
              <a:t>‹#›</a:t>
            </a:fld>
            <a:endParaRPr lang="cs-CZ"/>
          </a:p>
        </p:txBody>
      </p:sp>
    </p:spTree>
    <p:extLst>
      <p:ext uri="{BB962C8B-B14F-4D97-AF65-F5344CB8AC3E}">
        <p14:creationId xmlns:p14="http://schemas.microsoft.com/office/powerpoint/2010/main" val="291993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231BCC2-FE0F-4683-BE38-482EA41F864B}" type="datetimeFigureOut">
              <a:rPr lang="cs-CZ" smtClean="0"/>
              <a:t>4.1.2017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DF30C15-BAB8-4DC5-81B9-A11CEE9891F1}" type="slidenum">
              <a:rPr lang="cs-CZ" smtClean="0"/>
              <a:t>‹#›</a:t>
            </a:fld>
            <a:endParaRPr lang="cs-CZ"/>
          </a:p>
        </p:txBody>
      </p:sp>
    </p:spTree>
    <p:extLst>
      <p:ext uri="{BB962C8B-B14F-4D97-AF65-F5344CB8AC3E}">
        <p14:creationId xmlns:p14="http://schemas.microsoft.com/office/powerpoint/2010/main" val="2191102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231BCC2-FE0F-4683-BE38-482EA41F864B}" type="datetimeFigureOut">
              <a:rPr lang="cs-CZ" smtClean="0"/>
              <a:t>4.1.2017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DF30C15-BAB8-4DC5-81B9-A11CEE9891F1}" type="slidenum">
              <a:rPr lang="cs-CZ" smtClean="0"/>
              <a:t>‹#›</a:t>
            </a:fld>
            <a:endParaRPr lang="cs-CZ"/>
          </a:p>
        </p:txBody>
      </p:sp>
    </p:spTree>
    <p:extLst>
      <p:ext uri="{BB962C8B-B14F-4D97-AF65-F5344CB8AC3E}">
        <p14:creationId xmlns:p14="http://schemas.microsoft.com/office/powerpoint/2010/main" val="3883851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231BCC2-FE0F-4683-BE38-482EA41F864B}" type="datetimeFigureOut">
              <a:rPr lang="cs-CZ" smtClean="0"/>
              <a:t>4.1.2017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DF30C15-BAB8-4DC5-81B9-A11CEE9891F1}" type="slidenum">
              <a:rPr lang="cs-CZ" smtClean="0"/>
              <a:t>‹#›</a:t>
            </a:fld>
            <a:endParaRPr lang="cs-CZ"/>
          </a:p>
        </p:txBody>
      </p:sp>
    </p:spTree>
    <p:extLst>
      <p:ext uri="{BB962C8B-B14F-4D97-AF65-F5344CB8AC3E}">
        <p14:creationId xmlns:p14="http://schemas.microsoft.com/office/powerpoint/2010/main" val="3588234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31BCC2-FE0F-4683-BE38-482EA41F864B}" type="datetimeFigureOut">
              <a:rPr lang="cs-CZ" smtClean="0"/>
              <a:t>4.1.2017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F30C15-BAB8-4DC5-81B9-A11CEE9891F1}" type="slidenum">
              <a:rPr lang="cs-CZ" smtClean="0"/>
              <a:t>‹#›</a:t>
            </a:fld>
            <a:endParaRPr lang="cs-CZ"/>
          </a:p>
        </p:txBody>
      </p:sp>
    </p:spTree>
    <p:extLst>
      <p:ext uri="{BB962C8B-B14F-4D97-AF65-F5344CB8AC3E}">
        <p14:creationId xmlns:p14="http://schemas.microsoft.com/office/powerpoint/2010/main" val="25848267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Cena</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015263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Cenové úpravy</a:t>
            </a:r>
            <a:endParaRPr lang="cs-CZ" dirty="0"/>
          </a:p>
        </p:txBody>
      </p:sp>
      <p:sp>
        <p:nvSpPr>
          <p:cNvPr id="3" name="Zástupný symbol pro obsah 2"/>
          <p:cNvSpPr>
            <a:spLocks noGrp="1"/>
          </p:cNvSpPr>
          <p:nvPr>
            <p:ph idx="1"/>
          </p:nvPr>
        </p:nvSpPr>
        <p:spPr>
          <a:xfrm>
            <a:off x="838200" y="1443038"/>
            <a:ext cx="10515600" cy="4733925"/>
          </a:xfrm>
        </p:spPr>
        <p:txBody>
          <a:bodyPr>
            <a:normAutofit fontScale="85000" lnSpcReduction="10000"/>
          </a:bodyPr>
          <a:lstStyle/>
          <a:p>
            <a:pPr algn="just"/>
            <a:r>
              <a:rPr lang="cs-CZ" dirty="0" smtClean="0"/>
              <a:t>K</a:t>
            </a:r>
            <a:r>
              <a:rPr lang="cs-CZ" dirty="0"/>
              <a:t> cenové politice podniků neodmyslitelně patří i </a:t>
            </a:r>
            <a:r>
              <a:rPr lang="cs-CZ" b="1" dirty="0"/>
              <a:t>cenové úpravy, </a:t>
            </a:r>
            <a:r>
              <a:rPr lang="cs-CZ" dirty="0"/>
              <a:t>kterými podniky záměrně snižují ceny, tak aby zvýšily prodej svého zboží, označované jako</a:t>
            </a:r>
            <a:r>
              <a:rPr lang="cs-CZ" b="1" dirty="0"/>
              <a:t> slevy a rabaty. </a:t>
            </a:r>
            <a:r>
              <a:rPr lang="cs-CZ" dirty="0"/>
              <a:t>Slevy a rabaty lze chápat jako jistou výhodu, kterou podnik svému odběrateli nabídne, např. když odebere určité množství daného zboží. Takové slevy označujeme jako </a:t>
            </a:r>
            <a:r>
              <a:rPr lang="cs-CZ" b="1" dirty="0"/>
              <a:t>množstevní</a:t>
            </a:r>
            <a:r>
              <a:rPr lang="cs-CZ" dirty="0"/>
              <a:t>. </a:t>
            </a:r>
            <a:endParaRPr lang="cs-CZ" dirty="0" smtClean="0"/>
          </a:p>
          <a:p>
            <a:pPr algn="just"/>
            <a:r>
              <a:rPr lang="cs-CZ" dirty="0" smtClean="0"/>
              <a:t>Když </a:t>
            </a:r>
            <a:r>
              <a:rPr lang="cs-CZ" dirty="0"/>
              <a:t>odběratel vykonává pro podnik určitou službu, např. výrobce kosmetiky dodává svým prodejcům zboží za zvýhodněné ceny a ti je posléze prodávají za ceny vyšší, poskytuje podnik svým prodejcům tzv. </a:t>
            </a:r>
            <a:r>
              <a:rPr lang="cs-CZ" b="1" dirty="0"/>
              <a:t>funkční slevy</a:t>
            </a:r>
            <a:r>
              <a:rPr lang="cs-CZ" dirty="0"/>
              <a:t>. </a:t>
            </a:r>
            <a:endParaRPr lang="cs-CZ" dirty="0" smtClean="0"/>
          </a:p>
          <a:p>
            <a:pPr algn="just"/>
            <a:r>
              <a:rPr lang="cs-CZ" dirty="0" smtClean="0"/>
              <a:t>Významnou </a:t>
            </a:r>
            <a:r>
              <a:rPr lang="cs-CZ" dirty="0"/>
              <a:t>roli při cenových úpravách hraje také čas a tzv. sezónnost. Podniky prostřednictvím </a:t>
            </a:r>
            <a:r>
              <a:rPr lang="cs-CZ" b="1" dirty="0"/>
              <a:t>sezónních slev </a:t>
            </a:r>
            <a:r>
              <a:rPr lang="cs-CZ" dirty="0"/>
              <a:t>[1] stimulují svůj prodej např. opalovacích krémů v období na konci léta, kdy zájem o jejich produkty upadá. Dalšími možnostmi jsou pak slevy v případě, kdy za zboží zaplatíte dříve, než musíte, tzv. </a:t>
            </a:r>
            <a:r>
              <a:rPr lang="cs-CZ" b="1" dirty="0"/>
              <a:t>hotovostní sleva</a:t>
            </a:r>
            <a:r>
              <a:rPr lang="cs-CZ" dirty="0"/>
              <a:t>, nebo</a:t>
            </a:r>
            <a:r>
              <a:rPr lang="cs-CZ" b="1" dirty="0"/>
              <a:t> </a:t>
            </a:r>
            <a:r>
              <a:rPr lang="cs-CZ" dirty="0"/>
              <a:t>např. </a:t>
            </a:r>
            <a:r>
              <a:rPr lang="cs-CZ" b="1" dirty="0"/>
              <a:t>srážka</a:t>
            </a:r>
            <a:r>
              <a:rPr lang="cs-CZ" dirty="0"/>
              <a:t>, kterou vám např. výrobce automobilů poskytne snížením ceny nového vozu o výkupní cenu vašeho starého automobilu.</a:t>
            </a:r>
            <a:endParaRPr lang="cs-CZ" b="0" dirty="0" smtClean="0">
              <a:effectLst/>
            </a:endParaRPr>
          </a:p>
          <a:p>
            <a:pPr marL="0" indent="0">
              <a:buNone/>
            </a:pPr>
            <a:endParaRPr lang="cs-CZ" b="0" dirty="0" smtClean="0">
              <a:effectLst/>
            </a:endParaRPr>
          </a:p>
        </p:txBody>
      </p:sp>
    </p:spTree>
    <p:extLst>
      <p:ext uri="{BB962C8B-B14F-4D97-AF65-F5344CB8AC3E}">
        <p14:creationId xmlns:p14="http://schemas.microsoft.com/office/powerpoint/2010/main" val="463014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sz="half" idx="1"/>
          </p:nvPr>
        </p:nvSpPr>
        <p:spPr>
          <a:xfrm>
            <a:off x="381000" y="654050"/>
            <a:ext cx="5181600" cy="5303838"/>
          </a:xfrm>
        </p:spPr>
        <p:txBody>
          <a:bodyPr>
            <a:normAutofit fontScale="85000" lnSpcReduction="20000"/>
          </a:bodyPr>
          <a:lstStyle/>
          <a:p>
            <a:r>
              <a:rPr lang="cs-CZ" b="1" dirty="0"/>
              <a:t>Kdy začínají Vánoční slevy?</a:t>
            </a:r>
            <a:endParaRPr lang="cs-CZ" b="0" dirty="0" smtClean="0">
              <a:effectLst/>
            </a:endParaRPr>
          </a:p>
          <a:p>
            <a:pPr algn="just"/>
            <a:r>
              <a:rPr lang="cs-CZ" dirty="0"/>
              <a:t>Vánoční slevy začínaly v obchodech vždy úderem 25. Prosince. V roce 2009 přišli poprvé obchodníci s Vánočními slevami už před Vánocemi. Důvodem byla hospodářská krize, která donutila zákazníky šetřit i na Vánočních dárcích. Do slevy se tak dostaly i produkty, které byly jinak před Vánocemi téměř vyprodány jako hračky, textil, kvalitní alkohol a elektronika. Poprvé se tak daly vánoční dárky nakoupit s výraznou slevou už před 24. Prosincem a sezóna vánočních slev se tak posunula o skoro měsíc vpřed.</a:t>
            </a:r>
            <a:endParaRPr lang="cs-CZ" b="0" dirty="0" smtClean="0">
              <a:effectLst/>
            </a:endParaRPr>
          </a:p>
          <a:p>
            <a:pPr algn="just"/>
            <a:r>
              <a:rPr lang="cs-CZ" dirty="0"/>
              <a:t>Zdroj: </a:t>
            </a:r>
            <a:r>
              <a:rPr lang="cs-CZ" dirty="0" smtClean="0"/>
              <a:t>www.ihned.cz</a:t>
            </a:r>
            <a:r>
              <a:rPr lang="cs-CZ" b="0" dirty="0" smtClean="0">
                <a:effectLst/>
              </a:rPr>
              <a:t/>
            </a:r>
            <a:br>
              <a:rPr lang="cs-CZ" b="0" dirty="0" smtClean="0">
                <a:effectLst/>
              </a:rPr>
            </a:br>
            <a:endParaRPr lang="cs-CZ" dirty="0"/>
          </a:p>
        </p:txBody>
      </p:sp>
      <p:pic>
        <p:nvPicPr>
          <p:cNvPr id="8" name="Zástupný symbol pro obsah 7"/>
          <p:cNvPicPr>
            <a:picLocks noGrp="1" noChangeAspect="1"/>
          </p:cNvPicPr>
          <p:nvPr>
            <p:ph sz="half" idx="2"/>
          </p:nvPr>
        </p:nvPicPr>
        <p:blipFill>
          <a:blip r:embed="rId2"/>
          <a:stretch>
            <a:fillRect/>
          </a:stretch>
        </p:blipFill>
        <p:spPr>
          <a:xfrm>
            <a:off x="6343649" y="1603650"/>
            <a:ext cx="3957638" cy="4231207"/>
          </a:xfrm>
          <a:prstGeom prst="rect">
            <a:avLst/>
          </a:prstGeom>
        </p:spPr>
      </p:pic>
    </p:spTree>
    <p:extLst>
      <p:ext uri="{BB962C8B-B14F-4D97-AF65-F5344CB8AC3E}">
        <p14:creationId xmlns:p14="http://schemas.microsoft.com/office/powerpoint/2010/main" val="3220658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500063"/>
            <a:ext cx="10515600" cy="5676900"/>
          </a:xfrm>
        </p:spPr>
        <p:txBody>
          <a:bodyPr>
            <a:normAutofit lnSpcReduction="10000"/>
          </a:bodyPr>
          <a:lstStyle/>
          <a:p>
            <a:pPr algn="just"/>
            <a:r>
              <a:rPr lang="cs-CZ" dirty="0" smtClean="0"/>
              <a:t>Cenové úpravy se týkají kromě slev a rabatů také  tzv. cenové diferenciace, kdy podniky stanoví svým zákazníkům různé ceny podle podmínek, za kterých produkt nakupují. </a:t>
            </a:r>
          </a:p>
          <a:p>
            <a:pPr algn="just"/>
            <a:r>
              <a:rPr lang="cs-CZ" dirty="0" smtClean="0"/>
              <a:t>Cenové diferenciace:</a:t>
            </a:r>
          </a:p>
          <a:p>
            <a:pPr lvl="1" algn="just"/>
            <a:r>
              <a:rPr lang="cs-CZ" dirty="0" smtClean="0"/>
              <a:t>Segmentované ceny</a:t>
            </a:r>
          </a:p>
          <a:p>
            <a:pPr lvl="1" algn="just"/>
            <a:r>
              <a:rPr lang="cs-CZ" dirty="0" smtClean="0"/>
              <a:t>Psychologické ceny</a:t>
            </a:r>
          </a:p>
          <a:p>
            <a:pPr lvl="1" algn="just"/>
            <a:r>
              <a:rPr lang="cs-CZ" dirty="0" smtClean="0"/>
              <a:t>Propagační ceny</a:t>
            </a:r>
          </a:p>
          <a:p>
            <a:pPr lvl="1" algn="just"/>
            <a:r>
              <a:rPr lang="cs-CZ" dirty="0" smtClean="0"/>
              <a:t>Geografické ceny</a:t>
            </a:r>
          </a:p>
          <a:p>
            <a:pPr algn="just"/>
            <a:endParaRPr lang="cs-CZ" dirty="0" smtClean="0"/>
          </a:p>
          <a:p>
            <a:pPr algn="just"/>
            <a:r>
              <a:rPr lang="cs-CZ" dirty="0" smtClean="0"/>
              <a:t> </a:t>
            </a:r>
            <a:r>
              <a:rPr lang="cs-CZ" b="1" dirty="0" smtClean="0"/>
              <a:t>segmentované ceny</a:t>
            </a:r>
            <a:r>
              <a:rPr lang="cs-CZ" dirty="0" smtClean="0"/>
              <a:t> stanovené podle rozdílů mezi zákazníky, kdy je např. vstupné do muzea odlišné pro dospělé, studenty a seniory. </a:t>
            </a:r>
          </a:p>
          <a:p>
            <a:pPr algn="just"/>
            <a:r>
              <a:rPr lang="cs-CZ" dirty="0" smtClean="0"/>
              <a:t>Prostřednictvím ceny zákazníci také vnímají např. kvalitu produktu, nebo naopak jeho výhodnost. Pro zákazníky drahé znamená kvalitní a pokud chtějí kvalitnější tenisky, raději si zakoupí dražší tenisky </a:t>
            </a:r>
            <a:r>
              <a:rPr lang="cs-CZ" dirty="0" err="1" smtClean="0"/>
              <a:t>Adidas</a:t>
            </a:r>
            <a:r>
              <a:rPr lang="cs-CZ" dirty="0" smtClean="0"/>
              <a:t>. </a:t>
            </a:r>
            <a:endParaRPr lang="cs-CZ" dirty="0"/>
          </a:p>
        </p:txBody>
      </p:sp>
    </p:spTree>
    <p:extLst>
      <p:ext uri="{BB962C8B-B14F-4D97-AF65-F5344CB8AC3E}">
        <p14:creationId xmlns:p14="http://schemas.microsoft.com/office/powerpoint/2010/main" val="2188031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Autofit/>
          </a:bodyPr>
          <a:lstStyle/>
          <a:p>
            <a:r>
              <a:rPr lang="cs-CZ" sz="2800" b="1" dirty="0" smtClean="0"/>
              <a:t>Psychologické ceny </a:t>
            </a:r>
            <a:r>
              <a:rPr lang="cs-CZ" sz="2800" dirty="0" smtClean="0"/>
              <a:t>- O výhodnosti nákupu naopak zákazníky přesvědčí např. snížení ceny o 1Kč a cena 399Kč přiláká k nákupu více zákazníků než cena 400Kč. Ty jsou </a:t>
            </a:r>
            <a:r>
              <a:rPr lang="cs-CZ" sz="2800" dirty="0" err="1" smtClean="0"/>
              <a:t>detreminovány</a:t>
            </a:r>
            <a:r>
              <a:rPr lang="cs-CZ" sz="2800" dirty="0" smtClean="0"/>
              <a:t> jak kontrolovatelné a nekontrolovatelné vliv </a:t>
            </a:r>
            <a:r>
              <a:rPr lang="cs-CZ" sz="1400" dirty="0" smtClean="0"/>
              <a:t>( Kašparová, 2016)</a:t>
            </a:r>
            <a:br>
              <a:rPr lang="cs-CZ" sz="1400" dirty="0" smtClean="0"/>
            </a:br>
            <a:endParaRPr lang="cs-CZ" sz="1400" dirty="0"/>
          </a:p>
        </p:txBody>
      </p:sp>
      <p:sp>
        <p:nvSpPr>
          <p:cNvPr id="3" name="Zástupný symbol pro obsah 2"/>
          <p:cNvSpPr>
            <a:spLocks noGrp="1"/>
          </p:cNvSpPr>
          <p:nvPr>
            <p:ph sz="half" idx="1"/>
          </p:nvPr>
        </p:nvSpPr>
        <p:spPr/>
        <p:txBody>
          <a:bodyPr>
            <a:normAutofit/>
          </a:bodyPr>
          <a:lstStyle/>
          <a:p>
            <a:pPr marL="0" indent="0">
              <a:buNone/>
            </a:pPr>
            <a:r>
              <a:rPr lang="cs-CZ" altLang="cs-CZ" dirty="0" smtClean="0"/>
              <a:t>Nekontrolovatelné </a:t>
            </a:r>
            <a:r>
              <a:rPr lang="cs-CZ" altLang="cs-CZ" dirty="0"/>
              <a:t>vlivy na cenu</a:t>
            </a:r>
          </a:p>
          <a:p>
            <a:pPr marL="0" indent="0"/>
            <a:r>
              <a:rPr lang="cs-CZ" altLang="cs-CZ" dirty="0"/>
              <a:t>  minulá zkušenost s produktovou řadou</a:t>
            </a:r>
          </a:p>
          <a:p>
            <a:pPr marL="0" indent="0"/>
            <a:r>
              <a:rPr lang="cs-CZ" altLang="cs-CZ" dirty="0"/>
              <a:t>  zprostředkovaná znalost cen</a:t>
            </a:r>
          </a:p>
          <a:p>
            <a:pPr marL="0" indent="0"/>
            <a:r>
              <a:rPr lang="cs-CZ" altLang="cs-CZ" dirty="0"/>
              <a:t>  předchozí akce</a:t>
            </a:r>
          </a:p>
          <a:p>
            <a:pPr marL="0" indent="0"/>
            <a:r>
              <a:rPr lang="cs-CZ" altLang="cs-CZ" dirty="0"/>
              <a:t>  vnímání značky</a:t>
            </a:r>
          </a:p>
          <a:p>
            <a:pPr marL="0" indent="0"/>
            <a:r>
              <a:rPr lang="cs-CZ" altLang="cs-CZ" dirty="0"/>
              <a:t>  zdravý </a:t>
            </a:r>
            <a:r>
              <a:rPr lang="cs-CZ" altLang="cs-CZ" dirty="0" smtClean="0"/>
              <a:t>rozum</a:t>
            </a:r>
          </a:p>
          <a:p>
            <a:pPr marL="0" indent="0"/>
            <a:endParaRPr lang="cs-CZ" altLang="cs-CZ" dirty="0"/>
          </a:p>
          <a:p>
            <a:pPr marL="0" indent="0">
              <a:buNone/>
            </a:pPr>
            <a:endParaRPr lang="cs-CZ" altLang="cs-CZ" dirty="0"/>
          </a:p>
          <a:p>
            <a:pPr algn="just"/>
            <a:endParaRPr lang="cs-CZ" dirty="0"/>
          </a:p>
        </p:txBody>
      </p:sp>
      <p:sp>
        <p:nvSpPr>
          <p:cNvPr id="5" name="Zástupný symbol pro obsah 4"/>
          <p:cNvSpPr>
            <a:spLocks noGrp="1"/>
          </p:cNvSpPr>
          <p:nvPr>
            <p:ph sz="half" idx="2"/>
          </p:nvPr>
        </p:nvSpPr>
        <p:spPr/>
        <p:txBody>
          <a:bodyPr>
            <a:normAutofit/>
          </a:bodyPr>
          <a:lstStyle/>
          <a:p>
            <a:pPr>
              <a:buFont typeface="Wingdings" panose="05000000000000000000" pitchFamily="2" charset="2"/>
              <a:buNone/>
            </a:pPr>
            <a:r>
              <a:rPr lang="cs-CZ" altLang="cs-CZ" dirty="0" smtClean="0"/>
              <a:t>Kontrolovatelné vlivy na cenu</a:t>
            </a:r>
          </a:p>
          <a:p>
            <a:r>
              <a:rPr lang="cs-CZ" altLang="cs-CZ" dirty="0" smtClean="0"/>
              <a:t>  Baťova cena </a:t>
            </a:r>
          </a:p>
          <a:p>
            <a:r>
              <a:rPr lang="cs-CZ" altLang="cs-CZ" dirty="0" smtClean="0"/>
              <a:t>  cenové srovnání</a:t>
            </a:r>
          </a:p>
          <a:p>
            <a:r>
              <a:rPr lang="cs-CZ" altLang="cs-CZ" dirty="0" smtClean="0"/>
              <a:t>  označení produktu „ve slevě“</a:t>
            </a:r>
          </a:p>
          <a:p>
            <a:r>
              <a:rPr lang="cs-CZ" altLang="cs-CZ" dirty="0" smtClean="0"/>
              <a:t>  užívání slova „pouze“ </a:t>
            </a:r>
          </a:p>
          <a:p>
            <a:endParaRPr lang="cs-CZ" sz="2000" dirty="0"/>
          </a:p>
        </p:txBody>
      </p:sp>
      <p:pic>
        <p:nvPicPr>
          <p:cNvPr id="6" name="Obrázek 5"/>
          <p:cNvPicPr>
            <a:picLocks noChangeAspect="1"/>
          </p:cNvPicPr>
          <p:nvPr/>
        </p:nvPicPr>
        <p:blipFill>
          <a:blip r:embed="rId2"/>
          <a:stretch>
            <a:fillRect/>
          </a:stretch>
        </p:blipFill>
        <p:spPr>
          <a:xfrm>
            <a:off x="4391025" y="3930650"/>
            <a:ext cx="1781175" cy="2381250"/>
          </a:xfrm>
          <a:prstGeom prst="rect">
            <a:avLst/>
          </a:prstGeom>
        </p:spPr>
      </p:pic>
    </p:spTree>
    <p:extLst>
      <p:ext uri="{BB962C8B-B14F-4D97-AF65-F5344CB8AC3E}">
        <p14:creationId xmlns:p14="http://schemas.microsoft.com/office/powerpoint/2010/main" val="3296315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pPr algn="just"/>
            <a:r>
              <a:rPr lang="cs-CZ" b="1" dirty="0" smtClean="0"/>
              <a:t>Propagační ceny</a:t>
            </a:r>
            <a:r>
              <a:rPr lang="cs-CZ" dirty="0" smtClean="0"/>
              <a:t> – spojeny s penetrací trhu a snahou oslovit cenou co nejvyšší počet zákazníků, kdy výrobci za zaváděcí ceny, které jsou mnohdy pod úrovní nákladů. </a:t>
            </a:r>
          </a:p>
          <a:p>
            <a:pPr algn="just"/>
            <a:r>
              <a:rPr lang="cs-CZ" b="1" dirty="0" smtClean="0"/>
              <a:t>Geografické ceny</a:t>
            </a:r>
            <a:r>
              <a:rPr lang="cs-CZ" dirty="0" smtClean="0"/>
              <a:t> - odlišení zákazníků podle toho, ve které zemi či lokalitě produkt nabízejí. Vede je k tomu, např. odlišná životní úroveň obyvatel, měnové kurzy zemí nebo přepravní náklady na doručení zboží do dané lokality. Zvýhodnění nákupu formou cenových úprav přiláká řadu nových zákazníků, což podnikům přinese požadovaný zisk. Podniky lákají zákazníky k nákupu různým způsobem, např. pokud koupíte šampon v balení spolu s kondicionérem, zaplatíte o 30% méně, než kdybyste je koupili každý zvlášť. Zákazník sice zboží nakoupí se zdáním, že ušetřil, ale až doma zjistí, že některý z produktů vůbec nevyužije. Takové praktiky označujeme jako </a:t>
            </a:r>
            <a:r>
              <a:rPr lang="cs-CZ" b="1" dirty="0" smtClean="0"/>
              <a:t>cenové triky</a:t>
            </a:r>
            <a:r>
              <a:rPr lang="cs-CZ" dirty="0" smtClean="0"/>
              <a:t>[3]. </a:t>
            </a:r>
            <a:endParaRPr lang="cs-CZ" b="0" dirty="0" smtClean="0">
              <a:effectLst/>
            </a:endParaRPr>
          </a:p>
          <a:p>
            <a:pPr algn="just"/>
            <a:r>
              <a:rPr lang="cs-CZ" b="1" dirty="0" smtClean="0"/>
              <a:t>Cenové triky</a:t>
            </a:r>
            <a:r>
              <a:rPr lang="cs-CZ" dirty="0" smtClean="0"/>
              <a:t> – jsou cenová zvýhodnění, která vyvolávají v zákazníkovi zdání o výhodnosti ceny nabízeného produktu. </a:t>
            </a:r>
            <a:endParaRPr lang="cs-CZ" b="0" dirty="0" smtClean="0">
              <a:effectLst/>
            </a:endParaRPr>
          </a:p>
          <a:p>
            <a:endParaRPr lang="cs-CZ" dirty="0"/>
          </a:p>
        </p:txBody>
      </p:sp>
    </p:spTree>
    <p:extLst>
      <p:ext uri="{BB962C8B-B14F-4D97-AF65-F5344CB8AC3E}">
        <p14:creationId xmlns:p14="http://schemas.microsoft.com/office/powerpoint/2010/main" val="2202030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6"/>
            <a:ext cx="10515600" cy="249238"/>
          </a:xfrm>
        </p:spPr>
        <p:txBody>
          <a:bodyPr>
            <a:normAutofit fontScale="90000"/>
          </a:bodyPr>
          <a:lstStyle/>
          <a:p>
            <a:endParaRPr lang="cs-CZ" dirty="0"/>
          </a:p>
        </p:txBody>
      </p:sp>
      <p:sp>
        <p:nvSpPr>
          <p:cNvPr id="3" name="Zástupný symbol pro obsah 2"/>
          <p:cNvSpPr>
            <a:spLocks noGrp="1"/>
          </p:cNvSpPr>
          <p:nvPr>
            <p:ph sz="half" idx="1"/>
          </p:nvPr>
        </p:nvSpPr>
        <p:spPr>
          <a:xfrm>
            <a:off x="838200" y="757238"/>
            <a:ext cx="5181600" cy="5419725"/>
          </a:xfrm>
        </p:spPr>
        <p:txBody>
          <a:bodyPr>
            <a:normAutofit fontScale="70000" lnSpcReduction="20000"/>
          </a:bodyPr>
          <a:lstStyle/>
          <a:p>
            <a:pPr algn="just"/>
            <a:r>
              <a:rPr lang="cs-CZ" dirty="0"/>
              <a:t>Na počátku roku 2013přišli výrobci a prodejci potravinářských výrobků se „staro-novým“ cenovým trikem. Cena za zboží sice zůstala nezměněna, ale snížila se hmotnost či objem balení.  Za stejné peníze jako v předchozím roce, zákazníci nakoupili místo 190 gramů smetany </a:t>
            </a:r>
            <a:r>
              <a:rPr lang="cs-CZ" dirty="0" err="1"/>
              <a:t>Yoplait</a:t>
            </a:r>
            <a:r>
              <a:rPr lang="cs-CZ" dirty="0"/>
              <a:t> jen 180 gramů, o deset gramů lehčí byli i brambůrky Bohemia </a:t>
            </a:r>
            <a:r>
              <a:rPr lang="cs-CZ" dirty="0" err="1"/>
              <a:t>Chips</a:t>
            </a:r>
            <a:r>
              <a:rPr lang="cs-CZ" dirty="0"/>
              <a:t> Maxi a o 50 mililitrů zchudla i sójová omáčka od firmy Heinz. Na nová balení si museli zvykat i milovníci sladkostí. Obaly čokolád a různých cukrovinek totiž obsahovali více vzduchu než sladké hmoty. Příkladem mohou být dříve 50gramové Tatranky Opavia, které o tři gramy „zhubly“. Dále třeba tyčinky Mars a </a:t>
            </a:r>
            <a:r>
              <a:rPr lang="cs-CZ" dirty="0" err="1"/>
              <a:t>Snickers</a:t>
            </a:r>
            <a:r>
              <a:rPr lang="cs-CZ" dirty="0"/>
              <a:t>, XXL 3bit nebo Milky </a:t>
            </a:r>
            <a:r>
              <a:rPr lang="cs-CZ" dirty="0" err="1"/>
              <a:t>Way</a:t>
            </a:r>
            <a:r>
              <a:rPr lang="cs-CZ" dirty="0"/>
              <a:t>. Důvodem byla snaha prodejců zamaskovat zdražování po zvýšení daně z přidané hodnoty o jeden procentní bod, k němuž došlo na začátku  roku, a právě proto se výrobci snažili nenápadně pokrýt zdražení svých výrobků.</a:t>
            </a:r>
            <a:endParaRPr lang="cs-CZ" b="0" dirty="0" smtClean="0">
              <a:effectLst/>
            </a:endParaRPr>
          </a:p>
          <a:p>
            <a:pPr algn="just"/>
            <a:r>
              <a:rPr lang="cs-CZ" dirty="0"/>
              <a:t>Zdroj: http://byznys.lidovky.cz/finta-cena-zustava-ale-masla-je-min-d5m-/firmy-trhy.aspx?c=A130120_224144_firmy-trhy_sk</a:t>
            </a:r>
            <a:endParaRPr lang="cs-CZ" b="0" dirty="0" smtClean="0">
              <a:effectLst/>
            </a:endParaRPr>
          </a:p>
          <a:p>
            <a:pPr algn="just"/>
            <a:endParaRPr lang="cs-CZ" dirty="0"/>
          </a:p>
        </p:txBody>
      </p:sp>
      <p:pic>
        <p:nvPicPr>
          <p:cNvPr id="6" name="Zástupný symbol pro obsah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13597" y="1943100"/>
            <a:ext cx="5240203" cy="3925094"/>
          </a:xfrm>
        </p:spPr>
      </p:pic>
    </p:spTree>
    <p:extLst>
      <p:ext uri="{BB962C8B-B14F-4D97-AF65-F5344CB8AC3E}">
        <p14:creationId xmlns:p14="http://schemas.microsoft.com/office/powerpoint/2010/main" val="1453372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6"/>
            <a:ext cx="10515600" cy="363538"/>
          </a:xfrm>
        </p:spPr>
        <p:txBody>
          <a:bodyPr>
            <a:normAutofit fontScale="90000"/>
          </a:bodyPr>
          <a:lstStyle/>
          <a:p>
            <a:endParaRPr lang="cs-CZ" dirty="0"/>
          </a:p>
        </p:txBody>
      </p:sp>
      <p:sp>
        <p:nvSpPr>
          <p:cNvPr id="3" name="Zástupný symbol pro obsah 2"/>
          <p:cNvSpPr>
            <a:spLocks noGrp="1"/>
          </p:cNvSpPr>
          <p:nvPr>
            <p:ph sz="half" idx="1"/>
          </p:nvPr>
        </p:nvSpPr>
        <p:spPr>
          <a:xfrm>
            <a:off x="838199" y="1071563"/>
            <a:ext cx="10277475" cy="4229100"/>
          </a:xfrm>
        </p:spPr>
        <p:txBody>
          <a:bodyPr>
            <a:normAutofit/>
          </a:bodyPr>
          <a:lstStyle/>
          <a:p>
            <a:pPr algn="just"/>
            <a:r>
              <a:rPr lang="cs-CZ" dirty="0" smtClean="0"/>
              <a:t>Vhodná cenová politika a zároveň i cenové triky přináší podnikům značné zisky. Zákazníci rádi nakupují zboží v různých akcích, ale stává se, že podniky překročí určitou hranici a zákazník se cítí podveden. Takové cenové triky jsou označovány za klamavé a agresivní praktiky a jsou kontrolovány a postihovány Českou obchodní inspekcí. Cenová politika podniku tak musí respektovat platnou legislativu [4].</a:t>
            </a:r>
            <a:endParaRPr lang="cs-CZ" b="0" dirty="0" smtClean="0">
              <a:effectLst/>
            </a:endParaRPr>
          </a:p>
          <a:p>
            <a:endParaRPr lang="cs-CZ" dirty="0" smtClean="0"/>
          </a:p>
          <a:p>
            <a:endParaRPr lang="cs-CZ" dirty="0"/>
          </a:p>
        </p:txBody>
      </p:sp>
    </p:spTree>
    <p:extLst>
      <p:ext uri="{BB962C8B-B14F-4D97-AF65-F5344CB8AC3E}">
        <p14:creationId xmlns:p14="http://schemas.microsoft.com/office/powerpoint/2010/main" val="21219047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838200" y="365125"/>
            <a:ext cx="10515600" cy="1077913"/>
          </a:xfrm>
        </p:spPr>
        <p:txBody>
          <a:bodyPr>
            <a:normAutofit fontScale="90000"/>
          </a:bodyPr>
          <a:lstStyle/>
          <a:p>
            <a:r>
              <a:rPr lang="cs-CZ" b="1" dirty="0" smtClean="0"/>
              <a:t>Kdo hlídá obchodníky v ČR?</a:t>
            </a:r>
            <a:r>
              <a:rPr lang="cs-CZ" b="0" dirty="0" smtClean="0">
                <a:effectLst/>
              </a:rPr>
              <a:t/>
            </a:r>
            <a:br>
              <a:rPr lang="cs-CZ" b="0" dirty="0" smtClean="0">
                <a:effectLst/>
              </a:rPr>
            </a:br>
            <a:endParaRPr lang="cs-CZ" dirty="0"/>
          </a:p>
        </p:txBody>
      </p:sp>
      <p:sp>
        <p:nvSpPr>
          <p:cNvPr id="7" name="Zástupný symbol pro obsah 4"/>
          <p:cNvSpPr>
            <a:spLocks noGrp="1"/>
          </p:cNvSpPr>
          <p:nvPr>
            <p:ph idx="1"/>
          </p:nvPr>
        </p:nvSpPr>
        <p:spPr>
          <a:xfrm>
            <a:off x="838200" y="1328738"/>
            <a:ext cx="10515600" cy="4848225"/>
          </a:xfrm>
        </p:spPr>
        <p:txBody>
          <a:bodyPr>
            <a:normAutofit fontScale="92500" lnSpcReduction="20000"/>
          </a:bodyPr>
          <a:lstStyle/>
          <a:p>
            <a:pPr algn="just"/>
            <a:r>
              <a:rPr lang="cs-CZ" dirty="0" smtClean="0"/>
              <a:t>Česká </a:t>
            </a:r>
            <a:r>
              <a:rPr lang="cs-CZ" dirty="0"/>
              <a:t>obchodní inspekce monitoruje a kontroluje obchodníky nabízející slevy celoročně. A její inspektoři opakovaně zjišťují, že stále častěji je lákání kupujících na slevy spíše podvod obchodníka než opravdová příležitost k výhodnému nákupu. Téměř 40 % z více než 400 kontrol skončilo ve 3. čtvrtletí 2012 se zjištěním, že prodávající porušil jednu či více z povinností stanovených příslušnými předpisy.</a:t>
            </a:r>
            <a:endParaRPr lang="cs-CZ" b="0" dirty="0" smtClean="0">
              <a:effectLst/>
            </a:endParaRPr>
          </a:p>
          <a:p>
            <a:pPr algn="just"/>
            <a:r>
              <a:rPr lang="cs-CZ" dirty="0"/>
              <a:t>V období od 1. 7. 2012 do 30. 9. 2012 bylo v rámci kontrolní akce zaměřené na kontrolu nabídky a prodeje zboží za akční ceny a zboží ze sezónních slev provedeno celkem 434 kontrol, při nichž bylo ověřeno dodržování zákona o ochraně spotřebitele a dalších obecně závazných právních předpisů dozorovaných Českou obchodní inspekcí. Kontroly probíhaly v obchodní síti na celém území České republiky, a to bez ohledu na formu nabídky a prodeje zboží a poskytování služeb, včetně e-</a:t>
            </a:r>
            <a:r>
              <a:rPr lang="cs-CZ" dirty="0" err="1"/>
              <a:t>shopů</a:t>
            </a:r>
            <a:r>
              <a:rPr lang="cs-CZ" dirty="0"/>
              <a:t>. Porušení obecně závazných právních předpisů bylo zjištěno v 169 případech (tj. 38,9 %) z celkového počtu 434 kontrol.</a:t>
            </a:r>
            <a:endParaRPr lang="cs-CZ" b="0" dirty="0" smtClean="0">
              <a:effectLst/>
            </a:endParaRPr>
          </a:p>
          <a:p>
            <a:pPr algn="just"/>
            <a:r>
              <a:rPr lang="cs-CZ" dirty="0"/>
              <a:t>Zdroj: Tisková zpráva www.coi.cz </a:t>
            </a:r>
            <a:endParaRPr lang="cs-CZ" b="0" dirty="0" smtClean="0">
              <a:effectLst/>
            </a:endParaRPr>
          </a:p>
          <a:p>
            <a:pPr marL="0" indent="0">
              <a:buNone/>
            </a:pPr>
            <a:endParaRPr lang="cs-CZ" dirty="0"/>
          </a:p>
        </p:txBody>
      </p:sp>
    </p:spTree>
    <p:extLst>
      <p:ext uri="{BB962C8B-B14F-4D97-AF65-F5344CB8AC3E}">
        <p14:creationId xmlns:p14="http://schemas.microsoft.com/office/powerpoint/2010/main" val="761973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Cena a její tvorba</a:t>
            </a:r>
            <a:endParaRPr lang="cs-CZ" dirty="0"/>
          </a:p>
        </p:txBody>
      </p:sp>
      <p:sp>
        <p:nvSpPr>
          <p:cNvPr id="3" name="Zástupný symbol pro obsah 2"/>
          <p:cNvSpPr>
            <a:spLocks noGrp="1"/>
          </p:cNvSpPr>
          <p:nvPr>
            <p:ph idx="1"/>
          </p:nvPr>
        </p:nvSpPr>
        <p:spPr/>
        <p:txBody>
          <a:bodyPr>
            <a:normAutofit fontScale="85000" lnSpcReduction="10000"/>
          </a:bodyPr>
          <a:lstStyle/>
          <a:p>
            <a:pPr algn="just"/>
            <a:r>
              <a:rPr lang="cs-CZ" dirty="0" smtClean="0"/>
              <a:t>Každý </a:t>
            </a:r>
            <a:r>
              <a:rPr lang="cs-CZ" dirty="0"/>
              <a:t>produkt má určitou hodnotu, kterou podniky vyjadřují cenou.  Rohlík, ale např. i jazykový kurz má svoji cenu, kterou zákazník musí zaplatit, </a:t>
            </a:r>
            <a:r>
              <a:rPr lang="cs-CZ" dirty="0" smtClean="0"/>
              <a:t>aby </a:t>
            </a:r>
            <a:r>
              <a:rPr lang="cs-CZ" dirty="0"/>
              <a:t>jej mohl vlastnit. Cena je jediným prvkem marketingového mixu, který </a:t>
            </a:r>
            <a:r>
              <a:rPr lang="cs-CZ" b="1" dirty="0" smtClean="0"/>
              <a:t>přináší podniku příjmy</a:t>
            </a:r>
            <a:r>
              <a:rPr lang="cs-CZ" dirty="0" smtClean="0"/>
              <a:t>, proto podniky věnují </a:t>
            </a:r>
            <a:r>
              <a:rPr lang="cs-CZ" dirty="0"/>
              <a:t>stanovení ceny náležitou pozornost. </a:t>
            </a:r>
            <a:endParaRPr lang="cs-CZ" dirty="0" smtClean="0"/>
          </a:p>
          <a:p>
            <a:pPr algn="just"/>
            <a:r>
              <a:rPr lang="cs-CZ" dirty="0" smtClean="0"/>
              <a:t>Pokud </a:t>
            </a:r>
            <a:r>
              <a:rPr lang="cs-CZ" dirty="0"/>
              <a:t>by pekař prodával rohlíky za 1000 Kč jeden, zřejmě by žádný neprodal. Pokud by jazykový kurz stál 3 Kč, jistě by o něj byl veliký zájem, ale peněžní částka získaná z prodeje kurzu by nestačila na zaplacení vyučujících. </a:t>
            </a:r>
            <a:endParaRPr lang="cs-CZ" b="0" dirty="0" smtClean="0">
              <a:effectLst/>
            </a:endParaRPr>
          </a:p>
          <a:p>
            <a:r>
              <a:rPr lang="cs-CZ" dirty="0"/>
              <a:t>Při stanovení ceny produktu podniky zohledňují své marketingové cíle podniku, pokud chce např. Ferrari nabízet exkluzivní vůz, na který bude zákazník dlouho čekat, nemůže být tento vůz levný. Dále je třeba brát v úvahu i podobu produktu jako je např. jeho design, jeho dostupnost a distribuci a také propagaci tedy ostatní složky marketingového mixu[1]. </a:t>
            </a:r>
            <a:r>
              <a:rPr lang="cs-CZ" b="0" dirty="0" smtClean="0">
                <a:effectLst/>
              </a:rPr>
              <a:t/>
            </a:r>
            <a:br>
              <a:rPr lang="cs-CZ" b="0" dirty="0" smtClean="0">
                <a:effectLst/>
              </a:rPr>
            </a:br>
            <a:endParaRPr lang="cs-CZ" dirty="0"/>
          </a:p>
        </p:txBody>
      </p:sp>
    </p:spTree>
    <p:extLst>
      <p:ext uri="{BB962C8B-B14F-4D97-AF65-F5344CB8AC3E}">
        <p14:creationId xmlns:p14="http://schemas.microsoft.com/office/powerpoint/2010/main" val="1453735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Proč je </a:t>
            </a:r>
            <a:r>
              <a:rPr lang="cs-CZ" dirty="0"/>
              <a:t>F</a:t>
            </a:r>
            <a:r>
              <a:rPr lang="cs-CZ" dirty="0" smtClean="0"/>
              <a:t>errari ta drahé?</a:t>
            </a:r>
            <a:endParaRPr lang="cs-CZ" dirty="0"/>
          </a:p>
        </p:txBody>
      </p:sp>
      <p:sp>
        <p:nvSpPr>
          <p:cNvPr id="3" name="Zástupný symbol pro obsah 2"/>
          <p:cNvSpPr>
            <a:spLocks noGrp="1"/>
          </p:cNvSpPr>
          <p:nvPr>
            <p:ph sz="half" idx="1"/>
          </p:nvPr>
        </p:nvSpPr>
        <p:spPr/>
        <p:txBody>
          <a:bodyPr>
            <a:normAutofit fontScale="70000" lnSpcReduction="20000"/>
          </a:bodyPr>
          <a:lstStyle/>
          <a:p>
            <a:pPr algn="just"/>
            <a:r>
              <a:rPr lang="cs-CZ" dirty="0" smtClean="0"/>
              <a:t>Ferrari </a:t>
            </a:r>
            <a:r>
              <a:rPr lang="cs-CZ" dirty="0"/>
              <a:t>je italská automobilka, která vyrábí své vozy od roku  1929, své jméno nese po zakladateli </a:t>
            </a:r>
            <a:r>
              <a:rPr lang="cs-CZ" dirty="0" err="1"/>
              <a:t>Enzo</a:t>
            </a:r>
            <a:r>
              <a:rPr lang="cs-CZ" dirty="0"/>
              <a:t> </a:t>
            </a:r>
            <a:r>
              <a:rPr lang="cs-CZ" dirty="0" err="1"/>
              <a:t>Ferrarim</a:t>
            </a:r>
            <a:r>
              <a:rPr lang="cs-CZ" dirty="0"/>
              <a:t>. Vozy Ferrari jsou vyráběny podle návrhů předních světových  designérů jako </a:t>
            </a:r>
            <a:r>
              <a:rPr lang="cs-CZ" dirty="0" err="1"/>
              <a:t>Pininfarina</a:t>
            </a:r>
            <a:r>
              <a:rPr lang="cs-CZ" dirty="0"/>
              <a:t>, </a:t>
            </a:r>
            <a:r>
              <a:rPr lang="cs-CZ" dirty="0" err="1"/>
              <a:t>Zagato</a:t>
            </a:r>
            <a:r>
              <a:rPr lang="cs-CZ" dirty="0"/>
              <a:t>, </a:t>
            </a:r>
            <a:r>
              <a:rPr lang="cs-CZ" dirty="0" err="1"/>
              <a:t>Scaglietti</a:t>
            </a:r>
            <a:r>
              <a:rPr lang="cs-CZ" dirty="0"/>
              <a:t> nebo </a:t>
            </a:r>
            <a:r>
              <a:rPr lang="cs-CZ" dirty="0" err="1"/>
              <a:t>Bertone</a:t>
            </a:r>
            <a:r>
              <a:rPr lang="cs-CZ" dirty="0"/>
              <a:t>. Vozy vynikají vysokým výkonem závodních motorů. Nejlepší reklamou pro automobilku je účast a řada vítězství ve Formuli 1, kde automobilka s notoricky známým znakem černého koně ve žlutém poli nejednou bodovala. Jediným oficiálním prodejním a servisním zastoupením v České republice značky Ferrari je </a:t>
            </a:r>
            <a:r>
              <a:rPr lang="cs-CZ" dirty="0" err="1"/>
              <a:t>autohaus</a:t>
            </a:r>
            <a:r>
              <a:rPr lang="cs-CZ" dirty="0"/>
              <a:t> </a:t>
            </a:r>
            <a:r>
              <a:rPr lang="cs-CZ" dirty="0" err="1"/>
              <a:t>Scuderia</a:t>
            </a:r>
            <a:r>
              <a:rPr lang="cs-CZ" dirty="0"/>
              <a:t> Praha, a.s., prodej aut Ferrari probíhá v luxusních </a:t>
            </a:r>
            <a:r>
              <a:rPr lang="cs-CZ" dirty="0" err="1"/>
              <a:t>showroomech</a:t>
            </a:r>
            <a:r>
              <a:rPr lang="cs-CZ" dirty="0"/>
              <a:t>, kde si zákazník může vybrat automobil přesně podle svých představ. Za luxus z možnosti vlastnit nový automobil Ferrari zákazník zaplatí více než 6 milionů Kč.</a:t>
            </a:r>
            <a:endParaRPr lang="cs-CZ" b="0" dirty="0" smtClean="0">
              <a:effectLst/>
            </a:endParaRPr>
          </a:p>
          <a:p>
            <a:pPr algn="just"/>
            <a:endParaRPr lang="cs-CZ" b="0" dirty="0" smtClean="0">
              <a:effectLst/>
            </a:endParaRPr>
          </a:p>
        </p:txBody>
      </p:sp>
      <p:pic>
        <p:nvPicPr>
          <p:cNvPr id="6" name="Zástupný symbol pro obsah 5"/>
          <p:cNvPicPr>
            <a:picLocks noGrp="1" noChangeAspect="1"/>
          </p:cNvPicPr>
          <p:nvPr>
            <p:ph sz="half" idx="2"/>
          </p:nvPr>
        </p:nvPicPr>
        <p:blipFill>
          <a:blip r:embed="rId2"/>
          <a:stretch>
            <a:fillRect/>
          </a:stretch>
        </p:blipFill>
        <p:spPr>
          <a:xfrm>
            <a:off x="6447409" y="1820021"/>
            <a:ext cx="5323881" cy="2981373"/>
          </a:xfrm>
          <a:prstGeom prst="rect">
            <a:avLst/>
          </a:prstGeom>
        </p:spPr>
      </p:pic>
    </p:spTree>
    <p:extLst>
      <p:ext uri="{BB962C8B-B14F-4D97-AF65-F5344CB8AC3E}">
        <p14:creationId xmlns:p14="http://schemas.microsoft.com/office/powerpoint/2010/main" val="2029383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52306"/>
          </a:xfrm>
        </p:spPr>
        <p:txBody>
          <a:bodyPr>
            <a:normAutofit fontScale="90000"/>
          </a:bodyPr>
          <a:lstStyle/>
          <a:p>
            <a:r>
              <a:rPr lang="cs-CZ" dirty="0" smtClean="0"/>
              <a:t>Nákladově orientovaná cena</a:t>
            </a:r>
            <a:endParaRPr lang="cs-CZ" dirty="0"/>
          </a:p>
        </p:txBody>
      </p:sp>
      <p:sp>
        <p:nvSpPr>
          <p:cNvPr id="3" name="Zástupný symbol pro obsah 2"/>
          <p:cNvSpPr>
            <a:spLocks noGrp="1"/>
          </p:cNvSpPr>
          <p:nvPr>
            <p:ph idx="1"/>
          </p:nvPr>
        </p:nvSpPr>
        <p:spPr>
          <a:xfrm>
            <a:off x="838200" y="1233197"/>
            <a:ext cx="10515600" cy="4832752"/>
          </a:xfrm>
        </p:spPr>
        <p:txBody>
          <a:bodyPr>
            <a:normAutofit/>
          </a:bodyPr>
          <a:lstStyle/>
          <a:p>
            <a:r>
              <a:rPr lang="cs-CZ" dirty="0" smtClean="0"/>
              <a:t>Důležitou součástí stanovení ceny jsou náklady, které určují minimální cenu, za kterou podnik může produkt nabízet, tak aby na prodeji netratil. Stanovení na základě nákladů označujeme jako </a:t>
            </a:r>
            <a:r>
              <a:rPr lang="cs-CZ" b="1" dirty="0" smtClean="0"/>
              <a:t>nákladově orientovaná tvorba ceny</a:t>
            </a:r>
            <a:r>
              <a:rPr lang="cs-CZ" dirty="0" smtClean="0"/>
              <a:t>[2]. </a:t>
            </a:r>
          </a:p>
          <a:p>
            <a:r>
              <a:rPr lang="cs-CZ" dirty="0" smtClean="0"/>
              <a:t>Využívá se </a:t>
            </a:r>
            <a:r>
              <a:rPr lang="cs-CZ" altLang="cs-CZ" dirty="0" smtClean="0">
                <a:solidFill>
                  <a:schemeClr val="tx2"/>
                </a:solidFill>
              </a:rPr>
              <a:t>(stanovení cen s přirážkou, marže, analýza bodu zvratu)</a:t>
            </a:r>
          </a:p>
          <a:p>
            <a:endParaRPr lang="cs-CZ" dirty="0" smtClean="0"/>
          </a:p>
          <a:p>
            <a:pPr marL="0" indent="0">
              <a:buNone/>
            </a:pPr>
            <a:endParaRPr lang="cs-CZ" dirty="0" smtClean="0"/>
          </a:p>
          <a:p>
            <a:endParaRPr lang="cs-CZ" dirty="0"/>
          </a:p>
        </p:txBody>
      </p:sp>
    </p:spTree>
    <p:extLst>
      <p:ext uri="{BB962C8B-B14F-4D97-AF65-F5344CB8AC3E}">
        <p14:creationId xmlns:p14="http://schemas.microsoft.com/office/powerpoint/2010/main" val="322365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446244"/>
          </a:xfrm>
        </p:spPr>
        <p:txBody>
          <a:bodyPr>
            <a:normAutofit fontScale="90000"/>
          </a:bodyPr>
          <a:lstStyle/>
          <a:p>
            <a:endParaRPr lang="cs-CZ" dirty="0"/>
          </a:p>
        </p:txBody>
      </p:sp>
      <p:sp>
        <p:nvSpPr>
          <p:cNvPr id="3" name="Zástupný symbol pro obsah 2"/>
          <p:cNvSpPr>
            <a:spLocks noGrp="1"/>
          </p:cNvSpPr>
          <p:nvPr>
            <p:ph idx="1"/>
          </p:nvPr>
        </p:nvSpPr>
        <p:spPr>
          <a:xfrm>
            <a:off x="838200" y="914400"/>
            <a:ext cx="10515600" cy="5262563"/>
          </a:xfrm>
        </p:spPr>
        <p:txBody>
          <a:bodyPr>
            <a:normAutofit fontScale="92500" lnSpcReduction="20000"/>
          </a:bodyPr>
          <a:lstStyle/>
          <a:p>
            <a:pPr algn="just"/>
            <a:r>
              <a:rPr lang="cs-CZ" dirty="0" smtClean="0"/>
              <a:t>Když společnost </a:t>
            </a:r>
            <a:r>
              <a:rPr lang="cs-CZ" dirty="0" err="1" smtClean="0"/>
              <a:t>Swatch</a:t>
            </a:r>
            <a:r>
              <a:rPr lang="cs-CZ" dirty="0" smtClean="0"/>
              <a:t> začínala, prozkoumala trh a identifikovala neobsloužený segment kupujících, kteří chtěli  levný módní doplněk, který ukazuje přesný čas. S pomocí této informace získané na základě marketingového výzkumu vytvořila společnost takové hodinky jaké si zákazníci přáli za cenu , kterou jsou ochotni zaplatit a podle toho i řídila náklady tohoto produktu. Firma </a:t>
            </a:r>
            <a:r>
              <a:rPr lang="cs-CZ" dirty="0" err="1" smtClean="0"/>
              <a:t>Swatch</a:t>
            </a:r>
            <a:r>
              <a:rPr lang="cs-CZ" dirty="0" smtClean="0"/>
              <a:t> chtěla vyrobit přesné, spolehlivé a trvanlivé hodinky, které budou ovšem široce dostupné a módní tak aby zaujali zákazníky. Firma </a:t>
            </a:r>
            <a:r>
              <a:rPr lang="cs-CZ" dirty="0" err="1" smtClean="0"/>
              <a:t>Swatch</a:t>
            </a:r>
            <a:r>
              <a:rPr lang="cs-CZ" dirty="0" smtClean="0"/>
              <a:t> chtěla udržet nízké náklady, a proto navrhla jednoduché  moderní hodinky, které měly méně součástek a byly vyrobeny z moderních , ale méně drahých materiálů Potom firma vytvořila revoluční automatický proces pro masovou výrovu nových hodinek a zavedla přísnou kontrolu nákladů v celém výrobním procesu. Díky pečlivému sledování nákladů dokázal společnost </a:t>
            </a:r>
            <a:r>
              <a:rPr lang="cs-CZ" dirty="0" err="1" smtClean="0"/>
              <a:t>Swatch</a:t>
            </a:r>
            <a:r>
              <a:rPr lang="cs-CZ" dirty="0" smtClean="0"/>
              <a:t> vytvořit hodinky, které představovaly tu správnou směs módy a funkčnosti za cenu, kterou byli zákazníci ochotni zaplatiti.</a:t>
            </a:r>
            <a:endParaRPr lang="cs-CZ" b="0" dirty="0" smtClean="0">
              <a:effectLst/>
            </a:endParaRPr>
          </a:p>
          <a:p>
            <a:pPr algn="just"/>
            <a:r>
              <a:rPr lang="cs-CZ" dirty="0" smtClean="0"/>
              <a:t>Zdroj: </a:t>
            </a:r>
            <a:r>
              <a:rPr lang="cs-CZ" dirty="0" err="1" smtClean="0"/>
              <a:t>Kotler</a:t>
            </a:r>
            <a:r>
              <a:rPr lang="cs-CZ" dirty="0" smtClean="0"/>
              <a:t>, 2007</a:t>
            </a:r>
            <a:endParaRPr lang="cs-CZ" b="0" dirty="0" smtClean="0">
              <a:effectLst/>
            </a:endParaRPr>
          </a:p>
          <a:p>
            <a:pPr algn="just"/>
            <a:endParaRPr lang="cs-CZ" dirty="0"/>
          </a:p>
        </p:txBody>
      </p:sp>
    </p:spTree>
    <p:extLst>
      <p:ext uri="{BB962C8B-B14F-4D97-AF65-F5344CB8AC3E}">
        <p14:creationId xmlns:p14="http://schemas.microsoft.com/office/powerpoint/2010/main" val="2528636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858368"/>
          </a:xfrm>
        </p:spPr>
        <p:txBody>
          <a:bodyPr>
            <a:normAutofit fontScale="90000"/>
          </a:bodyPr>
          <a:lstStyle/>
          <a:p>
            <a:r>
              <a:rPr lang="cs-CZ" dirty="0" smtClean="0"/>
              <a:t>Poptávkově orientovaná cena, konkurenčně orientovaná cena</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Naopak maximální cenu, kterou může podnik za svůj produkt maximálně požadovat, určuje trh a poptávka po produktu tzv. </a:t>
            </a:r>
            <a:r>
              <a:rPr lang="cs-CZ" b="1" dirty="0" smtClean="0"/>
              <a:t>poptávkově orientovaná tvorba ceny</a:t>
            </a:r>
            <a:r>
              <a:rPr lang="cs-CZ" dirty="0" smtClean="0"/>
              <a:t>. Mimo jiné podniky hledají i informace o tom, co a za kolik nabízí konkurence proto, aby mohly na cenu konkurentů reagovat tzv. </a:t>
            </a:r>
            <a:r>
              <a:rPr lang="cs-CZ" b="1" dirty="0" smtClean="0"/>
              <a:t>konkurenčně orientovaná tvorba ceny</a:t>
            </a:r>
            <a:r>
              <a:rPr lang="cs-CZ" dirty="0" smtClean="0"/>
              <a:t>. </a:t>
            </a:r>
          </a:p>
          <a:p>
            <a:r>
              <a:rPr lang="cs-CZ" dirty="0" smtClean="0"/>
              <a:t>Pro stanovení konečné odpovídající ceny na trhu se podniky řídí následujícími zásadami tzv. </a:t>
            </a:r>
            <a:r>
              <a:rPr lang="cs-CZ" b="1" dirty="0" smtClean="0"/>
              <a:t>3C:</a:t>
            </a:r>
          </a:p>
          <a:p>
            <a:r>
              <a:rPr lang="cs-CZ" b="1" dirty="0" err="1" smtClean="0"/>
              <a:t>customer´s</a:t>
            </a:r>
            <a:r>
              <a:rPr lang="cs-CZ" b="1" dirty="0" smtClean="0"/>
              <a:t> </a:t>
            </a:r>
            <a:r>
              <a:rPr lang="cs-CZ" b="1" dirty="0" err="1" smtClean="0"/>
              <a:t>demand</a:t>
            </a:r>
            <a:r>
              <a:rPr lang="cs-CZ" b="1" dirty="0" smtClean="0"/>
              <a:t> </a:t>
            </a:r>
            <a:r>
              <a:rPr lang="cs-CZ" b="1" dirty="0" err="1" smtClean="0"/>
              <a:t>schedule</a:t>
            </a:r>
            <a:r>
              <a:rPr lang="cs-CZ" b="1" dirty="0" smtClean="0"/>
              <a:t> - </a:t>
            </a:r>
            <a:r>
              <a:rPr lang="cs-CZ" dirty="0" smtClean="0"/>
              <a:t> tzn. zjištění pravděpodobného množství, které podnik bude schopen za každou z možných cen prodat tzv. křivku poptávky. </a:t>
            </a:r>
          </a:p>
          <a:p>
            <a:r>
              <a:rPr lang="cs-CZ" b="1" dirty="0" err="1" smtClean="0"/>
              <a:t>cost</a:t>
            </a:r>
            <a:r>
              <a:rPr lang="cs-CZ" b="1" dirty="0" smtClean="0"/>
              <a:t> </a:t>
            </a:r>
            <a:r>
              <a:rPr lang="cs-CZ" b="1" dirty="0" err="1" smtClean="0"/>
              <a:t>function</a:t>
            </a:r>
            <a:r>
              <a:rPr lang="cs-CZ" b="1" dirty="0" smtClean="0"/>
              <a:t> - </a:t>
            </a:r>
            <a:r>
              <a:rPr lang="cs-CZ" dirty="0" smtClean="0"/>
              <a:t>podniky odhadnou, jak se budou lišit náklady při různých úrovních prodeje </a:t>
            </a:r>
          </a:p>
          <a:p>
            <a:r>
              <a:rPr lang="cs-CZ" b="1" dirty="0" err="1" smtClean="0"/>
              <a:t>competitor´s</a:t>
            </a:r>
            <a:r>
              <a:rPr lang="cs-CZ" b="1" dirty="0" smtClean="0"/>
              <a:t> </a:t>
            </a:r>
            <a:r>
              <a:rPr lang="cs-CZ" b="1" dirty="0" err="1" smtClean="0"/>
              <a:t>prices</a:t>
            </a:r>
            <a:r>
              <a:rPr lang="cs-CZ" b="1" dirty="0" smtClean="0"/>
              <a:t> tzn. </a:t>
            </a:r>
            <a:r>
              <a:rPr lang="cs-CZ" dirty="0" smtClean="0"/>
              <a:t> prošetří náklady, ceny a nabídky konkurence</a:t>
            </a:r>
          </a:p>
          <a:p>
            <a:r>
              <a:rPr lang="cs-CZ" dirty="0" smtClean="0"/>
              <a:t>Podle těchto zásad se nakonec stanoví cena, která odráží náklady na produkt, ceny konkurentů a náhražek, hodnocení jedinečných vlastností produktu[3]. </a:t>
            </a:r>
            <a:endParaRPr lang="cs-CZ" b="0" dirty="0" smtClean="0">
              <a:effectLst/>
            </a:endParaRPr>
          </a:p>
          <a:p>
            <a:endParaRPr lang="cs-CZ" dirty="0"/>
          </a:p>
        </p:txBody>
      </p:sp>
    </p:spTree>
    <p:extLst>
      <p:ext uri="{BB962C8B-B14F-4D97-AF65-F5344CB8AC3E}">
        <p14:creationId xmlns:p14="http://schemas.microsoft.com/office/powerpoint/2010/main" val="3847570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Kolik stojí počítač DELL?</a:t>
            </a:r>
            <a:endParaRPr lang="cs-CZ" dirty="0"/>
          </a:p>
        </p:txBody>
      </p:sp>
      <p:sp>
        <p:nvSpPr>
          <p:cNvPr id="3" name="Zástupný symbol pro obsah 2"/>
          <p:cNvSpPr>
            <a:spLocks noGrp="1"/>
          </p:cNvSpPr>
          <p:nvPr>
            <p:ph sz="half" idx="1"/>
          </p:nvPr>
        </p:nvSpPr>
        <p:spPr>
          <a:xfrm>
            <a:off x="838200" y="1506828"/>
            <a:ext cx="5181600" cy="4670135"/>
          </a:xfrm>
        </p:spPr>
        <p:txBody>
          <a:bodyPr>
            <a:normAutofit fontScale="77500" lnSpcReduction="20000"/>
          </a:bodyPr>
          <a:lstStyle/>
          <a:p>
            <a:pPr algn="just"/>
            <a:r>
              <a:rPr lang="cs-CZ" dirty="0"/>
              <a:t>Společnost Dell používá od roku 2001 technicky vyspělý systém předpovídání nákladů, který jí umožňuje odstupňovat prodejní ceny podle poptávky zákazníků a vlastních nákladů. Manažeři dostávají průběžně informace o nákladech od dodavatelů, které pak spojí s informacemi o svých cílech, termínech dodávek a konkurenci. Informace následně využijí ke stanovení ceny pro jednotlivé segmenty. Během dne se tak může stejný počítat prodávat za rozdílné ceny podle toho, zda jej kupuje vláda, malá firma nebo domácnost. Společnost zavedla tento systém v době, kdy došlo ke zpomalení ekonomiky a v roce 2001 byla jediným výrobcem počítačů v USA, který dosáhl zisk.. Zdroj: </a:t>
            </a:r>
            <a:r>
              <a:rPr lang="cs-CZ" dirty="0" err="1"/>
              <a:t>Kotler</a:t>
            </a:r>
            <a:r>
              <a:rPr lang="cs-CZ" dirty="0"/>
              <a:t>, 2007</a:t>
            </a:r>
            <a:endParaRPr lang="cs-CZ" b="0" dirty="0" smtClean="0">
              <a:effectLst/>
            </a:endParaRPr>
          </a:p>
          <a:p>
            <a:pPr marL="0" indent="0">
              <a:buNone/>
            </a:pPr>
            <a:endParaRPr lang="cs-CZ" dirty="0"/>
          </a:p>
        </p:txBody>
      </p:sp>
      <p:pic>
        <p:nvPicPr>
          <p:cNvPr id="5" name="Zástupný symbol pro obsah 4"/>
          <p:cNvPicPr>
            <a:picLocks noGrp="1" noChangeAspect="1"/>
          </p:cNvPicPr>
          <p:nvPr>
            <p:ph sz="half" idx="2"/>
          </p:nvPr>
        </p:nvPicPr>
        <p:blipFill>
          <a:blip r:embed="rId2"/>
          <a:stretch>
            <a:fillRect/>
          </a:stretch>
        </p:blipFill>
        <p:spPr>
          <a:xfrm>
            <a:off x="6172200" y="2151463"/>
            <a:ext cx="5181600" cy="3699662"/>
          </a:xfrm>
          <a:prstGeom prst="rect">
            <a:avLst/>
          </a:prstGeom>
        </p:spPr>
      </p:pic>
    </p:spTree>
    <p:extLst>
      <p:ext uri="{BB962C8B-B14F-4D97-AF65-F5344CB8AC3E}">
        <p14:creationId xmlns:p14="http://schemas.microsoft.com/office/powerpoint/2010/main" val="1210898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cs-CZ" altLang="cs-CZ" b="1" dirty="0"/>
              <a:t>Základní cenové </a:t>
            </a:r>
            <a:r>
              <a:rPr lang="cs-CZ" altLang="cs-CZ" b="1" dirty="0" smtClean="0"/>
              <a:t>strategie </a:t>
            </a:r>
            <a:r>
              <a:rPr lang="cs-CZ" altLang="cs-CZ" sz="1800" b="1" dirty="0" smtClean="0"/>
              <a:t>(Kašparová, 2016)</a:t>
            </a:r>
            <a:endParaRPr lang="cs-CZ" altLang="cs-CZ" sz="1800" b="1" dirty="0"/>
          </a:p>
        </p:txBody>
      </p:sp>
      <p:graphicFrame>
        <p:nvGraphicFramePr>
          <p:cNvPr id="24608" name="Group 32"/>
          <p:cNvGraphicFramePr>
            <a:graphicFrameLocks noGrp="1"/>
          </p:cNvGraphicFramePr>
          <p:nvPr>
            <p:ph type="tbl" idx="1"/>
            <p:extLst>
              <p:ext uri="{D42A27DB-BD31-4B8C-83A1-F6EECF244321}">
                <p14:modId xmlns:p14="http://schemas.microsoft.com/office/powerpoint/2010/main" val="2628912112"/>
              </p:ext>
            </p:extLst>
          </p:nvPr>
        </p:nvGraphicFramePr>
        <p:xfrm>
          <a:off x="2351089" y="2060576"/>
          <a:ext cx="7661275" cy="2519363"/>
        </p:xfrm>
        <a:graphic>
          <a:graphicData uri="http://schemas.openxmlformats.org/drawingml/2006/table">
            <a:tbl>
              <a:tblPr/>
              <a:tblGrid>
                <a:gridCol w="2554287"/>
                <a:gridCol w="2552700"/>
                <a:gridCol w="2554288"/>
              </a:tblGrid>
              <a:tr h="519113">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marL="449263">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marL="890588">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29540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68275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21399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5971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30543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5115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endParaRPr kumimoji="0" lang="cs-CZ" altLang="cs-CZ" sz="25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lumMod val="85000"/>
                      </a:schemeClr>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marL="449263">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marL="890588">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29540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68275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21399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5971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30543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5115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cs-CZ" altLang="cs-CZ" sz="25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rPr>
                        <a:t>Vysoká cena</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lumMod val="85000"/>
                      </a:schemeClr>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marL="449263">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marL="890588">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29540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68275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21399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5971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30543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5115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cs-CZ" altLang="cs-CZ" sz="25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rPr>
                        <a:t>Nízká cena</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lumMod val="85000"/>
                      </a:schemeClr>
                    </a:solidFill>
                  </a:tcPr>
                </a:tc>
              </a:tr>
              <a:tr h="901700">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marL="449263">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marL="890588">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29540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68275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21399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5971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30543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5115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cs-CZ" altLang="cs-CZ" sz="25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rPr>
                        <a:t>Vysoká vnímaná kvalita</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1">
                        <a:lumMod val="85000"/>
                      </a:schemeClr>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marL="449263">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marL="890588">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29540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68275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21399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5971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30543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5115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cs-CZ" altLang="cs-CZ" sz="25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rPr>
                        <a:t>Strategie vysoké ceny</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marL="449263">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marL="890588">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29540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68275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21399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5971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30543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5115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cs-CZ" altLang="cs-CZ" sz="25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rPr>
                        <a:t>Strategie dobré hodnoty</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098550">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marL="449263">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marL="890588">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29540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68275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21399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5971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30543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5115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cs-CZ" altLang="cs-CZ" sz="25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rPr>
                        <a:t>Nízká vnímaná kvalita</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bg1">
                        <a:lumMod val="85000"/>
                      </a:schemeClr>
                    </a:solid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marL="449263">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marL="890588">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29540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68275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21399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5971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30543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5115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cs-CZ" altLang="cs-CZ" sz="2500" b="1" i="0" u="none" strike="noStrike" cap="none" normalizeH="0" baseline="0" dirty="0" smtClean="0">
                          <a:ln>
                            <a:noFill/>
                          </a:ln>
                          <a:solidFill>
                            <a:srgbClr val="FF0000"/>
                          </a:solidFill>
                          <a:effectLst/>
                          <a:latin typeface="Arial" panose="020B0604020202020204" pitchFamily="34" charset="0"/>
                          <a:cs typeface="Arial" panose="020B0604020202020204" pitchFamily="34" charset="0"/>
                        </a:rPr>
                        <a:t>Chybný </a:t>
                      </a:r>
                      <a:r>
                        <a:rPr kumimoji="0" lang="cs-CZ" altLang="cs-CZ" sz="2500" b="1" i="0" u="none" strike="noStrike" cap="none" normalizeH="0" baseline="0" dirty="0" err="1" smtClean="0">
                          <a:ln>
                            <a:noFill/>
                          </a:ln>
                          <a:solidFill>
                            <a:srgbClr val="FF0000"/>
                          </a:solidFill>
                          <a:effectLst/>
                          <a:latin typeface="Arial" panose="020B0604020202020204" pitchFamily="34" charset="0"/>
                          <a:cs typeface="Arial" panose="020B0604020202020204" pitchFamily="34" charset="0"/>
                        </a:rPr>
                        <a:t>pricing</a:t>
                      </a:r>
                      <a:endParaRPr kumimoji="0" lang="cs-CZ" altLang="cs-CZ" sz="2500" b="1" i="0" u="none" strike="noStrike" cap="none" normalizeH="0" baseline="0" dirty="0" smtClean="0">
                        <a:ln>
                          <a:noFill/>
                        </a:ln>
                        <a:solidFill>
                          <a:srgbClr val="FF0000"/>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marL="449263">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marL="890588">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29540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168275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21399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5971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30543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511550" fontAlgn="base">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cs-CZ" altLang="cs-CZ" sz="2500" b="1" i="0" u="none" strike="noStrike" cap="none" normalizeH="0" baseline="0" dirty="0" smtClean="0">
                          <a:ln>
                            <a:noFill/>
                          </a:ln>
                          <a:solidFill>
                            <a:schemeClr val="tx2"/>
                          </a:solidFill>
                          <a:effectLst/>
                          <a:latin typeface="Arial" panose="020B0604020202020204" pitchFamily="34" charset="0"/>
                          <a:cs typeface="Arial" panose="020B0604020202020204" pitchFamily="34" charset="0"/>
                        </a:rPr>
                        <a:t>Ekonomická strategie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24603" name="Text Box 27"/>
          <p:cNvSpPr txBox="1">
            <a:spLocks noChangeArrowheads="1"/>
          </p:cNvSpPr>
          <p:nvPr/>
        </p:nvSpPr>
        <p:spPr bwMode="auto">
          <a:xfrm>
            <a:off x="2279651" y="4868864"/>
            <a:ext cx="8137525"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2500" b="1" dirty="0">
                <a:latin typeface="+mj-lt"/>
              </a:rPr>
              <a:t>Vstup na trh:</a:t>
            </a:r>
          </a:p>
          <a:p>
            <a:pPr>
              <a:lnSpc>
                <a:spcPct val="90000"/>
              </a:lnSpc>
              <a:spcBef>
                <a:spcPct val="20000"/>
              </a:spcBef>
              <a:buClr>
                <a:schemeClr val="accent1"/>
              </a:buClr>
              <a:buSzPct val="70000"/>
              <a:buFont typeface="Wingdings" panose="05000000000000000000" pitchFamily="2" charset="2"/>
              <a:buChar char="n"/>
            </a:pPr>
            <a:r>
              <a:rPr lang="cs-CZ" altLang="cs-CZ" sz="2500" b="1" dirty="0">
                <a:latin typeface="+mj-lt"/>
              </a:rPr>
              <a:t>  penetrační strategie (</a:t>
            </a:r>
            <a:r>
              <a:rPr lang="cs-CZ" altLang="cs-CZ" sz="2500" b="1" dirty="0" err="1">
                <a:latin typeface="+mj-lt"/>
              </a:rPr>
              <a:t>penetration</a:t>
            </a:r>
            <a:r>
              <a:rPr lang="cs-CZ" altLang="cs-CZ" sz="2500" b="1" dirty="0">
                <a:latin typeface="+mj-lt"/>
              </a:rPr>
              <a:t> </a:t>
            </a:r>
            <a:r>
              <a:rPr lang="cs-CZ" altLang="cs-CZ" sz="2500" b="1" dirty="0" err="1">
                <a:latin typeface="+mj-lt"/>
              </a:rPr>
              <a:t>price</a:t>
            </a:r>
            <a:r>
              <a:rPr lang="cs-CZ" altLang="cs-CZ" sz="2500" b="1" dirty="0">
                <a:latin typeface="+mj-lt"/>
              </a:rPr>
              <a:t> </a:t>
            </a:r>
            <a:r>
              <a:rPr lang="cs-CZ" altLang="cs-CZ" sz="2500" b="1" dirty="0" err="1">
                <a:latin typeface="+mj-lt"/>
              </a:rPr>
              <a:t>strategy</a:t>
            </a:r>
            <a:r>
              <a:rPr lang="cs-CZ" altLang="cs-CZ" sz="2500" b="1" dirty="0">
                <a:latin typeface="+mj-lt"/>
              </a:rPr>
              <a:t>)</a:t>
            </a:r>
          </a:p>
          <a:p>
            <a:pPr>
              <a:lnSpc>
                <a:spcPct val="90000"/>
              </a:lnSpc>
              <a:spcBef>
                <a:spcPct val="20000"/>
              </a:spcBef>
              <a:buClr>
                <a:schemeClr val="accent1"/>
              </a:buClr>
              <a:buSzPct val="70000"/>
              <a:buFont typeface="Wingdings" panose="05000000000000000000" pitchFamily="2" charset="2"/>
              <a:buChar char="n"/>
            </a:pPr>
            <a:r>
              <a:rPr lang="cs-CZ" altLang="cs-CZ" sz="2500" dirty="0">
                <a:latin typeface="+mj-lt"/>
              </a:rPr>
              <a:t>  </a:t>
            </a:r>
            <a:r>
              <a:rPr lang="cs-CZ" altLang="cs-CZ" sz="2500" b="1" dirty="0">
                <a:latin typeface="+mj-lt"/>
              </a:rPr>
              <a:t>strategie sbírání smetany (</a:t>
            </a:r>
            <a:r>
              <a:rPr lang="cs-CZ" altLang="cs-CZ" sz="2500" b="1" dirty="0" err="1">
                <a:latin typeface="+mj-lt"/>
              </a:rPr>
              <a:t>skimming</a:t>
            </a:r>
            <a:r>
              <a:rPr lang="cs-CZ" altLang="cs-CZ" sz="2500" b="1" dirty="0">
                <a:latin typeface="+mj-lt"/>
              </a:rPr>
              <a:t> </a:t>
            </a:r>
            <a:r>
              <a:rPr lang="cs-CZ" altLang="cs-CZ" sz="2500" b="1" dirty="0" err="1">
                <a:latin typeface="+mj-lt"/>
              </a:rPr>
              <a:t>pricing</a:t>
            </a:r>
            <a:r>
              <a:rPr lang="cs-CZ" altLang="cs-CZ" sz="2500" b="1" dirty="0">
                <a:latin typeface="+mj-lt"/>
              </a:rPr>
              <a:t> </a:t>
            </a:r>
            <a:r>
              <a:rPr lang="cs-CZ" altLang="cs-CZ" sz="2500" b="1" dirty="0" err="1">
                <a:latin typeface="+mj-lt"/>
              </a:rPr>
              <a:t>strategy</a:t>
            </a:r>
            <a:r>
              <a:rPr lang="cs-CZ" altLang="cs-CZ" sz="2500" b="1" dirty="0">
                <a:latin typeface="+mj-lt"/>
              </a:rPr>
              <a:t>)</a:t>
            </a:r>
            <a:endParaRPr lang="cs-CZ" altLang="cs-CZ" sz="2500" dirty="0">
              <a:latin typeface="+mj-lt"/>
            </a:endParaRPr>
          </a:p>
        </p:txBody>
      </p:sp>
    </p:spTree>
    <p:extLst>
      <p:ext uri="{BB962C8B-B14F-4D97-AF65-F5344CB8AC3E}">
        <p14:creationId xmlns:p14="http://schemas.microsoft.com/office/powerpoint/2010/main" val="37012976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cap="small" dirty="0" smtClean="0"/>
              <a:t>CENOVÁ POLITIKA A OBCHODNÍ MARŽE</a:t>
            </a:r>
            <a:r>
              <a:rPr lang="cs-CZ" b="0" dirty="0" smtClean="0">
                <a:effectLst/>
              </a:rPr>
              <a:t/>
            </a:r>
            <a:br>
              <a:rPr lang="cs-CZ" b="0" dirty="0" smtClean="0">
                <a:effectLst/>
              </a:rPr>
            </a:br>
            <a:endParaRPr lang="cs-CZ" dirty="0"/>
          </a:p>
        </p:txBody>
      </p:sp>
      <p:sp>
        <p:nvSpPr>
          <p:cNvPr id="3" name="Zástupný symbol pro obsah 2"/>
          <p:cNvSpPr>
            <a:spLocks noGrp="1"/>
          </p:cNvSpPr>
          <p:nvPr>
            <p:ph idx="1"/>
          </p:nvPr>
        </p:nvSpPr>
        <p:spPr>
          <a:xfrm>
            <a:off x="838200" y="1471613"/>
            <a:ext cx="10515600" cy="4705350"/>
          </a:xfrm>
        </p:spPr>
        <p:txBody>
          <a:bodyPr>
            <a:normAutofit fontScale="92500" lnSpcReduction="10000"/>
          </a:bodyPr>
          <a:lstStyle/>
          <a:p>
            <a:pPr algn="just"/>
            <a:r>
              <a:rPr lang="cs-CZ" dirty="0" smtClean="0"/>
              <a:t>Díky vhodně stanovené ceně produktů, které podnik nabízí, může podnik vůbec existovat. Obchody Tesco prodávají rohlík za 2 Kč, který nakoupili od pekaře za 1Kč, který jej upekl s náklady 50 haléřů. Pro řetězec Tesco to znamená, že dosáhne </a:t>
            </a:r>
            <a:r>
              <a:rPr lang="cs-CZ" b="1" dirty="0" smtClean="0"/>
              <a:t>obchodní marže</a:t>
            </a:r>
            <a:r>
              <a:rPr lang="cs-CZ" dirty="0" smtClean="0"/>
              <a:t> 1Kč. Pokud by od obchodní marže řetězec Tesco odečetl ještě náklady např. na prodejní personál, dosáhl by zisku.</a:t>
            </a:r>
            <a:endParaRPr lang="cs-CZ" b="0" dirty="0" smtClean="0">
              <a:effectLst/>
            </a:endParaRPr>
          </a:p>
          <a:p>
            <a:pPr algn="just"/>
            <a:r>
              <a:rPr lang="cs-CZ" dirty="0" smtClean="0"/>
              <a:t>Kromě samotné ceny produktu a jeho obchodní marže mohou podniky ovlivnit svoji úspěšnost na trhu prostřednictvím dalších nástrojů, jako způsob a možnosti placení - platební podmínky, způsob a možnosti dodání produktu - dodací podmínky a snížení cen – rabaty, označované spolu s cenou jako </a:t>
            </a:r>
            <a:r>
              <a:rPr lang="cs-CZ" b="1" dirty="0" smtClean="0"/>
              <a:t>cenová politika</a:t>
            </a:r>
            <a:r>
              <a:rPr lang="cs-CZ" dirty="0" smtClean="0"/>
              <a:t>.</a:t>
            </a:r>
            <a:endParaRPr lang="cs-CZ" b="0" dirty="0" smtClean="0">
              <a:effectLst/>
            </a:endParaRPr>
          </a:p>
          <a:p>
            <a:pPr algn="just"/>
            <a:r>
              <a:rPr lang="cs-CZ" b="1" dirty="0" smtClean="0"/>
              <a:t>Cenová politika</a:t>
            </a:r>
            <a:r>
              <a:rPr lang="cs-CZ" dirty="0" smtClean="0"/>
              <a:t> zahrnuje ceny, dodací a platební podmínky a rabaty, prostřednictvím, kterých podnik reaguje na konkurenční situaci na trhu.</a:t>
            </a:r>
            <a:endParaRPr lang="cs-CZ" b="0" dirty="0" smtClean="0">
              <a:effectLst/>
            </a:endParaRPr>
          </a:p>
          <a:p>
            <a:endParaRPr lang="cs-CZ" dirty="0"/>
          </a:p>
        </p:txBody>
      </p:sp>
    </p:spTree>
    <p:extLst>
      <p:ext uri="{BB962C8B-B14F-4D97-AF65-F5344CB8AC3E}">
        <p14:creationId xmlns:p14="http://schemas.microsoft.com/office/powerpoint/2010/main" val="274513495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TotalTime>
  <Words>538</Words>
  <Application>Microsoft Office PowerPoint</Application>
  <PresentationFormat>Vlastní</PresentationFormat>
  <Paragraphs>77</Paragraphs>
  <Slides>17</Slides>
  <Notes>0</Notes>
  <HiddenSlides>0</HiddenSlides>
  <MMClips>0</MMClips>
  <ScaleCrop>false</ScaleCrop>
  <HeadingPairs>
    <vt:vector size="4" baseType="variant">
      <vt:variant>
        <vt:lpstr>Motiv</vt:lpstr>
      </vt:variant>
      <vt:variant>
        <vt:i4>1</vt:i4>
      </vt:variant>
      <vt:variant>
        <vt:lpstr>Nadpisy snímků</vt:lpstr>
      </vt:variant>
      <vt:variant>
        <vt:i4>17</vt:i4>
      </vt:variant>
    </vt:vector>
  </HeadingPairs>
  <TitlesOfParts>
    <vt:vector size="18" baseType="lpstr">
      <vt:lpstr>Motiv Office</vt:lpstr>
      <vt:lpstr>Cena</vt:lpstr>
      <vt:lpstr>Cena a její tvorba</vt:lpstr>
      <vt:lpstr>Proč je Ferrari ta drahé?</vt:lpstr>
      <vt:lpstr>Nákladově orientovaná cena</vt:lpstr>
      <vt:lpstr>Prezentace aplikace PowerPoint</vt:lpstr>
      <vt:lpstr>Poptávkově orientovaná cena, konkurenčně orientovaná cena</vt:lpstr>
      <vt:lpstr>Kolik stojí počítač DELL?</vt:lpstr>
      <vt:lpstr>Základní cenové strategie (Kašparová, 2016)</vt:lpstr>
      <vt:lpstr>CENOVÁ POLITIKA A OBCHODNÍ MARŽE </vt:lpstr>
      <vt:lpstr>Cenové úpravy</vt:lpstr>
      <vt:lpstr>Prezentace aplikace PowerPoint</vt:lpstr>
      <vt:lpstr>Prezentace aplikace PowerPoint</vt:lpstr>
      <vt:lpstr>Psychologické ceny - O výhodnosti nákupu naopak zákazníky přesvědčí např. snížení ceny o 1Kč a cena 399Kč přiláká k nákupu více zákazníků než cena 400Kč. Ty jsou detreminovány jak kontrolovatelné a nekontrolovatelné vliv ( Kašparová, 2016) </vt:lpstr>
      <vt:lpstr>Prezentace aplikace PowerPoint</vt:lpstr>
      <vt:lpstr>Prezentace aplikace PowerPoint</vt:lpstr>
      <vt:lpstr>Prezentace aplikace PowerPoint</vt:lpstr>
      <vt:lpstr>Kdo hlídá obchodníky v ČR?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Cena</dc:title>
  <dc:creator>aaa</dc:creator>
  <cp:lastModifiedBy>Odehnalova Pavla</cp:lastModifiedBy>
  <cp:revision>11</cp:revision>
  <dcterms:created xsi:type="dcterms:W3CDTF">2016-12-15T10:25:20Z</dcterms:created>
  <dcterms:modified xsi:type="dcterms:W3CDTF">2017-01-04T11:33:25Z</dcterms:modified>
</cp:coreProperties>
</file>