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DED64-AE75-4CDB-ABF3-21E077AD5C1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BCAC-EF84-48EE-937D-2419FCB8F70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E75BE-D018-4648-8B51-90054DE2B50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7DE8-2A82-4F75-9358-D04753DC594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98D8-256D-4485-8D5A-5A774933CD6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A1A3-37BC-420F-8D06-ACCB4B77C58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EAD8-FD64-48C6-BE24-FB4CFCB9C9D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FA0C-73A7-41DC-8CFB-24F97F1BCF4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2050-6C9E-4D3B-9883-253F6514FB4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C6055-8702-4FFF-A983-3B9F2F8566D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972C-D41C-4996-B968-9C16B3E3095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FC9E-4F2C-45C3-88A6-F6EBE99F37A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DDAA-294F-4B6A-9B09-8F503C31B693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B869-E203-4510-9FBF-FED09A2CAE3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885E-6429-423B-93E7-4905F9D87B7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F6AE-FE11-42F7-AD7B-2F2DCD33EED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30C7-DE81-4EF6-A687-CDF6F2037A6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4D193-0746-4518-BC3D-9E49F211E90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0153-F848-4B3A-B6C8-5F968631CF3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BA2EC-10B9-48D2-8423-CC7868E5857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BD2B-6D0E-4B6A-BC91-2F60A973579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F7672-7BEF-4155-92D2-20D70CB99A0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CF9654-7C5A-439D-B818-4364B54E121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14.5.2019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1A9528-8352-4499-A69A-2AF20462155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platnost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a spočteme pst, s jakou dostaneme náš výsledek nebo ještě extrémnější hodnotu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výpočet této psti potřebujeme vědět něco o rozdělení rozdílu průměrů obou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normální rozdělení výběrových průměrů (základní rozdělení skupiny podobné normálnímu)</a:t>
            </a:r>
          </a:p>
          <a:p>
            <a:pPr marL="2228850" lvl="4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307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i="1" dirty="0" smtClean="0">
                <a:solidFill>
                  <a:schemeClr val="bg1"/>
                </a:solidFill>
              </a:rPr>
              <a:t>T </a:t>
            </a:r>
            <a:r>
              <a:rPr lang="cs-CZ" dirty="0" smtClean="0">
                <a:solidFill>
                  <a:schemeClr val="bg1"/>
                </a:solidFill>
              </a:rPr>
              <a:t>= (rozdíl výběrových průměrů – očekávaný rozdíl za platnosti </a:t>
            </a:r>
            <a:r>
              <a:rPr lang="cs-CZ" i="1" dirty="0" smtClean="0">
                <a:solidFill>
                  <a:schemeClr val="bg1"/>
                </a:solidFill>
              </a:rPr>
              <a:t>H</a:t>
            </a:r>
            <a:r>
              <a:rPr lang="cs-CZ" i="1" baseline="-25000" dirty="0" smtClean="0">
                <a:solidFill>
                  <a:schemeClr val="bg1"/>
                </a:solidFill>
              </a:rPr>
              <a:t>0</a:t>
            </a:r>
            <a:r>
              <a:rPr lang="cs-CZ" dirty="0" smtClean="0">
                <a:solidFill>
                  <a:schemeClr val="bg1"/>
                </a:solidFill>
              </a:rPr>
              <a:t>) / odhad standardní chyby rozdílu výběrových průměrů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T</a:t>
            </a:r>
            <a:r>
              <a:rPr lang="cs-CZ" dirty="0" smtClean="0">
                <a:solidFill>
                  <a:schemeClr val="bg1"/>
                </a:solidFill>
              </a:rPr>
              <a:t> má Studentovo</a:t>
            </a:r>
            <a:r>
              <a:rPr lang="cs-CZ" i="1" dirty="0" smtClean="0">
                <a:solidFill>
                  <a:schemeClr val="bg1"/>
                </a:solidFill>
              </a:rPr>
              <a:t> t </a:t>
            </a:r>
            <a:r>
              <a:rPr lang="cs-CZ" dirty="0" smtClean="0">
                <a:solidFill>
                  <a:schemeClr val="bg1"/>
                </a:solidFill>
              </a:rPr>
              <a:t>rozdělení o </a:t>
            </a:r>
            <a:r>
              <a:rPr lang="cs-CZ" i="1" dirty="0" smtClean="0">
                <a:solidFill>
                  <a:schemeClr val="bg1"/>
                </a:solidFill>
              </a:rPr>
              <a:t>n</a:t>
            </a:r>
            <a:r>
              <a:rPr lang="cs-CZ" i="1" baseline="-25000" dirty="0" smtClean="0">
                <a:solidFill>
                  <a:schemeClr val="bg1"/>
                </a:solidFill>
              </a:rPr>
              <a:t>1</a:t>
            </a:r>
            <a:r>
              <a:rPr lang="cs-CZ" i="1" dirty="0" smtClean="0">
                <a:solidFill>
                  <a:schemeClr val="bg1"/>
                </a:solidFill>
              </a:rPr>
              <a:t> + n</a:t>
            </a:r>
            <a:r>
              <a:rPr lang="cs-CZ" i="1" baseline="-25000" dirty="0" smtClean="0">
                <a:solidFill>
                  <a:schemeClr val="bg1"/>
                </a:solidFill>
              </a:rPr>
              <a:t>2</a:t>
            </a:r>
            <a:r>
              <a:rPr lang="cs-CZ" i="1" dirty="0" smtClean="0">
                <a:solidFill>
                  <a:schemeClr val="bg1"/>
                </a:solidFill>
              </a:rPr>
              <a:t> – 2 </a:t>
            </a:r>
            <a:r>
              <a:rPr lang="cs-CZ" dirty="0" smtClean="0">
                <a:solidFill>
                  <a:schemeClr val="bg1"/>
                </a:solidFill>
              </a:rPr>
              <a:t>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Standardní chyba rozdílu výběrových  průměrů je směrodatná odchylka rozdělení rozdílu výběrových průměrů, který označíme</a:t>
            </a:r>
          </a:p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n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, n</a:t>
            </a:r>
            <a:r>
              <a:rPr lang="cs-CZ" baseline="-25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– rozsahy výběrů,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					 s- </a:t>
            </a:r>
            <a:r>
              <a:rPr lang="cs-CZ" dirty="0" err="1" smtClean="0">
                <a:solidFill>
                  <a:schemeClr val="bg1"/>
                </a:solidFill>
              </a:rPr>
              <a:t>sm</a:t>
            </a:r>
            <a:r>
              <a:rPr lang="cs-CZ" dirty="0" smtClean="0">
                <a:solidFill>
                  <a:schemeClr val="bg1"/>
                </a:solidFill>
              </a:rPr>
              <a:t>. odchylka obou skupin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215188" y="5000625"/>
          <a:ext cx="1684337" cy="571500"/>
        </p:xfrm>
        <a:graphic>
          <a:graphicData uri="http://schemas.openxmlformats.org/presentationml/2006/ole">
            <p:oleObj spid="_x0000_s1026" name="Rovnice" r:id="rId3" imgW="711000" imgH="241200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66813" y="5572125"/>
          <a:ext cx="2428875" cy="1000125"/>
        </p:xfrm>
        <a:graphic>
          <a:graphicData uri="http://schemas.openxmlformats.org/presentationml/2006/ole">
            <p:oleObj spid="_x0000_s1027" name="Enačba" r:id="rId4" imgW="965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410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 – sdružený odhad směrodatné odchylky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rozptylu: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 ,      - výběrové rozptyly pro jednotlivé skupiny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směrodatné odchylky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Odhad standardní chyby rozdílu výběrových průměrů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000125" y="2571750"/>
          <a:ext cx="3929063" cy="1122363"/>
        </p:xfrm>
        <a:graphic>
          <a:graphicData uri="http://schemas.openxmlformats.org/presentationml/2006/ole">
            <p:oleObj spid="_x0000_s2050" name="Rovnice" r:id="rId3" imgW="1600200" imgH="457200" progId="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857250" y="3714750"/>
          <a:ext cx="296863" cy="719138"/>
        </p:xfrm>
        <a:graphic>
          <a:graphicData uri="http://schemas.openxmlformats.org/presentationml/2006/ole">
            <p:oleObj spid="_x0000_s2051" name="Rovnice" r:id="rId4" imgW="164880" imgH="228600" progId="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1357313" y="3714750"/>
          <a:ext cx="296862" cy="719138"/>
        </p:xfrm>
        <a:graphic>
          <a:graphicData uri="http://schemas.openxmlformats.org/presentationml/2006/ole">
            <p:oleObj spid="_x0000_s2052" name="Rovnice" r:id="rId5" imgW="164880" imgH="228600" progId="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7358063" y="4286250"/>
          <a:ext cx="739775" cy="642938"/>
        </p:xfrm>
        <a:graphic>
          <a:graphicData uri="http://schemas.openxmlformats.org/presentationml/2006/ole">
            <p:oleObj spid="_x0000_s2053" name="Rovnice" r:id="rId6" imgW="291960" imgH="253800" progId="">
              <p:embed/>
            </p:oleObj>
          </a:graphicData>
        </a:graphic>
      </p:graphicFrame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2614613" y="5429250"/>
          <a:ext cx="373062" cy="544513"/>
        </p:xfrm>
        <a:graphic>
          <a:graphicData uri="http://schemas.openxmlformats.org/presentationml/2006/ole">
            <p:oleObj spid="_x0000_s2054" name="Enačba" r:id="rId7" imgW="164880" imgH="241200" progId="">
              <p:embed/>
            </p:oleObj>
          </a:graphicData>
        </a:graphic>
      </p:graphicFrame>
      <p:graphicFrame>
        <p:nvGraphicFramePr>
          <p:cNvPr id="4103" name="Object 11"/>
          <p:cNvGraphicFramePr>
            <a:graphicFrameLocks noChangeAspect="1"/>
          </p:cNvGraphicFramePr>
          <p:nvPr/>
        </p:nvGraphicFramePr>
        <p:xfrm>
          <a:off x="3667125" y="5500688"/>
          <a:ext cx="2430463" cy="1000125"/>
        </p:xfrm>
        <a:graphic>
          <a:graphicData uri="http://schemas.openxmlformats.org/presentationml/2006/ole">
            <p:oleObj spid="_x0000_s2055" name="Rovnice" r:id="rId8" imgW="965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457200" y="1428750"/>
            <a:ext cx="86868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=&gt;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0 je pokud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32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: neexistuje žádný rozdíl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Lze testovat i konkrétní libovolný rozdíl </a:t>
            </a:r>
          </a:p>
        </p:txBody>
      </p:sp>
      <p:graphicFrame>
        <p:nvGraphicFramePr>
          <p:cNvPr id="5122" name="Zástupný symbol pro obsah 12"/>
          <p:cNvGraphicFramePr>
            <a:graphicFrameLocks noChangeAspect="1"/>
          </p:cNvGraphicFramePr>
          <p:nvPr>
            <p:ph idx="1"/>
          </p:nvPr>
        </p:nvGraphicFramePr>
        <p:xfrm>
          <a:off x="1143000" y="1214438"/>
          <a:ext cx="1833563" cy="1384300"/>
        </p:xfrm>
        <a:graphic>
          <a:graphicData uri="http://schemas.openxmlformats.org/presentationml/2006/ole">
            <p:oleObj spid="_x0000_s3074" name="Rovnice" r:id="rId3" imgW="62208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Předpoklady!!!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42875" y="1643063"/>
            <a:ext cx="9001125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Nezávislost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Normální rozdělení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Prosté náhodné výběry (kvůli nezávislosti pozorování)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Shodné rozptyly ve skupinách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166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1_Motiv sady Office</vt:lpstr>
      <vt:lpstr>Rovnice</vt:lpstr>
      <vt:lpstr>Enačba</vt:lpstr>
      <vt:lpstr>Dvouvýběrový t-test</vt:lpstr>
      <vt:lpstr>Dvouvýběrový t-test</vt:lpstr>
      <vt:lpstr>Dvouvýběrový t-test</vt:lpstr>
      <vt:lpstr>Dvouvýběrový t-test</vt:lpstr>
      <vt:lpstr>Předpoklady!!!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Dvouvýběrový t-test</dc:title>
  <dc:creator>Lucie Buresova</dc:creator>
  <cp:lastModifiedBy>Lucie Buresova</cp:lastModifiedBy>
  <cp:revision>1</cp:revision>
  <dcterms:created xsi:type="dcterms:W3CDTF">2019-05-14T17:40:11Z</dcterms:created>
  <dcterms:modified xsi:type="dcterms:W3CDTF">2019-05-14T17:44:37Z</dcterms:modified>
</cp:coreProperties>
</file>