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82"/>
  </p:notesMasterIdLst>
  <p:sldIdLst>
    <p:sldId id="256" r:id="rId4"/>
    <p:sldId id="329" r:id="rId5"/>
    <p:sldId id="294" r:id="rId6"/>
    <p:sldId id="295" r:id="rId7"/>
    <p:sldId id="355" r:id="rId8"/>
    <p:sldId id="330" r:id="rId9"/>
    <p:sldId id="331" r:id="rId10"/>
    <p:sldId id="356" r:id="rId11"/>
    <p:sldId id="357" r:id="rId12"/>
    <p:sldId id="345" r:id="rId13"/>
    <p:sldId id="343" r:id="rId14"/>
    <p:sldId id="346" r:id="rId15"/>
    <p:sldId id="296" r:id="rId16"/>
    <p:sldId id="297" r:id="rId17"/>
    <p:sldId id="258" r:id="rId18"/>
    <p:sldId id="347" r:id="rId19"/>
    <p:sldId id="348" r:id="rId20"/>
    <p:sldId id="349" r:id="rId21"/>
    <p:sldId id="351" r:id="rId22"/>
    <p:sldId id="259" r:id="rId23"/>
    <p:sldId id="260" r:id="rId24"/>
    <p:sldId id="262" r:id="rId25"/>
    <p:sldId id="261" r:id="rId26"/>
    <p:sldId id="263" r:id="rId27"/>
    <p:sldId id="264" r:id="rId28"/>
    <p:sldId id="265" r:id="rId29"/>
    <p:sldId id="266" r:id="rId30"/>
    <p:sldId id="267" r:id="rId31"/>
    <p:sldId id="268" r:id="rId32"/>
    <p:sldId id="354" r:id="rId33"/>
    <p:sldId id="335" r:id="rId34"/>
    <p:sldId id="336" r:id="rId35"/>
    <p:sldId id="337" r:id="rId36"/>
    <p:sldId id="325" r:id="rId37"/>
    <p:sldId id="338" r:id="rId38"/>
    <p:sldId id="339" r:id="rId39"/>
    <p:sldId id="269" r:id="rId40"/>
    <p:sldId id="271" r:id="rId41"/>
    <p:sldId id="272" r:id="rId42"/>
    <p:sldId id="273" r:id="rId43"/>
    <p:sldId id="274" r:id="rId44"/>
    <p:sldId id="275" r:id="rId45"/>
    <p:sldId id="276" r:id="rId46"/>
    <p:sldId id="280" r:id="rId47"/>
    <p:sldId id="277" r:id="rId48"/>
    <p:sldId id="281" r:id="rId49"/>
    <p:sldId id="282" r:id="rId50"/>
    <p:sldId id="279" r:id="rId51"/>
    <p:sldId id="284" r:id="rId52"/>
    <p:sldId id="298" r:id="rId53"/>
    <p:sldId id="299" r:id="rId54"/>
    <p:sldId id="300" r:id="rId55"/>
    <p:sldId id="301" r:id="rId56"/>
    <p:sldId id="302" r:id="rId57"/>
    <p:sldId id="303" r:id="rId58"/>
    <p:sldId id="304" r:id="rId59"/>
    <p:sldId id="305" r:id="rId60"/>
    <p:sldId id="326" r:id="rId61"/>
    <p:sldId id="327" r:id="rId62"/>
    <p:sldId id="328" r:id="rId63"/>
    <p:sldId id="310" r:id="rId64"/>
    <p:sldId id="311" r:id="rId65"/>
    <p:sldId id="312" r:id="rId66"/>
    <p:sldId id="313" r:id="rId67"/>
    <p:sldId id="314" r:id="rId68"/>
    <p:sldId id="315" r:id="rId69"/>
    <p:sldId id="316" r:id="rId70"/>
    <p:sldId id="317" r:id="rId71"/>
    <p:sldId id="318" r:id="rId72"/>
    <p:sldId id="291" r:id="rId73"/>
    <p:sldId id="286" r:id="rId74"/>
    <p:sldId id="293" r:id="rId75"/>
    <p:sldId id="292" r:id="rId76"/>
    <p:sldId id="287" r:id="rId77"/>
    <p:sldId id="320" r:id="rId78"/>
    <p:sldId id="288" r:id="rId79"/>
    <p:sldId id="289" r:id="rId80"/>
    <p:sldId id="257" r:id="rId8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BC78-DBAF-425D-AD4E-76EAC9562F9E}" type="datetimeFigureOut">
              <a:rPr lang="cs-CZ" smtClean="0"/>
              <a:pPr/>
              <a:t>08.03.2019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BBE2C-9857-43DA-BB80-C34E969C225B}" type="slidenum">
              <a:rPr lang="cs-CZ" smtClean="0"/>
              <a:pPr/>
              <a:t>‹#›</a:t>
            </a:fld>
            <a:endParaRPr lang="cs-CZ"/>
          </a:p>
        </p:txBody>
      </p:sp>
    </p:spTree>
    <p:extLst>
      <p:ext uri="{BB962C8B-B14F-4D97-AF65-F5344CB8AC3E}">
        <p14:creationId xmlns:p14="http://schemas.microsoft.com/office/powerpoint/2010/main" val="144886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685800" y="4400640"/>
            <a:ext cx="5485320" cy="3599280"/>
          </a:xfrm>
          <a:prstGeom prst="rect">
            <a:avLst/>
          </a:prstGeom>
        </p:spPr>
        <p:txBody>
          <a:bodyPr lIns="0" tIns="0" rIns="0" bIns="0"/>
          <a:lstStyle/>
          <a:p>
            <a:endParaRPr/>
          </a:p>
        </p:txBody>
      </p:sp>
      <p:sp>
        <p:nvSpPr>
          <p:cNvPr id="718"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7637C412-1FA5-4F65-BEF0-B20EC42340FB}" type="slidenum">
              <a:rPr lang="cs-CZ" sz="1200">
                <a:solidFill>
                  <a:srgbClr val="000000"/>
                </a:solidFill>
                <a:latin typeface="Calibri"/>
              </a:rPr>
              <a:pPr>
                <a:lnSpc>
                  <a:spcPct val="100000"/>
                </a:lnSpc>
              </a:pPr>
              <a:t>76</a:t>
            </a:fld>
            <a:endParaRPr/>
          </a:p>
        </p:txBody>
      </p:sp>
    </p:spTree>
    <p:extLst>
      <p:ext uri="{BB962C8B-B14F-4D97-AF65-F5344CB8AC3E}">
        <p14:creationId xmlns:p14="http://schemas.microsoft.com/office/powerpoint/2010/main" val="374131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685800" y="4400640"/>
            <a:ext cx="5485320" cy="3599280"/>
          </a:xfrm>
          <a:prstGeom prst="rect">
            <a:avLst/>
          </a:prstGeom>
        </p:spPr>
        <p:txBody>
          <a:bodyPr lIns="0" tIns="0" rIns="0" bIns="0"/>
          <a:lstStyle/>
          <a:p>
            <a:r>
              <a:rPr lang="cs-CZ" sz="2000">
                <a:latin typeface="Arial"/>
              </a:rPr>
              <a:t>Skutečný příběh dlouhodobého kojení a přirozeného odstavení http://www.mamila.sk/pre-matky/pribehy-matiek-o-dojceni/dlhodobe-dojcenie/ </a:t>
            </a:r>
            <a:endParaRPr/>
          </a:p>
          <a:p>
            <a:endParaRPr/>
          </a:p>
        </p:txBody>
      </p:sp>
      <p:sp>
        <p:nvSpPr>
          <p:cNvPr id="720"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F1222802-76FF-4958-83F1-C6C61292A81E}" type="slidenum">
              <a:rPr lang="cs-CZ" sz="1200">
                <a:solidFill>
                  <a:srgbClr val="000000"/>
                </a:solidFill>
                <a:latin typeface="Calibri"/>
              </a:rPr>
              <a:pPr>
                <a:lnSpc>
                  <a:spcPct val="100000"/>
                </a:lnSpc>
              </a:pPr>
              <a:t>77</a:t>
            </a:fld>
            <a:endParaRPr/>
          </a:p>
        </p:txBody>
      </p:sp>
    </p:spTree>
    <p:extLst>
      <p:ext uri="{BB962C8B-B14F-4D97-AF65-F5344CB8AC3E}">
        <p14:creationId xmlns:p14="http://schemas.microsoft.com/office/powerpoint/2010/main" val="325146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76BB78ED-698B-4626-8415-8D4BE266EFD7}" type="datetimeFigureOut">
              <a:rPr lang="cs-CZ" smtClean="0"/>
              <a:pPr/>
              <a:t>08.03.2019</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BE5DC3D0-9399-4DB3-A95E-02853B57480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122238"/>
            <a:ext cx="7543800" cy="12954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7"/>
          <p:cNvSpPr>
            <a:spLocks noGrp="1" noChangeArrowheads="1"/>
          </p:cNvSpPr>
          <p:nvPr>
            <p:ph type="sldNum" sz="quarter" idx="12"/>
          </p:nvPr>
        </p:nvSpPr>
        <p:spPr>
          <a:ln/>
        </p:spPr>
        <p:txBody>
          <a:bodyPr/>
          <a:lstStyle>
            <a:lvl1pPr>
              <a:defRPr/>
            </a:lvl1pPr>
          </a:lstStyle>
          <a:p>
            <a:pPr>
              <a:defRPr/>
            </a:pPr>
            <a:fld id="{B38842C3-549A-45F8-AD72-D1BF1DA3F626}" type="slidenum">
              <a:rPr lang="cs-CZ" altLang="en-US"/>
              <a:pPr>
                <a:defRPr/>
              </a:pPr>
              <a:t>‹#›</a:t>
            </a:fld>
            <a:endParaRPr lang="cs-CZ" altLang="en-US"/>
          </a:p>
        </p:txBody>
      </p:sp>
    </p:spTree>
    <p:extLst>
      <p:ext uri="{BB962C8B-B14F-4D97-AF65-F5344CB8AC3E}">
        <p14:creationId xmlns:p14="http://schemas.microsoft.com/office/powerpoint/2010/main" val="404164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8650" y="400050"/>
            <a:ext cx="7886700" cy="6057900"/>
          </a:xfrm>
        </p:spPr>
        <p:txBody>
          <a:bodyPr anchor="ctr" anchorCtr="0">
            <a:normAutofit/>
          </a:bodyPr>
          <a:lstStyle>
            <a:lvl1pPr algn="ctr">
              <a:defRPr sz="6000">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a:t>Kliknutím lze upravit styl.</a:t>
            </a:r>
          </a:p>
        </p:txBody>
      </p:sp>
    </p:spTree>
    <p:extLst>
      <p:ext uri="{BB962C8B-B14F-4D97-AF65-F5344CB8AC3E}">
        <p14:creationId xmlns:p14="http://schemas.microsoft.com/office/powerpoint/2010/main" val="122747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Nadpis 6"/>
          <p:cNvSpPr>
            <a:spLocks noGrp="1"/>
          </p:cNvSpPr>
          <p:nvPr>
            <p:ph type="title"/>
          </p:nvPr>
        </p:nvSpPr>
        <p:spPr/>
        <p:txBody>
          <a:bodyPr rtlCol="0"/>
          <a:lstStyle/>
          <a:p>
            <a:r>
              <a:rPr kumimoji="0" lang="cs-CZ" smtClean="0"/>
              <a:t>Klepnutím lze upravit styl předlohy nadpisů.</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45"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110" y="273600"/>
            <a:ext cx="822933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0"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1"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4"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5"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9"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2"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5"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6"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67"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0"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1" name="Obrázek 70"/>
          <p:cNvPicPr/>
          <p:nvPr/>
        </p:nvPicPr>
        <p:blipFill>
          <a:blip r:embed="rId2" cstate="print"/>
          <a:stretch>
            <a:fillRect/>
          </a:stretch>
        </p:blipFill>
        <p:spPr>
          <a:xfrm>
            <a:off x="2702430" y="1604520"/>
            <a:ext cx="3738420" cy="3977280"/>
          </a:xfrm>
          <a:prstGeom prst="rect">
            <a:avLst/>
          </a:prstGeom>
          <a:ln>
            <a:noFill/>
          </a:ln>
        </p:spPr>
      </p:pic>
      <p:pic>
        <p:nvPicPr>
          <p:cNvPr id="72" name="Obrázek 71"/>
          <p:cNvPicPr/>
          <p:nvPr/>
        </p:nvPicPr>
        <p:blipFill>
          <a:blip r:embed="rId2" cstate="print"/>
          <a:stretch>
            <a:fillRect/>
          </a:stretch>
        </p:blipFill>
        <p:spPr>
          <a:xfrm>
            <a:off x="2702430" y="1604520"/>
            <a:ext cx="37384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08.03.2019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3576276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8650" y="400050"/>
            <a:ext cx="7886700" cy="6057900"/>
          </a:xfrm>
        </p:spPr>
        <p:txBody>
          <a:bodyPr anchor="ctr" anchorCtr="0">
            <a:normAutofit/>
          </a:bodyPr>
          <a:lstStyle>
            <a:lvl1pPr algn="ctr">
              <a:defRPr sz="6000">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a:t>Kliknutím lze upravit styl.</a:t>
            </a:r>
          </a:p>
        </p:txBody>
      </p:sp>
    </p:spTree>
    <p:extLst>
      <p:ext uri="{BB962C8B-B14F-4D97-AF65-F5344CB8AC3E}">
        <p14:creationId xmlns:p14="http://schemas.microsoft.com/office/powerpoint/2010/main" val="11541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
        <p:nvSpPr>
          <p:cNvPr id="8" name="Nadpis 7"/>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
        <p:nvSpPr>
          <p:cNvPr id="6" name="Nadpis 5"/>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08.03.2019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76BB78ED-698B-4626-8415-8D4BE266EFD7}" type="datetimeFigureOut">
              <a:rPr lang="cs-CZ" smtClean="0"/>
              <a:pPr/>
              <a:t>08.03.2019</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BE5DC3D0-9399-4DB3-A95E-02853B574806}" type="slidenum">
              <a:rPr lang="cs-CZ" smtClean="0"/>
              <a:pPr/>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BB78ED-698B-4626-8415-8D4BE266EFD7}" type="datetimeFigureOut">
              <a:rPr lang="cs-CZ" smtClean="0"/>
              <a:pPr/>
              <a:t>08.03.2019</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700"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78ED-698B-4626-8415-8D4BE266EFD7}" type="datetimeFigureOut">
              <a:rPr lang="cs-CZ" smtClean="0"/>
              <a:pPr/>
              <a:t>08.03.2019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110" y="273600"/>
            <a:ext cx="822933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38" name="PlaceHolder 2"/>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ojeni.cz/zdravotnikum/kodex/who-kodex-marketingu-2015/" TargetMode="Externa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hyperlink" Target="https://www.babymilkaction.org/regs/thecode.html" TargetMode="External"/><Relationship Id="rId5" Type="http://schemas.openxmlformats.org/officeDocument/2006/relationships/hyperlink" Target="https://www.who.int/nutrition/publications/code_english.pdf" TargetMode="External"/><Relationship Id="rId4" Type="http://schemas.openxmlformats.org/officeDocument/2006/relationships/hyperlink" Target="http://kojim.webnode.cz/mezinarodni-kodex-marketingu-nahrad-materskeho-mlek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amila.sk/pre-matky/dojcenie-a/zlozenie-m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ibconline.ca/breastfeeding-videos-english/"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ibconline.ca/breastfeeding-videos-english/"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286924"/>
            <a:ext cx="7918648" cy="1829761"/>
          </a:xfrm>
        </p:spPr>
        <p:txBody>
          <a:bodyPr>
            <a:noAutofit/>
          </a:bodyPr>
          <a:lstStyle/>
          <a:p>
            <a:pPr algn="l"/>
            <a:r>
              <a:rPr lang="cs-CZ" sz="3600" dirty="0" smtClean="0"/>
              <a:t/>
            </a:r>
            <a:br>
              <a:rPr lang="cs-CZ" sz="3600" dirty="0" smtClean="0"/>
            </a:br>
            <a:r>
              <a:rPr lang="cs-CZ" sz="3600" dirty="0"/>
              <a:t/>
            </a:r>
            <a:br>
              <a:rPr lang="cs-CZ" sz="3600" dirty="0"/>
            </a:br>
            <a:r>
              <a:rPr lang="cs-CZ" sz="3600" dirty="0" smtClean="0"/>
              <a:t>Mezinárodní kodex marketingu náhrad mateřského mléka </a:t>
            </a:r>
            <a:br>
              <a:rPr lang="cs-CZ" sz="3600" dirty="0" smtClean="0"/>
            </a:br>
            <a:endParaRPr lang="cs-CZ" sz="2400" i="1" dirty="0"/>
          </a:p>
        </p:txBody>
      </p:sp>
      <p:sp>
        <p:nvSpPr>
          <p:cNvPr id="3" name="Podnadpis 2"/>
          <p:cNvSpPr>
            <a:spLocks noGrp="1"/>
          </p:cNvSpPr>
          <p:nvPr>
            <p:ph type="subTitle" idx="1"/>
          </p:nvPr>
        </p:nvSpPr>
        <p:spPr>
          <a:xfrm>
            <a:off x="5220072" y="6021288"/>
            <a:ext cx="3648910" cy="576064"/>
          </a:xfrm>
        </p:spPr>
        <p:txBody>
          <a:bodyPr>
            <a:normAutofit fontScale="77500" lnSpcReduction="20000"/>
          </a:bodyPr>
          <a:lstStyle/>
          <a:p>
            <a:r>
              <a:rPr lang="cs-CZ" dirty="0" smtClean="0"/>
              <a:t>Mgr. Sylva Šmídová, Ph.D.</a:t>
            </a:r>
          </a:p>
        </p:txBody>
      </p:sp>
      <p:sp>
        <p:nvSpPr>
          <p:cNvPr id="5" name="TextovéPole 4"/>
          <p:cNvSpPr txBox="1"/>
          <p:nvPr/>
        </p:nvSpPr>
        <p:spPr>
          <a:xfrm>
            <a:off x="3347864" y="3284984"/>
            <a:ext cx="5499414" cy="830997"/>
          </a:xfrm>
          <a:prstGeom prst="rect">
            <a:avLst/>
          </a:prstGeom>
          <a:noFill/>
        </p:spPr>
        <p:txBody>
          <a:bodyPr wrap="square" rtlCol="0">
            <a:spAutoFit/>
          </a:bodyPr>
          <a:lstStyle/>
          <a:p>
            <a:r>
              <a:rPr lang="cs-CZ" sz="2400" i="1" dirty="0">
                <a:solidFill>
                  <a:srgbClr val="0070C0"/>
                </a:solidFill>
              </a:rPr>
              <a:t>Náhrady mateřského </a:t>
            </a:r>
            <a:r>
              <a:rPr lang="cs-CZ" sz="2400" i="1" dirty="0" smtClean="0">
                <a:solidFill>
                  <a:srgbClr val="0070C0"/>
                </a:solidFill>
              </a:rPr>
              <a:t>mléka – </a:t>
            </a:r>
            <a:r>
              <a:rPr lang="cs-CZ" sz="2400" i="1" dirty="0">
                <a:solidFill>
                  <a:srgbClr val="0070C0"/>
                </a:solidFill>
              </a:rPr>
              <a:t>léčivo poslední volby</a:t>
            </a:r>
            <a:endParaRPr lang="cs-CZ" sz="24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52649-7B7A-4B6C-BD71-D9B9B96B4D5B}"/>
              </a:ext>
            </a:extLst>
          </p:cNvPr>
          <p:cNvSpPr>
            <a:spLocks noGrp="1"/>
          </p:cNvSpPr>
          <p:nvPr>
            <p:ph type="title"/>
          </p:nvPr>
        </p:nvSpPr>
        <p:spPr>
          <a:xfrm>
            <a:off x="457110" y="332656"/>
            <a:ext cx="8229330" cy="1144800"/>
          </a:xfrm>
        </p:spPr>
        <p:txBody>
          <a:bodyPr>
            <a:noAutofit/>
          </a:bodyPr>
          <a:lstStyle/>
          <a:p>
            <a:r>
              <a:rPr lang="cs-CZ" sz="4000" kern="1200" dirty="0">
                <a:solidFill>
                  <a:srgbClr val="50B4C8"/>
                </a:solidFill>
                <a:latin typeface="Calibri Light"/>
                <a:ea typeface="+mn-ea"/>
                <a:cs typeface="+mn-cs"/>
              </a:rPr>
              <a:t>Situace v ČR: kodex není právně závazný</a:t>
            </a:r>
          </a:p>
        </p:txBody>
      </p:sp>
      <p:sp>
        <p:nvSpPr>
          <p:cNvPr id="3" name="Zástupný symbol pro obsah 2">
            <a:extLst>
              <a:ext uri="{FF2B5EF4-FFF2-40B4-BE49-F238E27FC236}">
                <a16:creationId xmlns:a16="http://schemas.microsoft.com/office/drawing/2014/main" id="{D1A160BB-ACB3-4E19-A7B2-72525D1D3DC7}"/>
              </a:ext>
            </a:extLst>
          </p:cNvPr>
          <p:cNvSpPr>
            <a:spLocks noGrp="1"/>
          </p:cNvSpPr>
          <p:nvPr>
            <p:ph idx="1"/>
          </p:nvPr>
        </p:nvSpPr>
        <p:spPr>
          <a:xfrm>
            <a:off x="457110" y="1340768"/>
            <a:ext cx="8229330" cy="5040560"/>
          </a:xfrm>
        </p:spPr>
        <p:txBody>
          <a:bodyPr>
            <a:noAutofit/>
          </a:bodyPr>
          <a:lstStyle/>
          <a:p>
            <a:pPr marL="342900" indent="-342900">
              <a:buAutoNum type="arabicParenR"/>
            </a:pPr>
            <a:r>
              <a:rPr lang="cs-CZ" dirty="0" smtClean="0">
                <a:latin typeface="Calibri Light" panose="020F0302020204030204" pitchFamily="34" charset="0"/>
                <a:cs typeface="Calibri Light" panose="020F0302020204030204" pitchFamily="34" charset="0"/>
              </a:rPr>
              <a:t>Reklamy </a:t>
            </a:r>
            <a:r>
              <a:rPr lang="cs-CZ" dirty="0">
                <a:latin typeface="Calibri Light" panose="020F0302020204030204" pitchFamily="34" charset="0"/>
                <a:cs typeface="Calibri Light" panose="020F0302020204030204" pitchFamily="34" charset="0"/>
              </a:rPr>
              <a:t>na </a:t>
            </a:r>
            <a:r>
              <a:rPr lang="cs-CZ" dirty="0" smtClean="0">
                <a:latin typeface="Calibri Light" panose="020F0302020204030204" pitchFamily="34" charset="0"/>
                <a:cs typeface="Calibri Light" panose="020F0302020204030204" pitchFamily="34" charset="0"/>
              </a:rPr>
              <a:t>UM, </a:t>
            </a:r>
            <a:r>
              <a:rPr lang="cs-CZ" dirty="0">
                <a:latin typeface="Calibri Light" panose="020F0302020204030204" pitchFamily="34" charset="0"/>
                <a:cs typeface="Calibri Light" panose="020F0302020204030204" pitchFamily="34" charset="0"/>
              </a:rPr>
              <a:t>dudlíky, láhve jsou na internetových portálech pro rodiče, </a:t>
            </a:r>
            <a:r>
              <a:rPr lang="cs-CZ" dirty="0" smtClean="0">
                <a:latin typeface="Calibri Light" panose="020F0302020204030204" pitchFamily="34" charset="0"/>
                <a:cs typeface="Calibri Light" panose="020F0302020204030204" pitchFamily="34" charset="0"/>
              </a:rPr>
              <a:t>v časopisech pro matky i pro děti, v </a:t>
            </a:r>
            <a:r>
              <a:rPr lang="cs-CZ" dirty="0">
                <a:latin typeface="Calibri Light" panose="020F0302020204030204" pitchFamily="34" charset="0"/>
                <a:cs typeface="Calibri Light" panose="020F0302020204030204" pitchFamily="34" charset="0"/>
              </a:rPr>
              <a:t>televizi i v čekárnách pediatrů, gynekologů, v porodnicích, v nemocnicích, v lékárnách, v letácích hypermarketů a obchodů - a jsou zaměřeny na matky (což odporuje záměru kodexu</a:t>
            </a:r>
            <a:r>
              <a:rPr lang="cs-CZ" dirty="0" smtClean="0">
                <a:latin typeface="Calibri Light" panose="020F0302020204030204" pitchFamily="34" charset="0"/>
                <a:cs typeface="Calibri Light" panose="020F0302020204030204" pitchFamily="34" charset="0"/>
              </a:rPr>
              <a:t>)</a:t>
            </a:r>
          </a:p>
          <a:p>
            <a:pPr marL="342900" indent="-342900">
              <a:buAutoNum type="arabicParenR"/>
            </a:pPr>
            <a:endParaRPr lang="cs-CZ" dirty="0" smtClean="0">
              <a:latin typeface="Calibri Light" panose="020F0302020204030204" pitchFamily="34" charset="0"/>
              <a:cs typeface="Calibri Light" panose="020F0302020204030204" pitchFamily="34" charset="0"/>
            </a:endParaRPr>
          </a:p>
          <a:p>
            <a:pPr marL="342900" indent="-342900">
              <a:buAutoNum type="arabicParenR"/>
            </a:pPr>
            <a:r>
              <a:rPr lang="cs-CZ" dirty="0" smtClean="0">
                <a:latin typeface="Calibri Light" panose="020F0302020204030204" pitchFamily="34" charset="0"/>
                <a:cs typeface="Calibri Light" panose="020F0302020204030204" pitchFamily="34" charset="0"/>
              </a:rPr>
              <a:t>Matky </a:t>
            </a:r>
            <a:r>
              <a:rPr lang="cs-CZ" dirty="0">
                <a:latin typeface="Calibri Light" panose="020F0302020204030204" pitchFamily="34" charset="0"/>
                <a:cs typeface="Calibri Light" panose="020F0302020204030204" pitchFamily="34" charset="0"/>
              </a:rPr>
              <a:t>u </a:t>
            </a:r>
            <a:r>
              <a:rPr lang="cs-CZ" dirty="0" smtClean="0">
                <a:latin typeface="Calibri Light" panose="020F0302020204030204" pitchFamily="34" charset="0"/>
                <a:cs typeface="Calibri Light" panose="020F0302020204030204" pitchFamily="34" charset="0"/>
              </a:rPr>
              <a:t>gynekologů, pediatrů </a:t>
            </a:r>
            <a:r>
              <a:rPr lang="cs-CZ" dirty="0">
                <a:latin typeface="Calibri Light" panose="020F0302020204030204" pitchFamily="34" charset="0"/>
                <a:cs typeface="Calibri Light" panose="020F0302020204030204" pitchFamily="34" charset="0"/>
              </a:rPr>
              <a:t>a v porodnicích dostávají balíčky ("</a:t>
            </a:r>
            <a:r>
              <a:rPr lang="cs-CZ" dirty="0" err="1">
                <a:latin typeface="Calibri Light" panose="020F0302020204030204" pitchFamily="34" charset="0"/>
                <a:cs typeface="Calibri Light" panose="020F0302020204030204" pitchFamily="34" charset="0"/>
              </a:rPr>
              <a:t>klinikboxy</a:t>
            </a:r>
            <a:r>
              <a:rPr lang="cs-CZ" dirty="0">
                <a:latin typeface="Calibri Light" panose="020F0302020204030204" pitchFamily="34" charset="0"/>
                <a:cs typeface="Calibri Light" panose="020F0302020204030204" pitchFamily="34" charset="0"/>
              </a:rPr>
              <a:t>" a jiné), ve kterých jsou letáky na různé </a:t>
            </a:r>
            <a:r>
              <a:rPr lang="cs-CZ" dirty="0" smtClean="0">
                <a:latin typeface="Calibri Light" panose="020F0302020204030204" pitchFamily="34" charset="0"/>
                <a:cs typeface="Calibri Light" panose="020F0302020204030204" pitchFamily="34" charset="0"/>
              </a:rPr>
              <a:t>výrobky nebo vzorky UM, </a:t>
            </a:r>
            <a:r>
              <a:rPr lang="cs-CZ" dirty="0">
                <a:latin typeface="Calibri Light" panose="020F0302020204030204" pitchFamily="34" charset="0"/>
                <a:cs typeface="Calibri Light" panose="020F0302020204030204" pitchFamily="34" charset="0"/>
              </a:rPr>
              <a:t>které jsou zakázané kodexem a </a:t>
            </a:r>
            <a:r>
              <a:rPr lang="cs-CZ" dirty="0" smtClean="0">
                <a:latin typeface="Calibri Light" panose="020F0302020204030204" pitchFamily="34" charset="0"/>
                <a:cs typeface="Calibri Light" panose="020F0302020204030204" pitchFamily="34" charset="0"/>
              </a:rPr>
              <a:t>zároveň, tak poskytují </a:t>
            </a:r>
            <a:r>
              <a:rPr lang="cs-CZ" dirty="0">
                <a:latin typeface="Calibri Light" panose="020F0302020204030204" pitchFamily="34" charset="0"/>
                <a:cs typeface="Calibri Light" panose="020F0302020204030204" pitchFamily="34" charset="0"/>
              </a:rPr>
              <a:t>své údaje, které firmám umožňují zasílat jim vzorky umělého mléka a pod.</a:t>
            </a:r>
            <a:br>
              <a:rPr lang="cs-CZ" dirty="0">
                <a:latin typeface="Calibri Light" panose="020F0302020204030204" pitchFamily="34" charset="0"/>
                <a:cs typeface="Calibri Light" panose="020F0302020204030204" pitchFamily="34" charset="0"/>
              </a:rPr>
            </a:br>
            <a:endParaRPr lang="cs-CZ" dirty="0" smtClean="0">
              <a:latin typeface="Calibri Light" panose="020F0302020204030204" pitchFamily="34" charset="0"/>
              <a:cs typeface="Calibri Light" panose="020F0302020204030204" pitchFamily="34" charset="0"/>
            </a:endParaRPr>
          </a:p>
          <a:p>
            <a:pPr marL="342900" indent="-342900">
              <a:buAutoNum type="arabicParenR"/>
            </a:pPr>
            <a:r>
              <a:rPr lang="cs-CZ" dirty="0" smtClean="0">
                <a:latin typeface="Calibri Light" panose="020F0302020204030204" pitchFamily="34" charset="0"/>
                <a:cs typeface="Calibri Light" panose="020F0302020204030204" pitchFamily="34" charset="0"/>
              </a:rPr>
              <a:t>Firmy </a:t>
            </a:r>
            <a:r>
              <a:rPr lang="cs-CZ" dirty="0">
                <a:latin typeface="Calibri Light" panose="020F0302020204030204" pitchFamily="34" charset="0"/>
                <a:cs typeface="Calibri Light" panose="020F0302020204030204" pitchFamily="34" charset="0"/>
              </a:rPr>
              <a:t>vyrábějící </a:t>
            </a:r>
            <a:r>
              <a:rPr lang="cs-CZ" dirty="0" smtClean="0">
                <a:latin typeface="Calibri Light" panose="020F0302020204030204" pitchFamily="34" charset="0"/>
                <a:cs typeface="Calibri Light" panose="020F0302020204030204" pitchFamily="34" charset="0"/>
              </a:rPr>
              <a:t>UM sponzorují </a:t>
            </a:r>
            <a:r>
              <a:rPr lang="cs-CZ" dirty="0">
                <a:latin typeface="Calibri Light" panose="020F0302020204030204" pitchFamily="34" charset="0"/>
                <a:cs typeface="Calibri Light" panose="020F0302020204030204" pitchFamily="34" charset="0"/>
              </a:rPr>
              <a:t>lékařské kongresy a konference rozličných zdravotnických pracovníků, mají na nich své propagační stánky, dávají lékařům své propagační materiály, plakáty, dárkové předměty (hodiny, kalendáře, pera, atd..), zveřejňují reklamu v lékařských časopisech a pod .</a:t>
            </a:r>
            <a:br>
              <a:rPr lang="cs-CZ" dirty="0">
                <a:latin typeface="Calibri Light" panose="020F0302020204030204" pitchFamily="34" charset="0"/>
                <a:cs typeface="Calibri Light" panose="020F0302020204030204" pitchFamily="34" charset="0"/>
              </a:rPr>
            </a:br>
            <a:endParaRPr lang="cs-CZ" dirty="0" smtClean="0">
              <a:latin typeface="Calibri Light" panose="020F0302020204030204" pitchFamily="34" charset="0"/>
              <a:cs typeface="Calibri Light" panose="020F0302020204030204" pitchFamily="34" charset="0"/>
            </a:endParaRPr>
          </a:p>
          <a:p>
            <a:r>
              <a:rPr lang="cs-CZ" dirty="0" smtClean="0">
                <a:latin typeface="Calibri Light" panose="020F0302020204030204" pitchFamily="34" charset="0"/>
                <a:cs typeface="Calibri Light" panose="020F0302020204030204" pitchFamily="34" charset="0"/>
              </a:rPr>
              <a:t>Reklama </a:t>
            </a:r>
            <a:r>
              <a:rPr lang="cs-CZ" dirty="0">
                <a:latin typeface="Calibri Light" panose="020F0302020204030204" pitchFamily="34" charset="0"/>
                <a:cs typeface="Calibri Light" panose="020F0302020204030204" pitchFamily="34" charset="0"/>
              </a:rPr>
              <a:t>umělé výživy spolu s nedostatečnými znalostmi v oblasti kojení </a:t>
            </a:r>
            <a:r>
              <a:rPr lang="cs-CZ" dirty="0" smtClean="0">
                <a:latin typeface="Calibri Light" panose="020F0302020204030204" pitchFamily="34" charset="0"/>
                <a:cs typeface="Calibri Light" panose="020F0302020204030204" pitchFamily="34" charset="0"/>
              </a:rPr>
              <a:t>způsobuje, </a:t>
            </a:r>
            <a:r>
              <a:rPr lang="cs-CZ" dirty="0">
                <a:latin typeface="Calibri Light" panose="020F0302020204030204" pitchFamily="34" charset="0"/>
                <a:cs typeface="Calibri Light" panose="020F0302020204030204" pitchFamily="34" charset="0"/>
              </a:rPr>
              <a:t>že již v prvním měsíci se  velká skupina dětí sekává s náhradou mateřského mléko a to i přesto, že maminky své děti původně kojit zamýšleli.</a:t>
            </a:r>
            <a:br>
              <a:rPr lang="cs-CZ" dirty="0">
                <a:latin typeface="Calibri Light" panose="020F0302020204030204" pitchFamily="34" charset="0"/>
                <a:cs typeface="Calibri Light" panose="020F0302020204030204" pitchFamily="34" charset="0"/>
              </a:rPr>
            </a:br>
            <a:r>
              <a:rPr lang="cs-CZ" dirty="0">
                <a:latin typeface="Calibri Light" panose="020F0302020204030204" pitchFamily="34" charset="0"/>
                <a:cs typeface="Calibri Light" panose="020F0302020204030204" pitchFamily="34" charset="0"/>
              </a:rPr>
              <a:t/>
            </a:r>
            <a:br>
              <a:rPr lang="cs-CZ" dirty="0">
                <a:latin typeface="Calibri Light" panose="020F0302020204030204" pitchFamily="34" charset="0"/>
                <a:cs typeface="Calibri Light" panose="020F0302020204030204" pitchFamily="34" charset="0"/>
              </a:rPr>
            </a:br>
            <a:endParaRPr lang="cs-CZ" b="1" dirty="0">
              <a:solidFill>
                <a:srgbClr val="C00000"/>
              </a:solidFill>
              <a:latin typeface="Calibri Light" panose="020F0302020204030204" pitchFamily="34" charset="0"/>
              <a:cs typeface="Calibri Light" panose="020F0302020204030204" pitchFamily="34" charset="0"/>
            </a:endParaRPr>
          </a:p>
        </p:txBody>
      </p:sp>
      <p:sp>
        <p:nvSpPr>
          <p:cNvPr id="5" name="Zástupný symbol pro číslo snímku 4">
            <a:extLst>
              <a:ext uri="{FF2B5EF4-FFF2-40B4-BE49-F238E27FC236}">
                <a16:creationId xmlns:a16="http://schemas.microsoft.com/office/drawing/2014/main" id="{5FF9C8B0-E232-4BB2-BB26-7CF3B8EDC0CB}"/>
              </a:ext>
            </a:extLst>
          </p:cNvPr>
          <p:cNvSpPr>
            <a:spLocks noGrp="1"/>
          </p:cNvSpPr>
          <p:nvPr>
            <p:ph type="sldNum" sz="quarter" idx="12"/>
          </p:nvPr>
        </p:nvSpPr>
        <p:spPr/>
        <p:txBody>
          <a:bodyPr/>
          <a:lstStyle/>
          <a:p>
            <a:endParaRPr lang="cs-CZ" dirty="0"/>
          </a:p>
        </p:txBody>
      </p:sp>
    </p:spTree>
    <p:extLst>
      <p:ext uri="{BB962C8B-B14F-4D97-AF65-F5344CB8AC3E}">
        <p14:creationId xmlns:p14="http://schemas.microsoft.com/office/powerpoint/2010/main" val="3591054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A7652-A5C9-4CAA-93EC-BAF6FE2D09F9}"/>
              </a:ext>
            </a:extLst>
          </p:cNvPr>
          <p:cNvSpPr>
            <a:spLocks noGrp="1"/>
          </p:cNvSpPr>
          <p:nvPr>
            <p:ph type="title"/>
          </p:nvPr>
        </p:nvSpPr>
        <p:spPr/>
        <p:txBody>
          <a:bodyPr>
            <a:noAutofit/>
          </a:bodyPr>
          <a:lstStyle/>
          <a:p>
            <a:r>
              <a:rPr lang="cs-CZ" sz="4000" kern="1200" dirty="0">
                <a:solidFill>
                  <a:srgbClr val="50B4C8"/>
                </a:solidFill>
                <a:latin typeface="Calibri Light"/>
                <a:ea typeface="+mn-ea"/>
                <a:cs typeface="+mn-cs"/>
              </a:rPr>
              <a:t>Mezinárodní kodex marketingu náhrad MM</a:t>
            </a:r>
          </a:p>
        </p:txBody>
      </p:sp>
      <p:sp>
        <p:nvSpPr>
          <p:cNvPr id="5" name="Zástupný symbol pro číslo snímku 4">
            <a:extLst>
              <a:ext uri="{FF2B5EF4-FFF2-40B4-BE49-F238E27FC236}">
                <a16:creationId xmlns:a16="http://schemas.microsoft.com/office/drawing/2014/main" id="{B04C8458-420A-4C9F-B74A-47B8F031011C}"/>
              </a:ext>
            </a:extLst>
          </p:cNvPr>
          <p:cNvSpPr>
            <a:spLocks noGrp="1"/>
          </p:cNvSpPr>
          <p:nvPr>
            <p:ph type="sldNum" sz="quarter" idx="12"/>
          </p:nvPr>
        </p:nvSpPr>
        <p:spPr/>
        <p:txBody>
          <a:bodyPr/>
          <a:lstStyle/>
          <a:p>
            <a:fld id="{7D74F88D-855E-4C4A-AC2F-7A0A64C53FD8}" type="slidenum">
              <a:rPr lang="cs-CZ" smtClean="0"/>
              <a:pPr/>
              <a:t>11</a:t>
            </a:fld>
            <a:endParaRPr lang="cs-CZ" dirty="0"/>
          </a:p>
        </p:txBody>
      </p:sp>
      <p:sp>
        <p:nvSpPr>
          <p:cNvPr id="6" name="TextovéPole 5">
            <a:extLst>
              <a:ext uri="{FF2B5EF4-FFF2-40B4-BE49-F238E27FC236}">
                <a16:creationId xmlns:a16="http://schemas.microsoft.com/office/drawing/2014/main" id="{4D07659E-FC53-4890-91B6-FEC2387A4D93}"/>
              </a:ext>
            </a:extLst>
          </p:cNvPr>
          <p:cNvSpPr txBox="1"/>
          <p:nvPr/>
        </p:nvSpPr>
        <p:spPr>
          <a:xfrm>
            <a:off x="5416187" y="3183621"/>
            <a:ext cx="3010394" cy="2308324"/>
          </a:xfrm>
          <a:prstGeom prst="rect">
            <a:avLst/>
          </a:prstGeom>
          <a:solidFill>
            <a:schemeClr val="accent3">
              <a:lumMod val="40000"/>
              <a:lumOff val="60000"/>
            </a:schemeClr>
          </a:solidFill>
        </p:spPr>
        <p:txBody>
          <a:bodyPr wrap="square" rtlCol="0">
            <a:spAutoFit/>
          </a:bodyPr>
          <a:lstStyle/>
          <a:p>
            <a:r>
              <a:rPr lang="cs-CZ" i="1"/>
              <a:t>„(...) jestliže se rozhodnete krmit z lahve, budete mít proti kojícím maminkám dvě hlavní výhody. Za prvé nemusíte krmit vždy sama (</a:t>
            </a:r>
            <a:r>
              <a:rPr lang="mr-IN" i="1"/>
              <a:t>…</a:t>
            </a:r>
            <a:r>
              <a:rPr lang="cs-CZ" i="1"/>
              <a:t>) za druhé budete vědět, kolik mléka vaše dítě vypije.“</a:t>
            </a:r>
          </a:p>
        </p:txBody>
      </p:sp>
      <p:sp>
        <p:nvSpPr>
          <p:cNvPr id="7" name="TextovéPole 6">
            <a:extLst>
              <a:ext uri="{FF2B5EF4-FFF2-40B4-BE49-F238E27FC236}">
                <a16:creationId xmlns:a16="http://schemas.microsoft.com/office/drawing/2014/main" id="{3F125B46-E8E4-456E-BAAC-DD23ABC5E277}"/>
              </a:ext>
            </a:extLst>
          </p:cNvPr>
          <p:cNvSpPr txBox="1"/>
          <p:nvPr/>
        </p:nvSpPr>
        <p:spPr>
          <a:xfrm>
            <a:off x="575954" y="3566952"/>
            <a:ext cx="3696195" cy="1477328"/>
          </a:xfrm>
          <a:prstGeom prst="rect">
            <a:avLst/>
          </a:prstGeom>
          <a:solidFill>
            <a:schemeClr val="accent6">
              <a:lumMod val="40000"/>
              <a:lumOff val="60000"/>
            </a:schemeClr>
          </a:solidFill>
        </p:spPr>
        <p:txBody>
          <a:bodyPr wrap="square" rtlCol="0">
            <a:spAutoFit/>
          </a:bodyPr>
          <a:lstStyle/>
          <a:p>
            <a:r>
              <a:rPr lang="cs-CZ" i="1"/>
              <a:t>„(</a:t>
            </a:r>
            <a:r>
              <a:rPr lang="mr-IN" i="1"/>
              <a:t>…</a:t>
            </a:r>
            <a:r>
              <a:rPr lang="cs-CZ" i="1"/>
              <a:t>) láhev pro kojené děti. Udržuje naučený přirozený způsob sání stejně jako při kojení (</a:t>
            </a:r>
            <a:r>
              <a:rPr lang="mr-IN" i="1"/>
              <a:t>…</a:t>
            </a:r>
            <a:r>
              <a:rPr lang="cs-CZ" i="1"/>
              <a:t>) usnadňuje dítěti přechod od prsu k lahvičce a zpět (</a:t>
            </a:r>
            <a:r>
              <a:rPr lang="mr-IN" i="1"/>
              <a:t>…</a:t>
            </a:r>
            <a:r>
              <a:rPr lang="cs-CZ" i="1"/>
              <a:t>)“</a:t>
            </a:r>
          </a:p>
        </p:txBody>
      </p:sp>
      <p:sp>
        <p:nvSpPr>
          <p:cNvPr id="8" name="TextovéPole 7">
            <a:extLst>
              <a:ext uri="{FF2B5EF4-FFF2-40B4-BE49-F238E27FC236}">
                <a16:creationId xmlns:a16="http://schemas.microsoft.com/office/drawing/2014/main" id="{BE77B89C-F06A-4896-B755-1CF60526C50A}"/>
              </a:ext>
            </a:extLst>
          </p:cNvPr>
          <p:cNvSpPr txBox="1"/>
          <p:nvPr/>
        </p:nvSpPr>
        <p:spPr>
          <a:xfrm>
            <a:off x="2222616" y="2356178"/>
            <a:ext cx="4698769" cy="646331"/>
          </a:xfrm>
          <a:prstGeom prst="rect">
            <a:avLst/>
          </a:prstGeom>
          <a:solidFill>
            <a:schemeClr val="accent4">
              <a:lumMod val="40000"/>
              <a:lumOff val="60000"/>
            </a:schemeClr>
          </a:solidFill>
        </p:spPr>
        <p:txBody>
          <a:bodyPr wrap="square" rtlCol="0">
            <a:spAutoFit/>
          </a:bodyPr>
          <a:lstStyle/>
          <a:p>
            <a:r>
              <a:rPr lang="cs-CZ" i="1"/>
              <a:t>„(</a:t>
            </a:r>
            <a:r>
              <a:rPr lang="mr-IN" i="1"/>
              <a:t>…</a:t>
            </a:r>
            <a:r>
              <a:rPr lang="cs-CZ" i="1"/>
              <a:t>) první volba, co nejblíže přirozenému kojení.“</a:t>
            </a:r>
          </a:p>
        </p:txBody>
      </p:sp>
      <p:sp>
        <p:nvSpPr>
          <p:cNvPr id="3" name="Kříž 2"/>
          <p:cNvSpPr/>
          <p:nvPr/>
        </p:nvSpPr>
        <p:spPr>
          <a:xfrm rot="2631606">
            <a:off x="2574171" y="1984239"/>
            <a:ext cx="3395955" cy="3395955"/>
          </a:xfrm>
          <a:prstGeom prst="plus">
            <a:avLst>
              <a:gd name="adj" fmla="val 3755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32852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92" y="1488908"/>
            <a:ext cx="3904247" cy="3904247"/>
          </a:xfrm>
          <a:prstGeom prst="rect">
            <a:avLst/>
          </a:prstGeom>
        </p:spPr>
      </p:pic>
    </p:spTree>
    <p:extLst>
      <p:ext uri="{BB962C8B-B14F-4D97-AF65-F5344CB8AC3E}">
        <p14:creationId xmlns:p14="http://schemas.microsoft.com/office/powerpoint/2010/main" val="211992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cs-CZ" altLang="cs-CZ" sz="4000" dirty="0">
                <a:solidFill>
                  <a:srgbClr val="50B4C8"/>
                </a:solidFill>
                <a:latin typeface="Calibri Light"/>
                <a:ea typeface="+mn-ea"/>
                <a:cs typeface="+mn-cs"/>
              </a:rPr>
              <a:t>Pro zdravotníky to v praxi znamená:</a:t>
            </a:r>
          </a:p>
        </p:txBody>
      </p:sp>
      <p:sp>
        <p:nvSpPr>
          <p:cNvPr id="10243" name="Rectangle 3"/>
          <p:cNvSpPr>
            <a:spLocks noGrp="1" noChangeArrowheads="1"/>
          </p:cNvSpPr>
          <p:nvPr>
            <p:ph type="body" idx="1"/>
          </p:nvPr>
        </p:nvSpPr>
        <p:spPr/>
        <p:txBody>
          <a:bodyPr>
            <a:normAutofit/>
          </a:bodyPr>
          <a:lstStyle/>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Nepropagovat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umělou</a:t>
            </a:r>
            <a:r>
              <a:rPr lang="sk-SK" altLang="cs-CZ" sz="2400" dirty="0" smtClean="0">
                <a:solidFill>
                  <a:srgbClr val="FF0000"/>
                </a:solidFill>
                <a:latin typeface="Calibri Light" panose="020F0302020204030204" pitchFamily="34" charset="0"/>
                <a:cs typeface="Calibri Light" panose="020F0302020204030204" pitchFamily="34" charset="0"/>
              </a:rPr>
              <a:t> výživu a ostatní výrobky v </a:t>
            </a:r>
            <a:r>
              <a:rPr lang="sk-SK" altLang="cs-CZ" sz="2400" dirty="0" err="1" smtClean="0">
                <a:solidFill>
                  <a:srgbClr val="FF0000"/>
                </a:solidFill>
                <a:latin typeface="Calibri Light" panose="020F0302020204030204" pitchFamily="34" charset="0"/>
                <a:cs typeface="Calibri Light" panose="020F0302020204030204" pitchFamily="34" charset="0"/>
              </a:rPr>
              <a:t>čekárnách</a:t>
            </a:r>
            <a:r>
              <a:rPr lang="sk-SK" altLang="cs-CZ" sz="2400" dirty="0" smtClean="0">
                <a:latin typeface="Calibri Light" panose="020F0302020204030204" pitchFamily="34" charset="0"/>
                <a:cs typeface="Calibri Light" panose="020F0302020204030204" pitchFamily="34" charset="0"/>
              </a:rPr>
              <a:t>, na chodbách a </a:t>
            </a:r>
            <a:r>
              <a:rPr lang="sk-SK" altLang="cs-CZ" sz="2400" dirty="0" err="1" smtClean="0">
                <a:latin typeface="Calibri Light" panose="020F0302020204030204" pitchFamily="34" charset="0"/>
                <a:cs typeface="Calibri Light" panose="020F0302020204030204" pitchFamily="34" charset="0"/>
              </a:rPr>
              <a:t>ve</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zdravotnických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zařízeních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jako</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takových</a:t>
            </a:r>
            <a:r>
              <a:rPr lang="sk-SK" altLang="cs-CZ" sz="2400" dirty="0" smtClean="0">
                <a:latin typeface="Calibri Light" panose="020F0302020204030204" pitchFamily="34" charset="0"/>
                <a:cs typeface="Calibri Light" panose="020F0302020204030204" pitchFamily="34" charset="0"/>
              </a:rPr>
              <a:t>. </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Nerozdávat</a:t>
            </a:r>
            <a:r>
              <a:rPr lang="sk-SK" altLang="cs-CZ" sz="2400" dirty="0" smtClean="0">
                <a:solidFill>
                  <a:srgbClr val="FF0000"/>
                </a:solidFill>
                <a:latin typeface="Calibri Light" panose="020F0302020204030204" pitchFamily="34" charset="0"/>
                <a:cs typeface="Calibri Light" panose="020F0302020204030204" pitchFamily="34" charset="0"/>
              </a:rPr>
              <a:t> vzorky </a:t>
            </a:r>
            <a:r>
              <a:rPr lang="sk-SK" altLang="cs-CZ" sz="2400" dirty="0" err="1" smtClean="0">
                <a:solidFill>
                  <a:srgbClr val="FF0000"/>
                </a:solidFill>
                <a:latin typeface="Calibri Light" panose="020F0302020204030204" pitchFamily="34" charset="0"/>
                <a:cs typeface="Calibri Light" panose="020F0302020204030204" pitchFamily="34" charset="0"/>
              </a:rPr>
              <a:t>mléčných</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Nedoporučovat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konkrétní</a:t>
            </a:r>
            <a:r>
              <a:rPr lang="sk-SK" altLang="cs-CZ" sz="2400" dirty="0" smtClean="0">
                <a:solidFill>
                  <a:srgbClr val="FF0000"/>
                </a:solidFill>
                <a:latin typeface="Calibri Light" panose="020F0302020204030204" pitchFamily="34" charset="0"/>
                <a:cs typeface="Calibri Light" panose="020F0302020204030204" pitchFamily="34" charset="0"/>
              </a:rPr>
              <a:t> značku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Nepříjmat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žádné</a:t>
            </a:r>
            <a:r>
              <a:rPr lang="sk-SK" altLang="cs-CZ" sz="2400" dirty="0" smtClean="0">
                <a:solidFill>
                  <a:srgbClr val="FF0000"/>
                </a:solidFill>
                <a:latin typeface="Calibri Light" panose="020F0302020204030204" pitchFamily="34" charset="0"/>
                <a:cs typeface="Calibri Light" panose="020F0302020204030204" pitchFamily="34" charset="0"/>
              </a:rPr>
              <a:t> dary </a:t>
            </a:r>
            <a:r>
              <a:rPr lang="sk-SK" altLang="cs-CZ" sz="2400" dirty="0" smtClean="0">
                <a:latin typeface="Calibri Light" panose="020F0302020204030204" pitchFamily="34" charset="0"/>
                <a:cs typeface="Calibri Light" panose="020F0302020204030204" pitchFamily="34" charset="0"/>
              </a:rPr>
              <a:t>od </a:t>
            </a:r>
            <a:r>
              <a:rPr lang="sk-SK" altLang="cs-CZ" sz="2400" dirty="0" err="1" smtClean="0">
                <a:latin typeface="Calibri Light" panose="020F0302020204030204" pitchFamily="34" charset="0"/>
                <a:cs typeface="Calibri Light" panose="020F0302020204030204" pitchFamily="34" charset="0"/>
              </a:rPr>
              <a:t>firemních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reprezentatnů</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latin typeface="Calibri Light" panose="020F0302020204030204" pitchFamily="34" charset="0"/>
                <a:cs typeface="Calibri Light" panose="020F0302020204030204" pitchFamily="34" charset="0"/>
              </a:rPr>
              <a:t>Neumožnovat</a:t>
            </a:r>
            <a:r>
              <a:rPr lang="sk-SK" altLang="cs-CZ" sz="2400" dirty="0" smtClean="0">
                <a:latin typeface="Calibri Light" panose="020F0302020204030204" pitchFamily="34" charset="0"/>
                <a:cs typeface="Calibri Light" panose="020F0302020204030204" pitchFamily="34" charset="0"/>
              </a:rPr>
              <a:t> kontakt s matkami ani formou tzv. </a:t>
            </a:r>
            <a:r>
              <a:rPr lang="sk-SK" altLang="cs-CZ" sz="2400" dirty="0" err="1" smtClean="0">
                <a:latin typeface="Calibri Light" panose="020F0302020204030204" pitchFamily="34" charset="0"/>
                <a:cs typeface="Calibri Light" panose="020F0302020204030204" pitchFamily="34" charset="0"/>
              </a:rPr>
              <a:t>Klinikboxů</a:t>
            </a:r>
            <a:r>
              <a:rPr lang="sk-SK" altLang="cs-CZ" sz="2400" dirty="0" smtClean="0">
                <a:latin typeface="Calibri Light" panose="020F0302020204030204" pitchFamily="34" charset="0"/>
                <a:cs typeface="Calibri Light" panose="020F0302020204030204" pitchFamily="34" charset="0"/>
              </a:rPr>
              <a:t> v </a:t>
            </a:r>
            <a:r>
              <a:rPr lang="sk-SK" altLang="cs-CZ" sz="2400" dirty="0" err="1" smtClean="0">
                <a:latin typeface="Calibri Light" panose="020F0302020204030204" pitchFamily="34" charset="0"/>
                <a:cs typeface="Calibri Light" panose="020F0302020204030204" pitchFamily="34" charset="0"/>
              </a:rPr>
              <a:t>porodnicích</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Nezůčastňovat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se</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konferencí</a:t>
            </a:r>
            <a:r>
              <a:rPr lang="sk-SK" altLang="cs-CZ" sz="2400" dirty="0" smtClean="0">
                <a:solidFill>
                  <a:srgbClr val="FF0000"/>
                </a:solidFill>
                <a:latin typeface="Calibri Light" panose="020F0302020204030204" pitchFamily="34" charset="0"/>
                <a:cs typeface="Calibri Light" panose="020F0302020204030204" pitchFamily="34" charset="0"/>
              </a:rPr>
              <a:t> a </a:t>
            </a:r>
            <a:r>
              <a:rPr lang="sk-SK" altLang="cs-CZ" sz="2400" dirty="0" err="1" smtClean="0">
                <a:solidFill>
                  <a:srgbClr val="FF0000"/>
                </a:solidFill>
                <a:latin typeface="Calibri Light" panose="020F0302020204030204" pitchFamily="34" charset="0"/>
                <a:cs typeface="Calibri Light" panose="020F0302020204030204" pitchFamily="34" charset="0"/>
              </a:rPr>
              <a:t>kongresů</a:t>
            </a:r>
            <a:r>
              <a:rPr lang="sk-SK" altLang="cs-CZ" sz="2400" dirty="0" smtClean="0">
                <a:solidFill>
                  <a:srgbClr val="FF0000"/>
                </a:solidFill>
                <a:latin typeface="Calibri Light" panose="020F0302020204030204" pitchFamily="34" charset="0"/>
                <a:cs typeface="Calibri Light" panose="020F0302020204030204" pitchFamily="34" charset="0"/>
              </a:rPr>
              <a:t> či </a:t>
            </a:r>
            <a:r>
              <a:rPr lang="sk-SK" altLang="cs-CZ" sz="2400" dirty="0" err="1" smtClean="0">
                <a:solidFill>
                  <a:srgbClr val="FF0000"/>
                </a:solidFill>
                <a:latin typeface="Calibri Light" panose="020F0302020204030204" pitchFamily="34" charset="0"/>
                <a:cs typeface="Calibri Light" panose="020F0302020204030204" pitchFamily="34" charset="0"/>
              </a:rPr>
              <a:t>jiných</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akcí</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které</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sponzorují</a:t>
            </a:r>
            <a:r>
              <a:rPr lang="sk-SK" altLang="cs-CZ" sz="2400" dirty="0" smtClean="0">
                <a:solidFill>
                  <a:srgbClr val="FF0000"/>
                </a:solidFill>
                <a:latin typeface="Calibri Light" panose="020F0302020204030204" pitchFamily="34" charset="0"/>
                <a:cs typeface="Calibri Light" panose="020F0302020204030204" pitchFamily="34" charset="0"/>
              </a:rPr>
              <a:t> firmy </a:t>
            </a:r>
            <a:r>
              <a:rPr lang="sk-SK" altLang="cs-CZ" sz="2400" dirty="0" err="1" smtClean="0">
                <a:solidFill>
                  <a:srgbClr val="FF0000"/>
                </a:solidFill>
                <a:latin typeface="Calibri Light" panose="020F0302020204030204" pitchFamily="34" charset="0"/>
                <a:cs typeface="Calibri Light" panose="020F0302020204030204" pitchFamily="34" charset="0"/>
              </a:rPr>
              <a:t>vyrábějící</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mléčné</a:t>
            </a:r>
            <a:r>
              <a:rPr lang="sk-SK" altLang="cs-CZ" sz="2400" dirty="0" smtClean="0">
                <a:solidFill>
                  <a:srgbClr val="FF0000"/>
                </a:solidFill>
                <a:latin typeface="Calibri Light" panose="020F0302020204030204" pitchFamily="34" charset="0"/>
                <a:cs typeface="Calibri Light" panose="020F0302020204030204" pitchFamily="34" charset="0"/>
              </a:rPr>
              <a:t> formule.</a:t>
            </a:r>
          </a:p>
          <a:p>
            <a:pPr eaLnBrk="1" hangingPunct="1">
              <a:lnSpc>
                <a:spcPct val="90000"/>
              </a:lnSpc>
            </a:pPr>
            <a:r>
              <a:rPr lang="sk-SK" altLang="cs-CZ" sz="2400" dirty="0" err="1" smtClean="0">
                <a:latin typeface="Calibri Light" panose="020F0302020204030204" pitchFamily="34" charset="0"/>
                <a:cs typeface="Calibri Light" panose="020F0302020204030204" pitchFamily="34" charset="0"/>
              </a:rPr>
              <a:t>Informace</a:t>
            </a:r>
            <a:r>
              <a:rPr lang="sk-SK" altLang="cs-CZ" sz="2400" dirty="0" smtClean="0">
                <a:latin typeface="Calibri Light" panose="020F0302020204030204" pitchFamily="34" charset="0"/>
                <a:cs typeface="Calibri Light" panose="020F0302020204030204" pitchFamily="34" charset="0"/>
              </a:rPr>
              <a:t> o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získávat</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výlučně</a:t>
            </a:r>
            <a:r>
              <a:rPr lang="sk-SK" altLang="cs-CZ" sz="2400" dirty="0" smtClean="0">
                <a:latin typeface="Calibri Light" panose="020F0302020204030204" pitchFamily="34" charset="0"/>
                <a:cs typeface="Calibri Light" panose="020F0302020204030204" pitchFamily="34" charset="0"/>
              </a:rPr>
              <a:t> z </a:t>
            </a:r>
            <a:r>
              <a:rPr lang="sk-SK" altLang="cs-CZ" sz="2400" dirty="0" err="1" smtClean="0">
                <a:latin typeface="Calibri Light" panose="020F0302020204030204" pitchFamily="34" charset="0"/>
                <a:cs typeface="Calibri Light" panose="020F0302020204030204" pitchFamily="34" charset="0"/>
              </a:rPr>
              <a:t>vědeckých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zdrojů</a:t>
            </a:r>
            <a:r>
              <a:rPr lang="sk-SK" altLang="cs-CZ" sz="2400" dirty="0" smtClean="0">
                <a:latin typeface="Calibri Light" panose="020F0302020204030204" pitchFamily="34" charset="0"/>
                <a:cs typeface="Calibri Light" panose="020F0302020204030204" pitchFamily="34" charset="0"/>
              </a:rPr>
              <a:t> a o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šířit</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pouze</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tyto</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informace</a:t>
            </a:r>
            <a:r>
              <a:rPr lang="sk-SK" altLang="cs-CZ" sz="2400" dirty="0" smtClean="0">
                <a:latin typeface="Calibri Light" panose="020F0302020204030204" pitchFamily="34" charset="0"/>
                <a:cs typeface="Calibri Light" panose="020F0302020204030204" pitchFamily="34" charset="0"/>
              </a:rPr>
              <a:t>.</a:t>
            </a:r>
            <a:endParaRPr lang="cs-CZ" altLang="cs-CZ" sz="24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7649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lnSpc>
                <a:spcPct val="90000"/>
              </a:lnSpc>
            </a:pPr>
            <a:r>
              <a:rPr lang="sk-SK" altLang="cs-CZ" sz="2600" dirty="0" err="1" smtClean="0">
                <a:latin typeface="Calibri Light" panose="020F0302020204030204" pitchFamily="34" charset="0"/>
                <a:cs typeface="Calibri Light" panose="020F0302020204030204" pitchFamily="34" charset="0"/>
              </a:rPr>
              <a:t>Vzhledem</a:t>
            </a:r>
            <a:r>
              <a:rPr lang="sk-SK" altLang="cs-CZ" sz="2600" dirty="0" smtClean="0">
                <a:latin typeface="Calibri Light" panose="020F0302020204030204" pitchFamily="34" charset="0"/>
                <a:cs typeface="Calibri Light" panose="020F0302020204030204" pitchFamily="34" charset="0"/>
              </a:rPr>
              <a:t> k tomu, že MM je </a:t>
            </a:r>
            <a:r>
              <a:rPr lang="sk-SK" altLang="cs-CZ" sz="2600" dirty="0" err="1" smtClean="0">
                <a:latin typeface="Calibri Light" panose="020F0302020204030204" pitchFamily="34" charset="0"/>
                <a:cs typeface="Calibri Light" panose="020F0302020204030204" pitchFamily="34" charset="0"/>
              </a:rPr>
              <a:t>normální</a:t>
            </a:r>
            <a:r>
              <a:rPr lang="sk-SK" altLang="cs-CZ" sz="2600" dirty="0" smtClean="0">
                <a:latin typeface="Calibri Light" panose="020F0302020204030204" pitchFamily="34" charset="0"/>
                <a:cs typeface="Calibri Light" panose="020F0302020204030204" pitchFamily="34" charset="0"/>
              </a:rPr>
              <a:t> a fyziologická výživa pro </a:t>
            </a:r>
            <a:r>
              <a:rPr lang="sk-SK" altLang="cs-CZ" sz="2600" dirty="0" err="1" smtClean="0">
                <a:latin typeface="Calibri Light" panose="020F0302020204030204" pitchFamily="34" charset="0"/>
                <a:cs typeface="Calibri Light" panose="020F0302020204030204" pitchFamily="34" charset="0"/>
              </a:rPr>
              <a:t>kojence</a:t>
            </a:r>
            <a:r>
              <a:rPr lang="sk-SK" altLang="cs-CZ" sz="2600" dirty="0" smtClean="0">
                <a:latin typeface="Calibri Light" panose="020F0302020204030204" pitchFamily="34" charset="0"/>
                <a:cs typeface="Calibri Light" panose="020F0302020204030204" pitchFamily="34" charset="0"/>
              </a:rPr>
              <a:t>, je </a:t>
            </a:r>
            <a:r>
              <a:rPr lang="sk-SK" altLang="cs-CZ" sz="2600" dirty="0" err="1" smtClean="0">
                <a:latin typeface="Calibri Light" panose="020F0302020204030204" pitchFamily="34" charset="0"/>
                <a:cs typeface="Calibri Light" panose="020F0302020204030204" pitchFamily="34" charset="0"/>
              </a:rPr>
              <a:t>potřeba</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podporovat</a:t>
            </a:r>
            <a:r>
              <a:rPr lang="sk-SK" altLang="cs-CZ" sz="2600" dirty="0" smtClean="0">
                <a:latin typeface="Calibri Light" panose="020F0302020204030204" pitchFamily="34" charset="0"/>
                <a:cs typeface="Calibri Light" panose="020F0302020204030204" pitchFamily="34" charset="0"/>
              </a:rPr>
              <a:t> vznik a chod bank MM.  </a:t>
            </a:r>
            <a:endParaRPr lang="cs-CZ" altLang="cs-CZ" sz="26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7209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2775" y="228600"/>
            <a:ext cx="8153400" cy="990600"/>
          </a:xfrm>
        </p:spPr>
        <p:txBody>
          <a:bodyPr/>
          <a:lstStyle/>
          <a:p>
            <a:pPr eaLnBrk="1" hangingPunct="1"/>
            <a:r>
              <a:rPr lang="cs-CZ" dirty="0" smtClean="0">
                <a:solidFill>
                  <a:schemeClr val="bg2">
                    <a:lumMod val="50000"/>
                  </a:schemeClr>
                </a:solidFill>
                <a:latin typeface="Calibri Light" panose="020F0302020204030204" pitchFamily="34" charset="0"/>
                <a:cs typeface="Calibri Light" panose="020F0302020204030204" pitchFamily="34" charset="0"/>
              </a:rPr>
              <a:t>Skladba mléka je specifická</a:t>
            </a:r>
          </a:p>
        </p:txBody>
      </p:sp>
      <p:sp>
        <p:nvSpPr>
          <p:cNvPr id="10243"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Během evoluce se vytvořily specifické druhy mléka pro každý živočišný druh. Složení mléka je specifické pro daný živočišný druh.</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Odpovídá životnímu stylu a genetické výbavě daného živočišného druhu, přizpůsobeno potřebám mláděte např. mořští savci více tuku, netopýři málo vody, primáti hodně sacharidů (zdroj energie pro mozek). </a:t>
            </a:r>
          </a:p>
          <a:p>
            <a:pPr eaLnBrk="1" hangingPunct="1"/>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endParaRPr lang="cs-CZ" dirty="0" smtClean="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7DDF1-820F-4CBA-AC84-EAC9AAEC9ABB}"/>
              </a:ext>
            </a:extLst>
          </p:cNvPr>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a:extLst>
              <a:ext uri="{FF2B5EF4-FFF2-40B4-BE49-F238E27FC236}">
                <a16:creationId xmlns:a16="http://schemas.microsoft.com/office/drawing/2014/main" id="{F1615414-0C82-4991-86D1-6FC9C3163E0B}"/>
              </a:ext>
            </a:extLst>
          </p:cNvPr>
          <p:cNvSpPr>
            <a:spLocks noGrp="1"/>
          </p:cNvSpPr>
          <p:nvPr>
            <p:ph idx="1"/>
          </p:nvPr>
        </p:nvSpPr>
        <p:spPr/>
        <p:txBody>
          <a:bodyPr/>
          <a:lstStyle/>
          <a:p>
            <a:r>
              <a:rPr lang="cs-CZ" b="1" dirty="0">
                <a:latin typeface="Calibri Light" panose="020F0302020204030204" pitchFamily="34" charset="0"/>
                <a:cs typeface="Calibri Light" panose="020F0302020204030204" pitchFamily="34" charset="0"/>
              </a:rPr>
              <a:t>mlezivo</a:t>
            </a:r>
          </a:p>
          <a:p>
            <a:pPr lvl="1"/>
            <a:r>
              <a:rPr lang="cs-CZ" dirty="0">
                <a:latin typeface="Calibri Light" panose="020F0302020204030204" pitchFamily="34" charset="0"/>
                <a:cs typeface="Calibri Light" panose="020F0302020204030204" pitchFamily="34" charset="0"/>
              </a:rPr>
              <a:t>nažloutlá tekutina</a:t>
            </a:r>
          </a:p>
          <a:p>
            <a:pPr lvl="1"/>
            <a:r>
              <a:rPr lang="cs-CZ" dirty="0">
                <a:latin typeface="Calibri Light" panose="020F0302020204030204" pitchFamily="34" charset="0"/>
                <a:cs typeface="Calibri Light" panose="020F0302020204030204" pitchFamily="34" charset="0"/>
                <a:sym typeface="Wingdings 3" panose="05040102010807070707" pitchFamily="18" charset="2"/>
              </a:rPr>
              <a:t> B (zejm. </a:t>
            </a:r>
            <a:r>
              <a:rPr lang="cs-CZ" dirty="0" err="1">
                <a:latin typeface="Calibri Light" panose="020F0302020204030204" pitchFamily="34" charset="0"/>
                <a:cs typeface="Calibri Light" panose="020F0302020204030204" pitchFamily="34" charset="0"/>
                <a:sym typeface="Wingdings 3" panose="05040102010807070707" pitchFamily="18" charset="2"/>
              </a:rPr>
              <a:t>Ig</a:t>
            </a:r>
            <a:r>
              <a:rPr lang="cs-CZ" dirty="0">
                <a:latin typeface="Calibri Light" panose="020F0302020204030204" pitchFamily="34" charset="0"/>
                <a:cs typeface="Calibri Light" panose="020F0302020204030204" pitchFamily="34" charset="0"/>
                <a:sym typeface="Wingdings 3" panose="05040102010807070707" pitchFamily="18" charset="2"/>
              </a:rPr>
              <a:t>),  minerálních látek (zejm. Mg – peristaltika)</a:t>
            </a:r>
          </a:p>
          <a:p>
            <a:pPr lvl="1"/>
            <a:r>
              <a:rPr lang="cs-CZ" dirty="0">
                <a:latin typeface="Calibri Light" panose="020F0302020204030204" pitchFamily="34" charset="0"/>
                <a:cs typeface="Calibri Light" panose="020F0302020204030204" pitchFamily="34" charset="0"/>
                <a:sym typeface="Wingdings 3" panose="05040102010807070707" pitchFamily="18" charset="2"/>
              </a:rPr>
              <a:t> sacharidů, tuků</a:t>
            </a:r>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přechodné mléko</a:t>
            </a:r>
          </a:p>
          <a:p>
            <a:r>
              <a:rPr lang="cs-CZ" b="1" dirty="0">
                <a:latin typeface="Calibri Light" panose="020F0302020204030204" pitchFamily="34" charset="0"/>
                <a:cs typeface="Calibri Light" panose="020F0302020204030204" pitchFamily="34" charset="0"/>
              </a:rPr>
              <a:t>zralé mléko</a:t>
            </a:r>
          </a:p>
          <a:p>
            <a:endParaRPr lang="cs-CZ" b="1" dirty="0">
              <a:latin typeface="Calibri Light" panose="020F0302020204030204" pitchFamily="34" charset="0"/>
              <a:cs typeface="Calibri Light" panose="020F0302020204030204" pitchFamily="34" charset="0"/>
            </a:endParaRPr>
          </a:p>
          <a:p>
            <a:r>
              <a:rPr lang="cs-CZ" dirty="0">
                <a:latin typeface="Calibri Light" panose="020F0302020204030204" pitchFamily="34" charset="0"/>
                <a:cs typeface="Calibri Light" panose="020F0302020204030204" pitchFamily="34" charset="0"/>
              </a:rPr>
              <a:t>složení mléka není stálé </a:t>
            </a:r>
            <a:r>
              <a:rPr lang="cs-CZ" dirty="0" smtClean="0">
                <a:latin typeface="Calibri Light" panose="020F0302020204030204" pitchFamily="34" charset="0"/>
                <a:cs typeface="Calibri Light" panose="020F0302020204030204" pitchFamily="34" charset="0"/>
              </a:rPr>
              <a:t>mění se </a:t>
            </a:r>
            <a:r>
              <a:rPr lang="cs-CZ" dirty="0">
                <a:latin typeface="Calibri Light" panose="020F0302020204030204" pitchFamily="34" charset="0"/>
                <a:cs typeface="Calibri Light" panose="020F0302020204030204" pitchFamily="34" charset="0"/>
              </a:rPr>
              <a:t>dle potřeb dítěte</a:t>
            </a:r>
          </a:p>
        </p:txBody>
      </p:sp>
      <p:sp>
        <p:nvSpPr>
          <p:cNvPr id="5" name="Zástupný symbol pro číslo snímku 4">
            <a:extLst>
              <a:ext uri="{FF2B5EF4-FFF2-40B4-BE49-F238E27FC236}">
                <a16:creationId xmlns:a16="http://schemas.microsoft.com/office/drawing/2014/main" id="{F83845EF-F2AC-4CF5-9B4A-90A4CC3093F4}"/>
              </a:ext>
            </a:extLst>
          </p:cNvPr>
          <p:cNvSpPr>
            <a:spLocks noGrp="1"/>
          </p:cNvSpPr>
          <p:nvPr>
            <p:ph type="sldNum" sz="quarter" idx="12"/>
          </p:nvPr>
        </p:nvSpPr>
        <p:spPr/>
        <p:txBody>
          <a:bodyPr/>
          <a:lstStyle/>
          <a:p>
            <a:fld id="{7D74F88D-855E-4C4A-AC2F-7A0A64C53FD8}" type="slidenum">
              <a:rPr lang="cs-CZ" smtClean="0"/>
              <a:pPr/>
              <a:t>16</a:t>
            </a:fld>
            <a:endParaRPr lang="cs-CZ"/>
          </a:p>
        </p:txBody>
      </p:sp>
    </p:spTree>
    <p:extLst>
      <p:ext uri="{BB962C8B-B14F-4D97-AF65-F5344CB8AC3E}">
        <p14:creationId xmlns:p14="http://schemas.microsoft.com/office/powerpoint/2010/main" val="36098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5666CC-096F-4F60-955B-DF50D5F62A17}"/>
              </a:ext>
            </a:extLst>
          </p:cNvPr>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a:extLst>
              <a:ext uri="{FF2B5EF4-FFF2-40B4-BE49-F238E27FC236}">
                <a16:creationId xmlns:a16="http://schemas.microsoft.com/office/drawing/2014/main" id="{EDCDCA46-B1CA-47A7-A588-A11BEA5A1AE4}"/>
              </a:ext>
            </a:extLst>
          </p:cNvPr>
          <p:cNvSpPr>
            <a:spLocks noGrp="1"/>
          </p:cNvSpPr>
          <p:nvPr>
            <p:ph idx="1"/>
          </p:nvPr>
        </p:nvSpPr>
        <p:spPr/>
        <p:txBody>
          <a:bodyPr>
            <a:normAutofit/>
          </a:bodyPr>
          <a:lstStyle/>
          <a:p>
            <a:r>
              <a:rPr lang="cs-CZ" b="1" dirty="0">
                <a:latin typeface="Calibri Light" panose="020F0302020204030204" pitchFamily="34" charset="0"/>
                <a:cs typeface="Calibri Light" panose="020F0302020204030204" pitchFamily="34" charset="0"/>
              </a:rPr>
              <a:t>energie:</a:t>
            </a:r>
            <a:r>
              <a:rPr lang="cs-CZ" dirty="0">
                <a:latin typeface="Calibri Light" panose="020F0302020204030204" pitchFamily="34" charset="0"/>
                <a:cs typeface="Calibri Light" panose="020F0302020204030204" pitchFamily="34" charset="0"/>
              </a:rPr>
              <a:t> 280–290 </a:t>
            </a:r>
            <a:r>
              <a:rPr lang="cs-CZ" dirty="0" err="1">
                <a:latin typeface="Calibri Light" panose="020F0302020204030204" pitchFamily="34" charset="0"/>
                <a:cs typeface="Calibri Light" panose="020F0302020204030204" pitchFamily="34" charset="0"/>
              </a:rPr>
              <a:t>kJ</a:t>
            </a:r>
            <a:r>
              <a:rPr lang="cs-CZ" dirty="0">
                <a:latin typeface="Calibri Light" panose="020F0302020204030204" pitchFamily="34" charset="0"/>
                <a:cs typeface="Calibri Light" panose="020F0302020204030204" pitchFamily="34" charset="0"/>
              </a:rPr>
              <a:t>/100 ml</a:t>
            </a:r>
          </a:p>
          <a:p>
            <a:pPr lvl="1"/>
            <a:r>
              <a:rPr lang="cs-CZ" dirty="0">
                <a:latin typeface="Calibri Light" panose="020F0302020204030204" pitchFamily="34" charset="0"/>
                <a:cs typeface="Calibri Light" panose="020F0302020204030204" pitchFamily="34" charset="0"/>
              </a:rPr>
              <a:t>B : T : S = 7–10 : 50 : 40</a:t>
            </a:r>
          </a:p>
          <a:p>
            <a:r>
              <a:rPr lang="cs-CZ" b="1" dirty="0">
                <a:latin typeface="Calibri Light" panose="020F0302020204030204" pitchFamily="34" charset="0"/>
                <a:cs typeface="Calibri Light" panose="020F0302020204030204" pitchFamily="34" charset="0"/>
              </a:rPr>
              <a:t>bílkoviny:</a:t>
            </a:r>
            <a:r>
              <a:rPr lang="cs-CZ" dirty="0">
                <a:latin typeface="Calibri Light" panose="020F0302020204030204" pitchFamily="34" charset="0"/>
                <a:cs typeface="Calibri Light" panose="020F0302020204030204" pitchFamily="34" charset="0"/>
              </a:rPr>
              <a:t> 0,9–1,3 g/100 ml</a:t>
            </a:r>
          </a:p>
          <a:p>
            <a:pPr lvl="1"/>
            <a:r>
              <a:rPr lang="cs-CZ" dirty="0">
                <a:latin typeface="Calibri Light" panose="020F0302020204030204" pitchFamily="34" charset="0"/>
                <a:cs typeface="Calibri Light" panose="020F0302020204030204" pitchFamily="34" charset="0"/>
              </a:rPr>
              <a:t>poměr syrovátka/kasein – stravitelnost</a:t>
            </a:r>
          </a:p>
          <a:p>
            <a:r>
              <a:rPr lang="cs-CZ" b="1" dirty="0">
                <a:latin typeface="Calibri Light" panose="020F0302020204030204" pitchFamily="34" charset="0"/>
                <a:cs typeface="Calibri Light" panose="020F0302020204030204" pitchFamily="34" charset="0"/>
              </a:rPr>
              <a:t>tuky:</a:t>
            </a:r>
            <a:r>
              <a:rPr lang="cs-CZ" dirty="0">
                <a:latin typeface="Calibri Light" panose="020F0302020204030204" pitchFamily="34" charset="0"/>
                <a:cs typeface="Calibri Light" panose="020F0302020204030204" pitchFamily="34" charset="0"/>
              </a:rPr>
              <a:t> 2 g/100 ml</a:t>
            </a:r>
          </a:p>
          <a:p>
            <a:pPr lvl="1"/>
            <a:r>
              <a:rPr lang="cs-CZ" dirty="0">
                <a:latin typeface="Calibri Light" panose="020F0302020204030204" pitchFamily="34" charset="0"/>
                <a:cs typeface="Calibri Light" panose="020F0302020204030204" pitchFamily="34" charset="0"/>
              </a:rPr>
              <a:t>lipáza – snadnější trávení, bohaté na PUFA (DHA), cholesterol</a:t>
            </a:r>
          </a:p>
          <a:p>
            <a:r>
              <a:rPr lang="cs-CZ" b="1" dirty="0">
                <a:latin typeface="Calibri Light" panose="020F0302020204030204" pitchFamily="34" charset="0"/>
                <a:cs typeface="Calibri Light" panose="020F0302020204030204" pitchFamily="34" charset="0"/>
              </a:rPr>
              <a:t>sacharidy: </a:t>
            </a:r>
            <a:r>
              <a:rPr lang="cs-CZ" dirty="0">
                <a:latin typeface="Calibri Light" panose="020F0302020204030204" pitchFamily="34" charset="0"/>
                <a:cs typeface="Calibri Light" panose="020F0302020204030204" pitchFamily="34" charset="0"/>
              </a:rPr>
              <a:t>4 g/100 ml</a:t>
            </a:r>
          </a:p>
          <a:p>
            <a:pPr lvl="1"/>
            <a:r>
              <a:rPr lang="cs-CZ" dirty="0" err="1">
                <a:latin typeface="Calibri Light" panose="020F0302020204030204" pitchFamily="34" charset="0"/>
                <a:cs typeface="Calibri Light" panose="020F0302020204030204" pitchFamily="34" charset="0"/>
              </a:rPr>
              <a:t>Lac</a:t>
            </a:r>
            <a:r>
              <a:rPr lang="cs-CZ" dirty="0">
                <a:latin typeface="Calibri Light" panose="020F0302020204030204" pitchFamily="34" charset="0"/>
                <a:cs typeface="Calibri Light" panose="020F0302020204030204" pitchFamily="34" charset="0"/>
              </a:rPr>
              <a:t> (vstřebatelnost Ca, </a:t>
            </a:r>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Fru</a:t>
            </a:r>
            <a:r>
              <a:rPr lang="cs-CZ" dirty="0">
                <a:latin typeface="Calibri Light" panose="020F0302020204030204" pitchFamily="34" charset="0"/>
                <a:cs typeface="Calibri Light" panose="020F0302020204030204" pitchFamily="34" charset="0"/>
              </a:rPr>
              <a:t>, Gal (</a:t>
            </a:r>
            <a:r>
              <a:rPr lang="cs-CZ" dirty="0" err="1">
                <a:latin typeface="Calibri Light" panose="020F0302020204030204" pitchFamily="34" charset="0"/>
                <a:cs typeface="Calibri Light" panose="020F0302020204030204" pitchFamily="34" charset="0"/>
              </a:rPr>
              <a:t>galaktolipidy</a:t>
            </a:r>
            <a:r>
              <a:rPr lang="cs-CZ" dirty="0">
                <a:latin typeface="Calibri Light" panose="020F0302020204030204" pitchFamily="34" charset="0"/>
                <a:cs typeface="Calibri Light" panose="020F0302020204030204" pitchFamily="34" charset="0"/>
              </a:rPr>
              <a:t> pro vývoj CNS)</a:t>
            </a:r>
          </a:p>
          <a:p>
            <a:pPr lvl="1"/>
            <a:r>
              <a:rPr lang="cs-CZ" dirty="0">
                <a:latin typeface="Calibri Light" panose="020F0302020204030204" pitchFamily="34" charset="0"/>
                <a:cs typeface="Calibri Light" panose="020F0302020204030204" pitchFamily="34" charset="0"/>
              </a:rPr>
              <a:t>oligosacharidy – podpora </a:t>
            </a:r>
            <a:r>
              <a:rPr lang="cs-CZ" dirty="0" err="1">
                <a:latin typeface="Calibri Light" panose="020F0302020204030204" pitchFamily="34" charset="0"/>
                <a:cs typeface="Calibri Light" panose="020F0302020204030204" pitchFamily="34" charset="0"/>
              </a:rPr>
              <a:t>mikrobioty</a:t>
            </a:r>
            <a:endParaRPr lang="cs-CZ" dirty="0">
              <a:latin typeface="Calibri Light" panose="020F0302020204030204" pitchFamily="34" charset="0"/>
              <a:cs typeface="Calibri Light" panose="020F0302020204030204" pitchFamily="34" charset="0"/>
            </a:endParaRPr>
          </a:p>
        </p:txBody>
      </p:sp>
      <p:sp>
        <p:nvSpPr>
          <p:cNvPr id="5" name="Zástupný symbol pro číslo snímku 4">
            <a:extLst>
              <a:ext uri="{FF2B5EF4-FFF2-40B4-BE49-F238E27FC236}">
                <a16:creationId xmlns:a16="http://schemas.microsoft.com/office/drawing/2014/main" id="{D9F95ED2-1DE8-4A21-89AB-381597A60C08}"/>
              </a:ext>
            </a:extLst>
          </p:cNvPr>
          <p:cNvSpPr>
            <a:spLocks noGrp="1"/>
          </p:cNvSpPr>
          <p:nvPr>
            <p:ph type="sldNum" sz="quarter" idx="12"/>
          </p:nvPr>
        </p:nvSpPr>
        <p:spPr/>
        <p:txBody>
          <a:bodyPr/>
          <a:lstStyle/>
          <a:p>
            <a:fld id="{7D74F88D-855E-4C4A-AC2F-7A0A64C53FD8}" type="slidenum">
              <a:rPr lang="cs-CZ" smtClean="0"/>
              <a:pPr/>
              <a:t>17</a:t>
            </a:fld>
            <a:endParaRPr lang="cs-CZ"/>
          </a:p>
        </p:txBody>
      </p:sp>
    </p:spTree>
    <p:extLst>
      <p:ext uri="{BB962C8B-B14F-4D97-AF65-F5344CB8AC3E}">
        <p14:creationId xmlns:p14="http://schemas.microsoft.com/office/powerpoint/2010/main" val="21422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p:cNvSpPr>
            <a:spLocks noGrp="1"/>
          </p:cNvSpPr>
          <p:nvPr>
            <p:ph idx="1"/>
          </p:nvPr>
        </p:nvSpPr>
        <p:spPr/>
        <p:txBody>
          <a:bodyPr>
            <a:normAutofit/>
          </a:bodyPr>
          <a:lstStyle/>
          <a:p>
            <a:r>
              <a:rPr lang="cs-CZ" b="1" dirty="0">
                <a:latin typeface="Calibri Light" panose="020F0302020204030204" pitchFamily="34" charset="0"/>
                <a:cs typeface="Calibri Light" panose="020F0302020204030204" pitchFamily="34" charset="0"/>
              </a:rPr>
              <a:t>minerální látky</a:t>
            </a:r>
          </a:p>
          <a:p>
            <a:pPr lvl="1"/>
            <a:r>
              <a:rPr lang="cs-CZ" dirty="0">
                <a:latin typeface="Calibri Light" panose="020F0302020204030204" pitchFamily="34" charset="0"/>
                <a:cs typeface="Calibri Light" panose="020F0302020204030204" pitchFamily="34" charset="0"/>
              </a:rPr>
              <a:t>celkově méně než kravské mléko (ledviny), vhodný poměr</a:t>
            </a:r>
          </a:p>
          <a:p>
            <a:pPr lvl="1"/>
            <a:r>
              <a:rPr lang="cs-CZ" dirty="0" err="1">
                <a:latin typeface="Calibri Light" panose="020F0302020204030204" pitchFamily="34" charset="0"/>
                <a:cs typeface="Calibri Light" panose="020F0302020204030204" pitchFamily="34" charset="0"/>
              </a:rPr>
              <a:t>Ca:P</a:t>
            </a:r>
            <a:r>
              <a:rPr lang="cs-CZ" dirty="0">
                <a:latin typeface="Calibri Light" panose="020F0302020204030204" pitchFamily="34" charset="0"/>
                <a:cs typeface="Calibri Light" panose="020F0302020204030204" pitchFamily="34" charset="0"/>
              </a:rPr>
              <a:t> = 2:1</a:t>
            </a:r>
          </a:p>
          <a:p>
            <a:pPr lvl="1"/>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vstřebatelnost až 70 %, </a:t>
            </a:r>
            <a:r>
              <a:rPr lang="cs-CZ" dirty="0" err="1">
                <a:latin typeface="Calibri Light" panose="020F0302020204030204" pitchFamily="34" charset="0"/>
                <a:cs typeface="Calibri Light" panose="020F0302020204030204" pitchFamily="34" charset="0"/>
              </a:rPr>
              <a:t>Zn</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Cu</a:t>
            </a:r>
            <a:r>
              <a:rPr lang="cs-CZ" dirty="0">
                <a:latin typeface="Calibri Light" panose="020F0302020204030204" pitchFamily="34" charset="0"/>
                <a:cs typeface="Calibri Light" panose="020F0302020204030204" pitchFamily="34" charset="0"/>
              </a:rPr>
              <a:t>, Co, Se dobře vstřebatelné</a:t>
            </a:r>
          </a:p>
          <a:p>
            <a:pPr lvl="1"/>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a </a:t>
            </a:r>
            <a:r>
              <a:rPr lang="cs-CZ" dirty="0" err="1">
                <a:latin typeface="Calibri Light" panose="020F0302020204030204" pitchFamily="34" charset="0"/>
                <a:cs typeface="Calibri Light" panose="020F0302020204030204" pitchFamily="34" charset="0"/>
              </a:rPr>
              <a:t>Zn</a:t>
            </a:r>
            <a:r>
              <a:rPr lang="cs-CZ" dirty="0">
                <a:latin typeface="Calibri Light" panose="020F0302020204030204" pitchFamily="34" charset="0"/>
                <a:cs typeface="Calibri Light" panose="020F0302020204030204" pitchFamily="34" charset="0"/>
              </a:rPr>
              <a:t> nízký obsah – prenatální zásoby</a:t>
            </a:r>
          </a:p>
          <a:p>
            <a:r>
              <a:rPr lang="cs-CZ" b="1" dirty="0">
                <a:latin typeface="Calibri Light" panose="020F0302020204030204" pitchFamily="34" charset="0"/>
                <a:cs typeface="Calibri Light" panose="020F0302020204030204" pitchFamily="34" charset="0"/>
              </a:rPr>
              <a:t>ochranné faktory</a:t>
            </a:r>
          </a:p>
          <a:p>
            <a:pPr lvl="1"/>
            <a:r>
              <a:rPr lang="cs-CZ" dirty="0" err="1">
                <a:latin typeface="Calibri Light" panose="020F0302020204030204" pitchFamily="34" charset="0"/>
                <a:cs typeface="Calibri Light" panose="020F0302020204030204" pitchFamily="34" charset="0"/>
              </a:rPr>
              <a:t>Ig</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laktoferin</a:t>
            </a:r>
            <a:r>
              <a:rPr lang="cs-CZ" dirty="0">
                <a:latin typeface="Calibri Light" panose="020F0302020204030204" pitchFamily="34" charset="0"/>
                <a:cs typeface="Calibri Light" panose="020F0302020204030204" pitchFamily="34" charset="0"/>
              </a:rPr>
              <a:t>, lysozym, makrofágy, komplement, interferony aj</a:t>
            </a:r>
            <a:r>
              <a:rPr lang="cs-CZ" dirty="0" smtClean="0">
                <a:latin typeface="Calibri Light" panose="020F0302020204030204" pitchFamily="34" charset="0"/>
                <a:cs typeface="Calibri Light" panose="020F0302020204030204" pitchFamily="34" charset="0"/>
              </a:rPr>
              <a:t>.</a:t>
            </a:r>
            <a:endParaRPr lang="cs-CZ" dirty="0">
              <a:latin typeface="Calibri Light" panose="020F0302020204030204" pitchFamily="34" charset="0"/>
              <a:cs typeface="Calibri Light" panose="020F0302020204030204" pitchFamily="34" charset="0"/>
            </a:endParaRPr>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18</a:t>
            </a:fld>
            <a:endParaRPr lang="cs-CZ"/>
          </a:p>
        </p:txBody>
      </p:sp>
    </p:spTree>
    <p:extLst>
      <p:ext uri="{BB962C8B-B14F-4D97-AF65-F5344CB8AC3E}">
        <p14:creationId xmlns:p14="http://schemas.microsoft.com/office/powerpoint/2010/main" val="4005567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Tuky v mateřském mléce</a:t>
            </a:r>
          </a:p>
        </p:txBody>
      </p:sp>
      <p:sp>
        <p:nvSpPr>
          <p:cNvPr id="3" name="Zástupný symbol pro obsah 2"/>
          <p:cNvSpPr>
            <a:spLocks noGrp="1"/>
          </p:cNvSpPr>
          <p:nvPr>
            <p:ph idx="1"/>
          </p:nvPr>
        </p:nvSpPr>
        <p:spPr/>
        <p:txBody>
          <a:bodyPr/>
          <a:lstStyle/>
          <a:p>
            <a:r>
              <a:rPr lang="cs-CZ" dirty="0">
                <a:latin typeface="Calibri Light" panose="020F0302020204030204" pitchFamily="34" charset="0"/>
                <a:cs typeface="Calibri Light" panose="020F0302020204030204" pitchFamily="34" charset="0"/>
              </a:rPr>
              <a:t>ve zralém mléce ve formě malých kapiček</a:t>
            </a:r>
          </a:p>
          <a:p>
            <a:r>
              <a:rPr lang="cs-CZ" altLang="x-none" dirty="0">
                <a:latin typeface="Calibri Light" panose="020F0302020204030204" pitchFamily="34" charset="0"/>
                <a:cs typeface="Calibri Light" panose="020F0302020204030204" pitchFamily="34" charset="0"/>
              </a:rPr>
              <a:t>obsahuje lipázu – lepší trávení</a:t>
            </a:r>
          </a:p>
          <a:p>
            <a:r>
              <a:rPr lang="cs-CZ" altLang="x-none" dirty="0">
                <a:latin typeface="Calibri Light" panose="020F0302020204030204" pitchFamily="34" charset="0"/>
                <a:cs typeface="Calibri Light" panose="020F0302020204030204" pitchFamily="34" charset="0"/>
              </a:rPr>
              <a:t>SFA : UFA = 42–48 : 52–57</a:t>
            </a:r>
          </a:p>
          <a:p>
            <a:r>
              <a:rPr lang="cs-CZ" altLang="x-none" dirty="0">
                <a:latin typeface="Calibri Light" panose="020F0302020204030204" pitchFamily="34" charset="0"/>
                <a:cs typeface="Calibri Light" panose="020F0302020204030204" pitchFamily="34" charset="0"/>
              </a:rPr>
              <a:t>bohaté na PUFA (</a:t>
            </a:r>
            <a:r>
              <a:rPr lang="cs-CZ" altLang="x-none" dirty="0" err="1">
                <a:latin typeface="Calibri Light" panose="020F0302020204030204" pitchFamily="34" charset="0"/>
                <a:cs typeface="Calibri Light" panose="020F0302020204030204" pitchFamily="34" charset="0"/>
              </a:rPr>
              <a:t>kys</a:t>
            </a:r>
            <a:r>
              <a:rPr lang="cs-CZ" altLang="x-none" dirty="0">
                <a:latin typeface="Calibri Light" panose="020F0302020204030204" pitchFamily="34" charset="0"/>
                <a:cs typeface="Calibri Light" panose="020F0302020204030204" pitchFamily="34" charset="0"/>
              </a:rPr>
              <a:t>. linolová, </a:t>
            </a:r>
            <a:r>
              <a:rPr lang="cs-CZ" altLang="x-none" dirty="0" err="1">
                <a:latin typeface="Calibri Light" panose="020F0302020204030204" pitchFamily="34" charset="0"/>
                <a:cs typeface="Calibri Light" panose="020F0302020204030204" pitchFamily="34" charset="0"/>
              </a:rPr>
              <a:t>linolenová</a:t>
            </a:r>
            <a:r>
              <a:rPr lang="cs-CZ" altLang="x-none" dirty="0">
                <a:latin typeface="Calibri Light" panose="020F0302020204030204" pitchFamily="34" charset="0"/>
                <a:cs typeface="Calibri Light" panose="020F0302020204030204" pitchFamily="34" charset="0"/>
              </a:rPr>
              <a:t>, </a:t>
            </a:r>
            <a:r>
              <a:rPr lang="cs-CZ" altLang="x-none" dirty="0" smtClean="0">
                <a:latin typeface="Calibri Light" panose="020F0302020204030204" pitchFamily="34" charset="0"/>
                <a:cs typeface="Calibri Light" panose="020F0302020204030204" pitchFamily="34" charset="0"/>
              </a:rPr>
              <a:t>arachidonová, DHA </a:t>
            </a:r>
            <a:r>
              <a:rPr lang="mr-IN" altLang="x-none" dirty="0">
                <a:latin typeface="Calibri Light" panose="020F0302020204030204" pitchFamily="34" charset="0"/>
              </a:rPr>
              <a:t>–</a:t>
            </a:r>
            <a:r>
              <a:rPr lang="cs-CZ" altLang="x-none" dirty="0">
                <a:latin typeface="Calibri Light" panose="020F0302020204030204" pitchFamily="34" charset="0"/>
                <a:cs typeface="Calibri Light" panose="020F0302020204030204" pitchFamily="34" charset="0"/>
              </a:rPr>
              <a:t> růst a vývoj CNS a oční sítnice)</a:t>
            </a:r>
          </a:p>
          <a:p>
            <a:r>
              <a:rPr lang="cs-CZ" altLang="x-none" dirty="0">
                <a:latin typeface="Calibri Light" panose="020F0302020204030204" pitchFamily="34" charset="0"/>
                <a:cs typeface="Calibri Light" panose="020F0302020204030204" pitchFamily="34" charset="0"/>
              </a:rPr>
              <a:t>cholesterol (5x více než v kravském mléce, tvorba buněčných membrán v celém těle)</a:t>
            </a:r>
            <a:endParaRPr lang="cs-CZ" altLang="x-none" b="1" dirty="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19</a:t>
            </a:fld>
            <a:endParaRPr lang="cs-CZ"/>
          </a:p>
        </p:txBody>
      </p:sp>
    </p:spTree>
    <p:extLst>
      <p:ext uri="{BB962C8B-B14F-4D97-AF65-F5344CB8AC3E}">
        <p14:creationId xmlns:p14="http://schemas.microsoft.com/office/powerpoint/2010/main" val="83264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Mezinárodní kodex marketingu náhrad mateřského mléka (*1981)</a:t>
            </a:r>
            <a:endParaRPr sz="1400" dirty="0">
              <a:solidFill>
                <a:prstClr val="black"/>
              </a:solidFill>
            </a:endParaRPr>
          </a:p>
        </p:txBody>
      </p:sp>
      <p:sp>
        <p:nvSpPr>
          <p:cNvPr id="635" name="CustomShape 2"/>
          <p:cNvSpPr/>
          <p:nvPr/>
        </p:nvSpPr>
        <p:spPr>
          <a:xfrm>
            <a:off x="251520" y="1917728"/>
            <a:ext cx="6171390" cy="168336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Soubor doporučení WHO k regulaci marketingu </a:t>
            </a:r>
            <a:endParaRPr dirty="0">
              <a:solidFill>
                <a:prstClr val="black"/>
              </a:solidFill>
            </a:endParaRPr>
          </a:p>
          <a:p>
            <a:pPr lvl="1">
              <a:buFont typeface="Arial"/>
              <a:buChar char=" "/>
            </a:pPr>
            <a:r>
              <a:rPr lang="cs-CZ" sz="2400" dirty="0">
                <a:solidFill>
                  <a:srgbClr val="162F33"/>
                </a:solidFill>
                <a:latin typeface="Calibri Light"/>
              </a:rPr>
              <a:t>kojeneckých lahví, </a:t>
            </a:r>
            <a:r>
              <a:rPr lang="cs-CZ" sz="2400" dirty="0" err="1">
                <a:solidFill>
                  <a:srgbClr val="162F33"/>
                </a:solidFill>
                <a:latin typeface="Calibri Light"/>
              </a:rPr>
              <a:t>saviček</a:t>
            </a:r>
            <a:r>
              <a:rPr lang="cs-CZ" sz="2400" dirty="0">
                <a:solidFill>
                  <a:srgbClr val="162F33"/>
                </a:solidFill>
                <a:latin typeface="Calibri Light"/>
              </a:rPr>
              <a:t>, dudlíků</a:t>
            </a:r>
            <a:endParaRPr dirty="0">
              <a:solidFill>
                <a:prstClr val="black"/>
              </a:solidFill>
            </a:endParaRPr>
          </a:p>
          <a:p>
            <a:pPr lvl="1">
              <a:buFont typeface="Arial"/>
              <a:buChar char=" "/>
            </a:pPr>
            <a:r>
              <a:rPr lang="cs-CZ" sz="2400" dirty="0">
                <a:solidFill>
                  <a:srgbClr val="162F33"/>
                </a:solidFill>
                <a:latin typeface="Calibri Light"/>
              </a:rPr>
              <a:t>veškerých náhrad mateřského mléka (umělá kojenecká výživa, voda, čaje, kaše, příkrmy…)</a:t>
            </a:r>
            <a:endParaRPr dirty="0">
              <a:solidFill>
                <a:prstClr val="black"/>
              </a:solidFill>
            </a:endParaRPr>
          </a:p>
        </p:txBody>
      </p:sp>
      <p:sp>
        <p:nvSpPr>
          <p:cNvPr id="636" name="CustomShape 3"/>
          <p:cNvSpPr/>
          <p:nvPr/>
        </p:nvSpPr>
        <p:spPr>
          <a:xfrm>
            <a:off x="6572880" y="5876280"/>
            <a:ext cx="2193750" cy="1396080"/>
          </a:xfrm>
          <a:prstGeom prst="rect">
            <a:avLst/>
          </a:prstGeom>
          <a:noFill/>
          <a:ln>
            <a:noFill/>
          </a:ln>
        </p:spPr>
        <p:txBody>
          <a:bodyPr lIns="90000" tIns="45000" rIns="90000" bIns="45000" anchor="b"/>
          <a:lstStyle/>
          <a:p>
            <a:fld id="{CCD8F358-A7DF-450F-87B4-05A8A99465FA}" type="slidenum">
              <a:rPr lang="cs-CZ" sz="10300">
                <a:solidFill>
                  <a:srgbClr val="FFFFFF"/>
                </a:solidFill>
                <a:latin typeface="Georgia"/>
              </a:rPr>
              <a:pPr/>
              <a:t>2</a:t>
            </a:fld>
            <a:endParaRPr>
              <a:solidFill>
                <a:prstClr val="black"/>
              </a:solidFill>
            </a:endParaRPr>
          </a:p>
        </p:txBody>
      </p:sp>
      <p:pic>
        <p:nvPicPr>
          <p:cNvPr id="637" name="Picture 2"/>
          <p:cNvPicPr/>
          <p:nvPr/>
        </p:nvPicPr>
        <p:blipFill>
          <a:blip r:embed="rId2" cstate="print"/>
          <a:stretch>
            <a:fillRect/>
          </a:stretch>
        </p:blipFill>
        <p:spPr>
          <a:xfrm>
            <a:off x="7164288" y="2780928"/>
            <a:ext cx="1670760" cy="3161160"/>
          </a:xfrm>
          <a:prstGeom prst="rect">
            <a:avLst/>
          </a:prstGeom>
          <a:ln>
            <a:noFill/>
          </a:ln>
        </p:spPr>
      </p:pic>
      <p:sp>
        <p:nvSpPr>
          <p:cNvPr id="638" name="CustomShape 4"/>
          <p:cNvSpPr/>
          <p:nvPr/>
        </p:nvSpPr>
        <p:spPr>
          <a:xfrm>
            <a:off x="251520" y="3500912"/>
            <a:ext cx="6768752" cy="3024336"/>
          </a:xfrm>
          <a:prstGeom prst="rect">
            <a:avLst/>
          </a:prstGeom>
          <a:noFill/>
          <a:ln w="9360">
            <a:noFill/>
          </a:ln>
        </p:spPr>
        <p:txBody>
          <a:bodyPr lIns="90000" tIns="45000" rIns="90000" bIns="45000"/>
          <a:lstStyle/>
          <a:p>
            <a:r>
              <a:rPr lang="cs-CZ" sz="2400" dirty="0">
                <a:solidFill>
                  <a:srgbClr val="000000"/>
                </a:solidFill>
                <a:latin typeface="Calibri Light"/>
              </a:rPr>
              <a:t>Nezakazuje produkty vyrábět, zakazuje však jejich reklamu, propagaci, vzorky zdarma…</a:t>
            </a:r>
            <a:endParaRPr dirty="0">
              <a:solidFill>
                <a:prstClr val="black"/>
              </a:solidFill>
            </a:endParaRPr>
          </a:p>
          <a:p>
            <a:r>
              <a:rPr lang="cs-CZ" sz="2400" dirty="0">
                <a:solidFill>
                  <a:srgbClr val="000000"/>
                </a:solidFill>
                <a:latin typeface="Calibri Light"/>
              </a:rPr>
              <a:t>Nástroj podpory, ochrany a prosazování kojení</a:t>
            </a:r>
            <a:endParaRPr dirty="0">
              <a:solidFill>
                <a:prstClr val="black"/>
              </a:solidFill>
            </a:endParaRPr>
          </a:p>
          <a:p>
            <a:r>
              <a:rPr lang="cs-CZ" sz="2400" dirty="0">
                <a:solidFill>
                  <a:srgbClr val="000000"/>
                </a:solidFill>
                <a:latin typeface="Calibri Light"/>
              </a:rPr>
              <a:t>Cíl = bezpečná a vhodná výživa kojenců a malých </a:t>
            </a:r>
            <a:r>
              <a:rPr lang="cs-CZ" sz="2400" dirty="0" smtClean="0">
                <a:solidFill>
                  <a:srgbClr val="000000"/>
                </a:solidFill>
                <a:latin typeface="Calibri Light"/>
              </a:rPr>
              <a:t>dětí</a:t>
            </a:r>
          </a:p>
          <a:p>
            <a:r>
              <a:rPr lang="cs-CZ" dirty="0" smtClean="0">
                <a:solidFill>
                  <a:prstClr val="black"/>
                </a:solidFill>
                <a:hlinkClick r:id="rId3"/>
              </a:rPr>
              <a:t>http://www.kojeni.</a:t>
            </a:r>
            <a:r>
              <a:rPr lang="cs-CZ" dirty="0" err="1" smtClean="0">
                <a:solidFill>
                  <a:prstClr val="black"/>
                </a:solidFill>
                <a:hlinkClick r:id="rId3"/>
              </a:rPr>
              <a:t>cz</a:t>
            </a:r>
            <a:r>
              <a:rPr lang="cs-CZ" dirty="0" smtClean="0">
                <a:solidFill>
                  <a:prstClr val="black"/>
                </a:solidFill>
                <a:hlinkClick r:id="rId3"/>
              </a:rPr>
              <a:t>/</a:t>
            </a:r>
            <a:r>
              <a:rPr lang="cs-CZ" dirty="0" err="1" smtClean="0">
                <a:solidFill>
                  <a:prstClr val="black"/>
                </a:solidFill>
                <a:hlinkClick r:id="rId3"/>
              </a:rPr>
              <a:t>zdravotnikum</a:t>
            </a:r>
            <a:r>
              <a:rPr lang="cs-CZ" dirty="0" smtClean="0">
                <a:solidFill>
                  <a:prstClr val="black"/>
                </a:solidFill>
                <a:hlinkClick r:id="rId3"/>
              </a:rPr>
              <a:t>/kodex/</a:t>
            </a:r>
            <a:r>
              <a:rPr lang="cs-CZ" dirty="0" err="1" smtClean="0">
                <a:solidFill>
                  <a:prstClr val="black"/>
                </a:solidFill>
                <a:hlinkClick r:id="rId3"/>
              </a:rPr>
              <a:t>who</a:t>
            </a:r>
            <a:r>
              <a:rPr lang="cs-CZ" dirty="0" smtClean="0">
                <a:solidFill>
                  <a:prstClr val="black"/>
                </a:solidFill>
                <a:hlinkClick r:id="rId3"/>
              </a:rPr>
              <a:t>-kodex-marketingu-2015/</a:t>
            </a:r>
            <a:endParaRPr lang="cs-CZ" dirty="0" smtClean="0">
              <a:solidFill>
                <a:prstClr val="black"/>
              </a:solidFill>
            </a:endParaRPr>
          </a:p>
          <a:p>
            <a:r>
              <a:rPr lang="cs-CZ" dirty="0" smtClean="0">
                <a:solidFill>
                  <a:prstClr val="black"/>
                </a:solidFill>
                <a:hlinkClick r:id="rId4"/>
              </a:rPr>
              <a:t>http://kojim.webnode.cz/mezinarodni-kodex-marketingu-nahrad-materskeho-mleka/</a:t>
            </a:r>
            <a:endParaRPr lang="cs-CZ" dirty="0" smtClean="0">
              <a:solidFill>
                <a:prstClr val="black"/>
              </a:solidFill>
            </a:endParaRPr>
          </a:p>
          <a:p>
            <a:r>
              <a:rPr lang="cs-CZ" dirty="0">
                <a:hlinkClick r:id="rId5"/>
              </a:rPr>
              <a:t>https://</a:t>
            </a:r>
            <a:r>
              <a:rPr lang="cs-CZ" dirty="0" smtClean="0">
                <a:hlinkClick r:id="rId5"/>
              </a:rPr>
              <a:t>www.who.int/nutrition/publications/code_english.pdf</a:t>
            </a:r>
            <a:endParaRPr lang="cs-CZ" dirty="0" smtClean="0"/>
          </a:p>
          <a:p>
            <a:r>
              <a:rPr lang="cs-CZ" dirty="0">
                <a:hlinkClick r:id="rId6"/>
              </a:rPr>
              <a:t>https://</a:t>
            </a:r>
            <a:r>
              <a:rPr lang="cs-CZ" dirty="0" smtClean="0">
                <a:hlinkClick r:id="rId6"/>
              </a:rPr>
              <a:t>www.babymilkaction.org/regs/thecode.html</a:t>
            </a:r>
            <a:endParaRPr lang="cs-CZ" dirty="0" smtClean="0"/>
          </a:p>
          <a:p>
            <a:endParaRPr lang="cs-CZ" dirty="0" smtClean="0"/>
          </a:p>
          <a:p>
            <a:endParaRPr lang="cs-CZ" dirty="0" smtClean="0">
              <a:solidFill>
                <a:prstClr val="black"/>
              </a:solidFill>
            </a:endParaRPr>
          </a:p>
          <a:p>
            <a:endParaRPr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5786" y="1500174"/>
            <a:ext cx="842962" cy="2514600"/>
          </a:xfrm>
          <a:prstGeom prst="rect">
            <a:avLst/>
          </a:prstGeom>
          <a:solidFill>
            <a:srgbClr val="FF99FF"/>
          </a:solidFill>
          <a:ln w="9525">
            <a:solidFill>
              <a:schemeClr val="tx1"/>
            </a:solidFill>
            <a:miter lim="800000"/>
            <a:headEnd/>
            <a:tailEnd/>
          </a:ln>
        </p:spPr>
        <p:txBody>
          <a:bodyPr vert="vert270" wrap="none" anchor="ctr"/>
          <a:lstStyle/>
          <a:p>
            <a:pPr algn="ctr">
              <a:defRPr/>
            </a:pPr>
            <a:r>
              <a:rPr lang="cs-CZ" b="1" dirty="0">
                <a:latin typeface="+mn-lt"/>
              </a:rPr>
              <a:t>67 % Syrovátka</a:t>
            </a:r>
          </a:p>
          <a:p>
            <a:pPr algn="ctr">
              <a:defRPr/>
            </a:pPr>
            <a:endParaRPr lang="en-GB" b="1" dirty="0">
              <a:latin typeface="Comic Sans MS" pitchFamily="66" charset="0"/>
            </a:endParaRPr>
          </a:p>
        </p:txBody>
      </p:sp>
      <p:sp>
        <p:nvSpPr>
          <p:cNvPr id="17411" name="Rectangle 3"/>
          <p:cNvSpPr>
            <a:spLocks noChangeArrowheads="1"/>
          </p:cNvSpPr>
          <p:nvPr/>
        </p:nvSpPr>
        <p:spPr bwMode="auto">
          <a:xfrm>
            <a:off x="785813" y="4714875"/>
            <a:ext cx="842962" cy="18288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25%</a:t>
            </a:r>
          </a:p>
          <a:p>
            <a:pPr algn="ctr">
              <a:defRPr/>
            </a:pPr>
            <a:r>
              <a:rPr lang="en-GB" b="1" dirty="0">
                <a:latin typeface="+mn-lt"/>
              </a:rPr>
              <a:t>N</a:t>
            </a:r>
          </a:p>
          <a:p>
            <a:pPr algn="ctr">
              <a:defRPr/>
            </a:pPr>
            <a:r>
              <a:rPr lang="en-GB" b="1" dirty="0">
                <a:latin typeface="+mn-lt"/>
              </a:rPr>
              <a:t>P</a:t>
            </a:r>
          </a:p>
          <a:p>
            <a:pPr algn="ctr">
              <a:defRPr/>
            </a:pPr>
            <a:r>
              <a:rPr lang="en-GB" b="1" dirty="0">
                <a:latin typeface="+mn-lt"/>
              </a:rPr>
              <a:t>N</a:t>
            </a:r>
          </a:p>
        </p:txBody>
      </p:sp>
      <p:sp>
        <p:nvSpPr>
          <p:cNvPr id="17412" name="Rectangle 4"/>
          <p:cNvSpPr>
            <a:spLocks noChangeArrowheads="1"/>
          </p:cNvSpPr>
          <p:nvPr/>
        </p:nvSpPr>
        <p:spPr bwMode="auto">
          <a:xfrm>
            <a:off x="7643834" y="2071678"/>
            <a:ext cx="842963" cy="3962400"/>
          </a:xfrm>
          <a:prstGeom prst="rect">
            <a:avLst/>
          </a:prstGeom>
          <a:solidFill>
            <a:srgbClr val="FF99FF"/>
          </a:solidFill>
          <a:ln w="9525">
            <a:solidFill>
              <a:schemeClr val="tx1"/>
            </a:solidFill>
            <a:miter lim="800000"/>
            <a:headEnd/>
            <a:tailEnd/>
          </a:ln>
        </p:spPr>
        <p:txBody>
          <a:bodyPr vert="vert270" wrap="none" anchor="ctr"/>
          <a:lstStyle/>
          <a:p>
            <a:pPr algn="ctr">
              <a:defRPr/>
            </a:pPr>
            <a:r>
              <a:rPr lang="en-US" b="1" dirty="0">
                <a:latin typeface="+mn-lt"/>
              </a:rPr>
              <a:t>90</a:t>
            </a:r>
            <a:r>
              <a:rPr lang="cs-CZ" b="1" dirty="0">
                <a:latin typeface="+mn-lt"/>
              </a:rPr>
              <a:t> % Kasein</a:t>
            </a:r>
            <a:endParaRPr lang="en-GB" b="1" dirty="0">
              <a:latin typeface="+mn-lt"/>
            </a:endParaRPr>
          </a:p>
        </p:txBody>
      </p:sp>
      <p:sp>
        <p:nvSpPr>
          <p:cNvPr id="17413" name="Rectangle 5"/>
          <p:cNvSpPr>
            <a:spLocks noChangeArrowheads="1"/>
          </p:cNvSpPr>
          <p:nvPr/>
        </p:nvSpPr>
        <p:spPr bwMode="auto">
          <a:xfrm>
            <a:off x="7643813" y="150018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17414" name="Rectangle 6"/>
          <p:cNvSpPr>
            <a:spLocks noChangeArrowheads="1"/>
          </p:cNvSpPr>
          <p:nvPr/>
        </p:nvSpPr>
        <p:spPr bwMode="auto">
          <a:xfrm>
            <a:off x="7643813" y="6143625"/>
            <a:ext cx="842962" cy="3810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a:t>
            </a:r>
          </a:p>
        </p:txBody>
      </p:sp>
      <p:sp>
        <p:nvSpPr>
          <p:cNvPr id="17415" name="Rectangle 7"/>
          <p:cNvSpPr>
            <a:spLocks noChangeArrowheads="1"/>
          </p:cNvSpPr>
          <p:nvPr/>
        </p:nvSpPr>
        <p:spPr bwMode="auto">
          <a:xfrm>
            <a:off x="785813" y="407193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2541576" name="Text Box 8"/>
          <p:cNvSpPr txBox="1">
            <a:spLocks noChangeArrowheads="1"/>
          </p:cNvSpPr>
          <p:nvPr/>
        </p:nvSpPr>
        <p:spPr bwMode="auto">
          <a:xfrm>
            <a:off x="2286000" y="1500188"/>
            <a:ext cx="4552950" cy="5354637"/>
          </a:xfrm>
          <a:prstGeom prst="rect">
            <a:avLst/>
          </a:prstGeom>
          <a:noFill/>
          <a:ln w="9525">
            <a:noFill/>
            <a:miter lim="800000"/>
            <a:headEnd/>
            <a:tailEnd/>
          </a:ln>
          <a:effectLst/>
        </p:spPr>
        <p:txBody>
          <a:bodyPr>
            <a:spAutoFit/>
          </a:bodyPr>
          <a:lstStyle/>
          <a:p>
            <a:pPr>
              <a:defRPr/>
            </a:pPr>
            <a:r>
              <a:rPr lang="cs-CZ" u="sng" dirty="0">
                <a:solidFill>
                  <a:schemeClr val="tx1">
                    <a:lumMod val="65000"/>
                    <a:lumOff val="35000"/>
                  </a:schemeClr>
                </a:solidFill>
                <a:effectLst>
                  <a:outerShdw blurRad="38100" dist="38100" dir="2700000" algn="tl">
                    <a:srgbClr val="000000"/>
                  </a:outerShdw>
                </a:effectLst>
                <a:latin typeface="+mn-lt"/>
              </a:rPr>
              <a:t>Mateřské mléko	       Kravské mléko</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67 %	Syrovátka	 8%</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8%	Kasein		90%</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25%	NPN 		2%</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p:txBody>
      </p:sp>
      <p:sp>
        <p:nvSpPr>
          <p:cNvPr id="11273" name="Line 9"/>
          <p:cNvSpPr>
            <a:spLocks noChangeShapeType="1"/>
          </p:cNvSpPr>
          <p:nvPr/>
        </p:nvSpPr>
        <p:spPr bwMode="auto">
          <a:xfrm flipV="1">
            <a:off x="1643063" y="2071688"/>
            <a:ext cx="6019800" cy="1981200"/>
          </a:xfrm>
          <a:prstGeom prst="line">
            <a:avLst/>
          </a:prstGeom>
          <a:noFill/>
          <a:ln w="9525">
            <a:solidFill>
              <a:schemeClr val="tx1"/>
            </a:solidFill>
            <a:round/>
            <a:headEnd/>
            <a:tailEnd/>
          </a:ln>
        </p:spPr>
        <p:txBody>
          <a:bodyPr/>
          <a:lstStyle/>
          <a:p>
            <a:endParaRPr lang="cs-CZ"/>
          </a:p>
        </p:txBody>
      </p:sp>
      <p:sp>
        <p:nvSpPr>
          <p:cNvPr id="11274" name="Line 10"/>
          <p:cNvSpPr>
            <a:spLocks noChangeShapeType="1"/>
          </p:cNvSpPr>
          <p:nvPr/>
        </p:nvSpPr>
        <p:spPr bwMode="auto">
          <a:xfrm>
            <a:off x="1643063" y="1500188"/>
            <a:ext cx="6019800" cy="0"/>
          </a:xfrm>
          <a:prstGeom prst="line">
            <a:avLst/>
          </a:prstGeom>
          <a:noFill/>
          <a:ln w="9525">
            <a:solidFill>
              <a:schemeClr val="tx1"/>
            </a:solidFill>
            <a:round/>
            <a:headEnd/>
            <a:tailEnd/>
          </a:ln>
        </p:spPr>
        <p:txBody>
          <a:bodyPr/>
          <a:lstStyle/>
          <a:p>
            <a:endParaRPr lang="cs-CZ"/>
          </a:p>
        </p:txBody>
      </p:sp>
      <p:sp>
        <p:nvSpPr>
          <p:cNvPr id="11275" name="Line 11"/>
          <p:cNvSpPr>
            <a:spLocks noChangeShapeType="1"/>
          </p:cNvSpPr>
          <p:nvPr/>
        </p:nvSpPr>
        <p:spPr bwMode="auto">
          <a:xfrm flipV="1">
            <a:off x="1643063" y="2000250"/>
            <a:ext cx="6019800" cy="1981200"/>
          </a:xfrm>
          <a:prstGeom prst="line">
            <a:avLst/>
          </a:prstGeom>
          <a:noFill/>
          <a:ln w="9525">
            <a:solidFill>
              <a:schemeClr val="tx1"/>
            </a:solidFill>
            <a:round/>
            <a:headEnd/>
            <a:tailEnd/>
          </a:ln>
        </p:spPr>
        <p:txBody>
          <a:bodyPr/>
          <a:lstStyle/>
          <a:p>
            <a:endParaRPr lang="cs-CZ"/>
          </a:p>
        </p:txBody>
      </p:sp>
      <p:sp>
        <p:nvSpPr>
          <p:cNvPr id="11276" name="Line 12"/>
          <p:cNvSpPr>
            <a:spLocks noChangeShapeType="1"/>
          </p:cNvSpPr>
          <p:nvPr/>
        </p:nvSpPr>
        <p:spPr bwMode="auto">
          <a:xfrm>
            <a:off x="1643063" y="4572000"/>
            <a:ext cx="6019800" cy="1447800"/>
          </a:xfrm>
          <a:prstGeom prst="line">
            <a:avLst/>
          </a:prstGeom>
          <a:noFill/>
          <a:ln w="9525">
            <a:solidFill>
              <a:schemeClr val="tx1"/>
            </a:solidFill>
            <a:round/>
            <a:headEnd/>
            <a:tailEnd/>
          </a:ln>
        </p:spPr>
        <p:txBody>
          <a:bodyPr/>
          <a:lstStyle/>
          <a:p>
            <a:endParaRPr lang="cs-CZ"/>
          </a:p>
        </p:txBody>
      </p:sp>
      <p:sp>
        <p:nvSpPr>
          <p:cNvPr id="11277" name="Line 13"/>
          <p:cNvSpPr>
            <a:spLocks noChangeShapeType="1"/>
          </p:cNvSpPr>
          <p:nvPr/>
        </p:nvSpPr>
        <p:spPr bwMode="auto">
          <a:xfrm>
            <a:off x="1643063" y="6500813"/>
            <a:ext cx="6019800" cy="0"/>
          </a:xfrm>
          <a:prstGeom prst="line">
            <a:avLst/>
          </a:prstGeom>
          <a:noFill/>
          <a:ln w="9525">
            <a:solidFill>
              <a:schemeClr val="tx1"/>
            </a:solidFill>
            <a:round/>
            <a:headEnd/>
            <a:tailEnd/>
          </a:ln>
        </p:spPr>
        <p:txBody>
          <a:bodyPr/>
          <a:lstStyle/>
          <a:p>
            <a:endParaRPr lang="cs-CZ"/>
          </a:p>
        </p:txBody>
      </p:sp>
      <p:sp>
        <p:nvSpPr>
          <p:cNvPr id="11278" name="Line 14"/>
          <p:cNvSpPr>
            <a:spLocks noChangeShapeType="1"/>
          </p:cNvSpPr>
          <p:nvPr/>
        </p:nvSpPr>
        <p:spPr bwMode="auto">
          <a:xfrm>
            <a:off x="1643063" y="4714875"/>
            <a:ext cx="6019800" cy="1447800"/>
          </a:xfrm>
          <a:prstGeom prst="line">
            <a:avLst/>
          </a:prstGeom>
          <a:noFill/>
          <a:ln w="9525">
            <a:solidFill>
              <a:schemeClr val="tx1"/>
            </a:solidFill>
            <a:round/>
            <a:headEnd/>
            <a:tailEnd/>
          </a:ln>
        </p:spPr>
        <p:txBody>
          <a:bodyPr/>
          <a:lstStyle/>
          <a:p>
            <a:endParaRPr lang="cs-CZ"/>
          </a:p>
        </p:txBody>
      </p:sp>
      <p:sp>
        <p:nvSpPr>
          <p:cNvPr id="2" name="Rectangle 1"/>
          <p:cNvSpPr/>
          <p:nvPr/>
        </p:nvSpPr>
        <p:spPr>
          <a:xfrm>
            <a:off x="714375" y="0"/>
            <a:ext cx="8429625" cy="1354217"/>
          </a:xfrm>
          <a:prstGeom prst="rect">
            <a:avLst/>
          </a:prstGeom>
        </p:spPr>
        <p:txBody>
          <a:bodyPr>
            <a:spAutoFit/>
          </a:bodyPr>
          <a:lstStyle/>
          <a:p>
            <a:pPr>
              <a:defRPr/>
            </a:pPr>
            <a:r>
              <a:rPr lang="cs-CZ" sz="4100" b="1" dirty="0">
                <a:solidFill>
                  <a:schemeClr val="bg2">
                    <a:lumMod val="50000"/>
                  </a:schemeClr>
                </a:solidFill>
                <a:effectLst>
                  <a:outerShdw blurRad="31750" dist="25400" dir="5400000" algn="tl" rotWithShape="0">
                    <a:srgbClr val="000000">
                      <a:alpha val="25000"/>
                    </a:srgbClr>
                  </a:outerShdw>
                </a:effectLst>
                <a:latin typeface="Calibri Light" panose="020F0302020204030204" pitchFamily="34" charset="0"/>
                <a:ea typeface="+mj-ea"/>
                <a:cs typeface="Calibri Light" panose="020F0302020204030204" pitchFamily="34" charset="0"/>
              </a:rPr>
              <a:t>Rozdíl v obsahu bílkovin v mateřském mléce a kravském mléce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642938" y="0"/>
            <a:ext cx="8153400" cy="1214438"/>
          </a:xfrm>
        </p:spPr>
        <p:txBody>
          <a:bodyPr>
            <a:noAutofit/>
          </a:bodyPr>
          <a:lstStyle/>
          <a:p>
            <a:pPr eaLnBrk="1" hangingPunct="1"/>
            <a:r>
              <a:rPr lang="cs-CZ" dirty="0">
                <a:solidFill>
                  <a:schemeClr val="bg2">
                    <a:lumMod val="50000"/>
                  </a:schemeClr>
                </a:solidFill>
                <a:latin typeface="Calibri Light" panose="020F0302020204030204" pitchFamily="34" charset="0"/>
                <a:cs typeface="Calibri Light" panose="020F0302020204030204" pitchFamily="34" charset="0"/>
              </a:rPr>
              <a:t>Rozdíly nejsou jen na úrovni mezidruhové</a:t>
            </a:r>
          </a:p>
        </p:txBody>
      </p:sp>
      <p:sp>
        <p:nvSpPr>
          <p:cNvPr id="18435" name="Zástupný symbol pro obsah 2"/>
          <p:cNvSpPr>
            <a:spLocks noGrp="1"/>
          </p:cNvSpPr>
          <p:nvPr>
            <p:ph sz="quarter" idx="1"/>
          </p:nvPr>
        </p:nvSpPr>
        <p:spPr>
          <a:xfrm>
            <a:off x="612775" y="1600200"/>
            <a:ext cx="8153400" cy="4495800"/>
          </a:xfrm>
        </p:spPr>
        <p:txBody>
          <a:bodyPr>
            <a:normAutofit/>
          </a:bodyPr>
          <a:lstStyle/>
          <a:p>
            <a:pPr marL="640080" lvl="1" indent="-274320" eaLnBrk="1" fontAlgn="auto" hangingPunct="1">
              <a:spcAft>
                <a:spcPts val="0"/>
              </a:spcAft>
              <a:buClr>
                <a:schemeClr val="accent2"/>
              </a:buClr>
              <a:buFont typeface="Wingdings 2" pitchFamily="18" charset="2"/>
              <a:buNone/>
              <a:defRPr/>
            </a:pPr>
            <a:r>
              <a:rPr lang="cs-CZ" sz="3000" b="1" dirty="0" smtClean="0">
                <a:solidFill>
                  <a:schemeClr val="tx1">
                    <a:lumMod val="65000"/>
                    <a:lumOff val="35000"/>
                  </a:schemeClr>
                </a:solidFill>
                <a:latin typeface="Calibri Light" panose="020F0302020204030204" pitchFamily="34" charset="0"/>
                <a:cs typeface="Calibri Light" panose="020F0302020204030204" pitchFamily="34" charset="0"/>
              </a:rPr>
              <a:t>Každé ženě se tvoří jiné mléko:</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gestační věk dítěte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stravu matky</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Mění se v průběhu dne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Podle toho, kolik času uplynulo od porodu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to, který prs nabídnete dítěti jako první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Během menstruačního cyklu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k počtu předcházejících těhotenství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k tomu, jakým způsobem se mléko získává</a:t>
            </a:r>
          </a:p>
          <a:p>
            <a:pPr marL="640080" lvl="1" indent="-274320" eaLnBrk="1" fontAlgn="auto" hangingPunct="1">
              <a:spcAft>
                <a:spcPts val="0"/>
              </a:spcAft>
              <a:buFont typeface="Wingdings 2"/>
              <a:buNone/>
              <a:defRPr/>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640080" lvl="1" indent="-274320" eaLnBrk="1" fontAlgn="auto" hangingPunct="1">
              <a:spcAft>
                <a:spcPts val="0"/>
              </a:spcAft>
              <a:buFont typeface="Wingdings 2"/>
              <a:buNone/>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 </a:t>
            </a:r>
            <a:r>
              <a:rPr lang="cs-CZ" b="1" dirty="0" smtClean="0">
                <a:solidFill>
                  <a:schemeClr val="tx1">
                    <a:lumMod val="65000"/>
                    <a:lumOff val="35000"/>
                  </a:schemeClr>
                </a:solidFill>
                <a:latin typeface="Calibri Light" panose="020F0302020204030204" pitchFamily="34" charset="0"/>
                <a:cs typeface="Calibri Light" panose="020F0302020204030204" pitchFamily="34" charset="0"/>
              </a:rPr>
              <a:t>Mateřské mléko se mění dle potřeb dítěte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Příroda to má dokonale vymyšlené</a:t>
            </a:r>
          </a:p>
        </p:txBody>
      </p:sp>
      <p:sp>
        <p:nvSpPr>
          <p:cNvPr id="13315"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Mateřské mléko se mění v závislosti na potřebách dítěte.</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Dítě během kojení předává matčinu tělu informace o svých potřebách - kvalita a množství mléka se při dalších kojení mění na základě potřeb dítěte.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ctrTitle"/>
          </p:nvPr>
        </p:nvSpPr>
        <p:spPr>
          <a:xfrm>
            <a:off x="0" y="320675"/>
            <a:ext cx="9144000" cy="1050925"/>
          </a:xfrm>
        </p:spPr>
        <p:txBody>
          <a:bodyPr lIns="0" tIns="0" rIns="0" bIns="0">
            <a:noAutofit/>
          </a:bodyPr>
          <a:lstStyle/>
          <a:p>
            <a:pPr algn="ctr" eaLnBrk="1" fontAlgn="auto" hangingPunct="1">
              <a:lnSpc>
                <a:spcPct val="95000"/>
              </a:lnSpc>
              <a:spcAft>
                <a:spcPts val="0"/>
              </a:spcAft>
              <a:defRPr/>
            </a:pPr>
            <a:r>
              <a:rPr lang="cs-CZ"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Jedna žena – jedno kojení – jedno mléko????</a:t>
            </a:r>
            <a:endParaRPr lang="en-US"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22531" name="Picture 4"/>
          <p:cNvPicPr>
            <a:picLocks noChangeAspect="1" noChangeArrowheads="1"/>
          </p:cNvPicPr>
          <p:nvPr/>
        </p:nvPicPr>
        <p:blipFill>
          <a:blip r:embed="rId2" cstate="print"/>
          <a:srcRect/>
          <a:stretch>
            <a:fillRect/>
          </a:stretch>
        </p:blipFill>
        <p:spPr bwMode="auto">
          <a:xfrm>
            <a:off x="2928938" y="1782763"/>
            <a:ext cx="46069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428625" y="285750"/>
            <a:ext cx="8150225" cy="800100"/>
          </a:xfrm>
        </p:spPr>
        <p:txBody>
          <a:bodyPr lIns="0" tIns="0" rIns="0" bIns="0">
            <a:normAutofit/>
          </a:bodyPr>
          <a:lstStyle/>
          <a:p>
            <a:pPr eaLnBrk="1" fontAlgn="auto" hangingPunct="1">
              <a:lnSpc>
                <a:spcPct val="95000"/>
              </a:lnSpc>
              <a:spcAft>
                <a:spcPts val="0"/>
              </a:spcAft>
              <a:defRPr/>
            </a:pPr>
            <a:r>
              <a:rPr lang="cs-CZ"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Změny ve složení MM v průběhu dne</a:t>
            </a:r>
            <a:endParaRPr lang="en-US"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14339" name="Picture 4"/>
          <p:cNvPicPr>
            <a:picLocks noChangeAspect="1" noChangeArrowheads="1"/>
          </p:cNvPicPr>
          <p:nvPr/>
        </p:nvPicPr>
        <p:blipFill>
          <a:blip r:embed="rId2" cstate="print"/>
          <a:srcRect/>
          <a:stretch>
            <a:fillRect/>
          </a:stretch>
        </p:blipFill>
        <p:spPr bwMode="auto">
          <a:xfrm>
            <a:off x="0" y="1628800"/>
            <a:ext cx="9144000"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214313" y="0"/>
            <a:ext cx="8929687" cy="1050925"/>
          </a:xfrm>
        </p:spPr>
        <p:txBody>
          <a:bodyPr lIns="0" tIns="0" rIns="0" bIns="0">
            <a:noAutofit/>
          </a:bodyPr>
          <a:lstStyle/>
          <a:p>
            <a:pPr algn="ctr" eaLnBrk="1" hangingPunct="1">
              <a:lnSpc>
                <a:spcPct val="95000"/>
              </a:lnSpc>
            </a:pPr>
            <a:r>
              <a:rPr lang="cs-CZ" sz="36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Změny v obsahu tuku v MM během jednoho kojení</a:t>
            </a:r>
            <a:endParaRPr lang="en-US" sz="36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15363" name="Picture 4"/>
          <p:cNvPicPr>
            <a:picLocks noChangeAspect="1" noChangeArrowheads="1"/>
          </p:cNvPicPr>
          <p:nvPr/>
        </p:nvPicPr>
        <p:blipFill>
          <a:blip r:embed="rId2" cstate="print"/>
          <a:srcRect/>
          <a:stretch>
            <a:fillRect/>
          </a:stretch>
        </p:blipFill>
        <p:spPr bwMode="auto">
          <a:xfrm>
            <a:off x="0" y="1052736"/>
            <a:ext cx="8820472" cy="5411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obsah 2"/>
          <p:cNvSpPr>
            <a:spLocks noGrp="1"/>
          </p:cNvSpPr>
          <p:nvPr>
            <p:ph idx="1"/>
          </p:nvPr>
        </p:nvSpPr>
        <p:spPr>
          <a:xfrm>
            <a:off x="612775" y="1600200"/>
            <a:ext cx="8153400" cy="4495800"/>
          </a:xfrm>
        </p:spPr>
        <p:txBody>
          <a:bodyPr/>
          <a:lstStyle/>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Vzhledem k tomu, že mateřské mléko je tak variabilní, neexistuje adekvátní vzorek!</a:t>
            </a:r>
          </a:p>
        </p:txBody>
      </p:sp>
      <p:sp>
        <p:nvSpPr>
          <p:cNvPr id="19458" name="Nadpis 1"/>
          <p:cNvSpPr>
            <a:spLocks noGrp="1"/>
          </p:cNvSpPr>
          <p:nvPr>
            <p:ph type="title"/>
          </p:nvPr>
        </p:nvSpPr>
        <p:spPr>
          <a:xfrm>
            <a:off x="547124" y="260648"/>
            <a:ext cx="8153400" cy="990600"/>
          </a:xfrm>
        </p:spPr>
        <p:txBody>
          <a:bodyPr>
            <a:noAutofit/>
          </a:bodyPr>
          <a:lstStyle/>
          <a:p>
            <a:pPr eaLnBrk="1" fontAlgn="auto" hangingPunct="1">
              <a:spcAft>
                <a:spcPts val="0"/>
              </a:spcAft>
              <a:defRPr/>
            </a:pPr>
            <a:r>
              <a:rPr lang="cs-CZ" sz="3600" dirty="0">
                <a:solidFill>
                  <a:schemeClr val="bg2">
                    <a:lumMod val="50000"/>
                  </a:schemeClr>
                </a:solidFill>
                <a:latin typeface="Calibri Light" panose="020F0302020204030204" pitchFamily="34" charset="0"/>
                <a:cs typeface="Calibri Light" panose="020F0302020204030204" pitchFamily="34" charset="0"/>
              </a:rPr>
              <a:t>Co je adekvátní vzorek mateřského mléka?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312" y="260648"/>
            <a:ext cx="8929688" cy="1143000"/>
          </a:xfrm>
        </p:spPr>
        <p:txBody>
          <a:bodyPr>
            <a:noAutofit/>
          </a:bodyPr>
          <a:lstStyle/>
          <a:p>
            <a:pPr eaLnBrk="1" hangingPunct="1"/>
            <a:r>
              <a:rPr lang="cs-CZ" sz="3200" dirty="0">
                <a:solidFill>
                  <a:schemeClr val="bg2">
                    <a:lumMod val="50000"/>
                  </a:schemeClr>
                </a:solidFill>
                <a:latin typeface="Calibri Light" panose="020F0302020204030204" pitchFamily="34" charset="0"/>
                <a:cs typeface="Calibri Light" panose="020F0302020204030204" pitchFamily="34" charset="0"/>
              </a:rPr>
              <a:t>Co všechno mateřské mléko (MM) obsahuje? - To přesně nevíme</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Kromě základních živin-tuků, sacharidů, vitaminů a minerálních látek v optimálním množství a poměru.</a:t>
            </a:r>
          </a:p>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Neskutečně velké množství dalších látek.</a:t>
            </a:r>
          </a:p>
          <a:p>
            <a:pPr eaLnBrk="1" hangingPunct="1"/>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a:p>
            <a:r>
              <a:rPr lang="cs-CZ" sz="2800" dirty="0">
                <a:solidFill>
                  <a:srgbClr val="FF0000"/>
                </a:solidFill>
                <a:latin typeface="Calibri Light" panose="020F0302020204030204" pitchFamily="34" charset="0"/>
                <a:cs typeface="Calibri Light" panose="020F0302020204030204" pitchFamily="34" charset="0"/>
                <a:hlinkClick r:id="rId2"/>
              </a:rPr>
              <a:t>http://www.mamila.sk/pre-matky/dojcenie-a/zlozenie-mm</a:t>
            </a:r>
            <a:r>
              <a:rPr lang="cs-CZ" sz="2800" b="1" dirty="0" smtClean="0">
                <a:solidFill>
                  <a:srgbClr val="FF0000"/>
                </a:solidFill>
                <a:latin typeface="Calibri Light" panose="020F0302020204030204" pitchFamily="34" charset="0"/>
                <a:cs typeface="Calibri Light" panose="020F0302020204030204" pitchFamily="34" charset="0"/>
                <a:hlinkClick r:id="rId2"/>
              </a:rPr>
              <a:t>/</a:t>
            </a:r>
            <a:endParaRPr lang="cs-CZ" sz="2800" b="1" dirty="0" smtClean="0">
              <a:solidFill>
                <a:srgbClr val="FF0000"/>
              </a:solidFill>
              <a:latin typeface="Calibri Light" panose="020F0302020204030204" pitchFamily="34" charset="0"/>
              <a:cs typeface="Calibri Light" panose="020F0302020204030204" pitchFamily="34" charset="0"/>
            </a:endParaRPr>
          </a:p>
          <a:p>
            <a:endParaRPr lang="cs-CZ" sz="2800" b="1"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612775" y="228600"/>
            <a:ext cx="8153400" cy="990600"/>
          </a:xfrm>
        </p:spPr>
        <p:txBody>
          <a:bodyPr>
            <a:normAutofit/>
          </a:bodyPr>
          <a:lstStyle/>
          <a:p>
            <a:pPr eaLnBrk="1" hangingPunct="1"/>
            <a:r>
              <a:rPr lang="cs-CZ" sz="32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Nenutritivní složky MM </a:t>
            </a:r>
          </a:p>
        </p:txBody>
      </p:sp>
      <p:pic>
        <p:nvPicPr>
          <p:cNvPr id="19459" name="Picture 4"/>
          <p:cNvPicPr>
            <a:picLocks noChangeAspect="1" noChangeArrowheads="1"/>
          </p:cNvPicPr>
          <p:nvPr/>
        </p:nvPicPr>
        <p:blipFill>
          <a:blip r:embed="rId2" cstate="print"/>
          <a:srcRect/>
          <a:stretch>
            <a:fillRect/>
          </a:stretch>
        </p:blipFill>
        <p:spPr bwMode="auto">
          <a:xfrm>
            <a:off x="0" y="1714500"/>
            <a:ext cx="9144000"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ctrTitle"/>
          </p:nvPr>
        </p:nvSpPr>
        <p:spPr>
          <a:xfrm>
            <a:off x="0" y="1571625"/>
            <a:ext cx="3357563" cy="2071688"/>
          </a:xfrm>
        </p:spPr>
        <p:txBody>
          <a:bodyPr lIns="0" tIns="0" rIns="0" bIns="0">
            <a:normAutofit/>
          </a:bodyPr>
          <a:lstStyle/>
          <a:p>
            <a:pPr fontAlgn="auto">
              <a:lnSpc>
                <a:spcPct val="95000"/>
              </a:lnSpc>
              <a:spcAft>
                <a:spcPts val="0"/>
              </a:spcAft>
              <a:defRPr/>
            </a:pPr>
            <a:r>
              <a:rPr lang="cs-CZ" sz="32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Imunitní faktory v mateřském mléku</a:t>
            </a:r>
          </a:p>
        </p:txBody>
      </p:sp>
      <p:pic>
        <p:nvPicPr>
          <p:cNvPr id="20483" name="Picture 4"/>
          <p:cNvPicPr>
            <a:picLocks noChangeAspect="1" noChangeArrowheads="1"/>
          </p:cNvPicPr>
          <p:nvPr/>
        </p:nvPicPr>
        <p:blipFill>
          <a:blip r:embed="rId2" cstate="print"/>
          <a:srcRect/>
          <a:stretch>
            <a:fillRect/>
          </a:stretch>
        </p:blipFill>
        <p:spPr bwMode="auto">
          <a:xfrm>
            <a:off x="3292475" y="0"/>
            <a:ext cx="5851525" cy="6034088"/>
          </a:xfrm>
          <a:prstGeom prst="rect">
            <a:avLst/>
          </a:prstGeom>
          <a:noFill/>
          <a:ln w="9525">
            <a:noFill/>
            <a:miter lim="800000"/>
            <a:headEnd/>
            <a:tailEnd/>
          </a:ln>
        </p:spPr>
      </p:pic>
      <p:sp>
        <p:nvSpPr>
          <p:cNvPr id="20484" name="Obdélník 3"/>
          <p:cNvSpPr>
            <a:spLocks noChangeArrowheads="1"/>
          </p:cNvSpPr>
          <p:nvPr/>
        </p:nvSpPr>
        <p:spPr bwMode="auto">
          <a:xfrm>
            <a:off x="2500313" y="6211888"/>
            <a:ext cx="6643687" cy="646112"/>
          </a:xfrm>
          <a:prstGeom prst="rect">
            <a:avLst/>
          </a:prstGeom>
          <a:noFill/>
          <a:ln w="9525">
            <a:noFill/>
            <a:miter lim="800000"/>
            <a:headEnd/>
            <a:tailEnd/>
          </a:ln>
        </p:spPr>
        <p:txBody>
          <a:bodyPr>
            <a:spAutoFit/>
          </a:bodyPr>
          <a:lstStyle/>
          <a:p>
            <a:r>
              <a:rPr lang="cs-CZ" dirty="0">
                <a:solidFill>
                  <a:schemeClr val="tx1">
                    <a:lumMod val="65000"/>
                    <a:lumOff val="35000"/>
                  </a:schemeClr>
                </a:solidFill>
              </a:rPr>
              <a:t>Toto nejsou veškeré imunitní faktory, které mateřské mléko obsahuje a v umělém mléku chybí</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2079" y="1899910"/>
            <a:ext cx="8229600" cy="4525963"/>
          </a:xfrm>
        </p:spPr>
        <p:txBody>
          <a:bodyPr>
            <a:normAutofit/>
          </a:bodyPr>
          <a:lstStyle/>
          <a:p>
            <a:pPr eaLnBrk="1" hangingPunct="1"/>
            <a:r>
              <a:rPr lang="sk-SK" altLang="cs-CZ" sz="2800" dirty="0" err="1">
                <a:solidFill>
                  <a:srgbClr val="162F33"/>
                </a:solidFill>
                <a:latin typeface="Calibri Light"/>
              </a:rPr>
              <a:t>Podle</a:t>
            </a:r>
            <a:r>
              <a:rPr lang="sk-SK" altLang="cs-CZ" sz="2800" dirty="0">
                <a:solidFill>
                  <a:srgbClr val="162F33"/>
                </a:solidFill>
                <a:latin typeface="Calibri Light"/>
              </a:rPr>
              <a:t> </a:t>
            </a:r>
            <a:r>
              <a:rPr lang="sk-SK" altLang="cs-CZ" sz="2800" dirty="0" err="1">
                <a:solidFill>
                  <a:srgbClr val="162F33"/>
                </a:solidFill>
                <a:latin typeface="Calibri Light"/>
              </a:rPr>
              <a:t>Úmluvy</a:t>
            </a:r>
            <a:r>
              <a:rPr lang="sk-SK" altLang="cs-CZ" sz="2800" dirty="0">
                <a:solidFill>
                  <a:srgbClr val="162F33"/>
                </a:solidFill>
                <a:latin typeface="Calibri Light"/>
              </a:rPr>
              <a:t> o </a:t>
            </a:r>
            <a:r>
              <a:rPr lang="sk-SK" altLang="cs-CZ" sz="2800" dirty="0" err="1">
                <a:solidFill>
                  <a:srgbClr val="162F33"/>
                </a:solidFill>
                <a:latin typeface="Calibri Light"/>
              </a:rPr>
              <a:t>právech</a:t>
            </a:r>
            <a:r>
              <a:rPr lang="sk-SK" altLang="cs-CZ" sz="2800" dirty="0">
                <a:solidFill>
                  <a:srgbClr val="162F33"/>
                </a:solidFill>
                <a:latin typeface="Calibri Light"/>
              </a:rPr>
              <a:t> </a:t>
            </a:r>
            <a:r>
              <a:rPr lang="sk-SK" altLang="cs-CZ" sz="2800" dirty="0" err="1">
                <a:solidFill>
                  <a:srgbClr val="162F33"/>
                </a:solidFill>
                <a:latin typeface="Calibri Light"/>
              </a:rPr>
              <a:t>dítěte</a:t>
            </a:r>
            <a:r>
              <a:rPr lang="sk-SK" altLang="cs-CZ" sz="2800" dirty="0">
                <a:solidFill>
                  <a:srgbClr val="162F33"/>
                </a:solidFill>
                <a:latin typeface="Calibri Light"/>
              </a:rPr>
              <a:t> má kojení </a:t>
            </a:r>
            <a:r>
              <a:rPr lang="sk-SK" altLang="cs-CZ" sz="2800" dirty="0" err="1">
                <a:solidFill>
                  <a:srgbClr val="162F33"/>
                </a:solidFill>
                <a:latin typeface="Calibri Light"/>
              </a:rPr>
              <a:t>důležitou</a:t>
            </a:r>
            <a:r>
              <a:rPr lang="sk-SK" altLang="cs-CZ" sz="2800" dirty="0">
                <a:solidFill>
                  <a:srgbClr val="162F33"/>
                </a:solidFill>
                <a:latin typeface="Calibri Light"/>
              </a:rPr>
              <a:t> úlohu pro </a:t>
            </a:r>
            <a:r>
              <a:rPr lang="sk-SK" altLang="cs-CZ" sz="2800" dirty="0" err="1">
                <a:solidFill>
                  <a:srgbClr val="162F33"/>
                </a:solidFill>
                <a:latin typeface="Calibri Light"/>
              </a:rPr>
              <a:t>zabezpeční</a:t>
            </a:r>
            <a:r>
              <a:rPr lang="sk-SK" altLang="cs-CZ" sz="2800" dirty="0">
                <a:solidFill>
                  <a:srgbClr val="162F33"/>
                </a:solidFill>
                <a:latin typeface="Calibri Light"/>
              </a:rPr>
              <a:t> práva </a:t>
            </a:r>
            <a:r>
              <a:rPr lang="sk-SK" altLang="cs-CZ" sz="2800" dirty="0" err="1">
                <a:solidFill>
                  <a:srgbClr val="162F33"/>
                </a:solidFill>
                <a:latin typeface="Calibri Light"/>
              </a:rPr>
              <a:t>dítěte</a:t>
            </a:r>
            <a:r>
              <a:rPr lang="sk-SK" altLang="cs-CZ" sz="2800" dirty="0">
                <a:solidFill>
                  <a:srgbClr val="162F33"/>
                </a:solidFill>
                <a:latin typeface="Calibri Light"/>
              </a:rPr>
              <a:t> na </a:t>
            </a:r>
            <a:r>
              <a:rPr lang="sk-SK" altLang="cs-CZ" sz="2800" dirty="0" err="1">
                <a:solidFill>
                  <a:srgbClr val="162F33"/>
                </a:solidFill>
                <a:latin typeface="Calibri Light"/>
              </a:rPr>
              <a:t>nejlepší</a:t>
            </a:r>
            <a:r>
              <a:rPr lang="sk-SK" altLang="cs-CZ" sz="2800" dirty="0">
                <a:solidFill>
                  <a:srgbClr val="162F33"/>
                </a:solidFill>
                <a:latin typeface="Calibri Light"/>
              </a:rPr>
              <a:t> možný zdravotní stav.</a:t>
            </a:r>
          </a:p>
          <a:p>
            <a:pPr eaLnBrk="1" hangingPunct="1"/>
            <a:r>
              <a:rPr lang="sk-SK" altLang="cs-CZ" sz="2800" dirty="0">
                <a:solidFill>
                  <a:srgbClr val="162F33"/>
                </a:solidFill>
                <a:latin typeface="Calibri Light"/>
              </a:rPr>
              <a:t>Toto právo je </a:t>
            </a:r>
            <a:r>
              <a:rPr lang="sk-SK" altLang="cs-CZ" sz="2800" dirty="0" err="1">
                <a:solidFill>
                  <a:srgbClr val="162F33"/>
                </a:solidFill>
                <a:latin typeface="Calibri Light"/>
              </a:rPr>
              <a:t>chráněno</a:t>
            </a:r>
            <a:r>
              <a:rPr lang="sk-SK" altLang="cs-CZ" sz="2800" dirty="0">
                <a:solidFill>
                  <a:srgbClr val="162F33"/>
                </a:solidFill>
                <a:latin typeface="Calibri Light"/>
              </a:rPr>
              <a:t> MKMNMM vypracovanou WHO. (V </a:t>
            </a:r>
            <a:r>
              <a:rPr lang="sk-SK" altLang="cs-CZ" sz="2800" dirty="0" err="1">
                <a:solidFill>
                  <a:srgbClr val="162F33"/>
                </a:solidFill>
                <a:latin typeface="Calibri Light"/>
              </a:rPr>
              <a:t>době</a:t>
            </a:r>
            <a:r>
              <a:rPr lang="sk-SK" altLang="cs-CZ" sz="2800" dirty="0">
                <a:solidFill>
                  <a:srgbClr val="162F33"/>
                </a:solidFill>
                <a:latin typeface="Calibri Light"/>
              </a:rPr>
              <a:t> schválení s ním </a:t>
            </a:r>
            <a:r>
              <a:rPr lang="sk-SK" altLang="cs-CZ" sz="2800" dirty="0" err="1">
                <a:solidFill>
                  <a:srgbClr val="162F33"/>
                </a:solidFill>
                <a:latin typeface="Calibri Light"/>
              </a:rPr>
              <a:t>souhlasili</a:t>
            </a:r>
            <a:r>
              <a:rPr lang="sk-SK" altLang="cs-CZ" sz="2800" dirty="0">
                <a:solidFill>
                  <a:srgbClr val="162F33"/>
                </a:solidFill>
                <a:latin typeface="Calibri Light"/>
              </a:rPr>
              <a:t> i </a:t>
            </a:r>
            <a:r>
              <a:rPr lang="sk-SK" altLang="cs-CZ" sz="2800" dirty="0" err="1">
                <a:solidFill>
                  <a:srgbClr val="162F33"/>
                </a:solidFill>
                <a:latin typeface="Calibri Light"/>
              </a:rPr>
              <a:t>výrobci</a:t>
            </a:r>
            <a:r>
              <a:rPr lang="sk-SK" altLang="cs-CZ" sz="2800" dirty="0">
                <a:solidFill>
                  <a:srgbClr val="162F33"/>
                </a:solidFill>
                <a:latin typeface="Calibri Light"/>
              </a:rPr>
              <a:t> </a:t>
            </a:r>
            <a:r>
              <a:rPr lang="sk-SK" altLang="cs-CZ" sz="2800" dirty="0" err="1">
                <a:solidFill>
                  <a:srgbClr val="162F33"/>
                </a:solidFill>
                <a:latin typeface="Calibri Light"/>
              </a:rPr>
              <a:t>mléčných</a:t>
            </a:r>
            <a:r>
              <a:rPr lang="sk-SK" altLang="cs-CZ" sz="2800" dirty="0">
                <a:solidFill>
                  <a:srgbClr val="162F33"/>
                </a:solidFill>
                <a:latin typeface="Calibri Light"/>
              </a:rPr>
              <a:t> </a:t>
            </a:r>
            <a:r>
              <a:rPr lang="sk-SK" altLang="cs-CZ" sz="2800" dirty="0" err="1">
                <a:solidFill>
                  <a:srgbClr val="162F33"/>
                </a:solidFill>
                <a:latin typeface="Calibri Light"/>
              </a:rPr>
              <a:t>formulí</a:t>
            </a:r>
            <a:r>
              <a:rPr lang="sk-SK" altLang="cs-CZ" sz="2800" dirty="0">
                <a:solidFill>
                  <a:srgbClr val="162F33"/>
                </a:solidFill>
                <a:latin typeface="Calibri Light"/>
              </a:rPr>
              <a:t>).</a:t>
            </a:r>
          </a:p>
          <a:p>
            <a:pPr eaLnBrk="1" hangingPunct="1"/>
            <a:r>
              <a:rPr lang="sk-SK" altLang="cs-CZ" sz="2800" dirty="0" err="1">
                <a:solidFill>
                  <a:srgbClr val="162F33"/>
                </a:solidFill>
                <a:latin typeface="Calibri Light"/>
              </a:rPr>
              <a:t>Podle</a:t>
            </a:r>
            <a:r>
              <a:rPr lang="sk-SK" altLang="cs-CZ" sz="2800" dirty="0">
                <a:solidFill>
                  <a:srgbClr val="162F33"/>
                </a:solidFill>
                <a:latin typeface="Calibri Light"/>
              </a:rPr>
              <a:t> </a:t>
            </a:r>
            <a:r>
              <a:rPr lang="sk-SK" altLang="cs-CZ" sz="2800" dirty="0" err="1">
                <a:solidFill>
                  <a:srgbClr val="162F33"/>
                </a:solidFill>
                <a:latin typeface="Calibri Light"/>
              </a:rPr>
              <a:t>kodexu</a:t>
            </a:r>
            <a:r>
              <a:rPr lang="sk-SK" altLang="cs-CZ" sz="2800" dirty="0">
                <a:solidFill>
                  <a:srgbClr val="162F33"/>
                </a:solidFill>
                <a:latin typeface="Calibri Light"/>
              </a:rPr>
              <a:t> </a:t>
            </a:r>
            <a:r>
              <a:rPr lang="sk-SK" altLang="cs-CZ" sz="2800" dirty="0" err="1">
                <a:solidFill>
                  <a:srgbClr val="162F33"/>
                </a:solidFill>
                <a:latin typeface="Calibri Light"/>
              </a:rPr>
              <a:t>výrobci</a:t>
            </a:r>
            <a:r>
              <a:rPr lang="sk-SK" altLang="cs-CZ" sz="2800" dirty="0">
                <a:solidFill>
                  <a:srgbClr val="162F33"/>
                </a:solidFill>
                <a:latin typeface="Calibri Light"/>
              </a:rPr>
              <a:t> a </a:t>
            </a:r>
            <a:r>
              <a:rPr lang="sk-SK" altLang="cs-CZ" sz="2800" dirty="0" err="1">
                <a:solidFill>
                  <a:srgbClr val="162F33"/>
                </a:solidFill>
                <a:latin typeface="Calibri Light"/>
              </a:rPr>
              <a:t>distributoři</a:t>
            </a:r>
            <a:r>
              <a:rPr lang="sk-SK" altLang="cs-CZ" sz="2800" dirty="0">
                <a:solidFill>
                  <a:srgbClr val="162F33"/>
                </a:solidFill>
                <a:latin typeface="Calibri Light"/>
              </a:rPr>
              <a:t> </a:t>
            </a:r>
            <a:r>
              <a:rPr lang="sk-SK" altLang="cs-CZ" sz="2800" dirty="0" err="1">
                <a:solidFill>
                  <a:srgbClr val="162F33"/>
                </a:solidFill>
                <a:latin typeface="Calibri Light"/>
              </a:rPr>
              <a:t>nesmí</a:t>
            </a:r>
            <a:r>
              <a:rPr lang="sk-SK" altLang="cs-CZ" sz="2800" dirty="0">
                <a:solidFill>
                  <a:srgbClr val="162F33"/>
                </a:solidFill>
                <a:latin typeface="Calibri Light"/>
              </a:rPr>
              <a:t> </a:t>
            </a:r>
            <a:r>
              <a:rPr lang="sk-SK" altLang="cs-CZ" sz="2800" dirty="0" err="1">
                <a:solidFill>
                  <a:srgbClr val="162F33"/>
                </a:solidFill>
                <a:latin typeface="Calibri Light"/>
              </a:rPr>
              <a:t>propagovat</a:t>
            </a:r>
            <a:r>
              <a:rPr lang="sk-SK" altLang="cs-CZ" sz="2800" dirty="0">
                <a:solidFill>
                  <a:srgbClr val="162F33"/>
                </a:solidFill>
                <a:latin typeface="Calibri Light"/>
              </a:rPr>
              <a:t> výrobky, </a:t>
            </a:r>
            <a:r>
              <a:rPr lang="sk-SK" altLang="cs-CZ" sz="2800" dirty="0" err="1">
                <a:solidFill>
                  <a:srgbClr val="162F33"/>
                </a:solidFill>
                <a:latin typeface="Calibri Light"/>
              </a:rPr>
              <a:t>které</a:t>
            </a:r>
            <a:r>
              <a:rPr lang="sk-SK" altLang="cs-CZ" sz="2800" dirty="0">
                <a:solidFill>
                  <a:srgbClr val="162F33"/>
                </a:solidFill>
                <a:latin typeface="Calibri Light"/>
              </a:rPr>
              <a:t> </a:t>
            </a:r>
            <a:r>
              <a:rPr lang="sk-SK" altLang="cs-CZ" sz="2800" dirty="0" err="1">
                <a:solidFill>
                  <a:srgbClr val="162F33"/>
                </a:solidFill>
                <a:latin typeface="Calibri Light"/>
              </a:rPr>
              <a:t>jsou</a:t>
            </a:r>
            <a:r>
              <a:rPr lang="sk-SK" altLang="cs-CZ" sz="2800" dirty="0">
                <a:solidFill>
                  <a:srgbClr val="162F33"/>
                </a:solidFill>
                <a:latin typeface="Calibri Light"/>
              </a:rPr>
              <a:t> jeho </a:t>
            </a:r>
            <a:r>
              <a:rPr lang="sk-SK" altLang="cs-CZ" sz="2800" dirty="0" err="1">
                <a:solidFill>
                  <a:srgbClr val="162F33"/>
                </a:solidFill>
                <a:latin typeface="Calibri Light"/>
              </a:rPr>
              <a:t>předmětem</a:t>
            </a:r>
            <a:r>
              <a:rPr lang="sk-SK" altLang="cs-CZ" sz="2800" dirty="0">
                <a:solidFill>
                  <a:srgbClr val="162F33"/>
                </a:solidFill>
                <a:latin typeface="Calibri Light"/>
              </a:rPr>
              <a:t>. </a:t>
            </a:r>
            <a:r>
              <a:rPr lang="cs-CZ" altLang="cs-CZ" sz="2800" dirty="0">
                <a:solidFill>
                  <a:srgbClr val="162F33"/>
                </a:solidFill>
                <a:latin typeface="Calibri Light"/>
              </a:rPr>
              <a:t> </a:t>
            </a:r>
          </a:p>
          <a:p>
            <a:pPr eaLnBrk="1" hangingPunct="1"/>
            <a:endParaRPr lang="cs-CZ" altLang="cs-CZ" sz="2800" dirty="0" smtClean="0"/>
          </a:p>
        </p:txBody>
      </p:sp>
      <p:sp>
        <p:nvSpPr>
          <p:cNvPr id="6"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Mezinárodní kodex marketingu náhrad mateřského mléka (*1981)</a:t>
            </a:r>
            <a:endParaRPr sz="1400" dirty="0">
              <a:solidFill>
                <a:prstClr val="black"/>
              </a:solidFill>
            </a:endParaRPr>
          </a:p>
        </p:txBody>
      </p:sp>
    </p:spTree>
    <p:extLst>
      <p:ext uri="{BB962C8B-B14F-4D97-AF65-F5344CB8AC3E}">
        <p14:creationId xmlns:p14="http://schemas.microsoft.com/office/powerpoint/2010/main" val="243292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0" y="19472"/>
            <a:ext cx="9144000" cy="630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ovéPole 3"/>
          <p:cNvSpPr txBox="1"/>
          <p:nvPr/>
        </p:nvSpPr>
        <p:spPr>
          <a:xfrm>
            <a:off x="2407444" y="1757363"/>
            <a:ext cx="526106" cy="276999"/>
          </a:xfrm>
          <a:prstGeom prst="rect">
            <a:avLst/>
          </a:prstGeom>
          <a:solidFill>
            <a:schemeClr val="bg1"/>
          </a:solidFill>
          <a:ln w="19050">
            <a:solidFill>
              <a:srgbClr val="C00000"/>
            </a:solidFill>
          </a:ln>
        </p:spPr>
        <p:txBody>
          <a:bodyPr wrap="none" rtlCol="0">
            <a:spAutoFit/>
          </a:bodyPr>
          <a:lstStyle/>
          <a:p>
            <a:r>
              <a:rPr lang="cs-CZ" sz="1200" b="1">
                <a:latin typeface="Segoe UI" panose="020B0502040204020203" pitchFamily="34" charset="0"/>
                <a:cs typeface="Segoe UI" panose="020B0502040204020203" pitchFamily="34" charset="0"/>
              </a:rPr>
              <a:t>DHA</a:t>
            </a:r>
          </a:p>
        </p:txBody>
      </p:sp>
      <p:sp>
        <p:nvSpPr>
          <p:cNvPr id="5" name="TextovéPole 4"/>
          <p:cNvSpPr txBox="1"/>
          <p:nvPr/>
        </p:nvSpPr>
        <p:spPr>
          <a:xfrm>
            <a:off x="2040089" y="5207794"/>
            <a:ext cx="980205" cy="276999"/>
          </a:xfrm>
          <a:prstGeom prst="rect">
            <a:avLst/>
          </a:prstGeom>
          <a:solidFill>
            <a:schemeClr val="bg1"/>
          </a:solidFill>
          <a:ln w="19050">
            <a:solidFill>
              <a:srgbClr val="C00000"/>
            </a:solidFill>
          </a:ln>
        </p:spPr>
        <p:txBody>
          <a:bodyPr wrap="none" rtlCol="0">
            <a:spAutoFit/>
          </a:bodyPr>
          <a:lstStyle/>
          <a:p>
            <a:r>
              <a:rPr lang="cs-CZ" sz="1200" b="1">
                <a:latin typeface="Segoe UI" panose="020B0502040204020203" pitchFamily="34" charset="0"/>
                <a:cs typeface="Segoe UI" panose="020B0502040204020203" pitchFamily="34" charset="0"/>
              </a:rPr>
              <a:t>cholesterol</a:t>
            </a:r>
          </a:p>
        </p:txBody>
      </p:sp>
      <p:sp>
        <p:nvSpPr>
          <p:cNvPr id="6" name="TextovéPole 5"/>
          <p:cNvSpPr txBox="1"/>
          <p:nvPr/>
        </p:nvSpPr>
        <p:spPr>
          <a:xfrm>
            <a:off x="4682836" y="5327608"/>
            <a:ext cx="1416222" cy="461665"/>
          </a:xfrm>
          <a:prstGeom prst="rect">
            <a:avLst/>
          </a:prstGeom>
          <a:solidFill>
            <a:schemeClr val="bg1"/>
          </a:solidFill>
          <a:ln w="19050">
            <a:solidFill>
              <a:srgbClr val="C00000"/>
            </a:solidFill>
          </a:ln>
        </p:spPr>
        <p:txBody>
          <a:bodyPr wrap="none" rtlCol="0">
            <a:spAutoFit/>
          </a:bodyPr>
          <a:lstStyle/>
          <a:p>
            <a:pPr algn="ctr"/>
            <a:r>
              <a:rPr lang="cs-CZ" sz="1200" b="1">
                <a:latin typeface="Segoe UI" panose="020B0502040204020203" pitchFamily="34" charset="0"/>
                <a:cs typeface="Segoe UI" panose="020B0502040204020203" pitchFamily="34" charset="0"/>
              </a:rPr>
              <a:t>látky podporující</a:t>
            </a:r>
          </a:p>
          <a:p>
            <a:pPr algn="ctr"/>
            <a:r>
              <a:rPr lang="cs-CZ" sz="1200" b="1" err="1">
                <a:latin typeface="Segoe UI" panose="020B0502040204020203" pitchFamily="34" charset="0"/>
                <a:cs typeface="Segoe UI" panose="020B0502040204020203" pitchFamily="34" charset="0"/>
              </a:rPr>
              <a:t>mikrobiotu</a:t>
            </a:r>
            <a:endParaRPr lang="cs-CZ" sz="12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727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obsah 2"/>
          <p:cNvSpPr>
            <a:spLocks noGrp="1"/>
          </p:cNvSpPr>
          <p:nvPr>
            <p:ph idx="1"/>
          </p:nvPr>
        </p:nvSpPr>
        <p:spPr>
          <a:xfrm>
            <a:off x="612775" y="1600200"/>
            <a:ext cx="8153400" cy="4495800"/>
          </a:xfrm>
        </p:spPr>
        <p:txBody>
          <a:bodyPr>
            <a:normAutofit lnSpcReduction="10000"/>
          </a:bodyPr>
          <a:lstStyle/>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Mateřské mléko obsahuje cca 8-15 g/l bílkovin</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Je to trochu méně než většina umělých mlék</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Až 60-65 % (asi 5g) bílkovin z mateřského mléka tvoří </a:t>
            </a:r>
            <a:r>
              <a:rPr lang="cs-CZ" dirty="0" err="1" smtClean="0">
                <a:solidFill>
                  <a:schemeClr val="tx1">
                    <a:lumMod val="75000"/>
                    <a:lumOff val="25000"/>
                  </a:schemeClr>
                </a:solidFill>
                <a:latin typeface="Calibri Light" panose="020F0302020204030204" pitchFamily="34" charset="0"/>
                <a:cs typeface="Calibri Light" panose="020F0302020204030204" pitchFamily="34" charset="0"/>
              </a:rPr>
              <a:t>laktoferin</a:t>
            </a:r>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 a ten se ze střeva nevstřebává.</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Asi 0,5 g/l bílkovin tvoří imunoglobulin, který se také ze střeva nevstřebává</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Umělé mléko obsahuje mnohem více bílkovin než mléko mateřské </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7650" name="Nadpis 1"/>
          <p:cNvSpPr>
            <a:spLocks noGrp="1"/>
          </p:cNvSpPr>
          <p:nvPr>
            <p:ph type="title"/>
          </p:nvPr>
        </p:nvSpPr>
        <p:spPr>
          <a:xfrm>
            <a:off x="612775" y="228600"/>
            <a:ext cx="8153400" cy="990600"/>
          </a:xfrm>
        </p:spPr>
        <p:txBody>
          <a:bodyPr>
            <a:noAutofit/>
          </a:bodyPr>
          <a:lstStyle/>
          <a:p>
            <a:pPr eaLnBrk="1" fontAlgn="auto" hangingPunct="1">
              <a:spcAft>
                <a:spcPts val="0"/>
              </a:spcAft>
              <a:defRPr/>
            </a:pPr>
            <a:r>
              <a:rPr lang="cs-CZ" sz="3200" b="1" dirty="0">
                <a:solidFill>
                  <a:srgbClr val="00B0F0"/>
                </a:solidFill>
                <a:latin typeface="Calibri Light" panose="020F0302020204030204" pitchFamily="34" charset="0"/>
                <a:cs typeface="Calibri Light" panose="020F0302020204030204" pitchFamily="34" charset="0"/>
              </a:rPr>
              <a:t>Obsahuje umělé mléko skutečně stejné množství bílkovin jako mléko mateřské?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Obsah tuků resp. mastných kyselin a cholesterolu v MM</a:t>
            </a:r>
          </a:p>
        </p:txBody>
      </p:sp>
      <p:sp>
        <p:nvSpPr>
          <p:cNvPr id="3" name="Zástupný symbol pro obsah 2"/>
          <p:cNvSpPr>
            <a:spLocks noGrp="1"/>
          </p:cNvSpPr>
          <p:nvPr>
            <p:ph idx="1"/>
          </p:nvPr>
        </p:nvSpPr>
        <p:spPr/>
        <p:txBody>
          <a:bodyPr>
            <a:normAutofit fontScale="85000" lnSpcReduction="20000"/>
          </a:bodyPr>
          <a:lstStyle/>
          <a:p>
            <a:r>
              <a:rPr lang="cs-CZ" sz="3500" dirty="0" smtClean="0">
                <a:solidFill>
                  <a:schemeClr val="tx1">
                    <a:lumMod val="75000"/>
                    <a:lumOff val="25000"/>
                  </a:schemeClr>
                </a:solidFill>
                <a:latin typeface="Calibri Light" panose="020F0302020204030204" pitchFamily="34" charset="0"/>
                <a:cs typeface="Calibri Light" panose="020F0302020204030204" pitchFamily="34" charset="0"/>
              </a:rPr>
              <a:t>Zastoupení MK závisí na stravě matky– </a:t>
            </a:r>
            <a:r>
              <a:rPr lang="cs-CZ" sz="3500" dirty="0">
                <a:solidFill>
                  <a:schemeClr val="tx1">
                    <a:lumMod val="75000"/>
                    <a:lumOff val="25000"/>
                  </a:schemeClr>
                </a:solidFill>
                <a:latin typeface="Calibri Light" panose="020F0302020204030204" pitchFamily="34" charset="0"/>
                <a:cs typeface="Calibri Light" panose="020F0302020204030204" pitchFamily="34" charset="0"/>
              </a:rPr>
              <a:t>pokud matka drží dietu, v MM jsou zastoupeny MK, dle skladby v matčině těle.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Neexistují doporučení pro příjem tuků u kojících žen, složení MM však odráží příjem MK matkou.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MM obsahuje 10-20 mg/dl cholesterolu – tj. příjem pro dítě 100 mg/den. Množství cholesterolu však neodráží jeho příjem dietou matky.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Množství cholesterolu v MM v průběhu růstu dítěte poklesá</a:t>
            </a:r>
            <a:r>
              <a:rPr lang="cs-CZ" dirty="0" smtClean="0">
                <a:latin typeface="Calibri Light" panose="020F0302020204030204" pitchFamily="34" charset="0"/>
                <a:cs typeface="Calibri Light" panose="020F0302020204030204" pitchFamily="34" charset="0"/>
              </a:rPr>
              <a:t>.</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Vitaminy a minerální látky</a:t>
            </a:r>
          </a:p>
        </p:txBody>
      </p:sp>
      <p:sp>
        <p:nvSpPr>
          <p:cNvPr id="3" name="Zástupný symbol pro obsah 2"/>
          <p:cNvSpPr>
            <a:spLocks noGrp="1"/>
          </p:cNvSpPr>
          <p:nvPr>
            <p:ph idx="1"/>
          </p:nvPr>
        </p:nvSpPr>
        <p:spPr/>
        <p:txBody>
          <a:bodyPr>
            <a:normAutofit fontScale="92500" lnSpcReduction="10000"/>
          </a:bodyPr>
          <a:lstStyle/>
          <a:p>
            <a:r>
              <a:rPr lang="cs-CZ" dirty="0" smtClean="0">
                <a:latin typeface="Calibri Light" panose="020F0302020204030204" pitchFamily="34" charset="0"/>
                <a:cs typeface="Calibri Light" panose="020F0302020204030204" pitchFamily="34" charset="0"/>
              </a:rPr>
              <a:t>Vitamin D: množství v MM odráží jeho příjem matkou. Pokud matka užívá 4 000 IU vit. D má dostatečnou hladinu vit. D pro dítě v MM. </a:t>
            </a:r>
          </a:p>
          <a:p>
            <a:r>
              <a:rPr lang="cs-CZ" dirty="0" smtClean="0">
                <a:latin typeface="Calibri Light" panose="020F0302020204030204" pitchFamily="34" charset="0"/>
                <a:cs typeface="Calibri Light" panose="020F0302020204030204" pitchFamily="34" charset="0"/>
              </a:rPr>
              <a:t>Vápník: obsah vápníku v MM neodráží jeho příjem matkou. Není důkaz o tom, že změna hustoty kostí je ovlivněna délkou kojení</a:t>
            </a:r>
          </a:p>
          <a:p>
            <a:r>
              <a:rPr lang="cs-CZ" dirty="0" smtClean="0">
                <a:latin typeface="Calibri Light" panose="020F0302020204030204" pitchFamily="34" charset="0"/>
                <a:cs typeface="Calibri Light" panose="020F0302020204030204" pitchFamily="34" charset="0"/>
              </a:rPr>
              <a:t>Jód: množství v MM odráží jeho příjem matkou</a:t>
            </a:r>
          </a:p>
          <a:p>
            <a:r>
              <a:rPr lang="cs-CZ" dirty="0" smtClean="0">
                <a:latin typeface="Calibri Light" panose="020F0302020204030204" pitchFamily="34" charset="0"/>
                <a:cs typeface="Calibri Light" panose="020F0302020204030204" pitchFamily="34" charset="0"/>
              </a:rPr>
              <a:t>Zinek: zvýšená potřeba zinku v průběhu kojení. Množství zinku v MM se v průběhu prvních měsíců dramaticky snižuje. </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a:bodyPr>
          <a:lstStyle/>
          <a:p>
            <a:pPr eaLnBrk="1" hangingPunct="1"/>
            <a:r>
              <a:rPr lang="cs-CZ" sz="3200" b="1" dirty="0" err="1">
                <a:solidFill>
                  <a:srgbClr val="00B0F0"/>
                </a:solidFill>
                <a:latin typeface="Calibri Light" panose="020F0302020204030204" pitchFamily="34" charset="0"/>
                <a:cs typeface="Calibri Light" panose="020F0302020204030204" pitchFamily="34" charset="0"/>
              </a:rPr>
              <a:t>Probiotika</a:t>
            </a:r>
            <a:r>
              <a:rPr lang="cs-CZ" sz="3200" b="1" dirty="0">
                <a:solidFill>
                  <a:srgbClr val="00B0F0"/>
                </a:solidFill>
                <a:latin typeface="Calibri Light" panose="020F0302020204030204" pitchFamily="34" charset="0"/>
                <a:cs typeface="Calibri Light" panose="020F0302020204030204" pitchFamily="34" charset="0"/>
              </a:rPr>
              <a:t> v MM</a:t>
            </a:r>
          </a:p>
        </p:txBody>
      </p:sp>
      <p:sp>
        <p:nvSpPr>
          <p:cNvPr id="18435" name="Rectangle 3"/>
          <p:cNvSpPr>
            <a:spLocks noGrp="1" noChangeArrowheads="1"/>
          </p:cNvSpPr>
          <p:nvPr>
            <p:ph sz="quarter" idx="1"/>
          </p:nvPr>
        </p:nvSpPr>
        <p:spPr>
          <a:xfrm>
            <a:off x="827584" y="1643063"/>
            <a:ext cx="8011616" cy="3874169"/>
          </a:xfrm>
        </p:spPr>
        <p:txBody>
          <a:bodyPr/>
          <a:lstStyle/>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Více jak 7000 kmenů různých bakterií v MM</a:t>
            </a:r>
          </a:p>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Vliv na imunitu dítěte</a:t>
            </a:r>
          </a:p>
          <a:p>
            <a:pPr eaLnBrk="1" hangingPunct="1"/>
            <a:r>
              <a:rPr lang="cs-CZ" sz="2800" b="1" dirty="0" smtClean="0">
                <a:solidFill>
                  <a:schemeClr val="tx1">
                    <a:lumMod val="65000"/>
                    <a:lumOff val="35000"/>
                  </a:schemeClr>
                </a:solidFill>
                <a:latin typeface="Calibri Light" panose="020F0302020204030204" pitchFamily="34" charset="0"/>
                <a:cs typeface="Calibri Light" panose="020F0302020204030204" pitchFamily="34" charset="0"/>
              </a:rPr>
              <a:t>Kolik bakterií se v MM nachází je pod vlivem: </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Hmotností a věkem matky</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Vedením porodu</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Věkem dítěte</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Užíváním antibiotik</a:t>
            </a:r>
          </a:p>
          <a:p>
            <a:endParaRPr lang="cs-CZ" b="1" dirty="0" smtClean="0">
              <a:solidFill>
                <a:srgbClr val="FF0000"/>
              </a:solidFill>
              <a:latin typeface="Calibri Light" panose="020F0302020204030204" pitchFamily="34" charset="0"/>
              <a:cs typeface="Calibri Light" panose="020F0302020204030204" pitchFamily="34" charset="0"/>
            </a:endParaRPr>
          </a:p>
          <a:p>
            <a:endParaRPr lang="cs-CZ" sz="2800" b="1"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Alkohol a MM</a:t>
            </a:r>
          </a:p>
        </p:txBody>
      </p:sp>
      <p:sp>
        <p:nvSpPr>
          <p:cNvPr id="3" name="Zástupný symbol pro obsah 2"/>
          <p:cNvSpPr>
            <a:spLocks noGrp="1"/>
          </p:cNvSpPr>
          <p:nvPr>
            <p:ph idx="1"/>
          </p:nvPr>
        </p:nvSpPr>
        <p:spPr>
          <a:xfrm>
            <a:off x="477150" y="1268760"/>
            <a:ext cx="8229600" cy="4637112"/>
          </a:xfrm>
        </p:spPr>
        <p:txBody>
          <a:bodyPr>
            <a:noAutofit/>
          </a:bodyPr>
          <a:lstStyle/>
          <a:p>
            <a:r>
              <a:rPr lang="cs-CZ" sz="1700" dirty="0" smtClean="0">
                <a:latin typeface="Calibri Light" panose="020F0302020204030204" pitchFamily="34" charset="0"/>
                <a:cs typeface="Calibri Light" panose="020F0302020204030204" pitchFamily="34" charset="0"/>
              </a:rPr>
              <a:t>Současná doporučení konzumace alkoholu pro populaci je 0 g.</a:t>
            </a:r>
          </a:p>
          <a:p>
            <a:endParaRPr lang="cs-CZ" sz="1700" dirty="0" smtClean="0">
              <a:latin typeface="Calibri Light" panose="020F0302020204030204" pitchFamily="34" charset="0"/>
              <a:cs typeface="Calibri Light" panose="020F0302020204030204" pitchFamily="34" charset="0"/>
            </a:endParaRPr>
          </a:p>
          <a:p>
            <a:r>
              <a:rPr lang="cs-CZ" sz="1700" dirty="0" smtClean="0">
                <a:latin typeface="Calibri Light" panose="020F0302020204030204" pitchFamily="34" charset="0"/>
                <a:cs typeface="Calibri Light" panose="020F0302020204030204" pitchFamily="34" charset="0"/>
              </a:rPr>
              <a:t>Z hlediska prevence předčasného ukončení kojení ze strany matky z důvodu obavy o zdraví dítěte při příležitostné konzumaci alkoholu je dobré vědět:</a:t>
            </a:r>
          </a:p>
          <a:p>
            <a:r>
              <a:rPr lang="cs-CZ" sz="1700" dirty="0" smtClean="0">
                <a:latin typeface="Calibri Light" panose="020F0302020204030204" pitchFamily="34" charset="0"/>
                <a:cs typeface="Calibri Light" panose="020F0302020204030204" pitchFamily="34" charset="0"/>
              </a:rPr>
              <a:t>Množství alkoholu v MM je stejné jako v krvi matky, tedy pouze promile. </a:t>
            </a:r>
          </a:p>
          <a:p>
            <a:r>
              <a:rPr lang="cs-CZ" sz="1700" dirty="0" smtClean="0">
                <a:latin typeface="Calibri Light" panose="020F0302020204030204" pitchFamily="34" charset="0"/>
                <a:cs typeface="Calibri Light" panose="020F0302020204030204" pitchFamily="34" charset="0"/>
              </a:rPr>
              <a:t>2 </a:t>
            </a:r>
            <a:r>
              <a:rPr lang="cs-CZ" sz="1700" b="1" dirty="0" smtClean="0">
                <a:latin typeface="Calibri Light" panose="020F0302020204030204" pitchFamily="34" charset="0"/>
                <a:cs typeface="Calibri Light" panose="020F0302020204030204" pitchFamily="34" charset="0"/>
              </a:rPr>
              <a:t>‰ </a:t>
            </a:r>
            <a:r>
              <a:rPr lang="cs-CZ" sz="1700" dirty="0" smtClean="0">
                <a:latin typeface="Calibri Light" panose="020F0302020204030204" pitchFamily="34" charset="0"/>
                <a:cs typeface="Calibri Light" panose="020F0302020204030204" pitchFamily="34" charset="0"/>
              </a:rPr>
              <a:t>v každém litru krve daného člověka jsou rozpuštěny 2/1000 litru (tzn. 2 ml) alkoholu.</a:t>
            </a:r>
          </a:p>
          <a:p>
            <a:r>
              <a:rPr lang="cs-CZ" sz="1700" dirty="0" smtClean="0">
                <a:latin typeface="Calibri Light" panose="020F0302020204030204" pitchFamily="34" charset="0"/>
                <a:cs typeface="Calibri Light" panose="020F0302020204030204" pitchFamily="34" charset="0"/>
              </a:rPr>
              <a:t>Přiměřená a příležitostná konzumace alkoholu nemá na zdraví a vývoj dítěte žádný vliv. </a:t>
            </a:r>
          </a:p>
          <a:p>
            <a:endParaRPr lang="cs-CZ" sz="1700" dirty="0" smtClean="0">
              <a:latin typeface="Calibri Light" panose="020F0302020204030204" pitchFamily="34" charset="0"/>
              <a:cs typeface="Calibri Light" panose="020F0302020204030204" pitchFamily="34" charset="0"/>
            </a:endParaRPr>
          </a:p>
          <a:p>
            <a:r>
              <a:rPr lang="cs-CZ" sz="1700" dirty="0" smtClean="0">
                <a:latin typeface="Calibri Light" panose="020F0302020204030204" pitchFamily="34" charset="0"/>
                <a:cs typeface="Calibri Light" panose="020F0302020204030204" pitchFamily="34" charset="0"/>
              </a:rPr>
              <a:t>Pozor:</a:t>
            </a:r>
          </a:p>
          <a:p>
            <a:r>
              <a:rPr lang="cs-CZ" sz="1700" dirty="0" smtClean="0">
                <a:latin typeface="Calibri Light" panose="020F0302020204030204" pitchFamily="34" charset="0"/>
                <a:cs typeface="Calibri Light" panose="020F0302020204030204" pitchFamily="34" charset="0"/>
              </a:rPr>
              <a:t>Ženy na mateřské/rodičovské jsou v rizikové skupině ohrožených závislostí na alkoholu.</a:t>
            </a:r>
          </a:p>
          <a:p>
            <a:r>
              <a:rPr lang="cs-CZ" sz="1700" dirty="0" smtClean="0">
                <a:latin typeface="Calibri Light" panose="020F0302020204030204" pitchFamily="34" charset="0"/>
                <a:cs typeface="Calibri Light" panose="020F0302020204030204" pitchFamily="34" charset="0"/>
              </a:rPr>
              <a:t>Příliš opilá žena by neměla spát s dítětem v posteli.</a:t>
            </a:r>
          </a:p>
          <a:p>
            <a:r>
              <a:rPr lang="cs-CZ" sz="1700" dirty="0" smtClean="0">
                <a:latin typeface="Calibri Light" panose="020F0302020204030204" pitchFamily="34" charset="0"/>
                <a:cs typeface="Calibri Light" panose="020F0302020204030204" pitchFamily="34" charset="0"/>
              </a:rPr>
              <a:t>Alkohol nezvyšuje tvorbu MM, nadměrná konzumace alkoholu tvorbu MM naopak snižuje. </a:t>
            </a:r>
          </a:p>
          <a:p>
            <a:r>
              <a:rPr lang="cs-CZ" sz="1700" dirty="0" smtClean="0">
                <a:latin typeface="Calibri Light" panose="020F0302020204030204" pitchFamily="34" charset="0"/>
                <a:cs typeface="Calibri Light" panose="020F0302020204030204" pitchFamily="34" charset="0"/>
              </a:rPr>
              <a:t>Alkohol není prevencí poporodních depresí. Prevencí poporodních depresí je kojení a kontakt s dítětem kůže na kůži za současné pomoci blízké rodiny.</a:t>
            </a:r>
            <a:endParaRPr lang="cs-CZ" sz="1700" dirty="0">
              <a:latin typeface="Calibri Light" panose="020F0302020204030204" pitchFamily="34" charset="0"/>
              <a:cs typeface="Calibri Light" panose="020F03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B0F0"/>
                </a:solidFill>
                <a:latin typeface="Calibri Light" panose="020F0302020204030204" pitchFamily="34" charset="0"/>
                <a:cs typeface="Calibri Light" panose="020F0302020204030204" pitchFamily="34" charset="0"/>
              </a:rPr>
              <a:t>Sport v době kojení</a:t>
            </a:r>
          </a:p>
        </p:txBody>
      </p:sp>
      <p:sp>
        <p:nvSpPr>
          <p:cNvPr id="3" name="Zástupný symbol pro obsah 2"/>
          <p:cNvSpPr>
            <a:spLocks noGrp="1"/>
          </p:cNvSpPr>
          <p:nvPr>
            <p:ph idx="1"/>
          </p:nvPr>
        </p:nvSpPr>
        <p:spPr/>
        <p:txBody>
          <a:bodyPr/>
          <a:lstStyle/>
          <a:p>
            <a:r>
              <a:rPr lang="cs-CZ" dirty="0" smtClean="0">
                <a:latin typeface="Calibri Light" panose="020F0302020204030204" pitchFamily="34" charset="0"/>
                <a:cs typeface="Calibri Light" panose="020F0302020204030204" pitchFamily="34" charset="0"/>
              </a:rPr>
              <a:t>Kojící žena může běžně sportovat tak, jak byla zvyklá. </a:t>
            </a:r>
          </a:p>
          <a:p>
            <a:r>
              <a:rPr lang="cs-CZ" dirty="0" smtClean="0">
                <a:latin typeface="Calibri Light" panose="020F0302020204030204" pitchFamily="34" charset="0"/>
                <a:cs typeface="Calibri Light" panose="020F0302020204030204" pitchFamily="34" charset="0"/>
              </a:rPr>
              <a:t>Kojící žena může chodit na masáže do sauny a dělat všechny aktivity na které byla zvyklá. </a:t>
            </a:r>
          </a:p>
          <a:p>
            <a:r>
              <a:rPr lang="cs-CZ" dirty="0" smtClean="0">
                <a:latin typeface="Calibri Light" panose="020F0302020204030204" pitchFamily="34" charset="0"/>
                <a:cs typeface="Calibri Light" panose="020F0302020204030204" pitchFamily="34" charset="0"/>
              </a:rPr>
              <a:t>Kojení nemá ženu omezovat v tom, co má ráda.</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V čem se ještě liší kojení od krmení umělými náhradami?</a:t>
            </a:r>
          </a:p>
        </p:txBody>
      </p:sp>
      <p:sp>
        <p:nvSpPr>
          <p:cNvPr id="21507" name="Zástupný symbol pro obsah 2"/>
          <p:cNvSpPr>
            <a:spLocks noGrp="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Kojené děti pijí méně mléka než děti krmené umělou výživou.</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Rozdíl v příjmu NMM a MM je 25-35 %</a:t>
            </a:r>
          </a:p>
          <a:p>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Výlučně kojené 5 měsíční dítě, které dobře prospívá, získá nanejvýš o 10-15 % více mléka než dobře přibírající výlučně kojené měsíční dítě. I přesto, že 5 měsíční dítě váží 2x tolik.</a:t>
            </a:r>
          </a:p>
          <a:p>
            <a:pPr eaLnBrk="1" hangingPunct="1">
              <a:buFont typeface="Wingdings" pitchFamily="2" charset="2"/>
              <a:buNone/>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PROČ</a:t>
            </a:r>
          </a:p>
        </p:txBody>
      </p:sp>
      <p:sp>
        <p:nvSpPr>
          <p:cNvPr id="21507" name="Zástupný symbol pro obsah 2"/>
          <p:cNvSpPr>
            <a:spLocks noGrp="1"/>
          </p:cNvSpPr>
          <p:nvPr>
            <p:ph sz="quarter" idx="1"/>
          </p:nvPr>
        </p:nvSpPr>
        <p:spPr>
          <a:xfrm>
            <a:off x="612775" y="1600200"/>
            <a:ext cx="8153400" cy="4495800"/>
          </a:xfrm>
        </p:spPr>
        <p:txBody>
          <a:bodyPr>
            <a:normAutofit/>
          </a:bodyPr>
          <a:lstStyle/>
          <a:p>
            <a:pPr eaLnBrk="1" hangingPunct="1"/>
            <a:r>
              <a:rPr lang="cs-CZ" dirty="0">
                <a:solidFill>
                  <a:schemeClr val="tx1">
                    <a:lumMod val="65000"/>
                    <a:lumOff val="35000"/>
                  </a:schemeClr>
                </a:solidFill>
                <a:latin typeface="Calibri Light" panose="020F0302020204030204" pitchFamily="34" charset="0"/>
                <a:cs typeface="Calibri Light" panose="020F0302020204030204" pitchFamily="34" charset="0"/>
              </a:rPr>
              <a:t>V MM je obsažen </a:t>
            </a:r>
            <a:r>
              <a:rPr lang="cs-CZ" dirty="0" err="1">
                <a:solidFill>
                  <a:schemeClr val="tx1">
                    <a:lumMod val="65000"/>
                    <a:lumOff val="35000"/>
                  </a:schemeClr>
                </a:solidFill>
                <a:latin typeface="Calibri Light" panose="020F0302020204030204" pitchFamily="34" charset="0"/>
                <a:cs typeface="Calibri Light" panose="020F0302020204030204" pitchFamily="34" charset="0"/>
              </a:rPr>
              <a:t>leptin</a:t>
            </a:r>
            <a:r>
              <a:rPr lang="cs-CZ" dirty="0">
                <a:solidFill>
                  <a:schemeClr val="tx1">
                    <a:lumMod val="65000"/>
                    <a:lumOff val="35000"/>
                  </a:schemeClr>
                </a:solidFill>
                <a:latin typeface="Calibri Light" panose="020F0302020204030204" pitchFamily="34" charset="0"/>
                <a:cs typeface="Calibri Light" panose="020F0302020204030204" pitchFamily="34" charset="0"/>
              </a:rPr>
              <a:t>:</a:t>
            </a:r>
          </a:p>
          <a:p>
            <a:pPr lvl="1"/>
            <a:r>
              <a:rPr lang="cs-CZ" sz="2700" dirty="0">
                <a:solidFill>
                  <a:schemeClr val="tx1">
                    <a:lumMod val="65000"/>
                    <a:lumOff val="35000"/>
                  </a:schemeClr>
                </a:solidFill>
                <a:latin typeface="Calibri Light" panose="020F0302020204030204" pitchFamily="34" charset="0"/>
                <a:cs typeface="Calibri Light" panose="020F0302020204030204" pitchFamily="34" charset="0"/>
              </a:rPr>
              <a:t>Látka signalizující mozku pocit nasycení </a:t>
            </a:r>
          </a:p>
          <a:p>
            <a:pPr lvl="1"/>
            <a:r>
              <a:rPr lang="cs-CZ" sz="2700" dirty="0" err="1">
                <a:solidFill>
                  <a:schemeClr val="tx1">
                    <a:lumMod val="65000"/>
                    <a:lumOff val="35000"/>
                  </a:schemeClr>
                </a:solidFill>
                <a:latin typeface="Calibri Light" panose="020F0302020204030204" pitchFamily="34" charset="0"/>
                <a:cs typeface="Calibri Light" panose="020F0302020204030204" pitchFamily="34" charset="0"/>
              </a:rPr>
              <a:t>Leptin</a:t>
            </a:r>
            <a:r>
              <a:rPr lang="cs-CZ" sz="2700" dirty="0">
                <a:solidFill>
                  <a:schemeClr val="tx1">
                    <a:lumMod val="65000"/>
                    <a:lumOff val="35000"/>
                  </a:schemeClr>
                </a:solidFill>
                <a:latin typeface="Calibri Light" panose="020F0302020204030204" pitchFamily="34" charset="0"/>
                <a:cs typeface="Calibri Light" panose="020F0302020204030204" pitchFamily="34" charset="0"/>
              </a:rPr>
              <a:t> potlačuje hlad a snižuje příjem potravy </a:t>
            </a:r>
          </a:p>
          <a:p>
            <a:pPr lvl="1"/>
            <a:r>
              <a:rPr lang="cs-CZ" sz="2700" dirty="0" smtClean="0">
                <a:solidFill>
                  <a:schemeClr val="tx1">
                    <a:lumMod val="65000"/>
                    <a:lumOff val="35000"/>
                  </a:schemeClr>
                </a:solidFill>
                <a:latin typeface="Calibri Light" panose="020F0302020204030204" pitchFamily="34" charset="0"/>
                <a:cs typeface="Calibri Light" panose="020F0302020204030204" pitchFamily="34" charset="0"/>
              </a:rPr>
              <a:t>Studie </a:t>
            </a:r>
            <a:r>
              <a:rPr lang="cs-CZ" sz="2700" dirty="0">
                <a:solidFill>
                  <a:schemeClr val="tx1">
                    <a:lumMod val="65000"/>
                    <a:lumOff val="35000"/>
                  </a:schemeClr>
                </a:solidFill>
                <a:latin typeface="Calibri Light" panose="020F0302020204030204" pitchFamily="34" charset="0"/>
                <a:cs typeface="Calibri Light" panose="020F0302020204030204" pitchFamily="34" charset="0"/>
              </a:rPr>
              <a:t>sledující hladinu </a:t>
            </a:r>
            <a:r>
              <a:rPr lang="cs-CZ" sz="2700" dirty="0" err="1" smtClean="0">
                <a:solidFill>
                  <a:schemeClr val="tx1">
                    <a:lumMod val="65000"/>
                    <a:lumOff val="35000"/>
                  </a:schemeClr>
                </a:solidFill>
                <a:latin typeface="Calibri Light" panose="020F0302020204030204" pitchFamily="34" charset="0"/>
                <a:cs typeface="Calibri Light" panose="020F0302020204030204" pitchFamily="34" charset="0"/>
              </a:rPr>
              <a:t>leptinu</a:t>
            </a:r>
            <a:r>
              <a:rPr lang="cs-CZ" sz="2700" dirty="0" smtClean="0">
                <a:solidFill>
                  <a:schemeClr val="tx1">
                    <a:lumMod val="65000"/>
                    <a:lumOff val="35000"/>
                  </a:schemeClr>
                </a:solidFill>
                <a:latin typeface="Calibri Light" panose="020F0302020204030204" pitchFamily="34" charset="0"/>
                <a:cs typeface="Calibri Light" panose="020F0302020204030204" pitchFamily="34" charset="0"/>
              </a:rPr>
              <a:t> zjistila: </a:t>
            </a:r>
            <a:endParaRPr lang="cs-CZ" sz="2700" dirty="0">
              <a:solidFill>
                <a:schemeClr val="tx1">
                  <a:lumMod val="65000"/>
                  <a:lumOff val="35000"/>
                </a:schemeClr>
              </a:solidFill>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V</a:t>
            </a:r>
            <a:r>
              <a:rPr lang="cs-CZ" dirty="0">
                <a:latin typeface="Calibri Light" panose="020F0302020204030204" pitchFamily="34" charset="0"/>
                <a:cs typeface="Calibri Light" panose="020F0302020204030204" pitchFamily="34" charset="0"/>
              </a:rPr>
              <a:t> </a:t>
            </a:r>
            <a:r>
              <a:rPr lang="cs-CZ" dirty="0" smtClean="0">
                <a:latin typeface="Calibri Light" panose="020F0302020204030204" pitchFamily="34" charset="0"/>
                <a:cs typeface="Calibri Light" panose="020F0302020204030204" pitchFamily="34" charset="0"/>
              </a:rPr>
              <a:t>případě, </a:t>
            </a:r>
            <a:r>
              <a:rPr lang="cs-CZ" dirty="0">
                <a:latin typeface="Calibri Light" panose="020F0302020204030204" pitchFamily="34" charset="0"/>
                <a:cs typeface="Calibri Light" panose="020F0302020204030204" pitchFamily="34" charset="0"/>
              </a:rPr>
              <a:t>že </a:t>
            </a:r>
            <a:r>
              <a:rPr lang="cs-CZ" dirty="0" smtClean="0">
                <a:latin typeface="Calibri Light" panose="020F0302020204030204" pitchFamily="34" charset="0"/>
                <a:cs typeface="Calibri Light" panose="020F0302020204030204" pitchFamily="34" charset="0"/>
              </a:rPr>
              <a:t>dítě </a:t>
            </a:r>
            <a:r>
              <a:rPr lang="cs-CZ" dirty="0">
                <a:latin typeface="Calibri Light" panose="020F0302020204030204" pitchFamily="34" charset="0"/>
                <a:cs typeface="Calibri Light" panose="020F0302020204030204" pitchFamily="34" charset="0"/>
              </a:rPr>
              <a:t>vypilo </a:t>
            </a:r>
            <a:r>
              <a:rPr lang="cs-CZ" dirty="0" smtClean="0">
                <a:latin typeface="Calibri Light" panose="020F0302020204030204" pitchFamily="34" charset="0"/>
                <a:cs typeface="Calibri Light" panose="020F0302020204030204" pitchFamily="34" charset="0"/>
              </a:rPr>
              <a:t>větší množství MM obsahovalo toto v danou chvíli nižší koncentraci </a:t>
            </a:r>
            <a:r>
              <a:rPr lang="cs-CZ" dirty="0" err="1" smtClean="0">
                <a:latin typeface="Calibri Light" panose="020F0302020204030204" pitchFamily="34" charset="0"/>
                <a:cs typeface="Calibri Light" panose="020F0302020204030204" pitchFamily="34" charset="0"/>
              </a:rPr>
              <a:t>leptinu</a:t>
            </a:r>
            <a:r>
              <a:rPr lang="cs-CZ" dirty="0">
                <a:latin typeface="Calibri Light" panose="020F0302020204030204" pitchFamily="34" charset="0"/>
                <a:cs typeface="Calibri Light" panose="020F0302020204030204" pitchFamily="34" charset="0"/>
              </a:rPr>
              <a:t>. </a:t>
            </a:r>
            <a:endParaRPr lang="cs-CZ" dirty="0" smtClean="0">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Koncentrace </a:t>
            </a:r>
            <a:r>
              <a:rPr lang="cs-CZ" dirty="0" err="1" smtClean="0">
                <a:latin typeface="Calibri Light" panose="020F0302020204030204" pitchFamily="34" charset="0"/>
                <a:cs typeface="Calibri Light" panose="020F0302020204030204" pitchFamily="34" charset="0"/>
              </a:rPr>
              <a:t>leptinu</a:t>
            </a:r>
            <a:r>
              <a:rPr lang="cs-CZ" dirty="0" smtClean="0">
                <a:latin typeface="Calibri Light" panose="020F0302020204030204" pitchFamily="34" charset="0"/>
                <a:cs typeface="Calibri Light" panose="020F0302020204030204" pitchFamily="34" charset="0"/>
              </a:rPr>
              <a:t> kopíruje obsah tuku (více-více) </a:t>
            </a:r>
          </a:p>
          <a:p>
            <a:pPr lvl="2"/>
            <a:r>
              <a:rPr lang="cs-CZ" dirty="0" smtClean="0">
                <a:latin typeface="Calibri Light" panose="020F0302020204030204" pitchFamily="34" charset="0"/>
                <a:cs typeface="Calibri Light" panose="020F0302020204030204" pitchFamily="34" charset="0"/>
              </a:rPr>
              <a:t>V noci </a:t>
            </a:r>
            <a:r>
              <a:rPr lang="cs-CZ" dirty="0">
                <a:latin typeface="Calibri Light" panose="020F0302020204030204" pitchFamily="34" charset="0"/>
                <a:cs typeface="Calibri Light" panose="020F0302020204030204" pitchFamily="34" charset="0"/>
              </a:rPr>
              <a:t>má </a:t>
            </a:r>
            <a:r>
              <a:rPr lang="cs-CZ" dirty="0" smtClean="0">
                <a:latin typeface="Calibri Light" panose="020F0302020204030204" pitchFamily="34" charset="0"/>
                <a:cs typeface="Calibri Light" panose="020F0302020204030204" pitchFamily="34" charset="0"/>
              </a:rPr>
              <a:t>MM výrazně vyšší hladinu </a:t>
            </a:r>
            <a:r>
              <a:rPr lang="cs-CZ" dirty="0" err="1" smtClean="0">
                <a:latin typeface="Calibri Light" panose="020F0302020204030204" pitchFamily="34" charset="0"/>
                <a:cs typeface="Calibri Light" panose="020F0302020204030204" pitchFamily="34" charset="0"/>
              </a:rPr>
              <a:t>leptinu</a:t>
            </a:r>
            <a:r>
              <a:rPr lang="cs-CZ" dirty="0">
                <a:latin typeface="Calibri Light" panose="020F0302020204030204" pitchFamily="34" charset="0"/>
                <a:cs typeface="Calibri Light" panose="020F0302020204030204" pitchFamily="34" charset="0"/>
              </a:rPr>
              <a:t>. </a:t>
            </a:r>
            <a:endParaRPr lang="cs-CZ" dirty="0" smtClean="0">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Množství </a:t>
            </a:r>
            <a:r>
              <a:rPr lang="cs-CZ" dirty="0" err="1" smtClean="0">
                <a:latin typeface="Calibri Light" panose="020F0302020204030204" pitchFamily="34" charset="0"/>
                <a:cs typeface="Calibri Light" panose="020F0302020204030204" pitchFamily="34" charset="0"/>
              </a:rPr>
              <a:t>leptinu</a:t>
            </a:r>
            <a:r>
              <a:rPr lang="cs-CZ" dirty="0" smtClean="0">
                <a:latin typeface="Calibri Light" panose="020F0302020204030204" pitchFamily="34" charset="0"/>
                <a:cs typeface="Calibri Light" panose="020F0302020204030204" pitchFamily="34" charset="0"/>
              </a:rPr>
              <a:t> se nemění podle </a:t>
            </a:r>
            <a:r>
              <a:rPr lang="cs-CZ" dirty="0">
                <a:latin typeface="Calibri Light" panose="020F0302020204030204" pitchFamily="34" charset="0"/>
                <a:cs typeface="Calibri Light" panose="020F0302020204030204" pitchFamily="34" charset="0"/>
              </a:rPr>
              <a:t>toho, </a:t>
            </a:r>
            <a:r>
              <a:rPr lang="cs-CZ" dirty="0" smtClean="0">
                <a:latin typeface="Calibri Light" panose="020F0302020204030204" pitchFamily="34" charset="0"/>
                <a:cs typeface="Calibri Light" panose="020F0302020204030204" pitchFamily="34" charset="0"/>
              </a:rPr>
              <a:t>jaký je interval mezi kojením</a:t>
            </a:r>
            <a:r>
              <a:rPr lang="cs-CZ" dirty="0">
                <a:latin typeface="Calibri Light" panose="020F0302020204030204" pitchFamily="34" charset="0"/>
                <a:cs typeface="Calibri Light" panose="020F0302020204030204" pitchFamily="34" charset="0"/>
              </a:rPr>
              <a:t> </a:t>
            </a:r>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chemeClr val="bg2">
                    <a:lumMod val="50000"/>
                  </a:schemeClr>
                </a:solidFill>
                <a:latin typeface="Calibri Light" panose="020F0302020204030204" pitchFamily="34" charset="0"/>
                <a:cs typeface="Calibri Light" panose="020F0302020204030204" pitchFamily="34" charset="0"/>
              </a:rPr>
              <a:t>V čem se ještě liší kojení od krmení umělými náhradami?</a:t>
            </a:r>
            <a:endParaRPr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91" name="CustomShape 2"/>
          <p:cNvSpPr/>
          <p:nvPr/>
        </p:nvSpPr>
        <p:spPr>
          <a:xfrm>
            <a:off x="539552" y="2564904"/>
            <a:ext cx="8064360" cy="3765240"/>
          </a:xfrm>
          <a:prstGeom prst="rect">
            <a:avLst/>
          </a:prstGeom>
          <a:noFill/>
          <a:ln>
            <a:noFill/>
          </a:ln>
        </p:spPr>
        <p:txBody>
          <a:bodyPr lIns="90000" tIns="45000" rIns="90000" bIns="45000"/>
          <a:lstStyle/>
          <a:p>
            <a:pPr>
              <a:lnSpc>
                <a:spcPct val="85000"/>
              </a:lnSpc>
              <a:buFont typeface="Arial"/>
              <a:buChar char=" "/>
            </a:pPr>
            <a:r>
              <a:rPr lang="cs-CZ" sz="2400" i="1" dirty="0">
                <a:solidFill>
                  <a:srgbClr val="FF0000"/>
                </a:solidFill>
                <a:latin typeface="Calibri Light" panose="020F0302020204030204" pitchFamily="34" charset="0"/>
                <a:cs typeface="Calibri Light" panose="020F0302020204030204" pitchFamily="34" charset="0"/>
              </a:rPr>
              <a:t>„Kojení není jen pití mateřského mléka. Pro dítě i matku znamená </a:t>
            </a:r>
            <a:r>
              <a:rPr lang="cs-CZ" sz="2400" i="1" dirty="0" smtClean="0">
                <a:solidFill>
                  <a:srgbClr val="FF0000"/>
                </a:solidFill>
                <a:latin typeface="Calibri Light" panose="020F0302020204030204" pitchFamily="34" charset="0"/>
                <a:cs typeface="Calibri Light" panose="020F0302020204030204" pitchFamily="34" charset="0"/>
              </a:rPr>
              <a:t>mnohem více</a:t>
            </a:r>
            <a:r>
              <a:rPr lang="cs-CZ" sz="2400" i="1" dirty="0">
                <a:solidFill>
                  <a:srgbClr val="FF0000"/>
                </a:solidFill>
                <a:latin typeface="Calibri Light" panose="020F0302020204030204" pitchFamily="34" charset="0"/>
                <a:cs typeface="Calibri Light" panose="020F0302020204030204" pitchFamily="34" charset="0"/>
              </a:rPr>
              <a:t>“</a:t>
            </a:r>
            <a:endParaRPr i="1" dirty="0">
              <a:solidFill>
                <a:srgbClr val="FF0000"/>
              </a:solidFill>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Význam </a:t>
            </a:r>
            <a:r>
              <a:rPr lang="cs-CZ" sz="2400" dirty="0">
                <a:solidFill>
                  <a:srgbClr val="262626"/>
                </a:solidFill>
                <a:latin typeface="Calibri Light" panose="020F0302020204030204" pitchFamily="34" charset="0"/>
                <a:cs typeface="Calibri Light" panose="020F0302020204030204" pitchFamily="34" charset="0"/>
              </a:rPr>
              <a:t>pro fyzické i duševní zdraví matky i dítěte</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Nelze </a:t>
            </a:r>
            <a:r>
              <a:rPr lang="cs-CZ" sz="2400" dirty="0">
                <a:solidFill>
                  <a:srgbClr val="262626"/>
                </a:solidFill>
                <a:latin typeface="Calibri Light" panose="020F0302020204030204" pitchFamily="34" charset="0"/>
                <a:cs typeface="Calibri Light" panose="020F0302020204030204" pitchFamily="34" charset="0"/>
              </a:rPr>
              <a:t>ho plně nahradit</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sz="2400" dirty="0" smtClean="0">
                <a:solidFill>
                  <a:srgbClr val="262626"/>
                </a:solidFill>
                <a:latin typeface="Calibri Light" panose="020F0302020204030204" pitchFamily="34" charset="0"/>
                <a:cs typeface="Calibri Light" panose="020F0302020204030204" pitchFamily="34" charset="0"/>
              </a:rPr>
              <a:t>Nekojení </a:t>
            </a:r>
            <a:r>
              <a:rPr lang="cs-CZ" sz="2400" dirty="0">
                <a:solidFill>
                  <a:srgbClr val="262626"/>
                </a:solidFill>
                <a:latin typeface="Calibri Light" panose="020F0302020204030204" pitchFamily="34" charset="0"/>
                <a:cs typeface="Calibri Light" panose="020F0302020204030204" pitchFamily="34" charset="0"/>
              </a:rPr>
              <a:t>s sebou nese četná rizika, nepříznivě ovlivňuje mortalitu i morbiditu</a:t>
            </a:r>
            <a:endParaRPr dirty="0">
              <a:latin typeface="Calibri Light" panose="020F0302020204030204" pitchFamily="34" charset="0"/>
              <a:cs typeface="Calibri Light" panose="020F0302020204030204" pitchFamily="34" charset="0"/>
            </a:endParaRPr>
          </a:p>
          <a:p>
            <a:pPr>
              <a:lnSpc>
                <a:spcPct val="85000"/>
              </a:lnSpc>
            </a:pP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cs-CZ" altLang="cs-CZ" sz="4400" dirty="0">
                <a:solidFill>
                  <a:srgbClr val="50B4C8"/>
                </a:solidFill>
                <a:latin typeface="Calibri Light"/>
                <a:ea typeface="+mn-ea"/>
                <a:cs typeface="+mn-cs"/>
              </a:rPr>
              <a:t>Výrobky, které jsou předmětem Kodexu</a:t>
            </a:r>
          </a:p>
        </p:txBody>
      </p:sp>
      <p:sp>
        <p:nvSpPr>
          <p:cNvPr id="9219" name="Rectangle 3"/>
          <p:cNvSpPr>
            <a:spLocks noGrp="1" noChangeArrowheads="1"/>
          </p:cNvSpPr>
          <p:nvPr>
            <p:ph type="body" idx="1"/>
          </p:nvPr>
        </p:nvSpPr>
        <p:spPr>
          <a:xfrm>
            <a:off x="457200" y="1700808"/>
            <a:ext cx="8229600" cy="4525963"/>
          </a:xfrm>
        </p:spPr>
        <p:txBody>
          <a:bodyPr>
            <a:normAutofit fontScale="92500" lnSpcReduction="20000"/>
          </a:bodyPr>
          <a:lstStyle/>
          <a:p>
            <a:pPr eaLnBrk="1" hangingPunct="1">
              <a:lnSpc>
                <a:spcPct val="80000"/>
              </a:lnSpc>
            </a:pPr>
            <a:r>
              <a:rPr lang="sk-SK" altLang="cs-CZ" sz="2800" dirty="0" err="1">
                <a:solidFill>
                  <a:srgbClr val="162F33"/>
                </a:solidFill>
                <a:latin typeface="Calibri Light"/>
              </a:rPr>
              <a:t>Mléčné</a:t>
            </a:r>
            <a:r>
              <a:rPr lang="sk-SK" altLang="cs-CZ" sz="2800" dirty="0">
                <a:solidFill>
                  <a:srgbClr val="162F33"/>
                </a:solidFill>
                <a:latin typeface="Calibri Light"/>
              </a:rPr>
              <a:t> formule </a:t>
            </a:r>
            <a:r>
              <a:rPr lang="sk-SK" altLang="cs-CZ" sz="2800" dirty="0" err="1">
                <a:solidFill>
                  <a:srgbClr val="162F33"/>
                </a:solidFill>
                <a:latin typeface="Calibri Light"/>
              </a:rPr>
              <a:t>pro</a:t>
            </a:r>
            <a:r>
              <a:rPr lang="sk-SK" altLang="cs-CZ" sz="2800" dirty="0">
                <a:solidFill>
                  <a:srgbClr val="162F33"/>
                </a:solidFill>
                <a:latin typeface="Calibri Light"/>
              </a:rPr>
              <a:t> </a:t>
            </a:r>
            <a:r>
              <a:rPr lang="sk-SK" altLang="cs-CZ" sz="2800" dirty="0" err="1">
                <a:solidFill>
                  <a:srgbClr val="162F33"/>
                </a:solidFill>
                <a:latin typeface="Calibri Light"/>
              </a:rPr>
              <a:t>děti</a:t>
            </a:r>
            <a:r>
              <a:rPr lang="sk-SK" altLang="cs-CZ" sz="2800" dirty="0">
                <a:solidFill>
                  <a:srgbClr val="162F33"/>
                </a:solidFill>
                <a:latin typeface="Calibri Light"/>
              </a:rPr>
              <a:t> do 6 </a:t>
            </a:r>
            <a:r>
              <a:rPr lang="sk-SK" altLang="cs-CZ" sz="2800" dirty="0" err="1">
                <a:solidFill>
                  <a:srgbClr val="162F33"/>
                </a:solidFill>
                <a:latin typeface="Calibri Light"/>
              </a:rPr>
              <a:t>měsíců</a:t>
            </a:r>
            <a:r>
              <a:rPr lang="sk-SK" altLang="cs-CZ" sz="2800" dirty="0">
                <a:solidFill>
                  <a:srgbClr val="162F33"/>
                </a:solidFill>
                <a:latin typeface="Calibri Light"/>
              </a:rPr>
              <a:t>. </a:t>
            </a:r>
          </a:p>
          <a:p>
            <a:pPr>
              <a:lnSpc>
                <a:spcPct val="80000"/>
              </a:lnSpc>
            </a:pPr>
            <a:r>
              <a:rPr lang="sk-SK" altLang="cs-CZ" sz="2800" dirty="0">
                <a:solidFill>
                  <a:srgbClr val="162F33"/>
                </a:solidFill>
                <a:latin typeface="Calibri Light"/>
              </a:rPr>
              <a:t>Pokračovací </a:t>
            </a:r>
            <a:r>
              <a:rPr lang="sk-SK" altLang="cs-CZ" sz="2800" dirty="0" err="1">
                <a:solidFill>
                  <a:srgbClr val="162F33"/>
                </a:solidFill>
                <a:latin typeface="Calibri Light"/>
              </a:rPr>
              <a:t>mléka</a:t>
            </a:r>
            <a:r>
              <a:rPr lang="sk-SK" altLang="cs-CZ" sz="2800" dirty="0">
                <a:solidFill>
                  <a:srgbClr val="162F33"/>
                </a:solidFill>
                <a:latin typeface="Calibri Light"/>
              </a:rPr>
              <a:t> - pro </a:t>
            </a:r>
            <a:r>
              <a:rPr lang="sk-SK" altLang="cs-CZ" sz="2800" dirty="0" err="1">
                <a:solidFill>
                  <a:srgbClr val="162F33"/>
                </a:solidFill>
                <a:latin typeface="Calibri Light"/>
              </a:rPr>
              <a:t>děti</a:t>
            </a:r>
            <a:r>
              <a:rPr lang="sk-SK" altLang="cs-CZ" sz="2800" dirty="0">
                <a:solidFill>
                  <a:srgbClr val="162F33"/>
                </a:solidFill>
                <a:latin typeface="Calibri Light"/>
              </a:rPr>
              <a:t> od 6 </a:t>
            </a:r>
            <a:r>
              <a:rPr lang="sk-SK" altLang="cs-CZ" sz="2800" dirty="0" err="1">
                <a:solidFill>
                  <a:srgbClr val="162F33"/>
                </a:solidFill>
                <a:latin typeface="Calibri Light"/>
              </a:rPr>
              <a:t>měsíců</a:t>
            </a:r>
            <a:endParaRPr lang="sk-SK" altLang="cs-CZ" sz="2800" dirty="0">
              <a:solidFill>
                <a:srgbClr val="162F33"/>
              </a:solidFill>
              <a:latin typeface="Calibri Light"/>
            </a:endParaRPr>
          </a:p>
          <a:p>
            <a:pPr eaLnBrk="1" hangingPunct="1">
              <a:lnSpc>
                <a:spcPct val="80000"/>
              </a:lnSpc>
            </a:pPr>
            <a:r>
              <a:rPr lang="sk-SK" altLang="cs-CZ" sz="2800" dirty="0" err="1">
                <a:solidFill>
                  <a:srgbClr val="162F33"/>
                </a:solidFill>
                <a:latin typeface="Calibri Light"/>
              </a:rPr>
              <a:t>Kojenecké</a:t>
            </a:r>
            <a:r>
              <a:rPr lang="sk-SK" altLang="cs-CZ" sz="2800" dirty="0">
                <a:solidFill>
                  <a:srgbClr val="162F33"/>
                </a:solidFill>
                <a:latin typeface="Calibri Light"/>
              </a:rPr>
              <a:t> </a:t>
            </a:r>
            <a:r>
              <a:rPr lang="sk-SK" altLang="cs-CZ" sz="2800" dirty="0" err="1">
                <a:solidFill>
                  <a:srgbClr val="162F33"/>
                </a:solidFill>
                <a:latin typeface="Calibri Light"/>
              </a:rPr>
              <a:t>láhve</a:t>
            </a:r>
            <a:endParaRPr lang="sk-SK" altLang="cs-CZ" sz="2800" dirty="0">
              <a:solidFill>
                <a:srgbClr val="162F33"/>
              </a:solidFill>
              <a:latin typeface="Calibri Light"/>
            </a:endParaRPr>
          </a:p>
          <a:p>
            <a:pPr eaLnBrk="1" hangingPunct="1">
              <a:lnSpc>
                <a:spcPct val="80000"/>
              </a:lnSpc>
            </a:pPr>
            <a:r>
              <a:rPr lang="sk-SK" altLang="cs-CZ" sz="2800" dirty="0" err="1">
                <a:solidFill>
                  <a:srgbClr val="162F33"/>
                </a:solidFill>
                <a:latin typeface="Calibri Light"/>
              </a:rPr>
              <a:t>Dudlíky</a:t>
            </a:r>
            <a:r>
              <a:rPr lang="sk-SK" altLang="cs-CZ" sz="2800" dirty="0">
                <a:solidFill>
                  <a:srgbClr val="162F33"/>
                </a:solidFill>
                <a:latin typeface="Calibri Light"/>
              </a:rPr>
              <a:t> </a:t>
            </a:r>
          </a:p>
          <a:p>
            <a:pPr eaLnBrk="1" hangingPunct="1">
              <a:lnSpc>
                <a:spcPct val="80000"/>
              </a:lnSpc>
            </a:pPr>
            <a:r>
              <a:rPr lang="sk-SK" altLang="cs-CZ" sz="2800" dirty="0" err="1">
                <a:solidFill>
                  <a:srgbClr val="162F33"/>
                </a:solidFill>
                <a:latin typeface="Calibri Light"/>
              </a:rPr>
              <a:t>Kojenecké</a:t>
            </a:r>
            <a:r>
              <a:rPr lang="sk-SK" altLang="cs-CZ" sz="2800" dirty="0">
                <a:solidFill>
                  <a:srgbClr val="162F33"/>
                </a:solidFill>
                <a:latin typeface="Calibri Light"/>
              </a:rPr>
              <a:t> vody</a:t>
            </a:r>
          </a:p>
          <a:p>
            <a:pPr eaLnBrk="1" hangingPunct="1">
              <a:lnSpc>
                <a:spcPct val="80000"/>
              </a:lnSpc>
            </a:pPr>
            <a:r>
              <a:rPr lang="sk-SK" altLang="cs-CZ" sz="2800" dirty="0" err="1">
                <a:solidFill>
                  <a:srgbClr val="162F33"/>
                </a:solidFill>
                <a:latin typeface="Calibri Light"/>
              </a:rPr>
              <a:t>Dětské</a:t>
            </a:r>
            <a:r>
              <a:rPr lang="sk-SK" altLang="cs-CZ" sz="2800" dirty="0">
                <a:solidFill>
                  <a:srgbClr val="162F33"/>
                </a:solidFill>
                <a:latin typeface="Calibri Light"/>
              </a:rPr>
              <a:t> </a:t>
            </a:r>
            <a:r>
              <a:rPr lang="sk-SK" altLang="cs-CZ" sz="2800" dirty="0" err="1">
                <a:solidFill>
                  <a:srgbClr val="162F33"/>
                </a:solidFill>
                <a:latin typeface="Calibri Light"/>
              </a:rPr>
              <a:t>džusy</a:t>
            </a:r>
            <a:endParaRPr lang="sk-SK" altLang="cs-CZ" sz="2800" dirty="0">
              <a:solidFill>
                <a:srgbClr val="162F33"/>
              </a:solidFill>
              <a:latin typeface="Calibri Light"/>
            </a:endParaRPr>
          </a:p>
          <a:p>
            <a:pPr eaLnBrk="1" hangingPunct="1">
              <a:lnSpc>
                <a:spcPct val="80000"/>
              </a:lnSpc>
            </a:pPr>
            <a:r>
              <a:rPr lang="sk-SK" altLang="cs-CZ" sz="2800" dirty="0">
                <a:solidFill>
                  <a:srgbClr val="162F33"/>
                </a:solidFill>
                <a:latin typeface="Calibri Light"/>
              </a:rPr>
              <a:t>Čaje</a:t>
            </a:r>
          </a:p>
          <a:p>
            <a:pPr eaLnBrk="1" hangingPunct="1">
              <a:lnSpc>
                <a:spcPct val="80000"/>
              </a:lnSpc>
            </a:pPr>
            <a:r>
              <a:rPr lang="sk-SK" altLang="cs-CZ" sz="2800" dirty="0">
                <a:solidFill>
                  <a:srgbClr val="162F33"/>
                </a:solidFill>
                <a:latin typeface="Calibri Light"/>
              </a:rPr>
              <a:t>Roztoky </a:t>
            </a:r>
            <a:r>
              <a:rPr lang="sk-SK" altLang="cs-CZ" sz="2800" dirty="0" err="1">
                <a:solidFill>
                  <a:srgbClr val="162F33"/>
                </a:solidFill>
                <a:latin typeface="Calibri Light"/>
              </a:rPr>
              <a:t>glukozy</a:t>
            </a:r>
            <a:endParaRPr lang="sk-SK" altLang="cs-CZ" sz="2800" dirty="0">
              <a:solidFill>
                <a:srgbClr val="162F33"/>
              </a:solidFill>
              <a:latin typeface="Calibri Light"/>
            </a:endParaRPr>
          </a:p>
          <a:p>
            <a:pPr eaLnBrk="1" hangingPunct="1">
              <a:lnSpc>
                <a:spcPct val="80000"/>
              </a:lnSpc>
            </a:pPr>
            <a:r>
              <a:rPr lang="sk-SK" altLang="cs-CZ" sz="2800" dirty="0">
                <a:solidFill>
                  <a:srgbClr val="162F33"/>
                </a:solidFill>
                <a:latin typeface="Calibri Light"/>
              </a:rPr>
              <a:t>Obilné kaše apod. </a:t>
            </a:r>
            <a:endParaRPr lang="sk-SK" altLang="cs-CZ" sz="2800" dirty="0" smtClean="0">
              <a:solidFill>
                <a:srgbClr val="162F33"/>
              </a:solidFill>
              <a:latin typeface="Calibri Light"/>
            </a:endParaRPr>
          </a:p>
          <a:p>
            <a:pPr eaLnBrk="1" hangingPunct="1">
              <a:lnSpc>
                <a:spcPct val="80000"/>
              </a:lnSpc>
            </a:pPr>
            <a:endParaRPr lang="sk-SK" altLang="cs-CZ" sz="2800" dirty="0">
              <a:solidFill>
                <a:srgbClr val="162F33"/>
              </a:solidFill>
              <a:latin typeface="Calibri Light"/>
            </a:endParaRPr>
          </a:p>
          <a:p>
            <a:pPr marL="88900" indent="0" eaLnBrk="1" hangingPunct="1">
              <a:lnSpc>
                <a:spcPct val="80000"/>
              </a:lnSpc>
              <a:buFont typeface="Wingdings" panose="05000000000000000000" pitchFamily="2" charset="2"/>
              <a:buNone/>
            </a:pPr>
            <a:r>
              <a:rPr lang="sk-SK" altLang="cs-CZ" sz="2800" dirty="0">
                <a:solidFill>
                  <a:srgbClr val="162F33"/>
                </a:solidFill>
                <a:latin typeface="Calibri Light"/>
              </a:rPr>
              <a:t>V </a:t>
            </a:r>
            <a:r>
              <a:rPr lang="sk-SK" altLang="cs-CZ" sz="2800" dirty="0" err="1">
                <a:solidFill>
                  <a:srgbClr val="162F33"/>
                </a:solidFill>
                <a:latin typeface="Calibri Light"/>
              </a:rPr>
              <a:t>případě</a:t>
            </a:r>
            <a:r>
              <a:rPr lang="sk-SK" altLang="cs-CZ" sz="2800" dirty="0">
                <a:solidFill>
                  <a:srgbClr val="162F33"/>
                </a:solidFill>
                <a:latin typeface="Calibri Light"/>
              </a:rPr>
              <a:t> že </a:t>
            </a:r>
            <a:r>
              <a:rPr lang="sk-SK" altLang="cs-CZ" sz="2800" dirty="0" err="1">
                <a:solidFill>
                  <a:srgbClr val="162F33"/>
                </a:solidFill>
                <a:latin typeface="Calibri Light"/>
              </a:rPr>
              <a:t>jsou</a:t>
            </a:r>
            <a:r>
              <a:rPr lang="sk-SK" altLang="cs-CZ" sz="2800" dirty="0">
                <a:solidFill>
                  <a:srgbClr val="162F33"/>
                </a:solidFill>
                <a:latin typeface="Calibri Light"/>
              </a:rPr>
              <a:t> </a:t>
            </a:r>
            <a:r>
              <a:rPr lang="sk-SK" altLang="cs-CZ" sz="2800" dirty="0" err="1">
                <a:solidFill>
                  <a:srgbClr val="162F33"/>
                </a:solidFill>
                <a:latin typeface="Calibri Light"/>
              </a:rPr>
              <a:t>tyto</a:t>
            </a:r>
            <a:r>
              <a:rPr lang="sk-SK" altLang="cs-CZ" sz="2800" dirty="0">
                <a:solidFill>
                  <a:srgbClr val="162F33"/>
                </a:solidFill>
                <a:latin typeface="Calibri Light"/>
              </a:rPr>
              <a:t> výrobky </a:t>
            </a:r>
            <a:r>
              <a:rPr lang="sk-SK" altLang="cs-CZ" sz="2800" dirty="0" err="1">
                <a:solidFill>
                  <a:srgbClr val="162F33"/>
                </a:solidFill>
                <a:latin typeface="Calibri Light"/>
              </a:rPr>
              <a:t>propagovány</a:t>
            </a:r>
            <a:r>
              <a:rPr lang="sk-SK" altLang="cs-CZ" sz="2800" dirty="0">
                <a:solidFill>
                  <a:srgbClr val="162F33"/>
                </a:solidFill>
                <a:latin typeface="Calibri Light"/>
              </a:rPr>
              <a:t> </a:t>
            </a:r>
            <a:r>
              <a:rPr lang="sk-SK" altLang="cs-CZ" sz="2800" dirty="0" err="1">
                <a:solidFill>
                  <a:srgbClr val="162F33"/>
                </a:solidFill>
                <a:latin typeface="Calibri Light"/>
              </a:rPr>
              <a:t>jako</a:t>
            </a:r>
            <a:r>
              <a:rPr lang="sk-SK" altLang="cs-CZ" sz="2800" dirty="0">
                <a:solidFill>
                  <a:srgbClr val="162F33"/>
                </a:solidFill>
                <a:latin typeface="Calibri Light"/>
              </a:rPr>
              <a:t> </a:t>
            </a:r>
            <a:r>
              <a:rPr lang="sk-SK" altLang="cs-CZ" sz="2800" dirty="0" err="1">
                <a:solidFill>
                  <a:srgbClr val="162F33"/>
                </a:solidFill>
                <a:latin typeface="Calibri Light"/>
              </a:rPr>
              <a:t>výrobky</a:t>
            </a:r>
            <a:r>
              <a:rPr lang="sk-SK" altLang="cs-CZ" sz="2800" dirty="0">
                <a:solidFill>
                  <a:srgbClr val="162F33"/>
                </a:solidFill>
                <a:latin typeface="Calibri Light"/>
              </a:rPr>
              <a:t> </a:t>
            </a:r>
            <a:r>
              <a:rPr lang="sk-SK" altLang="cs-CZ" sz="2800" dirty="0" err="1">
                <a:solidFill>
                  <a:srgbClr val="162F33"/>
                </a:solidFill>
                <a:latin typeface="Calibri Light"/>
              </a:rPr>
              <a:t>pro</a:t>
            </a:r>
            <a:r>
              <a:rPr lang="sk-SK" altLang="cs-CZ" sz="2800" dirty="0">
                <a:solidFill>
                  <a:srgbClr val="162F33"/>
                </a:solidFill>
                <a:latin typeface="Calibri Light"/>
              </a:rPr>
              <a:t> </a:t>
            </a:r>
            <a:r>
              <a:rPr lang="sk-SK" altLang="cs-CZ" sz="2800" dirty="0" err="1">
                <a:solidFill>
                  <a:srgbClr val="162F33"/>
                </a:solidFill>
                <a:latin typeface="Calibri Light"/>
              </a:rPr>
              <a:t>děti</a:t>
            </a:r>
            <a:r>
              <a:rPr lang="sk-SK" altLang="cs-CZ" sz="2800" dirty="0">
                <a:solidFill>
                  <a:srgbClr val="162F33"/>
                </a:solidFill>
                <a:latin typeface="Calibri Light"/>
              </a:rPr>
              <a:t> do 6 </a:t>
            </a:r>
            <a:r>
              <a:rPr lang="sk-SK" altLang="cs-CZ" sz="2800" dirty="0" err="1">
                <a:solidFill>
                  <a:srgbClr val="162F33"/>
                </a:solidFill>
                <a:latin typeface="Calibri Light"/>
              </a:rPr>
              <a:t>měsíců</a:t>
            </a:r>
            <a:r>
              <a:rPr lang="sk-SK" altLang="cs-CZ" sz="2800" dirty="0">
                <a:solidFill>
                  <a:srgbClr val="162F33"/>
                </a:solidFill>
                <a:latin typeface="Calibri Light"/>
              </a:rPr>
              <a:t> a nebo </a:t>
            </a:r>
            <a:r>
              <a:rPr lang="sk-SK" altLang="cs-CZ" sz="2800" dirty="0" err="1">
                <a:solidFill>
                  <a:srgbClr val="162F33"/>
                </a:solidFill>
                <a:latin typeface="Calibri Light"/>
              </a:rPr>
              <a:t>prezentovány</a:t>
            </a:r>
            <a:r>
              <a:rPr lang="sk-SK" altLang="cs-CZ" sz="2800" dirty="0">
                <a:solidFill>
                  <a:srgbClr val="162F33"/>
                </a:solidFill>
                <a:latin typeface="Calibri Light"/>
              </a:rPr>
              <a:t> </a:t>
            </a:r>
            <a:r>
              <a:rPr lang="sk-SK" altLang="cs-CZ" sz="2800" dirty="0" err="1">
                <a:solidFill>
                  <a:srgbClr val="162F33"/>
                </a:solidFill>
                <a:latin typeface="Calibri Light"/>
              </a:rPr>
              <a:t>jako</a:t>
            </a:r>
            <a:r>
              <a:rPr lang="sk-SK" altLang="cs-CZ" sz="2800" dirty="0">
                <a:solidFill>
                  <a:srgbClr val="162F33"/>
                </a:solidFill>
                <a:latin typeface="Calibri Light"/>
              </a:rPr>
              <a:t> vhodná náhrada </a:t>
            </a:r>
            <a:r>
              <a:rPr lang="sk-SK" altLang="cs-CZ" sz="2800" dirty="0" err="1">
                <a:solidFill>
                  <a:srgbClr val="162F33"/>
                </a:solidFill>
                <a:latin typeface="Calibri Light"/>
              </a:rPr>
              <a:t>mateřského</a:t>
            </a:r>
            <a:r>
              <a:rPr lang="sk-SK" altLang="cs-CZ" sz="2800" dirty="0">
                <a:solidFill>
                  <a:srgbClr val="162F33"/>
                </a:solidFill>
                <a:latin typeface="Calibri Light"/>
              </a:rPr>
              <a:t> </a:t>
            </a:r>
            <a:r>
              <a:rPr lang="sk-SK" altLang="cs-CZ" sz="2800" dirty="0" err="1">
                <a:solidFill>
                  <a:srgbClr val="162F33"/>
                </a:solidFill>
                <a:latin typeface="Calibri Light"/>
              </a:rPr>
              <a:t>mléka</a:t>
            </a:r>
            <a:r>
              <a:rPr lang="sk-SK" altLang="cs-CZ" sz="2800" dirty="0">
                <a:solidFill>
                  <a:srgbClr val="162F33"/>
                </a:solidFill>
                <a:latin typeface="Calibri Light"/>
              </a:rPr>
              <a:t> u </a:t>
            </a:r>
            <a:r>
              <a:rPr lang="sk-SK" altLang="cs-CZ" sz="2800" dirty="0" err="1">
                <a:solidFill>
                  <a:srgbClr val="162F33"/>
                </a:solidFill>
                <a:latin typeface="Calibri Light"/>
              </a:rPr>
              <a:t>dětí</a:t>
            </a:r>
            <a:r>
              <a:rPr lang="sk-SK" altLang="cs-CZ" sz="2800" dirty="0">
                <a:solidFill>
                  <a:srgbClr val="162F33"/>
                </a:solidFill>
                <a:latin typeface="Calibri Light"/>
              </a:rPr>
              <a:t> starších 6 </a:t>
            </a:r>
            <a:r>
              <a:rPr lang="sk-SK" altLang="cs-CZ" sz="2800" dirty="0" err="1">
                <a:solidFill>
                  <a:srgbClr val="162F33"/>
                </a:solidFill>
                <a:latin typeface="Calibri Light"/>
              </a:rPr>
              <a:t>měsíců</a:t>
            </a:r>
            <a:r>
              <a:rPr lang="sk-SK" altLang="cs-CZ" sz="2800" dirty="0">
                <a:solidFill>
                  <a:srgbClr val="162F33"/>
                </a:solidFill>
                <a:latin typeface="Calibri Light"/>
              </a:rPr>
              <a:t>. </a:t>
            </a:r>
            <a:r>
              <a:rPr lang="sk-SK" altLang="cs-CZ" sz="2800" dirty="0" err="1">
                <a:solidFill>
                  <a:srgbClr val="162F33"/>
                </a:solidFill>
                <a:latin typeface="Calibri Light"/>
              </a:rPr>
              <a:t>Žádné</a:t>
            </a:r>
            <a:r>
              <a:rPr lang="sk-SK" altLang="cs-CZ" sz="2800" dirty="0">
                <a:solidFill>
                  <a:srgbClr val="162F33"/>
                </a:solidFill>
                <a:latin typeface="Calibri Light"/>
              </a:rPr>
              <a:t> potraviny </a:t>
            </a:r>
            <a:r>
              <a:rPr lang="sk-SK" altLang="cs-CZ" sz="2800" dirty="0" err="1">
                <a:solidFill>
                  <a:srgbClr val="162F33"/>
                </a:solidFill>
                <a:latin typeface="Calibri Light"/>
              </a:rPr>
              <a:t>nesmí</a:t>
            </a:r>
            <a:r>
              <a:rPr lang="sk-SK" altLang="cs-CZ" sz="2800" dirty="0">
                <a:solidFill>
                  <a:srgbClr val="162F33"/>
                </a:solidFill>
                <a:latin typeface="Calibri Light"/>
              </a:rPr>
              <a:t> </a:t>
            </a:r>
            <a:r>
              <a:rPr lang="sk-SK" altLang="cs-CZ" sz="2800" dirty="0" err="1">
                <a:solidFill>
                  <a:srgbClr val="162F33"/>
                </a:solidFill>
                <a:latin typeface="Calibri Light"/>
              </a:rPr>
              <a:t>být</a:t>
            </a:r>
            <a:r>
              <a:rPr lang="sk-SK" altLang="cs-CZ" sz="2800" dirty="0">
                <a:solidFill>
                  <a:srgbClr val="162F33"/>
                </a:solidFill>
                <a:latin typeface="Calibri Light"/>
              </a:rPr>
              <a:t> </a:t>
            </a:r>
            <a:r>
              <a:rPr lang="sk-SK" altLang="cs-CZ" sz="2800" dirty="0" err="1">
                <a:solidFill>
                  <a:srgbClr val="162F33"/>
                </a:solidFill>
                <a:latin typeface="Calibri Light"/>
              </a:rPr>
              <a:t>propagovány</a:t>
            </a:r>
            <a:r>
              <a:rPr lang="sk-SK" altLang="cs-CZ" sz="2800" dirty="0">
                <a:solidFill>
                  <a:srgbClr val="162F33"/>
                </a:solidFill>
                <a:latin typeface="Calibri Light"/>
              </a:rPr>
              <a:t> </a:t>
            </a:r>
            <a:r>
              <a:rPr lang="sk-SK" altLang="cs-CZ" sz="2800" dirty="0" err="1">
                <a:solidFill>
                  <a:srgbClr val="162F33"/>
                </a:solidFill>
                <a:latin typeface="Calibri Light"/>
              </a:rPr>
              <a:t>způsobem</a:t>
            </a:r>
            <a:r>
              <a:rPr lang="sk-SK" altLang="cs-CZ" sz="2800" dirty="0">
                <a:solidFill>
                  <a:srgbClr val="162F33"/>
                </a:solidFill>
                <a:latin typeface="Calibri Light"/>
              </a:rPr>
              <a:t>, </a:t>
            </a:r>
            <a:r>
              <a:rPr lang="sk-SK" altLang="cs-CZ" sz="2800" dirty="0" err="1">
                <a:solidFill>
                  <a:srgbClr val="162F33"/>
                </a:solidFill>
                <a:latin typeface="Calibri Light"/>
              </a:rPr>
              <a:t>který</a:t>
            </a:r>
            <a:r>
              <a:rPr lang="sk-SK" altLang="cs-CZ" sz="2800" dirty="0">
                <a:solidFill>
                  <a:srgbClr val="162F33"/>
                </a:solidFill>
                <a:latin typeface="Calibri Light"/>
              </a:rPr>
              <a:t> by </a:t>
            </a:r>
            <a:r>
              <a:rPr lang="sk-SK" altLang="cs-CZ" sz="2800" dirty="0" err="1">
                <a:solidFill>
                  <a:srgbClr val="162F33"/>
                </a:solidFill>
                <a:latin typeface="Calibri Light"/>
              </a:rPr>
              <a:t>mohl</a:t>
            </a:r>
            <a:r>
              <a:rPr lang="sk-SK" altLang="cs-CZ" sz="2800" dirty="0">
                <a:solidFill>
                  <a:srgbClr val="162F33"/>
                </a:solidFill>
                <a:latin typeface="Calibri Light"/>
              </a:rPr>
              <a:t> </a:t>
            </a:r>
            <a:r>
              <a:rPr lang="sk-SK" altLang="cs-CZ" sz="2800" dirty="0" err="1">
                <a:solidFill>
                  <a:srgbClr val="162F33"/>
                </a:solidFill>
                <a:latin typeface="Calibri Light"/>
              </a:rPr>
              <a:t>ohorzit</a:t>
            </a:r>
            <a:r>
              <a:rPr lang="sk-SK" altLang="cs-CZ" sz="2800" dirty="0">
                <a:solidFill>
                  <a:srgbClr val="162F33"/>
                </a:solidFill>
                <a:latin typeface="Calibri Light"/>
              </a:rPr>
              <a:t> kojení. </a:t>
            </a:r>
          </a:p>
          <a:p>
            <a:pPr eaLnBrk="1" hangingPunct="1">
              <a:lnSpc>
                <a:spcPct val="80000"/>
              </a:lnSpc>
            </a:pPr>
            <a:endParaRPr lang="cs-CZ" altLang="cs-CZ" sz="2100" dirty="0" smtClean="0"/>
          </a:p>
        </p:txBody>
      </p:sp>
    </p:spTree>
    <p:extLst>
      <p:ext uri="{BB962C8B-B14F-4D97-AF65-F5344CB8AC3E}">
        <p14:creationId xmlns:p14="http://schemas.microsoft.com/office/powerpoint/2010/main" val="209171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611560" y="0"/>
            <a:ext cx="8078670" cy="1657080"/>
          </a:xfrm>
          <a:prstGeom prst="rect">
            <a:avLst/>
          </a:prstGeom>
          <a:noFill/>
          <a:ln>
            <a:noFill/>
          </a:ln>
        </p:spPr>
        <p:txBody>
          <a:bodyPr lIns="90000" tIns="45000" rIns="90000" bIns="45000" anchor="ctr"/>
          <a:lstStyle/>
          <a:p>
            <a:pPr>
              <a:lnSpc>
                <a:spcPct val="85000"/>
              </a:lnSpc>
            </a:pPr>
            <a:r>
              <a:rPr lang="cs-CZ" sz="5400" dirty="0">
                <a:solidFill>
                  <a:schemeClr val="bg2">
                    <a:lumMod val="50000"/>
                  </a:schemeClr>
                </a:solidFill>
                <a:latin typeface="Calibri Light" panose="020F0302020204030204" pitchFamily="34" charset="0"/>
                <a:cs typeface="Calibri Light" panose="020F0302020204030204" pitchFamily="34" charset="0"/>
              </a:rPr>
              <a:t>Význam kojení - dítě</a:t>
            </a:r>
            <a:endParaRPr sz="54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94" name="CustomShape 2"/>
          <p:cNvSpPr/>
          <p:nvPr/>
        </p:nvSpPr>
        <p:spPr>
          <a:xfrm>
            <a:off x="467544" y="1268760"/>
            <a:ext cx="8064360" cy="3765240"/>
          </a:xfrm>
          <a:prstGeom prst="rect">
            <a:avLst/>
          </a:prstGeom>
          <a:noFill/>
          <a:ln>
            <a:noFill/>
          </a:ln>
        </p:spPr>
        <p:txBody>
          <a:bodyPr lIns="90000" tIns="45000" rIns="90000" bIns="45000"/>
          <a:lstStyle/>
          <a:p>
            <a:pPr>
              <a:lnSpc>
                <a:spcPct val="100000"/>
              </a:lnSpc>
              <a:buFont typeface="Arial"/>
              <a:buChar char=" "/>
            </a:pPr>
            <a:r>
              <a:rPr lang="cs-CZ" sz="2000" dirty="0">
                <a:solidFill>
                  <a:srgbClr val="262626"/>
                </a:solidFill>
                <a:latin typeface="Calibri Light" panose="020F0302020204030204" pitchFamily="34" charset="0"/>
                <a:cs typeface="Calibri Light" panose="020F0302020204030204" pitchFamily="34" charset="0"/>
              </a:rPr>
              <a:t>Dítě je připraveno a vybaveno ke kojení hned po narození, matčina náruč je přirozeným pokračováním prenatálního života, pomáhá mu při adaptaci v novém </a:t>
            </a:r>
            <a:r>
              <a:rPr lang="cs-CZ" sz="2000" dirty="0" smtClean="0">
                <a:solidFill>
                  <a:srgbClr val="262626"/>
                </a:solidFill>
                <a:latin typeface="Calibri Light" panose="020F0302020204030204" pitchFamily="34" charset="0"/>
                <a:cs typeface="Calibri Light" panose="020F0302020204030204" pitchFamily="34" charset="0"/>
              </a:rPr>
              <a:t>prostředí</a:t>
            </a:r>
          </a:p>
          <a:p>
            <a:pPr>
              <a:lnSpc>
                <a:spcPct val="100000"/>
              </a:lnSpc>
              <a:buFont typeface="Arial"/>
              <a:buChar char=" "/>
            </a:pPr>
            <a:r>
              <a:rPr lang="cs-CZ" sz="2000" dirty="0">
                <a:solidFill>
                  <a:srgbClr val="0070C0"/>
                </a:solidFill>
                <a:latin typeface="Calibri Light" panose="020F0302020204030204" pitchFamily="34" charset="0"/>
                <a:cs typeface="Calibri Light" panose="020F0302020204030204" pitchFamily="34" charset="0"/>
              </a:rPr>
              <a:t>Kojení poskytuje dítěti</a:t>
            </a: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Náruč </a:t>
            </a:r>
            <a:r>
              <a:rPr lang="cs-CZ" sz="2000" dirty="0" smtClean="0">
                <a:solidFill>
                  <a:srgbClr val="162F33"/>
                </a:solidFill>
                <a:latin typeface="Calibri Light" panose="020F0302020204030204" pitchFamily="34" charset="0"/>
                <a:cs typeface="Calibri Light" panose="020F0302020204030204" pitchFamily="34" charset="0"/>
              </a:rPr>
              <a:t>matky</a:t>
            </a:r>
            <a:endParaRPr lang="cs-CZ" sz="2000" dirty="0">
              <a:solidFill>
                <a:srgbClr val="162F33"/>
              </a:solidFill>
              <a:latin typeface="Calibri Light" panose="020F0302020204030204" pitchFamily="34" charset="0"/>
              <a:cs typeface="Calibri Light" panose="020F0302020204030204" pitchFamily="34" charset="0"/>
            </a:endParaRP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Uklidnění</a:t>
            </a: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Rozvoj </a:t>
            </a:r>
            <a:r>
              <a:rPr lang="cs-CZ" sz="2000" dirty="0" smtClean="0">
                <a:solidFill>
                  <a:srgbClr val="162F33"/>
                </a:solidFill>
                <a:latin typeface="Calibri Light" panose="020F0302020204030204" pitchFamily="34" charset="0"/>
                <a:cs typeface="Calibri Light" panose="020F0302020204030204" pitchFamily="34" charset="0"/>
              </a:rPr>
              <a:t>kognitivních funkcí</a:t>
            </a:r>
          </a:p>
          <a:p>
            <a:pPr>
              <a:lnSpc>
                <a:spcPct val="100000"/>
              </a:lnSpc>
              <a:buFont typeface="Arial"/>
              <a:buChar char=" "/>
            </a:pPr>
            <a:r>
              <a:rPr lang="cs-CZ" sz="2000" dirty="0" smtClean="0">
                <a:solidFill>
                  <a:srgbClr val="0070C0"/>
                </a:solidFill>
                <a:latin typeface="Calibri Light" panose="020F0302020204030204" pitchFamily="34" charset="0"/>
                <a:cs typeface="Calibri Light" panose="020F0302020204030204" pitchFamily="34" charset="0"/>
              </a:rPr>
              <a:t>Kojení </a:t>
            </a:r>
            <a:r>
              <a:rPr lang="cs-CZ" sz="2000" dirty="0">
                <a:solidFill>
                  <a:srgbClr val="0070C0"/>
                </a:solidFill>
                <a:latin typeface="Calibri Light" panose="020F0302020204030204" pitchFamily="34" charset="0"/>
                <a:cs typeface="Calibri Light" panose="020F0302020204030204" pitchFamily="34" charset="0"/>
              </a:rPr>
              <a:t>poskytuje dítěti mateřské mléko – výživu </a:t>
            </a:r>
            <a:endParaRPr sz="1600" dirty="0">
              <a:solidFill>
                <a:srgbClr val="0070C0"/>
              </a:solidFill>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Komplexní výživa „šitá na míru“</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Vhodné teploty</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Dobře </a:t>
            </a:r>
            <a:r>
              <a:rPr lang="cs-CZ" sz="2000" dirty="0" smtClean="0">
                <a:solidFill>
                  <a:srgbClr val="162F33"/>
                </a:solidFill>
                <a:latin typeface="Calibri Light" panose="020F0302020204030204" pitchFamily="34" charset="0"/>
                <a:cs typeface="Calibri Light" panose="020F0302020204030204" pitchFamily="34" charset="0"/>
              </a:rPr>
              <a:t>stravitelná</a:t>
            </a:r>
            <a:endParaRPr sz="1600" dirty="0">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smtClean="0">
                <a:solidFill>
                  <a:srgbClr val="0070C0"/>
                </a:solidFill>
                <a:latin typeface="Calibri Light" panose="020F0302020204030204" pitchFamily="34" charset="0"/>
                <a:cs typeface="Calibri Light" panose="020F0302020204030204" pitchFamily="34" charset="0"/>
              </a:rPr>
              <a:t>Mateřské </a:t>
            </a:r>
            <a:r>
              <a:rPr lang="cs-CZ" sz="2000" dirty="0">
                <a:solidFill>
                  <a:srgbClr val="0070C0"/>
                </a:solidFill>
                <a:latin typeface="Calibri Light" panose="020F0302020204030204" pitchFamily="34" charset="0"/>
                <a:cs typeface="Calibri Light" panose="020F0302020204030204" pitchFamily="34" charset="0"/>
              </a:rPr>
              <a:t>mléko </a:t>
            </a:r>
            <a:r>
              <a:rPr lang="cs-CZ" sz="2000" dirty="0" smtClean="0">
                <a:solidFill>
                  <a:srgbClr val="0070C0"/>
                </a:solidFill>
                <a:latin typeface="Calibri Light" panose="020F0302020204030204" pitchFamily="34" charset="0"/>
                <a:cs typeface="Calibri Light" panose="020F0302020204030204" pitchFamily="34" charset="0"/>
              </a:rPr>
              <a:t>dále poskytuje</a:t>
            </a:r>
            <a:endParaRPr sz="1600" dirty="0">
              <a:solidFill>
                <a:srgbClr val="0070C0"/>
              </a:solidFill>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Imunitu – nejrůznější imunitní složky k ochraně před infekcemi i </a:t>
            </a:r>
            <a:r>
              <a:rPr lang="cs-CZ" sz="2000" dirty="0" smtClean="0">
                <a:solidFill>
                  <a:srgbClr val="162F33"/>
                </a:solidFill>
                <a:latin typeface="Calibri Light" panose="020F0302020204030204" pitchFamily="34" charset="0"/>
                <a:cs typeface="Calibri Light" panose="020F0302020204030204" pitchFamily="34" charset="0"/>
              </a:rPr>
              <a:t>k rozvoji </a:t>
            </a:r>
            <a:r>
              <a:rPr lang="cs-CZ" sz="2000" dirty="0">
                <a:solidFill>
                  <a:srgbClr val="162F33"/>
                </a:solidFill>
                <a:latin typeface="Calibri Light" panose="020F0302020204030204" pitchFamily="34" charset="0"/>
                <a:cs typeface="Calibri Light" panose="020F0302020204030204" pitchFamily="34" charset="0"/>
              </a:rPr>
              <a:t>imunitního systému</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Hormony</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Růstové faktory</a:t>
            </a: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CustomShape 1"/>
          <p:cNvSpPr/>
          <p:nvPr/>
        </p:nvSpPr>
        <p:spPr>
          <a:xfrm>
            <a:off x="539552" y="260648"/>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Co dál poskytuje kojení a MM dítěti</a:t>
            </a:r>
            <a:endParaRPr dirty="0"/>
          </a:p>
        </p:txBody>
      </p:sp>
      <p:sp>
        <p:nvSpPr>
          <p:cNvPr id="597"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Rozvoj </a:t>
            </a:r>
            <a:r>
              <a:rPr lang="cs-CZ" sz="2400" dirty="0" smtClean="0">
                <a:solidFill>
                  <a:srgbClr val="262626"/>
                </a:solidFill>
                <a:latin typeface="Calibri Light" panose="020F0302020204030204" pitchFamily="34" charset="0"/>
                <a:cs typeface="Calibri Light" panose="020F0302020204030204" pitchFamily="34" charset="0"/>
              </a:rPr>
              <a:t>mozku a smyslů</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Psychomotorický, sociální a intelektuální vývoj</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Integrita střeva, prevence potravinových alergií</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Prevence alergií, obezity, DM, aterosklerózy, anémie, syndromu náhlého úmrtí kojenců</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Uklidnění, usnutí </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Reguluje činnost srdce, dýchání či tělesnou teplotu – dezorganizované </a:t>
            </a:r>
            <a:r>
              <a:rPr lang="cs-CZ" sz="2400" dirty="0" err="1">
                <a:solidFill>
                  <a:srgbClr val="262626"/>
                </a:solidFill>
                <a:latin typeface="Calibri Light" panose="020F0302020204030204" pitchFamily="34" charset="0"/>
                <a:cs typeface="Calibri Light" panose="020F0302020204030204" pitchFamily="34" charset="0"/>
              </a:rPr>
              <a:t>fyzio</a:t>
            </a:r>
            <a:r>
              <a:rPr lang="cs-CZ" sz="2400" dirty="0">
                <a:solidFill>
                  <a:srgbClr val="262626"/>
                </a:solidFill>
                <a:latin typeface="Calibri Light" panose="020F0302020204030204" pitchFamily="34" charset="0"/>
                <a:cs typeface="Calibri Light" panose="020F0302020204030204" pitchFamily="34" charset="0"/>
              </a:rPr>
              <a:t> funkce dítěte</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Správný vývoj patra a dolní čelisti</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Zmírnění bolesti…</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p:cNvPicPr/>
          <p:nvPr/>
        </p:nvPicPr>
        <p:blipFill>
          <a:blip r:embed="rId2" cstate="print"/>
          <a:stretch>
            <a:fillRect/>
          </a:stretch>
        </p:blipFill>
        <p:spPr>
          <a:xfrm>
            <a:off x="3059832" y="1484784"/>
            <a:ext cx="5714858" cy="4896544"/>
          </a:xfrm>
          <a:prstGeom prst="rect">
            <a:avLst/>
          </a:prstGeom>
          <a:ln>
            <a:noFill/>
          </a:ln>
        </p:spPr>
      </p:pic>
      <p:sp>
        <p:nvSpPr>
          <p:cNvPr id="600" name="CustomShape 1"/>
          <p:cNvSpPr/>
          <p:nvPr/>
        </p:nvSpPr>
        <p:spPr>
          <a:xfrm>
            <a:off x="467544" y="404664"/>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Naplňování potřeb</a:t>
            </a:r>
            <a:endParaRPr dirty="0"/>
          </a:p>
        </p:txBody>
      </p:sp>
      <p:sp>
        <p:nvSpPr>
          <p:cNvPr id="601" name="CustomShape 2"/>
          <p:cNvSpPr/>
          <p:nvPr/>
        </p:nvSpPr>
        <p:spPr>
          <a:xfrm>
            <a:off x="323528" y="1844824"/>
            <a:ext cx="3409020" cy="436788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Proč se dítě chce kojit? </a:t>
            </a:r>
            <a:endParaRPr dirty="0">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Protože si potřebuje naplnit nějakou potřebu.</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CustomShape 1"/>
          <p:cNvSpPr/>
          <p:nvPr/>
        </p:nvSpPr>
        <p:spPr>
          <a:xfrm>
            <a:off x="488945" y="116632"/>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A co matka???</a:t>
            </a:r>
            <a:endParaRPr dirty="0"/>
          </a:p>
        </p:txBody>
      </p:sp>
      <p:sp>
        <p:nvSpPr>
          <p:cNvPr id="604"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Psychika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Vztahová vazba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Oxytocin =&gt; zavinování dělohy =&gt; snížení ztráty krve =&gt; prevence anémie</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Pocity štěstí, radosti, zmírnění únavy a vyčerpání po porodu</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Prevence osteoporózy, nádorového onemocnění prsu a vaječníků</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Antikoncepce (laktační amenorea)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Netřeba zvláštních pomůcek – kojení je „po ruce“</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Pomáhá snížit množství nadbytečného podkožního tuku</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Šetří peníze</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857250" y="1544638"/>
            <a:ext cx="7572375" cy="5119687"/>
          </a:xfrm>
          <a:prstGeom prst="rect">
            <a:avLst/>
          </a:prstGeom>
          <a:noFill/>
          <a:ln w="9525">
            <a:noFill/>
            <a:miter lim="800000"/>
            <a:headEnd/>
            <a:tailEnd/>
          </a:ln>
        </p:spPr>
      </p:pic>
      <p:pic>
        <p:nvPicPr>
          <p:cNvPr id="27651" name="Picture 5"/>
          <p:cNvPicPr>
            <a:picLocks noChangeAspect="1" noChangeArrowheads="1"/>
          </p:cNvPicPr>
          <p:nvPr/>
        </p:nvPicPr>
        <p:blipFill>
          <a:blip r:embed="rId3" cstate="print"/>
          <a:srcRect/>
          <a:stretch>
            <a:fillRect/>
          </a:stretch>
        </p:blipFill>
        <p:spPr bwMode="auto">
          <a:xfrm>
            <a:off x="2505075" y="3114675"/>
            <a:ext cx="4973638" cy="20638"/>
          </a:xfrm>
          <a:prstGeom prst="rect">
            <a:avLst/>
          </a:prstGeom>
          <a:noFill/>
          <a:ln w="9525">
            <a:noFill/>
            <a:miter lim="800000"/>
            <a:headEnd/>
            <a:tailEnd/>
          </a:ln>
        </p:spPr>
      </p:pic>
      <p:sp>
        <p:nvSpPr>
          <p:cNvPr id="27652" name="Nadpis 3"/>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latin typeface="Calibri Light" panose="020F0302020204030204" pitchFamily="34" charset="0"/>
                <a:cs typeface="Calibri Light" panose="020F0302020204030204" pitchFamily="34" charset="0"/>
              </a:rPr>
              <a:t>Míra rizika nádorového onemocnění prsu v závislosti na délce kojení</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a:t>
            </a:r>
            <a:endParaRPr dirty="0"/>
          </a:p>
        </p:txBody>
      </p:sp>
      <p:sp>
        <p:nvSpPr>
          <p:cNvPr id="607" name="CustomShape 2"/>
          <p:cNvSpPr/>
          <p:nvPr/>
        </p:nvSpPr>
        <p:spPr>
          <a:xfrm>
            <a:off x="507600" y="2011680"/>
            <a:ext cx="8064360" cy="376524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Výživa dětí v rozporu s doporučením WHO je spojena s 1 milionem úmrtí ročně a 10 % onemocnění dětí</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Nekojení </a:t>
            </a:r>
            <a:r>
              <a:rPr lang="cs-CZ" sz="2400" dirty="0">
                <a:solidFill>
                  <a:srgbClr val="262626"/>
                </a:solidFill>
                <a:latin typeface="Calibri Light" panose="020F0302020204030204" pitchFamily="34" charset="0"/>
                <a:cs typeface="Calibri Light" panose="020F0302020204030204" pitchFamily="34" charset="0"/>
              </a:rPr>
              <a:t>zvyšuje riziko mortality i </a:t>
            </a:r>
            <a:r>
              <a:rPr lang="cs-CZ" sz="2400" dirty="0" smtClean="0">
                <a:solidFill>
                  <a:srgbClr val="262626"/>
                </a:solidFill>
                <a:latin typeface="Calibri Light" panose="020F0302020204030204" pitchFamily="34" charset="0"/>
                <a:cs typeface="Calibri Light" panose="020F0302020204030204" pitchFamily="34" charset="0"/>
              </a:rPr>
              <a:t>morbidity.</a:t>
            </a: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dirty="0" smtClean="0">
                <a:latin typeface="Calibri Light" panose="020F0302020204030204" pitchFamily="34" charset="0"/>
                <a:cs typeface="Calibri Light" panose="020F0302020204030204" pitchFamily="34" charset="0"/>
              </a:rPr>
              <a:t>Př. ve </a:t>
            </a:r>
            <a:r>
              <a:rPr lang="cs-CZ" dirty="0">
                <a:latin typeface="Calibri Light" panose="020F0302020204030204" pitchFamily="34" charset="0"/>
                <a:cs typeface="Calibri Light" panose="020F0302020204030204" pitchFamily="34" charset="0"/>
              </a:rPr>
              <a:t>Velké Británii by </a:t>
            </a:r>
            <a:r>
              <a:rPr lang="cs-CZ" dirty="0" smtClean="0">
                <a:latin typeface="Calibri Light" panose="020F0302020204030204" pitchFamily="34" charset="0"/>
                <a:cs typeface="Calibri Light" panose="020F0302020204030204" pitchFamily="34" charset="0"/>
              </a:rPr>
              <a:t>nárůst </a:t>
            </a:r>
            <a:r>
              <a:rPr lang="cs-CZ" dirty="0">
                <a:latin typeface="Calibri Light" panose="020F0302020204030204" pitchFamily="34" charset="0"/>
                <a:cs typeface="Calibri Light" panose="020F0302020204030204" pitchFamily="34" charset="0"/>
              </a:rPr>
              <a:t>kojených </a:t>
            </a:r>
            <a:r>
              <a:rPr lang="cs-CZ" dirty="0" smtClean="0">
                <a:latin typeface="Calibri Light" panose="020F0302020204030204" pitchFamily="34" charset="0"/>
                <a:cs typeface="Calibri Light" panose="020F0302020204030204" pitchFamily="34" charset="0"/>
              </a:rPr>
              <a:t>dětí o 1 % </a:t>
            </a:r>
            <a:r>
              <a:rPr lang="cs-CZ" dirty="0">
                <a:latin typeface="Calibri Light" panose="020F0302020204030204" pitchFamily="34" charset="0"/>
                <a:cs typeface="Calibri Light" panose="020F0302020204030204" pitchFamily="34" charset="0"/>
              </a:rPr>
              <a:t>ušetřil každý rok půl milionu liber. </a:t>
            </a:r>
            <a:r>
              <a:rPr lang="cs-CZ" dirty="0" smtClean="0">
                <a:latin typeface="Calibri Light" panose="020F0302020204030204" pitchFamily="34" charset="0"/>
                <a:cs typeface="Calibri Light" panose="020F0302020204030204" pitchFamily="34" charset="0"/>
              </a:rPr>
              <a:t>USA: jedno výlučně kojené dítě do 6měsíců ušetří na </a:t>
            </a:r>
            <a:r>
              <a:rPr lang="cs-CZ" dirty="0">
                <a:latin typeface="Calibri Light" panose="020F0302020204030204" pitchFamily="34" charset="0"/>
                <a:cs typeface="Calibri Light" panose="020F0302020204030204" pitchFamily="34" charset="0"/>
              </a:rPr>
              <a:t>zdravotní péči 1400 </a:t>
            </a:r>
            <a:r>
              <a:rPr lang="cs-CZ" dirty="0" smtClean="0">
                <a:latin typeface="Calibri Light" panose="020F0302020204030204" pitchFamily="34" charset="0"/>
                <a:cs typeface="Calibri Light" panose="020F0302020204030204" pitchFamily="34" charset="0"/>
              </a:rPr>
              <a:t>dolarů. Pokud </a:t>
            </a:r>
            <a:r>
              <a:rPr lang="cs-CZ" dirty="0">
                <a:latin typeface="Calibri Light" panose="020F0302020204030204" pitchFamily="34" charset="0"/>
                <a:cs typeface="Calibri Light" panose="020F0302020204030204" pitchFamily="34" charset="0"/>
              </a:rPr>
              <a:t>by se v USA dostalo kojení na doporučenou úroveň šesti měsíců výlučného kojení, ušetřilo by se ročně 3, 6 miliardy dolarů</a:t>
            </a:r>
            <a:r>
              <a:rPr lang="cs-CZ" dirty="0" smtClean="0">
                <a:latin typeface="Calibri Light" panose="020F0302020204030204" pitchFamily="34" charset="0"/>
                <a:cs typeface="Calibri Light" panose="020F0302020204030204" pitchFamily="34" charset="0"/>
              </a:rPr>
              <a:t>.</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b="1"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b="1" dirty="0" smtClean="0">
                <a:solidFill>
                  <a:srgbClr val="262626"/>
                </a:solidFill>
                <a:latin typeface="Calibri Light" panose="020F0302020204030204" pitchFamily="34" charset="0"/>
                <a:cs typeface="Calibri Light" panose="020F0302020204030204" pitchFamily="34" charset="0"/>
              </a:rPr>
              <a:t>Nekojení </a:t>
            </a:r>
            <a:r>
              <a:rPr lang="cs-CZ" sz="2400" b="1" dirty="0">
                <a:solidFill>
                  <a:srgbClr val="262626"/>
                </a:solidFill>
                <a:latin typeface="Calibri Light" panose="020F0302020204030204" pitchFamily="34" charset="0"/>
                <a:cs typeface="Calibri Light" panose="020F0302020204030204" pitchFamily="34" charset="0"/>
              </a:rPr>
              <a:t>a použití náhrad u nejmenších dětí </a:t>
            </a:r>
            <a:r>
              <a:rPr lang="cs-CZ" sz="2400" b="1" dirty="0" smtClean="0">
                <a:solidFill>
                  <a:srgbClr val="262626"/>
                </a:solidFill>
                <a:latin typeface="Calibri Light" panose="020F0302020204030204" pitchFamily="34" charset="0"/>
                <a:cs typeface="Calibri Light" panose="020F0302020204030204" pitchFamily="34" charset="0"/>
              </a:rPr>
              <a:t>= rizikové </a:t>
            </a:r>
            <a:r>
              <a:rPr lang="cs-CZ" sz="2400" b="1" dirty="0">
                <a:solidFill>
                  <a:srgbClr val="262626"/>
                </a:solidFill>
                <a:latin typeface="Calibri Light" panose="020F0302020204030204" pitchFamily="34" charset="0"/>
                <a:cs typeface="Calibri Light" panose="020F0302020204030204" pitchFamily="34" charset="0"/>
              </a:rPr>
              <a:t>chování</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Přistupujme </a:t>
            </a:r>
            <a:r>
              <a:rPr lang="cs-CZ" sz="2400" dirty="0">
                <a:solidFill>
                  <a:srgbClr val="262626"/>
                </a:solidFill>
                <a:latin typeface="Calibri Light" panose="020F0302020204030204" pitchFamily="34" charset="0"/>
                <a:cs typeface="Calibri Light" panose="020F0302020204030204" pitchFamily="34" charset="0"/>
              </a:rPr>
              <a:t>tedy k umělé výživě jako k </a:t>
            </a:r>
            <a:r>
              <a:rPr lang="cs-CZ" sz="2400" b="1" dirty="0">
                <a:solidFill>
                  <a:srgbClr val="262626"/>
                </a:solidFill>
                <a:latin typeface="Calibri Light" panose="020F0302020204030204" pitchFamily="34" charset="0"/>
                <a:cs typeface="Calibri Light" panose="020F0302020204030204" pitchFamily="34" charset="0"/>
              </a:rPr>
              <a:t>léčivu, </a:t>
            </a:r>
            <a:r>
              <a:rPr lang="cs-CZ" sz="2400" dirty="0">
                <a:solidFill>
                  <a:srgbClr val="262626"/>
                </a:solidFill>
                <a:latin typeface="Calibri Light" panose="020F0302020204030204" pitchFamily="34" charset="0"/>
                <a:cs typeface="Calibri Light" panose="020F0302020204030204" pitchFamily="34" charset="0"/>
              </a:rPr>
              <a:t>které má své </a:t>
            </a:r>
            <a:r>
              <a:rPr lang="cs-CZ" sz="2400" b="1" dirty="0">
                <a:solidFill>
                  <a:srgbClr val="262626"/>
                </a:solidFill>
                <a:latin typeface="Calibri Light" panose="020F0302020204030204" pitchFamily="34" charset="0"/>
                <a:cs typeface="Calibri Light" panose="020F0302020204030204" pitchFamily="34" charset="0"/>
              </a:rPr>
              <a:t>indikace </a:t>
            </a:r>
            <a:r>
              <a:rPr lang="cs-CZ" sz="2400" dirty="0">
                <a:solidFill>
                  <a:srgbClr val="262626"/>
                </a:solidFill>
                <a:latin typeface="Calibri Light" panose="020F0302020204030204" pitchFamily="34" charset="0"/>
                <a:cs typeface="Calibri Light" panose="020F0302020204030204" pitchFamily="34" charset="0"/>
              </a:rPr>
              <a:t>a také</a:t>
            </a:r>
            <a:r>
              <a:rPr lang="cs-CZ" sz="2400" b="1" dirty="0">
                <a:solidFill>
                  <a:srgbClr val="262626"/>
                </a:solidFill>
                <a:latin typeface="Calibri Light" panose="020F0302020204030204" pitchFamily="34" charset="0"/>
                <a:cs typeface="Calibri Light" panose="020F0302020204030204" pitchFamily="34" charset="0"/>
              </a:rPr>
              <a:t> nežádoucí účinky</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eaLnBrk="1" hangingPunct="1"/>
            <a:r>
              <a:rPr lang="cs-CZ" dirty="0" smtClean="0">
                <a:solidFill>
                  <a:schemeClr val="tx2">
                    <a:lumMod val="60000"/>
                    <a:lumOff val="40000"/>
                  </a:schemeClr>
                </a:solidFill>
                <a:latin typeface="Calibri Light" panose="020F0302020204030204" pitchFamily="34" charset="0"/>
                <a:cs typeface="Calibri Light" panose="020F0302020204030204" pitchFamily="34" charset="0"/>
              </a:rPr>
              <a:t>Rizika pro dítě vyplývající z krmení dítěte NMM</a:t>
            </a:r>
          </a:p>
        </p:txBody>
      </p:sp>
      <p:sp>
        <p:nvSpPr>
          <p:cNvPr id="25603" name="Zástupný symbol pro obsah 2"/>
          <p:cNvSpPr>
            <a:spLocks noGrp="1"/>
          </p:cNvSpPr>
          <p:nvPr>
            <p:ph sz="quarter" idx="1"/>
          </p:nvPr>
        </p:nvSpPr>
        <p:spPr>
          <a:xfrm>
            <a:off x="609600" y="1589088"/>
            <a:ext cx="3886200" cy="4572000"/>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Novorozenecká sepse a meningitida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trávicího systému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dýchacích cest</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a:t>
            </a:r>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uropoetického</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systému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Výskyt alergií</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Ekzémy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Nekrotizující enterokolitida</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5604" name="Zástupný symbol pro obsah 6"/>
          <p:cNvSpPr>
            <a:spLocks noGrp="1"/>
          </p:cNvSpPr>
          <p:nvPr>
            <p:ph sz="quarter" idx="2"/>
          </p:nvPr>
        </p:nvSpPr>
        <p:spPr>
          <a:xfrm>
            <a:off x="4845050" y="1589088"/>
            <a:ext cx="3886200" cy="4840287"/>
          </a:xfrm>
        </p:spPr>
        <p:txBody>
          <a:bodyPr/>
          <a:lstStyle/>
          <a:p>
            <a:pPr eaLnBrk="1" hangingPunct="1"/>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Celiakie</a:t>
            </a:r>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Anorexie</a:t>
            </a:r>
          </a:p>
          <a:p>
            <a:pPr eaLnBrk="1" hangingPunct="1"/>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Hypochromní</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anémie</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Poruchy imunity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Obezita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Hypertenze</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Ateroskleróza </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Autoimunitní onemocnění (DM, štítné žlázy)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Maligní onemocnění</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latin typeface="Calibri Light" panose="020F0302020204030204" pitchFamily="34" charset="0"/>
                <a:cs typeface="Calibri Light" panose="020F0302020204030204" pitchFamily="34" charset="0"/>
              </a:rPr>
              <a:t>Rizika pro matku vyplývající z krmení dítěte NMM</a:t>
            </a:r>
          </a:p>
        </p:txBody>
      </p:sp>
      <p:sp>
        <p:nvSpPr>
          <p:cNvPr id="26627" name="Zástupný symbol pro obsah 2"/>
          <p:cNvSpPr>
            <a:spLocks noGrp="1"/>
          </p:cNvSpPr>
          <p:nvPr>
            <p:ph sz="quarter" idx="2"/>
          </p:nvPr>
        </p:nvSpPr>
        <p:spPr>
          <a:xfrm>
            <a:off x="214313" y="1714500"/>
            <a:ext cx="4281487" cy="4929188"/>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vaječníků</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endometria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prsu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Osteoporóza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Diabetes </a:t>
            </a:r>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mellitus</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2 typu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Metabolický syndrom </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Vyšší riziko krvácení po porodu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Pomalejší zavinování dělohy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Nedostatek železa</a:t>
            </a:r>
          </a:p>
          <a:p>
            <a:pPr eaLnBrk="1" hangingPunct="1"/>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6628" name="Zástupný symbol pro obsah 5"/>
          <p:cNvSpPr>
            <a:spLocks noGrp="1"/>
          </p:cNvSpPr>
          <p:nvPr>
            <p:ph sz="quarter" idx="4"/>
          </p:nvPr>
        </p:nvSpPr>
        <p:spPr>
          <a:xfrm>
            <a:off x="4800600" y="1643063"/>
            <a:ext cx="3886200" cy="4376737"/>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Těžkosti při dosahování původní hmotnosti před otěhotněním</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Pocit nekompetentnosti</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Těžší navázání se na dítě</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Ekonomická zátěž rodiny</a:t>
            </a:r>
          </a:p>
          <a:p>
            <a:pPr eaLnBrk="1" hangingPunct="1"/>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 pro </a:t>
            </a:r>
            <a:r>
              <a:rPr lang="cs-CZ" sz="5400" dirty="0" smtClean="0">
                <a:solidFill>
                  <a:srgbClr val="50B4C8"/>
                </a:solidFill>
                <a:latin typeface="Calibri Light"/>
              </a:rPr>
              <a:t>společnost?</a:t>
            </a:r>
            <a:endParaRPr dirty="0"/>
          </a:p>
        </p:txBody>
      </p:sp>
      <p:sp>
        <p:nvSpPr>
          <p:cNvPr id="613" name="CustomShape 2"/>
          <p:cNvSpPr/>
          <p:nvPr/>
        </p:nvSpPr>
        <p:spPr>
          <a:xfrm>
            <a:off x="467544" y="2276872"/>
            <a:ext cx="8064360" cy="3765240"/>
          </a:xfrm>
          <a:prstGeom prst="rect">
            <a:avLst/>
          </a:prstGeom>
          <a:noFill/>
          <a:ln>
            <a:noFill/>
          </a:ln>
        </p:spPr>
        <p:txBody>
          <a:bodyPr lIns="90000" tIns="45000" rIns="90000" bIns="45000"/>
          <a:lstStyle/>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Horší </a:t>
            </a:r>
            <a:r>
              <a:rPr lang="cs-CZ" sz="2800" dirty="0">
                <a:solidFill>
                  <a:srgbClr val="262626"/>
                </a:solidFill>
                <a:latin typeface="Calibri Light" panose="020F0302020204030204" pitchFamily="34" charset="0"/>
                <a:cs typeface="Calibri Light" panose="020F0302020204030204" pitchFamily="34" charset="0"/>
              </a:rPr>
              <a:t>ekologická zátěž </a:t>
            </a:r>
            <a:endParaRPr sz="2000" dirty="0">
              <a:latin typeface="Calibri Light" panose="020F0302020204030204" pitchFamily="34" charset="0"/>
              <a:cs typeface="Calibri Light" panose="020F0302020204030204" pitchFamily="34" charset="0"/>
            </a:endParaRP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Vyšší náklady na zdravotní péči	</a:t>
            </a:r>
            <a:r>
              <a:rPr lang="cs-CZ" sz="2800" dirty="0" smtClean="0">
                <a:solidFill>
                  <a:srgbClr val="262626"/>
                </a:solidFill>
                <a:latin typeface="Calibri Light" panose="020F0302020204030204" pitchFamily="34" charset="0"/>
                <a:cs typeface="Calibri Light" panose="020F0302020204030204" pitchFamily="34" charset="0"/>
              </a:rPr>
              <a:t>(matky i dítěte-dospělého)</a:t>
            </a:r>
          </a:p>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Nekompetentnost společnosti vůči kojení</a:t>
            </a:r>
          </a:p>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Nepochopení vztahů matka-dítě (kojení/nekojení)</a:t>
            </a: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Ztráta antikoncepčního účinku</a:t>
            </a: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Z</a:t>
            </a:r>
            <a:r>
              <a:rPr lang="cs-CZ" sz="2800" dirty="0" smtClean="0">
                <a:solidFill>
                  <a:srgbClr val="262626"/>
                </a:solidFill>
                <a:latin typeface="Calibri Light" panose="020F0302020204030204" pitchFamily="34" charset="0"/>
                <a:cs typeface="Calibri Light" panose="020F0302020204030204" pitchFamily="34" charset="0"/>
              </a:rPr>
              <a:t>tráta </a:t>
            </a:r>
            <a:r>
              <a:rPr lang="cs-CZ" sz="2800" dirty="0">
                <a:solidFill>
                  <a:srgbClr val="262626"/>
                </a:solidFill>
                <a:latin typeface="Calibri Light" panose="020F0302020204030204" pitchFamily="34" charset="0"/>
                <a:cs typeface="Calibri Light" panose="020F0302020204030204" pitchFamily="34" charset="0"/>
              </a:rPr>
              <a:t>bezpečí a stabilního začátku pro dítě</a:t>
            </a:r>
          </a:p>
          <a:p>
            <a:pPr>
              <a:lnSpc>
                <a:spcPct val="100000"/>
              </a:lnSpc>
              <a:buFont typeface="Arial"/>
              <a:buChar char=" "/>
            </a:pPr>
            <a:endParaRPr sz="20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12775" y="1600200"/>
            <a:ext cx="8153400" cy="4495800"/>
          </a:xfrm>
        </p:spPr>
        <p:txBody>
          <a:bodyPr>
            <a:normAutofit fontScale="70000" lnSpcReduction="20000"/>
          </a:bodyPr>
          <a:lstStyle/>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Mateřské mléko je jedinečný zdroj výživy, který nebudeme NIKDY schopni plně nahradit</a:t>
            </a:r>
            <a:r>
              <a:rPr lang="cs-CZ" sz="3000" dirty="0" smtClean="0">
                <a:solidFill>
                  <a:srgbClr val="262626"/>
                </a:solidFill>
                <a:latin typeface="Calibri Light" panose="020F0302020204030204" pitchFamily="34" charset="0"/>
                <a:cs typeface="Calibri Light" panose="020F0302020204030204" pitchFamily="34" charset="0"/>
              </a:rPr>
              <a:t>.</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Mateřské mléko je velmi specifická potravina. Každá žena má jinou skladbu mléka = NEEXISTUJE JEDNO VZOROVÉ MATEŘSKÉ </a:t>
            </a:r>
            <a:r>
              <a:rPr lang="cs-CZ" sz="3000" dirty="0" smtClean="0">
                <a:solidFill>
                  <a:srgbClr val="262626"/>
                </a:solidFill>
                <a:latin typeface="Calibri Light" panose="020F0302020204030204" pitchFamily="34" charset="0"/>
                <a:cs typeface="Calibri Light" panose="020F0302020204030204" pitchFamily="34" charset="0"/>
              </a:rPr>
              <a:t>MLÉKO</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Užívání náhrad mateřského mléka s sebou nese řadu zdravotních rizik jak pro matku tak pro dítě</a:t>
            </a:r>
            <a:r>
              <a:rPr lang="cs-CZ" sz="3000" dirty="0" smtClean="0">
                <a:solidFill>
                  <a:srgbClr val="262626"/>
                </a:solidFill>
                <a:latin typeface="Calibri Light" panose="020F0302020204030204" pitchFamily="34" charset="0"/>
                <a:cs typeface="Calibri Light" panose="020F0302020204030204" pitchFamily="34" charset="0"/>
              </a:rPr>
              <a:t>.</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Náhrady mateřského mléka by se měly užívat opravdu pouze ve zdravotně indikovaných případech. K NÁHRADÁM PŘISTUPOVAT JAKO K LÉČIVU.</a:t>
            </a:r>
          </a:p>
          <a:p>
            <a:pPr marL="320040" indent="-320040" eaLnBrk="1" fontAlgn="auto" hangingPunct="1">
              <a:spcAft>
                <a:spcPts val="0"/>
              </a:spcAft>
              <a:buFont typeface="Wingdings"/>
              <a:buChar char=""/>
              <a:defRPr/>
            </a:pPr>
            <a:endParaRPr lang="cs-CZ" sz="43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eaLnBrk="1" fontAlgn="auto" hangingPunct="1">
              <a:spcAft>
                <a:spcPts val="0"/>
              </a:spcAft>
              <a:buFont typeface="Wingdings" pitchFamily="2" charset="2"/>
              <a:buNone/>
              <a:defRPr/>
            </a:pPr>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eaLnBrk="1" fontAlgn="auto" hangingPunct="1">
              <a:spcAft>
                <a:spcPts val="0"/>
              </a:spcAft>
              <a:buFont typeface="Wingdings"/>
              <a:buChar char=""/>
              <a:defRPr/>
            </a:pPr>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098" name="Rectangle 2"/>
          <p:cNvSpPr>
            <a:spLocks noGrp="1" noChangeArrowheads="1"/>
          </p:cNvSpPr>
          <p:nvPr>
            <p:ph type="title"/>
          </p:nvPr>
        </p:nvSpPr>
        <p:spPr>
          <a:xfrm>
            <a:off x="500063" y="0"/>
            <a:ext cx="8153400" cy="1285875"/>
          </a:xfrm>
        </p:spPr>
        <p:txBody>
          <a:bodyPr>
            <a:normAutofit fontScale="90000"/>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Mateřské mléko jako perfektivní výživa pro lidské mládě</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2600" dirty="0">
                <a:solidFill>
                  <a:srgbClr val="162F33"/>
                </a:solidFill>
                <a:latin typeface="Calibri Light"/>
              </a:rPr>
              <a:t>Kojení je do velké míry ovlivňováno vzory, které maminky působí ze všech stran. </a:t>
            </a:r>
          </a:p>
          <a:p>
            <a:r>
              <a:rPr lang="cs-CZ" sz="2600" dirty="0">
                <a:solidFill>
                  <a:srgbClr val="162F33"/>
                </a:solidFill>
                <a:latin typeface="Calibri Light"/>
              </a:rPr>
              <a:t>Reklama je velmi silným kulturním vlivem, působícím na chování člověka. </a:t>
            </a:r>
          </a:p>
          <a:p>
            <a:r>
              <a:rPr lang="cs-CZ" sz="2600" dirty="0">
                <a:solidFill>
                  <a:srgbClr val="FF0000"/>
                </a:solidFill>
                <a:latin typeface="Calibri Light"/>
              </a:rPr>
              <a:t>Model kojení </a:t>
            </a:r>
            <a:r>
              <a:rPr lang="cs-CZ" sz="2600" dirty="0">
                <a:solidFill>
                  <a:srgbClr val="162F33"/>
                </a:solidFill>
                <a:latin typeface="Calibri Light"/>
              </a:rPr>
              <a:t>X </a:t>
            </a:r>
            <a:r>
              <a:rPr lang="cs-CZ" sz="2600" dirty="0">
                <a:solidFill>
                  <a:srgbClr val="FF0000"/>
                </a:solidFill>
                <a:latin typeface="Calibri Light"/>
              </a:rPr>
              <a:t>Kultura krmení z lahve</a:t>
            </a:r>
          </a:p>
          <a:p>
            <a:r>
              <a:rPr lang="cs-CZ" sz="2600" dirty="0">
                <a:solidFill>
                  <a:srgbClr val="162F33"/>
                </a:solidFill>
                <a:latin typeface="Calibri Light"/>
              </a:rPr>
              <a:t>Normálně se chovají ty děti, které jsou krmeny UM: lépe spí, jsou klidnější, nevyžadují matčinu péči….</a:t>
            </a:r>
          </a:p>
          <a:p>
            <a:r>
              <a:rPr lang="cs-CZ" sz="2600" dirty="0">
                <a:solidFill>
                  <a:srgbClr val="162F33"/>
                </a:solidFill>
                <a:latin typeface="Calibri Light"/>
              </a:rPr>
              <a:t>Je prokázáno, že reklama (marketing) na umělou výživu negativně ovlivňuje snahu matek kojit. Reklama na náhrady mateřského mléka je proto zakázána </a:t>
            </a:r>
            <a:r>
              <a:rPr lang="cs-CZ" sz="2600" i="1" dirty="0">
                <a:solidFill>
                  <a:srgbClr val="162F33"/>
                </a:solidFill>
                <a:latin typeface="Calibri Light"/>
              </a:rPr>
              <a:t>(analogicky jako reklama na alkohol či cigarety).</a:t>
            </a:r>
            <a:r>
              <a:rPr lang="cs-CZ" sz="2600" dirty="0">
                <a:solidFill>
                  <a:srgbClr val="162F33"/>
                </a:solidFill>
                <a:latin typeface="Calibri Light"/>
              </a:rPr>
              <a:t/>
            </a:r>
            <a:br>
              <a:rPr lang="cs-CZ" sz="2600" dirty="0">
                <a:solidFill>
                  <a:srgbClr val="162F33"/>
                </a:solidFill>
                <a:latin typeface="Calibri Light"/>
              </a:rPr>
            </a:br>
            <a:endParaRPr lang="cs-CZ" sz="2600" dirty="0">
              <a:solidFill>
                <a:srgbClr val="162F33"/>
              </a:solidFill>
              <a:latin typeface="Calibri Light"/>
            </a:endParaRPr>
          </a:p>
        </p:txBody>
      </p:sp>
      <p:sp>
        <p:nvSpPr>
          <p:cNvPr id="3" name="Nadpis 2"/>
          <p:cNvSpPr>
            <a:spLocks noGrp="1"/>
          </p:cNvSpPr>
          <p:nvPr>
            <p:ph type="title"/>
          </p:nvPr>
        </p:nvSpPr>
        <p:spPr/>
        <p:txBody>
          <a:bodyPr>
            <a:normAutofit/>
          </a:bodyPr>
          <a:lstStyle/>
          <a:p>
            <a:r>
              <a:rPr lang="cs-CZ" sz="4400" dirty="0">
                <a:solidFill>
                  <a:srgbClr val="50B4C8"/>
                </a:solidFill>
                <a:latin typeface="Calibri Light"/>
                <a:ea typeface="+mn-ea"/>
                <a:cs typeface="+mn-cs"/>
              </a:rPr>
              <a:t>Vliv reklamy</a:t>
            </a:r>
          </a:p>
        </p:txBody>
      </p:sp>
    </p:spTree>
    <p:extLst>
      <p:ext uri="{BB962C8B-B14F-4D97-AF65-F5344CB8AC3E}">
        <p14:creationId xmlns:p14="http://schemas.microsoft.com/office/powerpoint/2010/main" val="1471457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z="3500" dirty="0" smtClean="0">
                <a:solidFill>
                  <a:srgbClr val="00B0F0"/>
                </a:solidFill>
                <a:latin typeface="Calibri Light" panose="020F0302020204030204" pitchFamily="34" charset="0"/>
                <a:cs typeface="Calibri Light" panose="020F0302020204030204" pitchFamily="34" charset="0"/>
              </a:rPr>
              <a:t>1) Lékařsky akceptované důvody na podávání mléčných formulí</a:t>
            </a:r>
          </a:p>
        </p:txBody>
      </p:sp>
      <p:sp>
        <p:nvSpPr>
          <p:cNvPr id="12291" name="Rectangle 3"/>
          <p:cNvSpPr>
            <a:spLocks noGrp="1" noChangeArrowheads="1"/>
          </p:cNvSpPr>
          <p:nvPr>
            <p:ph type="body" idx="1"/>
          </p:nvPr>
        </p:nvSpPr>
        <p:spPr>
          <a:xfrm>
            <a:off x="467544" y="1556792"/>
            <a:ext cx="8281169" cy="4824958"/>
          </a:xfrm>
        </p:spPr>
        <p:txBody>
          <a:bodyPr>
            <a:noAutofit/>
          </a:bodyPr>
          <a:lstStyle/>
          <a:p>
            <a:pPr marL="320040" indent="-320040">
              <a:buFont typeface="Wingdings"/>
              <a:buChar char=""/>
              <a:defRPr/>
            </a:pPr>
            <a:r>
              <a:rPr lang="cs-CZ" altLang="cs-CZ" sz="2000" u="sng" dirty="0" smtClean="0">
                <a:solidFill>
                  <a:schemeClr val="tx1">
                    <a:lumMod val="65000"/>
                    <a:lumOff val="35000"/>
                  </a:schemeClr>
                </a:solidFill>
                <a:latin typeface="Calibri Light" panose="020F0302020204030204" pitchFamily="34" charset="0"/>
                <a:cs typeface="Calibri Light" panose="020F0302020204030204" pitchFamily="34" charset="0"/>
              </a:rPr>
              <a:t>Pro prvních pár dnů do prvních pár měsíců</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pokud je dočasně nebo trvale snížena tvorba MM, která způsobuje neprospívání dítěte a při které se tvorbu MM nepodařilo zvýšit a zároveň nebylo možné zabezpečit MM z banky mateřského mléka.</a:t>
            </a:r>
          </a:p>
          <a:p>
            <a:pPr marL="320040" indent="-320040">
              <a:buFont typeface="Wingdings"/>
              <a:buChar char=""/>
              <a:defRPr/>
            </a:pPr>
            <a:r>
              <a:rPr lang="cs-CZ" altLang="cs-CZ" sz="2000" u="sng" dirty="0" smtClean="0">
                <a:solidFill>
                  <a:schemeClr val="tx1">
                    <a:lumMod val="65000"/>
                    <a:lumOff val="35000"/>
                  </a:schemeClr>
                </a:solidFill>
                <a:latin typeface="Calibri Light" panose="020F0302020204030204" pitchFamily="34" charset="0"/>
                <a:cs typeface="Calibri Light" panose="020F0302020204030204" pitchFamily="34" charset="0"/>
              </a:rPr>
              <a:t>Pro prvních pár měsíců (nejdříve od 4. měsíce) </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není mléčná formule potřebná, pokud je dítě částečně kojeno a zároveň přijímá dostatek rozmanitých příkrmů.</a:t>
            </a:r>
          </a:p>
          <a:p>
            <a:pPr marL="320040" indent="-320040">
              <a:buFont typeface="Wingdings"/>
              <a:buChar char=""/>
              <a:defRPr/>
            </a:pP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Dítěti, které bylo výlučně krmeno mléčnou formulí, začínáme podávat příkrmy od 4. měsíce tak, aby v následujících pár měsících postupně úplně nahradilo mléčnou formuli.</a:t>
            </a:r>
          </a:p>
          <a:p>
            <a:pPr marL="320040" indent="-320040">
              <a:buFont typeface="Wingdings"/>
              <a:buChar char=""/>
              <a:defRPr/>
            </a:pPr>
            <a:r>
              <a:rPr lang="cs-CZ" altLang="cs-CZ" sz="2000" u="sng" dirty="0" err="1" smtClean="0">
                <a:solidFill>
                  <a:schemeClr val="tx1">
                    <a:lumMod val="65000"/>
                    <a:lumOff val="35000"/>
                  </a:schemeClr>
                </a:solidFill>
                <a:latin typeface="Calibri Light" panose="020F0302020204030204" pitchFamily="34" charset="0"/>
                <a:cs typeface="Calibri Light" panose="020F0302020204030204" pitchFamily="34" charset="0"/>
              </a:rPr>
              <a:t>Galaktosemie</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kojení je kontraindikováno. (Pokud </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enzym nechybí úplně, je možné částečně </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kojit, není však </a:t>
            </a:r>
            <a:r>
              <a:rPr lang="cs-CZ" altLang="cs-CZ" sz="2000" smtClean="0">
                <a:solidFill>
                  <a:schemeClr val="tx1">
                    <a:lumMod val="65000"/>
                    <a:lumOff val="35000"/>
                  </a:schemeClr>
                </a:solidFill>
                <a:latin typeface="Calibri Light" panose="020F0302020204030204" pitchFamily="34" charset="0"/>
                <a:cs typeface="Calibri Light" panose="020F0302020204030204" pitchFamily="34" charset="0"/>
              </a:rPr>
              <a:t>běžnou praxí v ČR)</a:t>
            </a:r>
            <a:endPar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buFont typeface="Wingdings"/>
              <a:buChar char=""/>
              <a:defRPr/>
            </a:pP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Některé další vrozené poruchy metabolismu, při kterých není dostatečně známé, jak správně postupovat, jako například </a:t>
            </a:r>
            <a:r>
              <a:rPr lang="cs-CZ" altLang="cs-CZ" sz="2000" dirty="0" err="1" smtClean="0">
                <a:solidFill>
                  <a:schemeClr val="tx1">
                    <a:lumMod val="65000"/>
                    <a:lumOff val="35000"/>
                  </a:schemeClr>
                </a:solidFill>
                <a:latin typeface="Calibri Light" panose="020F0302020204030204" pitchFamily="34" charset="0"/>
                <a:cs typeface="Calibri Light" panose="020F0302020204030204" pitchFamily="34" charset="0"/>
              </a:rPr>
              <a:t>tyrosinémie</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a:t>
            </a:r>
            <a:r>
              <a:rPr lang="cs-CZ" altLang="cs-CZ" sz="2000" dirty="0" err="1" smtClean="0">
                <a:solidFill>
                  <a:schemeClr val="tx1">
                    <a:lumMod val="65000"/>
                    <a:lumOff val="35000"/>
                  </a:schemeClr>
                </a:solidFill>
                <a:latin typeface="Calibri Light" panose="020F0302020204030204" pitchFamily="34" charset="0"/>
                <a:cs typeface="Calibri Light" panose="020F0302020204030204" pitchFamily="34" charset="0"/>
              </a:rPr>
              <a:t>leucinóza</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protože jsou velmi vzácné</a:t>
            </a:r>
          </a:p>
          <a:p>
            <a:pPr eaLnBrk="1" hangingPunct="1">
              <a:lnSpc>
                <a:spcPct val="80000"/>
              </a:lnSpc>
              <a:buFont typeface="Wingdings" panose="05000000000000000000" pitchFamily="2" charset="2"/>
              <a:buNone/>
            </a:pPr>
            <a:endParaRPr lang="cs-CZ" altLang="cs-CZ" sz="1400" dirty="0" smtClean="0">
              <a:latin typeface="Calibri Light" panose="020F0302020204030204" pitchFamily="34" charset="0"/>
              <a:cs typeface="Calibri Light" panose="020F0302020204030204" pitchFamily="34" charset="0"/>
            </a:endParaRPr>
          </a:p>
          <a:p>
            <a:pPr eaLnBrk="1" hangingPunct="1">
              <a:lnSpc>
                <a:spcPct val="80000"/>
              </a:lnSpc>
            </a:pPr>
            <a:endParaRPr lang="cs-CZ" altLang="cs-CZ" sz="1400" dirty="0" smtClean="0">
              <a:latin typeface="Calibri Light" panose="020F0302020204030204" pitchFamily="34" charset="0"/>
              <a:cs typeface="Calibri Light" panose="020F0302020204030204" pitchFamily="34" charset="0"/>
            </a:endParaRPr>
          </a:p>
          <a:p>
            <a:pPr eaLnBrk="1" hangingPunct="1">
              <a:lnSpc>
                <a:spcPct val="80000"/>
              </a:lnSpc>
            </a:pPr>
            <a:endParaRPr lang="cs-CZ" altLang="cs-CZ" sz="14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04312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686800" cy="1371600"/>
          </a:xfrm>
        </p:spPr>
        <p:txBody>
          <a:bodyPr/>
          <a:lstStyle/>
          <a:p>
            <a:pPr eaLnBrk="1" hangingPunct="1"/>
            <a:r>
              <a:rPr lang="cs-CZ" altLang="cs-CZ" sz="3100" dirty="0" smtClean="0">
                <a:solidFill>
                  <a:srgbClr val="00B0F0"/>
                </a:solidFill>
                <a:latin typeface="Calibri Light" panose="020F0302020204030204" pitchFamily="34" charset="0"/>
                <a:cs typeface="Calibri Light" panose="020F0302020204030204" pitchFamily="34" charset="0"/>
              </a:rPr>
              <a:t>2) Lékařsky akceptovatelné důvody na krmení dítěte mimo prs</a:t>
            </a:r>
          </a:p>
        </p:txBody>
      </p:sp>
      <p:sp>
        <p:nvSpPr>
          <p:cNvPr id="13315" name="Rectangle 3"/>
          <p:cNvSpPr>
            <a:spLocks noGrp="1" noChangeArrowheads="1"/>
          </p:cNvSpPr>
          <p:nvPr>
            <p:ph type="body" idx="1"/>
          </p:nvPr>
        </p:nvSpPr>
        <p:spPr/>
        <p:txBody>
          <a:bodyPr/>
          <a:lstStyle/>
          <a:p>
            <a:pPr eaLnBrk="1" hangingPunct="1"/>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se</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nepřisává</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Deformity </a:t>
            </a:r>
            <a:r>
              <a:rPr lang="sk-SK" altLang="cs-CZ" sz="2600" dirty="0" err="1" smtClean="0">
                <a:latin typeface="Calibri Light" panose="020F0302020204030204" pitchFamily="34" charset="0"/>
                <a:cs typeface="Calibri Light" panose="020F0302020204030204" pitchFamily="34" charset="0"/>
              </a:rPr>
              <a:t>tváře</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Neurologické </a:t>
            </a:r>
            <a:r>
              <a:rPr lang="sk-SK" altLang="cs-CZ" sz="2600" dirty="0" err="1" smtClean="0">
                <a:latin typeface="Calibri Light" panose="020F0302020204030204" pitchFamily="34" charset="0"/>
                <a:cs typeface="Calibri Light" panose="020F0302020204030204" pitchFamily="34" charset="0"/>
              </a:rPr>
              <a:t>postižení</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Také choroby matky, </a:t>
            </a:r>
            <a:r>
              <a:rPr lang="sk-SK" altLang="cs-CZ" sz="2600" dirty="0" err="1" smtClean="0">
                <a:latin typeface="Calibri Light" panose="020F0302020204030204" pitchFamily="34" charset="0"/>
                <a:cs typeface="Calibri Light" panose="020F0302020204030204" pitchFamily="34" charset="0"/>
              </a:rPr>
              <a:t>které</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jí</a:t>
            </a:r>
            <a:r>
              <a:rPr lang="sk-SK" altLang="cs-CZ" sz="2600" dirty="0" smtClean="0">
                <a:latin typeface="Calibri Light" panose="020F0302020204030204" pitchFamily="34" charset="0"/>
                <a:cs typeface="Calibri Light" panose="020F0302020204030204" pitchFamily="34" charset="0"/>
              </a:rPr>
              <a:t> neumožní, aby </a:t>
            </a:r>
            <a:r>
              <a:rPr lang="sk-SK" altLang="cs-CZ" sz="2600" dirty="0" err="1" smtClean="0">
                <a:latin typeface="Calibri Light" panose="020F0302020204030204" pitchFamily="34" charset="0"/>
                <a:cs typeface="Calibri Light" panose="020F0302020204030204" pitchFamily="34" charset="0"/>
              </a:rPr>
              <a:t>se</a:t>
            </a:r>
            <a:r>
              <a:rPr lang="sk-SK" altLang="cs-CZ" sz="2600" dirty="0" smtClean="0">
                <a:latin typeface="Calibri Light" panose="020F0302020204030204" pitchFamily="34" charset="0"/>
                <a:cs typeface="Calibri Light" panose="020F0302020204030204" pitchFamily="34" charset="0"/>
              </a:rPr>
              <a:t> o </a:t>
            </a:r>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starala </a:t>
            </a: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Krmit</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ideálně</a:t>
            </a:r>
            <a:r>
              <a:rPr lang="sk-SK" altLang="cs-CZ" sz="2600" dirty="0" smtClean="0">
                <a:latin typeface="Calibri Light" panose="020F0302020204030204" pitchFamily="34" charset="0"/>
                <a:cs typeface="Calibri Light" panose="020F0302020204030204" pitchFamily="34" charset="0"/>
              </a:rPr>
              <a:t> MM (</a:t>
            </a:r>
            <a:r>
              <a:rPr lang="sk-SK" altLang="cs-CZ" sz="2600" dirty="0" err="1" smtClean="0">
                <a:latin typeface="Calibri Light" panose="020F0302020204030204" pitchFamily="34" charset="0"/>
                <a:cs typeface="Calibri Light" panose="020F0302020204030204" pitchFamily="34" charset="0"/>
              </a:rPr>
              <a:t>což</a:t>
            </a:r>
            <a:r>
              <a:rPr lang="sk-SK" altLang="cs-CZ" sz="2600" dirty="0" smtClean="0">
                <a:latin typeface="Calibri Light" panose="020F0302020204030204" pitchFamily="34" charset="0"/>
                <a:cs typeface="Calibri Light" panose="020F0302020204030204" pitchFamily="34" charset="0"/>
              </a:rPr>
              <a:t> nemusí </a:t>
            </a:r>
            <a:r>
              <a:rPr lang="sk-SK" altLang="cs-CZ" sz="2600" dirty="0" err="1" smtClean="0">
                <a:latin typeface="Calibri Light" panose="020F0302020204030204" pitchFamily="34" charset="0"/>
                <a:cs typeface="Calibri Light" panose="020F0302020204030204" pitchFamily="34" charset="0"/>
              </a:rPr>
              <a:t>znamenat</a:t>
            </a:r>
            <a:endParaRPr lang="sk-SK" altLang="cs-CZ" sz="2600" dirty="0" smtClean="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lahví;pokud</a:t>
            </a:r>
            <a:r>
              <a:rPr lang="sk-SK" altLang="cs-CZ" sz="2600" dirty="0" smtClean="0">
                <a:latin typeface="Calibri Light" panose="020F0302020204030204" pitchFamily="34" charset="0"/>
                <a:cs typeface="Calibri Light" panose="020F0302020204030204" pitchFamily="34" charset="0"/>
              </a:rPr>
              <a:t> je to možné, </a:t>
            </a: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pohárkem</a:t>
            </a:r>
            <a:r>
              <a:rPr lang="sk-SK" altLang="cs-CZ" sz="2600" dirty="0" smtClean="0">
                <a:latin typeface="Calibri Light" panose="020F0302020204030204" pitchFamily="34" charset="0"/>
                <a:cs typeface="Calibri Light" panose="020F0302020204030204" pitchFamily="34" charset="0"/>
              </a:rPr>
              <a:t> je </a:t>
            </a:r>
            <a:r>
              <a:rPr lang="sk-SK" altLang="cs-CZ" sz="2600" dirty="0" err="1" smtClean="0">
                <a:latin typeface="Calibri Light" panose="020F0302020204030204" pitchFamily="34" charset="0"/>
                <a:cs typeface="Calibri Light" panose="020F0302020204030204" pitchFamily="34" charset="0"/>
              </a:rPr>
              <a:t>nejvhodnější</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metodou</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p>
          <a:p>
            <a:pPr eaLnBrk="1" hangingPunct="1">
              <a:buFont typeface="Wingdings" panose="05000000000000000000" pitchFamily="2" charset="2"/>
              <a:buNone/>
            </a:pPr>
            <a:r>
              <a:rPr lang="sk-SK" altLang="cs-CZ" sz="2600" dirty="0" smtClean="0">
                <a:latin typeface="Calibri Light" panose="020F0302020204030204" pitchFamily="34" charset="0"/>
                <a:cs typeface="Calibri Light" panose="020F0302020204030204" pitchFamily="34" charset="0"/>
              </a:rPr>
              <a:t>mimo prs) </a:t>
            </a:r>
          </a:p>
        </p:txBody>
      </p:sp>
      <p:pic>
        <p:nvPicPr>
          <p:cNvPr id="13316" name="Picture 5" descr="alt_kadin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157192"/>
            <a:ext cx="1905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638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7543800" cy="1844675"/>
          </a:xfrm>
        </p:spPr>
        <p:txBody>
          <a:bodyPr>
            <a:normAutofit/>
          </a:bodyPr>
          <a:lstStyle/>
          <a:p>
            <a:pPr eaLnBrk="1" hangingPunct="1"/>
            <a:r>
              <a:rPr lang="cs-CZ" altLang="cs-CZ" sz="3200" dirty="0" smtClean="0">
                <a:solidFill>
                  <a:srgbClr val="00B0F0"/>
                </a:solidFill>
                <a:latin typeface="Calibri Light" panose="020F0302020204030204" pitchFamily="34" charset="0"/>
                <a:cs typeface="Calibri Light" panose="020F0302020204030204" pitchFamily="34" charset="0"/>
              </a:rPr>
              <a:t>3) Společenské důvody na podání mléčných formulí (nemusí být podána lahví) pokud nelze zabezpečit přísun MM z banky MM</a:t>
            </a:r>
          </a:p>
        </p:txBody>
      </p:sp>
      <p:sp>
        <p:nvSpPr>
          <p:cNvPr id="14339" name="Rectangle 3"/>
          <p:cNvSpPr>
            <a:spLocks noGrp="1" noChangeArrowheads="1"/>
          </p:cNvSpPr>
          <p:nvPr>
            <p:ph type="body" idx="1"/>
          </p:nvPr>
        </p:nvSpPr>
        <p:spPr>
          <a:xfrm>
            <a:off x="395288" y="2205038"/>
            <a:ext cx="8229600" cy="4411662"/>
          </a:xfrm>
        </p:spPr>
        <p:txBody>
          <a:bodyPr/>
          <a:lstStyle/>
          <a:p>
            <a:pPr eaLnBrk="1" hangingPunct="1">
              <a:lnSpc>
                <a:spcPct val="90000"/>
              </a:lnSpc>
            </a:pPr>
            <a:r>
              <a:rPr lang="sk-SK" altLang="cs-CZ" sz="2600" dirty="0" smtClean="0">
                <a:latin typeface="Calibri Light" panose="020F0302020204030204" pitchFamily="34" charset="0"/>
                <a:cs typeface="Calibri Light" panose="020F0302020204030204" pitchFamily="34" charset="0"/>
              </a:rPr>
              <a:t>Výživa </a:t>
            </a:r>
            <a:r>
              <a:rPr lang="sk-SK" altLang="cs-CZ" sz="2600" dirty="0" err="1" smtClean="0">
                <a:latin typeface="Calibri Light" panose="020F0302020204030204" pitchFamily="34" charset="0"/>
                <a:cs typeface="Calibri Light" panose="020F0302020204030204" pitchFamily="34" charset="0"/>
              </a:rPr>
              <a:t>opuštěného</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kojence</a:t>
            </a:r>
            <a:r>
              <a:rPr lang="sk-SK" altLang="cs-CZ" sz="2600" dirty="0" smtClean="0">
                <a:latin typeface="Calibri Light" panose="020F0302020204030204" pitchFamily="34" charset="0"/>
                <a:cs typeface="Calibri Light" panose="020F0302020204030204" pitchFamily="34" charset="0"/>
              </a:rPr>
              <a:t> v ústavní </a:t>
            </a:r>
            <a:r>
              <a:rPr lang="sk-SK" altLang="cs-CZ" sz="2600" dirty="0" err="1" smtClean="0">
                <a:latin typeface="Calibri Light" panose="020F0302020204030204" pitchFamily="34" charset="0"/>
                <a:cs typeface="Calibri Light" panose="020F0302020204030204" pitchFamily="34" charset="0"/>
              </a:rPr>
              <a:t>péči</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případně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dětském</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domově</a:t>
            </a:r>
            <a:r>
              <a:rPr lang="sk-SK" altLang="cs-CZ" sz="2600" dirty="0" smtClean="0">
                <a:latin typeface="Calibri Light" panose="020F0302020204030204" pitchFamily="34" charset="0"/>
                <a:cs typeface="Calibri Light" panose="020F0302020204030204" pitchFamily="34" charset="0"/>
              </a:rPr>
              <a:t>. V </a:t>
            </a:r>
            <a:r>
              <a:rPr lang="sk-SK" altLang="cs-CZ" sz="2600" dirty="0" err="1" smtClean="0">
                <a:latin typeface="Calibri Light" panose="020F0302020204030204" pitchFamily="34" charset="0"/>
                <a:cs typeface="Calibri Light" panose="020F0302020204030204" pitchFamily="34" charset="0"/>
              </a:rPr>
              <a:t>případě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adopce</a:t>
            </a:r>
            <a:r>
              <a:rPr lang="sk-SK" altLang="cs-CZ" sz="2600" dirty="0" smtClean="0">
                <a:latin typeface="Calibri Light" panose="020F0302020204030204" pitchFamily="34" charset="0"/>
                <a:cs typeface="Calibri Light" panose="020F0302020204030204" pitchFamily="34" charset="0"/>
              </a:rPr>
              <a:t>, je vhodné, aby kojila </a:t>
            </a:r>
            <a:r>
              <a:rPr lang="sk-SK" altLang="cs-CZ" sz="2600" dirty="0" err="1" smtClean="0">
                <a:latin typeface="Calibri Light" panose="020F0302020204030204" pitchFamily="34" charset="0"/>
                <a:cs typeface="Calibri Light" panose="020F0302020204030204" pitchFamily="34" charset="0"/>
              </a:rPr>
              <a:t>adoptivní</a:t>
            </a:r>
            <a:r>
              <a:rPr lang="sk-SK" altLang="cs-CZ" sz="2600" dirty="0" smtClean="0">
                <a:latin typeface="Calibri Light" panose="020F0302020204030204" pitchFamily="34" charset="0"/>
                <a:cs typeface="Calibri Light" panose="020F0302020204030204" pitchFamily="34" charset="0"/>
              </a:rPr>
              <a:t> matka.</a:t>
            </a: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r>
              <a:rPr lang="sk-SK" altLang="cs-CZ" sz="2600" b="1" dirty="0" err="1" smtClean="0">
                <a:latin typeface="Calibri Light" panose="020F0302020204030204" pitchFamily="34" charset="0"/>
                <a:cs typeface="Calibri Light" panose="020F0302020204030204" pitchFamily="34" charset="0"/>
              </a:rPr>
              <a:t>Všechny</a:t>
            </a:r>
            <a:r>
              <a:rPr lang="sk-SK" altLang="cs-CZ" sz="2600" b="1" dirty="0" smtClean="0">
                <a:latin typeface="Calibri Light" panose="020F0302020204030204" pitchFamily="34" charset="0"/>
                <a:cs typeface="Calibri Light" panose="020F0302020204030204" pitchFamily="34" charset="0"/>
              </a:rPr>
              <a:t> výše uvedené </a:t>
            </a:r>
            <a:r>
              <a:rPr lang="sk-SK" altLang="cs-CZ" sz="2600" b="1" dirty="0" err="1" smtClean="0">
                <a:latin typeface="Calibri Light" panose="020F0302020204030204" pitchFamily="34" charset="0"/>
                <a:cs typeface="Calibri Light" panose="020F0302020204030204" pitchFamily="34" charset="0"/>
              </a:rPr>
              <a:t>důvody</a:t>
            </a:r>
            <a:r>
              <a:rPr lang="sk-SK" altLang="cs-CZ" sz="2600" b="1" dirty="0" smtClean="0">
                <a:latin typeface="Calibri Light" panose="020F0302020204030204" pitchFamily="34" charset="0"/>
                <a:cs typeface="Calibri Light" panose="020F0302020204030204" pitchFamily="34" charset="0"/>
              </a:rPr>
              <a:t>, </a:t>
            </a:r>
            <a:r>
              <a:rPr lang="sk-SK" altLang="cs-CZ" sz="2600" b="1" dirty="0" err="1" smtClean="0">
                <a:latin typeface="Calibri Light" panose="020F0302020204030204" pitchFamily="34" charset="0"/>
                <a:cs typeface="Calibri Light" panose="020F0302020204030204" pitchFamily="34" charset="0"/>
              </a:rPr>
              <a:t>jsou</a:t>
            </a:r>
            <a:r>
              <a:rPr lang="sk-SK" altLang="cs-CZ" sz="2600" b="1" dirty="0" smtClean="0">
                <a:latin typeface="Calibri Light" panose="020F0302020204030204" pitchFamily="34" charset="0"/>
                <a:cs typeface="Calibri Light" panose="020F0302020204030204" pitchFamily="34" charset="0"/>
              </a:rPr>
              <a:t> </a:t>
            </a:r>
            <a:r>
              <a:rPr lang="sk-SK" altLang="cs-CZ" sz="2600" b="1" dirty="0" err="1" smtClean="0">
                <a:latin typeface="Calibri Light" panose="020F0302020204030204" pitchFamily="34" charset="0"/>
                <a:cs typeface="Calibri Light" panose="020F0302020204030204" pitchFamily="34" charset="0"/>
              </a:rPr>
              <a:t>akceptovatlné</a:t>
            </a:r>
            <a:r>
              <a:rPr lang="sk-SK" altLang="cs-CZ" sz="2600" b="1" dirty="0" smtClean="0">
                <a:latin typeface="Calibri Light" panose="020F0302020204030204" pitchFamily="34" charset="0"/>
                <a:cs typeface="Calibri Light" panose="020F0302020204030204" pitchFamily="34" charset="0"/>
              </a:rPr>
              <a:t> jen po dobu, </a:t>
            </a:r>
            <a:r>
              <a:rPr lang="sk-SK" altLang="cs-CZ" sz="2600" b="1" dirty="0" err="1" smtClean="0">
                <a:latin typeface="Calibri Light" panose="020F0302020204030204" pitchFamily="34" charset="0"/>
                <a:cs typeface="Calibri Light" panose="020F0302020204030204" pitchFamily="34" charset="0"/>
              </a:rPr>
              <a:t>pokud</a:t>
            </a:r>
            <a:r>
              <a:rPr lang="sk-SK" altLang="cs-CZ" sz="2600" b="1" dirty="0" smtClean="0">
                <a:latin typeface="Calibri Light" panose="020F0302020204030204" pitchFamily="34" charset="0"/>
                <a:cs typeface="Calibri Light" panose="020F0302020204030204" pitchFamily="34" charset="0"/>
              </a:rPr>
              <a:t> daná </a:t>
            </a:r>
            <a:r>
              <a:rPr lang="sk-SK" altLang="cs-CZ" sz="2600" b="1" dirty="0" err="1" smtClean="0">
                <a:latin typeface="Calibri Light" panose="020F0302020204030204" pitchFamily="34" charset="0"/>
                <a:cs typeface="Calibri Light" panose="020F0302020204030204" pitchFamily="34" charset="0"/>
              </a:rPr>
              <a:t>příčina</a:t>
            </a:r>
            <a:r>
              <a:rPr lang="sk-SK" altLang="cs-CZ" sz="2600" b="1" dirty="0" smtClean="0">
                <a:latin typeface="Calibri Light" panose="020F0302020204030204" pitchFamily="34" charset="0"/>
                <a:cs typeface="Calibri Light" panose="020F0302020204030204" pitchFamily="34" charset="0"/>
              </a:rPr>
              <a:t> trvá.</a:t>
            </a:r>
            <a:endParaRPr lang="cs-CZ" altLang="cs-CZ" sz="2600" b="1"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13606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z="3200" dirty="0" smtClean="0">
                <a:solidFill>
                  <a:srgbClr val="00B0F0"/>
                </a:solidFill>
                <a:latin typeface="Calibri Light" panose="020F0302020204030204" pitchFamily="34" charset="0"/>
                <a:cs typeface="Calibri Light" panose="020F0302020204030204" pitchFamily="34" charset="0"/>
              </a:rPr>
              <a:t>Čím dokrmovat v prvních dnech, pokud je to medicínsky indikované?</a:t>
            </a:r>
          </a:p>
        </p:txBody>
      </p:sp>
      <p:sp>
        <p:nvSpPr>
          <p:cNvPr id="15363" name="Rectangle 3"/>
          <p:cNvSpPr>
            <a:spLocks noGrp="1" noChangeArrowheads="1"/>
          </p:cNvSpPr>
          <p:nvPr>
            <p:ph type="body" idx="1"/>
          </p:nvPr>
        </p:nvSpPr>
        <p:spPr/>
        <p:txBody>
          <a:bodyPr/>
          <a:lstStyle/>
          <a:p>
            <a:pPr eaLnBrk="1" hangingPunct="1"/>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1. </a:t>
            </a:r>
            <a:r>
              <a:rPr lang="sk-SK" altLang="cs-CZ" dirty="0" err="1" smtClean="0">
                <a:latin typeface="Calibri Light" panose="020F0302020204030204" pitchFamily="34" charset="0"/>
                <a:cs typeface="Calibri Light" panose="020F0302020204030204" pitchFamily="34" charset="0"/>
              </a:rPr>
              <a:t>Odstříkané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kolostrum</a:t>
            </a:r>
            <a:r>
              <a:rPr lang="sk-SK" altLang="cs-CZ" dirty="0" smtClean="0">
                <a:latin typeface="Calibri Light" panose="020F0302020204030204" pitchFamily="34" charset="0"/>
                <a:cs typeface="Calibri Light" panose="020F0302020204030204" pitchFamily="34" charset="0"/>
              </a:rPr>
              <a:t> vlastní matky.</a:t>
            </a:r>
          </a:p>
          <a:p>
            <a:pPr eaLnBrk="1" hangingPunct="1"/>
            <a:r>
              <a:rPr lang="sk-SK" altLang="cs-CZ" dirty="0" smtClean="0">
                <a:latin typeface="Calibri Light" panose="020F0302020204030204" pitchFamily="34" charset="0"/>
                <a:cs typeface="Calibri Light" panose="020F0302020204030204" pitchFamily="34" charset="0"/>
              </a:rPr>
              <a:t>2. </a:t>
            </a:r>
            <a:r>
              <a:rPr lang="sk-SK" altLang="cs-CZ" dirty="0" err="1" smtClean="0">
                <a:latin typeface="Calibri Light" panose="020F0302020204030204" pitchFamily="34" charset="0"/>
                <a:cs typeface="Calibri Light" panose="020F0302020204030204" pitchFamily="34" charset="0"/>
              </a:rPr>
              <a:t>Odstříkané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kolostrum</a:t>
            </a:r>
            <a:r>
              <a:rPr lang="sk-SK" altLang="cs-CZ" dirty="0" smtClean="0">
                <a:latin typeface="Calibri Light" panose="020F0302020204030204" pitchFamily="34" charset="0"/>
                <a:cs typeface="Calibri Light" panose="020F0302020204030204" pitchFamily="34" charset="0"/>
              </a:rPr>
              <a:t> spolu s 5% </a:t>
            </a:r>
            <a:r>
              <a:rPr lang="sk-SK" altLang="cs-CZ" dirty="0" err="1" smtClean="0">
                <a:latin typeface="Calibri Light" panose="020F0302020204030204" pitchFamily="34" charset="0"/>
                <a:cs typeface="Calibri Light" panose="020F0302020204030204" pitchFamily="34" charset="0"/>
              </a:rPr>
              <a:t>glukozou</a:t>
            </a:r>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3. Pasterizované </a:t>
            </a:r>
            <a:r>
              <a:rPr lang="sk-SK" altLang="cs-CZ" dirty="0" err="1" smtClean="0">
                <a:latin typeface="Calibri Light" panose="020F0302020204030204" pitchFamily="34" charset="0"/>
                <a:cs typeface="Calibri Light" panose="020F0302020204030204" pitchFamily="34" charset="0"/>
              </a:rPr>
              <a:t>mateřské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mléko</a:t>
            </a:r>
            <a:r>
              <a:rPr lang="sk-SK" altLang="cs-CZ" dirty="0" smtClean="0">
                <a:latin typeface="Calibri Light" panose="020F0302020204030204" pitchFamily="34" charset="0"/>
                <a:cs typeface="Calibri Light" panose="020F0302020204030204" pitchFamily="34" charset="0"/>
              </a:rPr>
              <a:t> z banky MM</a:t>
            </a: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5315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Čím dokrmovat v prvních týdnů a měsíců?</a:t>
            </a:r>
          </a:p>
        </p:txBody>
      </p:sp>
      <p:sp>
        <p:nvSpPr>
          <p:cNvPr id="16387" name="Rectangle 3"/>
          <p:cNvSpPr>
            <a:spLocks noGrp="1" noChangeArrowheads="1"/>
          </p:cNvSpPr>
          <p:nvPr>
            <p:ph type="body" idx="1"/>
          </p:nvPr>
        </p:nvSpPr>
        <p:spPr/>
        <p:txBody>
          <a:bodyPr/>
          <a:lstStyle/>
          <a:p>
            <a:pPr eaLnBrk="1" hangingPunct="1"/>
            <a:r>
              <a:rPr lang="sk-SK" altLang="cs-CZ" dirty="0" smtClean="0">
                <a:latin typeface="Calibri Light" panose="020F0302020204030204" pitchFamily="34" charset="0"/>
                <a:cs typeface="Calibri Light" panose="020F0302020204030204" pitchFamily="34" charset="0"/>
              </a:rPr>
              <a:t>1.	</a:t>
            </a:r>
            <a:r>
              <a:rPr lang="sk-SK" altLang="cs-CZ" dirty="0" err="1" smtClean="0">
                <a:latin typeface="Calibri Light" panose="020F0302020204030204" pitchFamily="34" charset="0"/>
                <a:cs typeface="Calibri Light" panose="020F0302020204030204" pitchFamily="34" charset="0"/>
              </a:rPr>
              <a:t>Odstříkaným</a:t>
            </a:r>
            <a:r>
              <a:rPr lang="sk-SK" altLang="cs-CZ" dirty="0" smtClean="0">
                <a:latin typeface="Calibri Light" panose="020F0302020204030204" pitchFamily="34" charset="0"/>
                <a:cs typeface="Calibri Light" panose="020F0302020204030204" pitchFamily="34" charset="0"/>
              </a:rPr>
              <a:t>/</a:t>
            </a:r>
            <a:r>
              <a:rPr lang="sk-SK" altLang="cs-CZ" dirty="0" err="1" smtClean="0">
                <a:latin typeface="Calibri Light" panose="020F0302020204030204" pitchFamily="34" charset="0"/>
                <a:cs typeface="Calibri Light" panose="020F0302020204030204" pitchFamily="34" charset="0"/>
              </a:rPr>
              <a:t>odsátým</a:t>
            </a:r>
            <a:r>
              <a:rPr lang="sk-SK" altLang="cs-CZ" dirty="0" smtClean="0">
                <a:latin typeface="Calibri Light" panose="020F0302020204030204" pitchFamily="34" charset="0"/>
                <a:cs typeface="Calibri Light" panose="020F0302020204030204" pitchFamily="34" charset="0"/>
              </a:rPr>
              <a:t> </a:t>
            </a:r>
            <a:r>
              <a:rPr lang="sk-SK" altLang="cs-CZ" dirty="0" smtClean="0">
                <a:solidFill>
                  <a:srgbClr val="FF0000"/>
                </a:solidFill>
                <a:latin typeface="Calibri Light" panose="020F0302020204030204" pitchFamily="34" charset="0"/>
                <a:cs typeface="Calibri Light" panose="020F0302020204030204" pitchFamily="34" charset="0"/>
              </a:rPr>
              <a:t>MM vlastní matky</a:t>
            </a:r>
          </a:p>
          <a:p>
            <a:pPr eaLnBrk="1" hangingPunct="1"/>
            <a:r>
              <a:rPr lang="sk-SK" altLang="cs-CZ" dirty="0" smtClean="0">
                <a:latin typeface="Calibri Light" panose="020F0302020204030204" pitchFamily="34" charset="0"/>
                <a:cs typeface="Calibri Light" panose="020F0302020204030204" pitchFamily="34" charset="0"/>
              </a:rPr>
              <a:t>2.	Pasterizovaným MM z banky MM </a:t>
            </a:r>
            <a:r>
              <a:rPr lang="sk-SK" altLang="cs-CZ" dirty="0" err="1" smtClean="0">
                <a:latin typeface="Calibri Light" panose="020F0302020204030204" pitchFamily="34" charset="0"/>
                <a:cs typeface="Calibri Light" panose="020F0302020204030204" pitchFamily="34" charset="0"/>
              </a:rPr>
              <a:t>mléka</a:t>
            </a:r>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3.	</a:t>
            </a:r>
            <a:r>
              <a:rPr lang="sk-SK" altLang="cs-CZ" dirty="0" err="1" smtClean="0">
                <a:latin typeface="Calibri Light" panose="020F0302020204030204" pitchFamily="34" charset="0"/>
                <a:cs typeface="Calibri Light" panose="020F0302020204030204" pitchFamily="34" charset="0"/>
              </a:rPr>
              <a:t>Mléčnou</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formulí</a:t>
            </a: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2966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Čím dokrmovat od ukončeného 4. měsíce?</a:t>
            </a:r>
          </a:p>
        </p:txBody>
      </p:sp>
      <p:sp>
        <p:nvSpPr>
          <p:cNvPr id="17411" name="Rectangle 3"/>
          <p:cNvSpPr>
            <a:spLocks noGrp="1" noChangeArrowheads="1"/>
          </p:cNvSpPr>
          <p:nvPr>
            <p:ph type="body" idx="1"/>
          </p:nvPr>
        </p:nvSpPr>
        <p:spPr/>
        <p:txBody>
          <a:bodyPr>
            <a:normAutofit/>
          </a:bodyPr>
          <a:lstStyle/>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1.	Odstříkaným/odsátým mateřským mlékem vlastní matky. </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2.	Pasterizovaným mateřským mlékem z banky MM</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3.	Začít podávat příkrmy, obzvláště v případech pokud doposud nebyla podána mléčná formule.</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4.	Mléčnou formulí, pokud příkrmy nestačí pokrýt potřeby dítěte. Umělá výživa může být v takových případech přidána do příkrmů, tím se můžeme vyhnout podání láhve. Zvyšovat množství a rozmanitost příkrmu tak, aby nahradil mléčnou formuli. </a:t>
            </a:r>
          </a:p>
        </p:txBody>
      </p:sp>
    </p:spTree>
    <p:extLst>
      <p:ext uri="{BB962C8B-B14F-4D97-AF65-F5344CB8AC3E}">
        <p14:creationId xmlns:p14="http://schemas.microsoft.com/office/powerpoint/2010/main" val="2181208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Jak dokrmovat?</a:t>
            </a:r>
          </a:p>
        </p:txBody>
      </p:sp>
      <p:sp>
        <p:nvSpPr>
          <p:cNvPr id="18435" name="Rectangle 3"/>
          <p:cNvSpPr>
            <a:spLocks noGrp="1" noChangeArrowheads="1"/>
          </p:cNvSpPr>
          <p:nvPr>
            <p:ph type="body" idx="1"/>
          </p:nvPr>
        </p:nvSpPr>
        <p:spPr/>
        <p:txBody>
          <a:bodyPr/>
          <a:lstStyle/>
          <a:p>
            <a:pPr eaLnBrk="1" hangingPunct="1">
              <a:lnSpc>
                <a:spcPct val="90000"/>
              </a:lnSpc>
            </a:pPr>
            <a:r>
              <a:rPr lang="cs-CZ" altLang="cs-CZ" sz="2100" b="1" dirty="0" smtClean="0">
                <a:latin typeface="Calibri Light" panose="020F0302020204030204" pitchFamily="34" charset="0"/>
                <a:cs typeface="Calibri Light" panose="020F0302020204030204" pitchFamily="34" charset="0"/>
              </a:rPr>
              <a:t>Kojení je norma</a:t>
            </a:r>
            <a:r>
              <a:rPr lang="cs-CZ" altLang="cs-CZ" sz="2100" dirty="0" smtClean="0">
                <a:latin typeface="Calibri Light" panose="020F0302020204030204" pitchFamily="34" charset="0"/>
                <a:cs typeface="Calibri Light" panose="020F0302020204030204" pitchFamily="34" charset="0"/>
              </a:rPr>
              <a:t> a je třeba se snažit umožnit matce a dítěti zachovat maximum pozitiv, které vyplývají z krmení na prsu bez ohledu na množství mléka. </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Sání na prsu je důležité pro vývin čelisti, správný neurologický vývin, pro snížení bolesti, pro usínání a upokojení.</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1. </a:t>
            </a:r>
            <a:r>
              <a:rPr lang="cs-CZ" altLang="cs-CZ" sz="2100" i="1" dirty="0" smtClean="0">
                <a:latin typeface="Calibri Light" panose="020F0302020204030204" pitchFamily="34" charset="0"/>
                <a:cs typeface="Calibri Light" panose="020F0302020204030204" pitchFamily="34" charset="0"/>
              </a:rPr>
              <a:t>Přisávající se dítě</a:t>
            </a:r>
            <a:r>
              <a:rPr lang="cs-CZ" altLang="cs-CZ" sz="2100" dirty="0" smtClean="0">
                <a:latin typeface="Calibri Light" panose="020F0302020204030204" pitchFamily="34" charset="0"/>
                <a:cs typeface="Calibri Light" panose="020F0302020204030204" pitchFamily="34" charset="0"/>
              </a:rPr>
              <a:t>: laktační pomůckou na prsu.</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2. </a:t>
            </a:r>
            <a:r>
              <a:rPr lang="cs-CZ" altLang="cs-CZ" sz="2100" i="1" dirty="0" smtClean="0">
                <a:latin typeface="Calibri Light" panose="020F0302020204030204" pitchFamily="34" charset="0"/>
                <a:cs typeface="Calibri Light" panose="020F0302020204030204" pitchFamily="34" charset="0"/>
              </a:rPr>
              <a:t>Nepřisávající se dítě</a:t>
            </a:r>
            <a:r>
              <a:rPr lang="cs-CZ" altLang="cs-CZ" sz="2100" dirty="0" smtClean="0">
                <a:latin typeface="Calibri Light" panose="020F0302020204030204" pitchFamily="34" charset="0"/>
                <a:cs typeface="Calibri Light" panose="020F0302020204030204" pitchFamily="34" charset="0"/>
              </a:rPr>
              <a:t>: použít nácvik sání na prstu a krmení po prstě cévkou s cílem naučit dítě sát na prsu. Pokud se nedaří, pak dokrmit lžičkou nebo pohárkem. (Klobouček není pomůcka, pro nepřisávající se dítě)</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3. Pohárkem: Novorozenci a kojenci </a:t>
            </a:r>
            <a:r>
              <a:rPr lang="cs-CZ" altLang="cs-CZ" sz="2100" i="1" dirty="0" smtClean="0">
                <a:latin typeface="Calibri Light" panose="020F0302020204030204" pitchFamily="34" charset="0"/>
                <a:cs typeface="Calibri Light" panose="020F0302020204030204" pitchFamily="34" charset="0"/>
              </a:rPr>
              <a:t>v ústavní péči bez přítomnosti matky.</a:t>
            </a:r>
          </a:p>
        </p:txBody>
      </p:sp>
      <p:pic>
        <p:nvPicPr>
          <p:cNvPr id="18436" name="Picture 5" descr="krmeniezpohar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273675"/>
            <a:ext cx="19796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88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sz="quarter"/>
          </p:nvPr>
        </p:nvSpPr>
        <p:spPr>
          <a:xfrm>
            <a:off x="457200" y="122238"/>
            <a:ext cx="7543800" cy="714375"/>
          </a:xfrm>
        </p:spPr>
        <p:txBody>
          <a:bodyPr/>
          <a:lstStyle/>
          <a:p>
            <a:pPr eaLnBrk="1" hangingPunct="1"/>
            <a:r>
              <a:rPr lang="cs-CZ" altLang="cs-CZ" sz="3600" dirty="0" smtClean="0">
                <a:solidFill>
                  <a:srgbClr val="00B0F0"/>
                </a:solidFill>
                <a:latin typeface="Calibri Light" panose="020F0302020204030204" pitchFamily="34" charset="0"/>
                <a:cs typeface="Calibri Light" panose="020F0302020204030204" pitchFamily="34" charset="0"/>
              </a:rPr>
              <a:t>Laktační pomůcka</a:t>
            </a:r>
          </a:p>
        </p:txBody>
      </p:sp>
      <p:pic>
        <p:nvPicPr>
          <p:cNvPr id="19459" name="Picture 8" descr="krmení suplementorem"/>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1331913"/>
            <a:ext cx="3455988" cy="2589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11" descr="sklenicka"/>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0" y="1270000"/>
            <a:ext cx="3517900" cy="263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7" descr="krmeniepoprste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9750" y="4000500"/>
            <a:ext cx="352742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9" descr="poprste1"/>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500563" y="4014788"/>
            <a:ext cx="3798887"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142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514080" y="260648"/>
            <a:ext cx="8090098" cy="1142640"/>
          </a:xfrm>
          <a:prstGeom prst="rect">
            <a:avLst/>
          </a:prstGeom>
          <a:noFill/>
          <a:ln>
            <a:noFill/>
          </a:ln>
        </p:spPr>
        <p:txBody>
          <a:bodyPr lIns="90000" tIns="45000" rIns="90000" bIns="45000" anchor="ctr"/>
          <a:lstStyle/>
          <a:p>
            <a:pPr algn="ctr">
              <a:lnSpc>
                <a:spcPct val="100000"/>
              </a:lnSpc>
            </a:pPr>
            <a:r>
              <a:rPr lang="cs-CZ" sz="4000" dirty="0">
                <a:solidFill>
                  <a:srgbClr val="00B0F0"/>
                </a:solidFill>
                <a:latin typeface="Calibri Light" panose="020F0302020204030204" pitchFamily="34" charset="0"/>
                <a:cs typeface="Calibri Light" panose="020F0302020204030204" pitchFamily="34" charset="0"/>
              </a:rPr>
              <a:t>Ale co když dítě musí být dokrmované?</a:t>
            </a:r>
            <a:endParaRPr dirty="0">
              <a:solidFill>
                <a:srgbClr val="00B0F0"/>
              </a:solidFill>
              <a:latin typeface="Calibri Light" panose="020F0302020204030204" pitchFamily="34" charset="0"/>
              <a:cs typeface="Calibri Light" panose="020F0302020204030204" pitchFamily="34" charset="0"/>
            </a:endParaRPr>
          </a:p>
        </p:txBody>
      </p:sp>
      <p:sp>
        <p:nvSpPr>
          <p:cNvPr id="572" name="CustomShape 2"/>
          <p:cNvSpPr/>
          <p:nvPr/>
        </p:nvSpPr>
        <p:spPr>
          <a:xfrm>
            <a:off x="514080" y="1981080"/>
            <a:ext cx="2860920" cy="4114440"/>
          </a:xfrm>
          <a:prstGeom prst="rect">
            <a:avLst/>
          </a:prstGeom>
          <a:noFill/>
          <a:ln>
            <a:noFill/>
          </a:ln>
        </p:spPr>
        <p:txBody>
          <a:bodyPr lIns="90000" tIns="45000" rIns="90000" bIns="45000"/>
          <a:lstStyle/>
          <a:p>
            <a:pPr>
              <a:lnSpc>
                <a:spcPct val="100000"/>
              </a:lnSpc>
              <a:buSzPct val="45000"/>
            </a:pPr>
            <a:r>
              <a:rPr lang="cs-CZ" sz="2800" dirty="0">
                <a:solidFill>
                  <a:srgbClr val="000000"/>
                </a:solidFill>
                <a:latin typeface="Calibri Light" panose="020F0302020204030204" pitchFamily="34" charset="0"/>
                <a:cs typeface="Calibri Light" panose="020F0302020204030204" pitchFamily="34" charset="0"/>
              </a:rPr>
              <a:t>Téměř nikdy není nutné použít láhev!</a:t>
            </a:r>
            <a:endParaRPr dirty="0">
              <a:latin typeface="Calibri Light" panose="020F0302020204030204" pitchFamily="34" charset="0"/>
              <a:cs typeface="Calibri Light" panose="020F0302020204030204" pitchFamily="34" charset="0"/>
            </a:endParaRPr>
          </a:p>
        </p:txBody>
      </p:sp>
      <p:pic>
        <p:nvPicPr>
          <p:cNvPr id="573" name="Picture 3"/>
          <p:cNvPicPr/>
          <p:nvPr/>
        </p:nvPicPr>
        <p:blipFill>
          <a:blip r:embed="rId2" cstate="print">
            <a:lum bright="18000"/>
          </a:blip>
          <a:srcRect l="5229" t="5248" r="3959" b="3974"/>
          <a:stretch>
            <a:fillRect/>
          </a:stretch>
        </p:blipFill>
        <p:spPr>
          <a:xfrm>
            <a:off x="1259632" y="3356992"/>
            <a:ext cx="2448900" cy="2775960"/>
          </a:xfrm>
          <a:prstGeom prst="rect">
            <a:avLst/>
          </a:prstGeom>
          <a:ln>
            <a:noFill/>
          </a:ln>
        </p:spPr>
      </p:pic>
      <p:pic>
        <p:nvPicPr>
          <p:cNvPr id="574" name="Picture 4"/>
          <p:cNvPicPr/>
          <p:nvPr/>
        </p:nvPicPr>
        <p:blipFill>
          <a:blip r:embed="rId3" cstate="print">
            <a:lum bright="6000"/>
          </a:blip>
          <a:srcRect l="8883" t="2793" r="2783" b="8897"/>
          <a:stretch>
            <a:fillRect/>
          </a:stretch>
        </p:blipFill>
        <p:spPr>
          <a:xfrm>
            <a:off x="4282740" y="2276640"/>
            <a:ext cx="1954800" cy="4031640"/>
          </a:xfrm>
          <a:prstGeom prst="rect">
            <a:avLst/>
          </a:prstGeom>
          <a:ln>
            <a:noFill/>
          </a:ln>
        </p:spPr>
      </p:pic>
      <p:sp>
        <p:nvSpPr>
          <p:cNvPr id="6" name="TextovéPole 5"/>
          <p:cNvSpPr txBox="1"/>
          <p:nvPr/>
        </p:nvSpPr>
        <p:spPr>
          <a:xfrm>
            <a:off x="6678234" y="2492896"/>
            <a:ext cx="2106234" cy="2031325"/>
          </a:xfrm>
          <a:prstGeom prst="rect">
            <a:avLst/>
          </a:prstGeom>
          <a:noFill/>
        </p:spPr>
        <p:txBody>
          <a:bodyPr wrap="square" rtlCol="0">
            <a:spAutoFit/>
          </a:bodyPr>
          <a:lstStyle/>
          <a:p>
            <a:r>
              <a:rPr lang="cs-CZ" dirty="0">
                <a:latin typeface="Calibri Light" panose="020F0302020204030204" pitchFamily="34" charset="0"/>
                <a:cs typeface="Calibri Light" panose="020F0302020204030204" pitchFamily="34" charset="0"/>
                <a:hlinkClick r:id="rId4"/>
              </a:rPr>
              <a:t>http://ibconline.ca/breastfeeding-videos-english</a:t>
            </a:r>
            <a:r>
              <a:rPr lang="cs-CZ" dirty="0" smtClean="0">
                <a:latin typeface="Calibri Light" panose="020F0302020204030204" pitchFamily="34" charset="0"/>
                <a:cs typeface="Calibri Light" panose="020F0302020204030204" pitchFamily="34" charset="0"/>
                <a:hlinkClick r:id="rId4"/>
              </a:rPr>
              <a:t>/</a:t>
            </a:r>
            <a:endParaRPr lang="cs-CZ" dirty="0" smtClean="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INSERTING A LACTATION AID</a:t>
            </a:r>
          </a:p>
          <a:p>
            <a:endParaRPr lang="cs-CZ"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additive="repl">
                                        <p:cTn id="7" dur="5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74"/>
                                        </p:tgtEl>
                                        <p:attrNameLst>
                                          <p:attrName>style.visibility</p:attrName>
                                        </p:attrNameLst>
                                      </p:cBhvr>
                                      <p:to>
                                        <p:strVal val="visible"/>
                                      </p:to>
                                    </p:set>
                                    <p:animEffect transition="in" filter="fade">
                                      <p:cBhvr additive="repl">
                                        <p:cTn id="12"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534907" y="260648"/>
            <a:ext cx="8162106" cy="1142640"/>
          </a:xfrm>
          <a:prstGeom prst="rect">
            <a:avLst/>
          </a:prstGeom>
          <a:noFill/>
          <a:ln>
            <a:noFill/>
          </a:ln>
        </p:spPr>
        <p:txBody>
          <a:bodyPr lIns="90000" tIns="45000" rIns="90000" bIns="45000" anchor="ctr"/>
          <a:lstStyle/>
          <a:p>
            <a:pPr algn="ctr">
              <a:lnSpc>
                <a:spcPct val="100000"/>
              </a:lnSpc>
            </a:pPr>
            <a:r>
              <a:rPr lang="cs-CZ" sz="4400" dirty="0">
                <a:solidFill>
                  <a:srgbClr val="00B0F0"/>
                </a:solidFill>
                <a:latin typeface="Calibri Light" panose="020F0302020204030204" pitchFamily="34" charset="0"/>
                <a:cs typeface="Calibri Light" panose="020F0302020204030204" pitchFamily="34" charset="0"/>
              </a:rPr>
              <a:t>Proč je tento způsob lepší?</a:t>
            </a:r>
            <a:endParaRPr dirty="0">
              <a:solidFill>
                <a:srgbClr val="00B0F0"/>
              </a:solidFill>
              <a:latin typeface="Calibri Light" panose="020F0302020204030204" pitchFamily="34" charset="0"/>
              <a:cs typeface="Calibri Light" panose="020F0302020204030204" pitchFamily="34" charset="0"/>
            </a:endParaRPr>
          </a:p>
        </p:txBody>
      </p:sp>
      <p:sp>
        <p:nvSpPr>
          <p:cNvPr id="576" name="CustomShape 2"/>
          <p:cNvSpPr/>
          <p:nvPr/>
        </p:nvSpPr>
        <p:spPr>
          <a:xfrm>
            <a:off x="514080" y="1981080"/>
            <a:ext cx="5426072" cy="4040208"/>
          </a:xfrm>
          <a:prstGeom prst="rect">
            <a:avLst/>
          </a:prstGeom>
          <a:noFill/>
          <a:ln>
            <a:noFill/>
          </a:ln>
        </p:spPr>
        <p:txBody>
          <a:bodyPr lIns="90000" tIns="45000" rIns="90000" bIns="45000"/>
          <a:lstStyle/>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Dítě se stále kojí.</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Děti se učí kojit kojením.</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Matky se učí kojit kojením.</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Dítě neodmítne prs.</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Kojení je pro dítě více, než jen příjem mléka!!! </a:t>
            </a:r>
            <a:endParaRPr dirty="0">
              <a:latin typeface="Calibri Light" panose="020F0302020204030204" pitchFamily="34" charset="0"/>
              <a:cs typeface="Calibri Light" panose="020F0302020204030204" pitchFamily="34" charset="0"/>
            </a:endParaRPr>
          </a:p>
        </p:txBody>
      </p:sp>
      <p:pic>
        <p:nvPicPr>
          <p:cNvPr id="577" name="Picture 3"/>
          <p:cNvPicPr/>
          <p:nvPr/>
        </p:nvPicPr>
        <p:blipFill>
          <a:blip r:embed="rId2" cstate="print">
            <a:lum bright="6000"/>
          </a:blip>
          <a:srcRect l="3185" t="3169" r="7437" b="7434"/>
          <a:stretch>
            <a:fillRect/>
          </a:stretch>
        </p:blipFill>
        <p:spPr>
          <a:xfrm>
            <a:off x="6283080" y="1988840"/>
            <a:ext cx="2860920" cy="2895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additive="repl">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Co bylo před Kodexem</a:t>
            </a:r>
            <a:endParaRPr sz="1400" dirty="0">
              <a:solidFill>
                <a:prstClr val="black"/>
              </a:solidFill>
            </a:endParaRPr>
          </a:p>
        </p:txBody>
      </p:sp>
      <p:sp>
        <p:nvSpPr>
          <p:cNvPr id="640"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panose="020F0302020204030204" pitchFamily="34" charset="0"/>
                <a:cs typeface="Calibri Light" panose="020F0302020204030204" pitchFamily="34" charset="0"/>
              </a:rPr>
              <a:t>Děti se vždy v minulosti kojily</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Ty, které se nekojily, dlouho nepřežily</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Nekojila-li matka, najímala si kojnou</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Pro děti v sirotčincích (i dříve) se hledala náhrada, upravovalo se mléko jiných savců</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R. 1867 přišel </a:t>
            </a:r>
            <a:r>
              <a:rPr lang="cs-CZ" sz="2400" dirty="0" err="1">
                <a:solidFill>
                  <a:srgbClr val="262626"/>
                </a:solidFill>
                <a:latin typeface="Calibri Light" panose="020F0302020204030204" pitchFamily="34" charset="0"/>
                <a:cs typeface="Calibri Light" panose="020F0302020204030204" pitchFamily="34" charset="0"/>
              </a:rPr>
              <a:t>Henri</a:t>
            </a:r>
            <a:r>
              <a:rPr lang="cs-CZ" sz="2400" dirty="0">
                <a:solidFill>
                  <a:srgbClr val="262626"/>
                </a:solidFill>
                <a:latin typeface="Calibri Light" panose="020F0302020204030204" pitchFamily="34" charset="0"/>
                <a:cs typeface="Calibri Light" panose="020F0302020204030204" pitchFamily="34" charset="0"/>
              </a:rPr>
              <a:t> Nestlé s první umělou sušenou kojeneckou výživou „</a:t>
            </a:r>
            <a:r>
              <a:rPr lang="cs-CZ" sz="2400" dirty="0" err="1">
                <a:solidFill>
                  <a:srgbClr val="262626"/>
                </a:solidFill>
                <a:latin typeface="Calibri Light" panose="020F0302020204030204" pitchFamily="34" charset="0"/>
                <a:cs typeface="Calibri Light" panose="020F0302020204030204" pitchFamily="34" charset="0"/>
              </a:rPr>
              <a:t>Farine</a:t>
            </a:r>
            <a:r>
              <a:rPr lang="cs-CZ" sz="2400" dirty="0">
                <a:solidFill>
                  <a:srgbClr val="262626"/>
                </a:solidFill>
                <a:latin typeface="Calibri Light" panose="020F0302020204030204" pitchFamily="34" charset="0"/>
                <a:cs typeface="Calibri Light" panose="020F0302020204030204" pitchFamily="34" charset="0"/>
              </a:rPr>
              <a:t> </a:t>
            </a:r>
            <a:r>
              <a:rPr lang="cs-CZ" sz="2400" dirty="0" err="1">
                <a:solidFill>
                  <a:srgbClr val="262626"/>
                </a:solidFill>
                <a:latin typeface="Calibri Light" panose="020F0302020204030204" pitchFamily="34" charset="0"/>
                <a:cs typeface="Calibri Light" panose="020F0302020204030204" pitchFamily="34" charset="0"/>
              </a:rPr>
              <a:t>Lacteé</a:t>
            </a:r>
            <a:r>
              <a:rPr lang="cs-CZ" sz="2400" dirty="0">
                <a:solidFill>
                  <a:srgbClr val="262626"/>
                </a:solidFill>
                <a:latin typeface="Calibri Light" panose="020F0302020204030204" pitchFamily="34" charset="0"/>
                <a:cs typeface="Calibri Light" panose="020F0302020204030204" pitchFamily="34" charset="0"/>
              </a:rPr>
              <a:t>“ primárně pro děti, které se nemohly kojit</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Kojení ustupovalo, rozmáhala se umělá výživa…až do 70. let, kdy díky podpoře kojení začalo ve vyspělých zemích kojených dětí opět přibývat…</a:t>
            </a:r>
            <a:endParaRPr dirty="0">
              <a:solidFill>
                <a:prstClr val="black"/>
              </a:solidFill>
              <a:latin typeface="Calibri Light" panose="020F0302020204030204" pitchFamily="34" charset="0"/>
              <a:cs typeface="Calibri Light" panose="020F0302020204030204" pitchFamily="34" charset="0"/>
            </a:endParaRPr>
          </a:p>
        </p:txBody>
      </p:sp>
      <p:sp>
        <p:nvSpPr>
          <p:cNvPr id="641" name="CustomShape 3"/>
          <p:cNvSpPr/>
          <p:nvPr/>
        </p:nvSpPr>
        <p:spPr>
          <a:xfrm>
            <a:off x="6572880" y="5876280"/>
            <a:ext cx="2193750" cy="1396080"/>
          </a:xfrm>
          <a:prstGeom prst="rect">
            <a:avLst/>
          </a:prstGeom>
          <a:noFill/>
          <a:ln>
            <a:noFill/>
          </a:ln>
        </p:spPr>
        <p:txBody>
          <a:bodyPr lIns="90000" tIns="45000" rIns="90000" bIns="45000" anchor="b"/>
          <a:lstStyle/>
          <a:p>
            <a:fld id="{4520A30C-11B9-4290-95E7-186623C5DCA7}" type="slidenum">
              <a:rPr lang="cs-CZ" sz="10300">
                <a:solidFill>
                  <a:srgbClr val="FFFFFF"/>
                </a:solidFill>
                <a:latin typeface="Georgia"/>
              </a:rPr>
              <a:pPr/>
              <a:t>6</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514350" y="609120"/>
            <a:ext cx="8234114" cy="1091688"/>
          </a:xfrm>
          <a:prstGeom prst="rect">
            <a:avLst/>
          </a:prstGeom>
          <a:noFill/>
          <a:ln>
            <a:noFill/>
          </a:ln>
        </p:spPr>
        <p:txBody>
          <a:bodyPr lIns="90000" tIns="45000" rIns="90000" bIns="45000" anchor="ctr"/>
          <a:lstStyle/>
          <a:p>
            <a:pPr>
              <a:lnSpc>
                <a:spcPct val="100000"/>
              </a:lnSpc>
            </a:pPr>
            <a:r>
              <a:rPr lang="cs-CZ" sz="4000" dirty="0">
                <a:solidFill>
                  <a:srgbClr val="00B0F0"/>
                </a:solidFill>
                <a:latin typeface="Calibri Light" panose="020F0302020204030204" pitchFamily="34" charset="0"/>
                <a:cs typeface="Calibri Light" panose="020F0302020204030204" pitchFamily="34" charset="0"/>
              </a:rPr>
              <a:t>Pokud se dítě nepřisává na prs, krmíme ho pohárkem</a:t>
            </a:r>
            <a:endParaRPr dirty="0">
              <a:solidFill>
                <a:srgbClr val="00B0F0"/>
              </a:solidFill>
              <a:latin typeface="Calibri Light" panose="020F0302020204030204" pitchFamily="34" charset="0"/>
              <a:cs typeface="Calibri Light" panose="020F0302020204030204" pitchFamily="34" charset="0"/>
            </a:endParaRPr>
          </a:p>
        </p:txBody>
      </p:sp>
      <p:pic>
        <p:nvPicPr>
          <p:cNvPr id="579" name="Picture 3"/>
          <p:cNvPicPr/>
          <p:nvPr/>
        </p:nvPicPr>
        <p:blipFill>
          <a:blip r:embed="rId2" cstate="print">
            <a:lum bright="6000"/>
          </a:blip>
          <a:srcRect l="6243" t="6237" r="4990" b="4993"/>
          <a:stretch>
            <a:fillRect/>
          </a:stretch>
        </p:blipFill>
        <p:spPr>
          <a:xfrm>
            <a:off x="395536" y="1916832"/>
            <a:ext cx="3957390" cy="4201920"/>
          </a:xfrm>
          <a:prstGeom prst="rect">
            <a:avLst/>
          </a:prstGeom>
          <a:ln>
            <a:noFill/>
          </a:ln>
        </p:spPr>
      </p:pic>
      <p:sp>
        <p:nvSpPr>
          <p:cNvPr id="580" name="CustomShape 2"/>
          <p:cNvSpPr/>
          <p:nvPr/>
        </p:nvSpPr>
        <p:spPr>
          <a:xfrm>
            <a:off x="4427984" y="1916832"/>
            <a:ext cx="4716016" cy="1152128"/>
          </a:xfrm>
          <a:prstGeom prst="rect">
            <a:avLst/>
          </a:prstGeom>
          <a:noFill/>
          <a:ln>
            <a:noFill/>
          </a:ln>
        </p:spPr>
        <p:txBody>
          <a:bodyPr lIns="90000" tIns="46800" rIns="90000" bIns="46800"/>
          <a:lstStyle/>
          <a:p>
            <a:pPr>
              <a:lnSpc>
                <a:spcPct val="100000"/>
              </a:lnSpc>
            </a:pPr>
            <a:r>
              <a:rPr lang="cs-CZ" sz="2400" dirty="0">
                <a:latin typeface="Calibri Light" panose="020F0302020204030204" pitchFamily="34" charset="0"/>
                <a:cs typeface="Calibri Light" panose="020F0302020204030204" pitchFamily="34" charset="0"/>
              </a:rPr>
              <a:t>Stačí obyčejná léková odměrka nebo malá sklenička!</a:t>
            </a:r>
            <a:endParaRPr dirty="0">
              <a:latin typeface="Calibri Light" panose="020F0302020204030204" pitchFamily="34" charset="0"/>
              <a:cs typeface="Calibri Light" panose="020F0302020204030204" pitchFamily="34" charset="0"/>
            </a:endParaRPr>
          </a:p>
        </p:txBody>
      </p:sp>
      <p:sp>
        <p:nvSpPr>
          <p:cNvPr id="5" name="TextovéPole 4"/>
          <p:cNvSpPr txBox="1"/>
          <p:nvPr/>
        </p:nvSpPr>
        <p:spPr>
          <a:xfrm>
            <a:off x="4716016" y="3429001"/>
            <a:ext cx="4176464" cy="1477328"/>
          </a:xfrm>
          <a:prstGeom prst="rect">
            <a:avLst/>
          </a:prstGeom>
          <a:noFill/>
        </p:spPr>
        <p:txBody>
          <a:bodyPr wrap="square" rtlCol="0">
            <a:spAutoFit/>
          </a:bodyPr>
          <a:lstStyle/>
          <a:p>
            <a:r>
              <a:rPr lang="cs-CZ" dirty="0">
                <a:latin typeface="Calibri Light" panose="020F0302020204030204" pitchFamily="34" charset="0"/>
                <a:cs typeface="Calibri Light" panose="020F0302020204030204" pitchFamily="34" charset="0"/>
                <a:hlinkClick r:id="rId3"/>
              </a:rPr>
              <a:t>http://ibconline.ca/breastfeeding-videos-english</a:t>
            </a:r>
            <a:r>
              <a:rPr lang="cs-CZ" dirty="0" smtClean="0">
                <a:latin typeface="Calibri Light" panose="020F0302020204030204" pitchFamily="34" charset="0"/>
                <a:cs typeface="Calibri Light" panose="020F0302020204030204" pitchFamily="34" charset="0"/>
                <a:hlinkClick r:id="rId3"/>
              </a:rPr>
              <a:t>/</a:t>
            </a:r>
            <a:endParaRPr lang="cs-CZ" dirty="0" smtClean="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CUP FEEDING</a:t>
            </a:r>
          </a:p>
          <a:p>
            <a:endParaRPr lang="cs-CZ"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additive="repl">
                                        <p:cTn id="7"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7544" y="476672"/>
            <a:ext cx="8676456" cy="5760640"/>
          </a:xfrm>
        </p:spPr>
        <p:txBody>
          <a:bodyPr>
            <a:normAutofit lnSpcReduction="10000"/>
          </a:bodyPr>
          <a:lstStyle/>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Výrobcům náhrad mateřského mléka se povedlo od poloviny 80. let přesvědčit odbornou veřejnost o tom, že podávání formulí je vhodné až do 1 roku věku jako tzv. Pokračovací formule (mléka) v některých zemích (jako i v ČR) až do 3 let případně do 6 let věku. </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V období přechodu z mléčných formulí na rodinnou stravu je vhodné zabezpečit rozmanité zdroje bílkovin tak, aby bylo jejich množství dostatečné nikoliv nadměrné. </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Mezi důvody udávané na podporu podávání pokračovacích formulí je i otázka zabezpečení příjmu železa, které je do pokračovacích formulí přidáváno. Je však lépe zabezpečit jeho přívod běžnou stravou, v případě nutnosti možné doplnit tento prvek suplementy.</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Dostatečně kojené děti nemusí pít upravené ani neupravené kravské mléko až do úplného odstavení.</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Podle Evropských směrnic z roku 2006 a doporučení ESPGHAN-u z roku 2008 by kojené děti a nebo částečně kojené děti neměly do 12 měsíců dostávat kravské mléko jako hlavní nápoj (do omáček apod.). Z důvodu nedostatku železa.</a:t>
            </a:r>
          </a:p>
          <a:p>
            <a:pPr eaLnBrk="1" hangingPunct="1">
              <a:lnSpc>
                <a:spcPct val="80000"/>
              </a:lnSpc>
            </a:pPr>
            <a:endParaRPr lang="cs-CZ" altLang="cs-CZ" sz="21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08131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Mléčné</a:t>
            </a:r>
            <a:r>
              <a:rPr lang="cs-CZ" altLang="cs-CZ" dirty="0" smtClean="0">
                <a:latin typeface="Calibri Light" panose="020F0302020204030204" pitchFamily="34" charset="0"/>
                <a:cs typeface="Calibri Light" panose="020F0302020204030204" pitchFamily="34" charset="0"/>
              </a:rPr>
              <a:t> </a:t>
            </a:r>
            <a:r>
              <a:rPr lang="cs-CZ" altLang="cs-CZ" dirty="0" smtClean="0">
                <a:solidFill>
                  <a:srgbClr val="00B0F0"/>
                </a:solidFill>
                <a:latin typeface="Calibri Light" panose="020F0302020204030204" pitchFamily="34" charset="0"/>
                <a:cs typeface="Calibri Light" panose="020F0302020204030204" pitchFamily="34" charset="0"/>
              </a:rPr>
              <a:t>formule</a:t>
            </a:r>
            <a:r>
              <a:rPr lang="cs-CZ" altLang="cs-CZ" dirty="0" smtClean="0">
                <a:latin typeface="Calibri Light" panose="020F0302020204030204" pitchFamily="34" charset="0"/>
                <a:cs typeface="Calibri Light" panose="020F0302020204030204" pitchFamily="34" charset="0"/>
              </a:rPr>
              <a:t> </a:t>
            </a:r>
          </a:p>
        </p:txBody>
      </p:sp>
      <p:sp>
        <p:nvSpPr>
          <p:cNvPr id="34819" name="Rectangle 3"/>
          <p:cNvSpPr>
            <a:spLocks noGrp="1" noChangeArrowheads="1"/>
          </p:cNvSpPr>
          <p:nvPr>
            <p:ph type="body" idx="1"/>
          </p:nvPr>
        </p:nvSpPr>
        <p:spPr/>
        <p:txBody>
          <a:bodyPr/>
          <a:lstStyle/>
          <a:p>
            <a:pPr eaLnBrk="1" hangingPunct="1"/>
            <a:r>
              <a:rPr lang="cs-CZ" altLang="cs-CZ" dirty="0" smtClean="0">
                <a:latin typeface="Calibri Light" panose="020F0302020204030204" pitchFamily="34" charset="0"/>
                <a:cs typeface="Calibri Light" panose="020F0302020204030204" pitchFamily="34" charset="0"/>
              </a:rPr>
              <a:t>Dětem prvních pár měsíců podáváme tzv. </a:t>
            </a:r>
            <a:r>
              <a:rPr lang="cs-CZ" altLang="cs-CZ" b="1" dirty="0" smtClean="0">
                <a:latin typeface="Calibri Light" panose="020F0302020204030204" pitchFamily="34" charset="0"/>
                <a:cs typeface="Calibri Light" panose="020F0302020204030204" pitchFamily="34" charset="0"/>
              </a:rPr>
              <a:t>Počáteční výživu (označována č. 1</a:t>
            </a:r>
            <a:r>
              <a:rPr lang="cs-CZ" altLang="cs-CZ" dirty="0" smtClean="0">
                <a:latin typeface="Calibri Light" panose="020F0302020204030204" pitchFamily="34" charset="0"/>
                <a:cs typeface="Calibri Light" panose="020F0302020204030204" pitchFamily="34" charset="0"/>
              </a:rPr>
              <a:t>), která je v současnosti doporučována pro děti do 6 měsíců, kde je </a:t>
            </a:r>
            <a:r>
              <a:rPr lang="cs-CZ" altLang="cs-CZ" dirty="0" err="1" smtClean="0">
                <a:latin typeface="Calibri Light" panose="020F0302020204030204" pitchFamily="34" charset="0"/>
                <a:cs typeface="Calibri Light" panose="020F0302020204030204" pitchFamily="34" charset="0"/>
              </a:rPr>
              <a:t>upravaný</a:t>
            </a:r>
            <a:r>
              <a:rPr lang="cs-CZ" altLang="cs-CZ" dirty="0" smtClean="0">
                <a:latin typeface="Calibri Light" panose="020F0302020204030204" pitchFamily="34" charset="0"/>
                <a:cs typeface="Calibri Light" panose="020F0302020204030204" pitchFamily="34" charset="0"/>
              </a:rPr>
              <a:t> obsah bílkovin (nižší oproti kravskému mléku), solí a jsou doplněny o některé chybějící látky.</a:t>
            </a:r>
          </a:p>
          <a:p>
            <a:pPr eaLnBrk="1" hangingPunct="1"/>
            <a:r>
              <a:rPr lang="cs-CZ" altLang="cs-CZ" dirty="0" smtClean="0">
                <a:latin typeface="Calibri Light" panose="020F0302020204030204" pitchFamily="34" charset="0"/>
                <a:cs typeface="Calibri Light" panose="020F0302020204030204" pitchFamily="34" charset="0"/>
              </a:rPr>
              <a:t>Výchozí surovina je </a:t>
            </a:r>
            <a:r>
              <a:rPr lang="cs-CZ" altLang="cs-CZ" b="1" dirty="0" smtClean="0">
                <a:latin typeface="Calibri Light" panose="020F0302020204030204" pitchFamily="34" charset="0"/>
                <a:cs typeface="Calibri Light" panose="020F0302020204030204" pitchFamily="34" charset="0"/>
              </a:rPr>
              <a:t>kravské mléko</a:t>
            </a:r>
          </a:p>
          <a:p>
            <a:pPr eaLnBrk="1" hangingPunct="1">
              <a:buFont typeface="Wingdings" panose="05000000000000000000" pitchFamily="2" charset="2"/>
              <a:buNone/>
            </a:pP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5702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Počáteční mléka (formule):</a:t>
            </a:r>
          </a:p>
        </p:txBody>
      </p:sp>
      <p:sp>
        <p:nvSpPr>
          <p:cNvPr id="35843" name="Rectangle 3"/>
          <p:cNvSpPr>
            <a:spLocks noGrp="1" noChangeArrowheads="1"/>
          </p:cNvSpPr>
          <p:nvPr>
            <p:ph type="body" idx="1"/>
          </p:nvPr>
        </p:nvSpPr>
        <p:spPr/>
        <p:txBody>
          <a:bodyPr>
            <a:noAutofit/>
          </a:bodyPr>
          <a:lstStyle/>
          <a:p>
            <a:pPr eaLnBrk="1" hangingPunct="1">
              <a:lnSpc>
                <a:spcPct val="80000"/>
              </a:lnSpc>
            </a:pPr>
            <a:r>
              <a:rPr lang="cs-CZ" altLang="cs-CZ" sz="1800" dirty="0" smtClean="0">
                <a:latin typeface="Calibri Light" panose="020F0302020204030204" pitchFamily="34" charset="0"/>
                <a:cs typeface="Calibri Light" panose="020F0302020204030204" pitchFamily="34" charset="0"/>
              </a:rPr>
              <a:t>Určeny pro</a:t>
            </a:r>
            <a:r>
              <a:rPr lang="cs-CZ" altLang="cs-CZ" sz="1800" b="1" dirty="0" smtClean="0">
                <a:latin typeface="Calibri Light" panose="020F0302020204030204" pitchFamily="34" charset="0"/>
                <a:cs typeface="Calibri Light" panose="020F0302020204030204" pitchFamily="34" charset="0"/>
              </a:rPr>
              <a:t>  </a:t>
            </a:r>
            <a:r>
              <a:rPr lang="cs-CZ" altLang="cs-CZ" sz="1800" dirty="0" smtClean="0">
                <a:latin typeface="Calibri Light" panose="020F0302020204030204" pitchFamily="34" charset="0"/>
                <a:cs typeface="Calibri Light" panose="020F0302020204030204" pitchFamily="34" charset="0"/>
              </a:rPr>
              <a:t>nekojené či částečně kojené děti do 6 měsíců (mohou se podávat i po 6 měsíci)</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Bílkovina</a:t>
            </a:r>
            <a:r>
              <a:rPr lang="cs-CZ" altLang="cs-CZ" sz="1800" dirty="0" smtClean="0">
                <a:latin typeface="Calibri Light" panose="020F0302020204030204" pitchFamily="34" charset="0"/>
                <a:cs typeface="Calibri Light" panose="020F0302020204030204" pitchFamily="34" charset="0"/>
              </a:rPr>
              <a:t> může být </a:t>
            </a:r>
            <a:r>
              <a:rPr lang="cs-CZ" altLang="cs-CZ" sz="1800" i="1" dirty="0" smtClean="0">
                <a:latin typeface="Calibri Light" panose="020F0302020204030204" pitchFamily="34" charset="0"/>
                <a:cs typeface="Calibri Light" panose="020F0302020204030204" pitchFamily="34" charset="0"/>
              </a:rPr>
              <a:t>neadaptovaná </a:t>
            </a:r>
            <a:r>
              <a:rPr lang="cs-CZ" altLang="cs-CZ" sz="1800" dirty="0" smtClean="0">
                <a:latin typeface="Calibri Light" panose="020F0302020204030204" pitchFamily="34" charset="0"/>
                <a:cs typeface="Calibri Light" panose="020F0302020204030204" pitchFamily="34" charset="0"/>
              </a:rPr>
              <a:t>(kasein: syrovátka 80:20) nebo </a:t>
            </a:r>
            <a:r>
              <a:rPr lang="cs-CZ" altLang="cs-CZ" sz="1800" i="1" dirty="0" smtClean="0">
                <a:latin typeface="Calibri Light" panose="020F0302020204030204" pitchFamily="34" charset="0"/>
                <a:cs typeface="Calibri Light" panose="020F0302020204030204" pitchFamily="34" charset="0"/>
              </a:rPr>
              <a:t>adaptovaná</a:t>
            </a:r>
            <a:r>
              <a:rPr lang="cs-CZ" altLang="cs-CZ" sz="1800" dirty="0" smtClean="0">
                <a:latin typeface="Calibri Light" panose="020F0302020204030204" pitchFamily="34" charset="0"/>
                <a:cs typeface="Calibri Light" panose="020F0302020204030204" pitchFamily="34" charset="0"/>
              </a:rPr>
              <a:t> ve prospěch syrovátkové bílkoviny.  Současně vyráběná mléka obsahují adaptovanou bílkovinu. Nebylo ovšem prokázáno, že by pro fyziologické novorozence byla tyto mléka výhodnější. Adaptovaná bílkovina je lépe stravitelná, proto je vhodná pro nedonošence. Kvůli vyššímu sytícímu účinku obsahují některá mléka více kaseinu, označují se jako forte.</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Sacharidy:</a:t>
            </a:r>
            <a:r>
              <a:rPr lang="cs-CZ" altLang="cs-CZ" sz="1800" dirty="0" smtClean="0">
                <a:latin typeface="Calibri Light" panose="020F0302020204030204" pitchFamily="34" charset="0"/>
                <a:cs typeface="Calibri Light" panose="020F0302020204030204" pitchFamily="34" charset="0"/>
              </a:rPr>
              <a:t> (MM pouze laktózu a oligosacharidy). Formule mohou obsahovat i jiné sacharidy např. </a:t>
            </a:r>
            <a:r>
              <a:rPr lang="cs-CZ" altLang="cs-CZ" sz="1800" dirty="0" err="1" smtClean="0">
                <a:latin typeface="Calibri Light" panose="020F0302020204030204" pitchFamily="34" charset="0"/>
                <a:cs typeface="Calibri Light" panose="020F0302020204030204" pitchFamily="34" charset="0"/>
              </a:rPr>
              <a:t>sachrózu</a:t>
            </a:r>
            <a:r>
              <a:rPr lang="cs-CZ" altLang="cs-CZ" sz="1800" dirty="0" smtClean="0">
                <a:latin typeface="Calibri Light" panose="020F0302020204030204" pitchFamily="34" charset="0"/>
                <a:cs typeface="Calibri Light" panose="020F0302020204030204" pitchFamily="34" charset="0"/>
              </a:rPr>
              <a:t>, maltózu, </a:t>
            </a:r>
            <a:r>
              <a:rPr lang="cs-CZ" altLang="cs-CZ" sz="1800" dirty="0" err="1" smtClean="0">
                <a:latin typeface="Calibri Light" panose="020F0302020204030204" pitchFamily="34" charset="0"/>
                <a:cs typeface="Calibri Light" panose="020F0302020204030204" pitchFamily="34" charset="0"/>
              </a:rPr>
              <a:t>maltodextiny</a:t>
            </a:r>
            <a:r>
              <a:rPr lang="cs-CZ" altLang="cs-CZ" sz="1800" dirty="0" smtClean="0">
                <a:latin typeface="Calibri Light" panose="020F0302020204030204" pitchFamily="34" charset="0"/>
                <a:cs typeface="Calibri Light" panose="020F0302020204030204" pitchFamily="34" charset="0"/>
              </a:rPr>
              <a:t>, glukózu a </a:t>
            </a:r>
            <a:r>
              <a:rPr lang="cs-CZ" altLang="cs-CZ" sz="1800" dirty="0" err="1" smtClean="0">
                <a:latin typeface="Calibri Light" panose="020F0302020204030204" pitchFamily="34" charset="0"/>
                <a:cs typeface="Calibri Light" panose="020F0302020204030204" pitchFamily="34" charset="0"/>
              </a:rPr>
              <a:t>bezlaktózové</a:t>
            </a:r>
            <a:r>
              <a:rPr lang="cs-CZ" altLang="cs-CZ" sz="1800" dirty="0" smtClean="0">
                <a:latin typeface="Calibri Light" panose="020F0302020204030204" pitchFamily="34" charset="0"/>
                <a:cs typeface="Calibri Light" panose="020F0302020204030204" pitchFamily="34" charset="0"/>
              </a:rPr>
              <a:t> škroby.</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Tuky</a:t>
            </a:r>
            <a:r>
              <a:rPr lang="cs-CZ" altLang="cs-CZ" sz="1800" dirty="0" smtClean="0">
                <a:latin typeface="Calibri Light" panose="020F0302020204030204" pitchFamily="34" charset="0"/>
                <a:cs typeface="Calibri Light" panose="020F0302020204030204" pitchFamily="34" charset="0"/>
              </a:rPr>
              <a:t>: pokrýt </a:t>
            </a:r>
            <a:r>
              <a:rPr lang="cs-CZ" altLang="cs-CZ" sz="1800" dirty="0" err="1" smtClean="0">
                <a:latin typeface="Calibri Light" panose="020F0302020204030204" pitchFamily="34" charset="0"/>
                <a:cs typeface="Calibri Light" panose="020F0302020204030204" pitchFamily="34" charset="0"/>
              </a:rPr>
              <a:t>max</a:t>
            </a:r>
            <a:r>
              <a:rPr lang="cs-CZ" altLang="cs-CZ" sz="1800" dirty="0" smtClean="0">
                <a:latin typeface="Calibri Light" panose="020F0302020204030204" pitchFamily="34" charset="0"/>
                <a:cs typeface="Calibri Light" panose="020F0302020204030204" pitchFamily="34" charset="0"/>
              </a:rPr>
              <a:t> 55 %, musí obsahovat </a:t>
            </a:r>
            <a:r>
              <a:rPr lang="cs-CZ" altLang="cs-CZ" sz="1800" dirty="0" err="1" smtClean="0">
                <a:latin typeface="Calibri Light" panose="020F0302020204030204" pitchFamily="34" charset="0"/>
                <a:cs typeface="Calibri Light" panose="020F0302020204030204" pitchFamily="34" charset="0"/>
              </a:rPr>
              <a:t>kys</a:t>
            </a:r>
            <a:r>
              <a:rPr lang="cs-CZ" altLang="cs-CZ" sz="1800" dirty="0" smtClean="0">
                <a:latin typeface="Calibri Light" panose="020F0302020204030204" pitchFamily="34" charset="0"/>
                <a:cs typeface="Calibri Light" panose="020F0302020204030204" pitchFamily="34" charset="0"/>
              </a:rPr>
              <a:t>. linolovou a alfa </a:t>
            </a:r>
            <a:r>
              <a:rPr lang="cs-CZ" altLang="cs-CZ" sz="1800" dirty="0" err="1" smtClean="0">
                <a:latin typeface="Calibri Light" panose="020F0302020204030204" pitchFamily="34" charset="0"/>
                <a:cs typeface="Calibri Light" panose="020F0302020204030204" pitchFamily="34" charset="0"/>
              </a:rPr>
              <a:t>linolenovou</a:t>
            </a:r>
            <a:r>
              <a:rPr lang="cs-CZ" altLang="cs-CZ" sz="1800" dirty="0" smtClean="0">
                <a:latin typeface="Calibri Light" panose="020F0302020204030204" pitchFamily="34" charset="0"/>
                <a:cs typeface="Calibri Light" panose="020F0302020204030204" pitchFamily="34" charset="0"/>
              </a:rPr>
              <a:t>. Není nutná DHA a arachidonová, přesto ji někteří výrobci přidávají.</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smtClean="0">
                <a:latin typeface="Calibri Light" panose="020F0302020204030204" pitchFamily="34" charset="0"/>
                <a:cs typeface="Calibri Light" panose="020F0302020204030204" pitchFamily="34" charset="0"/>
              </a:rPr>
              <a:t> </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(Ukazuje se, že umělé mléko s DHA bez kyseliny arachidonové zvyšuje riziko onemocnění</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 srdce a mozkových cév a riziko úmrtí v důsledku nedostatku </a:t>
            </a:r>
            <a:r>
              <a:rPr lang="cs-CZ" altLang="cs-CZ" sz="1400" dirty="0" err="1" smtClean="0">
                <a:latin typeface="Calibri Light" panose="020F0302020204030204" pitchFamily="34" charset="0"/>
                <a:cs typeface="Calibri Light" panose="020F0302020204030204" pitchFamily="34" charset="0"/>
              </a:rPr>
              <a:t>oxylipinových</a:t>
            </a:r>
            <a:r>
              <a:rPr lang="cs-CZ" altLang="cs-CZ" sz="1400" dirty="0" smtClean="0">
                <a:latin typeface="Calibri Light" panose="020F0302020204030204" pitchFamily="34" charset="0"/>
                <a:cs typeface="Calibri Light" panose="020F0302020204030204" pitchFamily="34" charset="0"/>
              </a:rPr>
              <a:t> derivátů kyseliny</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arachidonové).</a:t>
            </a:r>
            <a:r>
              <a:rPr lang="cs-CZ" altLang="cs-CZ" sz="1800" dirty="0" smtClean="0">
                <a:latin typeface="Calibri Light" panose="020F0302020204030204" pitchFamily="34" charset="0"/>
                <a:cs typeface="Calibri Light" panose="020F0302020204030204" pitchFamily="34" charset="0"/>
              </a:rPr>
              <a:t> </a:t>
            </a:r>
          </a:p>
          <a:p>
            <a:pPr eaLnBrk="1" hangingPunct="1">
              <a:lnSpc>
                <a:spcPct val="80000"/>
              </a:lnSpc>
              <a:buFont typeface="Wingdings" panose="05000000000000000000" pitchFamily="2" charset="2"/>
              <a:buNone/>
            </a:pPr>
            <a:r>
              <a:rPr lang="cs-CZ" altLang="cs-CZ" sz="1200" dirty="0" err="1" smtClean="0">
                <a:latin typeface="Calibri Light" panose="020F0302020204030204" pitchFamily="34" charset="0"/>
                <a:cs typeface="Calibri Light" panose="020F0302020204030204" pitchFamily="34" charset="0"/>
              </a:rPr>
              <a:t>Crawford</a:t>
            </a:r>
            <a:r>
              <a:rPr lang="cs-CZ" altLang="cs-CZ" sz="1200" dirty="0" smtClean="0">
                <a:latin typeface="Calibri Light" panose="020F0302020204030204" pitchFamily="34" charset="0"/>
                <a:cs typeface="Calibri Light" panose="020F0302020204030204" pitchFamily="34" charset="0"/>
              </a:rPr>
              <a:t> MA1, </a:t>
            </a:r>
            <a:r>
              <a:rPr lang="cs-CZ" altLang="cs-CZ" sz="1200" dirty="0" err="1" smtClean="0">
                <a:latin typeface="Calibri Light" panose="020F0302020204030204" pitchFamily="34" charset="0"/>
                <a:cs typeface="Calibri Light" panose="020F0302020204030204" pitchFamily="34" charset="0"/>
              </a:rPr>
              <a:t>Wang</a:t>
            </a:r>
            <a:r>
              <a:rPr lang="cs-CZ" altLang="cs-CZ" sz="1200" dirty="0" smtClean="0">
                <a:latin typeface="Calibri Light" panose="020F0302020204030204" pitchFamily="34" charset="0"/>
                <a:cs typeface="Calibri Light" panose="020F0302020204030204" pitchFamily="34" charset="0"/>
              </a:rPr>
              <a:t> Y2, </a:t>
            </a:r>
            <a:r>
              <a:rPr lang="cs-CZ" altLang="cs-CZ" sz="1200" dirty="0" err="1" smtClean="0">
                <a:latin typeface="Calibri Light" panose="020F0302020204030204" pitchFamily="34" charset="0"/>
                <a:cs typeface="Calibri Light" panose="020F0302020204030204" pitchFamily="34" charset="0"/>
              </a:rPr>
              <a:t>Forsyth</a:t>
            </a:r>
            <a:r>
              <a:rPr lang="cs-CZ" altLang="cs-CZ" sz="1200" dirty="0" smtClean="0">
                <a:latin typeface="Calibri Light" panose="020F0302020204030204" pitchFamily="34" charset="0"/>
                <a:cs typeface="Calibri Light" panose="020F0302020204030204" pitchFamily="34" charset="0"/>
              </a:rPr>
              <a:t> S3, </a:t>
            </a:r>
            <a:r>
              <a:rPr lang="cs-CZ" altLang="cs-CZ" sz="1200" dirty="0" err="1" smtClean="0">
                <a:latin typeface="Calibri Light" panose="020F0302020204030204" pitchFamily="34" charset="0"/>
                <a:cs typeface="Calibri Light" panose="020F0302020204030204" pitchFamily="34" charset="0"/>
              </a:rPr>
              <a:t>Brenna</a:t>
            </a:r>
            <a:r>
              <a:rPr lang="cs-CZ" altLang="cs-CZ" sz="1200" dirty="0" smtClean="0">
                <a:latin typeface="Calibri Light" panose="020F0302020204030204" pitchFamily="34" charset="0"/>
                <a:cs typeface="Calibri Light" panose="020F0302020204030204" pitchFamily="34" charset="0"/>
              </a:rPr>
              <a:t> JT4. </a:t>
            </a:r>
            <a:r>
              <a:rPr lang="cs-CZ" altLang="cs-CZ" sz="1200" dirty="0" err="1" smtClean="0">
                <a:latin typeface="Calibri Light" panose="020F0302020204030204" pitchFamily="34" charset="0"/>
                <a:cs typeface="Calibri Light" panose="020F0302020204030204" pitchFamily="34" charset="0"/>
              </a:rPr>
              <a:t>The</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European</a:t>
            </a:r>
            <a:r>
              <a:rPr lang="cs-CZ" altLang="cs-CZ" sz="1200" dirty="0" smtClean="0">
                <a:latin typeface="Calibri Light" panose="020F0302020204030204" pitchFamily="34" charset="0"/>
                <a:cs typeface="Calibri Light" panose="020F0302020204030204" pitchFamily="34" charset="0"/>
              </a:rPr>
              <a:t> Food </a:t>
            </a:r>
            <a:r>
              <a:rPr lang="cs-CZ" altLang="cs-CZ" sz="1200" dirty="0" err="1" smtClean="0">
                <a:latin typeface="Calibri Light" panose="020F0302020204030204" pitchFamily="34" charset="0"/>
                <a:cs typeface="Calibri Light" panose="020F0302020204030204" pitchFamily="34" charset="0"/>
              </a:rPr>
              <a:t>Safety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Authority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recommendation</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for</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polyunsaturated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fatty</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smtClean="0">
                <a:latin typeface="Calibri Light" panose="020F0302020204030204" pitchFamily="34" charset="0"/>
                <a:cs typeface="Calibri Light" panose="020F0302020204030204" pitchFamily="34" charset="0"/>
              </a:rPr>
              <a:t>acid </a:t>
            </a:r>
            <a:r>
              <a:rPr lang="cs-CZ" altLang="cs-CZ" sz="1200" dirty="0" err="1" smtClean="0">
                <a:latin typeface="Calibri Light" panose="020F0302020204030204" pitchFamily="34" charset="0"/>
                <a:cs typeface="Calibri Light" panose="020F0302020204030204" pitchFamily="34" charset="0"/>
              </a:rPr>
              <a:t>composition</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of</a:t>
            </a:r>
            <a:r>
              <a:rPr lang="cs-CZ" altLang="cs-CZ" sz="1200" dirty="0" smtClean="0">
                <a:latin typeface="Calibri Light" panose="020F0302020204030204" pitchFamily="34" charset="0"/>
                <a:cs typeface="Calibri Light" panose="020F0302020204030204" pitchFamily="34" charset="0"/>
              </a:rPr>
              <a:t> infant </a:t>
            </a:r>
            <a:r>
              <a:rPr lang="cs-CZ" altLang="cs-CZ" sz="1200" dirty="0" err="1" smtClean="0">
                <a:latin typeface="Calibri Light" panose="020F0302020204030204" pitchFamily="34" charset="0"/>
                <a:cs typeface="Calibri Light" panose="020F0302020204030204" pitchFamily="34" charset="0"/>
              </a:rPr>
              <a:t>formula</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overrules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breast</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milk</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puts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infants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at</a:t>
            </a:r>
            <a:r>
              <a:rPr lang="cs-CZ" altLang="cs-CZ" sz="1200" dirty="0" smtClean="0">
                <a:latin typeface="Calibri Light" panose="020F0302020204030204" pitchFamily="34" charset="0"/>
                <a:cs typeface="Calibri Light" panose="020F0302020204030204" pitchFamily="34" charset="0"/>
              </a:rPr>
              <a:t> risk, and </a:t>
            </a:r>
            <a:r>
              <a:rPr lang="cs-CZ" altLang="cs-CZ" sz="1200" dirty="0" err="1" smtClean="0">
                <a:latin typeface="Calibri Light" panose="020F0302020204030204" pitchFamily="34" charset="0"/>
                <a:cs typeface="Calibri Light" panose="020F0302020204030204" pitchFamily="34" charset="0"/>
              </a:rPr>
              <a:t>should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be</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revised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Prostaglandins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Leukot</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Essent</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err="1" smtClean="0">
                <a:latin typeface="Calibri Light" panose="020F0302020204030204" pitchFamily="34" charset="0"/>
                <a:cs typeface="Calibri Light" panose="020F0302020204030204" pitchFamily="34" charset="0"/>
              </a:rPr>
              <a:t>Fatty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Acids</a:t>
            </a:r>
            <a:r>
              <a:rPr lang="cs-CZ" altLang="cs-CZ" sz="1200" dirty="0" smtClean="0">
                <a:latin typeface="Calibri Light" panose="020F0302020204030204" pitchFamily="34" charset="0"/>
                <a:cs typeface="Calibri Light" panose="020F0302020204030204" pitchFamily="34" charset="0"/>
              </a:rPr>
              <a:t>. 2015 </a:t>
            </a:r>
            <a:r>
              <a:rPr lang="cs-CZ" altLang="cs-CZ" sz="1200" dirty="0" err="1" smtClean="0">
                <a:latin typeface="Calibri Light" panose="020F0302020204030204" pitchFamily="34" charset="0"/>
                <a:cs typeface="Calibri Light" panose="020F0302020204030204" pitchFamily="34" charset="0"/>
              </a:rPr>
              <a:t>Sep</a:t>
            </a:r>
            <a:r>
              <a:rPr lang="cs-CZ" altLang="cs-CZ" sz="1200" dirty="0" smtClean="0">
                <a:latin typeface="Calibri Light" panose="020F0302020204030204" pitchFamily="34" charset="0"/>
                <a:cs typeface="Calibri Light" panose="020F0302020204030204" pitchFamily="34" charset="0"/>
              </a:rPr>
              <a:t> 21. </a:t>
            </a:r>
            <a:r>
              <a:rPr lang="cs-CZ" altLang="cs-CZ" sz="1200" dirty="0" err="1" smtClean="0">
                <a:latin typeface="Calibri Light" panose="020F0302020204030204" pitchFamily="34" charset="0"/>
                <a:cs typeface="Calibri Light" panose="020F0302020204030204" pitchFamily="34" charset="0"/>
              </a:rPr>
              <a:t>pii</a:t>
            </a:r>
            <a:r>
              <a:rPr lang="cs-CZ" altLang="cs-CZ" sz="1200" dirty="0" smtClean="0">
                <a:latin typeface="Calibri Light" panose="020F0302020204030204" pitchFamily="34" charset="0"/>
                <a:cs typeface="Calibri Light" panose="020F0302020204030204" pitchFamily="34" charset="0"/>
              </a:rPr>
              <a:t>: S0952-3278(15)30010-7. </a:t>
            </a:r>
            <a:r>
              <a:rPr lang="cs-CZ" altLang="cs-CZ" sz="1200" dirty="0" err="1" smtClean="0">
                <a:latin typeface="Calibri Light" panose="020F0302020204030204" pitchFamily="34" charset="0"/>
                <a:cs typeface="Calibri Light" panose="020F0302020204030204" pitchFamily="34" charset="0"/>
              </a:rPr>
              <a:t>doi</a:t>
            </a:r>
            <a:r>
              <a:rPr lang="cs-CZ" altLang="cs-CZ" sz="1200" dirty="0" smtClean="0">
                <a:latin typeface="Calibri Light" panose="020F0302020204030204" pitchFamily="34" charset="0"/>
                <a:cs typeface="Calibri Light" panose="020F0302020204030204" pitchFamily="34" charset="0"/>
              </a:rPr>
              <a:t>: 10.1016/j.plefa.2015.07.005. [</a:t>
            </a:r>
            <a:r>
              <a:rPr lang="cs-CZ" altLang="cs-CZ" sz="1200" dirty="0" err="1" smtClean="0">
                <a:latin typeface="Calibri Light" panose="020F0302020204030204" pitchFamily="34" charset="0"/>
                <a:cs typeface="Calibri Light" panose="020F0302020204030204" pitchFamily="34" charset="0"/>
              </a:rPr>
              <a:t>Epub</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ahead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of</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print</a:t>
            </a:r>
            <a:r>
              <a:rPr lang="cs-CZ" altLang="cs-CZ" sz="1200" dirty="0" smtClean="0">
                <a:latin typeface="Calibri Light" panose="020F0302020204030204" pitchFamily="34" charset="0"/>
                <a:cs typeface="Calibri Light" panose="020F0302020204030204" pitchFamily="34" charset="0"/>
              </a:rPr>
              <a:t>]</a:t>
            </a:r>
          </a:p>
          <a:p>
            <a:pPr eaLnBrk="1" hangingPunct="1">
              <a:lnSpc>
                <a:spcPct val="80000"/>
              </a:lnSpc>
            </a:pPr>
            <a:endParaRPr lang="cs-CZ" altLang="cs-CZ" sz="12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060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Přípravky pro nedonošené děti</a:t>
            </a:r>
          </a:p>
        </p:txBody>
      </p:sp>
      <p:sp>
        <p:nvSpPr>
          <p:cNvPr id="36867" name="Rectangle 3"/>
          <p:cNvSpPr>
            <a:spLocks noGrp="1" noChangeArrowheads="1"/>
          </p:cNvSpPr>
          <p:nvPr>
            <p:ph type="body" idx="1"/>
          </p:nvPr>
        </p:nvSpPr>
        <p:spPr/>
        <p:txBody>
          <a:bodyPr/>
          <a:lstStyle/>
          <a:p>
            <a:pPr eaLnBrk="1" hangingPunct="1"/>
            <a:r>
              <a:rPr lang="cs-CZ" altLang="cs-CZ" dirty="0" smtClean="0">
                <a:latin typeface="Calibri Light" panose="020F0302020204030204" pitchFamily="34" charset="0"/>
                <a:cs typeface="Calibri Light" panose="020F0302020204030204" pitchFamily="34" charset="0"/>
              </a:rPr>
              <a:t>V</a:t>
            </a:r>
            <a:r>
              <a:rPr lang="cs-CZ" altLang="cs-CZ" i="1" dirty="0" smtClean="0">
                <a:latin typeface="Calibri Light" panose="020F0302020204030204" pitchFamily="34" charset="0"/>
                <a:cs typeface="Calibri Light" panose="020F0302020204030204" pitchFamily="34" charset="0"/>
              </a:rPr>
              <a:t> </a:t>
            </a:r>
            <a:r>
              <a:rPr lang="cs-CZ" altLang="cs-CZ" dirty="0" smtClean="0">
                <a:latin typeface="Calibri Light" panose="020F0302020204030204" pitchFamily="34" charset="0"/>
                <a:cs typeface="Calibri Light" panose="020F0302020204030204" pitchFamily="34" charset="0"/>
              </a:rPr>
              <a:t>případě neprospívání při výživě samotným MM, jsou na trhu </a:t>
            </a:r>
            <a:r>
              <a:rPr lang="cs-CZ" altLang="cs-CZ" b="1" dirty="0" smtClean="0">
                <a:latin typeface="Calibri Light" panose="020F0302020204030204" pitchFamily="34" charset="0"/>
                <a:cs typeface="Calibri Light" panose="020F0302020204030204" pitchFamily="34" charset="0"/>
              </a:rPr>
              <a:t>přípravky k jeho obohacení</a:t>
            </a:r>
            <a:r>
              <a:rPr lang="cs-CZ" altLang="cs-CZ" dirty="0" smtClean="0">
                <a:latin typeface="Calibri Light" panose="020F0302020204030204" pitchFamily="34" charset="0"/>
                <a:cs typeface="Calibri Light" panose="020F0302020204030204" pitchFamily="34" charset="0"/>
              </a:rPr>
              <a:t>. </a:t>
            </a:r>
          </a:p>
          <a:p>
            <a:pPr eaLnBrk="1" hangingPunct="1"/>
            <a:r>
              <a:rPr lang="cs-CZ" altLang="cs-CZ" dirty="0" smtClean="0">
                <a:latin typeface="Calibri Light" panose="020F0302020204030204" pitchFamily="34" charset="0"/>
                <a:cs typeface="Calibri Light" panose="020F0302020204030204" pitchFamily="34" charset="0"/>
              </a:rPr>
              <a:t>Pokud není k dispozici MM používají se </a:t>
            </a:r>
            <a:r>
              <a:rPr lang="cs-CZ" altLang="cs-CZ" b="1" dirty="0" smtClean="0">
                <a:latin typeface="Calibri Light" panose="020F0302020204030204" pitchFamily="34" charset="0"/>
                <a:cs typeface="Calibri Light" panose="020F0302020204030204" pitchFamily="34" charset="0"/>
              </a:rPr>
              <a:t>mléka pro nedonošené děti</a:t>
            </a:r>
            <a:r>
              <a:rPr lang="cs-CZ" altLang="cs-CZ" dirty="0" smtClean="0">
                <a:latin typeface="Calibri Light" panose="020F0302020204030204" pitchFamily="34" charset="0"/>
                <a:cs typeface="Calibri Light" panose="020F0302020204030204" pitchFamily="34" charset="0"/>
              </a:rPr>
              <a:t>, které mají vyšší energetickou hodnotu a více bílkovin (adaptovaná bílkovina).</a:t>
            </a:r>
          </a:p>
        </p:txBody>
      </p:sp>
    </p:spTree>
    <p:extLst>
      <p:ext uri="{BB962C8B-B14F-4D97-AF65-F5344CB8AC3E}">
        <p14:creationId xmlns:p14="http://schemas.microsoft.com/office/powerpoint/2010/main" val="3348911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Hydrolyzáty – přípravky se sníženou </a:t>
            </a:r>
            <a:r>
              <a:rPr lang="cs-CZ" altLang="cs-CZ" dirty="0" err="1" smtClean="0">
                <a:solidFill>
                  <a:srgbClr val="00B0F0"/>
                </a:solidFill>
                <a:latin typeface="Calibri Light" panose="020F0302020204030204" pitchFamily="34" charset="0"/>
                <a:cs typeface="Calibri Light" panose="020F0302020204030204" pitchFamily="34" charset="0"/>
              </a:rPr>
              <a:t>antigenicitou</a:t>
            </a:r>
            <a:endParaRPr lang="cs-CZ" altLang="cs-CZ" dirty="0" smtClean="0">
              <a:solidFill>
                <a:srgbClr val="00B0F0"/>
              </a:solidFill>
              <a:latin typeface="Calibri Light" panose="020F0302020204030204" pitchFamily="34" charset="0"/>
              <a:cs typeface="Calibri Light" panose="020F0302020204030204" pitchFamily="34" charset="0"/>
            </a:endParaRPr>
          </a:p>
        </p:txBody>
      </p:sp>
      <p:sp>
        <p:nvSpPr>
          <p:cNvPr id="37891" name="Rectangle 3"/>
          <p:cNvSpPr>
            <a:spLocks noGrp="1" noChangeArrowheads="1"/>
          </p:cNvSpPr>
          <p:nvPr>
            <p:ph type="body" idx="1"/>
          </p:nvPr>
        </p:nvSpPr>
        <p:spPr>
          <a:xfrm>
            <a:off x="457200" y="1772816"/>
            <a:ext cx="8229600" cy="4525963"/>
          </a:xfrm>
        </p:spPr>
        <p:txBody>
          <a:bodyPr>
            <a:normAutofit/>
          </a:bodyPr>
          <a:lstStyle/>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Pro potřeby nekojených dětí s projevy alergie na BKM nebo s vysokým rizikem atopie.</a:t>
            </a:r>
          </a:p>
          <a:p>
            <a:pPr eaLnBrk="1" hangingPunct="1">
              <a:lnSpc>
                <a:spcPct val="90000"/>
              </a:lnSpc>
            </a:pPr>
            <a:r>
              <a:rPr lang="cs-CZ" altLang="cs-CZ" sz="2100" b="1" dirty="0" err="1" smtClean="0">
                <a:latin typeface="Calibri Light" panose="020F0302020204030204" pitchFamily="34" charset="0"/>
                <a:cs typeface="Calibri Light" panose="020F0302020204030204" pitchFamily="34" charset="0"/>
              </a:rPr>
              <a:t>Hypoantigenní</a:t>
            </a:r>
            <a:r>
              <a:rPr lang="cs-CZ" altLang="cs-CZ" sz="2100" b="1" dirty="0" smtClean="0">
                <a:latin typeface="Calibri Light" panose="020F0302020204030204" pitchFamily="34" charset="0"/>
                <a:cs typeface="Calibri Light" panose="020F0302020204030204" pitchFamily="34" charset="0"/>
              </a:rPr>
              <a:t> (</a:t>
            </a:r>
            <a:r>
              <a:rPr lang="cs-CZ" altLang="cs-CZ" sz="2100" b="1" dirty="0" err="1" smtClean="0">
                <a:latin typeface="Calibri Light" panose="020F0302020204030204" pitchFamily="34" charset="0"/>
                <a:cs typeface="Calibri Light" panose="020F0302020204030204" pitchFamily="34" charset="0"/>
              </a:rPr>
              <a:t>hypoalergenní</a:t>
            </a:r>
            <a:r>
              <a:rPr lang="cs-CZ" altLang="cs-CZ" sz="2100" b="1" dirty="0" smtClean="0">
                <a:latin typeface="Calibri Light" panose="020F0302020204030204" pitchFamily="34" charset="0"/>
                <a:cs typeface="Calibri Light" panose="020F0302020204030204" pitchFamily="34" charset="0"/>
              </a:rPr>
              <a:t>) mléka pro preventivní užití:</a:t>
            </a:r>
            <a:r>
              <a:rPr lang="cs-CZ" altLang="cs-CZ" sz="2100" dirty="0" smtClean="0">
                <a:latin typeface="Calibri Light" panose="020F0302020204030204" pitchFamily="34" charset="0"/>
                <a:cs typeface="Calibri Light" panose="020F0302020204030204" pitchFamily="34" charset="0"/>
              </a:rPr>
              <a:t> přípravky s částečnou hydrolýzou bílkovin. Indikace u nekojených dětí kdy oba rodiče jsou alergici nebo jeden rodič alergika a u staršího dítěte se manifestovala alergie na BKM.</a:t>
            </a:r>
          </a:p>
          <a:p>
            <a:pPr eaLnBrk="1" hangingPunct="1">
              <a:lnSpc>
                <a:spcPct val="90000"/>
              </a:lnSpc>
            </a:pPr>
            <a:r>
              <a:rPr lang="cs-CZ" altLang="cs-CZ" sz="2100" b="1" dirty="0" err="1" smtClean="0">
                <a:latin typeface="Calibri Light" panose="020F0302020204030204" pitchFamily="34" charset="0"/>
                <a:cs typeface="Calibri Light" panose="020F0302020204030204" pitchFamily="34" charset="0"/>
              </a:rPr>
              <a:t>Hypoantigenní</a:t>
            </a:r>
            <a:r>
              <a:rPr lang="cs-CZ" altLang="cs-CZ" sz="2100" b="1" dirty="0" smtClean="0">
                <a:latin typeface="Calibri Light" panose="020F0302020204030204" pitchFamily="34" charset="0"/>
                <a:cs typeface="Calibri Light" panose="020F0302020204030204" pitchFamily="34" charset="0"/>
              </a:rPr>
              <a:t> mléka po léčebné užití:</a:t>
            </a:r>
            <a:r>
              <a:rPr lang="cs-CZ" altLang="cs-CZ" sz="2100" dirty="0" smtClean="0">
                <a:latin typeface="Calibri Light" panose="020F0302020204030204" pitchFamily="34" charset="0"/>
                <a:cs typeface="Calibri Light" panose="020F0302020204030204" pitchFamily="34" charset="0"/>
              </a:rPr>
              <a:t> přípravky s vysokým stupněm hydrolýzy bílkovin. Určeny dětem  s prokázanými projevy alergie, malabsorpčními stavy a </a:t>
            </a:r>
            <a:r>
              <a:rPr lang="cs-CZ" altLang="cs-CZ" sz="2100" dirty="0" err="1" smtClean="0">
                <a:latin typeface="Calibri Light" panose="020F0302020204030204" pitchFamily="34" charset="0"/>
                <a:cs typeface="Calibri Light" panose="020F0302020204030204" pitchFamily="34" charset="0"/>
              </a:rPr>
              <a:t>galaktosemií</a:t>
            </a:r>
            <a:r>
              <a:rPr lang="cs-CZ" altLang="cs-CZ" sz="2100" dirty="0" smtClean="0">
                <a:latin typeface="Calibri Light" panose="020F0302020204030204" pitchFamily="34" charset="0"/>
                <a:cs typeface="Calibri Light" panose="020F0302020204030204" pitchFamily="34" charset="0"/>
              </a:rPr>
              <a:t>. Neobsahují ani laktózu a část tuku je ve formě MCT.</a:t>
            </a:r>
          </a:p>
          <a:p>
            <a:pPr eaLnBrk="1" hangingPunct="1">
              <a:lnSpc>
                <a:spcPct val="90000"/>
              </a:lnSpc>
            </a:pPr>
            <a:r>
              <a:rPr lang="cs-CZ" altLang="cs-CZ" sz="2100" b="1" dirty="0" smtClean="0">
                <a:latin typeface="Calibri Light" panose="020F0302020204030204" pitchFamily="34" charset="0"/>
                <a:cs typeface="Calibri Light" panose="020F0302020204030204" pitchFamily="34" charset="0"/>
              </a:rPr>
              <a:t>Léčebné přípravky na bázi AMK:</a:t>
            </a:r>
            <a:r>
              <a:rPr lang="cs-CZ" altLang="cs-CZ" sz="2100" dirty="0" smtClean="0">
                <a:latin typeface="Calibri Light" panose="020F0302020204030204" pitchFamily="34" charset="0"/>
                <a:cs typeface="Calibri Light" panose="020F0302020204030204" pitchFamily="34" charset="0"/>
              </a:rPr>
              <a:t> Nejvyšší stupeň hydrolýzy bílkovin. Použití u nekojených dětí s alergii na kravské mléko, které reagují i na zbytkové množství bílkoviny.</a:t>
            </a:r>
          </a:p>
          <a:p>
            <a:pPr eaLnBrk="1" hangingPunct="1">
              <a:lnSpc>
                <a:spcPct val="90000"/>
              </a:lnSpc>
            </a:pPr>
            <a:endParaRPr lang="cs-CZ" altLang="cs-CZ" sz="2100" dirty="0" smtClean="0">
              <a:latin typeface="Calibri Light" panose="020F0302020204030204" pitchFamily="34" charset="0"/>
              <a:cs typeface="Calibri Light" panose="020F0302020204030204" pitchFamily="34" charset="0"/>
            </a:endParaRPr>
          </a:p>
          <a:p>
            <a:pPr eaLnBrk="1" hangingPunct="1">
              <a:lnSpc>
                <a:spcPct val="90000"/>
              </a:lnSpc>
              <a:buFont typeface="Wingdings" panose="05000000000000000000" pitchFamily="2" charset="2"/>
              <a:buNone/>
            </a:pPr>
            <a:endParaRPr lang="cs-CZ" altLang="cs-CZ" sz="21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1120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r>
              <a:rPr lang="cs-CZ" altLang="cs-CZ" sz="2600" b="1" dirty="0" smtClean="0">
                <a:latin typeface="Calibri Light" panose="020F0302020204030204" pitchFamily="34" charset="0"/>
                <a:cs typeface="Calibri Light" panose="020F0302020204030204" pitchFamily="34" charset="0"/>
              </a:rPr>
              <a:t>Mléka se sníženým obsahem laktózy a </a:t>
            </a:r>
            <a:r>
              <a:rPr lang="cs-CZ" altLang="cs-CZ" sz="2600" b="1" dirty="0" err="1" smtClean="0">
                <a:latin typeface="Calibri Light" panose="020F0302020204030204" pitchFamily="34" charset="0"/>
                <a:cs typeface="Calibri Light" panose="020F0302020204030204" pitchFamily="34" charset="0"/>
              </a:rPr>
              <a:t>bezlaktózová</a:t>
            </a:r>
            <a:r>
              <a:rPr lang="cs-CZ" altLang="cs-CZ" sz="2600" b="1" dirty="0" smtClean="0">
                <a:latin typeface="Calibri Light" panose="020F0302020204030204" pitchFamily="34" charset="0"/>
                <a:cs typeface="Calibri Light" panose="020F0302020204030204" pitchFamily="34" charset="0"/>
              </a:rPr>
              <a:t>:</a:t>
            </a:r>
            <a:r>
              <a:rPr lang="cs-CZ" altLang="cs-CZ" sz="2600" dirty="0" smtClean="0">
                <a:latin typeface="Calibri Light" panose="020F0302020204030204" pitchFamily="34" charset="0"/>
                <a:cs typeface="Calibri Light" panose="020F0302020204030204" pitchFamily="34" charset="0"/>
              </a:rPr>
              <a:t> nekojené děti s deficitem laktázy</a:t>
            </a:r>
          </a:p>
          <a:p>
            <a:pPr eaLnBrk="1" hangingPunct="1"/>
            <a:r>
              <a:rPr lang="cs-CZ" altLang="cs-CZ" sz="2600" b="1" dirty="0" err="1" smtClean="0">
                <a:latin typeface="Calibri Light" panose="020F0302020204030204" pitchFamily="34" charset="0"/>
                <a:cs typeface="Calibri Light" panose="020F0302020204030204" pitchFamily="34" charset="0"/>
              </a:rPr>
              <a:t>Antirefluxní</a:t>
            </a:r>
            <a:r>
              <a:rPr lang="cs-CZ" altLang="cs-CZ" sz="2600" b="1" dirty="0" smtClean="0">
                <a:latin typeface="Calibri Light" panose="020F0302020204030204" pitchFamily="34" charset="0"/>
                <a:cs typeface="Calibri Light" panose="020F0302020204030204" pitchFamily="34" charset="0"/>
              </a:rPr>
              <a:t> (</a:t>
            </a:r>
            <a:r>
              <a:rPr lang="cs-CZ" altLang="cs-CZ" sz="2600" b="1" dirty="0" err="1" smtClean="0">
                <a:latin typeface="Calibri Light" panose="020F0302020204030204" pitchFamily="34" charset="0"/>
                <a:cs typeface="Calibri Light" panose="020F0302020204030204" pitchFamily="34" charset="0"/>
              </a:rPr>
              <a:t>antirefluxová</a:t>
            </a:r>
            <a:r>
              <a:rPr lang="cs-CZ" altLang="cs-CZ" sz="2600" b="1" dirty="0" smtClean="0">
                <a:latin typeface="Calibri Light" panose="020F0302020204030204" pitchFamily="34" charset="0"/>
                <a:cs typeface="Calibri Light" panose="020F0302020204030204" pitchFamily="34" charset="0"/>
              </a:rPr>
              <a:t>) mléka:</a:t>
            </a:r>
            <a:r>
              <a:rPr lang="cs-CZ" altLang="cs-CZ" sz="2600" dirty="0" smtClean="0">
                <a:latin typeface="Calibri Light" panose="020F0302020204030204" pitchFamily="34" charset="0"/>
                <a:cs typeface="Calibri Light" panose="020F0302020204030204" pitchFamily="34" charset="0"/>
              </a:rPr>
              <a:t> mají zabránit </a:t>
            </a:r>
            <a:r>
              <a:rPr lang="cs-CZ" altLang="cs-CZ" sz="2600" dirty="0" err="1" smtClean="0">
                <a:latin typeface="Calibri Light" panose="020F0302020204030204" pitchFamily="34" charset="0"/>
                <a:cs typeface="Calibri Light" panose="020F0302020204030204" pitchFamily="34" charset="0"/>
              </a:rPr>
              <a:t>ublinkávání</a:t>
            </a:r>
            <a:r>
              <a:rPr lang="cs-CZ" altLang="cs-CZ" sz="2600" dirty="0" smtClean="0">
                <a:latin typeface="Calibri Light" panose="020F0302020204030204" pitchFamily="34" charset="0"/>
                <a:cs typeface="Calibri Light" panose="020F0302020204030204" pitchFamily="34" charset="0"/>
              </a:rPr>
              <a:t> kojenců. Jsou zahuštěny </a:t>
            </a:r>
            <a:r>
              <a:rPr lang="cs-CZ" altLang="cs-CZ" sz="2600" dirty="0" err="1" smtClean="0">
                <a:latin typeface="Calibri Light" panose="020F0302020204030204" pitchFamily="34" charset="0"/>
                <a:cs typeface="Calibri Light" panose="020F0302020204030204" pitchFamily="34" charset="0"/>
              </a:rPr>
              <a:t>karubinem</a:t>
            </a:r>
            <a:r>
              <a:rPr lang="cs-CZ" altLang="cs-CZ" sz="2600" dirty="0" smtClean="0">
                <a:latin typeface="Calibri Light" panose="020F0302020204030204" pitchFamily="34" charset="0"/>
                <a:cs typeface="Calibri Light" panose="020F0302020204030204" pitchFamily="34" charset="0"/>
              </a:rPr>
              <a:t> nebo rýžovým škrobem. Ovšem nesnižují množství </a:t>
            </a:r>
            <a:r>
              <a:rPr lang="cs-CZ" altLang="cs-CZ" sz="2600" dirty="0" err="1" smtClean="0">
                <a:latin typeface="Calibri Light" panose="020F0302020204030204" pitchFamily="34" charset="0"/>
                <a:cs typeface="Calibri Light" panose="020F0302020204030204" pitchFamily="34" charset="0"/>
              </a:rPr>
              <a:t>refluxů</a:t>
            </a:r>
            <a:r>
              <a:rPr lang="cs-CZ" altLang="cs-CZ" sz="2600" dirty="0" smtClean="0">
                <a:latin typeface="Calibri Light" panose="020F0302020204030204" pitchFamily="34" charset="0"/>
                <a:cs typeface="Calibri Light" panose="020F0302020204030204" pitchFamily="34" charset="0"/>
              </a:rPr>
              <a:t>, ale pouze množství regurgitací.</a:t>
            </a:r>
          </a:p>
          <a:p>
            <a:pPr eaLnBrk="1" hangingPunct="1"/>
            <a:r>
              <a:rPr lang="cs-CZ" altLang="cs-CZ" sz="2600" b="1" dirty="0" smtClean="0">
                <a:latin typeface="Calibri Light" panose="020F0302020204030204" pitchFamily="34" charset="0"/>
                <a:cs typeface="Calibri Light" panose="020F0302020204030204" pitchFamily="34" charset="0"/>
              </a:rPr>
              <a:t>Výživa na bázi </a:t>
            </a:r>
            <a:r>
              <a:rPr lang="cs-CZ" altLang="cs-CZ" sz="2600" b="1" dirty="0" err="1" smtClean="0">
                <a:latin typeface="Calibri Light" panose="020F0302020204030204" pitchFamily="34" charset="0"/>
                <a:cs typeface="Calibri Light" panose="020F0302020204030204" pitchFamily="34" charset="0"/>
              </a:rPr>
              <a:t>soji</a:t>
            </a:r>
            <a:r>
              <a:rPr lang="cs-CZ" altLang="cs-CZ" sz="2600" b="1" dirty="0" smtClean="0">
                <a:latin typeface="Calibri Light" panose="020F0302020204030204" pitchFamily="34" charset="0"/>
                <a:cs typeface="Calibri Light" panose="020F0302020204030204" pitchFamily="34" charset="0"/>
              </a:rPr>
              <a:t>:</a:t>
            </a:r>
            <a:r>
              <a:rPr lang="cs-CZ" altLang="cs-CZ" sz="2600" dirty="0" smtClean="0">
                <a:latin typeface="Calibri Light" panose="020F0302020204030204" pitchFamily="34" charset="0"/>
                <a:cs typeface="Calibri Light" panose="020F0302020204030204" pitchFamily="34" charset="0"/>
              </a:rPr>
              <a:t> důvod užití – vegetariánský způsob výživy, </a:t>
            </a:r>
            <a:r>
              <a:rPr lang="cs-CZ" altLang="cs-CZ" sz="2600" dirty="0" err="1" smtClean="0">
                <a:latin typeface="Calibri Light" panose="020F0302020204030204" pitchFamily="34" charset="0"/>
                <a:cs typeface="Calibri Light" panose="020F0302020204030204" pitchFamily="34" charset="0"/>
              </a:rPr>
              <a:t>galaktosemie</a:t>
            </a:r>
            <a:r>
              <a:rPr lang="cs-CZ" altLang="cs-CZ" sz="2600" dirty="0" smtClean="0">
                <a:latin typeface="Calibri Light" panose="020F0302020204030204" pitchFamily="34" charset="0"/>
                <a:cs typeface="Calibri Light" panose="020F0302020204030204" pitchFamily="34" charset="0"/>
              </a:rPr>
              <a:t>, děti s přechodným nedostatkem laktázy.</a:t>
            </a:r>
          </a:p>
        </p:txBody>
      </p:sp>
    </p:spTree>
    <p:extLst>
      <p:ext uri="{BB962C8B-B14F-4D97-AF65-F5344CB8AC3E}">
        <p14:creationId xmlns:p14="http://schemas.microsoft.com/office/powerpoint/2010/main" val="3396900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Náhrady MM přehled:</a:t>
            </a:r>
          </a:p>
        </p:txBody>
      </p:sp>
      <p:sp>
        <p:nvSpPr>
          <p:cNvPr id="39939" name="Rectangle 3"/>
          <p:cNvSpPr>
            <a:spLocks noGrp="1" noChangeArrowheads="1"/>
          </p:cNvSpPr>
          <p:nvPr>
            <p:ph type="body" idx="1"/>
          </p:nvPr>
        </p:nvSpPr>
        <p:spPr>
          <a:xfrm>
            <a:off x="468313" y="1773238"/>
            <a:ext cx="8229600" cy="4525962"/>
          </a:xfrm>
        </p:spPr>
        <p:txBody>
          <a:bodyPr/>
          <a:lstStyle/>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Rozdělení dle věku dítěte</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Počáteční (0-6měsíců)</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Pokračovací (6 a více měsíců)- lze nahradit počáteční formulí a příkrmy</a:t>
            </a:r>
          </a:p>
          <a:p>
            <a:pPr lvl="1" eaLnBrk="1" hangingPunct="1">
              <a:lnSpc>
                <a:spcPct val="80000"/>
              </a:lnSpc>
            </a:pPr>
            <a:endParaRPr lang="cs-CZ" altLang="cs-CZ" sz="2200" dirty="0" smtClean="0">
              <a:latin typeface="Calibri Light" panose="020F0302020204030204" pitchFamily="34" charset="0"/>
              <a:cs typeface="Calibri Light" panose="020F0302020204030204" pitchFamily="34" charset="0"/>
            </a:endParaRP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Speciální mléka</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Přípravky k obohacení MM</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pro nedonošené děti a děti s nízkou porodní hmotností</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Hydrolyzáty – </a:t>
            </a:r>
            <a:r>
              <a:rPr lang="cs-CZ" altLang="cs-CZ" sz="2200" dirty="0" err="1" smtClean="0">
                <a:latin typeface="Calibri Light" panose="020F0302020204030204" pitchFamily="34" charset="0"/>
                <a:cs typeface="Calibri Light" panose="020F0302020204030204" pitchFamily="34" charset="0"/>
              </a:rPr>
              <a:t>hypoalergenní,hypoantigenní</a:t>
            </a:r>
            <a:r>
              <a:rPr lang="cs-CZ" altLang="cs-CZ" sz="2200" dirty="0" smtClean="0">
                <a:latin typeface="Calibri Light" panose="020F0302020204030204" pitchFamily="34" charset="0"/>
                <a:cs typeface="Calibri Light" panose="020F0302020204030204" pitchFamily="34" charset="0"/>
              </a:rPr>
              <a:t>, přípravky na bázi aminokyselin</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se sníženým obsahem laktózy a </a:t>
            </a:r>
            <a:r>
              <a:rPr lang="cs-CZ" altLang="cs-CZ" sz="2200" dirty="0" err="1" smtClean="0">
                <a:latin typeface="Calibri Light" panose="020F0302020204030204" pitchFamily="34" charset="0"/>
                <a:cs typeface="Calibri Light" panose="020F0302020204030204" pitchFamily="34" charset="0"/>
              </a:rPr>
              <a:t>bezlaktózová</a:t>
            </a:r>
            <a:endParaRPr lang="cs-CZ" altLang="cs-CZ" sz="2200" dirty="0" smtClean="0">
              <a:latin typeface="Calibri Light" panose="020F0302020204030204" pitchFamily="34" charset="0"/>
              <a:cs typeface="Calibri Light" panose="020F0302020204030204" pitchFamily="34" charset="0"/>
            </a:endParaRP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a:t>
            </a:r>
            <a:r>
              <a:rPr lang="cs-CZ" altLang="cs-CZ" sz="2200" dirty="0" err="1" smtClean="0">
                <a:latin typeface="Calibri Light" panose="020F0302020204030204" pitchFamily="34" charset="0"/>
                <a:cs typeface="Calibri Light" panose="020F0302020204030204" pitchFamily="34" charset="0"/>
              </a:rPr>
              <a:t>antirefluxní</a:t>
            </a:r>
            <a:endParaRPr lang="cs-CZ" altLang="cs-CZ" sz="2200" dirty="0" smtClean="0">
              <a:latin typeface="Calibri Light" panose="020F0302020204030204" pitchFamily="34" charset="0"/>
              <a:cs typeface="Calibri Light" panose="020F0302020204030204" pitchFamily="34" charset="0"/>
            </a:endParaRP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Výživa na bázi </a:t>
            </a:r>
            <a:r>
              <a:rPr lang="cs-CZ" altLang="cs-CZ" sz="2200" dirty="0" err="1" smtClean="0">
                <a:latin typeface="Calibri Light" panose="020F0302020204030204" pitchFamily="34" charset="0"/>
                <a:cs typeface="Calibri Light" panose="020F0302020204030204" pitchFamily="34" charset="0"/>
              </a:rPr>
              <a:t>soji</a:t>
            </a:r>
            <a:endParaRPr lang="cs-CZ" altLang="cs-CZ" sz="2200" dirty="0" smtClean="0">
              <a:latin typeface="Calibri Light" panose="020F0302020204030204" pitchFamily="34" charset="0"/>
              <a:cs typeface="Calibri Light" panose="020F0302020204030204" pitchFamily="34" charset="0"/>
            </a:endParaRPr>
          </a:p>
          <a:p>
            <a:pPr lvl="3" eaLnBrk="1" hangingPunct="1">
              <a:lnSpc>
                <a:spcPct val="80000"/>
              </a:lnSpc>
              <a:buFont typeface="Wingdings" panose="05000000000000000000" pitchFamily="2" charset="2"/>
              <a:buNone/>
            </a:pPr>
            <a:endParaRPr lang="cs-CZ" altLang="cs-CZ" sz="1800" dirty="0" smtClean="0">
              <a:latin typeface="Calibri Light" panose="020F0302020204030204" pitchFamily="34" charset="0"/>
              <a:cs typeface="Calibri Light" panose="020F0302020204030204" pitchFamily="34" charset="0"/>
            </a:endParaRPr>
          </a:p>
          <a:p>
            <a:pPr lvl="4" eaLnBrk="1" hangingPunct="1">
              <a:lnSpc>
                <a:spcPct val="80000"/>
              </a:lnSpc>
              <a:buFont typeface="Wingdings" panose="05000000000000000000" pitchFamily="2" charset="2"/>
              <a:buNone/>
            </a:pPr>
            <a:endParaRPr lang="cs-CZ" altLang="cs-CZ" sz="18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1854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55636" y="148211"/>
            <a:ext cx="8229600" cy="1143000"/>
          </a:xfrm>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Přehled diagnóz a jejich řešení</a:t>
            </a:r>
            <a:br>
              <a:rPr lang="cs-CZ" altLang="cs-CZ" dirty="0" smtClean="0">
                <a:solidFill>
                  <a:srgbClr val="00B0F0"/>
                </a:solidFill>
                <a:latin typeface="Calibri Light" panose="020F0302020204030204" pitchFamily="34" charset="0"/>
                <a:cs typeface="Calibri Light" panose="020F0302020204030204" pitchFamily="34" charset="0"/>
              </a:rPr>
            </a:br>
            <a:endParaRPr lang="cs-CZ" altLang="cs-CZ" dirty="0" smtClean="0">
              <a:solidFill>
                <a:srgbClr val="00B0F0"/>
              </a:solidFill>
              <a:latin typeface="Calibri Light" panose="020F0302020204030204" pitchFamily="34" charset="0"/>
              <a:cs typeface="Calibri Light" panose="020F0302020204030204" pitchFamily="34" charset="0"/>
            </a:endParaRPr>
          </a:p>
        </p:txBody>
      </p:sp>
      <p:sp>
        <p:nvSpPr>
          <p:cNvPr id="40963" name="Rectangle 138"/>
          <p:cNvSpPr>
            <a:spLocks noGrp="1" noChangeArrowheads="1"/>
          </p:cNvSpPr>
          <p:nvPr>
            <p:ph type="body" idx="4294967295"/>
          </p:nvPr>
        </p:nvSpPr>
        <p:spPr>
          <a:xfrm>
            <a:off x="781050" y="1600200"/>
            <a:ext cx="8362950" cy="5068888"/>
          </a:xfrm>
        </p:spPr>
        <p:txBody>
          <a:bodyPr/>
          <a:lstStyle/>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p:txBody>
      </p:sp>
      <p:graphicFrame>
        <p:nvGraphicFramePr>
          <p:cNvPr id="9371" name="Group 155"/>
          <p:cNvGraphicFramePr>
            <a:graphicFrameLocks noGrp="1"/>
          </p:cNvGraphicFramePr>
          <p:nvPr>
            <p:ph idx="4294967295"/>
            <p:extLst>
              <p:ext uri="{D42A27DB-BD31-4B8C-83A1-F6EECF244321}">
                <p14:modId xmlns:p14="http://schemas.microsoft.com/office/powerpoint/2010/main" val="465857987"/>
              </p:ext>
            </p:extLst>
          </p:nvPr>
        </p:nvGraphicFramePr>
        <p:xfrm>
          <a:off x="388640" y="862142"/>
          <a:ext cx="7452319" cy="4835831"/>
        </p:xfrm>
        <a:graphic>
          <a:graphicData uri="http://schemas.openxmlformats.org/drawingml/2006/table">
            <a:tbl>
              <a:tblPr/>
              <a:tblGrid>
                <a:gridCol w="2484106">
                  <a:extLst>
                    <a:ext uri="{9D8B030D-6E8A-4147-A177-3AD203B41FA5}">
                      <a16:colId xmlns:a16="http://schemas.microsoft.com/office/drawing/2014/main" val="20000"/>
                    </a:ext>
                  </a:extLst>
                </a:gridCol>
                <a:gridCol w="2484107">
                  <a:extLst>
                    <a:ext uri="{9D8B030D-6E8A-4147-A177-3AD203B41FA5}">
                      <a16:colId xmlns:a16="http://schemas.microsoft.com/office/drawing/2014/main" val="20001"/>
                    </a:ext>
                  </a:extLst>
                </a:gridCol>
                <a:gridCol w="2484106">
                  <a:extLst>
                    <a:ext uri="{9D8B030D-6E8A-4147-A177-3AD203B41FA5}">
                      <a16:colId xmlns:a16="http://schemas.microsoft.com/office/drawing/2014/main" val="20002"/>
                    </a:ext>
                  </a:extLst>
                </a:gridCol>
              </a:tblGrid>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Diagnóza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na náhradní výživě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kojené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Riziko atopie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Hypoantigenní mléko H.A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Alergie na bílkovinu kravs.m.</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Hydrolyzáty krvského mléka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Potvrzený gastroezofageální reflux</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Antirefluxní mléko A.R</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450">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defRPr/>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Galaktosemie</a:t>
                      </a:r>
                      <a:endPar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Bezlaktózové</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mléko</a:t>
                      </a:r>
                      <a:endPar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Kojení není možné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Fenylketonurie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Speciální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 mléko bez fenylalaninu</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17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Kolika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Antikolikové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Sekundární intolerance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Bezlaktózové</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mléko</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snížený</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obsah laktózy</a:t>
                      </a: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Mateřské</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mléko</a:t>
                      </a: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5809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Příprava náhradního mléka</a:t>
            </a:r>
          </a:p>
        </p:txBody>
      </p:sp>
      <p:sp>
        <p:nvSpPr>
          <p:cNvPr id="41987" name="Rectangle 3"/>
          <p:cNvSpPr>
            <a:spLocks noGrp="1" noChangeArrowheads="1"/>
          </p:cNvSpPr>
          <p:nvPr>
            <p:ph type="body" idx="1"/>
          </p:nvPr>
        </p:nvSpPr>
        <p:spPr/>
        <p:txBody>
          <a:bodyPr/>
          <a:lstStyle/>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Mléčná formule je většinou ve formě prášku, který se pomocí přiložené odměrky smíchá s převařenou pitnou vodou (není vždy nutná balená kojenecká, ne vysoké mineralizace, pokud místní zdroj, je potřeba ověřit kvalitu).</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Mléko se připravuje těsně před krmením, dodatečně se neohřívá.</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Před podáním vyzkoušet teplotu.</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Dávkování dle výrobce cca100-200 ml/kg tělesné hmotnosti na den u dítěte živeného pouze mléčnou formulí.</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Příprava i dávkování je uvedeno na obalu výrobku.</a:t>
            </a:r>
          </a:p>
          <a:p>
            <a:pPr eaLnBrk="1" hangingPunct="1">
              <a:lnSpc>
                <a:spcPct val="80000"/>
              </a:lnSpc>
              <a:buFont typeface="Wingdings" panose="05000000000000000000" pitchFamily="2" charset="2"/>
              <a:buNone/>
            </a:pPr>
            <a:endParaRPr lang="cs-CZ" altLang="cs-CZ" sz="26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381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Co bylo před Kodexem (2)</a:t>
            </a:r>
            <a:endParaRPr sz="1400" dirty="0">
              <a:solidFill>
                <a:prstClr val="black"/>
              </a:solidFill>
            </a:endParaRPr>
          </a:p>
        </p:txBody>
      </p:sp>
      <p:sp>
        <p:nvSpPr>
          <p:cNvPr id="643"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a:rPr>
              <a:t>Výrobci umělé výživy =&gt; rozvojové země, agresivní marketing (dárky pro zdravotníky, propagace zaměřená na matky, vzorky…)</a:t>
            </a:r>
            <a:endParaRPr dirty="0">
              <a:solidFill>
                <a:prstClr val="black"/>
              </a:solidFill>
            </a:endParaRPr>
          </a:p>
          <a:p>
            <a:endParaRPr lang="cs-CZ" sz="2400" dirty="0" smtClean="0">
              <a:solidFill>
                <a:srgbClr val="262626"/>
              </a:solidFill>
              <a:latin typeface="Calibri Light"/>
            </a:endParaRPr>
          </a:p>
          <a:p>
            <a:r>
              <a:rPr lang="cs-CZ" sz="2400" dirty="0" smtClean="0">
                <a:solidFill>
                  <a:srgbClr val="262626"/>
                </a:solidFill>
                <a:latin typeface="Calibri Light"/>
              </a:rPr>
              <a:t>Chudoba</a:t>
            </a:r>
            <a:r>
              <a:rPr lang="cs-CZ" sz="2400" dirty="0">
                <a:solidFill>
                  <a:srgbClr val="262626"/>
                </a:solidFill>
                <a:latin typeface="Calibri Light"/>
              </a:rPr>
              <a:t>, negramotnost, nízká hygienická úroveň =&gt; </a:t>
            </a:r>
            <a:r>
              <a:rPr lang="cs-CZ" sz="2400" dirty="0">
                <a:solidFill>
                  <a:srgbClr val="262626"/>
                </a:solidFill>
                <a:latin typeface="Wingdings 3"/>
              </a:rPr>
              <a:t></a:t>
            </a:r>
            <a:r>
              <a:rPr lang="cs-CZ" sz="2400" dirty="0">
                <a:solidFill>
                  <a:srgbClr val="262626"/>
                </a:solidFill>
                <a:latin typeface="Calibri Light"/>
              </a:rPr>
              <a:t> mortalita nejmenších dětí (malnutrice, průjmy, pneumonie)</a:t>
            </a:r>
            <a:endParaRPr dirty="0">
              <a:solidFill>
                <a:prstClr val="black"/>
              </a:solidFill>
            </a:endParaRPr>
          </a:p>
          <a:p>
            <a:pPr>
              <a:buFont typeface="Arial"/>
              <a:buChar char=" "/>
            </a:pPr>
            <a:endParaRPr lang="cs-CZ" sz="2400" i="1" dirty="0" smtClean="0">
              <a:solidFill>
                <a:srgbClr val="262626"/>
              </a:solidFill>
              <a:latin typeface="Calibri Light"/>
            </a:endParaRPr>
          </a:p>
          <a:p>
            <a:pPr>
              <a:buFont typeface="Arial"/>
              <a:buChar char=" "/>
            </a:pPr>
            <a:r>
              <a:rPr lang="cs-CZ" sz="2400" i="1" dirty="0" smtClean="0">
                <a:solidFill>
                  <a:srgbClr val="262626"/>
                </a:solidFill>
                <a:latin typeface="Calibri Light"/>
              </a:rPr>
              <a:t>„</a:t>
            </a:r>
            <a:r>
              <a:rPr lang="cs-CZ" sz="2400" i="1" dirty="0">
                <a:solidFill>
                  <a:srgbClr val="262626"/>
                </a:solidFill>
                <a:latin typeface="Calibri Light"/>
              </a:rPr>
              <a:t>Každý, kdo se podílí na krmení dítěte nevhodným mlékem, nese vinu za jeho smrt“ </a:t>
            </a:r>
            <a:r>
              <a:rPr lang="cs-CZ" sz="2400" dirty="0">
                <a:solidFill>
                  <a:srgbClr val="262626"/>
                </a:solidFill>
                <a:latin typeface="Calibri Light"/>
              </a:rPr>
              <a:t>(Cecily </a:t>
            </a:r>
            <a:r>
              <a:rPr lang="cs-CZ" sz="2400" dirty="0" err="1">
                <a:solidFill>
                  <a:srgbClr val="262626"/>
                </a:solidFill>
                <a:latin typeface="Calibri Light"/>
              </a:rPr>
              <a:t>Williams</a:t>
            </a:r>
            <a:r>
              <a:rPr lang="cs-CZ" sz="2400" dirty="0">
                <a:solidFill>
                  <a:srgbClr val="262626"/>
                </a:solidFill>
                <a:latin typeface="Calibri Light"/>
              </a:rPr>
              <a:t>)</a:t>
            </a:r>
            <a:endParaRPr dirty="0">
              <a:solidFill>
                <a:prstClr val="black"/>
              </a:solidFill>
            </a:endParaRPr>
          </a:p>
          <a:p>
            <a:pPr>
              <a:buFont typeface="Arial"/>
              <a:buChar char=" "/>
            </a:pPr>
            <a:r>
              <a:rPr lang="cs-CZ" sz="2400" dirty="0">
                <a:solidFill>
                  <a:srgbClr val="262626"/>
                </a:solidFill>
                <a:latin typeface="Calibri Light"/>
              </a:rPr>
              <a:t>Kniha </a:t>
            </a:r>
            <a:r>
              <a:rPr lang="cs-CZ" sz="2400" dirty="0" err="1">
                <a:solidFill>
                  <a:srgbClr val="262626"/>
                </a:solidFill>
                <a:latin typeface="Calibri Light"/>
              </a:rPr>
              <a:t>The</a:t>
            </a:r>
            <a:r>
              <a:rPr lang="cs-CZ" sz="2400" dirty="0">
                <a:solidFill>
                  <a:srgbClr val="262626"/>
                </a:solidFill>
                <a:latin typeface="Calibri Light"/>
              </a:rPr>
              <a:t> Baby </a:t>
            </a:r>
            <a:r>
              <a:rPr lang="cs-CZ" sz="2400" dirty="0" err="1">
                <a:solidFill>
                  <a:srgbClr val="262626"/>
                </a:solidFill>
                <a:latin typeface="Calibri Light"/>
              </a:rPr>
              <a:t>Killer</a:t>
            </a:r>
            <a:r>
              <a:rPr lang="cs-CZ" sz="2400" dirty="0">
                <a:solidFill>
                  <a:srgbClr val="262626"/>
                </a:solidFill>
                <a:latin typeface="Calibri Light"/>
              </a:rPr>
              <a:t> (Nestlé </a:t>
            </a:r>
            <a:r>
              <a:rPr lang="cs-CZ" sz="2400" dirty="0" err="1">
                <a:solidFill>
                  <a:srgbClr val="262626"/>
                </a:solidFill>
                <a:latin typeface="Calibri Light"/>
              </a:rPr>
              <a:t>tötet</a:t>
            </a:r>
            <a:r>
              <a:rPr lang="cs-CZ" sz="2400" dirty="0">
                <a:solidFill>
                  <a:srgbClr val="262626"/>
                </a:solidFill>
                <a:latin typeface="Calibri Light"/>
              </a:rPr>
              <a:t> </a:t>
            </a:r>
            <a:r>
              <a:rPr lang="cs-CZ" sz="2400" dirty="0" err="1">
                <a:solidFill>
                  <a:srgbClr val="262626"/>
                </a:solidFill>
                <a:latin typeface="Calibri Light"/>
              </a:rPr>
              <a:t>babys</a:t>
            </a:r>
            <a:r>
              <a:rPr lang="cs-CZ" sz="2400" dirty="0">
                <a:solidFill>
                  <a:srgbClr val="262626"/>
                </a:solidFill>
                <a:latin typeface="Calibri Light"/>
              </a:rPr>
              <a:t>)</a:t>
            </a:r>
            <a:endParaRPr dirty="0">
              <a:solidFill>
                <a:prstClr val="black"/>
              </a:solidFill>
            </a:endParaRPr>
          </a:p>
          <a:p>
            <a:pPr>
              <a:buFont typeface="Arial"/>
              <a:buChar char=" "/>
            </a:pPr>
            <a:r>
              <a:rPr lang="cs-CZ" sz="2400" dirty="0">
                <a:solidFill>
                  <a:srgbClr val="262626"/>
                </a:solidFill>
                <a:latin typeface="Calibri Light"/>
              </a:rPr>
              <a:t>Následný bojkot firmy Nestlé</a:t>
            </a:r>
            <a:endParaRPr dirty="0">
              <a:solidFill>
                <a:prstClr val="black"/>
              </a:solidFill>
            </a:endParaRPr>
          </a:p>
        </p:txBody>
      </p:sp>
      <p:sp>
        <p:nvSpPr>
          <p:cNvPr id="644" name="CustomShape 3"/>
          <p:cNvSpPr/>
          <p:nvPr/>
        </p:nvSpPr>
        <p:spPr>
          <a:xfrm>
            <a:off x="6572880" y="5876280"/>
            <a:ext cx="2193750" cy="1396080"/>
          </a:xfrm>
          <a:prstGeom prst="rect">
            <a:avLst/>
          </a:prstGeom>
          <a:noFill/>
          <a:ln>
            <a:noFill/>
          </a:ln>
        </p:spPr>
        <p:txBody>
          <a:bodyPr lIns="90000" tIns="45000" rIns="90000" bIns="45000" anchor="b"/>
          <a:lstStyle/>
          <a:p>
            <a:fld id="{9D92FCCC-328A-489E-AB84-576A458D2650}" type="slidenum">
              <a:rPr lang="cs-CZ" sz="10300">
                <a:solidFill>
                  <a:srgbClr val="FFFFFF"/>
                </a:solidFill>
                <a:latin typeface="Georgia"/>
              </a:rPr>
              <a:pPr/>
              <a:t>7</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67544" y="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395536" y="1412776"/>
            <a:ext cx="8064360" cy="3765240"/>
          </a:xfrm>
          <a:prstGeom prst="rect">
            <a:avLst/>
          </a:prstGeom>
          <a:noFill/>
          <a:ln>
            <a:noFill/>
          </a:ln>
        </p:spPr>
        <p:txBody>
          <a:bodyPr lIns="90000" tIns="45000" rIns="90000" bIns="45000"/>
          <a:lstStyle/>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Kdy: </a:t>
            </a:r>
          </a:p>
          <a:p>
            <a:pPr lvl="1"/>
            <a:r>
              <a:rPr lang="cs-CZ" sz="2000" dirty="0" smtClean="0">
                <a:solidFill>
                  <a:srgbClr val="262626"/>
                </a:solidFill>
                <a:latin typeface="Calibri Light" panose="020F0302020204030204" pitchFamily="34" charset="0"/>
                <a:cs typeface="Calibri Light" panose="020F0302020204030204" pitchFamily="34" charset="0"/>
              </a:rPr>
              <a:t>Po </a:t>
            </a:r>
            <a:r>
              <a:rPr lang="cs-CZ" sz="2000" b="1" dirty="0" smtClean="0">
                <a:solidFill>
                  <a:srgbClr val="262626"/>
                </a:solidFill>
                <a:latin typeface="Calibri Light" panose="020F0302020204030204" pitchFamily="34" charset="0"/>
                <a:cs typeface="Calibri Light" panose="020F0302020204030204" pitchFamily="34" charset="0"/>
              </a:rPr>
              <a:t>ukončeném 6.měsíci </a:t>
            </a:r>
            <a:r>
              <a:rPr lang="cs-CZ" sz="2000" dirty="0">
                <a:solidFill>
                  <a:srgbClr val="262626"/>
                </a:solidFill>
                <a:latin typeface="Calibri Light" panose="020F0302020204030204" pitchFamily="34" charset="0"/>
                <a:cs typeface="Calibri Light" panose="020F0302020204030204" pitchFamily="34" charset="0"/>
              </a:rPr>
              <a:t>je obtížné krýt výživovou potřebu jen </a:t>
            </a:r>
            <a:r>
              <a:rPr lang="cs-CZ" sz="2000" dirty="0" smtClean="0">
                <a:solidFill>
                  <a:srgbClr val="262626"/>
                </a:solidFill>
                <a:latin typeface="Calibri Light" panose="020F0302020204030204" pitchFamily="34" charset="0"/>
                <a:cs typeface="Calibri Light" panose="020F0302020204030204" pitchFamily="34" charset="0"/>
              </a:rPr>
              <a:t>MM</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Doporučení od ukončeného 4. měsíce pro všechny jsou zavádějící.</a:t>
            </a:r>
          </a:p>
          <a:p>
            <a:pPr lvl="1">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Od 4. měsíce  </a:t>
            </a:r>
            <a:r>
              <a:rPr lang="cs-CZ" sz="2000" dirty="0" smtClean="0">
                <a:solidFill>
                  <a:srgbClr val="262626"/>
                </a:solidFill>
                <a:latin typeface="Calibri Light" panose="020F0302020204030204" pitchFamily="34" charset="0"/>
                <a:cs typeface="Calibri Light" panose="020F0302020204030204" pitchFamily="34" charset="0"/>
              </a:rPr>
              <a:t>jen v případě, že dítěti již nestačí MM – </a:t>
            </a:r>
            <a:r>
              <a:rPr lang="cs-CZ" sz="2000" b="1" dirty="0" smtClean="0">
                <a:solidFill>
                  <a:srgbClr val="262626"/>
                </a:solidFill>
                <a:latin typeface="Calibri Light" panose="020F0302020204030204" pitchFamily="34" charset="0"/>
                <a:cs typeface="Calibri Light" panose="020F0302020204030204" pitchFamily="34" charset="0"/>
              </a:rPr>
              <a:t>neprospívá. </a:t>
            </a:r>
            <a:r>
              <a:rPr lang="cs-CZ" sz="2000" dirty="0" smtClean="0">
                <a:solidFill>
                  <a:srgbClr val="262626"/>
                </a:solidFill>
                <a:latin typeface="Calibri Light" panose="020F0302020204030204" pitchFamily="34" charset="0"/>
                <a:cs typeface="Calibri Light" panose="020F0302020204030204" pitchFamily="34" charset="0"/>
              </a:rPr>
              <a:t>Volíme </a:t>
            </a:r>
            <a:r>
              <a:rPr lang="cs-CZ" altLang="cs-CZ" sz="2000" dirty="0" smtClean="0">
                <a:solidFill>
                  <a:srgbClr val="262626"/>
                </a:solidFill>
                <a:latin typeface="Calibri Light" panose="020F0302020204030204" pitchFamily="34" charset="0"/>
                <a:cs typeface="Calibri Light" panose="020F0302020204030204" pitchFamily="34" charset="0"/>
              </a:rPr>
              <a:t>nejdříve podporu </a:t>
            </a:r>
            <a:r>
              <a:rPr lang="cs-CZ" altLang="cs-CZ" sz="2000" dirty="0">
                <a:solidFill>
                  <a:srgbClr val="262626"/>
                </a:solidFill>
                <a:latin typeface="Calibri Light" panose="020F0302020204030204" pitchFamily="34" charset="0"/>
                <a:cs typeface="Calibri Light" panose="020F0302020204030204" pitchFamily="34" charset="0"/>
              </a:rPr>
              <a:t>laktace </a:t>
            </a:r>
            <a:r>
              <a:rPr lang="cs-CZ" altLang="cs-CZ" sz="2000" dirty="0">
                <a:solidFill>
                  <a:srgbClr val="262626"/>
                </a:solidFill>
                <a:latin typeface="Calibri Light" panose="020F0302020204030204" pitchFamily="34" charset="0"/>
                <a:cs typeface="Calibri Light" panose="020F0302020204030204" pitchFamily="34" charset="0"/>
                <a:sym typeface="Wingdings 3" panose="05040102010807070707" pitchFamily="18" charset="2"/>
              </a:rPr>
              <a:t></a:t>
            </a:r>
            <a:r>
              <a:rPr lang="cs-CZ" altLang="cs-CZ" sz="2000" dirty="0">
                <a:solidFill>
                  <a:srgbClr val="262626"/>
                </a:solidFill>
                <a:latin typeface="Calibri Light" panose="020F0302020204030204" pitchFamily="34" charset="0"/>
                <a:cs typeface="Calibri Light" panose="020F0302020204030204" pitchFamily="34" charset="0"/>
              </a:rPr>
              <a:t> nemléčný příkrm </a:t>
            </a:r>
            <a:r>
              <a:rPr lang="cs-CZ" altLang="cs-CZ" sz="2000" dirty="0">
                <a:solidFill>
                  <a:srgbClr val="262626"/>
                </a:solidFill>
                <a:latin typeface="Calibri Light" panose="020F0302020204030204" pitchFamily="34" charset="0"/>
                <a:cs typeface="Calibri Light" panose="020F0302020204030204" pitchFamily="34" charset="0"/>
                <a:sym typeface="Wingdings 3" panose="05040102010807070707" pitchFamily="18" charset="2"/>
              </a:rPr>
              <a:t></a:t>
            </a:r>
            <a:r>
              <a:rPr lang="cs-CZ" altLang="cs-CZ" sz="2000" dirty="0">
                <a:solidFill>
                  <a:srgbClr val="262626"/>
                </a:solidFill>
                <a:latin typeface="Calibri Light" panose="020F0302020204030204" pitchFamily="34" charset="0"/>
                <a:cs typeface="Calibri Light" panose="020F0302020204030204" pitchFamily="34" charset="0"/>
              </a:rPr>
              <a:t> náhrada mateřského </a:t>
            </a:r>
            <a:r>
              <a:rPr lang="cs-CZ" altLang="cs-CZ" sz="2000" dirty="0" smtClean="0">
                <a:solidFill>
                  <a:srgbClr val="262626"/>
                </a:solidFill>
                <a:latin typeface="Calibri Light" panose="020F0302020204030204" pitchFamily="34" charset="0"/>
                <a:cs typeface="Calibri Light" panose="020F0302020204030204" pitchFamily="34" charset="0"/>
              </a:rPr>
              <a:t>mléka.</a:t>
            </a:r>
            <a:endParaRPr lang="cs-CZ" altLang="cs-CZ" sz="2000" dirty="0">
              <a:solidFill>
                <a:srgbClr val="262626"/>
              </a:solidFill>
              <a:latin typeface="Calibri Light" panose="020F0302020204030204" pitchFamily="34" charset="0"/>
              <a:cs typeface="Calibri Light" panose="020F0302020204030204" pitchFamily="34" charset="0"/>
            </a:endParaRPr>
          </a:p>
          <a:p>
            <a:pPr marL="454025" indent="-342900">
              <a:buClr>
                <a:schemeClr val="tx1"/>
              </a:buClr>
              <a:buFont typeface="Arial" panose="020B0604020202020204" pitchFamily="34" charset="0"/>
              <a:buChar cha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000" b="1" dirty="0" smtClean="0">
                <a:solidFill>
                  <a:srgbClr val="262626"/>
                </a:solidFill>
                <a:latin typeface="Calibri Light" panose="020F0302020204030204" pitchFamily="34" charset="0"/>
                <a:cs typeface="Calibri Light" panose="020F0302020204030204" pitchFamily="34" charset="0"/>
              </a:rPr>
              <a:t>Předčasně </a:t>
            </a:r>
            <a:r>
              <a:rPr lang="cs-CZ" altLang="cs-CZ" sz="2000" b="1" dirty="0">
                <a:solidFill>
                  <a:srgbClr val="262626"/>
                </a:solidFill>
                <a:latin typeface="Calibri Light" panose="020F0302020204030204" pitchFamily="34" charset="0"/>
                <a:cs typeface="Calibri Light" panose="020F0302020204030204" pitchFamily="34" charset="0"/>
              </a:rPr>
              <a:t>narozené děti </a:t>
            </a:r>
            <a:r>
              <a:rPr lang="cs-CZ" altLang="cs-CZ" sz="2000" dirty="0">
                <a:solidFill>
                  <a:srgbClr val="262626"/>
                </a:solidFill>
                <a:latin typeface="Calibri Light" panose="020F0302020204030204" pitchFamily="34" charset="0"/>
                <a:cs typeface="Calibri Light" panose="020F0302020204030204" pitchFamily="34" charset="0"/>
              </a:rPr>
              <a:t>(před 35. </a:t>
            </a:r>
            <a:r>
              <a:rPr lang="cs-CZ" altLang="cs-CZ" sz="2000" dirty="0" smtClean="0">
                <a:solidFill>
                  <a:srgbClr val="262626"/>
                </a:solidFill>
                <a:latin typeface="Calibri Light" panose="020F0302020204030204" pitchFamily="34" charset="0"/>
                <a:cs typeface="Calibri Light" panose="020F0302020204030204" pitchFamily="34" charset="0"/>
              </a:rPr>
              <a:t>týdnem) ne </a:t>
            </a:r>
            <a:r>
              <a:rPr lang="cs-CZ" altLang="cs-CZ" sz="2000" dirty="0">
                <a:solidFill>
                  <a:srgbClr val="262626"/>
                </a:solidFill>
                <a:latin typeface="Calibri Light" panose="020F0302020204030204" pitchFamily="34" charset="0"/>
                <a:cs typeface="Calibri Light" panose="020F0302020204030204" pitchFamily="34" charset="0"/>
              </a:rPr>
              <a:t>dříve než po ukončeném 3. měsíci korigovaného věku dítěte</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a:p>
            <a:pPr>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Je dítě připraveno?</a:t>
            </a:r>
          </a:p>
          <a:p>
            <a:pPr lvl="1"/>
            <a:r>
              <a:rPr lang="cs-CZ" sz="2000" dirty="0" smtClean="0">
                <a:solidFill>
                  <a:srgbClr val="262626"/>
                </a:solidFill>
                <a:latin typeface="Calibri Light" panose="020F0302020204030204" pitchFamily="34" charset="0"/>
                <a:cs typeface="Calibri Light" panose="020F0302020204030204" pitchFamily="34" charset="0"/>
              </a:rPr>
              <a:t>Dítě jeví zájem o jídlo (snaha ochutnat cokoli od kohokoliv z rodiny). To může nastat již dříve než v 6. měsíci. Pokud se tak stane nebráníme dítěti v ochutnávání. </a:t>
            </a:r>
            <a:br>
              <a:rPr lang="cs-CZ" sz="2000" dirty="0" smtClean="0">
                <a:solidFill>
                  <a:srgbClr val="262626"/>
                </a:solidFill>
                <a:latin typeface="Calibri Light" panose="020F0302020204030204" pitchFamily="34" charset="0"/>
                <a:cs typeface="Calibri Light" panose="020F0302020204030204" pitchFamily="34" charset="0"/>
              </a:rPr>
            </a:br>
            <a:r>
              <a:rPr lang="cs-CZ" sz="2000" dirty="0" smtClean="0">
                <a:solidFill>
                  <a:srgbClr val="262626"/>
                </a:solidFill>
                <a:latin typeface="Calibri Light" panose="020F0302020204030204" pitchFamily="34" charset="0"/>
                <a:cs typeface="Calibri Light" panose="020F0302020204030204" pitchFamily="34" charset="0"/>
              </a:rPr>
              <a:t>Od ukončeného 6. měsíce nabízíme (ale nenutíme) i když dítě zájem nejeví.</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 </a:t>
            </a:r>
            <a:endParaRPr sz="1600" dirty="0">
              <a:latin typeface="Calibri Light" panose="020F0302020204030204" pitchFamily="34" charset="0"/>
              <a:cs typeface="Calibri Light" panose="020F0302020204030204" pitchFamily="34" charset="0"/>
            </a:endParaRPr>
          </a:p>
          <a:p>
            <a:pPr>
              <a:lnSpc>
                <a:spcPct val="100000"/>
              </a:lnSpc>
            </a:pP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pPr>
            <a:r>
              <a:rPr lang="cs-CZ" sz="2000" dirty="0" smtClean="0">
                <a:solidFill>
                  <a:srgbClr val="262626"/>
                </a:solidFill>
                <a:latin typeface="Calibri Light" panose="020F0302020204030204" pitchFamily="34" charset="0"/>
                <a:cs typeface="Calibri Light" panose="020F0302020204030204" pitchFamily="34" charset="0"/>
              </a:rPr>
              <a:t>Většina </a:t>
            </a:r>
            <a:r>
              <a:rPr lang="cs-CZ" sz="2000" dirty="0">
                <a:solidFill>
                  <a:srgbClr val="262626"/>
                </a:solidFill>
                <a:latin typeface="Calibri Light" panose="020F0302020204030204" pitchFamily="34" charset="0"/>
                <a:cs typeface="Calibri Light" panose="020F0302020204030204" pitchFamily="34" charset="0"/>
              </a:rPr>
              <a:t>kojenců je vývojově připravena na příjem jiných </a:t>
            </a:r>
            <a:r>
              <a:rPr lang="cs-CZ" sz="2000" dirty="0" smtClean="0">
                <a:solidFill>
                  <a:srgbClr val="262626"/>
                </a:solidFill>
                <a:latin typeface="Calibri Light" panose="020F0302020204030204" pitchFamily="34" charset="0"/>
                <a:cs typeface="Calibri Light" panose="020F0302020204030204" pitchFamily="34" charset="0"/>
              </a:rPr>
              <a:t>potravin kolem ukončeného 6 měsíce.</a:t>
            </a:r>
            <a:endParaRPr sz="1600" dirty="0">
              <a:latin typeface="Calibri Light" panose="020F0302020204030204" pitchFamily="34" charset="0"/>
              <a:cs typeface="Calibri Light" panose="020F0302020204030204" pitchFamily="34" charset="0"/>
            </a:endParaRPr>
          </a:p>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Kdy podáváme příkrmy?</a:t>
            </a:r>
          </a:p>
          <a:p>
            <a:pPr lvl="1"/>
            <a:r>
              <a:rPr lang="cs-CZ" sz="2000" dirty="0" smtClean="0">
                <a:solidFill>
                  <a:srgbClr val="262626"/>
                </a:solidFill>
                <a:latin typeface="Calibri Light" panose="020F0302020204030204" pitchFamily="34" charset="0"/>
                <a:cs typeface="Calibri Light" panose="020F0302020204030204" pitchFamily="34" charset="0"/>
              </a:rPr>
              <a:t>Nezáleží na tom, kdy příkrm podáme - před kojením, po kojení, mezi kojením, ráno, v poledne, večer, důležité je, </a:t>
            </a:r>
            <a:r>
              <a:rPr lang="cs-CZ" sz="2000" b="1" dirty="0" smtClean="0">
                <a:solidFill>
                  <a:srgbClr val="262626"/>
                </a:solidFill>
                <a:latin typeface="Calibri Light" panose="020F0302020204030204" pitchFamily="34" charset="0"/>
                <a:cs typeface="Calibri Light" panose="020F0302020204030204" pitchFamily="34" charset="0"/>
              </a:rPr>
              <a:t>aby dítě bylo spokojené a v klidu</a:t>
            </a:r>
            <a:r>
              <a:rPr lang="cs-CZ" sz="2000" dirty="0" smtClean="0">
                <a:solidFill>
                  <a:srgbClr val="262626"/>
                </a:solidFill>
                <a:latin typeface="Calibri Light" panose="020F0302020204030204" pitchFamily="34" charset="0"/>
                <a:cs typeface="Calibri Light" panose="020F0302020204030204" pitchFamily="34" charset="0"/>
              </a:rPr>
              <a:t>. </a:t>
            </a:r>
            <a:r>
              <a:rPr lang="cs-CZ" sz="2000" b="1" dirty="0" smtClean="0">
                <a:solidFill>
                  <a:srgbClr val="262626"/>
                </a:solidFill>
                <a:latin typeface="Calibri Light" panose="020F0302020204030204" pitchFamily="34" charset="0"/>
                <a:cs typeface="Calibri Light" panose="020F0302020204030204" pitchFamily="34" charset="0"/>
              </a:rPr>
              <a:t>Tehdy je vstřícné změnám. </a:t>
            </a:r>
          </a:p>
          <a:p>
            <a:pPr lvl="1"/>
            <a:endParaRPr lang="cs-CZ" sz="2000" b="1" dirty="0" smtClean="0">
              <a:solidFill>
                <a:srgbClr val="262626"/>
              </a:solidFill>
              <a:latin typeface="Calibri Light" panose="020F0302020204030204" pitchFamily="34" charset="0"/>
              <a:cs typeface="Calibri Light" panose="020F0302020204030204" pitchFamily="34" charset="0"/>
            </a:endParaRPr>
          </a:p>
          <a:p>
            <a:pPr marL="88900" lvl="1"/>
            <a:r>
              <a:rPr lang="cs-CZ" sz="2000" b="1" dirty="0">
                <a:solidFill>
                  <a:srgbClr val="262626"/>
                </a:solidFill>
                <a:latin typeface="Calibri Light" panose="020F0302020204030204" pitchFamily="34" charset="0"/>
                <a:cs typeface="Calibri Light" panose="020F0302020204030204" pitchFamily="34" charset="0"/>
              </a:rPr>
              <a:t>Jaké potraviny nabízíme?</a:t>
            </a:r>
          </a:p>
          <a:p>
            <a:pPr lvl="1"/>
            <a:r>
              <a:rPr lang="cs-CZ" sz="2000" dirty="0">
                <a:solidFill>
                  <a:srgbClr val="262626"/>
                </a:solidFill>
                <a:latin typeface="Calibri Light" panose="020F0302020204030204" pitchFamily="34" charset="0"/>
                <a:cs typeface="Calibri Light" panose="020F0302020204030204" pitchFamily="34" charset="0"/>
              </a:rPr>
              <a:t>Dítěti  nabízíme jednou potravinou s frekvenci 1-2 lžičky příkrmu (hladké kaše) 1-2krát </a:t>
            </a:r>
            <a:r>
              <a:rPr lang="cs-CZ" sz="2000" dirty="0" smtClean="0">
                <a:solidFill>
                  <a:srgbClr val="262626"/>
                </a:solidFill>
                <a:latin typeface="Calibri Light" panose="020F0302020204030204" pitchFamily="34" charset="0"/>
                <a:cs typeface="Calibri Light" panose="020F0302020204030204" pitchFamily="34" charset="0"/>
              </a:rPr>
              <a:t>denně – pokud má zájem může být víc.</a:t>
            </a:r>
          </a:p>
          <a:p>
            <a:pPr lvl="1"/>
            <a:r>
              <a:rPr lang="cs-CZ" sz="2000" dirty="0" smtClean="0">
                <a:solidFill>
                  <a:srgbClr val="262626"/>
                </a:solidFill>
                <a:latin typeface="Calibri Light" panose="020F0302020204030204" pitchFamily="34" charset="0"/>
                <a:cs typeface="Calibri Light" panose="020F0302020204030204" pitchFamily="34" charset="0"/>
              </a:rPr>
              <a:t>Novou potravinu vždy s odstupem 3 dní pro případný projev PA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493020" y="1844824"/>
            <a:ext cx="8110892" cy="3528392"/>
          </a:xfrm>
          <a:prstGeom prst="rect">
            <a:avLst/>
          </a:prstGeom>
          <a:noFill/>
          <a:ln>
            <a:noFill/>
          </a:ln>
        </p:spPr>
        <p:txBody>
          <a:bodyPr lIns="90000" tIns="45000" rIns="90000" bIns="45000"/>
          <a:lstStyle/>
          <a:p>
            <a:r>
              <a:rPr lang="cs-CZ" sz="2000" b="1" dirty="0" smtClean="0">
                <a:solidFill>
                  <a:srgbClr val="262626"/>
                </a:solidFill>
                <a:latin typeface="Calibri Light" panose="020F0302020204030204" pitchFamily="34" charset="0"/>
                <a:cs typeface="Calibri Light" panose="020F0302020204030204" pitchFamily="34" charset="0"/>
              </a:rPr>
              <a:t>Jakým způsobem?</a:t>
            </a:r>
          </a:p>
          <a:p>
            <a:r>
              <a:rPr lang="cs-CZ" sz="2000" dirty="0" smtClean="0">
                <a:solidFill>
                  <a:srgbClr val="262626"/>
                </a:solidFill>
                <a:latin typeface="Calibri Light" panose="020F0302020204030204" pitchFamily="34" charset="0"/>
                <a:cs typeface="Calibri Light" panose="020F0302020204030204" pitchFamily="34" charset="0"/>
              </a:rPr>
              <a:t>	</a:t>
            </a:r>
            <a:r>
              <a:rPr lang="cs-CZ" sz="2000" dirty="0" smtClean="0">
                <a:solidFill>
                  <a:srgbClr val="FF0000"/>
                </a:solidFill>
                <a:latin typeface="Calibri Light" panose="020F0302020204030204" pitchFamily="34" charset="0"/>
                <a:cs typeface="Calibri Light" panose="020F0302020204030204" pitchFamily="34" charset="0"/>
              </a:rPr>
              <a:t>Lžičkou!!! </a:t>
            </a:r>
            <a:r>
              <a:rPr lang="cs-CZ" sz="2000" dirty="0" smtClean="0">
                <a:solidFill>
                  <a:srgbClr val="262626"/>
                </a:solidFill>
                <a:latin typeface="Calibri Light" panose="020F0302020204030204" pitchFamily="34" charset="0"/>
                <a:cs typeface="Calibri Light" panose="020F0302020204030204" pitchFamily="34" charset="0"/>
              </a:rPr>
              <a:t>Dítě se s ní seznamuje a postupně si 	zvyká. </a:t>
            </a:r>
          </a:p>
          <a:p>
            <a:r>
              <a:rPr lang="cs-CZ" sz="2000" dirty="0" smtClean="0">
                <a:solidFill>
                  <a:srgbClr val="262626"/>
                </a:solidFill>
                <a:latin typeface="Calibri Light" panose="020F0302020204030204" pitchFamily="34" charset="0"/>
                <a:cs typeface="Calibri Light" panose="020F0302020204030204" pitchFamily="34" charset="0"/>
              </a:rPr>
              <a:t>	Dítě se učí posouvat potravinu dozadu do úst (někdy vyplivuje, protože mu to nejde)</a:t>
            </a:r>
          </a:p>
          <a:p>
            <a:endParaRPr lang="cs-CZ" sz="2000" dirty="0" smtClean="0">
              <a:solidFill>
                <a:srgbClr val="262626"/>
              </a:solidFill>
              <a:latin typeface="Calibri Light" panose="020F0302020204030204" pitchFamily="34" charset="0"/>
              <a:cs typeface="Calibri Light" panose="020F0302020204030204" pitchFamily="34" charset="0"/>
            </a:endParaRPr>
          </a:p>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Jaké potraviny?</a:t>
            </a:r>
          </a:p>
          <a:p>
            <a:pPr lvl="1"/>
            <a:r>
              <a:rPr lang="cs-CZ" sz="2000" dirty="0" smtClean="0">
                <a:solidFill>
                  <a:srgbClr val="262626"/>
                </a:solidFill>
                <a:latin typeface="Calibri Light" panose="020F0302020204030204" pitchFamily="34" charset="0"/>
                <a:cs typeface="Calibri Light" panose="020F0302020204030204" pitchFamily="34" charset="0"/>
              </a:rPr>
              <a:t>Neprospívající dítě: začínáme energeticky hutnějšími potravinami (ovoce) a dále zelenina, maso.</a:t>
            </a:r>
          </a:p>
          <a:p>
            <a:pPr lvl="1"/>
            <a:r>
              <a:rPr lang="cs-CZ" sz="2000" dirty="0" smtClean="0">
                <a:solidFill>
                  <a:srgbClr val="262626"/>
                </a:solidFill>
                <a:latin typeface="Calibri Light" panose="020F0302020204030204" pitchFamily="34" charset="0"/>
                <a:cs typeface="Calibri Light" panose="020F0302020204030204" pitchFamily="34" charset="0"/>
              </a:rPr>
              <a:t>Prospívající dítě: většinou zelenina, maso, ovoce obiloviny, mléko a mléčné výrobky. </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Záleží na kulturních zvyklostech té které země.</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Dnešní doporučení již striktně nepřikazují postupy.</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Tekutiny:</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Kojené dítě jiné tekutiny až od ukončeného 10. měsíce, nebo od momentu, kdy dostávají příkrmy a mají méně pomočených plen.</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Nekojené - převařená pitná voda, od 6. měsíce není nutná kojenecká</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Tekutiny podáváme </a:t>
            </a:r>
            <a:r>
              <a:rPr lang="cs-CZ" sz="2000" dirty="0" smtClean="0">
                <a:solidFill>
                  <a:srgbClr val="FF0000"/>
                </a:solidFill>
                <a:latin typeface="Calibri Light" panose="020F0302020204030204" pitchFamily="34" charset="0"/>
                <a:cs typeface="Calibri Light" panose="020F0302020204030204" pitchFamily="34" charset="0"/>
              </a:rPr>
              <a:t>VŽDY V HRNEČKU, POHÁRKU, SKLENICI </a:t>
            </a:r>
            <a:r>
              <a:rPr lang="cs-CZ" sz="2000" dirty="0" smtClean="0">
                <a:latin typeface="Calibri Light" panose="020F0302020204030204" pitchFamily="34" charset="0"/>
                <a:cs typeface="Calibri Light" panose="020F0302020204030204" pitchFamily="34" charset="0"/>
              </a:rPr>
              <a:t>– děti se tak rovnou učí pít.</a:t>
            </a:r>
          </a:p>
          <a:p>
            <a:pPr lvl="1">
              <a:buFont typeface="Arial"/>
              <a:buChar char=" "/>
            </a:pPr>
            <a:r>
              <a:rPr lang="cs-CZ" sz="2000" dirty="0" smtClean="0">
                <a:solidFill>
                  <a:srgbClr val="FF0000"/>
                </a:solidFill>
                <a:latin typeface="Calibri Light" panose="020F0302020204030204" pitchFamily="34" charset="0"/>
                <a:cs typeface="Calibri Light" panose="020F0302020204030204" pitchFamily="34" charset="0"/>
              </a:rPr>
              <a:t>Ne lahví se savičkou</a:t>
            </a:r>
          </a:p>
          <a:p>
            <a:pPr lvl="1">
              <a:buFont typeface="Arial"/>
              <a:buChar char=" "/>
            </a:pPr>
            <a:endParaRPr lang="cs-CZ" sz="2000" dirty="0" smtClean="0">
              <a:solidFill>
                <a:srgbClr val="FF0000"/>
              </a:solidFill>
              <a:latin typeface="Calibri Light" panose="020F0302020204030204" pitchFamily="34" charset="0"/>
              <a:cs typeface="Calibri Light" panose="020F0302020204030204" pitchFamily="34" charset="0"/>
            </a:endParaRPr>
          </a:p>
          <a:p>
            <a:pPr>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Jak příkrmy nedáváme: </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Na cestách</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Nemocnému dítěti</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V nepohodě</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Se zlobou </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3891A7"/>
                </a:solidFill>
                <a:latin typeface="Calibri Light" panose="020F0302020204030204" pitchFamily="34" charset="0"/>
                <a:cs typeface="Calibri Light" panose="020F0302020204030204" pitchFamily="34" charset="0"/>
              </a:rPr>
              <a:t>Příkrm a kojení </a:t>
            </a:r>
            <a:endParaRPr dirty="0">
              <a:latin typeface="Calibri Light" panose="020F0302020204030204" pitchFamily="34" charset="0"/>
              <a:cs typeface="Calibri Light" panose="020F0302020204030204" pitchFamily="34" charset="0"/>
            </a:endParaRPr>
          </a:p>
        </p:txBody>
      </p:sp>
      <p:sp>
        <p:nvSpPr>
          <p:cNvPr id="666" name="CustomShape 2"/>
          <p:cNvSpPr/>
          <p:nvPr/>
        </p:nvSpPr>
        <p:spPr>
          <a:xfrm>
            <a:off x="323528" y="1772816"/>
            <a:ext cx="8208376" cy="3960440"/>
          </a:xfrm>
          <a:prstGeom prst="rect">
            <a:avLst/>
          </a:prstGeom>
          <a:noFill/>
          <a:ln>
            <a:noFill/>
          </a:ln>
        </p:spPr>
        <p:txBody>
          <a:bodyPr lIns="90000" tIns="45000" rIns="90000" bIns="45000"/>
          <a:lstStyle/>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Ve správnou dobu </a:t>
            </a:r>
            <a:r>
              <a:rPr lang="cs-CZ" sz="2000" dirty="0">
                <a:solidFill>
                  <a:srgbClr val="262626"/>
                </a:solidFill>
                <a:latin typeface="Calibri Light" panose="020F0302020204030204" pitchFamily="34" charset="0"/>
                <a:cs typeface="Calibri Light" panose="020F0302020204030204" pitchFamily="34" charset="0"/>
              </a:rPr>
              <a:t>– když už časté výlučné nedokáže pokrýt potřebu energie a živin</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Vhodný svým složením </a:t>
            </a:r>
            <a:r>
              <a:rPr lang="cs-CZ" sz="2000" dirty="0">
                <a:solidFill>
                  <a:srgbClr val="262626"/>
                </a:solidFill>
                <a:latin typeface="Calibri Light" panose="020F0302020204030204" pitchFamily="34" charset="0"/>
                <a:cs typeface="Calibri Light" panose="020F0302020204030204" pitchFamily="34" charset="0"/>
              </a:rPr>
              <a:t>– poskytuje to, co dítě potřebuje</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Bezpečný</a:t>
            </a:r>
            <a:r>
              <a:rPr lang="cs-CZ" sz="2000" dirty="0">
                <a:solidFill>
                  <a:srgbClr val="262626"/>
                </a:solidFill>
                <a:latin typeface="Calibri Light" panose="020F0302020204030204" pitchFamily="34" charset="0"/>
                <a:cs typeface="Calibri Light" panose="020F0302020204030204" pitchFamily="34" charset="0"/>
              </a:rPr>
              <a:t> – hygienicky připravený a skladovaný, podávaný čistýma rukama a </a:t>
            </a:r>
            <a:r>
              <a:rPr lang="cs-CZ" sz="2000" dirty="0" smtClean="0">
                <a:solidFill>
                  <a:srgbClr val="262626"/>
                </a:solidFill>
                <a:latin typeface="Calibri Light" panose="020F0302020204030204" pitchFamily="34" charset="0"/>
                <a:cs typeface="Calibri Light" panose="020F0302020204030204" pitchFamily="34" charset="0"/>
              </a:rPr>
              <a:t>náčiním</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Správně podávaný </a:t>
            </a:r>
            <a:r>
              <a:rPr lang="cs-CZ" sz="2000" dirty="0">
                <a:solidFill>
                  <a:srgbClr val="262626"/>
                </a:solidFill>
                <a:latin typeface="Calibri Light" panose="020F0302020204030204" pitchFamily="34" charset="0"/>
                <a:cs typeface="Calibri Light" panose="020F0302020204030204" pitchFamily="34" charset="0"/>
              </a:rPr>
              <a:t>– dle hladu a sytosti dítěte, odpovídající </a:t>
            </a:r>
            <a:r>
              <a:rPr lang="cs-CZ" sz="2000" dirty="0" smtClean="0">
                <a:solidFill>
                  <a:srgbClr val="262626"/>
                </a:solidFill>
                <a:latin typeface="Calibri Light" panose="020F0302020204030204" pitchFamily="34" charset="0"/>
                <a:cs typeface="Calibri Light" panose="020F0302020204030204" pitchFamily="34" charset="0"/>
              </a:rPr>
              <a:t>věku</a:t>
            </a:r>
          </a:p>
          <a:p>
            <a:pPr>
              <a:lnSpc>
                <a:spcPct val="100000"/>
              </a:lnSpc>
            </a:pPr>
            <a:r>
              <a:rPr lang="cs-CZ" sz="2000" dirty="0" smtClean="0">
                <a:solidFill>
                  <a:srgbClr val="262626"/>
                </a:solidFill>
                <a:latin typeface="Calibri Light" panose="020F0302020204030204" pitchFamily="34" charset="0"/>
                <a:cs typeface="Calibri Light" panose="020F0302020204030204" pitchFamily="34" charset="0"/>
              </a:rPr>
              <a:t>Dítě si zvyká na lžičku, přidávají se další potraviny.</a:t>
            </a: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gn="ctr">
              <a:lnSpc>
                <a:spcPct val="100000"/>
              </a:lnSpc>
              <a:buFont typeface="Arial"/>
              <a:buChar char=" "/>
            </a:pPr>
            <a:r>
              <a:rPr lang="cs-CZ" sz="2000" dirty="0" smtClean="0">
                <a:solidFill>
                  <a:srgbClr val="FF0000"/>
                </a:solidFill>
                <a:latin typeface="Calibri Light" panose="020F0302020204030204" pitchFamily="34" charset="0"/>
                <a:cs typeface="Calibri Light" panose="020F0302020204030204" pitchFamily="34" charset="0"/>
              </a:rPr>
              <a:t>!!!POKRAČOVAT V KOJENÍ DLE POTŘEBY DÍTĚTE AŽ DO ODSTAVENÍ!!!</a:t>
            </a:r>
          </a:p>
          <a:p>
            <a:pPr>
              <a:lnSpc>
                <a:spcPct val="100000"/>
              </a:lnSpc>
              <a:buFont typeface="Arial"/>
              <a:buChar char=" "/>
            </a:pPr>
            <a:endParaRPr lang="cs-CZ" sz="1600" dirty="0" smtClean="0">
              <a:solidFill>
                <a:srgbClr val="FF0000"/>
              </a:solidFill>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err="1" smtClean="0">
                <a:solidFill>
                  <a:srgbClr val="262626"/>
                </a:solidFill>
                <a:latin typeface="Calibri Light" panose="020F0302020204030204" pitchFamily="34" charset="0"/>
                <a:cs typeface="Calibri Light" panose="020F0302020204030204" pitchFamily="34" charset="0"/>
              </a:rPr>
              <a:t>PŘÍkrm</a:t>
            </a:r>
            <a:r>
              <a:rPr lang="cs-CZ" sz="2000" dirty="0" smtClean="0">
                <a:solidFill>
                  <a:srgbClr val="262626"/>
                </a:solidFill>
                <a:latin typeface="Calibri Light" panose="020F0302020204030204" pitchFamily="34" charset="0"/>
                <a:cs typeface="Calibri Light" panose="020F0302020204030204" pitchFamily="34" charset="0"/>
              </a:rPr>
              <a:t> se </a:t>
            </a:r>
            <a:r>
              <a:rPr lang="cs-CZ" sz="2000" dirty="0" err="1" smtClean="0">
                <a:solidFill>
                  <a:srgbClr val="262626"/>
                </a:solidFill>
                <a:latin typeface="Calibri Light" panose="020F0302020204030204" pitchFamily="34" charset="0"/>
                <a:cs typeface="Calibri Light" panose="020F0302020204030204" pitchFamily="34" charset="0"/>
              </a:rPr>
              <a:t>PŘIdává</a:t>
            </a:r>
            <a:r>
              <a:rPr lang="cs-CZ" sz="2000" dirty="0" smtClean="0">
                <a:solidFill>
                  <a:srgbClr val="262626"/>
                </a:solidFill>
                <a:latin typeface="Calibri Light" panose="020F0302020204030204" pitchFamily="34" charset="0"/>
                <a:cs typeface="Calibri Light" panose="020F0302020204030204" pitchFamily="34" charset="0"/>
              </a:rPr>
              <a:t> ke kojení </a:t>
            </a:r>
            <a:r>
              <a:rPr lang="cs-CZ" sz="2000" dirty="0" smtClean="0">
                <a:solidFill>
                  <a:srgbClr val="4F271C"/>
                </a:solidFill>
                <a:latin typeface="Calibri Light" panose="020F0302020204030204" pitchFamily="34" charset="0"/>
                <a:cs typeface="Calibri Light" panose="020F0302020204030204" pitchFamily="34" charset="0"/>
              </a:rPr>
              <a:t>Není to </a:t>
            </a:r>
            <a:r>
              <a:rPr lang="cs-CZ" sz="2000" dirty="0" err="1" smtClean="0">
                <a:solidFill>
                  <a:srgbClr val="4F271C"/>
                </a:solidFill>
                <a:latin typeface="Calibri Light" panose="020F0302020204030204" pitchFamily="34" charset="0"/>
                <a:cs typeface="Calibri Light" panose="020F0302020204030204" pitchFamily="34" charset="0"/>
              </a:rPr>
              <a:t>MÍSTOkrm</a:t>
            </a:r>
            <a:endParaRPr lang="cs-CZ" sz="2000" dirty="0" smtClean="0">
              <a:solidFill>
                <a:srgbClr val="4F271C"/>
              </a:solidFill>
              <a:latin typeface="Calibri Light" panose="020F0302020204030204" pitchFamily="34" charset="0"/>
              <a:cs typeface="Calibri Light" panose="020F0302020204030204" pitchFamily="34" charset="0"/>
            </a:endParaRP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Dítě pije přibližně stejně mléka, ale s rostoucí energetickou potřebou klesá podíl živin přijatých z MM</a:t>
            </a:r>
          </a:p>
          <a:p>
            <a:pPr lvl="1"/>
            <a:endParaRPr lang="cs-CZ" sz="1600" dirty="0" smtClean="0">
              <a:latin typeface="Calibri Light" panose="020F0302020204030204" pitchFamily="34" charset="0"/>
              <a:cs typeface="Calibri Light" panose="020F0302020204030204" pitchFamily="34" charset="0"/>
            </a:endParaRP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nSpc>
                <a:spcPct val="100000"/>
              </a:lnSpc>
            </a:pPr>
            <a:endParaRPr lang="cs-CZ" sz="1600" dirty="0" smtClean="0">
              <a:latin typeface="Calibri Light" panose="020F0302020204030204" pitchFamily="34" charset="0"/>
              <a:cs typeface="Calibri Light" panose="020F0302020204030204" pitchFamily="34" charset="0"/>
            </a:endParaRPr>
          </a:p>
          <a:p>
            <a:pPr>
              <a:lnSpc>
                <a:spcPct val="85000"/>
              </a:lnSpc>
              <a:buFont typeface="Arial"/>
              <a:buChar char=" "/>
            </a:pP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Zástupný symbol pro obsah 2"/>
          <p:cNvSpPr>
            <a:spLocks noGrp="1"/>
          </p:cNvSpPr>
          <p:nvPr>
            <p:ph sz="quarter" idx="1"/>
          </p:nvPr>
        </p:nvSpPr>
        <p:spPr>
          <a:xfrm>
            <a:off x="609600" y="830721"/>
            <a:ext cx="8229600" cy="4525963"/>
          </a:xfrm>
        </p:spPr>
        <p:txBody>
          <a:bodyPr>
            <a:normAutofit/>
          </a:bodyPr>
          <a:lstStyle/>
          <a:p>
            <a:pPr marL="109728" indent="0" eaLnBrk="1" hangingPunct="1">
              <a:buNone/>
            </a:pPr>
            <a:endParaRPr lang="cs-CZ" altLang="cs-CZ" sz="3200" dirty="0" smtClean="0">
              <a:solidFill>
                <a:srgbClr val="00B0F0"/>
              </a:solidFill>
              <a:latin typeface="Calibri Light" panose="020F0302020204030204" pitchFamily="34" charset="0"/>
              <a:cs typeface="Calibri Light" panose="020F0302020204030204" pitchFamily="34" charset="0"/>
            </a:endParaRPr>
          </a:p>
          <a:p>
            <a:pPr marL="109728" indent="0" eaLnBrk="1" hangingPunct="1">
              <a:buNone/>
            </a:pPr>
            <a:endParaRPr lang="cs-CZ" altLang="cs-CZ" sz="3200" dirty="0">
              <a:solidFill>
                <a:srgbClr val="00B0F0"/>
              </a:solidFill>
              <a:latin typeface="Calibri Light" panose="020F0302020204030204" pitchFamily="34" charset="0"/>
              <a:cs typeface="Calibri Light" panose="020F0302020204030204" pitchFamily="34" charset="0"/>
            </a:endParaRPr>
          </a:p>
          <a:p>
            <a:pPr marL="109728" indent="0" eaLnBrk="1" hangingPunct="1">
              <a:buNone/>
            </a:pPr>
            <a:r>
              <a:rPr lang="cs-CZ" altLang="cs-CZ" sz="4400" dirty="0" smtClean="0">
                <a:solidFill>
                  <a:srgbClr val="00B0F0"/>
                </a:solidFill>
                <a:latin typeface="Calibri Light" panose="020F0302020204030204" pitchFamily="34" charset="0"/>
                <a:cs typeface="Calibri Light" panose="020F0302020204030204" pitchFamily="34" charset="0"/>
              </a:rPr>
              <a:t>První příkrmy je spíše hra  a seznámení se s novými chutěmi</a:t>
            </a:r>
            <a:r>
              <a:rPr lang="cs-CZ" altLang="cs-CZ" sz="3200" dirty="0" smtClean="0">
                <a:solidFill>
                  <a:srgbClr val="00B0F0"/>
                </a:solidFill>
                <a:latin typeface="Calibri Light" panose="020F0302020204030204" pitchFamily="34" charset="0"/>
                <a:cs typeface="Calibri Light" panose="020F0302020204030204" pitchFamily="34" charset="0"/>
              </a:rPr>
              <a:t>. </a:t>
            </a:r>
          </a:p>
        </p:txBody>
      </p:sp>
      <p:pic>
        <p:nvPicPr>
          <p:cNvPr id="11268" name="Picture 5" descr="http://img.ahaonline.cz/img/18/full/779964-img-im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888707"/>
            <a:ext cx="3115072" cy="293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531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Odstavení = ukončení kojení</a:t>
            </a:r>
            <a:endParaRPr dirty="0">
              <a:solidFill>
                <a:srgbClr val="00B0F0"/>
              </a:solidFill>
              <a:latin typeface="Calibri Light" panose="020F0302020204030204" pitchFamily="34" charset="0"/>
              <a:cs typeface="Calibri Light" panose="020F0302020204030204" pitchFamily="34" charset="0"/>
            </a:endParaRPr>
          </a:p>
        </p:txBody>
      </p:sp>
      <p:sp>
        <p:nvSpPr>
          <p:cNvPr id="669" name="CustomShape 2"/>
          <p:cNvSpPr/>
          <p:nvPr/>
        </p:nvSpPr>
        <p:spPr>
          <a:xfrm>
            <a:off x="1485810" y="2249640"/>
            <a:ext cx="6171390" cy="3699360"/>
          </a:xfrm>
          <a:prstGeom prst="rect">
            <a:avLst/>
          </a:prstGeom>
          <a:noFill/>
          <a:ln>
            <a:noFill/>
          </a:ln>
        </p:spPr>
        <p:txBody>
          <a:bodyPr lIns="90000" tIns="45000" rIns="90000" bIns="45000"/>
          <a:lstStyle/>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Jak dlouho má trvat kojení? </a:t>
            </a: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sz="2400" dirty="0" smtClean="0">
                <a:solidFill>
                  <a:srgbClr val="262626"/>
                </a:solidFill>
                <a:latin typeface="Calibri Light" panose="020F0302020204030204" pitchFamily="34" charset="0"/>
                <a:cs typeface="Calibri Light" panose="020F0302020204030204" pitchFamily="34" charset="0"/>
              </a:rPr>
              <a:t>Existuje </a:t>
            </a:r>
            <a:r>
              <a:rPr lang="cs-CZ" sz="2400" dirty="0">
                <a:solidFill>
                  <a:srgbClr val="262626"/>
                </a:solidFill>
                <a:latin typeface="Calibri Light" panose="020F0302020204030204" pitchFamily="34" charset="0"/>
                <a:cs typeface="Calibri Light" panose="020F0302020204030204" pitchFamily="34" charset="0"/>
              </a:rPr>
              <a:t>nějaká hranice do kdy je kojení normální a pak už ne</a:t>
            </a:r>
            <a:r>
              <a:rPr lang="cs-CZ" sz="2400" dirty="0" smtClean="0">
                <a:solidFill>
                  <a:srgbClr val="262626"/>
                </a:solidFill>
                <a:latin typeface="Calibri Light" panose="020F0302020204030204" pitchFamily="34" charset="0"/>
                <a:cs typeface="Calibri Light" panose="020F0302020204030204" pitchFamily="34" charset="0"/>
              </a:rPr>
              <a:t>?</a:t>
            </a:r>
          </a:p>
          <a:p>
            <a:pPr>
              <a:lnSpc>
                <a:spcPct val="85000"/>
              </a:lnSpc>
            </a:pPr>
            <a:endParaRPr dirty="0">
              <a:latin typeface="Calibri Light" panose="020F0302020204030204" pitchFamily="34" charset="0"/>
              <a:cs typeface="Calibri Light" panose="020F0302020204030204" pitchFamily="34" charset="0"/>
            </a:endParaRPr>
          </a:p>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Je potřeba dítě nějak přinutit, aby se přestalo kojit a nekojilo se třeba do 15 let</a:t>
            </a:r>
            <a:r>
              <a:rPr lang="cs-CZ" sz="2400" dirty="0" smtClean="0">
                <a:solidFill>
                  <a:srgbClr val="262626"/>
                </a:solidFill>
                <a:latin typeface="Calibri Light" panose="020F0302020204030204" pitchFamily="34" charset="0"/>
                <a:cs typeface="Calibri Light" panose="020F0302020204030204" pitchFamily="34" charset="0"/>
              </a:rPr>
              <a:t>?</a:t>
            </a:r>
          </a:p>
          <a:p>
            <a:pPr>
              <a:lnSpc>
                <a:spcPct val="85000"/>
              </a:lnSpc>
            </a:pPr>
            <a:endParaRPr dirty="0">
              <a:latin typeface="Calibri Light" panose="020F0302020204030204" pitchFamily="34" charset="0"/>
              <a:cs typeface="Calibri Light" panose="020F0302020204030204" pitchFamily="34" charset="0"/>
            </a:endParaRPr>
          </a:p>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Je někdy nutné dítě odstavit, i když matka ani dítě ještě nechce?</a:t>
            </a:r>
            <a:endParaRPr dirty="0">
              <a:latin typeface="Calibri Light" panose="020F0302020204030204" pitchFamily="34" charset="0"/>
              <a:cs typeface="Calibri Light" panose="020F0302020204030204" pitchFamily="34" charset="0"/>
            </a:endParaRPr>
          </a:p>
          <a:p>
            <a:pPr>
              <a:lnSpc>
                <a:spcPct val="85000"/>
              </a:lnSpc>
            </a:pP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3891A7"/>
                </a:solidFill>
                <a:latin typeface="Calibri Light" panose="020F0302020204030204" pitchFamily="34" charset="0"/>
                <a:cs typeface="Calibri Light" panose="020F0302020204030204" pitchFamily="34" charset="0"/>
              </a:rPr>
              <a:t>Odstavení</a:t>
            </a:r>
            <a:endParaRPr dirty="0">
              <a:latin typeface="Calibri Light" panose="020F0302020204030204" pitchFamily="34" charset="0"/>
              <a:cs typeface="Calibri Light" panose="020F0302020204030204" pitchFamily="34" charset="0"/>
            </a:endParaRPr>
          </a:p>
        </p:txBody>
      </p:sp>
      <p:sp>
        <p:nvSpPr>
          <p:cNvPr id="672"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Dáme-li dítěti příležitost, odstaví se samo, až na to bude připravené, až se naučí zvládat všechny situace </a:t>
            </a:r>
            <a:r>
              <a:rPr lang="cs-CZ" sz="2400" dirty="0" smtClean="0">
                <a:solidFill>
                  <a:srgbClr val="262626"/>
                </a:solidFill>
                <a:latin typeface="Calibri Light" panose="020F0302020204030204" pitchFamily="34" charset="0"/>
                <a:cs typeface="Calibri Light" panose="020F0302020204030204" pitchFamily="34" charset="0"/>
              </a:rPr>
              <a:t>jinak.</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To nastává nejdříve v 30 měsících věku (mezi 2,5. a 5. rokem)</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Přirozené odstavení je dlouhodobý proces, který začíná dlouho před tím, než se dítě kojení skutečně vzdá</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Pokud dítě odmítá prs před 30. měsícem věku,  znamená to problém, </a:t>
            </a:r>
            <a:r>
              <a:rPr lang="cs-CZ" sz="2400" dirty="0" smtClean="0">
                <a:solidFill>
                  <a:srgbClr val="262626"/>
                </a:solidFill>
                <a:latin typeface="Calibri Light" panose="020F0302020204030204" pitchFamily="34" charset="0"/>
                <a:cs typeface="Calibri Light" panose="020F0302020204030204" pitchFamily="34" charset="0"/>
              </a:rPr>
              <a:t>předčasného </a:t>
            </a:r>
            <a:r>
              <a:rPr lang="cs-CZ" sz="2400" dirty="0">
                <a:solidFill>
                  <a:srgbClr val="262626"/>
                </a:solidFill>
                <a:latin typeface="Calibri Light" panose="020F0302020204030204" pitchFamily="34" charset="0"/>
                <a:cs typeface="Calibri Light" panose="020F0302020204030204" pitchFamily="34" charset="0"/>
              </a:rPr>
              <a:t>odstavení</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Chceme-li dítě odstavit dříve, </a:t>
            </a:r>
            <a:r>
              <a:rPr lang="cs-CZ" sz="2400" dirty="0" smtClean="0">
                <a:solidFill>
                  <a:srgbClr val="262626"/>
                </a:solidFill>
                <a:latin typeface="Calibri Light" panose="020F0302020204030204" pitchFamily="34" charset="0"/>
                <a:cs typeface="Calibri Light" panose="020F0302020204030204" pitchFamily="34" charset="0"/>
              </a:rPr>
              <a:t>často to nejde bez </a:t>
            </a:r>
            <a:r>
              <a:rPr lang="cs-CZ" sz="2400" dirty="0">
                <a:solidFill>
                  <a:srgbClr val="262626"/>
                </a:solidFill>
                <a:latin typeface="Calibri Light" panose="020F0302020204030204" pitchFamily="34" charset="0"/>
                <a:cs typeface="Calibri Light" panose="020F0302020204030204" pitchFamily="34" charset="0"/>
              </a:rPr>
              <a:t>traumatu pro dítě a pocitu viny pro matku</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solidFill>
                  <a:srgbClr val="00B0F0"/>
                </a:solidFill>
                <a:latin typeface="Calibri Light" panose="020F0302020204030204" pitchFamily="34" charset="0"/>
                <a:cs typeface="Calibri Light" panose="020F0302020204030204" pitchFamily="34" charset="0"/>
              </a:rPr>
              <a:t>Děkuji za pozornost</a:t>
            </a:r>
            <a:endParaRPr lang="cs-CZ" dirty="0">
              <a:solidFill>
                <a:srgbClr val="00B0F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294967295"/>
          </p:nvPr>
        </p:nvSpPr>
        <p:spPr>
          <a:xfrm>
            <a:off x="6949678" y="5876925"/>
            <a:ext cx="2194322" cy="139700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5BDEA-2578-4768-A28C-132901CFA010}" type="slidenum">
              <a:rPr lang="cs-CZ" altLang="cs-CZ">
                <a:solidFill>
                  <a:srgbClr val="FFFFFF"/>
                </a:solidFill>
                <a:latin typeface="Georgia" panose="02040502050405020303" pitchFamily="18" charset="0"/>
              </a:rPr>
              <a:pPr eaLnBrk="1" hangingPunct="1"/>
              <a:t>8</a:t>
            </a:fld>
            <a:endParaRPr lang="cs-CZ" altLang="cs-CZ">
              <a:solidFill>
                <a:srgbClr val="FFFFFF"/>
              </a:solidFill>
              <a:latin typeface="Georgia" panose="02040502050405020303" pitchFamily="18" charset="0"/>
            </a:endParaRPr>
          </a:p>
        </p:txBody>
      </p:sp>
      <p:pic>
        <p:nvPicPr>
          <p:cNvPr id="16389" name="Picture 2" descr="http://www.developmenteducation.ie/blog/wp-content/uploads/The-Baby-Ki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527" y="620689"/>
            <a:ext cx="294322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unlatched.files.wordpress.com/2013/04/199423_480959658610360_116953091_n.jpg"/>
          <p:cNvPicPr>
            <a:picLocks noChangeAspect="1" noChangeArrowheads="1"/>
          </p:cNvPicPr>
          <p:nvPr/>
        </p:nvPicPr>
        <p:blipFill>
          <a:blip r:embed="rId3" cstate="print">
            <a:extLst>
              <a:ext uri="{28A0092B-C50C-407E-A947-70E740481C1C}">
                <a14:useLocalDpi xmlns:a14="http://schemas.microsoft.com/office/drawing/2010/main" val="0"/>
              </a:ext>
            </a:extLst>
          </a:blip>
          <a:srcRect t="6831" b="6985"/>
          <a:stretch>
            <a:fillRect/>
          </a:stretch>
        </p:blipFill>
        <p:spPr bwMode="auto">
          <a:xfrm>
            <a:off x="5976158" y="764706"/>
            <a:ext cx="294441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archive.babymilkaction.org/pics/photographs/nestlevul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887" y="2996952"/>
            <a:ext cx="20097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97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Proto…</a:t>
            </a:r>
            <a:endParaRPr dirty="0">
              <a:solidFill>
                <a:prstClr val="black"/>
              </a:solidFill>
            </a:endParaRPr>
          </a:p>
        </p:txBody>
      </p:sp>
      <p:sp>
        <p:nvSpPr>
          <p:cNvPr id="652"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a:rPr>
              <a:t>Svolali r. 1979 WHO a UNICEF sjezd 150 zástupců vlád, nevládních organizací, odborníků na výživu dětí i zástupců výrobců kojenecké výživy</a:t>
            </a:r>
            <a:endParaRPr dirty="0">
              <a:solidFill>
                <a:prstClr val="black"/>
              </a:solidFill>
            </a:endParaRPr>
          </a:p>
          <a:p>
            <a:pPr>
              <a:buFont typeface="Arial"/>
              <a:buChar char=" "/>
            </a:pPr>
            <a:endParaRPr lang="cs-CZ" sz="2400" dirty="0" smtClean="0">
              <a:solidFill>
                <a:srgbClr val="262626"/>
              </a:solidFill>
              <a:latin typeface="Calibri Light"/>
            </a:endParaRPr>
          </a:p>
          <a:p>
            <a:r>
              <a:rPr lang="cs-CZ" sz="2400" dirty="0" smtClean="0">
                <a:solidFill>
                  <a:srgbClr val="262626"/>
                </a:solidFill>
                <a:latin typeface="Calibri Light"/>
              </a:rPr>
              <a:t>Tento </a:t>
            </a:r>
            <a:r>
              <a:rPr lang="cs-CZ" sz="2400" dirty="0">
                <a:solidFill>
                  <a:srgbClr val="262626"/>
                </a:solidFill>
                <a:latin typeface="Calibri Light"/>
              </a:rPr>
              <a:t>tým vytvořil kodex, který má chránit matky před komerčními vlivy propagujícími umělou výživu</a:t>
            </a:r>
            <a:endParaRPr dirty="0">
              <a:solidFill>
                <a:prstClr val="black"/>
              </a:solidFill>
            </a:endParaRPr>
          </a:p>
          <a:p>
            <a:pPr>
              <a:buFont typeface="Arial"/>
              <a:buChar char=" "/>
            </a:pPr>
            <a:endParaRPr lang="cs-CZ" sz="2400" dirty="0" smtClean="0">
              <a:solidFill>
                <a:srgbClr val="262626"/>
              </a:solidFill>
              <a:latin typeface="Calibri Light"/>
            </a:endParaRPr>
          </a:p>
          <a:p>
            <a:r>
              <a:rPr lang="cs-CZ" sz="2400" dirty="0" smtClean="0">
                <a:solidFill>
                  <a:srgbClr val="262626"/>
                </a:solidFill>
                <a:latin typeface="Calibri Light"/>
              </a:rPr>
              <a:t>R</a:t>
            </a:r>
            <a:r>
              <a:rPr lang="cs-CZ" sz="2400" dirty="0">
                <a:solidFill>
                  <a:srgbClr val="262626"/>
                </a:solidFill>
                <a:latin typeface="Calibri Light"/>
              </a:rPr>
              <a:t>. 1981 přijat valným shromážděním WHO a doporučen k zapracování do legislativy jednotlivých států</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FF0000"/>
                </a:solidFill>
                <a:latin typeface="Calibri Light"/>
              </a:rPr>
              <a:t>Není </a:t>
            </a:r>
            <a:r>
              <a:rPr lang="cs-CZ" sz="2400" dirty="0">
                <a:solidFill>
                  <a:srgbClr val="FF0000"/>
                </a:solidFill>
                <a:latin typeface="Calibri Light"/>
              </a:rPr>
              <a:t>právně </a:t>
            </a:r>
            <a:r>
              <a:rPr lang="cs-CZ" sz="2400" dirty="0" smtClean="0">
                <a:solidFill>
                  <a:srgbClr val="FF0000"/>
                </a:solidFill>
                <a:latin typeface="Calibri Light"/>
              </a:rPr>
              <a:t>závazný</a:t>
            </a:r>
            <a:endParaRPr dirty="0">
              <a:solidFill>
                <a:srgbClr val="FF0000"/>
              </a:solidFill>
            </a:endParaRPr>
          </a:p>
        </p:txBody>
      </p:sp>
      <p:sp>
        <p:nvSpPr>
          <p:cNvPr id="653" name="CustomShape 3"/>
          <p:cNvSpPr/>
          <p:nvPr/>
        </p:nvSpPr>
        <p:spPr>
          <a:xfrm>
            <a:off x="6572880" y="5876280"/>
            <a:ext cx="2193750" cy="1396080"/>
          </a:xfrm>
          <a:prstGeom prst="rect">
            <a:avLst/>
          </a:prstGeom>
          <a:noFill/>
          <a:ln>
            <a:noFill/>
          </a:ln>
        </p:spPr>
        <p:txBody>
          <a:bodyPr lIns="90000" tIns="45000" rIns="90000" bIns="45000" anchor="b"/>
          <a:lstStyle/>
          <a:p>
            <a:fld id="{D6502C6C-4FCB-4300-A4B7-8DD0DADC6C76}" type="slidenum">
              <a:rPr lang="cs-CZ" sz="10300">
                <a:solidFill>
                  <a:srgbClr val="FFFFFF"/>
                </a:solidFill>
                <a:latin typeface="Georgia"/>
              </a:rPr>
              <a:pPr/>
              <a:t>9</a:t>
            </a:fld>
            <a:endParaRPr>
              <a:solidFill>
                <a:prstClr val="black"/>
              </a:solidFill>
            </a:endParaRPr>
          </a:p>
        </p:txBody>
      </p:sp>
    </p:spTree>
    <p:extLst>
      <p:ext uri="{BB962C8B-B14F-4D97-AF65-F5344CB8AC3E}">
        <p14:creationId xmlns:p14="http://schemas.microsoft.com/office/powerpoint/2010/main" val="41935459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2194</TotalTime>
  <Words>4450</Words>
  <Application>Microsoft Office PowerPoint</Application>
  <PresentationFormat>Předvádění na obrazovce (4:3)</PresentationFormat>
  <Paragraphs>567</Paragraphs>
  <Slides>78</Slides>
  <Notes>2</Notes>
  <HiddenSlides>0</HiddenSlides>
  <MMClips>0</MMClips>
  <ScaleCrop>false</ScaleCrop>
  <HeadingPairs>
    <vt:vector size="6" baseType="variant">
      <vt:variant>
        <vt:lpstr>Použitá písma</vt:lpstr>
      </vt:variant>
      <vt:variant>
        <vt:i4>15</vt:i4>
      </vt:variant>
      <vt:variant>
        <vt:lpstr>Motiv</vt:lpstr>
      </vt:variant>
      <vt:variant>
        <vt:i4>3</vt:i4>
      </vt:variant>
      <vt:variant>
        <vt:lpstr>Nadpisy snímků</vt:lpstr>
      </vt:variant>
      <vt:variant>
        <vt:i4>78</vt:i4>
      </vt:variant>
    </vt:vector>
  </HeadingPairs>
  <TitlesOfParts>
    <vt:vector size="96" baseType="lpstr">
      <vt:lpstr>Arial</vt:lpstr>
      <vt:lpstr>Calibri</vt:lpstr>
      <vt:lpstr>Calibri Light</vt:lpstr>
      <vt:lpstr>Comic Sans MS</vt:lpstr>
      <vt:lpstr>DejaVu Sans</vt:lpstr>
      <vt:lpstr>Georgia</vt:lpstr>
      <vt:lpstr>Lucida Sans Unicode</vt:lpstr>
      <vt:lpstr>Mangal</vt:lpstr>
      <vt:lpstr>Segoe UI</vt:lpstr>
      <vt:lpstr>Segoe UI Black</vt:lpstr>
      <vt:lpstr>StarSymbol</vt:lpstr>
      <vt:lpstr>Verdana</vt:lpstr>
      <vt:lpstr>Wingdings</vt:lpstr>
      <vt:lpstr>Wingdings 2</vt:lpstr>
      <vt:lpstr>Wingdings 3</vt:lpstr>
      <vt:lpstr>Shluk</vt:lpstr>
      <vt:lpstr>Motiv sady Office</vt:lpstr>
      <vt:lpstr>Office Theme</vt:lpstr>
      <vt:lpstr>  Mezinárodní kodex marketingu náhrad mateřského mléka  </vt:lpstr>
      <vt:lpstr>Prezentace aplikace PowerPoint</vt:lpstr>
      <vt:lpstr>Prezentace aplikace PowerPoint</vt:lpstr>
      <vt:lpstr>Výrobky, které jsou předmětem Kodexu</vt:lpstr>
      <vt:lpstr>Vliv reklamy</vt:lpstr>
      <vt:lpstr>Prezentace aplikace PowerPoint</vt:lpstr>
      <vt:lpstr>Prezentace aplikace PowerPoint</vt:lpstr>
      <vt:lpstr>Prezentace aplikace PowerPoint</vt:lpstr>
      <vt:lpstr>Prezentace aplikace PowerPoint</vt:lpstr>
      <vt:lpstr>Situace v ČR: kodex není právně závazný</vt:lpstr>
      <vt:lpstr>Mezinárodní kodex marketingu náhrad MM</vt:lpstr>
      <vt:lpstr>Prezentace aplikace PowerPoint</vt:lpstr>
      <vt:lpstr>Pro zdravotníky to v praxi znamená:</vt:lpstr>
      <vt:lpstr>Prezentace aplikace PowerPoint</vt:lpstr>
      <vt:lpstr>Skladba mléka je specifická</vt:lpstr>
      <vt:lpstr>Složení mateřského mléka</vt:lpstr>
      <vt:lpstr>Složení mateřského mléka</vt:lpstr>
      <vt:lpstr>Složení mateřského mléka</vt:lpstr>
      <vt:lpstr>Tuky v mateřském mléce</vt:lpstr>
      <vt:lpstr>Prezentace aplikace PowerPoint</vt:lpstr>
      <vt:lpstr>Rozdíly nejsou jen na úrovni mezidruhové</vt:lpstr>
      <vt:lpstr>Příroda to má dokonale vymyšlené</vt:lpstr>
      <vt:lpstr>Jedna žena – jedno kojení – jedno mléko????</vt:lpstr>
      <vt:lpstr>Změny ve složení MM v průběhu dne</vt:lpstr>
      <vt:lpstr>Změny v obsahu tuku v MM během jednoho kojení</vt:lpstr>
      <vt:lpstr>Co je adekvátní vzorek mateřského mléka?</vt:lpstr>
      <vt:lpstr>Co všechno mateřské mléko (MM) obsahuje? - To přesně nevíme</vt:lpstr>
      <vt:lpstr>Nenutritivní složky MM </vt:lpstr>
      <vt:lpstr>Imunitní faktory v mateřském mléku</vt:lpstr>
      <vt:lpstr>Prezentace aplikace PowerPoint</vt:lpstr>
      <vt:lpstr>Obsahuje umělé mléko skutečně stejné množství bílkovin jako mléko mateřské?</vt:lpstr>
      <vt:lpstr>Obsah tuků resp. mastných kyselin a cholesterolu v MM</vt:lpstr>
      <vt:lpstr>Vitaminy a minerální látky</vt:lpstr>
      <vt:lpstr>Probiotika v MM</vt:lpstr>
      <vt:lpstr>Alkohol a MM</vt:lpstr>
      <vt:lpstr>Sport v době kojení</vt:lpstr>
      <vt:lpstr>V čem se ještě liší kojení od krmení umělými náhradami?</vt:lpstr>
      <vt:lpstr>PROČ</vt:lpstr>
      <vt:lpstr>Prezentace aplikace PowerPoint</vt:lpstr>
      <vt:lpstr>Prezentace aplikace PowerPoint</vt:lpstr>
      <vt:lpstr>Prezentace aplikace PowerPoint</vt:lpstr>
      <vt:lpstr>Prezentace aplikace PowerPoint</vt:lpstr>
      <vt:lpstr>Prezentace aplikace PowerPoint</vt:lpstr>
      <vt:lpstr>Míra rizika nádorového onemocnění prsu v závislosti na délce kojení</vt:lpstr>
      <vt:lpstr>Prezentace aplikace PowerPoint</vt:lpstr>
      <vt:lpstr>Rizika pro dítě vyplývající z krmení dítěte NMM</vt:lpstr>
      <vt:lpstr>Rizika pro matku vyplývající z krmení dítěte NMM</vt:lpstr>
      <vt:lpstr>Prezentace aplikace PowerPoint</vt:lpstr>
      <vt:lpstr>Mateřské mléko jako perfektivní výživa pro lidské mládě</vt:lpstr>
      <vt:lpstr>1) Lékařsky akceptované důvody na podávání mléčných formulí</vt:lpstr>
      <vt:lpstr>2) Lékařsky akceptovatelné důvody na krmení dítěte mimo prs</vt:lpstr>
      <vt:lpstr>3) Společenské důvody na podání mléčných formulí (nemusí být podána lahví) pokud nelze zabezpečit přísun MM z banky MM</vt:lpstr>
      <vt:lpstr>Čím dokrmovat v prvních dnech, pokud je to medicínsky indikované?</vt:lpstr>
      <vt:lpstr>Čím dokrmovat v prvních týdnů a měsíců?</vt:lpstr>
      <vt:lpstr>Čím dokrmovat od ukončeného 4. měsíce?</vt:lpstr>
      <vt:lpstr>Jak dokrmovat?</vt:lpstr>
      <vt:lpstr>Laktační pomůcka</vt:lpstr>
      <vt:lpstr>Prezentace aplikace PowerPoint</vt:lpstr>
      <vt:lpstr>Prezentace aplikace PowerPoint</vt:lpstr>
      <vt:lpstr>Prezentace aplikace PowerPoint</vt:lpstr>
      <vt:lpstr>Prezentace aplikace PowerPoint</vt:lpstr>
      <vt:lpstr>Mléčné formule </vt:lpstr>
      <vt:lpstr>Počáteční mléka (formule):</vt:lpstr>
      <vt:lpstr>Přípravky pro nedonošené děti</vt:lpstr>
      <vt:lpstr>Hydrolyzáty – přípravky se sníženou antigenicitou</vt:lpstr>
      <vt:lpstr>Prezentace aplikace PowerPoint</vt:lpstr>
      <vt:lpstr>Náhrady MM přehled:</vt:lpstr>
      <vt:lpstr>Přehled diagnóz a jejich řešení </vt:lpstr>
      <vt:lpstr>Příprava náhradního mléka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Umělá mléčná výživa</dc:title>
  <dc:creator>Věra</dc:creator>
  <cp:lastModifiedBy>Sylva Šmídová</cp:lastModifiedBy>
  <cp:revision>69</cp:revision>
  <dcterms:created xsi:type="dcterms:W3CDTF">2015-11-19T06:38:44Z</dcterms:created>
  <dcterms:modified xsi:type="dcterms:W3CDTF">2019-03-08T20:26:24Z</dcterms:modified>
</cp:coreProperties>
</file>