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ženka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64" autoAdjust="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214" y="-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49DCD-C815-4144-AA2A-8E8BFB4C0EF7}" type="datetimeFigureOut">
              <a:rPr lang="cs-CZ" smtClean="0"/>
              <a:t>6. 3. 2016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387B4-237D-4CC0-81FE-3601A4366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03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4BC5C-26DE-4A91-83D7-9A01C273A459}" type="datetimeFigureOut">
              <a:rPr lang="cs-CZ" smtClean="0"/>
              <a:t>6. 3. 2016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925AC-3EA9-41F6-A2FC-D122620B36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19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925AC-3EA9-41F6-A2FC-D122620B360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43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2549-50CD-4D26-85BF-A997A2BAEE55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4C93-DD82-4272-A874-90049AFE89EA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3476-681A-4083-89AA-00E7E422F878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A3EC-3357-47C8-98EF-EC1F33B23B5C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6AFB-18E6-4B0B-85E4-CAE10D295761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7268-EDC2-4E6C-9BAE-0BEECD7A822C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64DC-4619-4151-A556-E54B2E117515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FBF8-A600-4516-A1BF-F26C10D9317A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538F-472A-48C1-8E80-46B196416A6B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E2F2-AC86-4730-8B0E-24836357D916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9210-0E75-44C5-B87B-F82CCD2DB6D7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56BD5B-6ACB-4436-92AE-5E9C7F1AFAEF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gs.cz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z/imgres?imgurl=http://st.blog.cz/v/verushkaaa.blog.cz/obrazky/1979029.jpg&amp;imgrefurl=http://luciseek.blog.cz/0702/celebrity-ve-stari&amp;usg=__nB8urTJMoi5Y4vqFN2VjeeyI-m0=&amp;h=726&amp;w=746&amp;sz=139&amp;hl=cs&amp;start=1&amp;um=1&amp;tbnid=EZob8IIjtkE_CM:&amp;tbnh=137&amp;tbnw=141&amp;prev=/images?q%3Dst%C3%A1%C5%99%C3%AD%26hl%3Dcs%26lr%3D%26um%3D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diafax.cz/photos/zahranici/2909303-Americanum-klesa-kvuli-ekonomicke-krizi-porodnost-tvrdi-odbornici&amp;type=main_picture&amp;ptr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1" b="30001"/>
          <a:stretch>
            <a:fillRect/>
          </a:stretch>
        </p:blipFill>
        <p:spPr/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800" b="1" dirty="0" smtClean="0"/>
              <a:t>Čím víc stárnu, tím víc zjišťuji, že dětství a stáří splývají, ale že jsou to navíc dva nejintenzivnější stavy, které je nám dáno žít</a:t>
            </a:r>
          </a:p>
          <a:p>
            <a:endParaRPr lang="cs-CZ" dirty="0" smtClean="0"/>
          </a:p>
          <a:p>
            <a:r>
              <a:rPr lang="cs-CZ" dirty="0" smtClean="0"/>
              <a:t>Marguerite Yourcenarová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7267" y="4350544"/>
            <a:ext cx="7423899" cy="1814760"/>
          </a:xfrm>
        </p:spPr>
        <p:txBody>
          <a:bodyPr/>
          <a:lstStyle/>
          <a:p>
            <a:r>
              <a:rPr lang="cs-CZ" sz="3600" dirty="0" smtClean="0"/>
              <a:t>Základy geriatrie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-demografické a epidemiologické minimum</a:t>
            </a:r>
            <a:endParaRPr lang="cs-CZ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24744"/>
            <a:ext cx="410445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5EEC-08D9-49A3-AD0F-BC01F6A90BF8}" type="datetime1">
              <a:rPr lang="cs-CZ" smtClean="0"/>
              <a:t>6. 3. 2016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59" cy="52565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Plodnost</a:t>
            </a:r>
            <a:r>
              <a:rPr lang="cs-CZ" dirty="0" smtClean="0"/>
              <a:t> </a:t>
            </a:r>
            <a:r>
              <a:rPr lang="cs-CZ" b="1" dirty="0" smtClean="0"/>
              <a:t>(fertilita) – je demografický ukazatel vyjadřující průměrný počet potomků na jednu ženu (často zaměňováno s natalitou).</a:t>
            </a:r>
          </a:p>
          <a:p>
            <a:r>
              <a:rPr lang="cs-CZ" b="1" dirty="0" smtClean="0"/>
              <a:t>Jako hraniční hodnota potřebná k zachování populace je obvykle uváděna hodnota 2,1 potomků na jednu ženu.</a:t>
            </a:r>
          </a:p>
          <a:p>
            <a:r>
              <a:rPr lang="cs-CZ" b="1" dirty="0" smtClean="0"/>
              <a:t>Státy světa podle úhrnné plodnosti (196 zemí, rok 2006)</a:t>
            </a:r>
          </a:p>
          <a:p>
            <a:r>
              <a:rPr lang="cs-CZ" b="1" dirty="0"/>
              <a:t>	</a:t>
            </a:r>
            <a:r>
              <a:rPr lang="cs-CZ" b="1" dirty="0" smtClean="0"/>
              <a:t>189. Česká republika 1,21</a:t>
            </a:r>
          </a:p>
          <a:p>
            <a:r>
              <a:rPr lang="cs-CZ" b="1" dirty="0"/>
              <a:t>	</a:t>
            </a:r>
            <a:r>
              <a:rPr lang="cs-CZ" b="1" dirty="0" smtClean="0"/>
              <a:t>190. Litva 1,21</a:t>
            </a:r>
          </a:p>
          <a:p>
            <a:r>
              <a:rPr lang="cs-CZ" b="1" dirty="0"/>
              <a:t>	</a:t>
            </a:r>
            <a:r>
              <a:rPr lang="cs-CZ" b="1" dirty="0" smtClean="0"/>
              <a:t>191. Ukrajina 1,17                                     </a:t>
            </a:r>
          </a:p>
          <a:p>
            <a:r>
              <a:rPr lang="cs-CZ" b="1" dirty="0"/>
              <a:t>	</a:t>
            </a:r>
            <a:r>
              <a:rPr lang="cs-CZ" b="1" dirty="0" smtClean="0"/>
              <a:t>192. Singapur 1,06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720080"/>
          </a:xfrm>
        </p:spPr>
        <p:txBody>
          <a:bodyPr/>
          <a:lstStyle/>
          <a:p>
            <a:r>
              <a:rPr lang="cs-CZ" sz="3200" dirty="0" smtClean="0"/>
              <a:t>Demografie - základní pojmy</a:t>
            </a:r>
            <a:endParaRPr lang="cs-CZ" sz="3200" dirty="0"/>
          </a:p>
        </p:txBody>
      </p:sp>
      <p:pic>
        <p:nvPicPr>
          <p:cNvPr id="4" name="Picture 4" descr="centrální sterilizace N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374441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0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7" cy="518457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Úmrtnost (</a:t>
            </a:r>
            <a:r>
              <a:rPr lang="cs-CZ" b="1" dirty="0" smtClean="0"/>
              <a:t>mortalita) – demografický ukazatel, udávající podíl zemřelých z určité skupiny za časové období. </a:t>
            </a:r>
          </a:p>
          <a:p>
            <a:r>
              <a:rPr lang="cs-CZ" altLang="cs-CZ" b="1" dirty="0" smtClean="0">
                <a:latin typeface="Arial" charset="0"/>
              </a:rPr>
              <a:t>Uvádí </a:t>
            </a:r>
            <a:r>
              <a:rPr lang="cs-CZ" altLang="cs-CZ" b="1" dirty="0">
                <a:latin typeface="Arial" charset="0"/>
              </a:rPr>
              <a:t>se v </a:t>
            </a:r>
            <a:r>
              <a:rPr lang="cs-CZ" altLang="cs-CZ" b="1" dirty="0" err="1">
                <a:latin typeface="Arial" charset="0"/>
              </a:rPr>
              <a:t>promilích</a:t>
            </a:r>
            <a:r>
              <a:rPr lang="cs-CZ" altLang="cs-CZ" b="1" dirty="0">
                <a:latin typeface="Arial" charset="0"/>
              </a:rPr>
              <a:t> (‰), </a:t>
            </a:r>
            <a:r>
              <a:rPr lang="cs-CZ" altLang="cs-CZ" b="1" dirty="0" smtClean="0">
                <a:latin typeface="Arial" charset="0"/>
              </a:rPr>
              <a:t>tedy </a:t>
            </a:r>
            <a:r>
              <a:rPr lang="cs-CZ" altLang="cs-CZ" b="1" dirty="0">
                <a:latin typeface="Arial" charset="0"/>
              </a:rPr>
              <a:t>v přepočtu na 1 000 </a:t>
            </a:r>
            <a:r>
              <a:rPr lang="cs-CZ" altLang="cs-CZ" b="1" dirty="0" smtClean="0">
                <a:latin typeface="Arial" charset="0"/>
              </a:rPr>
              <a:t>jedinců.       S </a:t>
            </a:r>
            <a:r>
              <a:rPr lang="cs-CZ" altLang="cs-CZ" b="1" dirty="0">
                <a:latin typeface="Arial" charset="0"/>
              </a:rPr>
              <a:t>rostoucím věkem sledované populace </a:t>
            </a:r>
            <a:r>
              <a:rPr lang="cs-CZ" altLang="cs-CZ" b="1" dirty="0" smtClean="0">
                <a:latin typeface="Arial" charset="0"/>
              </a:rPr>
              <a:t>se </a:t>
            </a:r>
            <a:r>
              <a:rPr lang="cs-CZ" altLang="cs-CZ" b="1" dirty="0">
                <a:latin typeface="Arial" charset="0"/>
              </a:rPr>
              <a:t>významně zvyšuje</a:t>
            </a:r>
            <a:r>
              <a:rPr lang="cs-CZ" altLang="cs-CZ" b="1" dirty="0" smtClean="0">
                <a:latin typeface="Arial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Hrubá míra úmrtnosti </a:t>
            </a:r>
            <a:r>
              <a:rPr lang="cs-CZ" altLang="cs-CZ" b="1" dirty="0" smtClean="0">
                <a:latin typeface="Arial" charset="0"/>
              </a:rPr>
              <a:t>– je počet zemřelých v určitém kalendářním roce na 1000 obyvatel středního věku.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Střední délka života – </a:t>
            </a:r>
            <a:r>
              <a:rPr lang="cs-CZ" altLang="cs-CZ" b="1" dirty="0" smtClean="0">
                <a:latin typeface="Arial" charset="0"/>
              </a:rPr>
              <a:t>tedy naděje dožití, udává počet let, který má naději prožít osoba právě </a:t>
            </a:r>
            <a:r>
              <a:rPr lang="cs-CZ" altLang="cs-CZ" b="1" dirty="0" err="1" smtClean="0">
                <a:latin typeface="Arial" charset="0"/>
              </a:rPr>
              <a:t>xletá</a:t>
            </a:r>
            <a:r>
              <a:rPr lang="cs-CZ" altLang="cs-CZ" b="1" dirty="0" smtClean="0">
                <a:latin typeface="Arial" charset="0"/>
              </a:rPr>
              <a:t> při úmrtnosti ve sledovaném období.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Pravděpodobná délka života – </a:t>
            </a:r>
            <a:r>
              <a:rPr lang="cs-CZ" altLang="cs-CZ" b="1" dirty="0" smtClean="0">
                <a:latin typeface="Arial" charset="0"/>
              </a:rPr>
              <a:t>věk, kterého se dožívá právě polovina tabulkového počtu narozených, neboli věk, kterého by se při dané úmrtnosti dožila polovina obyvatelstva (medián). </a:t>
            </a:r>
          </a:p>
          <a:p>
            <a:endParaRPr lang="cs-CZ" altLang="cs-CZ" b="1" dirty="0">
              <a:latin typeface="Arial" charset="0"/>
            </a:endParaRP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568951" cy="792088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7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84976" cy="5544615"/>
          </a:xfrm>
        </p:spPr>
        <p:txBody>
          <a:bodyPr/>
          <a:lstStyle/>
          <a:p>
            <a:r>
              <a:rPr lang="cs-CZ" altLang="cs-CZ" b="1" dirty="0"/>
              <a:t>Státy světa podle střední délky života v roce 2009 (naděje dožití, v této tabulce při narození </a:t>
            </a:r>
            <a:r>
              <a:rPr lang="cs-CZ" altLang="cs-CZ" b="1" dirty="0" smtClean="0"/>
              <a:t>jedince).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95537" y="116633"/>
            <a:ext cx="8424936" cy="792087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69" y="2492896"/>
            <a:ext cx="748506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12967" cy="4968551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Morbidita –</a:t>
            </a:r>
            <a:r>
              <a:rPr lang="cs-CZ" b="1" dirty="0" smtClean="0"/>
              <a:t>označuje nemocnost nebo chorobnost (poměr počtu nemocných jedinců vůči počtu všech jedinců.</a:t>
            </a:r>
          </a:p>
          <a:p>
            <a:r>
              <a:rPr lang="cs-CZ" b="1" dirty="0" smtClean="0"/>
              <a:t>    Důležitý statistický ukazatel nemocnosti obyvatelstva.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Index stáří – </a:t>
            </a:r>
            <a:r>
              <a:rPr lang="cs-CZ" b="1" dirty="0" smtClean="0"/>
              <a:t>poměr obyvatel v produktivním věku k dětské složce – vypovídá o stárnutí populace.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Index závislosti – </a:t>
            </a:r>
            <a:r>
              <a:rPr lang="cs-CZ" b="1" dirty="0" smtClean="0"/>
              <a:t>poměr osob věkově předproduktivních    (0-14 let) a poproduktivních (65 a více let) k osobám ekonomicky aktivním.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Demografické stárnutí – </a:t>
            </a:r>
            <a:r>
              <a:rPr lang="cs-CZ" b="1" dirty="0" smtClean="0"/>
              <a:t>je proces, při kterém se postupně mění věková struktura obyvatelstva, tedy zvyšuje se počet starších 60 let a snižuje</a:t>
            </a:r>
            <a:r>
              <a:rPr lang="cs-CZ" b="1" dirty="0"/>
              <a:t> </a:t>
            </a:r>
            <a:r>
              <a:rPr lang="cs-CZ" b="1" dirty="0" smtClean="0"/>
              <a:t>se podíl osob mladších 15 let.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936104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021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568952" cy="936104"/>
          </a:xfrm>
        </p:spPr>
        <p:txBody>
          <a:bodyPr/>
          <a:lstStyle/>
          <a:p>
            <a:r>
              <a:rPr lang="cs-CZ" sz="3200" dirty="0" smtClean="0"/>
              <a:t>Demografie  -základní pojmy</a:t>
            </a:r>
            <a:endParaRPr lang="cs-CZ" sz="32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529" y="1268760"/>
            <a:ext cx="8566719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800" dirty="0"/>
              <a:t>Věková skladba obyvatelstva </a:t>
            </a:r>
            <a:br>
              <a:rPr lang="cs-CZ" altLang="cs-CZ" sz="2800" dirty="0"/>
            </a:br>
            <a:r>
              <a:rPr lang="cs-CZ" altLang="cs-CZ" sz="2800" dirty="0"/>
              <a:t>ČR, 1955, </a:t>
            </a:r>
            <a:r>
              <a:rPr lang="cs-CZ" altLang="cs-CZ" sz="2800" dirty="0" smtClean="0"/>
              <a:t>1975</a:t>
            </a:r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  <p:pic>
        <p:nvPicPr>
          <p:cNvPr id="5" name="Picture 7" descr="vek-pyramida 1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204864"/>
            <a:ext cx="374441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8" descr="vek-pyramida 19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388620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90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648072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9388" y="1052513"/>
            <a:ext cx="8640762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800" dirty="0"/>
              <a:t>Věková skladba obyvatelstva </a:t>
            </a:r>
            <a:br>
              <a:rPr lang="cs-CZ" altLang="cs-CZ" sz="2800" dirty="0"/>
            </a:br>
            <a:r>
              <a:rPr lang="cs-CZ" altLang="cs-CZ" sz="2800" dirty="0"/>
              <a:t>ČR, 1955, </a:t>
            </a:r>
            <a:r>
              <a:rPr lang="cs-CZ" altLang="cs-CZ" sz="2800" dirty="0" smtClean="0"/>
              <a:t>1975</a:t>
            </a:r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</p:txBody>
      </p:sp>
      <p:pic>
        <p:nvPicPr>
          <p:cNvPr id="6" name="Picture 6" descr="vekpyramida 19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56" y="2132856"/>
            <a:ext cx="3813175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7" descr="vek_pyramida 2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120280"/>
            <a:ext cx="3813175" cy="4228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5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40959" cy="4896543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Typ věkové skladby (věkové pyramidy)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2800" b="1" dirty="0">
                <a:solidFill>
                  <a:schemeClr val="tx1"/>
                </a:solidFill>
              </a:rPr>
              <a:t>ČR můžeme označit jako </a:t>
            </a:r>
            <a:r>
              <a:rPr lang="cs-CZ" altLang="cs-CZ" sz="3200" b="1" dirty="0">
                <a:solidFill>
                  <a:schemeClr val="tx1"/>
                </a:solidFill>
              </a:rPr>
              <a:t>regresivní,</a:t>
            </a: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charakterizovaný </a:t>
            </a:r>
            <a:r>
              <a:rPr lang="cs-CZ" altLang="cs-CZ" sz="2800" b="1" dirty="0">
                <a:solidFill>
                  <a:schemeClr val="tx1"/>
                </a:solidFill>
              </a:rPr>
              <a:t>demografickým stárnutím, kdy při nízké úrovni plodnosti a zlepšování úmrtnostních poměrů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se </a:t>
            </a:r>
            <a:r>
              <a:rPr lang="cs-CZ" altLang="cs-CZ" sz="2800" b="1" dirty="0">
                <a:solidFill>
                  <a:schemeClr val="tx1"/>
                </a:solidFill>
              </a:rPr>
              <a:t>zvyšuje zastoupení starých osob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2800" b="1" dirty="0">
                <a:solidFill>
                  <a:schemeClr val="tx1"/>
                </a:solidFill>
              </a:rPr>
              <a:t>populaci na úkor dětské složky.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Demografické prognózy uvádějí, že česká republika bude v polovině 21. stol. Patřit mezi země s nejvyšším počtem seniorů na světě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16632"/>
            <a:ext cx="8568952" cy="936103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19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59" cy="475252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Trvale klesající porodnost a snižující se úmrtnost            - výrazné změny v reprodukčním chování jedinců               po roce 1990, propad plodnosti žen hluboko pod záchovnou mez.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 Prodlužování střední délky života.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Zvyšování absolutního počtu starých lidí a jejich procentuálního zastoupení.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Nárůst migrační mobility v globálním měřítku.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260648"/>
            <a:ext cx="7175351" cy="1008111"/>
          </a:xfrm>
        </p:spPr>
        <p:txBody>
          <a:bodyPr/>
          <a:lstStyle/>
          <a:p>
            <a:r>
              <a:rPr lang="cs-CZ" sz="3200" dirty="0" smtClean="0"/>
              <a:t>Demografie – charakteristika  </a:t>
            </a:r>
            <a:br>
              <a:rPr lang="cs-CZ" sz="3200" dirty="0" smtClean="0"/>
            </a:br>
            <a:r>
              <a:rPr lang="cs-CZ" sz="3200" dirty="0"/>
              <a:t> </a:t>
            </a:r>
            <a:r>
              <a:rPr lang="cs-CZ" sz="3200" dirty="0" smtClean="0"/>
              <a:t>                     české populace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192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496943" cy="4896543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1"/>
                </a:solidFill>
              </a:rPr>
              <a:t>Vývoj budoucího počtu osob starších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65 let bude mezi lety 2002 a 2050 plynule narůstat, přičemž dojde k více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než </a:t>
            </a:r>
            <a:r>
              <a:rPr lang="cs-CZ" altLang="cs-CZ" sz="2400" b="1" dirty="0">
                <a:solidFill>
                  <a:schemeClr val="tx1"/>
                </a:solidFill>
              </a:rPr>
              <a:t>zdvojnásobení tohoto počtu.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Z 1 417 962 osob v roce 2002 dojde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k nárůstu na 2 956 079 osob v roce 2050,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tj. o 1 538 117 osob.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 U procentuálního zastoupení hlavních věkových skupin v populaci, dojde mezi lety 2002 a 2050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k poklesu podílu dětí ve věku 0-14 let z 15,6 %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na 12,4 %, u osob starších 65 let dojde k velmi výraznému nárůstu z 13,9 % na celých 31,3 %.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endParaRPr lang="cs-CZ" altLang="cs-CZ" sz="24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640960" cy="936103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96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7" cy="4968551"/>
          </a:xfrm>
        </p:spPr>
        <p:txBody>
          <a:bodyPr/>
          <a:lstStyle/>
          <a:p>
            <a:r>
              <a:rPr lang="cs-CZ" altLang="cs-CZ" sz="2400" dirty="0"/>
              <a:t>Budoucí vývoj počtu osob ve věku 0-14 let, ČR, 2002-2050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568952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1"/>
            <a:ext cx="792088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0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568952" cy="5256583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latin typeface="+mj-lt"/>
              </a:rPr>
              <a:t>Gerontologie</a:t>
            </a:r>
            <a:r>
              <a:rPr lang="cs-CZ" sz="2000" b="1" dirty="0" smtClean="0">
                <a:latin typeface="+mj-lt"/>
              </a:rPr>
              <a:t> – </a:t>
            </a:r>
            <a:r>
              <a:rPr lang="cs-CZ" sz="2400" dirty="0" smtClean="0">
                <a:latin typeface="+mj-lt"/>
              </a:rPr>
              <a:t>Je nauka o stárnutí a stáří, o problematice starých    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lidí a života ve stáří (</a:t>
            </a:r>
            <a:r>
              <a:rPr lang="cs-CZ" sz="2400" dirty="0" err="1" smtClean="0">
                <a:latin typeface="+mj-lt"/>
              </a:rPr>
              <a:t>řec</a:t>
            </a:r>
            <a:r>
              <a:rPr lang="cs-CZ" sz="2400" dirty="0" smtClean="0">
                <a:latin typeface="+mj-lt"/>
              </a:rPr>
              <a:t>. </a:t>
            </a:r>
            <a:r>
              <a:rPr lang="cs-CZ" sz="2400" dirty="0" err="1" smtClean="0">
                <a:latin typeface="+mj-lt"/>
              </a:rPr>
              <a:t>gerón</a:t>
            </a:r>
            <a:r>
              <a:rPr lang="cs-CZ" sz="2400" dirty="0" smtClean="0">
                <a:latin typeface="+mj-lt"/>
              </a:rPr>
              <a:t>/</a:t>
            </a:r>
            <a:r>
              <a:rPr lang="cs-CZ" sz="2400" dirty="0" err="1" smtClean="0">
                <a:latin typeface="+mj-lt"/>
              </a:rPr>
              <a:t>gerontos</a:t>
            </a:r>
            <a:r>
              <a:rPr lang="cs-CZ" sz="2400" dirty="0" smtClean="0">
                <a:latin typeface="+mj-lt"/>
              </a:rPr>
              <a:t>/     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                                = </a:t>
            </a:r>
            <a:r>
              <a:rPr lang="cs-CZ" sz="2400" dirty="0" err="1" smtClean="0">
                <a:latin typeface="+mj-lt"/>
              </a:rPr>
              <a:t>stařec,starý</a:t>
            </a:r>
            <a:r>
              <a:rPr lang="cs-CZ" sz="2400" dirty="0" smtClean="0">
                <a:latin typeface="+mj-lt"/>
              </a:rPr>
              <a:t> člověk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                                 a lotos = nauka)</a:t>
            </a:r>
          </a:p>
          <a:p>
            <a:pPr algn="ctr">
              <a:lnSpc>
                <a:spcPct val="80000"/>
              </a:lnSpc>
            </a:pPr>
            <a:endParaRPr lang="cs-CZ" altLang="cs-CZ" sz="2400" b="1" dirty="0">
              <a:solidFill>
                <a:srgbClr val="FF66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Teoretická – </a:t>
            </a:r>
            <a:r>
              <a:rPr lang="cs-CZ" sz="2400" dirty="0" smtClean="0"/>
              <a:t>experimentální </a:t>
            </a:r>
            <a:r>
              <a:rPr lang="en-GB" sz="2400" dirty="0" smtClean="0"/>
              <a:t>&gt;&gt;</a:t>
            </a:r>
            <a:r>
              <a:rPr lang="cs-CZ" sz="2400" dirty="0" smtClean="0"/>
              <a:t>proč a jak živé organismy </a:t>
            </a:r>
            <a:endParaRPr lang="en-GB" sz="2400" dirty="0" smtClean="0"/>
          </a:p>
          <a:p>
            <a:r>
              <a:rPr lang="en-GB" sz="2400" dirty="0" smtClean="0"/>
              <a:t>                                                  </a:t>
            </a:r>
            <a:r>
              <a:rPr lang="cs-CZ" sz="2400" dirty="0" smtClean="0"/>
              <a:t>stárnou. </a:t>
            </a: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Sociální </a:t>
            </a:r>
            <a:r>
              <a:rPr lang="en-GB" sz="2400" b="1" dirty="0" smtClean="0"/>
              <a:t>&gt;&gt;</a:t>
            </a:r>
            <a:r>
              <a:rPr lang="cs-CZ" sz="2400" b="1" dirty="0" smtClean="0"/>
              <a:t> </a:t>
            </a:r>
            <a:r>
              <a:rPr lang="cs-CZ" sz="2400" dirty="0" smtClean="0"/>
              <a:t>tematizuje sociální dopady stárnutí a stáří = vztah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</a:t>
            </a:r>
            <a:r>
              <a:rPr lang="en-GB" sz="2400" dirty="0" smtClean="0"/>
              <a:t>   </a:t>
            </a:r>
            <a:r>
              <a:rPr lang="cs-CZ" sz="2400" dirty="0" smtClean="0"/>
              <a:t> starého člověka a společnosti.</a:t>
            </a:r>
          </a:p>
          <a:p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Klinická – geriatrie </a:t>
            </a:r>
            <a:r>
              <a:rPr lang="en-GB" sz="2400" b="1" dirty="0" smtClean="0"/>
              <a:t>&gt;&gt;</a:t>
            </a:r>
            <a:r>
              <a:rPr lang="cs-CZ" sz="2400" b="1" dirty="0" smtClean="0"/>
              <a:t> </a:t>
            </a:r>
            <a:r>
              <a:rPr lang="cs-CZ" sz="2400" dirty="0" smtClean="0"/>
              <a:t>zabývá se zdravotním a funkčním stavem</a:t>
            </a:r>
          </a:p>
          <a:p>
            <a:r>
              <a:rPr lang="cs-CZ" sz="2400" dirty="0" smtClean="0"/>
              <a:t>                                   </a:t>
            </a:r>
            <a:r>
              <a:rPr lang="en-GB" sz="2400" dirty="0" smtClean="0"/>
              <a:t>   </a:t>
            </a:r>
            <a:r>
              <a:rPr lang="cs-CZ" sz="2400" dirty="0" smtClean="0"/>
              <a:t>starých lidí.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936103"/>
          </a:xfrm>
        </p:spPr>
        <p:txBody>
          <a:bodyPr/>
          <a:lstStyle/>
          <a:p>
            <a:r>
              <a:rPr lang="cs-CZ" sz="3200" dirty="0" smtClean="0"/>
              <a:t>Definice gerontologie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8896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98805" cy="4752528"/>
          </a:xfrm>
        </p:spPr>
        <p:txBody>
          <a:bodyPr/>
          <a:lstStyle/>
          <a:p>
            <a:r>
              <a:rPr lang="cs-CZ" altLang="cs-CZ" sz="2400" dirty="0"/>
              <a:t>Budoucí vývoj počtu osob ve věku </a:t>
            </a:r>
            <a:r>
              <a:rPr lang="cs-CZ" altLang="cs-CZ" sz="2400" dirty="0" smtClean="0"/>
              <a:t>nad </a:t>
            </a:r>
            <a:r>
              <a:rPr lang="cs-CZ" altLang="cs-CZ" sz="2400" dirty="0"/>
              <a:t>65 let, ČR, 2002-2050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88641"/>
            <a:ext cx="8568952" cy="936104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348881"/>
            <a:ext cx="806489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84975" cy="51125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Z </a:t>
            </a:r>
            <a:r>
              <a:rPr lang="cs-CZ" altLang="cs-CZ" sz="2400" b="1" dirty="0">
                <a:solidFill>
                  <a:schemeClr val="tx1"/>
                </a:solidFill>
              </a:rPr>
              <a:t>obyvatelstva staršího 65 let nejvýrazněji poroste počet nejstarších osob, tj. osob ve věku </a:t>
            </a:r>
            <a:r>
              <a:rPr lang="cs-CZ" altLang="cs-CZ" sz="2600" b="1" dirty="0">
                <a:solidFill>
                  <a:schemeClr val="tx1"/>
                </a:solidFill>
              </a:rPr>
              <a:t>nad 85 let. </a:t>
            </a:r>
            <a:endParaRPr lang="cs-CZ" altLang="cs-CZ" sz="26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altLang="cs-CZ" sz="2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Zatímco počet osob ve věku 65-74 let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se podle výsledků prognózy zvýší mezi lety 2002 a 2050 zhruba 1,7krát (z 818 702 na 1 415 382), počet osob ve věku 75-84 let se zvýší už více než 2krát (z 501 081 na 1 043 570)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a </a:t>
            </a:r>
            <a:r>
              <a:rPr lang="cs-CZ" altLang="cs-CZ" sz="2400" b="1" dirty="0">
                <a:solidFill>
                  <a:schemeClr val="tx1"/>
                </a:solidFill>
              </a:rPr>
              <a:t>počet osob nad 85 let dokonce více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než 5krát (z 98 179 na 497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127).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07505" y="116633"/>
            <a:ext cx="8784976" cy="864096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775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064895" cy="4464495"/>
          </a:xfrm>
        </p:spPr>
        <p:txBody>
          <a:bodyPr>
            <a:normAutofit/>
          </a:bodyPr>
          <a:lstStyle/>
          <a:p>
            <a:endParaRPr lang="cs-CZ" altLang="cs-CZ" sz="2400" b="1" dirty="0" smtClean="0"/>
          </a:p>
          <a:p>
            <a:r>
              <a:rPr lang="cs-CZ" altLang="cs-CZ" sz="2400" b="1" dirty="0" smtClean="0"/>
              <a:t>Příčinou </a:t>
            </a:r>
            <a:r>
              <a:rPr lang="cs-CZ" altLang="cs-CZ" sz="2400" b="1" dirty="0"/>
              <a:t>je nízká plodnost mladých lidí, pozdější vstup do manželství, vyšší věk rodičů při narození prvního dítěte, nižší počet dětí v rodině, vyhledávaný blahobyt spojený s bezdětnými páry a prodlužující se délka života</a:t>
            </a:r>
            <a:r>
              <a:rPr lang="cs-CZ" altLang="cs-CZ" sz="2400" b="1" dirty="0" smtClean="0"/>
              <a:t>.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Stárnutí populace se stává celospolečenským problémem, politickým i etickým, přesahujícím rámec zdravotnictví.</a:t>
            </a:r>
          </a:p>
          <a:p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834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424935" cy="4248471"/>
          </a:xfrm>
        </p:spPr>
        <p:txBody>
          <a:bodyPr/>
          <a:lstStyle/>
          <a:p>
            <a:r>
              <a:rPr lang="cs-CZ" altLang="cs-CZ" sz="2400" b="1" dirty="0"/>
              <a:t>Prodlužování délky života je důsledkem zkvalitnění zdravotní péče, rozvojem farmakologie a medicíny a zkvalitněním života jedinců</a:t>
            </a:r>
            <a:r>
              <a:rPr lang="cs-CZ" altLang="cs-CZ" sz="2400" b="1" dirty="0" smtClean="0"/>
              <a:t>.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Zvyšující se podíl </a:t>
            </a:r>
            <a:r>
              <a:rPr lang="cs-CZ" altLang="cs-CZ" sz="2400" b="1" dirty="0" smtClean="0"/>
              <a:t>seniorů ve všech oborech medicíny lze </a:t>
            </a:r>
          </a:p>
          <a:p>
            <a:r>
              <a:rPr lang="cs-CZ" sz="2400" b="1" dirty="0" smtClean="0"/>
              <a:t>označit jako </a:t>
            </a:r>
            <a:r>
              <a:rPr lang="cs-CZ" sz="2800" b="1" dirty="0" err="1" smtClean="0"/>
              <a:t>geriatrizaci</a:t>
            </a:r>
            <a:r>
              <a:rPr lang="cs-CZ" sz="2800" b="1" dirty="0" smtClean="0"/>
              <a:t> medicíny.</a:t>
            </a: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83569" y="332657"/>
            <a:ext cx="7992888" cy="1080120"/>
          </a:xfrm>
        </p:spPr>
        <p:txBody>
          <a:bodyPr/>
          <a:lstStyle/>
          <a:p>
            <a:r>
              <a:rPr lang="cs-CZ" sz="3200" dirty="0" smtClean="0"/>
              <a:t>Demografie –budoucí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270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59" cy="5328591"/>
          </a:xfrm>
        </p:spPr>
        <p:txBody>
          <a:bodyPr/>
          <a:lstStyle/>
          <a:p>
            <a:pPr algn="ctr"/>
            <a:r>
              <a:rPr lang="cs-CZ" altLang="cs-CZ" sz="2400" b="1" dirty="0"/>
              <a:t>Budoucí vývoj složení obyvatelstva </a:t>
            </a:r>
            <a:r>
              <a:rPr lang="cs-CZ" altLang="cs-CZ" sz="2400" b="1" dirty="0" smtClean="0"/>
              <a:t>podle </a:t>
            </a:r>
            <a:r>
              <a:rPr lang="cs-CZ" altLang="cs-CZ" sz="2400" b="1" dirty="0"/>
              <a:t>hlavních věkových skupin, </a:t>
            </a:r>
            <a:r>
              <a:rPr lang="cs-CZ" altLang="cs-CZ" sz="2400" b="1" dirty="0" smtClean="0"/>
              <a:t>ČR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2002-2050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07505" y="116633"/>
            <a:ext cx="8856984" cy="64807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70580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39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980729"/>
            <a:ext cx="8712967" cy="5256584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/>
              <a:t>Budoucí vývoj složení obyvatelstva </a:t>
            </a:r>
            <a:br>
              <a:rPr lang="cs-CZ" altLang="cs-CZ" b="1" dirty="0"/>
            </a:br>
            <a:r>
              <a:rPr lang="cs-CZ" altLang="cs-CZ" b="1" dirty="0"/>
              <a:t>podle hlavních věkových skupin, </a:t>
            </a:r>
            <a:br>
              <a:rPr lang="cs-CZ" altLang="cs-CZ" b="1" dirty="0"/>
            </a:br>
            <a:r>
              <a:rPr lang="cs-CZ" altLang="cs-CZ" b="1" dirty="0"/>
              <a:t>ČR, 2002-2050 (v procentech</a:t>
            </a:r>
            <a:r>
              <a:rPr lang="cs-CZ" altLang="cs-CZ" sz="2400" dirty="0"/>
              <a:t>) </a:t>
            </a:r>
            <a:br>
              <a:rPr lang="cs-CZ" altLang="cs-CZ" sz="2400" dirty="0"/>
            </a:b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16633"/>
            <a:ext cx="8496944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04" y="2204864"/>
            <a:ext cx="8136904" cy="417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22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7" cy="504055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Stárnutí populace se stává celospolečenským problémem, politickým i etickým, přesahující rámec zdravotnictví.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1008112"/>
          </a:xfrm>
        </p:spPr>
        <p:txBody>
          <a:bodyPr/>
          <a:lstStyle/>
          <a:p>
            <a:r>
              <a:rPr lang="cs-CZ" sz="3200" dirty="0" smtClean="0"/>
              <a:t>Demografie budoucí vývoj</a:t>
            </a:r>
            <a:endParaRPr lang="cs-CZ" sz="32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55272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4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640959" cy="5256584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chemeClr val="tx1"/>
                </a:solidFill>
              </a:rPr>
              <a:t>Český statistický úřad ČSÚ</a:t>
            </a:r>
          </a:p>
          <a:p>
            <a:r>
              <a:rPr lang="cs-CZ" altLang="cs-CZ" sz="2400" b="1" dirty="0">
                <a:solidFill>
                  <a:schemeClr val="tx1"/>
                </a:solidFill>
                <a:hlinkClick r:id="rId2"/>
              </a:rPr>
              <a:t>www.czso.cz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r>
              <a:rPr lang="cs-CZ" altLang="cs-CZ" sz="2400" b="1" dirty="0"/>
              <a:t>TOPINKOVÁ, Eva, NEUWIRTH, Jiří. </a:t>
            </a:r>
            <a:r>
              <a:rPr lang="cs-CZ" altLang="cs-CZ" sz="2400" b="1" i="1" dirty="0"/>
              <a:t>Geriatrie </a:t>
            </a:r>
            <a:br>
              <a:rPr lang="cs-CZ" altLang="cs-CZ" sz="2400" b="1" i="1" dirty="0"/>
            </a:br>
            <a:r>
              <a:rPr lang="cs-CZ" altLang="cs-CZ" sz="2400" b="1" i="1" dirty="0"/>
              <a:t>pro praktického lékaře. </a:t>
            </a:r>
            <a:r>
              <a:rPr lang="cs-CZ" altLang="cs-CZ" sz="2400" b="1" dirty="0"/>
              <a:t>1. vyd. Praha: </a:t>
            </a:r>
            <a:r>
              <a:rPr lang="cs-CZ" altLang="cs-CZ" sz="2400" b="1" dirty="0" err="1"/>
              <a:t>Grada</a:t>
            </a:r>
            <a:r>
              <a:rPr lang="cs-CZ" altLang="cs-CZ" sz="2400" b="1" dirty="0"/>
              <a:t>, 1995. 304 s. ISBN 80-7169-099-6.</a:t>
            </a:r>
          </a:p>
          <a:p>
            <a:r>
              <a:rPr lang="cs-CZ" altLang="cs-CZ" sz="2400" b="1" dirty="0"/>
              <a:t>KALVACH, Zdeněk, ZADÁK, Zdeněk, JIRÁK, Roman, ZAVÁZALOVÁ, Helena, SUCHARDA, Petr a kolektiv. </a:t>
            </a:r>
            <a:r>
              <a:rPr lang="cs-CZ" altLang="cs-CZ" sz="2400" b="1" i="1" dirty="0"/>
              <a:t>Geriatrie a gerontologie. </a:t>
            </a:r>
            <a:br>
              <a:rPr lang="cs-CZ" altLang="cs-CZ" sz="2400" b="1" i="1" dirty="0"/>
            </a:br>
            <a:r>
              <a:rPr lang="cs-CZ" altLang="cs-CZ" sz="2400" b="1" dirty="0"/>
              <a:t>1. vyd. Praha: </a:t>
            </a:r>
            <a:r>
              <a:rPr lang="cs-CZ" altLang="cs-CZ" sz="2400" b="1" dirty="0" err="1"/>
              <a:t>Grada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Publishing</a:t>
            </a:r>
            <a:r>
              <a:rPr lang="cs-CZ" altLang="cs-CZ" sz="2400" b="1" dirty="0"/>
              <a:t>, a.s., 2004. 864 s. </a:t>
            </a:r>
            <a:br>
              <a:rPr lang="cs-CZ" altLang="cs-CZ" sz="2400" b="1" dirty="0"/>
            </a:br>
            <a:r>
              <a:rPr lang="cs-CZ" altLang="cs-CZ" sz="2400" b="1" dirty="0"/>
              <a:t>ISBN 80-247-0548-6.</a:t>
            </a:r>
          </a:p>
          <a:p>
            <a:r>
              <a:rPr lang="cs-CZ" altLang="cs-CZ" sz="2400" b="1" dirty="0" smtClean="0"/>
              <a:t>TOPINKOVÁ, Eva. </a:t>
            </a:r>
            <a:r>
              <a:rPr lang="cs-CZ" altLang="cs-CZ" sz="2400" b="1" i="1" dirty="0" smtClean="0"/>
              <a:t>Geriatrie pro praxi. </a:t>
            </a:r>
            <a:r>
              <a:rPr lang="cs-CZ" altLang="cs-CZ" sz="2400" b="1" dirty="0" smtClean="0"/>
              <a:t>1. vyd. Praha: </a:t>
            </a:r>
            <a:r>
              <a:rPr lang="cs-CZ" altLang="cs-CZ" sz="2400" b="1" dirty="0" err="1" smtClean="0"/>
              <a:t>Galén</a:t>
            </a:r>
            <a:r>
              <a:rPr lang="cs-CZ" altLang="cs-CZ" sz="2400" b="1" dirty="0" smtClean="0"/>
              <a:t>, 2005. 4 s. ISBN 80–7262-365-6.</a:t>
            </a:r>
            <a:endParaRPr lang="cs-CZ" altLang="cs-CZ" sz="2400" b="1" i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424936" cy="1008111"/>
          </a:xfrm>
        </p:spPr>
        <p:txBody>
          <a:bodyPr/>
          <a:lstStyle/>
          <a:p>
            <a:r>
              <a:rPr lang="cs-CZ" sz="3200" dirty="0" smtClean="0"/>
              <a:t>Zdroje informací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01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80919" cy="511256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467545" y="260649"/>
            <a:ext cx="8352928" cy="864096"/>
          </a:xfrm>
        </p:spPr>
        <p:txBody>
          <a:bodyPr/>
          <a:lstStyle/>
          <a:p>
            <a:r>
              <a:rPr lang="cs-CZ" sz="3200" dirty="0" smtClean="0"/>
              <a:t>A závěrem…</a:t>
            </a:r>
            <a:endParaRPr lang="cs-CZ" sz="3200" dirty="0"/>
          </a:p>
        </p:txBody>
      </p:sp>
      <p:pic>
        <p:nvPicPr>
          <p:cNvPr id="1026" name="Picture 2" descr="C:\Users\Boženka\Desktop\obrázky\ob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8208911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352927" cy="45365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172819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Děkuji za pozornost</a:t>
            </a:r>
            <a:endParaRPr lang="cs-CZ" sz="4000" dirty="0"/>
          </a:p>
        </p:txBody>
      </p:sp>
      <p:pic>
        <p:nvPicPr>
          <p:cNvPr id="2050" name="Picture 2" descr="C:\Users\Boženka\Desktop\obrázky\obr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060848"/>
            <a:ext cx="7488832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936103"/>
          </a:xfrm>
        </p:spPr>
        <p:txBody>
          <a:bodyPr/>
          <a:lstStyle/>
          <a:p>
            <a:r>
              <a:rPr lang="cs-CZ" sz="3200" dirty="0" smtClean="0"/>
              <a:t>Geriatrie – definování oboru</a:t>
            </a:r>
            <a:endParaRPr lang="cs-CZ" sz="3200" dirty="0"/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251520" y="1196751"/>
            <a:ext cx="8712968" cy="525658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Samostatný specializační lékařský obor (v ČR od r.1982)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b="1" dirty="0" err="1" smtClean="0"/>
              <a:t>Gerón</a:t>
            </a:r>
            <a:r>
              <a:rPr lang="cs-CZ" sz="2400" b="1" dirty="0" smtClean="0"/>
              <a:t> =  stařec, starý člověk</a:t>
            </a:r>
          </a:p>
          <a:p>
            <a:pPr lvl="1" algn="l"/>
            <a:r>
              <a:rPr lang="cs-CZ" sz="2400" b="1" dirty="0" smtClean="0"/>
              <a:t>                                      </a:t>
            </a:r>
            <a:r>
              <a:rPr lang="cs-CZ" sz="2400" b="1" dirty="0" err="1" smtClean="0"/>
              <a:t>Iatreia</a:t>
            </a:r>
            <a:r>
              <a:rPr lang="cs-CZ" sz="2400" b="1" dirty="0" smtClean="0"/>
              <a:t> = léčení	</a:t>
            </a:r>
          </a:p>
          <a:p>
            <a:pPr marL="2571750" lvl="5" indent="-285750" algn="l">
              <a:buFont typeface="Wingdings" panose="05000000000000000000" pitchFamily="2" charset="2"/>
              <a:buChar char="Ø"/>
            </a:pPr>
            <a:r>
              <a:rPr lang="cs-CZ" sz="2400" b="1" dirty="0" smtClean="0"/>
              <a:t>Anglické označení : </a:t>
            </a:r>
            <a:r>
              <a:rPr lang="cs-CZ" sz="2400" b="1" dirty="0" err="1" smtClean="0"/>
              <a:t>geriatrics</a:t>
            </a:r>
            <a:endParaRPr lang="cs-CZ" sz="2400" b="1" dirty="0" smtClean="0"/>
          </a:p>
          <a:p>
            <a:pPr marL="3028950" lvl="6" indent="-285750" algn="l"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r>
              <a:rPr lang="cs-CZ" sz="2400" b="1" dirty="0" smtClean="0"/>
              <a:t>Obor geriatrie vychází z vnitřního lékařství, je charakterizován jako interdisciplinární.</a:t>
            </a:r>
          </a:p>
          <a:p>
            <a:r>
              <a:rPr lang="cs-CZ" sz="2400" b="1" dirty="0" smtClean="0"/>
              <a:t>Geriatrie se ujímá nemocných vyššího věku (nad 65 let) u nichž dominuje nespecifická </a:t>
            </a:r>
            <a:r>
              <a:rPr lang="cs-CZ" sz="2400" b="1" dirty="0" err="1" smtClean="0"/>
              <a:t>symtomatologie</a:t>
            </a:r>
            <a:r>
              <a:rPr lang="cs-CZ" sz="2400" b="1" dirty="0" smtClean="0"/>
              <a:t> nad oborovou, či kteří jsou ohroženi komplikacemi odvratitelnými geriatrickým režimem.</a:t>
            </a:r>
          </a:p>
          <a:p>
            <a:r>
              <a:rPr lang="cs-CZ" sz="2400" b="1" dirty="0" smtClean="0"/>
              <a:t>Předmětem zájmu geriatrie – stárnoucí a starý člověk ve zdravý a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                  především v nemoci.</a:t>
            </a:r>
          </a:p>
          <a:p>
            <a:r>
              <a:rPr lang="cs-CZ" sz="2400" b="1" dirty="0" smtClean="0"/>
              <a:t>Hlavním cílem -  je zlepšení zdravotního stavu a kvality života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seniorské  populace.</a:t>
            </a:r>
            <a:endParaRPr lang="en-GB" sz="2400" b="1" dirty="0" smtClean="0"/>
          </a:p>
          <a:p>
            <a:r>
              <a:rPr lang="en-GB" sz="2400" b="1" dirty="0" smtClean="0"/>
              <a:t>Modern</a:t>
            </a:r>
            <a:r>
              <a:rPr lang="cs-CZ" sz="2400" b="1" dirty="0" smtClean="0"/>
              <a:t>í geriatrie má intervenčně – preventivní charakter</a:t>
            </a:r>
          </a:p>
          <a:p>
            <a:endParaRPr lang="cs-CZ" sz="1800" b="1" dirty="0" smtClean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098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7" cy="540059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Za zakladatele oboru (americké geriatrické školy) je považován </a:t>
            </a:r>
            <a:r>
              <a:rPr lang="cs-CZ" b="1" dirty="0" err="1" smtClean="0"/>
              <a:t>I.L.Nascher</a:t>
            </a:r>
            <a:r>
              <a:rPr lang="cs-CZ" b="1" dirty="0" smtClean="0"/>
              <a:t> )1863 – 1944)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Ve </a:t>
            </a:r>
            <a:r>
              <a:rPr lang="cs-CZ" b="1" dirty="0"/>
              <a:t>V</a:t>
            </a:r>
            <a:r>
              <a:rPr lang="cs-CZ" b="1" dirty="0" smtClean="0"/>
              <a:t>elké Británii je obor spojen se jménem </a:t>
            </a:r>
            <a:r>
              <a:rPr lang="cs-CZ" b="1" dirty="0" err="1" smtClean="0"/>
              <a:t>Marjory</a:t>
            </a:r>
            <a:r>
              <a:rPr lang="cs-CZ" b="1" dirty="0" smtClean="0"/>
              <a:t> W. Warrenové (40. léta 20. století –stála u zrodu domácí </a:t>
            </a:r>
            <a:r>
              <a:rPr lang="cs-CZ" b="1" dirty="0" err="1" smtClean="0"/>
              <a:t>oš</a:t>
            </a:r>
            <a:r>
              <a:rPr lang="cs-CZ" b="1" dirty="0" smtClean="0"/>
              <a:t>. Péče – </a:t>
            </a:r>
            <a:r>
              <a:rPr lang="cs-CZ" b="1" dirty="0" err="1" smtClean="0"/>
              <a:t>home</a:t>
            </a:r>
            <a:r>
              <a:rPr lang="cs-CZ" b="1" dirty="0" smtClean="0"/>
              <a:t> care).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 České republice: průkopník teorie gerontologie profesor Vladislav Růžička, profesor Rudolf </a:t>
            </a:r>
            <a:r>
              <a:rPr lang="cs-CZ" b="1" dirty="0" err="1" smtClean="0"/>
              <a:t>Eiselt</a:t>
            </a:r>
            <a:r>
              <a:rPr lang="cs-CZ" b="1" dirty="0" smtClean="0"/>
              <a:t> –zakladatel české klinické gerontologie, profesor Bohumil </a:t>
            </a:r>
            <a:r>
              <a:rPr lang="cs-CZ" b="1" dirty="0" err="1" smtClean="0"/>
              <a:t>Pursík</a:t>
            </a:r>
            <a:r>
              <a:rPr lang="cs-CZ" b="1" dirty="0" smtClean="0"/>
              <a:t> –zakladatel české gerontologické společnosti (1962), zásluhou profesora Pacovského v roce 1982 geriatrie vedena jako samostatný lékařský obor.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792087"/>
          </a:xfrm>
        </p:spPr>
        <p:txBody>
          <a:bodyPr/>
          <a:lstStyle/>
          <a:p>
            <a:r>
              <a:rPr lang="cs-CZ" sz="3200" dirty="0" smtClean="0"/>
              <a:t>Geriatrie – vznik oboru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9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3285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000" dirty="0" smtClean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Česká </a:t>
            </a:r>
            <a:r>
              <a:rPr lang="cs-CZ" altLang="cs-CZ" sz="2400" b="1" dirty="0"/>
              <a:t>gerontologická a geriatrická společnost  </a:t>
            </a:r>
            <a:r>
              <a:rPr lang="cs-CZ" altLang="cs-CZ" sz="2400" b="1" dirty="0">
                <a:hlinkClick r:id="rId2"/>
              </a:rPr>
              <a:t>www.cggs.cz</a:t>
            </a:r>
            <a:r>
              <a:rPr lang="cs-CZ" altLang="cs-CZ" sz="2400" b="1" dirty="0"/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400" b="1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Česká gerontologická a geriatrická společnost (ČGGS) je odbornou společností České lékařské společnosti Jana Evangelisty Purkyně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400" b="1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Výbor ČGGS: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Předseda: </a:t>
            </a:r>
            <a:r>
              <a:rPr lang="cs-CZ" altLang="cs-CZ" sz="2400" b="1" dirty="0"/>
              <a:t>. MUDr. Iva Holmerová, Ph.D.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První </a:t>
            </a:r>
            <a:r>
              <a:rPr lang="cs-CZ" altLang="cs-CZ" sz="2400" b="1" dirty="0" smtClean="0"/>
              <a:t>místopředseda: </a:t>
            </a:r>
            <a:r>
              <a:rPr lang="cs-CZ" altLang="cs-CZ" sz="2400" b="1" dirty="0" smtClean="0"/>
              <a:t>prim. MUDr. Ivo Bureš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Místopředseda</a:t>
            </a:r>
            <a:r>
              <a:rPr lang="cs-CZ" altLang="cs-CZ" sz="2400" b="1" dirty="0"/>
              <a:t>: </a:t>
            </a:r>
            <a:r>
              <a:rPr lang="cs-CZ" altLang="cs-CZ" sz="2400" b="1" dirty="0"/>
              <a:t>prof. MUDr. Eva Topinková, CSc</a:t>
            </a:r>
            <a:r>
              <a:rPr lang="cs-CZ" altLang="cs-CZ" sz="2400" b="1" dirty="0" smtClean="0"/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                      MUDr. Ingrid Rýznarová    </a:t>
            </a:r>
            <a:endParaRPr lang="cs-CZ" altLang="cs-CZ" sz="2400" b="1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Vědecký </a:t>
            </a:r>
            <a:r>
              <a:rPr lang="cs-CZ" altLang="cs-CZ" sz="2400" b="1" dirty="0"/>
              <a:t>sekretář</a:t>
            </a:r>
            <a:r>
              <a:rPr lang="cs-CZ" altLang="cs-CZ" sz="2400" b="1" dirty="0" smtClean="0"/>
              <a:t>: prim</a:t>
            </a:r>
            <a:r>
              <a:rPr lang="cs-CZ" altLang="cs-CZ" sz="2400" b="1" dirty="0"/>
              <a:t>. MUDr. Božena </a:t>
            </a:r>
            <a:r>
              <a:rPr lang="cs-CZ" altLang="cs-CZ" sz="2400" b="1" dirty="0" err="1"/>
              <a:t>Jurašková</a:t>
            </a:r>
            <a:r>
              <a:rPr lang="cs-CZ" altLang="cs-CZ" sz="2400" b="1" dirty="0"/>
              <a:t>, Ph.D.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648071"/>
          </a:xfrm>
        </p:spPr>
        <p:txBody>
          <a:bodyPr/>
          <a:lstStyle/>
          <a:p>
            <a:r>
              <a:rPr lang="cs-CZ" sz="3200" dirty="0" smtClean="0"/>
              <a:t>Geriatrie – odborná společnost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93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568952" cy="504055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Stáří je přirozenou fází lidského života.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Stárnutí (</a:t>
            </a:r>
            <a:r>
              <a:rPr lang="cs-CZ" b="1" dirty="0" err="1" smtClean="0"/>
              <a:t>gerontogeneze</a:t>
            </a:r>
            <a:r>
              <a:rPr lang="cs-CZ" b="1" dirty="0" smtClean="0"/>
              <a:t>, involuce) je přirozený a biologicky zákonitý proces, během kterého se snižují adaptační schopnosti a ubývají funkční rezervy organismu.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 jednotlivých orgánech při něm probíhají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změny </a:t>
            </a:r>
            <a:r>
              <a:rPr lang="cs-CZ" b="1" dirty="0" err="1" smtClean="0"/>
              <a:t>degenarativní</a:t>
            </a:r>
            <a:r>
              <a:rPr lang="cs-CZ" b="1" dirty="0" smtClean="0"/>
              <a:t>, morfologické a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funkční.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Stárnutí představuje neodvratitelný</a:t>
            </a:r>
          </a:p>
          <a:p>
            <a:r>
              <a:rPr lang="cs-CZ" b="1" dirty="0" smtClean="0"/>
              <a:t>     fyziologický děj, který je cestou do stáří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9" y="1"/>
            <a:ext cx="7920880" cy="1196752"/>
          </a:xfrm>
        </p:spPr>
        <p:txBody>
          <a:bodyPr/>
          <a:lstStyle/>
          <a:p>
            <a:r>
              <a:rPr lang="cs-CZ" sz="3200" dirty="0" smtClean="0"/>
              <a:t>Stárnutí a stáří</a:t>
            </a:r>
            <a:endParaRPr lang="cs-CZ" sz="3200" dirty="0"/>
          </a:p>
        </p:txBody>
      </p:sp>
      <p:pic>
        <p:nvPicPr>
          <p:cNvPr id="6" name="Picture 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08919"/>
            <a:ext cx="2592288" cy="27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38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712968" cy="489654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1.kalendářní</a:t>
            </a:r>
            <a:r>
              <a:rPr lang="cs-CZ" b="1" dirty="0" smtClean="0"/>
              <a:t> –(chronologický) věk, je určen datem narození, lze jej přesně vymezit.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2.sociální</a:t>
            </a:r>
            <a:r>
              <a:rPr lang="cs-CZ" b="1" dirty="0" smtClean="0"/>
              <a:t> – </a:t>
            </a:r>
            <a:r>
              <a:rPr lang="cs-CZ" dirty="0" smtClean="0"/>
              <a:t>(</a:t>
            </a:r>
            <a:r>
              <a:rPr lang="cs-CZ" b="1" dirty="0" smtClean="0"/>
              <a:t>sociálně-historický) věk, vyjadřuje, jak by se měl jedinec určitého biologického věku chovat dle společenských měřítek.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3.biologický </a:t>
            </a:r>
            <a:r>
              <a:rPr lang="cs-CZ" b="1" dirty="0" smtClean="0"/>
              <a:t>–(funkční) věk, představuje biologické stárnutí organismu.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4.psychologický věk </a:t>
            </a:r>
            <a:r>
              <a:rPr lang="cs-CZ" b="1" dirty="0" smtClean="0"/>
              <a:t>–</a:t>
            </a:r>
            <a:r>
              <a:rPr lang="cs-CZ" dirty="0" smtClean="0"/>
              <a:t> </a:t>
            </a:r>
            <a:r>
              <a:rPr lang="cs-CZ" b="1" dirty="0" smtClean="0"/>
              <a:t>vyjadřuje subjektivní vnímání vlastního věku, poukazuje na psychický stav jedince 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11561" y="116633"/>
            <a:ext cx="8208912" cy="1080120"/>
          </a:xfrm>
        </p:spPr>
        <p:txBody>
          <a:bodyPr/>
          <a:lstStyle/>
          <a:p>
            <a:r>
              <a:rPr lang="cs-CZ" sz="3200" dirty="0" smtClean="0"/>
              <a:t>Vymezení věku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266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640959" cy="5256583"/>
          </a:xfrm>
        </p:spPr>
        <p:txBody>
          <a:bodyPr/>
          <a:lstStyle/>
          <a:p>
            <a:r>
              <a:rPr lang="cs-CZ" b="1" dirty="0" smtClean="0"/>
              <a:t>Dnes považujeme za počátek stáří věk 65 let.</a:t>
            </a:r>
          </a:p>
          <a:p>
            <a:r>
              <a:rPr lang="cs-CZ" b="1" dirty="0" smtClean="0"/>
              <a:t>Vlastní stáří od 75 let = což je uzlový ontogenetický bod.</a:t>
            </a:r>
          </a:p>
          <a:p>
            <a:r>
              <a:rPr lang="cs-CZ" b="1" dirty="0" smtClean="0"/>
              <a:t>Periodizace podle WHO: 	45 – 59 let = střední věk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60 – 74 let = rané stáří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75 – 89 let = vlastní stáří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90 a více let = dlouhověkost</a:t>
            </a:r>
          </a:p>
          <a:p>
            <a:r>
              <a:rPr lang="cs-CZ" b="1" dirty="0" smtClean="0"/>
              <a:t>Členění dle </a:t>
            </a:r>
            <a:r>
              <a:rPr lang="cs-CZ" b="1" dirty="0" err="1" smtClean="0"/>
              <a:t>Neugartenové</a:t>
            </a:r>
            <a:r>
              <a:rPr lang="cs-CZ" b="1" dirty="0" smtClean="0"/>
              <a:t> (1966) – současně užívané</a:t>
            </a:r>
          </a:p>
          <a:p>
            <a:r>
              <a:rPr lang="cs-CZ" b="1" dirty="0"/>
              <a:t>	</a:t>
            </a:r>
            <a:r>
              <a:rPr lang="cs-CZ" b="1" dirty="0" smtClean="0"/>
              <a:t>	mladí senioři 65 – 74 let</a:t>
            </a:r>
          </a:p>
          <a:p>
            <a:r>
              <a:rPr lang="cs-CZ" b="1" dirty="0"/>
              <a:t>	</a:t>
            </a:r>
            <a:r>
              <a:rPr lang="cs-CZ" b="1" dirty="0" smtClean="0"/>
              <a:t>	staří senioři   75 – 84 let</a:t>
            </a:r>
          </a:p>
          <a:p>
            <a:r>
              <a:rPr lang="cs-CZ" b="1" dirty="0"/>
              <a:t>	</a:t>
            </a:r>
            <a:r>
              <a:rPr lang="cs-CZ" b="1" dirty="0" smtClean="0"/>
              <a:t>	velmi staří senioři 85 a více let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1"/>
            <a:ext cx="7858875" cy="936105"/>
          </a:xfrm>
        </p:spPr>
        <p:txBody>
          <a:bodyPr/>
          <a:lstStyle/>
          <a:p>
            <a:r>
              <a:rPr lang="cs-CZ" sz="3200" dirty="0" smtClean="0"/>
              <a:t>Kalendářní stáří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420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784976" cy="5760639"/>
          </a:xfrm>
        </p:spPr>
        <p:txBody>
          <a:bodyPr/>
          <a:lstStyle/>
          <a:p>
            <a:r>
              <a:rPr lang="cs-CZ" b="1" dirty="0" smtClean="0"/>
              <a:t>Je vědou, zabývající se počtem, složením, pohybem a zákonitostmi vývoje obyvatelstva.</a:t>
            </a:r>
          </a:p>
          <a:p>
            <a:r>
              <a:rPr lang="cs-CZ" b="1" dirty="0" smtClean="0"/>
              <a:t>Předmětem zkoumání je konkrétní populace.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Porodnos</a:t>
            </a:r>
            <a:r>
              <a:rPr lang="cs-CZ" b="1" dirty="0" smtClean="0"/>
              <a:t>t (natalita) – demografický ukazatel udávající podíl narozených dětí z určité skupiny za časové období. Uvádí se   v </a:t>
            </a:r>
            <a:r>
              <a:rPr lang="cs-CZ" b="1" dirty="0" err="1" smtClean="0"/>
              <a:t>promilích</a:t>
            </a:r>
            <a:r>
              <a:rPr lang="cs-CZ" b="1" dirty="0" smtClean="0"/>
              <a:t> (‰), tedy v přepočtu na 1 000jedinců.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Plodivost (</a:t>
            </a:r>
            <a:r>
              <a:rPr lang="cs-CZ" b="1" dirty="0" err="1" smtClean="0"/>
              <a:t>fekundita</a:t>
            </a:r>
            <a:r>
              <a:rPr lang="cs-CZ" b="1" dirty="0" smtClean="0"/>
              <a:t>) – je schopnost muže a ženy plodit děti.</a:t>
            </a:r>
            <a:r>
              <a:rPr lang="cs-CZ" sz="2400" b="1" dirty="0" smtClean="0"/>
              <a:t>    </a:t>
            </a:r>
            <a:r>
              <a:rPr lang="cs-CZ" b="1" dirty="0" smtClean="0"/>
              <a:t>jejím výsledným efektem, vyjádřeným počtem narozených     dětí, je plodnost (fertilita).</a:t>
            </a:r>
          </a:p>
          <a:p>
            <a:endParaRPr lang="cs-CZ" b="1" dirty="0"/>
          </a:p>
          <a:p>
            <a:r>
              <a:rPr lang="cs-CZ" b="1" dirty="0" smtClean="0"/>
              <a:t>                                   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8" y="116631"/>
            <a:ext cx="8352927" cy="648073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pic>
        <p:nvPicPr>
          <p:cNvPr id="4" name="Picture 5" descr="Poprvé za toto desetiletí se ve Spojených státech snížila porodnost, někteří experti to přičítají ekonomické krizi. (Ilustrační foto: sxc.hu)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65104"/>
            <a:ext cx="32403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3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1119</Words>
  <Application>Microsoft Office PowerPoint</Application>
  <PresentationFormat>Předvádění na obrazovce (4:3)</PresentationFormat>
  <Paragraphs>178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Aerodynamika</vt:lpstr>
      <vt:lpstr>Základy geriatrie -demografické a epidemiologické minimum</vt:lpstr>
      <vt:lpstr>Definice gerontologie</vt:lpstr>
      <vt:lpstr>Geriatrie – definování oboru</vt:lpstr>
      <vt:lpstr>Geriatrie – vznik oboru</vt:lpstr>
      <vt:lpstr>Geriatrie – odborná společnost</vt:lpstr>
      <vt:lpstr>Stárnutí a stáří</vt:lpstr>
      <vt:lpstr>Vymezení věku</vt:lpstr>
      <vt:lpstr>Kalendářní stáří</vt:lpstr>
      <vt:lpstr>Demografie – základní pojmy</vt:lpstr>
      <vt:lpstr>Demografie - základní pojmy</vt:lpstr>
      <vt:lpstr>Demografie – základní pojmy</vt:lpstr>
      <vt:lpstr>Demografie – základní pojmy</vt:lpstr>
      <vt:lpstr>Demografie – základní pojmy</vt:lpstr>
      <vt:lpstr>Demografie  -základní pojmy</vt:lpstr>
      <vt:lpstr>Demografie – základní pojmy</vt:lpstr>
      <vt:lpstr>Demografie – základní pojmy</vt:lpstr>
      <vt:lpstr>Demografie – charakteristika                         české populace</vt:lpstr>
      <vt:lpstr>Demografie – budoucí vývoj</vt:lpstr>
      <vt:lpstr>Demografie – budoucí vývoj</vt:lpstr>
      <vt:lpstr>Demografie – budoucí vývoj</vt:lpstr>
      <vt:lpstr>Demografie – budoucí vývoj</vt:lpstr>
      <vt:lpstr>Demografie – budoucí vývoj</vt:lpstr>
      <vt:lpstr>Demografie –budoucí vývoj</vt:lpstr>
      <vt:lpstr>Demografie – budoucí vývoj</vt:lpstr>
      <vt:lpstr>Demografie – budoucí vývoj</vt:lpstr>
      <vt:lpstr>Demografie budoucí vývoj</vt:lpstr>
      <vt:lpstr>Zdroje informací</vt:lpstr>
      <vt:lpstr>A závěrem…</vt:lpstr>
      <vt:lpstr> 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Demografické a epidemiologické minimum -</dc:title>
  <dc:creator>Boženka</dc:creator>
  <cp:lastModifiedBy>Boženka</cp:lastModifiedBy>
  <cp:revision>56</cp:revision>
  <cp:lastPrinted>2015-01-24T21:36:51Z</cp:lastPrinted>
  <dcterms:created xsi:type="dcterms:W3CDTF">2015-01-23T08:59:08Z</dcterms:created>
  <dcterms:modified xsi:type="dcterms:W3CDTF">2016-03-06T20:10:59Z</dcterms:modified>
</cp:coreProperties>
</file>