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8CBBE-1007-4CAD-B996-67DD325ED9F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AAF2-F54B-4353-BEE1-5860938263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1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Jjjj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FAAF2-F54B-4353-BEE1-58609382635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65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B87439-1CAB-4515-AEBD-BEB0E0047F8F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4833DC-63BB-487C-9B7D-62F2E02BFB9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,,</a:t>
            </a:r>
            <a: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Stárnutí je otrava, </a:t>
            </a:r>
            <a:b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ale je to jediný způsob, </a:t>
            </a:r>
            <a:b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jak se dožít vysokého věku.“ </a:t>
            </a:r>
          </a:p>
          <a:p>
            <a:pPr algn="ctr">
              <a:buFontTx/>
              <a:buNone/>
            </a:pPr>
            <a: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cs-CZ" alt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(G. B. Shaw)</a:t>
            </a:r>
            <a: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Boženka\Desktop\obrázky\obr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504056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5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Dlouhodobý progresivní pokles zdatnosti, odolnosti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adaptability s přibýváním deficitů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únava při běžných denních činnostech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ubývající spontaneita a variabilita (pohybová, stravovací </a:t>
            </a:r>
            <a:b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 programová)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omezení pohybových aktivit,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hypomobilita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psychomotorické zpomalení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dekondice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úbytek svalové hmoty a síly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klesající tolerance tělesné i psychické zátěže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 – klinický obraz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instabilita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s pády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dyskoordinace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pohybu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změna tělesného postoje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nechutenství, hubnutí, malnutrice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senzorické deficity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poruchy paměti a kognitivní deficit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apatie a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hypobulie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(porucha schopnosti jednat cílevědomě a uvědoměle, nedostatek pevné vůle)</a:t>
            </a: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imunodeficit s recidivujícími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infekty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chronická bolest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deteriorace – klinický obraz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8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tx1"/>
              </a:buClr>
              <a:buSzTx/>
              <a:buNone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Přítomnost 3 z 5 základních znaků :</a:t>
            </a:r>
          </a:p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hubnutí, nechtěný úbytek tělesné hmotnosti o 4,5 a více kg/rok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subjektivně vnímaná únava, vyčerpanost</a:t>
            </a:r>
          </a:p>
          <a:p>
            <a:pPr algn="just"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svalová slabost, nízká hodnota síly stisku ruky</a:t>
            </a:r>
          </a:p>
          <a:p>
            <a:pPr algn="just"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pomalá chůze</a:t>
            </a:r>
          </a:p>
          <a:p>
            <a:pPr algn="just"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nízká úroveň pohybové aktivity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 - diagnostika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1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imobilita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nkontinence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delirantní stavy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ireverzibilní zhoršování nutričního stavu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 – pokročilé fáze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4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endParaRPr lang="cs-CZ" altLang="cs-CZ" sz="2200" b="1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endParaRPr lang="cs-CZ" altLang="cs-CZ" sz="2200" b="1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depistáž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(cílené vyhledávání křehkých geriatrických nemocných)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dostatečný příjem kvalitní potravy jako prevence malnutrice a nutričních deficitů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pohybová aktivita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ovlivňování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muskuloskeletální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bolesti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odporový trénink, fyzioterapie, posilování stability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prevence aterosklerózy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pravidelné hodnocení funkčního stavu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motivační a psychoterapeutická podpora</a:t>
            </a:r>
          </a:p>
          <a:p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 – 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preventivní opatření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Stařecká křehkost – současný koncept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772816"/>
            <a:ext cx="2304256" cy="266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Porucha funkce orgánů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svalstva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pevnost kostí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kloubní pohyblivost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kardiovaskulární výkonnost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unkce CNS</a:t>
            </a:r>
            <a:endParaRPr 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2238873" y="4752677"/>
            <a:ext cx="726932" cy="369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275856" y="2708920"/>
            <a:ext cx="237626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celkové tělesné i duševní výkonnosti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snížená síla, rychlost a vytrvalost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Zhoršená schopnost udržet homeostázu vnitřního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Porucha mobility a rovnováhy </a:t>
            </a:r>
            <a:endParaRPr lang="cs-C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5076056" y="5747899"/>
            <a:ext cx="72008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012160" y="3717032"/>
            <a:ext cx="2304256" cy="2552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rizika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pádů, fraktur, imobility a nesoběstačnosti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akutní dekompenzace a hospitalizace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louhodobé ústavní péče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8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Nemocného ve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stáří je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třeba chápat mnohem významněji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než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 mladší populace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</a:p>
          <a:p>
            <a:pPr marL="0" indent="0"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bio-psycho-sociální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jednotku.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400" b="1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Vzájemná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podmíněnost zdraví a sociální situace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lnSpc>
                <a:spcPct val="80000"/>
              </a:lnSpc>
              <a:buClr>
                <a:schemeClr val="tx2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Každá změna zdravotního stavu seniora významně ovlivní sociální situaci a sociální vztahy.</a:t>
            </a:r>
          </a:p>
          <a:p>
            <a:pPr marL="533400" indent="-533400">
              <a:lnSpc>
                <a:spcPct val="80000"/>
              </a:lnSpc>
              <a:buClr>
                <a:schemeClr val="tx2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lnSpc>
                <a:spcPct val="80000"/>
              </a:lnSpc>
              <a:buClr>
                <a:schemeClr val="tx2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naopak změny v sociální sféře mohou podmiňovat zhoršení zdravotního stavu.</a:t>
            </a:r>
          </a:p>
          <a:p>
            <a:pPr marL="533400" indent="-533400">
              <a:lnSpc>
                <a:spcPct val="80000"/>
              </a:lnSpc>
              <a:buClr>
                <a:schemeClr val="tx2"/>
              </a:buClr>
              <a:buSzTx/>
              <a:buFontTx/>
              <a:buChar char="•"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lnSpc>
                <a:spcPct val="80000"/>
              </a:lnSpc>
              <a:buClr>
                <a:schemeClr val="tx2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 stáří platí neoddělitelnost zdravotní a sociální péče.</a:t>
            </a: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8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Choroby ve stáří jsou typické tím, </a:t>
            </a:r>
            <a:r>
              <a:rPr lang="cs-CZ" altLang="cs-CZ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že </a:t>
            </a: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probíhají atypicky.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Atypický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obraz chorob, atypická symptomatologie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platí klinická zkušenost: „diagnóza bývá snadná, pokud na ni pomyslíme“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při nerozpoznání projevů chorob bývají následky závažnější  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funkční rezervy,  adaptabilita </a:t>
            </a:r>
            <a:b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terapeutické možnosti jsou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omezenější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staří lidé skrývají obtíže, praktický lékař mnohdy nezjistí ani polovinu aktuálně přítomných diagnóz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Polymorbidita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multimorbidita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také 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polypatie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patie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= choroba)</a:t>
            </a:r>
            <a:r>
              <a:rPr lang="en-US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koprevalence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(prevalence = převaha)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Přítomnost více chorob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(latentních i manifestních) </a:t>
            </a:r>
            <a:b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bez příčinné souvislosti nebo se choroby navzájem podmiňují, klinický obraz chorob se překrývá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potencuje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Ve vztahu  k chorobě, která v danou chvíli dominuje, jde o </a:t>
            </a:r>
            <a:r>
              <a:rPr lang="cs-CZ" alt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komorbiditu.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 věkem narůstá počet chronických chorob, </a:t>
            </a:r>
            <a:b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ve věku nad 80 let má 80 % pacientů </a:t>
            </a:r>
            <a:b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více než jednu chronickou chorobu.</a:t>
            </a:r>
          </a:p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Polymorbidita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mj. znamená, že geriatričtí pacienti zasahují mnoho medicínských oborů.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Mikrosymtomatologie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minimální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příznaky přítomnosti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choroby</a:t>
            </a:r>
          </a:p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Tx/>
              <a:buNone/>
            </a:pP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uroinfekce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i závažného charakteru se může projevit pouze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subfebriliemi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pouze pocitem tíhy na hrudi nebo dušností. 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U zánětů chybí charakteristické rysy (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rubor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, tumor,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functio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laesa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), může chybět leukocytóza.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nevýznamné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klinické příznaky, kdy ani závažné akutní choroby nemají dramatický průběh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nenápadnost či chybění bolesti, zvláště viscerální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afebrilní či subfebrilní průběh zánětlivých onemocnění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chybění obranného svalového napětí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chybění tachykardie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chybění dysurie aj.</a:t>
            </a:r>
          </a:p>
          <a:p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Autofit/>
          </a:bodyPr>
          <a:lstStyle/>
          <a:p>
            <a:endParaRPr lang="cs-CZ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 nemocnosti  –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celková morbidita,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výskyt chronických a degenerativních onemocnění,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incidence akutních zhoršení a dekompenzací, včetně hospitalizací. Riziko přechodu do chronicity a vysoký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invalidizující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potenciál nemocí, významná sociální komponenta.</a:t>
            </a:r>
          </a:p>
          <a:p>
            <a:pPr marL="0" indent="0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Nejčastější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choroby vyššího věku  -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Kardiovaskulární choroby  (všechny formy ICHS, hypertenze, 			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ikty).                                         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Nemoci pohybového aparátu (osteoporóza, artróza).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Metabolická onemocnění (diabetes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mellitus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Gastrointestinální a respirační onemocnění.</a:t>
            </a:r>
          </a:p>
          <a:p>
            <a:pPr marL="365760" lvl="1" indent="0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Zvláštnosti chorob ve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stáří - epidemiologie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5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 smtClean="0">
              <a:solidFill>
                <a:srgbClr val="CC0099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Monosymptomatologie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vyjádření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jen jednoho TYPICKÉHO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příznaku choroby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oproti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mladé populaci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Oligosymptomatologie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vyjádření jen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několika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málo TYPICKÝCH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příznaků choroby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oproti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mladé populaci.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pneumonie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bez výrazné teploty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jen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ztížení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dech.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cystitida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bez výraznějších potíží jen častější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močení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hypotyreóza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pouze vyjádřena zácpou atd.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2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 smtClean="0">
              <a:solidFill>
                <a:srgbClr val="CC00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 smtClean="0">
              <a:solidFill>
                <a:srgbClr val="CC00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Dominance </a:t>
            </a: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nespecifických projevů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diagnosticky nepřínosné či zavádějící projevy nemocnosti (únava, neprospívání, zhoršení chronických funkčních deficitů aj.)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mění se i spektrum příznaků v pokročilých stádiích chronických chorob</a:t>
            </a:r>
          </a:p>
          <a:p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Příznak </a:t>
            </a: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(fenomén) ledovce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zjevná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symptomatologie je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pouze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malou částí toho,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	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ve skutečnosti děje.</a:t>
            </a:r>
          </a:p>
          <a:p>
            <a:pPr marL="0" indent="0">
              <a:buClr>
                <a:schemeClr val="tx1"/>
              </a:buClr>
              <a:buSz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dušnost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jako jediný příznak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  <a:p>
            <a:pPr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zmatenost jako jediný příznak srdečního selhání, náhlé příhody břišní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(ovlivnění činnosti CNS produkty zánětu) apod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Kaskádový</a:t>
            </a: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, dominový efekt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onemocnění dekompenzuje současně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postupně přidružená onemocnění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jednotlivé systémy organismu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dochází k řetězení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příznaků (pneumonie, srdeční selhání, dekubitální sepse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7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Polypragmázie</a:t>
            </a:r>
            <a:endParaRPr lang="cs-CZ" altLang="cs-CZ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narůstá počet ordinovaných léků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nárůst lékových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interakcí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klesá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seniora (ochota dodržovat léčebná opatření)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Užívání mnoha léků může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zastírat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patognomické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(charakteristické) příznaky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navozovat nežádoucí účinky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ovládat klinický obraz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Vzdálené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příznaky, ,,naříkání nevinného orgánu“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Syndrom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postižení nejkřehčích orgánů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Symptomatologie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nejzranitelnějšího, nejméně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odolného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orgánu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(srdce a mozku).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při nepříliš závažné pneumonii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vlivem ztužení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plicního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parenchymu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zvýší zátěž pravé komory až do jejího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selhání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sepse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, urosepse se projeví zmateností vlivem působení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Tx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produktů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zánětu na citlivé mozkové buňky.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b="1" dirty="0" smtClean="0">
              <a:solidFill>
                <a:srgbClr val="CC0099"/>
              </a:solidFill>
              <a:latin typeface="Times New Roman" pitchFamily="18" charset="0"/>
            </a:endParaRPr>
          </a:p>
          <a:p>
            <a:pPr>
              <a:buClr>
                <a:schemeClr val="tx1"/>
              </a:buClr>
              <a:buSzTx/>
              <a:buFontTx/>
              <a:buNone/>
            </a:pPr>
            <a:r>
              <a:rPr lang="cs-CZ" altLang="cs-CZ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Sklon </a:t>
            </a: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k protrahovanému průběhu</a:t>
            </a:r>
          </a:p>
          <a:p>
            <a:pPr>
              <a:buClr>
                <a:schemeClr val="tx1"/>
              </a:buClr>
              <a:buSzTx/>
              <a:buFontTx/>
              <a:buNone/>
            </a:pPr>
            <a:endParaRPr lang="cs-CZ" altLang="cs-CZ" b="1" dirty="0">
              <a:latin typeface="Times New Roman" pitchFamily="18" charset="0"/>
            </a:endParaRPr>
          </a:p>
          <a:p>
            <a:pPr lvl="1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trvání chorob je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delší</a:t>
            </a:r>
          </a:p>
          <a:p>
            <a:pPr marL="365760" lvl="1" indent="0">
              <a:buClr>
                <a:schemeClr val="tx1"/>
              </a:buClr>
              <a:buSz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často chybí vyhojení ad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integrum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(zcela/úplně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5760" lvl="1" indent="0">
              <a:buClr>
                <a:schemeClr val="tx1"/>
              </a:buClr>
              <a:buSzTx/>
              <a:buNone/>
            </a:pP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choroba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přechází do chronicity  (kompenzovaný chronicky nemocný je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podmíněně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zdráv)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Sklon </a:t>
            </a:r>
            <a:r>
              <a:rPr lang="cs-CZ" alt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ke komplikacím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Řetězová </a:t>
            </a:r>
            <a:r>
              <a:rPr lang="cs-CZ" alt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reakce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- jedna nemoc podmiňuje vznik dalších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chronická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bronchitis - bronchiektasie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pneumonický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syndrom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- plicní absces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kardiální dekompenzace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„Fenomén vytlačení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“- komplikace vytlačí původní klinický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obraz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 zcela jej ovládnou, rozhodují o prognóze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kvalitativní poruchy vědomí (amentní a delirantní stavy)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poruchy elektrolytového a vodního hospodářství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poruchy mikce (retence moči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akutní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imobilizační syndrom  aj.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6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,,Akcelerační fenomén“</a:t>
            </a:r>
          </a:p>
          <a:p>
            <a:pPr>
              <a:buFont typeface="Wingdings" pitchFamily="2" charset="2"/>
              <a:buNone/>
            </a:pPr>
            <a:endParaRPr lang="cs-CZ" altLang="cs-CZ" sz="2400" b="1" u="sng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každá závažná choroba ve stáří může urychlit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stárnutí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(,,zestárl před očima“)</a:t>
            </a:r>
          </a:p>
          <a:p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 descr="bába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4035524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9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9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Velké interdisciplinární syndromy –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giganti geriatrie „4 I“</a:t>
            </a:r>
          </a:p>
          <a:p>
            <a:pPr marL="0" indent="0">
              <a:buNone/>
            </a:pPr>
            <a:endParaRPr lang="cs-C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Intelektové poruchy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Instabilita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pády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Imobilizační syndrom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Inkontinence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Zvláštnosti chorob ve stáří –</a:t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velké interdisciplinární syndromy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Deteriorace =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zhoršení, oslabení, úbytek</a:t>
            </a:r>
          </a:p>
          <a:p>
            <a:pPr marL="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</a:t>
            </a:r>
            <a:r>
              <a:rPr lang="cs-CZ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deriorace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9" descr="1115063957_duchodci-lavick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583264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7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572000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Intelektové poruchy</a:t>
            </a:r>
          </a:p>
          <a:p>
            <a:endParaRPr lang="cs-CZ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Demence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choroby u nichž dochází k významnému snížení  </a:t>
            </a:r>
          </a:p>
          <a:p>
            <a:pPr marL="0" indent="0">
              <a:buNone/>
            </a:pP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paměti, intelektu a jiných kognitivních (poznávacích) 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funkcí a k druhotnému úpadku všech dalších 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psychických funkcí (Alzheimerova choroba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Delirantní stavy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– reverzibilní komplexní mozková dysfunkce,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náhle vzniklý stav zmatenosti s neklidem,    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poruchou chování, orientace atd.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(metabolické poruchy, hypoglykémie,</a:t>
            </a:r>
          </a:p>
          <a:p>
            <a:pPr marL="0" indent="0">
              <a:buNone/>
            </a:pPr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vysazení léků aj.)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Velké interdisciplinární syndromy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/>
          </a:bodyPr>
          <a:lstStyle/>
          <a:p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Instabilita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pády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Porucha koordinace způsobující nejistotu při chůzi,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závratě a pády.</a:t>
            </a:r>
          </a:p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Imobilizační syndrom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Soubor negativních důsledků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inaktivity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 lidský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organismus.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Velké interdisciplinární syndromy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Inkontinence</a:t>
            </a:r>
          </a:p>
          <a:p>
            <a:pPr marL="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Inkontinence moči – stav nedobrovolného úniku moči, 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který představuje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medicinsko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psychologický a sociálně    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hygienický problém.</a:t>
            </a:r>
          </a:p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Inkontinence stolice – mimovolní nekontrolovatelný </a:t>
            </a: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a nezvládnutelný únik stolice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Velké interdisciplinární syndromy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Věkově specifická úmrtnost narůstá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exponencionálně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 věkem. V současnosti více než 75% úmrtí nastává ve věku nad 65 let.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Hlavní příčiny úmrtnosti ve vyšším věku: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Kardiovaskulární onemocnění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Infekční onemocnění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Malignity (bronchogenní a kolorektální karcinom)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Úrazy (doprava, pády)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Demence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Choroby ve stáří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„Co se zrodí, musí zemřít, a co dozraje, stárne.“</a:t>
            </a:r>
          </a:p>
          <a:p>
            <a:pPr marL="0" indent="0" algn="ctr">
              <a:buNone/>
            </a:pPr>
            <a:endParaRPr lang="cs-CZ" b="1" i="1" dirty="0"/>
          </a:p>
          <a:p>
            <a:pPr marL="0" indent="0" algn="ctr">
              <a:buNone/>
            </a:pPr>
            <a:r>
              <a:rPr lang="cs-CZ" b="1" i="1" dirty="0" smtClean="0"/>
              <a:t>C. C. </a:t>
            </a:r>
            <a:r>
              <a:rPr lang="cs-CZ" b="1" i="1" dirty="0" err="1" smtClean="0"/>
              <a:t>Sallustius</a:t>
            </a:r>
            <a:endParaRPr lang="cs-CZ" b="1" i="1" dirty="0"/>
          </a:p>
          <a:p>
            <a:pPr marL="0" indent="0">
              <a:buNone/>
            </a:pPr>
            <a:endParaRPr lang="cs-CZ" b="1" i="1" dirty="0"/>
          </a:p>
        </p:txBody>
      </p:sp>
      <p:pic>
        <p:nvPicPr>
          <p:cNvPr id="1026" name="Picture 2" descr="C:\Users\Boženka\Desktop\obrázky\imagesYRMQ624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3528392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Jde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věkově podmíněné, v průběhu stáří manifestující se změny, které jsou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multikauzální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deteriorace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348880"/>
            <a:ext cx="8280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progreduje s věkem 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vykazuje výraznou individuální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variabilitu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je podstatou geriatrické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křehkosti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postihuje současně více orgánů a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systémů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nemusí, ale může způsobit závažnou disabilitu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má výrazný genderový (rozdíl mezi muži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ženami)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postihuje výrazněji funkci dolních končetin </a:t>
            </a:r>
          </a:p>
          <a:p>
            <a:pPr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je částečně ovlivnitelná a reverzibilní </a:t>
            </a:r>
          </a:p>
        </p:txBody>
      </p:sp>
    </p:spTree>
    <p:extLst>
      <p:ext uri="{BB962C8B-B14F-4D97-AF65-F5344CB8AC3E}">
        <p14:creationId xmlns:p14="http://schemas.microsoft.com/office/powerpoint/2010/main" val="22432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deteriorace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762390"/>
            <a:ext cx="8064896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Multikauzální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faktory geriatrické deteriorace jsou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genetické dispozice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involuční změny morfologické a funkční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projevy a důsledky chorob a úrazů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nevhodná výživa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účinky alkoholu, kouření a jiných návykových látek </a:t>
            </a:r>
            <a:b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včetně nežádoucích účinků léků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nevhodný životní styl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psychické faktory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vlivy prostředí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Důsledkem geriatrické deteriorace je </a:t>
            </a:r>
          </a:p>
          <a:p>
            <a:pPr marL="0" indent="0">
              <a:buNone/>
            </a:pP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&gt;&gt;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(z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raility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involucí související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multikauzálně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podmíněná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progresivně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se zhoršující nízká úroveň zdraví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přibývajícími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multisystémovými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funkčními deficity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celkovým zhoršováním stavu s narůstající disabilitou,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narůstajícím rizikem opakovaných dekompenzací zdravotního nebo funkčního stavu,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typických geriatrických komplikací,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potřeby zdravotní péče a její geriatrické modifikace,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ztráty soběstačnosti,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institucionalizace péče a úmrtí.</a:t>
            </a: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deteriorace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Etiopatogeneze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soubor příčin a mechanizmů) geriatrické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křehkosti.</a:t>
            </a:r>
          </a:p>
          <a:p>
            <a:pPr marL="0" indent="0"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genetické dispozice 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involuční změny morfologické i funkční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multimorbidita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funkčně významné důsledky  a projevy chorob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nežádoucí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účinky léků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důsledky pohybové </a:t>
            </a:r>
            <a:r>
              <a:rPr lang="cs-CZ" alt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inaktivity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kognitivní deficit a deprese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psychosomatická dekompenzace a maladaptace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vnější vlivy fyzikální i sociální</a:t>
            </a: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Zvláštní význam některých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faktorů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záněty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produkce a eliminace volných radikálů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zvýšená koncentrace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homocysteinu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(↑ koncentrace </a:t>
            </a: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homocysteinu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se považuje za významný faktor urychlující aterosklerózu a trombotické stavy, zejm. při současné poruše krevních tuků)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inzulinová rezistence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anorexie (nechutenství), malnutrice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sarkopenie</a:t>
            </a: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(svalová atrofie a slabost)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zhoršující se výkonnost DK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dysfunkce autonomního nervového systému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mizení spontaneity, úzkost, apatie</a:t>
            </a:r>
          </a:p>
          <a:p>
            <a:pPr marL="0" indent="0">
              <a:buNone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Clr>
                <a:schemeClr val="tx1"/>
              </a:buClr>
              <a:buSzTx/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Zvláštní význam některých faktorů</a:t>
            </a:r>
          </a:p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 smtClean="0">
              <a:latin typeface="Times New Roman" pitchFamily="18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hormonální deficit</a:t>
            </a:r>
          </a:p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chronická bolest, chronický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stres</a:t>
            </a:r>
          </a:p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sedavý způsob života s nízkou pohybovou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aktivitou</a:t>
            </a:r>
          </a:p>
          <a:p>
            <a:pPr marL="0" indent="0" algn="just">
              <a:buClr>
                <a:schemeClr val="tx1"/>
              </a:buClr>
              <a:buSzTx/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Tx/>
              <a:buFontTx/>
              <a:buChar char="•"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anémie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Geriatrická křehkost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414</TotalTime>
  <Words>1360</Words>
  <Application>Microsoft Office PowerPoint</Application>
  <PresentationFormat>Předvádění na obrazovce (4:3)</PresentationFormat>
  <Paragraphs>364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Papír</vt:lpstr>
      <vt:lpstr>Zvláštnosti chorob ve stáří</vt:lpstr>
      <vt:lpstr>Zvláštnosti chorob ve stáří - epidemiologie</vt:lpstr>
      <vt:lpstr>Geriatrická deriorace</vt:lpstr>
      <vt:lpstr>Geriatrická deteriorace</vt:lpstr>
      <vt:lpstr>Geriatrická deteriorace</vt:lpstr>
      <vt:lpstr>Geriatrická deteriorace</vt:lpstr>
      <vt:lpstr>Geriatrická křehkost</vt:lpstr>
      <vt:lpstr>Geriatrická křehkost</vt:lpstr>
      <vt:lpstr>Geriatrická křehkost</vt:lpstr>
      <vt:lpstr>Geriatrická křehkost – klinický obraz</vt:lpstr>
      <vt:lpstr>Geriatrická deteriorace – klinický obraz</vt:lpstr>
      <vt:lpstr>Geriatrická křehkost - diagnostika</vt:lpstr>
      <vt:lpstr>Geriatrická křehkost – pokročilé fáze</vt:lpstr>
      <vt:lpstr>Geriatrická křehkost –  základní preventivní opatření</vt:lpstr>
      <vt:lpstr>Stařecká křehkost – současný koncept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</vt:lpstr>
      <vt:lpstr>Zvláštnosti chorob ve stáří – velké interdisciplinární syndromy</vt:lpstr>
      <vt:lpstr>Velké interdisciplinární syndromy</vt:lpstr>
      <vt:lpstr>Velké interdisciplinární syndromy</vt:lpstr>
      <vt:lpstr>Velké interdisciplinární syndromy</vt:lpstr>
      <vt:lpstr> Choroby ve stáří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Boženka</dc:creator>
  <cp:lastModifiedBy>Boženka</cp:lastModifiedBy>
  <cp:revision>56</cp:revision>
  <dcterms:created xsi:type="dcterms:W3CDTF">2015-01-25T19:58:35Z</dcterms:created>
  <dcterms:modified xsi:type="dcterms:W3CDTF">2015-03-02T18:04:01Z</dcterms:modified>
</cp:coreProperties>
</file>