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5BAA186-D8DD-4C9E-BACC-9ECECCFBF062}" type="datetimeFigureOut">
              <a:rPr lang="cs-CZ" smtClean="0"/>
              <a:t>2. 2. 2015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715920E-F057-40FA-82FF-4C8D9D4D77C1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0649"/>
            <a:ext cx="7315200" cy="2160240"/>
          </a:xfrm>
        </p:spPr>
        <p:txBody>
          <a:bodyPr/>
          <a:lstStyle/>
          <a:p>
            <a:pPr algn="ctr"/>
            <a:r>
              <a:rPr lang="cs-CZ" b="1" dirty="0" smtClean="0"/>
              <a:t>Racionální farmakoterapie ve stáří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675240" cy="3890274"/>
          </a:xfrm>
        </p:spPr>
        <p:txBody>
          <a:bodyPr/>
          <a:lstStyle/>
          <a:p>
            <a:r>
              <a:rPr lang="cs-CZ" b="1" i="1" dirty="0" smtClean="0"/>
              <a:t>Skutečný optimismus </a:t>
            </a:r>
          </a:p>
          <a:p>
            <a:r>
              <a:rPr lang="cs-CZ" b="1" i="1" dirty="0" smtClean="0"/>
              <a:t>nespočívá v přesvědčení, </a:t>
            </a:r>
          </a:p>
          <a:p>
            <a:r>
              <a:rPr lang="cs-CZ" b="1" i="1" dirty="0" smtClean="0"/>
              <a:t>že všechno půjde dobře, </a:t>
            </a:r>
          </a:p>
          <a:p>
            <a:r>
              <a:rPr lang="cs-CZ" b="1" i="1" dirty="0" smtClean="0"/>
              <a:t>ale v názoru, </a:t>
            </a:r>
          </a:p>
          <a:p>
            <a:r>
              <a:rPr lang="cs-CZ" b="1" i="1" dirty="0" smtClean="0"/>
              <a:t>že ne všechno půjde špatně.</a:t>
            </a:r>
          </a:p>
          <a:p>
            <a:endParaRPr lang="cs-CZ" b="1" i="1" dirty="0"/>
          </a:p>
          <a:p>
            <a:r>
              <a:rPr lang="cs-CZ" b="1" i="1" dirty="0" err="1" smtClean="0"/>
              <a:t>Dutourd</a:t>
            </a:r>
            <a:endParaRPr lang="cs-CZ" b="1" i="1" dirty="0"/>
          </a:p>
        </p:txBody>
      </p:sp>
      <p:pic>
        <p:nvPicPr>
          <p:cNvPr id="1026" name="Picture 2" descr="https://encrypted-tbn3.gstatic.com/images?q=tbn:ANd9GcQ7gb9Eag6Hrdcfnqg3GtvfIF9lyf7fuakL1syYDd4_ysSdMLa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1008"/>
            <a:ext cx="432048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7963272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Nežádoucí lékové reakce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568952" cy="4826378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Až 20% úmrtí seniorů nastává v důsledku nežádoucích účinků léků (NÚL).</a:t>
            </a:r>
          </a:p>
          <a:p>
            <a:r>
              <a:rPr lang="cs-CZ" b="1" dirty="0" smtClean="0"/>
              <a:t>Nejčastější NÚL ve vyšším věku: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Kardiovaskulární (ortostatická hypotenze, arytmie, synkopa,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pády).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Gastrointestinální (průjem, zácpa, nevolnost, zvracení)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Projevy v oblasti CNS (</a:t>
            </a:r>
            <a:r>
              <a:rPr lang="cs-CZ" b="1" dirty="0" err="1" smtClean="0"/>
              <a:t>sedace</a:t>
            </a:r>
            <a:r>
              <a:rPr lang="cs-CZ" b="1" dirty="0" smtClean="0"/>
              <a:t>, </a:t>
            </a:r>
            <a:r>
              <a:rPr lang="cs-CZ" b="1" dirty="0" err="1" smtClean="0"/>
              <a:t>delírium</a:t>
            </a:r>
            <a:r>
              <a:rPr lang="cs-CZ" b="1" dirty="0" smtClean="0"/>
              <a:t>, zmatenost, deprese)</a:t>
            </a:r>
          </a:p>
          <a:p>
            <a:r>
              <a:rPr lang="cs-CZ" sz="2400" b="1" dirty="0" smtClean="0"/>
              <a:t>Nerozpoznání NÚL </a:t>
            </a:r>
            <a:r>
              <a:rPr lang="en-GB" sz="2400" b="1" dirty="0" smtClean="0"/>
              <a:t>&gt;&gt; </a:t>
            </a:r>
            <a:r>
              <a:rPr lang="cs-CZ" sz="2400" b="1" dirty="0" smtClean="0"/>
              <a:t>předepisování dalších léků,</a:t>
            </a:r>
          </a:p>
          <a:p>
            <a:r>
              <a:rPr lang="cs-CZ" sz="2400" b="1" dirty="0" smtClean="0"/>
              <a:t> tzv. preskripční kaskáda.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682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0649"/>
            <a:ext cx="7315200" cy="115212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Děkuji za pozornost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8136904" cy="461035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1" name="Picture 3" descr="C:\Users\Boženka\Desktop\obrázky\imagesCUJKHTR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40871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4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22413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Racionální farmakoterapie ve stáří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preskripce u seniorů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5184576"/>
          </a:xfrm>
        </p:spPr>
        <p:txBody>
          <a:bodyPr>
            <a:normAutofit/>
          </a:bodyPr>
          <a:lstStyle/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cs typeface="Arial" panose="020B0604020202020204" pitchFamily="34" charset="0"/>
              </a:rPr>
              <a:t>Spotřeba léků v ČR </a:t>
            </a:r>
            <a:r>
              <a:rPr lang="cs-CZ" altLang="cs-CZ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b="1" dirty="0" smtClean="0">
                <a:cs typeface="Arial" panose="020B0604020202020204" pitchFamily="34" charset="0"/>
              </a:rPr>
              <a:t>s věkem.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cs typeface="Arial" panose="020B0604020202020204" pitchFamily="34" charset="0"/>
              </a:rPr>
              <a:t>Počet užívaných léků se </a:t>
            </a:r>
            <a:r>
              <a:rPr lang="cs-CZ" altLang="cs-CZ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b="1" dirty="0" smtClean="0">
                <a:cs typeface="Arial" panose="020B0604020202020204" pitchFamily="34" charset="0"/>
              </a:rPr>
              <a:t> s věkem.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err="1" smtClean="0">
                <a:cs typeface="Arial" panose="020B0604020202020204" pitchFamily="34" charset="0"/>
              </a:rPr>
              <a:t>Kompliance</a:t>
            </a:r>
            <a:r>
              <a:rPr lang="cs-CZ" b="1" dirty="0" smtClean="0">
                <a:cs typeface="Arial" panose="020B0604020202020204" pitchFamily="34" charset="0"/>
              </a:rPr>
              <a:t>  ve stáří </a:t>
            </a:r>
            <a:r>
              <a:rPr lang="cs-CZ" dirty="0" smtClean="0">
                <a:solidFill>
                  <a:schemeClr val="bg1"/>
                </a:solidFill>
              </a:rPr>
              <a:t>↓</a:t>
            </a:r>
          </a:p>
          <a:p>
            <a:endParaRPr lang="cs-CZ" b="1" dirty="0" smtClean="0">
              <a:cs typeface="Arial" panose="020B0604020202020204" pitchFamily="34" charset="0"/>
            </a:endParaRPr>
          </a:p>
          <a:p>
            <a:r>
              <a:rPr lang="cs-CZ" b="1" dirty="0" smtClean="0">
                <a:cs typeface="Arial" panose="020B0604020202020204" pitchFamily="34" charset="0"/>
              </a:rPr>
              <a:t>     – farmakologická (klesá s počtem užívaných léků a   </a:t>
            </a:r>
          </a:p>
          <a:p>
            <a:r>
              <a:rPr lang="cs-CZ" b="1" dirty="0">
                <a:cs typeface="Arial" panose="020B0604020202020204" pitchFamily="34" charset="0"/>
              </a:rPr>
              <a:t> </a:t>
            </a:r>
            <a:r>
              <a:rPr lang="cs-CZ" b="1" dirty="0" smtClean="0">
                <a:cs typeface="Arial" panose="020B0604020202020204" pitchFamily="34" charset="0"/>
              </a:rPr>
              <a:t>       omezenou soběstačností.</a:t>
            </a:r>
          </a:p>
          <a:p>
            <a:r>
              <a:rPr lang="cs-CZ" b="1" dirty="0" smtClean="0">
                <a:cs typeface="Arial" panose="020B0604020202020204" pitchFamily="34" charset="0"/>
              </a:rPr>
              <a:t>     – sociální (klesá z důvodu chudoby, osamělosti, izolace)</a:t>
            </a:r>
          </a:p>
          <a:p>
            <a:endParaRPr lang="cs-CZ" b="1" dirty="0" smtClean="0">
              <a:cs typeface="Arial" panose="020B0604020202020204" pitchFamily="34" charset="0"/>
            </a:endParaRPr>
          </a:p>
          <a:p>
            <a:r>
              <a:rPr lang="cs-CZ" b="1" dirty="0" smtClean="0">
                <a:cs typeface="Arial" panose="020B0604020202020204" pitchFamily="34" charset="0"/>
              </a:rPr>
              <a:t>     </a:t>
            </a:r>
            <a:endParaRPr lang="cs-CZ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0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15200" cy="93610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>Racionální farmakoterapie ve stáří</a:t>
            </a:r>
            <a:br>
              <a:rPr lang="cs-CZ" sz="3600" b="1" dirty="0" smtClean="0"/>
            </a:br>
            <a:r>
              <a:rPr lang="cs-CZ" sz="3600" b="1" dirty="0" smtClean="0"/>
              <a:t>preskripce u seniorů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5"/>
            <a:ext cx="8784976" cy="48965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Nejčastěji předepisované léky (ČR 2000) – </a:t>
            </a:r>
            <a:r>
              <a:rPr lang="cs-CZ" sz="2400" b="1" dirty="0" err="1" smtClean="0"/>
              <a:t>vazodilatancia</a:t>
            </a:r>
            <a:r>
              <a:rPr lang="cs-CZ" sz="2400" b="1" dirty="0" smtClean="0"/>
              <a:t>, analgetika, kardiotonika, diuretika.</a:t>
            </a:r>
          </a:p>
          <a:p>
            <a:pPr marL="45720" indent="0">
              <a:buNone/>
            </a:pPr>
            <a:endParaRPr lang="cs-CZ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 smtClean="0"/>
              <a:t>Polypragmázie</a:t>
            </a:r>
            <a:r>
              <a:rPr lang="cs-CZ" sz="2400" b="1" dirty="0" smtClean="0"/>
              <a:t> – podávání více léčiv v rizikové kombinaci, či </a:t>
            </a:r>
            <a:r>
              <a:rPr lang="cs-CZ" sz="2400" b="1" dirty="0" err="1" smtClean="0"/>
              <a:t>neindikovaně</a:t>
            </a:r>
            <a:r>
              <a:rPr lang="cs-CZ" sz="2400" b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Nedostatečná nebo nadměrná </a:t>
            </a:r>
            <a:endParaRPr lang="cs-CZ" sz="2400" b="1" dirty="0" smtClean="0"/>
          </a:p>
          <a:p>
            <a:pPr marL="4572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 smtClean="0"/>
              <a:t>preskripce</a:t>
            </a:r>
            <a:r>
              <a:rPr lang="cs-CZ" sz="2400" b="1" dirty="0" smtClean="0"/>
              <a:t>.</a:t>
            </a:r>
          </a:p>
          <a:p>
            <a:pPr marL="45720" indent="0">
              <a:buNone/>
            </a:pPr>
            <a:endParaRPr lang="cs-CZ" sz="2400" b="1" dirty="0"/>
          </a:p>
        </p:txBody>
      </p:sp>
      <p:pic>
        <p:nvPicPr>
          <p:cNvPr id="1027" name="Picture 3" descr="C:\Users\Boženka\Desktop\obrázky\imagesH0E7GE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381642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49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712968" cy="518457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Farmakokinetika </a:t>
            </a:r>
            <a:r>
              <a:rPr lang="cs-CZ" sz="2200" b="1" dirty="0" smtClean="0">
                <a:latin typeface="+mn-lt"/>
              </a:rPr>
              <a:t>– je ovlivněna biologickými a fyziologickými 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> </a:t>
            </a:r>
            <a:r>
              <a:rPr lang="cs-CZ" sz="2200" b="1" dirty="0" smtClean="0">
                <a:latin typeface="+mn-lt"/>
              </a:rPr>
              <a:t>                               změnami ve struktuře a funkci orgánů 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> </a:t>
            </a:r>
            <a:r>
              <a:rPr lang="cs-CZ" sz="2200" b="1" dirty="0" smtClean="0">
                <a:latin typeface="+mn-lt"/>
              </a:rPr>
              <a:t>                               (stárnutí) + přidružené choroby.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 smtClean="0">
                <a:latin typeface="+mn-lt"/>
              </a:rPr>
              <a:t/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/>
            </a:r>
            <a:br>
              <a:rPr lang="cs-CZ" sz="2200" b="1" dirty="0">
                <a:latin typeface="+mn-lt"/>
              </a:rPr>
            </a:br>
            <a:r>
              <a:rPr lang="cs-CZ" sz="2400" b="1" dirty="0" smtClean="0">
                <a:latin typeface="+mn-lt"/>
              </a:rPr>
              <a:t>Farmakodynamika –</a:t>
            </a:r>
            <a:r>
              <a:rPr lang="cs-CZ" sz="2200" b="1" dirty="0" smtClean="0">
                <a:latin typeface="+mn-lt"/>
              </a:rPr>
              <a:t>dochází ke změně citlivosti cílových tkání 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> </a:t>
            </a:r>
            <a:r>
              <a:rPr lang="cs-CZ" sz="2200" b="1" dirty="0" smtClean="0">
                <a:latin typeface="+mn-lt"/>
              </a:rPr>
              <a:t>                                     na léčivo , danou množstvím a citlivostí 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> </a:t>
            </a:r>
            <a:r>
              <a:rPr lang="cs-CZ" sz="2200" b="1" dirty="0" smtClean="0">
                <a:latin typeface="+mn-lt"/>
              </a:rPr>
              <a:t>                                     receptorů, ale také přítomnou patologií v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> </a:t>
            </a:r>
            <a:r>
              <a:rPr lang="cs-CZ" sz="2200" b="1" dirty="0" smtClean="0">
                <a:latin typeface="+mn-lt"/>
              </a:rPr>
              <a:t>                                     cílovém orgánu.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8641"/>
            <a:ext cx="7906072" cy="100811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3600" b="1" dirty="0" smtClean="0"/>
              <a:t>Změny farmakokinetiky a farmakodynamiky ve stáří</a:t>
            </a:r>
            <a:endParaRPr lang="cs-CZ" sz="3600" b="1" dirty="0"/>
          </a:p>
        </p:txBody>
      </p:sp>
      <p:pic>
        <p:nvPicPr>
          <p:cNvPr id="4" name="Picture 2" descr="C:\Users\Boženka\Desktop\obrázky\images1OIJV2X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52" y="3789040"/>
            <a:ext cx="2825280" cy="27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1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784976" cy="5184576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+mn-lt"/>
              </a:rPr>
              <a:t/>
            </a:r>
            <a:br>
              <a:rPr lang="cs-CZ" sz="2200" b="1" dirty="0" smtClean="0">
                <a:latin typeface="+mn-lt"/>
              </a:rPr>
            </a:br>
            <a:r>
              <a:rPr lang="cs-CZ" sz="2200" b="1" dirty="0" smtClean="0">
                <a:latin typeface="+mn-lt"/>
              </a:rPr>
              <a:t>Změny na </a:t>
            </a:r>
            <a:r>
              <a:rPr lang="cs-CZ" sz="2200" b="1" dirty="0" smtClean="0">
                <a:latin typeface="+mn-lt"/>
              </a:rPr>
              <a:t>úrovni</a:t>
            </a:r>
            <a:r>
              <a:rPr lang="cs-CZ" sz="2200" b="1" dirty="0" smtClean="0">
                <a:latin typeface="+mn-lt"/>
              </a:rPr>
              <a:t>: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 smtClean="0">
                <a:latin typeface="+mn-lt"/>
              </a:rPr>
              <a:t/>
            </a:r>
            <a:br>
              <a:rPr lang="cs-CZ" sz="2200" b="1" dirty="0" smtClean="0">
                <a:latin typeface="+mn-lt"/>
              </a:rPr>
            </a:br>
            <a:r>
              <a:rPr lang="cs-CZ" sz="2200" b="1" dirty="0">
                <a:latin typeface="+mn-lt"/>
              </a:rPr>
              <a:t/>
            </a:r>
            <a:br>
              <a:rPr lang="cs-CZ" sz="2200" b="1" dirty="0">
                <a:latin typeface="+mn-lt"/>
              </a:rPr>
            </a:br>
            <a:r>
              <a:rPr lang="cs-CZ" sz="2200" b="1" dirty="0" smtClean="0">
                <a:latin typeface="+mn-lt"/>
              </a:rPr>
              <a:t>ABSORBCE </a:t>
            </a:r>
            <a:r>
              <a:rPr lang="en-GB" sz="2200" b="1" dirty="0" smtClean="0">
                <a:latin typeface="+mn-lt"/>
              </a:rPr>
              <a:t>&gt;&gt;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↓</a:t>
            </a: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prokrvení </a:t>
            </a:r>
            <a:r>
              <a:rPr lang="cs-CZ" sz="2200" b="1" dirty="0" err="1" smtClean="0">
                <a:solidFill>
                  <a:schemeClr val="tx1"/>
                </a:solidFill>
                <a:latin typeface="+mn-lt"/>
              </a:rPr>
              <a:t>splanchiku</a:t>
            </a: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 a periferie,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↓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motilita GIT a </a:t>
            </a:r>
            <a:br>
              <a:rPr lang="cs-CZ" sz="2000" b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                             </a:t>
            </a:r>
            <a:r>
              <a:rPr lang="cs-CZ" sz="2000" b="1" dirty="0" err="1" smtClean="0">
                <a:solidFill>
                  <a:schemeClr val="tx1"/>
                </a:solidFill>
                <a:latin typeface="+mn-lt"/>
              </a:rPr>
              <a:t>absorbční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 plochy, </a:t>
            </a:r>
            <a:r>
              <a:rPr lang="cs-CZ" altLang="cs-CZ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↑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pH žaludku </a:t>
            </a:r>
            <a:r>
              <a:rPr lang="en-GB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&gt;&gt;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zpomalený </a:t>
            </a:r>
            <a:b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                         nástup účinku léčiv.</a:t>
            </a:r>
            <a:b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cs-CZ" altLang="cs-CZ" sz="2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DISTRIBUCE </a:t>
            </a:r>
            <a:r>
              <a:rPr lang="en-GB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&gt;&gt;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↓</a:t>
            </a: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celkové tělesné vody </a:t>
            </a:r>
            <a:r>
              <a:rPr lang="cs-CZ" altLang="cs-CZ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sz="22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celkového tělesného </a:t>
            </a:r>
            <a:b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                           tuku, </a:t>
            </a:r>
            <a:r>
              <a:rPr lang="cs-CZ" altLang="cs-CZ" sz="2200" b="1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hypalbuminémie</a:t>
            </a:r>
            <a:r>
              <a:rPr lang="en-GB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&gt;&gt;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vyšší účinnost léků,</a:t>
            </a:r>
            <a:b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                            než je při obvyklém dávkování.</a:t>
            </a: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200" b="1" dirty="0" smtClean="0">
                <a:solidFill>
                  <a:schemeClr val="tx1"/>
                </a:solidFill>
                <a:latin typeface="+mn-lt"/>
              </a:rPr>
            </a:br>
            <a:endParaRPr lang="cs-CZ" sz="2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260649"/>
            <a:ext cx="8064896" cy="93610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Změny farmakokinetiky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09204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188641"/>
            <a:ext cx="7315200" cy="93610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Změny farmakokinetiky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5256584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b="1" dirty="0" smtClean="0"/>
              <a:t>Metabolismu - </a:t>
            </a:r>
            <a:r>
              <a:rPr lang="cs-CZ" sz="2400" dirty="0" smtClean="0">
                <a:solidFill>
                  <a:schemeClr val="bg1"/>
                </a:solidFill>
              </a:rPr>
              <a:t>↓</a:t>
            </a:r>
            <a:r>
              <a:rPr lang="cs-CZ" b="1" dirty="0" smtClean="0"/>
              <a:t>hmotnost jater a průtoku krve játry</a:t>
            </a:r>
            <a:r>
              <a:rPr lang="en-GB" b="1" dirty="0" smtClean="0"/>
              <a:t> &gt;&gt;</a:t>
            </a:r>
            <a:r>
              <a:rPr lang="cs-CZ" b="1" dirty="0" smtClean="0"/>
              <a:t>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zpomalení biotransformace,</a:t>
            </a:r>
            <a:r>
              <a:rPr lang="cs-CZ" sz="2400" b="1" dirty="0" smtClean="0"/>
              <a:t> </a:t>
            </a:r>
            <a:r>
              <a:rPr lang="cs-CZ" altLang="cs-CZ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 </a:t>
            </a:r>
            <a:r>
              <a:rPr lang="cs-CZ" altLang="cs-CZ" b="1" dirty="0" smtClean="0">
                <a:cs typeface="Arial" panose="020B0604020202020204" pitchFamily="34" charset="0"/>
              </a:rPr>
              <a:t>riziko NÚ léků</a:t>
            </a:r>
          </a:p>
          <a:p>
            <a:r>
              <a:rPr lang="cs-CZ" altLang="cs-CZ" b="1" dirty="0">
                <a:cs typeface="Arial" panose="020B0604020202020204" pitchFamily="34" charset="0"/>
              </a:rPr>
              <a:t> </a:t>
            </a:r>
            <a:r>
              <a:rPr lang="cs-CZ" altLang="cs-CZ" b="1" dirty="0" smtClean="0">
                <a:cs typeface="Arial" panose="020B0604020202020204" pitchFamily="34" charset="0"/>
              </a:rPr>
              <a:t>                            v důsledku lékových interakcí.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endParaRPr lang="cs-CZ" b="1" dirty="0">
              <a:cs typeface="Arial" panose="020B0604020202020204" pitchFamily="34" charset="0"/>
            </a:endParaRPr>
          </a:p>
          <a:p>
            <a:r>
              <a:rPr lang="cs-CZ" sz="2400" b="1" dirty="0" smtClean="0">
                <a:cs typeface="Arial" panose="020B0604020202020204" pitchFamily="34" charset="0"/>
              </a:rPr>
              <a:t>Vylučování</a:t>
            </a:r>
            <a:r>
              <a:rPr lang="cs-CZ" b="1" dirty="0" smtClean="0">
                <a:cs typeface="Arial" panose="020B0604020202020204" pitchFamily="34" charset="0"/>
              </a:rPr>
              <a:t> - </a:t>
            </a:r>
            <a:r>
              <a:rPr lang="cs-CZ" dirty="0" smtClean="0">
                <a:solidFill>
                  <a:schemeClr val="bg1"/>
                </a:solidFill>
              </a:rPr>
              <a:t>↓</a:t>
            </a:r>
            <a:r>
              <a:rPr lang="cs-CZ" b="1" dirty="0" smtClean="0"/>
              <a:t>průtoku krve ledvinou a </a:t>
            </a:r>
            <a:r>
              <a:rPr lang="cs-CZ" dirty="0" smtClean="0">
                <a:solidFill>
                  <a:schemeClr val="bg1"/>
                </a:solidFill>
              </a:rPr>
              <a:t>↓ </a:t>
            </a:r>
            <a:r>
              <a:rPr lang="cs-CZ" b="1" dirty="0" smtClean="0"/>
              <a:t>glomerulární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filtrace</a:t>
            </a:r>
            <a:r>
              <a:rPr lang="en-GB" b="1" dirty="0" smtClean="0"/>
              <a:t>&gt;&gt;</a:t>
            </a:r>
            <a:r>
              <a:rPr lang="cs-CZ" b="1" dirty="0" smtClean="0"/>
              <a:t> ne</a:t>
            </a:r>
            <a:r>
              <a:rPr lang="en-GB" b="1" dirty="0" smtClean="0"/>
              <a:t>b</a:t>
            </a:r>
            <a:r>
              <a:rPr lang="cs-CZ" b="1" dirty="0" err="1" smtClean="0"/>
              <a:t>ezpečí</a:t>
            </a:r>
            <a:r>
              <a:rPr lang="cs-CZ" b="1" dirty="0" smtClean="0"/>
              <a:t>  toxicity u léků        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vylučovaných ledvinami.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863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188641"/>
            <a:ext cx="7315200" cy="1008111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Změny farmakokinetiky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352928" cy="5042402"/>
          </a:xfrm>
        </p:spPr>
        <p:txBody>
          <a:bodyPr/>
          <a:lstStyle/>
          <a:p>
            <a:endParaRPr lang="cs-CZ" sz="2400" b="1" dirty="0" smtClean="0"/>
          </a:p>
          <a:p>
            <a:r>
              <a:rPr lang="cs-CZ" sz="2400" b="1" dirty="0" smtClean="0"/>
              <a:t>Důsledky :</a:t>
            </a:r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Zpomalení nástupu účinku léčiv.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Opoždění jejich biologické dostupnosti.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 </a:t>
            </a:r>
            <a:r>
              <a:rPr lang="cs-CZ" altLang="cs-CZ" b="1" dirty="0" smtClean="0">
                <a:cs typeface="Arial" panose="020B0604020202020204" pitchFamily="34" charset="0"/>
              </a:rPr>
              <a:t>Ustálená hladina hydrofilních léčiv v krvi  a ve tkáních.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cs typeface="Arial" panose="020B0604020202020204" pitchFamily="34" charset="0"/>
              </a:rPr>
              <a:t>Kumulace lipofilních léčiv v tukové tkáni a prodloužení jejich plazmatického poločasu.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3679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6633"/>
            <a:ext cx="7906072" cy="115212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Změny farmakodynamiky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12968" cy="504056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Se stoupajícím věkem nastupuje zhoršování homeostatických mechanismů, které ve spojení s </a:t>
            </a:r>
            <a:r>
              <a:rPr lang="cs-CZ" b="1" dirty="0" err="1" smtClean="0"/>
              <a:t>polymorbiditou</a:t>
            </a:r>
            <a:r>
              <a:rPr lang="cs-CZ" b="1" dirty="0" smtClean="0"/>
              <a:t> vedou ke zvýšenému riziku nežádoucích a neočekávaných lékových reakcí.</a:t>
            </a:r>
          </a:p>
          <a:p>
            <a:r>
              <a:rPr lang="cs-CZ" b="1" dirty="0" smtClean="0"/>
              <a:t>V důsledku změn citlivosti cílových tkání dochází:</a:t>
            </a: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b="1" dirty="0" smtClean="0">
                <a:cs typeface="Arial" panose="020B0604020202020204" pitchFamily="34" charset="0"/>
              </a:rPr>
              <a:t>citlivost na </a:t>
            </a:r>
            <a:r>
              <a:rPr lang="cs-CZ" altLang="cs-CZ" b="1" dirty="0" err="1" smtClean="0">
                <a:cs typeface="Arial" panose="020B0604020202020204" pitchFamily="34" charset="0"/>
              </a:rPr>
              <a:t>warfarin</a:t>
            </a:r>
            <a:r>
              <a:rPr lang="cs-CZ" altLang="cs-CZ" b="1" dirty="0" smtClean="0">
                <a:cs typeface="Arial" panose="020B0604020202020204" pitchFamily="34" charset="0"/>
              </a:rPr>
              <a:t> a heparin (riziko krvácení)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b="1" dirty="0" smtClean="0">
                <a:cs typeface="Arial" panose="020B0604020202020204" pitchFamily="34" charset="0"/>
              </a:rPr>
              <a:t>citlivost CNS na centrálně působící léčiva (benzodiazepiny, </a:t>
            </a:r>
          </a:p>
          <a:p>
            <a:r>
              <a:rPr lang="cs-CZ" altLang="cs-CZ" b="1" dirty="0" smtClean="0">
                <a:cs typeface="Arial" panose="020B0604020202020204" pitchFamily="34" charset="0"/>
              </a:rPr>
              <a:t>        </a:t>
            </a:r>
            <a:r>
              <a:rPr lang="cs-CZ" altLang="cs-CZ" b="1" dirty="0" err="1" smtClean="0">
                <a:cs typeface="Arial" panose="020B0604020202020204" pitchFamily="34" charset="0"/>
              </a:rPr>
              <a:t>morphin</a:t>
            </a:r>
            <a:r>
              <a:rPr lang="cs-CZ" altLang="cs-CZ" b="1" dirty="0" smtClean="0">
                <a:cs typeface="Arial" panose="020B0604020202020204" pitchFamily="34" charset="0"/>
              </a:rPr>
              <a:t> </a:t>
            </a:r>
            <a:r>
              <a:rPr lang="en-GB" altLang="cs-CZ" b="1" dirty="0" smtClean="0">
                <a:cs typeface="Arial" panose="020B0604020202020204" pitchFamily="34" charset="0"/>
              </a:rPr>
              <a:t>&gt;&gt; </a:t>
            </a:r>
            <a:r>
              <a:rPr lang="en-GB" altLang="cs-CZ" b="1" dirty="0" err="1" smtClean="0">
                <a:cs typeface="Arial" panose="020B0604020202020204" pitchFamily="34" charset="0"/>
              </a:rPr>
              <a:t>sedace</a:t>
            </a:r>
            <a:r>
              <a:rPr lang="en-GB" altLang="cs-CZ" b="1" dirty="0" smtClean="0">
                <a:cs typeface="Arial" panose="020B0604020202020204" pitchFamily="34" charset="0"/>
              </a:rPr>
              <a:t>, </a:t>
            </a:r>
            <a:r>
              <a:rPr lang="cs-CZ" altLang="cs-CZ" b="1" dirty="0" smtClean="0">
                <a:cs typeface="Arial" panose="020B0604020202020204" pitchFamily="34" charset="0"/>
              </a:rPr>
              <a:t>útlum až </a:t>
            </a:r>
            <a:r>
              <a:rPr lang="cs-CZ" altLang="cs-CZ" b="1" dirty="0" err="1" smtClean="0">
                <a:cs typeface="Arial" panose="020B0604020202020204" pitchFamily="34" charset="0"/>
              </a:rPr>
              <a:t>delírium</a:t>
            </a:r>
            <a:r>
              <a:rPr lang="cs-CZ" altLang="cs-CZ" b="1" dirty="0" smtClean="0">
                <a:cs typeface="Arial" panose="020B0604020202020204" pitchFamily="34" charset="0"/>
              </a:rPr>
              <a:t> při nízkých </a:t>
            </a:r>
          </a:p>
          <a:p>
            <a:r>
              <a:rPr lang="cs-CZ" altLang="cs-CZ" b="1" dirty="0">
                <a:cs typeface="Arial" panose="020B0604020202020204" pitchFamily="34" charset="0"/>
              </a:rPr>
              <a:t> </a:t>
            </a:r>
            <a:r>
              <a:rPr lang="cs-CZ" altLang="cs-CZ" b="1" dirty="0" smtClean="0">
                <a:cs typeface="Arial" panose="020B0604020202020204" pitchFamily="34" charset="0"/>
              </a:rPr>
              <a:t>       dávkách).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↓</a:t>
            </a:r>
            <a:r>
              <a:rPr lang="cs-CZ" b="1" dirty="0" smtClean="0"/>
              <a:t>citlivost b-receptorů (</a:t>
            </a:r>
            <a:r>
              <a:rPr lang="cs-CZ" dirty="0" smtClean="0">
                <a:solidFill>
                  <a:schemeClr val="bg1"/>
                </a:solidFill>
              </a:rPr>
              <a:t>↓</a:t>
            </a:r>
            <a:r>
              <a:rPr lang="cs-CZ" b="1" dirty="0" smtClean="0"/>
              <a:t>účinnost b-blokátorů).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r>
              <a:rPr lang="cs-CZ" altLang="cs-CZ" b="1" dirty="0" smtClean="0">
                <a:cs typeface="Arial" panose="020B0604020202020204" pitchFamily="34" charset="0"/>
              </a:rPr>
              <a:t>Změny ve farmakokinetice a farmakodynamice umožňují u některých léků tzv. </a:t>
            </a:r>
            <a:r>
              <a:rPr lang="cs-CZ" altLang="cs-CZ" sz="2400" b="1" dirty="0" err="1" smtClean="0">
                <a:cs typeface="Arial" panose="020B0604020202020204" pitchFamily="34" charset="0"/>
              </a:rPr>
              <a:t>nízkodávkový</a:t>
            </a:r>
            <a:r>
              <a:rPr lang="cs-CZ" altLang="cs-CZ" sz="2400" b="1" dirty="0" smtClean="0">
                <a:cs typeface="Arial" panose="020B0604020202020204" pitchFamily="34" charset="0"/>
              </a:rPr>
              <a:t> režim</a:t>
            </a:r>
            <a:r>
              <a:rPr lang="cs-CZ" altLang="cs-CZ" b="1" dirty="0" smtClean="0">
                <a:cs typeface="Arial" panose="020B0604020202020204" pitchFamily="34" charset="0"/>
              </a:rPr>
              <a:t>.</a:t>
            </a:r>
            <a:endParaRPr lang="cs-CZ" altLang="cs-CZ" b="1" dirty="0">
              <a:cs typeface="Arial" panose="020B0604020202020204" pitchFamily="34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72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050088" cy="93610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+mn-lt"/>
              </a:rPr>
              <a:t>Lékové interakce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12968" cy="5040560"/>
          </a:xfrm>
        </p:spPr>
        <p:txBody>
          <a:bodyPr/>
          <a:lstStyle/>
          <a:p>
            <a:r>
              <a:rPr lang="cs-CZ" b="1" dirty="0" smtClean="0"/>
              <a:t>Ke zvýšení nebo snížení účinku podávaných léků může vést: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Současné užívání dalších léků (interakce </a:t>
            </a:r>
            <a:r>
              <a:rPr lang="cs-CZ" sz="2400" b="1" dirty="0" err="1" smtClean="0"/>
              <a:t>drug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drug</a:t>
            </a:r>
            <a:r>
              <a:rPr lang="cs-CZ" b="1" dirty="0" smtClean="0"/>
              <a:t>)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- </a:t>
            </a:r>
            <a:r>
              <a:rPr lang="cs-CZ" b="1" dirty="0" err="1" smtClean="0"/>
              <a:t>warfarin</a:t>
            </a:r>
            <a:r>
              <a:rPr lang="cs-CZ" b="1" dirty="0" smtClean="0"/>
              <a:t> + sulfonamid = </a:t>
            </a:r>
            <a:r>
              <a:rPr lang="cs-CZ" altLang="cs-CZ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 </a:t>
            </a:r>
            <a:r>
              <a:rPr lang="cs-CZ" altLang="cs-CZ" b="1" dirty="0" smtClean="0">
                <a:cs typeface="Arial" panose="020B0604020202020204" pitchFamily="34" charset="0"/>
              </a:rPr>
              <a:t>krvácivost.</a:t>
            </a:r>
          </a:p>
          <a:p>
            <a:endParaRPr lang="cs-CZ" altLang="cs-CZ" b="1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cs typeface="Arial" panose="020B0604020202020204" pitchFamily="34" charset="0"/>
              </a:rPr>
              <a:t>Současné přítomné onemocnění a orgánové poruchy </a:t>
            </a:r>
          </a:p>
          <a:p>
            <a:r>
              <a:rPr lang="cs-CZ" b="1" dirty="0">
                <a:cs typeface="Arial" panose="020B0604020202020204" pitchFamily="34" charset="0"/>
              </a:rPr>
              <a:t> </a:t>
            </a:r>
            <a:r>
              <a:rPr lang="cs-CZ" b="1" dirty="0" smtClean="0">
                <a:cs typeface="Arial" panose="020B0604020202020204" pitchFamily="34" charset="0"/>
              </a:rPr>
              <a:t>     ( interakce </a:t>
            </a:r>
            <a:r>
              <a:rPr lang="cs-CZ" sz="2400" b="1" dirty="0" err="1" smtClean="0">
                <a:cs typeface="Arial" panose="020B0604020202020204" pitchFamily="34" charset="0"/>
              </a:rPr>
              <a:t>drug</a:t>
            </a:r>
            <a:r>
              <a:rPr lang="cs-CZ" sz="2400" b="1" dirty="0" smtClean="0"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cs typeface="Arial" panose="020B0604020202020204" pitchFamily="34" charset="0"/>
              </a:rPr>
              <a:t>disease</a:t>
            </a:r>
            <a:r>
              <a:rPr lang="cs-CZ" b="1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b="1" dirty="0">
                <a:cs typeface="Arial" panose="020B0604020202020204" pitchFamily="34" charset="0"/>
              </a:rPr>
              <a:t> </a:t>
            </a:r>
            <a:r>
              <a:rPr lang="cs-CZ" b="1" dirty="0" smtClean="0">
                <a:cs typeface="Arial" panose="020B0604020202020204" pitchFamily="34" charset="0"/>
              </a:rPr>
              <a:t>     - </a:t>
            </a:r>
            <a:r>
              <a:rPr lang="cs-CZ" b="1" dirty="0" err="1" smtClean="0">
                <a:cs typeface="Arial" panose="020B0604020202020204" pitchFamily="34" charset="0"/>
              </a:rPr>
              <a:t>opioidy</a:t>
            </a:r>
            <a:r>
              <a:rPr lang="cs-CZ" b="1" dirty="0" smtClean="0">
                <a:cs typeface="Arial" panose="020B0604020202020204" pitchFamily="34" charset="0"/>
              </a:rPr>
              <a:t> či </a:t>
            </a:r>
            <a:r>
              <a:rPr lang="cs-CZ" b="1" dirty="0" err="1" smtClean="0">
                <a:cs typeface="Arial" panose="020B0604020202020204" pitchFamily="34" charset="0"/>
              </a:rPr>
              <a:t>anticholinergika</a:t>
            </a:r>
            <a:r>
              <a:rPr lang="cs-CZ" b="1" dirty="0" smtClean="0">
                <a:cs typeface="Arial" panose="020B0604020202020204" pitchFamily="34" charset="0"/>
              </a:rPr>
              <a:t> u dementních pacientů mohou </a:t>
            </a:r>
          </a:p>
          <a:p>
            <a:r>
              <a:rPr lang="cs-CZ" b="1" dirty="0">
                <a:cs typeface="Arial" panose="020B0604020202020204" pitchFamily="34" charset="0"/>
              </a:rPr>
              <a:t> </a:t>
            </a:r>
            <a:r>
              <a:rPr lang="cs-CZ" b="1" dirty="0" smtClean="0">
                <a:cs typeface="Arial" panose="020B0604020202020204" pitchFamily="34" charset="0"/>
              </a:rPr>
              <a:t>        vyvolat </a:t>
            </a:r>
            <a:r>
              <a:rPr lang="cs-CZ" b="1" dirty="0" err="1" smtClean="0">
                <a:cs typeface="Arial" panose="020B0604020202020204" pitchFamily="34" charset="0"/>
              </a:rPr>
              <a:t>delírium</a:t>
            </a:r>
            <a:r>
              <a:rPr lang="cs-CZ" b="1" dirty="0" smtClean="0">
                <a:cs typeface="Arial" panose="020B0604020202020204" pitchFamily="34" charset="0"/>
              </a:rPr>
              <a:t>.</a:t>
            </a:r>
          </a:p>
          <a:p>
            <a:endParaRPr lang="cs-CZ" b="1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cs typeface="Arial" panose="020B0604020202020204" pitchFamily="34" charset="0"/>
              </a:rPr>
              <a:t>Podávaná strava (interakce </a:t>
            </a:r>
            <a:r>
              <a:rPr lang="cs-CZ" sz="2400" b="1" dirty="0" err="1" smtClean="0">
                <a:cs typeface="Arial" panose="020B0604020202020204" pitchFamily="34" charset="0"/>
              </a:rPr>
              <a:t>drug</a:t>
            </a:r>
            <a:r>
              <a:rPr lang="cs-CZ" sz="2400" b="1" dirty="0" smtClean="0">
                <a:cs typeface="Arial" panose="020B0604020202020204" pitchFamily="34" charset="0"/>
              </a:rPr>
              <a:t> – food</a:t>
            </a:r>
            <a:r>
              <a:rPr lang="cs-CZ" b="1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b="1" dirty="0">
                <a:cs typeface="Arial" panose="020B0604020202020204" pitchFamily="34" charset="0"/>
              </a:rPr>
              <a:t> </a:t>
            </a:r>
            <a:r>
              <a:rPr lang="cs-CZ" b="1" dirty="0" smtClean="0">
                <a:cs typeface="Arial" panose="020B0604020202020204" pitchFamily="34" charset="0"/>
              </a:rPr>
              <a:t>    </a:t>
            </a:r>
            <a:r>
              <a:rPr lang="cs-CZ" b="1" dirty="0" err="1" smtClean="0">
                <a:cs typeface="Arial" panose="020B0604020202020204" pitchFamily="34" charset="0"/>
              </a:rPr>
              <a:t>warfarin</a:t>
            </a:r>
            <a:r>
              <a:rPr lang="cs-CZ" b="1" dirty="0" smtClean="0">
                <a:cs typeface="Arial" panose="020B0604020202020204" pitchFamily="34" charset="0"/>
              </a:rPr>
              <a:t> + listová zelenina = </a:t>
            </a:r>
            <a:r>
              <a:rPr lang="cs-CZ" altLang="cs-CZ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↑</a:t>
            </a:r>
            <a:r>
              <a:rPr lang="cs-CZ" altLang="cs-CZ" b="1" dirty="0" smtClean="0">
                <a:cs typeface="Arial" panose="020B0604020202020204" pitchFamily="34" charset="0"/>
              </a:rPr>
              <a:t>zvýšení účinku.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245</TotalTime>
  <Words>453</Words>
  <Application>Microsoft Office PowerPoint</Application>
  <PresentationFormat>Předvádění na obrazovce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Prostor</vt:lpstr>
      <vt:lpstr>Racionální farmakoterapie ve stáří</vt:lpstr>
      <vt:lpstr>Racionální farmakoterapie ve stáří preskripce u seniorů</vt:lpstr>
      <vt:lpstr>Racionální farmakoterapie ve stáří preskripce u seniorů</vt:lpstr>
      <vt:lpstr>Farmakokinetika – je ovlivněna biologickými a fyziologickými                                  změnami ve struktuře a funkci orgánů                                  (stárnutí) + přidružené choroby.   Farmakodynamika –dochází ke změně citlivosti cílových tkání                                        na léčivo , danou množstvím a citlivostí                                        receptorů, ale také přítomnou patologií v                                       cílovém orgánu. </vt:lpstr>
      <vt:lpstr> Změny na úrovni:   ABSORBCE &gt;&gt; ↓prokrvení splanchiku a periferie,  ↓motilita GIT a                                absorbční plochy, ↑ pH žaludku &gt;&gt; zpomalený                             nástup účinku léčiv.   DISTRIBUCE &gt;&gt; ↓celkové tělesné vody ↑ celkového tělesného                               tuku, hypalbuminémie &gt;&gt; vyšší účinnost léků,                               než je při obvyklém dávkování. </vt:lpstr>
      <vt:lpstr>Změny farmakokinetiky</vt:lpstr>
      <vt:lpstr>Změny farmakokinetiky</vt:lpstr>
      <vt:lpstr>Změny farmakodynamiky</vt:lpstr>
      <vt:lpstr>Lékové interakce</vt:lpstr>
      <vt:lpstr>Nežádoucí lékové reakce</vt:lpstr>
      <vt:lpstr>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Racionální farmakoterapie ve stáří</dc:title>
  <dc:creator>Boženka</dc:creator>
  <cp:lastModifiedBy>Boženka</cp:lastModifiedBy>
  <cp:revision>28</cp:revision>
  <dcterms:created xsi:type="dcterms:W3CDTF">2015-02-02T07:54:45Z</dcterms:created>
  <dcterms:modified xsi:type="dcterms:W3CDTF">2015-02-02T22:33:19Z</dcterms:modified>
</cp:coreProperties>
</file>