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3A78E9-CB10-48AA-9BAD-E0BB825F7A9C}" type="datetimeFigureOut">
              <a:rPr lang="cs-CZ" smtClean="0"/>
              <a:t>8. 2. 2015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88C0A3-3FBC-42F3-892D-BC596E6F89A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764704"/>
            <a:ext cx="6172200" cy="3312368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>
                <a:latin typeface="Times New Roman" pitchFamily="18" charset="0"/>
                <a:cs typeface="Times New Roman" pitchFamily="18" charset="0"/>
              </a:rPr>
              <a:t>Problematika inkontinence moče a stolice ve stáří</a:t>
            </a:r>
            <a:endParaRPr lang="cs-CZ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Močová inkontinence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algoritmus vyšetření MI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Fyzikální vyšetření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běžné vyšetření, celkový stav, pohyblivost, paměť..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vyšetření břicha a zevního genitálu, 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vyš.per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rectum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orientačně neurologické vyš.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gynekologické vyš.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žen a urologické u mužů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psychosociální komplikace (deprese, nespavost…)   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37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Močová inkontinence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algoritmus vyšetření MI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Laboratorní a instrumentální vyšetření</a:t>
            </a:r>
          </a:p>
          <a:p>
            <a:pPr>
              <a:buFont typeface="Arial" panose="020B0604020202020204" pitchFamily="34" charset="0"/>
              <a:buChar char="•"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vyšetření moče (moč+ sediment, kultivace)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biochemické vyšetření (urea, kreatinin …)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ultrazvukové vyšetření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postmikční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reziduum..)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u všech žen gynekologické vyš. (záněty, abnormity..)</a:t>
            </a:r>
          </a:p>
        </p:txBody>
      </p:sp>
    </p:spTree>
    <p:extLst>
      <p:ext uri="{BB962C8B-B14F-4D97-AF65-F5344CB8AC3E}">
        <p14:creationId xmlns:p14="http://schemas.microsoft.com/office/powerpoint/2010/main" val="263999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Močová inkontinence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terapie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Režimová opatření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optimalizace pitného režimu (riziko dehydratace)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udržení fyzické zdatnosti a soběstačnosti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úprava okolí (dostupnost WC)</a:t>
            </a: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Absorpční pomůcky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rozhodující stupeň inkontinence  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83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Močová inkontinence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terapie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Behaviorální léčba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urgentní MI – močení v pravidelných intervalech 1-2h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(tzv. trénink měchýře), postupně interval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prodlužovat, u spolupracujících  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biofeedback (elektrody vaginální či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perianální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stresová MI –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Kegelovy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cviky (posilování svalů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pánevního dna) .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neobstrukční poruchy vyprazdňování – technika močení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s použitím břišního lisu. U obstrukcí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intermitentní katetrizace či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epicystostomie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73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Močová inkontinence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terapie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Farmakologická léčba 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stresové inkontinence u žen – estrogeny- lokální či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systémové podání. Antidepresiva – nevýhodou nežádoucí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účinky.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Chirurgická léčba – minimálně invazivní výkon, zavedená 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páska pod močovou trubicí zajistí její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přirozenou polohu.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TVT_ht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20" y="4293096"/>
            <a:ext cx="2880320" cy="24208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884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Inkontinence stolice 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definice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Jde o vůlí neovlivnitelné nechtěné vyprázdnění stolice za sociálně nepřijatelných okolností.</a:t>
            </a:r>
          </a:p>
          <a:p>
            <a:pPr marL="0" indent="0">
              <a:buNone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Postihuje cca 1% osob nad 65 let.</a:t>
            </a:r>
          </a:p>
          <a:p>
            <a:pPr marL="0" indent="0">
              <a:buNone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daleko hůře tolerována než MI, obvykle vede k umístění do ústavní péče.</a:t>
            </a: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44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Inkontinence stolice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etiologie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Porucha střevní motility</a:t>
            </a: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zpomalení peristaltiky, celková atonie  svalstva,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přidružené choroby, </a:t>
            </a:r>
            <a:r>
              <a:rPr lang="cs-CZ" sz="2200" dirty="0" smtClean="0"/>
              <a:t>↓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příjem tekutin a vlákniny, lékové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vlivy.</a:t>
            </a: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Oslabená svalovina břišní stěny, bránice a pánve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důsledku svalové atrofie, u imobility, u CHOPN.</a:t>
            </a: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Poruchy inervace konečníku a onemocnění CNS</a:t>
            </a: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demence, stavy po CMP, u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onem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íchy atd..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39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Inkontinence stolice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Psychologické a behaviorální příčiny (funkční poruchy)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nevhodné podmínky, psychiatrické onemocnění, úzkost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Faktory prostředí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enviromentální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poruchy)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 WC, vybavení, soukromí, nevhodná poloha,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čistota, pach..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80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Inkontinence stolice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terapie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Léčba je zaměřená kauzálně, jinak na symptomatické ovlivnění příčiny a projevů inkontinence.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Obecná režimová opatření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úprava pasáže vhodnou stravou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dostatek tekutin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pohybová aktivita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pravidelnost vyprazdňování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vhodné podmínky pro defekaci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ergoterapie a ošetřovatelská péče (nácvik sebeobsluhy)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absorpční pomůcky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54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Inkontinence stolice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terapie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Farmakologická léčba</a:t>
            </a:r>
          </a:p>
          <a:p>
            <a:pPr marL="0" indent="0">
              <a:buNone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průjmů léky zpomalující střevní pasáž (pozor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na nežádoucí účinky na CNS- závratě, útlum DC)</a:t>
            </a: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v případě chronické zácpy laxativa – změkčovadla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stolice, osmoticky aktivní látky, salinická projímadla,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laxativa kontaktně dráždící střevní stěnu.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03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32656"/>
            <a:ext cx="6172200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Chceš-li uniknout tomu, </a:t>
            </a:r>
            <a:br>
              <a:rPr lang="cs-C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co tě souží, </a:t>
            </a:r>
            <a:br>
              <a:rPr lang="cs-C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musíš být ne jinde, </a:t>
            </a:r>
            <a:br>
              <a:rPr lang="cs-C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ale jiný.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1800" dirty="0" err="1" smtClean="0"/>
              <a:t>seneca</a:t>
            </a:r>
            <a:endParaRPr lang="cs-CZ" sz="1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4221088"/>
            <a:ext cx="6172200" cy="215383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D:\obrázky\imagesF3OXVH1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645024"/>
            <a:ext cx="5616624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692696"/>
            <a:ext cx="6172200" cy="432586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5373216"/>
            <a:ext cx="6172200" cy="1001706"/>
          </a:xfrm>
        </p:spPr>
        <p:txBody>
          <a:bodyPr>
            <a:normAutofit/>
          </a:bodyPr>
          <a:lstStyle/>
          <a:p>
            <a:pPr algn="ctr"/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Boženka\Desktop\obrázky\obr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76672"/>
            <a:ext cx="6048672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219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Močová inkontinence</a:t>
            </a:r>
            <a:br>
              <a:rPr lang="cs-CZ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- definice -</a:t>
            </a:r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Močová inkontinence (MI)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– je samovolný, nechtěný, objektivně prokazatelný únik </a:t>
            </a:r>
          </a:p>
          <a:p>
            <a:pPr marL="0" indent="0">
              <a:buNone/>
            </a:pPr>
            <a:r>
              <a:rPr lang="cs-CZ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  moči, který představuje pro pacienta či ošetřující osoby </a:t>
            </a:r>
          </a:p>
          <a:p>
            <a:pPr marL="0" indent="0">
              <a:buNone/>
            </a:pPr>
            <a:r>
              <a:rPr lang="cs-CZ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  sociální nebo hygienický problém.</a:t>
            </a:r>
          </a:p>
          <a:p>
            <a:pPr marL="0" indent="0">
              <a:buNone/>
            </a:pPr>
            <a:endParaRPr lang="cs-CZ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Po 65. roce je postiženo až 20% žen a 2-5 % mužů.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Nad 80 let je to ½  žen a 1/3  mužů.</a:t>
            </a:r>
          </a:p>
          <a:p>
            <a:pPr marL="0" indent="0">
              <a:buNone/>
            </a:pP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Odhady pro ČR: 170 až 200 000 inkontinentních seniorů.</a:t>
            </a:r>
          </a:p>
          <a:p>
            <a:pPr marL="0" indent="0">
              <a:buNone/>
            </a:pPr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Inkontinence moči není běžným příznakem stáří, vždy vyžaduje vyšetření a léčbu.</a:t>
            </a:r>
            <a:endParaRPr lang="cs-CZ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Močová inkontinence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etiologie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Věkem podmíněné změny funkce močových cest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cs-CZ" sz="2200" dirty="0" smtClean="0"/>
              <a:t>↑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aktivita m.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detrusor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200" dirty="0" smtClean="0"/>
              <a:t>↓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kapacita m. měchýře, atd.</a:t>
            </a: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Onemocnění urogenitálního traktu </a:t>
            </a:r>
          </a:p>
          <a:p>
            <a:pPr marL="0" indent="0">
              <a:buNone/>
            </a:pP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2200" dirty="0" smtClean="0"/>
              <a:t>↑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dráždivost m. měchýře (infekce moč. cest, nádory,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hyperplazie prostaty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 zhoršené vyprazdňování (striktura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uretry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porucha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kontraktility m. měchýře)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porucha uzávěrového mechanismu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(atrofické změny po menopauze, porucha funkce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pánevního dna, stav po prostatektomii atd.)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56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Močová inkontinence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Celková onemocnění</a:t>
            </a: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spojená s polyurií (diabetes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mellitus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diuretika,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hyperkalcémie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atd.)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autonomní neuropatie (Parkinsonova choroba, diabetes)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postižení CNS a míchy (CMP, demence, transverzální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míšní léze, atd.)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psychiatrická onemocnění (demence, psychózy, atd.)</a:t>
            </a:r>
          </a:p>
          <a:p>
            <a:pPr marL="0" indent="0">
              <a:buNone/>
            </a:pPr>
            <a:endParaRPr lang="cs-CZ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Porucha mobility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dojít rychle na toaletu a svléknout se,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vybavenost WC atd.</a:t>
            </a:r>
          </a:p>
        </p:txBody>
      </p:sp>
    </p:spTree>
    <p:extLst>
      <p:ext uri="{BB962C8B-B14F-4D97-AF65-F5344CB8AC3E}">
        <p14:creationId xmlns:p14="http://schemas.microsoft.com/office/powerpoint/2010/main" val="278567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Močová inkontinence</a:t>
            </a:r>
            <a:b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Times New Roman" pitchFamily="18" charset="0"/>
              </a:rPr>
              <a:t>Celková inkontinence </a:t>
            </a:r>
            <a:endParaRPr lang="cs-CZ" altLang="cs-CZ" b="1" dirty="0" smtClean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200" b="1" dirty="0" smtClean="0">
                <a:latin typeface="Times New Roman" pitchFamily="18" charset="0"/>
              </a:rPr>
              <a:t> - kontinuální</a:t>
            </a:r>
            <a:r>
              <a:rPr lang="cs-CZ" altLang="cs-CZ" sz="2200" b="1" dirty="0">
                <a:latin typeface="Times New Roman" pitchFamily="18" charset="0"/>
              </a:rPr>
              <a:t>, neočekávané vyloučení moči (poranění svěrače, vrozená nebo získaná neurologická porucha</a:t>
            </a:r>
            <a:r>
              <a:rPr lang="cs-CZ" altLang="cs-CZ" sz="2200" b="1" dirty="0" smtClean="0">
                <a:latin typeface="Times New Roman" pitchFamily="18" charset="0"/>
              </a:rPr>
              <a:t>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200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Times New Roman" pitchFamily="18" charset="0"/>
              </a:rPr>
              <a:t>Tlaková (stresová) inkontinence </a:t>
            </a:r>
            <a:endParaRPr lang="cs-CZ" altLang="cs-CZ" b="1" dirty="0" smtClean="0">
              <a:latin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 smtClean="0">
                <a:latin typeface="Times New Roman" pitchFamily="18" charset="0"/>
              </a:rPr>
              <a:t>  - </a:t>
            </a:r>
            <a:r>
              <a:rPr lang="cs-CZ" altLang="cs-CZ" sz="2200" b="1" dirty="0">
                <a:latin typeface="Times New Roman" pitchFamily="18" charset="0"/>
              </a:rPr>
              <a:t>unikání méně než 50 ml moči při zvýšení </a:t>
            </a:r>
            <a:endParaRPr lang="cs-CZ" altLang="cs-CZ" sz="2200" b="1" dirty="0" smtClean="0">
              <a:latin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200" b="1" dirty="0">
                <a:latin typeface="Times New Roman" pitchFamily="18" charset="0"/>
              </a:rPr>
              <a:t> </a:t>
            </a:r>
            <a:r>
              <a:rPr lang="cs-CZ" altLang="cs-CZ" sz="2200" b="1" dirty="0" smtClean="0">
                <a:latin typeface="Times New Roman" pitchFamily="18" charset="0"/>
              </a:rPr>
              <a:t>    </a:t>
            </a:r>
            <a:r>
              <a:rPr lang="cs-CZ" altLang="cs-CZ" sz="2200" b="1" dirty="0" err="1" smtClean="0">
                <a:latin typeface="Times New Roman" pitchFamily="18" charset="0"/>
              </a:rPr>
              <a:t>itraabdominálního</a:t>
            </a:r>
            <a:r>
              <a:rPr lang="cs-CZ" altLang="cs-CZ" sz="2200" b="1" dirty="0" smtClean="0">
                <a:latin typeface="Times New Roman" pitchFamily="18" charset="0"/>
              </a:rPr>
              <a:t> </a:t>
            </a:r>
            <a:r>
              <a:rPr lang="cs-CZ" altLang="cs-CZ" sz="2200" b="1" dirty="0">
                <a:latin typeface="Times New Roman" pitchFamily="18" charset="0"/>
              </a:rPr>
              <a:t>tlaku (kašel, kýchnutí, smích, fyzická </a:t>
            </a:r>
            <a:endParaRPr lang="cs-CZ" altLang="cs-CZ" sz="2200" b="1" dirty="0" smtClean="0">
              <a:latin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200" b="1" dirty="0">
                <a:latin typeface="Times New Roman" pitchFamily="18" charset="0"/>
              </a:rPr>
              <a:t> </a:t>
            </a:r>
            <a:r>
              <a:rPr lang="cs-CZ" altLang="cs-CZ" sz="2200" b="1" dirty="0" smtClean="0">
                <a:latin typeface="Times New Roman" pitchFamily="18" charset="0"/>
              </a:rPr>
              <a:t>     námaha).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2200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Times New Roman" pitchFamily="18" charset="0"/>
              </a:rPr>
              <a:t>Urgentní (nucená) inkontinence (nestabilní moč.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>
                <a:latin typeface="Times New Roman" pitchFamily="18" charset="0"/>
              </a:rPr>
              <a:t> </a:t>
            </a:r>
            <a:r>
              <a:rPr lang="cs-CZ" altLang="cs-CZ" b="1" dirty="0" smtClean="0">
                <a:latin typeface="Times New Roman" pitchFamily="18" charset="0"/>
              </a:rPr>
              <a:t>                                                            měchýř</a:t>
            </a:r>
            <a:r>
              <a:rPr lang="cs-CZ" altLang="cs-CZ" b="1" dirty="0">
                <a:latin typeface="Times New Roman" pitchFamily="18" charset="0"/>
              </a:rPr>
              <a:t>) </a:t>
            </a:r>
            <a:endParaRPr lang="cs-CZ" altLang="cs-CZ" b="1" dirty="0" smtClean="0">
              <a:latin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b="1" dirty="0" smtClean="0">
                <a:latin typeface="Times New Roman" pitchFamily="18" charset="0"/>
              </a:rPr>
              <a:t>  - </a:t>
            </a:r>
            <a:r>
              <a:rPr lang="cs-CZ" altLang="cs-CZ" sz="2200" b="1" dirty="0">
                <a:latin typeface="Times New Roman" pitchFamily="18" charset="0"/>
              </a:rPr>
              <a:t>po náhlém silném nucení </a:t>
            </a:r>
            <a:r>
              <a:rPr lang="cs-CZ" altLang="cs-CZ" sz="2200" b="1" dirty="0" smtClean="0">
                <a:latin typeface="Times New Roman" pitchFamily="18" charset="0"/>
              </a:rPr>
              <a:t>na </a:t>
            </a:r>
            <a:r>
              <a:rPr lang="cs-CZ" altLang="cs-CZ" sz="2200" b="1" dirty="0">
                <a:latin typeface="Times New Roman" pitchFamily="18" charset="0"/>
              </a:rPr>
              <a:t>močení (akutní cystitida, </a:t>
            </a:r>
            <a:endParaRPr lang="cs-CZ" altLang="cs-CZ" sz="2200" b="1" dirty="0" smtClean="0">
              <a:latin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2200" b="1" dirty="0">
                <a:latin typeface="Times New Roman" pitchFamily="18" charset="0"/>
              </a:rPr>
              <a:t> </a:t>
            </a:r>
            <a:r>
              <a:rPr lang="cs-CZ" altLang="cs-CZ" sz="2200" b="1" dirty="0" smtClean="0">
                <a:latin typeface="Times New Roman" pitchFamily="18" charset="0"/>
              </a:rPr>
              <a:t>     ledvin</a:t>
            </a:r>
            <a:r>
              <a:rPr lang="cs-CZ" altLang="cs-CZ" sz="2200" b="1" dirty="0">
                <a:latin typeface="Times New Roman" pitchFamily="18" charset="0"/>
              </a:rPr>
              <a:t>. kameny, nádory).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41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Močová inkontinence</a:t>
            </a:r>
            <a:b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Times New Roman" pitchFamily="18" charset="0"/>
              </a:rPr>
              <a:t>Funkční </a:t>
            </a:r>
            <a:r>
              <a:rPr lang="cs-CZ" altLang="cs-CZ" b="1" dirty="0" smtClean="0">
                <a:latin typeface="Times New Roman" pitchFamily="18" charset="0"/>
              </a:rPr>
              <a:t>inkontinence</a:t>
            </a:r>
          </a:p>
          <a:p>
            <a:pPr marL="0" indent="0">
              <a:buNone/>
            </a:pPr>
            <a:r>
              <a:rPr lang="cs-CZ" altLang="cs-CZ" b="1" dirty="0">
                <a:latin typeface="Times New Roman" pitchFamily="18" charset="0"/>
              </a:rPr>
              <a:t> </a:t>
            </a:r>
            <a:r>
              <a:rPr lang="cs-CZ" altLang="cs-CZ" b="1" dirty="0" smtClean="0">
                <a:latin typeface="Times New Roman" pitchFamily="18" charset="0"/>
              </a:rPr>
              <a:t>  - </a:t>
            </a:r>
            <a:r>
              <a:rPr lang="cs-CZ" altLang="cs-CZ" sz="2200" b="1" dirty="0">
                <a:latin typeface="Times New Roman" pitchFamily="18" charset="0"/>
              </a:rPr>
              <a:t>mimovolní nepředvídatelné vyloučení moči, není </a:t>
            </a:r>
            <a:endParaRPr lang="cs-CZ" altLang="cs-CZ" sz="2200" b="1" dirty="0" smtClean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altLang="cs-CZ" sz="2200" b="1" dirty="0">
                <a:latin typeface="Times New Roman" pitchFamily="18" charset="0"/>
              </a:rPr>
              <a:t> </a:t>
            </a:r>
            <a:r>
              <a:rPr lang="cs-CZ" altLang="cs-CZ" sz="2200" b="1" dirty="0" smtClean="0">
                <a:latin typeface="Times New Roman" pitchFamily="18" charset="0"/>
              </a:rPr>
              <a:t>      způsobena </a:t>
            </a:r>
            <a:r>
              <a:rPr lang="cs-CZ" altLang="cs-CZ" sz="2200" b="1" dirty="0">
                <a:latin typeface="Times New Roman" pitchFamily="18" charset="0"/>
              </a:rPr>
              <a:t>patologií, většinou v důsledku tělesné a </a:t>
            </a:r>
            <a:endParaRPr lang="cs-CZ" altLang="cs-CZ" sz="2200" b="1" dirty="0" smtClean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altLang="cs-CZ" sz="2200" b="1" dirty="0">
                <a:latin typeface="Times New Roman" pitchFamily="18" charset="0"/>
              </a:rPr>
              <a:t> </a:t>
            </a:r>
            <a:r>
              <a:rPr lang="cs-CZ" altLang="cs-CZ" sz="2200" b="1" dirty="0" smtClean="0">
                <a:latin typeface="Times New Roman" pitchFamily="18" charset="0"/>
              </a:rPr>
              <a:t>      duševní </a:t>
            </a:r>
            <a:r>
              <a:rPr lang="cs-CZ" altLang="cs-CZ" sz="2200" b="1" dirty="0">
                <a:latin typeface="Times New Roman" pitchFamily="18" charset="0"/>
              </a:rPr>
              <a:t>poruchy (porucha mobility, třes rukou</a:t>
            </a:r>
            <a:r>
              <a:rPr lang="cs-CZ" altLang="cs-CZ" sz="2200" b="1" dirty="0" smtClean="0">
                <a:latin typeface="Times New Roman" pitchFamily="18" charset="0"/>
              </a:rPr>
              <a:t>).</a:t>
            </a:r>
          </a:p>
          <a:p>
            <a:pPr marL="0" indent="0">
              <a:buNone/>
            </a:pPr>
            <a:endParaRPr lang="cs-CZ" altLang="cs-CZ" sz="2200" b="1" dirty="0">
              <a:latin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b="1" dirty="0">
                <a:latin typeface="Times New Roman" pitchFamily="18" charset="0"/>
              </a:rPr>
              <a:t>Reflexní inkontinence </a:t>
            </a:r>
            <a:endParaRPr lang="cs-CZ" altLang="cs-CZ" b="1" dirty="0" smtClean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altLang="cs-CZ" b="1" dirty="0">
                <a:latin typeface="Times New Roman" pitchFamily="18" charset="0"/>
              </a:rPr>
              <a:t> </a:t>
            </a:r>
            <a:r>
              <a:rPr lang="cs-CZ" altLang="cs-CZ" b="1" dirty="0" smtClean="0">
                <a:latin typeface="Times New Roman" pitchFamily="18" charset="0"/>
              </a:rPr>
              <a:t>  -  </a:t>
            </a:r>
            <a:r>
              <a:rPr lang="cs-CZ" altLang="cs-CZ" sz="2200" b="1" dirty="0">
                <a:latin typeface="Times New Roman" pitchFamily="18" charset="0"/>
              </a:rPr>
              <a:t>mimovolní močení, po dosažení objemu moč. </a:t>
            </a:r>
            <a:endParaRPr lang="cs-CZ" altLang="cs-CZ" sz="2200" b="1" dirty="0" smtClean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altLang="cs-CZ" sz="2200" b="1" dirty="0">
                <a:latin typeface="Times New Roman" pitchFamily="18" charset="0"/>
              </a:rPr>
              <a:t> </a:t>
            </a:r>
            <a:r>
              <a:rPr lang="cs-CZ" altLang="cs-CZ" sz="2200" b="1" dirty="0" smtClean="0">
                <a:latin typeface="Times New Roman" pitchFamily="18" charset="0"/>
              </a:rPr>
              <a:t>     měchýře</a:t>
            </a:r>
            <a:r>
              <a:rPr lang="cs-CZ" altLang="cs-CZ" sz="2200" b="1" dirty="0">
                <a:latin typeface="Times New Roman" pitchFamily="18" charset="0"/>
              </a:rPr>
              <a:t>. Nemocný necítí naplněný </a:t>
            </a:r>
            <a:r>
              <a:rPr lang="cs-CZ" altLang="cs-CZ" sz="2200" b="1" dirty="0" smtClean="0">
                <a:latin typeface="Times New Roman" pitchFamily="18" charset="0"/>
              </a:rPr>
              <a:t>měchýř.</a:t>
            </a:r>
          </a:p>
          <a:p>
            <a:pPr marL="0" indent="0">
              <a:buNone/>
            </a:pPr>
            <a:endParaRPr lang="cs-CZ" altLang="cs-CZ" sz="2200" b="1" dirty="0" smtClean="0">
              <a:latin typeface="Times New Roman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itchFamily="18" charset="0"/>
                <a:cs typeface="Times New Roman" panose="02020603050405020304" pitchFamily="18" charset="0"/>
              </a:rPr>
              <a:t>Inkontinence z přetékání (</a:t>
            </a:r>
            <a:r>
              <a:rPr lang="cs-CZ" b="1" dirty="0" err="1" smtClean="0">
                <a:latin typeface="Times New Roman" pitchFamily="18" charset="0"/>
                <a:cs typeface="Times New Roman" panose="02020603050405020304" pitchFamily="18" charset="0"/>
              </a:rPr>
              <a:t>owerflow</a:t>
            </a:r>
            <a:r>
              <a:rPr lang="cs-CZ" b="1" dirty="0" smtClean="0">
                <a:latin typeface="Times New Roman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anose="02020603050405020304" pitchFamily="18" charset="0"/>
              </a:rPr>
              <a:t>   - </a:t>
            </a:r>
            <a:r>
              <a:rPr lang="cs-CZ" sz="2200" b="1" dirty="0" smtClean="0">
                <a:latin typeface="Times New Roman" pitchFamily="18" charset="0"/>
                <a:cs typeface="Times New Roman" panose="02020603050405020304" pitchFamily="18" charset="0"/>
              </a:rPr>
              <a:t>vzniká při retenci moči a relativně funkčních </a:t>
            </a:r>
          </a:p>
          <a:p>
            <a:pPr marL="0" indent="0">
              <a:buNone/>
            </a:pPr>
            <a:r>
              <a:rPr lang="cs-CZ" sz="2200" b="1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itchFamily="18" charset="0"/>
                <a:cs typeface="Times New Roman" panose="02020603050405020304" pitchFamily="18" charset="0"/>
              </a:rPr>
              <a:t>     sfinkterech.</a:t>
            </a: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800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Močová inkontinence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Farmakogenní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inkontinence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jejím vzniku se podílejí léky, může mít charakter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všech výše jmenovaných.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anticholinergika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(spasmolytika, antidepresiva, </a:t>
            </a:r>
          </a:p>
          <a:p>
            <a:pPr marL="0" indent="0">
              <a:buNone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antiparkinsonika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atd.)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sychofarmaka a hypnotika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lokátory kalciových kanálů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iuretika, kofein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Boženka\Desktop\obrázky\Obrázek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592" y="3847601"/>
            <a:ext cx="3168351" cy="2718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02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Močová inkontinence</a:t>
            </a:r>
            <a:br>
              <a:rPr 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algoritmus vyšetření MI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Anamnéza </a:t>
            </a:r>
          </a:p>
          <a:p>
            <a:pPr marL="457200" indent="-457200">
              <a:buFont typeface="+mj-lt"/>
              <a:buAutoNum type="arabicPeriod"/>
            </a:pP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aktivní dotaz na MI u seniorů</a:t>
            </a:r>
          </a:p>
          <a:p>
            <a:pPr>
              <a:buFontTx/>
              <a:buChar char="-"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harakter MI (začátek, trvání, množství)</a:t>
            </a:r>
          </a:p>
          <a:p>
            <a:pPr>
              <a:buFontTx/>
              <a:buChar char="-"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urologická, gynekologická anamnéza, přítomnost somatických a psychických nemocí, farmakologická anamnéza.</a:t>
            </a:r>
          </a:p>
          <a:p>
            <a:pPr>
              <a:buFontTx/>
              <a:buChar char="-"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ikční deník (48 h)</a:t>
            </a:r>
          </a:p>
          <a:p>
            <a:pPr>
              <a:buFontTx/>
              <a:buChar char="-"/>
            </a:pPr>
            <a:r>
              <a:rPr 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oužívání pomůcek,  dostupnost WC</a:t>
            </a:r>
          </a:p>
          <a:p>
            <a:pPr marL="0" indent="0">
              <a:buNone/>
            </a:pPr>
            <a:endParaRPr lang="cs-CZ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26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230</TotalTime>
  <Words>1002</Words>
  <Application>Microsoft Office PowerPoint</Application>
  <PresentationFormat>Předvádění na obrazovce (4:3)</PresentationFormat>
  <Paragraphs>177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Problematika inkontinence moče a stolice ve stáří</vt:lpstr>
      <vt:lpstr>Chceš-li uniknout tomu,  co tě souží,  musíš být ne jinde,  ale jiný.  seneca</vt:lpstr>
      <vt:lpstr>Močová inkontinence  - definice -</vt:lpstr>
      <vt:lpstr>Močová inkontinence etiologie</vt:lpstr>
      <vt:lpstr>Močová inkontinence etiologie</vt:lpstr>
      <vt:lpstr>Močová inkontinence klasifikace</vt:lpstr>
      <vt:lpstr>Močová inkontinence klasifikace</vt:lpstr>
      <vt:lpstr>Močová inkontinence klasifikace</vt:lpstr>
      <vt:lpstr>Močová inkontinence algoritmus vyšetření MI</vt:lpstr>
      <vt:lpstr>Močová inkontinence algoritmus vyšetření MI</vt:lpstr>
      <vt:lpstr>Močová inkontinence algoritmus vyšetření MI</vt:lpstr>
      <vt:lpstr>Močová inkontinence terapie</vt:lpstr>
      <vt:lpstr>Močová inkontinence terapie</vt:lpstr>
      <vt:lpstr>Močová inkontinence terapie</vt:lpstr>
      <vt:lpstr>Inkontinence stolice  definice</vt:lpstr>
      <vt:lpstr>Inkontinence stolice etiologie</vt:lpstr>
      <vt:lpstr>Inkontinence stolice etiologie</vt:lpstr>
      <vt:lpstr>Inkontinence stolice terapie</vt:lpstr>
      <vt:lpstr>Inkontinence stolice terapie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inkontinence moče a stolice ve stáří</dc:title>
  <dc:creator>Tatinek</dc:creator>
  <cp:lastModifiedBy>Boženka</cp:lastModifiedBy>
  <cp:revision>25</cp:revision>
  <dcterms:created xsi:type="dcterms:W3CDTF">2015-02-07T13:21:32Z</dcterms:created>
  <dcterms:modified xsi:type="dcterms:W3CDTF">2015-02-08T22:34:41Z</dcterms:modified>
</cp:coreProperties>
</file>