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75" r:id="rId3"/>
    <p:sldId id="257" r:id="rId4"/>
    <p:sldId id="274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5" r:id="rId41"/>
    <p:sldId id="314" r:id="rId42"/>
    <p:sldId id="316" r:id="rId43"/>
    <p:sldId id="317" r:id="rId44"/>
    <p:sldId id="318" r:id="rId45"/>
    <p:sldId id="319" r:id="rId46"/>
    <p:sldId id="320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D33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>
      <p:cViewPr>
        <p:scale>
          <a:sx n="91" d="100"/>
          <a:sy n="91" d="100"/>
        </p:scale>
        <p:origin x="-2130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3AF4A-B873-415C-ADA8-FA941A0787C3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68FF3-30F0-4EC9-BCAB-627BDC47B85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89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702C-AED3-4A39-BA7C-BDF0143BF870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0626-1957-41FD-9D73-09C680865C26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64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89BE-625F-4A6A-8F1F-A4B564498401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14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617F-8009-4A05-9841-963DA4CC3CA6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68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C3-E1CC-43F7-B429-767A97BF1E70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3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2DA6-5A40-4B4B-893C-A38D13B22AA9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3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30C7-B722-486D-9627-2B55C0589FDB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1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5415-604D-476E-8FD4-7793A170DE79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81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2220-39B9-4248-8B8F-A64012FF5003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2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2CC0-8699-4034-9443-1890C48CE5C7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99C5-F72E-4269-8D39-D8E6F0962BA3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00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7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8E1CB-2432-440C-B1E0-0153E2E883E2}" type="datetime1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3441-6DB9-41B8-A58B-D16A3942EB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29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Dusíkaté látky nebílkovinné povah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696744" cy="244827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Martina Podborská, Ph.D.</a:t>
            </a:r>
          </a:p>
          <a:p>
            <a:pPr>
              <a:spcAft>
                <a:spcPts val="1200"/>
              </a:spcAft>
            </a:pP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OKB FN Brno</a:t>
            </a:r>
          </a:p>
          <a:p>
            <a:r>
              <a:rPr lang="cs-CZ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Zpracováno s pomocí přednášek RNDr. Petra </a:t>
            </a:r>
            <a:r>
              <a:rPr lang="cs-CZ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Breineka</a:t>
            </a:r>
            <a:endParaRPr lang="cs-CZ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Školní rok 2015/2016</a:t>
            </a:r>
            <a:endParaRPr lang="cs-CZ" sz="2000" b="1" dirty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07" y="116632"/>
            <a:ext cx="3326486" cy="11247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162"/>
            <a:ext cx="3672408" cy="10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Močovina (urea)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18111" y="1556792"/>
            <a:ext cx="8214329" cy="4608512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Referenční metody: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600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ID-GC/MS 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ID-LC/MS </a:t>
            </a:r>
            <a:endParaRPr lang="cs-CZ" sz="26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200" dirty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tandardní přidání značené močoviny (izotopová diluce) do analyzovaného vzorku a následné stanovení kombinací GC/LC-MS</a:t>
            </a:r>
            <a:endParaRPr lang="cs-CZ" sz="2400" dirty="0" smtClean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0" indent="0">
              <a:buNone/>
            </a:pPr>
            <a:r>
              <a:rPr lang="cs-CZ" sz="26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HPLC</a:t>
            </a:r>
            <a:endParaRPr lang="cs-CZ" sz="2600" b="1" dirty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200" dirty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vysokoúčinná kapalinová chromatografie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8" y="392864"/>
            <a:ext cx="625623" cy="4970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2" y="249476"/>
            <a:ext cx="659762" cy="3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Močovina (urea)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4094" y="1556792"/>
            <a:ext cx="8969906" cy="4968552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Doporučená rutinní metoda -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enzymová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cs-CZ" sz="1400" dirty="0" smtClean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kinetický test s ureázou a glutamátdehydrogenázou (GMD):</a:t>
            </a:r>
          </a:p>
          <a:p>
            <a:pPr lvl="1">
              <a:buSzPct val="80000"/>
              <a:buNone/>
            </a:pPr>
            <a:endParaRPr lang="cs-CZ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N-CO-NH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 H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</a:t>
            </a:r>
            <a:r>
              <a:rPr lang="cs-CZ" sz="2800" b="1" baseline="-250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800" b="1" baseline="300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CO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</a:p>
          <a:p>
            <a:pPr marL="0" indent="0">
              <a:buNone/>
            </a:pPr>
            <a:endParaRPr lang="cs-CZ" sz="2800" b="1" baseline="30000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cs-CZ" sz="2800" b="1" baseline="-250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800" b="1" baseline="300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+ 2-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oxoglutarát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cs-CZ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NADH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glutamát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cs-CZ" sz="2800" b="1" baseline="30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H</a:t>
            </a:r>
            <a:r>
              <a:rPr lang="cs-CZ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cs-CZ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1FED33"/>
              </a:solidFill>
            </a:endParaRPr>
          </a:p>
          <a:p>
            <a:pPr algn="just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rychlost poklesu koncentrace NADH je přímo úměrná koncentraci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močoviny ve vzorku a měří se fotometricky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 340 nm</a:t>
            </a:r>
            <a:endParaRPr lang="cs-CZ" sz="2400" b="1" dirty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8" y="392864"/>
            <a:ext cx="625623" cy="4970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2" y="249476"/>
            <a:ext cx="659762" cy="391899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3923928" y="3356992"/>
            <a:ext cx="86409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851920" y="2780928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ureáza</a:t>
            </a:r>
            <a:endParaRPr kumimoji="0" lang="cs-CZ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4572000" y="4221088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427984" y="3645024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GLDH</a:t>
            </a:r>
            <a:endParaRPr kumimoji="0" lang="cs-CZ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12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Močovina (urea)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4094" y="1124744"/>
            <a:ext cx="8969906" cy="648072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Elektrochemické metody (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biosenzory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200" dirty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8" y="392864"/>
            <a:ext cx="625623" cy="4970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2" y="249476"/>
            <a:ext cx="659762" cy="3918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3960440" cy="50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628800"/>
            <a:ext cx="36004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6300192" y="1700808"/>
            <a:ext cx="1944216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GEM 4000, IL</a:t>
            </a:r>
            <a:endParaRPr kumimoji="0" lang="cs-CZ" sz="32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5540445" cy="864096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4095" y="1095247"/>
            <a:ext cx="8766780" cy="4205961"/>
          </a:xfrm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vzniká ve svalové tkáni jako konečný produkt přeměny svalového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kreatinu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(dehydratace)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 vzniká v játrech, pankreatu a ledvinách, podílí se na tvorbě energie potřebné ke kontrakci svalů</a:t>
            </a:r>
          </a:p>
          <a:p>
            <a:pPr>
              <a:buSzPct val="60000"/>
              <a:buNone/>
            </a:pPr>
            <a:endParaRPr lang="cs-CZ" sz="2400" dirty="0" smtClean="0">
              <a:solidFill>
                <a:srgbClr val="1FED33"/>
              </a:solidFill>
            </a:endParaRPr>
          </a:p>
          <a:p>
            <a:pPr>
              <a:buSzPct val="60000"/>
              <a:buNone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kreatin + ATP      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kreatinfosfát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ADP        (CK)</a:t>
            </a:r>
          </a:p>
          <a:p>
            <a:pPr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kreatinfosfát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kreatin                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cs-CZ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None/>
            </a:pPr>
            <a:r>
              <a:rPr lang="cs-CZ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sz="2400" dirty="0"/>
              <a:t>	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2987824" y="3356992"/>
            <a:ext cx="86409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2987824" y="4221088"/>
            <a:ext cx="93610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Šipka doprava 23"/>
          <p:cNvSpPr/>
          <p:nvPr/>
        </p:nvSpPr>
        <p:spPr>
          <a:xfrm>
            <a:off x="5076056" y="4221088"/>
            <a:ext cx="86409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94845"/>
            <a:ext cx="6753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200px-Kreatinin_goo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Obrázek 11" descr="Kreatin-kreatin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599" y="94001"/>
            <a:ext cx="1368153" cy="7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5180405" cy="864096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18111" y="1095247"/>
            <a:ext cx="8718385" cy="5430097"/>
          </a:xfrm>
        </p:spPr>
        <p:txBody>
          <a:bodyPr>
            <a:normAutofit fontScale="92500"/>
          </a:bodyPr>
          <a:lstStyle/>
          <a:p>
            <a:pPr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využití: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v séru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diagnostika ledvinových chorob a sledování jejich průběhu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v moči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hodnota pro výpočet kreatininové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clearance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endParaRPr lang="cs-CZ" sz="2000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koncentrace v séru závisí na: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jeho vylučování glomerulární filtrací ledvinami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jeho syntéze ze svalového kreatinu  (svalová hmota)</a:t>
            </a:r>
          </a:p>
          <a:p>
            <a:pPr marL="457200" lvl="1" indent="0">
              <a:buSzPct val="80000"/>
              <a:buNone/>
            </a:pPr>
            <a:endParaRPr lang="cs-CZ" sz="1400" dirty="0" smtClean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referenční rozmezí: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S-kreatinin:</a:t>
            </a:r>
            <a:r>
              <a:rPr lang="cs-CZ" sz="2400" dirty="0" smtClean="0"/>
              <a:t>	</a:t>
            </a:r>
            <a:r>
              <a:rPr lang="cs-CZ" sz="2400" b="1" dirty="0" smtClean="0"/>
              <a:t>Muži: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– 100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sz="2400" b="1" dirty="0" smtClean="0"/>
              <a:t>Ženy: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– 90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marL="0" indent="0">
              <a:buNone/>
            </a:pP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-kreatinin:</a:t>
            </a:r>
            <a:r>
              <a:rPr lang="cs-CZ" sz="2400" dirty="0" smtClean="0"/>
              <a:t>	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8,8 – 15,0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/24h </a:t>
            </a:r>
          </a:p>
          <a:p>
            <a:pPr lvl="1">
              <a:buSzPct val="80000"/>
              <a:buNone/>
            </a:pPr>
            <a:endParaRPr lang="cs-CZ" sz="2000" dirty="0" smtClean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endParaRPr lang="cs-CZ" sz="2000" dirty="0" smtClean="0"/>
          </a:p>
          <a:p>
            <a:pPr>
              <a:buSzPct val="60000"/>
              <a:buNone/>
            </a:pPr>
            <a:endParaRPr lang="cs-CZ" sz="2400" dirty="0" smtClean="0">
              <a:solidFill>
                <a:srgbClr val="1FED33"/>
              </a:solidFill>
            </a:endParaRPr>
          </a:p>
        </p:txBody>
      </p:sp>
      <p:pic>
        <p:nvPicPr>
          <p:cNvPr id="8" name="Obrázek 7" descr="200px-Kreatinin_goo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Obrázek 10" descr="Kreatin-kreati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94001"/>
            <a:ext cx="1368153" cy="74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18110" y="1556792"/>
            <a:ext cx="8574370" cy="4608512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Referenční metody: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2600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ID-GC/MS 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ID-LC/MS </a:t>
            </a:r>
            <a:endParaRPr lang="cs-CZ" sz="26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200" dirty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tandardní přidání značeného kreatininu (izotopová diluce) do analyzovaného vzorku a následné stanovení kombinací GC/LC-MS</a:t>
            </a:r>
            <a:endParaRPr lang="cs-CZ" sz="2400" dirty="0" smtClean="0"/>
          </a:p>
          <a:p>
            <a:pPr marL="0" indent="0">
              <a:buNone/>
            </a:pPr>
            <a:endParaRPr lang="cs-CZ" sz="1200" dirty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Certifikovaný referenční materiál: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SRM-NIST 967</a:t>
            </a:r>
            <a:endParaRPr lang="cs-CZ" sz="2400" b="1" dirty="0">
              <a:solidFill>
                <a:srgbClr val="FFFF00"/>
              </a:solidFill>
            </a:endParaRPr>
          </a:p>
          <a:p>
            <a:endParaRPr lang="cs-CZ" sz="2400" dirty="0"/>
          </a:p>
        </p:txBody>
      </p:sp>
      <p:pic>
        <p:nvPicPr>
          <p:cNvPr id="8" name="Obrázek 7" descr="200px-Kreatinin_goo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Obrázek 8" descr="Kreatin-kreati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116632"/>
            <a:ext cx="106117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16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76456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SzPct val="60000"/>
              <a:buNone/>
            </a:pP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Doporučené rutinní metody - </a:t>
            </a:r>
            <a:r>
              <a:rPr lang="cs-CZ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enzymové stanovení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SzPct val="60000"/>
              <a:buNone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SzPct val="60000"/>
              <a:buNone/>
            </a:pP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Stanovení kreatinu vzniklého z kreatininu: </a:t>
            </a:r>
          </a:p>
          <a:p>
            <a:pPr marL="0" indent="0">
              <a:buSzPct val="60000"/>
              <a:buNone/>
            </a:pPr>
            <a:endParaRPr lang="cs-CZ" sz="28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1200"/>
              </a:spcAft>
              <a:buSzPct val="80000"/>
              <a:buNone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/SOX (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sarkosinoxidáza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)/POD (peroxidáza) </a:t>
            </a:r>
          </a:p>
          <a:p>
            <a:pPr lvl="1">
              <a:buSzPct val="80000"/>
              <a:buNone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/CK (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kreatinkináza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)/PK (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pyruvátkynáza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)/LD (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laktátdehydrogenáza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>
              <a:buSzPct val="80000"/>
              <a:buNone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SzPct val="60000"/>
              <a:buNone/>
            </a:pP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Stanovení amoniaku vzniklého z kreatininu: </a:t>
            </a:r>
          </a:p>
          <a:p>
            <a:pPr marL="0" indent="0">
              <a:buSzPct val="60000"/>
              <a:buNone/>
            </a:pPr>
            <a:endParaRPr lang="cs-CZ" sz="28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kreatininiminohydroláza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GlDH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glutamátdehydrogenáza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cs-CZ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200px-Kreatinin_goo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Obrázek 8" descr="Kreatin-kreati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116632"/>
            <a:ext cx="106117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2699792" y="2276872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2339752" y="2708920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2843808" y="3140968"/>
            <a:ext cx="360040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Šipka doprava 16"/>
          <p:cNvSpPr/>
          <p:nvPr/>
        </p:nvSpPr>
        <p:spPr>
          <a:xfrm>
            <a:off x="4067944" y="3573016"/>
            <a:ext cx="360040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79512" y="1052736"/>
            <a:ext cx="9289032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Doporučené rutinní metody -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enzymové stanovení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2.1 a) Stanovení kreatinu vzniklého z kreatininu: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kreatinin +  H</a:t>
            </a:r>
            <a:r>
              <a:rPr kumimoji="0" lang="cs-CZ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kreatin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kretinináza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cs-CZ" sz="2400" b="1" i="0" u="none" strike="noStrike" kern="1200" cap="none" spc="0" normalizeH="0" baseline="3000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kreatin + H</a:t>
            </a:r>
            <a:r>
              <a:rPr kumimoji="0" lang="cs-CZ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            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sarkosin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močovina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kreatináza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sarkosin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H</a:t>
            </a:r>
            <a:r>
              <a:rPr kumimoji="0" lang="cs-CZ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 + O</a:t>
            </a:r>
            <a:r>
              <a:rPr kumimoji="0" lang="cs-CZ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glycin + formaldehyd + H</a:t>
            </a:r>
            <a:r>
              <a:rPr kumimoji="0" lang="cs-CZ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cs-CZ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sarkosinoxidáza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cs-CZ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+ 4-</a:t>
            </a:r>
            <a:r>
              <a:rPr kumimoji="0" lang="cs-CZ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aminoantipyrin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fenol         chinonmonoiminové barvivo + H</a:t>
            </a:r>
            <a:r>
              <a:rPr kumimoji="0" lang="cs-CZ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(peroxidáza)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23528" y="4370908"/>
            <a:ext cx="82809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absorbance vzniklého barviva je úměrná koncentraci kreatininu v analyzovaném vzorku</a:t>
            </a:r>
          </a:p>
          <a:p>
            <a:pPr algn="just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reakční uspořádání musí eliminovat endogenní kreatin přítomný v analyzovaném vzorku</a:t>
            </a:r>
          </a:p>
          <a:p>
            <a:pPr algn="just">
              <a:buSzPct val="80000"/>
              <a:buFont typeface="Wingdings" panose="05000000000000000000" pitchFamily="2" charset="2"/>
              <a:buChar char="ü"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rušící vliv kyseliny askorbové se odstraňuje přídavkem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askorbátoxidázy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(AOX)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ázek 11" descr="200px-Kreatinin_goo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Obrázek 12" descr="Kreatin-kreati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116632"/>
            <a:ext cx="106117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18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79512" y="1412776"/>
            <a:ext cx="896448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Doporučené rutinní metody -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enzymové stanovení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2.1 b) Stanovení kreatinu vzniklého z kreatininu: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k</a:t>
            </a:r>
            <a:r>
              <a:rPr kumimoji="0" lang="cs-CZ" sz="24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reatinin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H</a:t>
            </a:r>
            <a:r>
              <a:rPr kumimoji="0" lang="cs-CZ" sz="2400" b="1" i="0" u="none" strike="noStrike" kern="1200" cap="none" spc="0" normalizeH="0" baseline="-25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            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kreatin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kretinináza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kreatin + ATP            kreatinfosfát + ADP 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kreatinkináza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ADP +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fosfoenolpyruvát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ATP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pyruvátkináza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kumimoji="0" lang="cs-CZ" sz="24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yruvát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NADH            L-laktát + NAD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laktátdehydrogenáza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Pct val="60000"/>
              <a:buFont typeface="Arial" pitchFamily="34" charset="0"/>
              <a:buNone/>
              <a:tabLst/>
              <a:defRPr/>
            </a:pPr>
            <a:endParaRPr kumimoji="0" lang="cs-CZ" sz="10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algn="just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pokles absorbance při 340 nm způsobený úbytkem NADH je úměrný koncentraci kreatininu v analyzovaném vzorku</a:t>
            </a:r>
            <a:endParaRPr kumimoji="0" lang="cs-CZ" sz="2400" b="1" i="0" u="none" strike="noStrike" kern="1200" cap="none" spc="0" normalizeH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203848" y="2924944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2411760" y="3501008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3563888" y="4149080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>
            <a:off x="2627784" y="4725144"/>
            <a:ext cx="576064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" name="Obrázek 9" descr="200px-Kreatinin_goo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Obrázek 10" descr="Kreatin-kreati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116632"/>
            <a:ext cx="106117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19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06896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Doporučené rutinní metody -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enzymové stanovení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spcAft>
                <a:spcPts val="1800"/>
              </a:spcAft>
              <a:buSzPct val="60000"/>
              <a:buNone/>
            </a:pPr>
            <a:r>
              <a:rPr lang="cs-CZ" sz="3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Stanovení amoniaku vzniklého z kreatininu: </a:t>
            </a:r>
          </a:p>
          <a:p>
            <a:pPr marL="0" indent="0">
              <a:spcAft>
                <a:spcPts val="3000"/>
              </a:spcAft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+ H</a:t>
            </a:r>
            <a:r>
              <a:rPr lang="cs-CZ" sz="3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        1-</a:t>
            </a:r>
            <a:r>
              <a:rPr lang="cs-CZ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methylhydantoin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NH</a:t>
            </a:r>
            <a:r>
              <a:rPr lang="cs-CZ" sz="3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</a:t>
            </a:r>
            <a:r>
              <a:rPr lang="cs-C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(kreatininiminohydroláza)</a:t>
            </a:r>
          </a:p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cs-CZ" sz="3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31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+ 2-</a:t>
            </a:r>
            <a:r>
              <a:rPr lang="cs-CZ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oxoglutarát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NAD(P)H            </a:t>
            </a:r>
            <a:r>
              <a:rPr lang="cs-CZ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glutamát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cs-CZ" sz="31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+ NAD(P)</a:t>
            </a:r>
            <a:r>
              <a:rPr lang="cs-CZ" sz="31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</a:t>
            </a:r>
            <a:r>
              <a:rPr lang="cs-C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glutamátdehydrogenáza</a:t>
            </a:r>
            <a:r>
              <a:rPr lang="cs-CZ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>
              <a:buSzPct val="80000"/>
              <a:buNone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sleduje se spektrofotometricky pokles absorbance NAD(P)H při 340 nm (optický test), který  je úměrný koncentraci kreatininu v analyzovaném vzorku</a:t>
            </a:r>
          </a:p>
          <a:p>
            <a:pPr algn="just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výsledek musí být korigován na obsah přítomného amoniaku v analyzovaném vzorku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800" b="1" baseline="30000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203848" y="2492896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427984" y="3573016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" name="Obrázek 10" descr="200px-Kreatinin_goo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Obrázek 11" descr="Kreatin-kreati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116632"/>
            <a:ext cx="106117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934" y="762162"/>
            <a:ext cx="3677698" cy="5740747"/>
          </a:xfrm>
        </p:spPr>
        <p:txBody>
          <a:bodyPr>
            <a:normAutofit lnSpcReduction="10000"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/>
              <a:t>hlavní exkreční orgán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</a:t>
            </a:r>
            <a:r>
              <a:rPr lang="cs-CZ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fce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000" dirty="0" smtClean="0"/>
              <a:t>tvorba a vylučování moče: </a:t>
            </a:r>
          </a:p>
          <a:p>
            <a:pPr lvl="2">
              <a:buSzPct val="60000"/>
              <a:buFont typeface="Wingdings" panose="05000000000000000000" pitchFamily="2" charset="2"/>
              <a:buChar char="§"/>
            </a:pPr>
            <a:r>
              <a:rPr lang="cs-CZ" sz="1400" dirty="0" smtClean="0"/>
              <a:t>vodorozpustné odpadní a toxické látky</a:t>
            </a:r>
          </a:p>
          <a:p>
            <a:pPr lvl="2">
              <a:buSzPct val="60000"/>
              <a:buFont typeface="Wingdings" panose="05000000000000000000" pitchFamily="2" charset="2"/>
              <a:buChar char="§"/>
            </a:pPr>
            <a:r>
              <a:rPr lang="cs-CZ" sz="1400" dirty="0"/>
              <a:t>p</a:t>
            </a:r>
            <a:r>
              <a:rPr lang="cs-CZ" sz="1400" dirty="0" smtClean="0"/>
              <a:t>rodukty metabolismu</a:t>
            </a:r>
          </a:p>
          <a:p>
            <a:pPr lvl="2">
              <a:buSzPct val="60000"/>
              <a:buFont typeface="Wingdings" panose="05000000000000000000" pitchFamily="2" charset="2"/>
              <a:buChar char="ü"/>
            </a:pPr>
            <a:endParaRPr lang="cs-CZ" sz="1400" dirty="0" smtClean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1800" dirty="0"/>
              <a:t>r</a:t>
            </a:r>
            <a:r>
              <a:rPr lang="cs-CZ" sz="1800" dirty="0" smtClean="0"/>
              <a:t>egulační </a:t>
            </a:r>
            <a:r>
              <a:rPr lang="cs-CZ" sz="1800" dirty="0" err="1" smtClean="0"/>
              <a:t>fce</a:t>
            </a:r>
            <a:r>
              <a:rPr lang="cs-CZ" sz="1800" dirty="0" smtClean="0"/>
              <a:t> udržení homeostázy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1800" dirty="0" smtClean="0"/>
              <a:t>ovlivňují metabolismus vody a iontů, osmolalitu a acidobazickou rovnováhu organismu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1800" dirty="0"/>
              <a:t>m</a:t>
            </a:r>
            <a:r>
              <a:rPr lang="cs-CZ" sz="1800" dirty="0" smtClean="0"/>
              <a:t>ístem tvorby erytropoetinu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1800" dirty="0" smtClean="0"/>
              <a:t>tvorba aktivní formy vit. D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posouzení </a:t>
            </a:r>
            <a:r>
              <a:rPr lang="cs-CZ" sz="2400" b="1" dirty="0" err="1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fce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chorob ledvin mohou sloužit následující biochemické parametry</a:t>
            </a:r>
          </a:p>
          <a:p>
            <a:pPr lvl="1">
              <a:buSzPct val="60000"/>
              <a:buFont typeface="Wingdings" panose="05000000000000000000" pitchFamily="2" charset="2"/>
              <a:buChar char="q"/>
            </a:pPr>
            <a:endParaRPr lang="cs-CZ" sz="24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2895600" cy="365125"/>
          </a:xfrm>
        </p:spPr>
        <p:txBody>
          <a:bodyPr/>
          <a:lstStyle/>
          <a:p>
            <a:pPr algn="l"/>
            <a:r>
              <a:rPr lang="cs-CZ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5496" y="44624"/>
            <a:ext cx="3240360" cy="71095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Ledviny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11615"/>
            <a:ext cx="5472608" cy="68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20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3"/>
            <a:ext cx="4824536" cy="148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44016" y="1124744"/>
            <a:ext cx="8892480" cy="2664296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Doporučené rutinní metody –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používající Jaffého reakci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spcAft>
                <a:spcPts val="3000"/>
              </a:spcAft>
              <a:buSzPct val="60000"/>
              <a:buNone/>
            </a:pP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 marL="0" indent="0">
              <a:spcAft>
                <a:spcPts val="3000"/>
              </a:spcAft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+ kyselina pikrová               komplex kreatinin-kyselina	 					       pikrová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  <a:p>
            <a:pPr lvl="1">
              <a:buSzPct val="80000"/>
              <a:buNone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None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07504" y="4653136"/>
            <a:ext cx="871296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rychlost</a:t>
            </a:r>
            <a:r>
              <a:rPr kumimoji="0" lang="cs-CZ" sz="24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tvorby barevného komplexu je přímo úměrná koncentraci kreatininu v analyzovaném vzorku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nespecifičnost měření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reagují: proteiny, ketony, bilirubin, některé léky,… 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995936" y="1628800"/>
            <a:ext cx="15121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alkalický roztok (NaOH); pH&gt;7</a:t>
            </a:r>
            <a:endParaRPr kumimoji="0" lang="cs-CZ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292080" y="2924944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(červenooranžový komplex)</a:t>
            </a:r>
            <a:endParaRPr kumimoji="0" lang="cs-CZ" sz="2000" b="1" i="0" u="none" strike="noStrike" kern="1200" cap="none" spc="0" normalizeH="0" baseline="3000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4283968" y="2564904"/>
            <a:ext cx="792088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5" name="Obrázek 14" descr="200px-Kreatinin_goo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Obrázek 15" descr="Kreatin-kreatin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599" y="116632"/>
            <a:ext cx="106117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21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16024" y="1340768"/>
            <a:ext cx="8820472" cy="489654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Doporučené rutinní metody –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používající Jaffého reakci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spcAft>
                <a:spcPts val="1800"/>
              </a:spcAft>
              <a:buSzPct val="80000"/>
              <a:buNone/>
              <a:defRPr/>
            </a:pPr>
            <a:r>
              <a:rPr lang="cs-CZ" sz="2400" b="1" u="sng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požadavek pro používání:</a:t>
            </a:r>
          </a:p>
          <a:p>
            <a:pPr lvl="0" algn="just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metrologická návaznost (SRM-NIST 967) </a:t>
            </a:r>
          </a:p>
          <a:p>
            <a:pPr lvl="0" algn="just">
              <a:buSzPct val="80000"/>
              <a:buFont typeface="Wingdings" panose="05000000000000000000" pitchFamily="2" charset="2"/>
              <a:buChar char="ü"/>
              <a:defRPr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návaznost na referenční metodu (ID-GC/MS)</a:t>
            </a:r>
          </a:p>
          <a:p>
            <a:pPr lvl="0" algn="just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matematická korekce (odečet pseudokreatininových chromogenů)</a:t>
            </a:r>
          </a:p>
          <a:p>
            <a:pPr lvl="0" algn="just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Jaffého metody v pediatrii jsou pro výpočet eGFR nevhodné</a:t>
            </a:r>
          </a:p>
          <a:p>
            <a:pPr lvl="0" algn="just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stanovení kreatinu v moči lze považovat metody enzymatické a Jaffého za rovnocenné </a:t>
            </a: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SzPct val="80000"/>
              <a:buNone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None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ázek 14" descr="200px-Kreatinin_goo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Obrázek 15" descr="Kreatin-kreati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116632"/>
            <a:ext cx="106117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686872" y="6414789"/>
            <a:ext cx="2133600" cy="365125"/>
          </a:xfrm>
        </p:spPr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 – metody stanovení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 descr="200px-Kreatinin_goo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0236"/>
            <a:ext cx="736476" cy="736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Obrázek 15" descr="Kreatin-kreatin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599" y="116632"/>
            <a:ext cx="1061171" cy="576064"/>
          </a:xfrm>
          <a:prstGeom prst="rect">
            <a:avLst/>
          </a:prstGeom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16024" y="1340768"/>
            <a:ext cx="8820472" cy="367240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Jiné metody:</a:t>
            </a:r>
          </a:p>
          <a:p>
            <a:pPr marL="457200" indent="-457200" algn="just">
              <a:spcAft>
                <a:spcPts val="1800"/>
              </a:spcAft>
              <a:buSzPct val="80000"/>
              <a:buAutoNum type="alphaLcParenR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Elektrochemické metody (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biosenzory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 algn="just">
              <a:spcAft>
                <a:spcPts val="1800"/>
              </a:spcAft>
              <a:buSzPct val="80000"/>
              <a:buAutoNum type="alphaLcParenR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HPLC</a:t>
            </a:r>
          </a:p>
          <a:p>
            <a:pPr marL="457200" indent="-457200" algn="just">
              <a:spcAft>
                <a:spcPts val="1800"/>
              </a:spcAft>
              <a:buSzPct val="80000"/>
              <a:buAutoNum type="alphaLcParenR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243" y="2420888"/>
            <a:ext cx="298318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508104" y="2492896"/>
            <a:ext cx="864096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POCT</a:t>
            </a:r>
            <a:endParaRPr kumimoji="0" lang="cs-CZ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6948264" y="2492896"/>
            <a:ext cx="1440160" cy="504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sz="3200" b="1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GEM 4000, IL</a:t>
            </a:r>
            <a:endParaRPr kumimoji="0" lang="cs-CZ" sz="3200" b="1" i="0" u="none" strike="noStrike" kern="1200" cap="none" spc="0" normalizeH="0" baseline="3000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04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23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Kyselina močová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(2,6,8-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trioxypurin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4095" y="3212976"/>
            <a:ext cx="8766780" cy="326985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člověka je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konečným produktem metabolismu purinů</a:t>
            </a:r>
          </a:p>
          <a:p>
            <a:pPr lvl="1" algn="just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puriny jsou součástí nukleových kyselin (DNA), do krve se dostávají z potravy nebo při rozpadu a obnově buněk těla</a:t>
            </a:r>
          </a:p>
          <a:p>
            <a:pPr>
              <a:spcBef>
                <a:spcPts val="1200"/>
              </a:spcBef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málo rozpustná a cirkuluje v krvi v hladinách blízkých hodnotě, při které již není rozpustná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</a:t>
            </a:r>
            <a:r>
              <a:rPr lang="cs-CZ" sz="2000" dirty="0" smtClean="0"/>
              <a:t>odná sůl je rozpustnější (uráty)) </a:t>
            </a:r>
            <a:endParaRPr lang="cs-CZ" sz="2400" dirty="0" smtClean="0"/>
          </a:p>
          <a:p>
            <a:pPr>
              <a:spcBef>
                <a:spcPts val="1200"/>
              </a:spcBef>
              <a:buSzPct val="60000"/>
              <a:buFont typeface="Wingdings" panose="05000000000000000000" pitchFamily="2" charset="2"/>
              <a:buChar char="q"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lidí a primátů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chybí enzym urikáza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která umožňuje přeměnu kyseliny močové na lépe rozpustný allantoin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Kyselina moč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4879"/>
            <a:ext cx="971600" cy="751833"/>
          </a:xfrm>
          <a:prstGeom prst="rect">
            <a:avLst/>
          </a:prstGeom>
        </p:spPr>
      </p:pic>
      <p:pic>
        <p:nvPicPr>
          <p:cNvPr id="14" name="Obrázek 13" descr="Kyselina moc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2008"/>
            <a:ext cx="822687" cy="6206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77677"/>
            <a:ext cx="4810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24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Kyselina močová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(2,6,8-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trioxypurin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085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vylučována z 1/3 zažívacím traktem a ze 2/3 ledvinami; není to jen látka odpadní, má význačný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antioxidační účinek</a:t>
            </a:r>
          </a:p>
          <a:p>
            <a:pPr>
              <a:spcAft>
                <a:spcPts val="600"/>
              </a:spcAft>
              <a:buSzPct val="60000"/>
              <a:buNone/>
            </a:pPr>
            <a:endParaRPr lang="cs-CZ" sz="13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využití: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hyperurikémie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rizikový faktor u aterosklerózy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cytostatiky (leukémie, lymfomy)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hyperurikémie jako součást retence dusíkatých látek při renální insuficienci</a:t>
            </a:r>
            <a:endParaRPr lang="cs-CZ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Kyselina moč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4879"/>
            <a:ext cx="971600" cy="751833"/>
          </a:xfrm>
          <a:prstGeom prst="rect">
            <a:avLst/>
          </a:prstGeom>
        </p:spPr>
      </p:pic>
      <p:pic>
        <p:nvPicPr>
          <p:cNvPr id="14" name="Obrázek 13" descr="Kyselina moc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2008"/>
            <a:ext cx="82268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25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Kyselina močová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(2,6,8-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trioxypurin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koncentrace v krvi závisí na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 algn="just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její produkci - </a:t>
            </a:r>
            <a:r>
              <a:rPr lang="cs-CZ" sz="24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potrava bohatá na maso</a:t>
            </a:r>
          </a:p>
          <a:p>
            <a:pPr lvl="1" algn="just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zvýšená produkce např. při zvýšeném rozpadu buněk (leukémie léčená cytostatiky)</a:t>
            </a:r>
          </a:p>
          <a:p>
            <a:pPr lvl="1" algn="just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vylučování ledvinami močí</a:t>
            </a:r>
          </a:p>
          <a:p>
            <a:pPr>
              <a:buSzPct val="60000"/>
              <a:buNone/>
            </a:pPr>
            <a:endParaRPr lang="cs-CZ" sz="16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referenční rozmezí: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S-kyselina močová:</a:t>
            </a:r>
            <a:r>
              <a:rPr lang="cs-CZ" sz="2400" dirty="0" smtClean="0"/>
              <a:t>	</a:t>
            </a:r>
            <a:r>
              <a:rPr lang="cs-CZ" sz="2400" b="1" dirty="0" smtClean="0"/>
              <a:t>Muži: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– 420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cs-CZ" sz="2400" b="1" dirty="0" smtClean="0"/>
              <a:t>Ženy: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 – 340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marL="0" indent="0">
              <a:buNone/>
            </a:pP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-kyselina močová:</a:t>
            </a:r>
            <a:r>
              <a:rPr lang="cs-CZ" sz="2400" dirty="0" smtClean="0"/>
              <a:t>	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– 6,0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/24h </a:t>
            </a:r>
          </a:p>
        </p:txBody>
      </p:sp>
      <p:pic>
        <p:nvPicPr>
          <p:cNvPr id="13" name="Obrázek 12" descr="Kyselina moč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4879"/>
            <a:ext cx="971600" cy="751833"/>
          </a:xfrm>
          <a:prstGeom prst="rect">
            <a:avLst/>
          </a:prstGeom>
        </p:spPr>
      </p:pic>
      <p:pic>
        <p:nvPicPr>
          <p:cNvPr id="14" name="Obrázek 13" descr="Kyselina moc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2008"/>
            <a:ext cx="82268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26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701316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močová – metody stanovení</a:t>
            </a:r>
            <a:endParaRPr lang="cs-CZ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96544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Referenční metody: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26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ID-GC-MS</a:t>
            </a:r>
          </a:p>
          <a:p>
            <a:pPr marL="0" indent="0">
              <a:buNone/>
            </a:pPr>
            <a:endParaRPr lang="cs-CZ" sz="1200" dirty="0" smtClean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standardní přidání značené 1,3-</a:t>
            </a:r>
            <a:r>
              <a:rPr lang="cs-CZ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kyseliny močové (izotopová diluce) do analyzovaného vzorku a následné stanovení GC-MS </a:t>
            </a:r>
          </a:p>
          <a:p>
            <a:pPr marL="0" indent="0">
              <a:buNone/>
            </a:pPr>
            <a:endParaRPr lang="cs-CZ" sz="1200" dirty="0" smtClean="0"/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Certifikovaný referenční materiál: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SRM 909b NIST, NIST/SRM 913a USA</a:t>
            </a:r>
          </a:p>
          <a:p>
            <a:pPr lvl="1">
              <a:buSzPct val="80000"/>
              <a:buNone/>
            </a:pPr>
            <a:endParaRPr lang="cs-CZ" sz="2400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HPLC </a:t>
            </a:r>
          </a:p>
          <a:p>
            <a:pPr marL="0" indent="0">
              <a:buNone/>
            </a:pPr>
            <a:endParaRPr lang="cs-CZ" sz="26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SzPct val="60000"/>
              <a:buNone/>
            </a:pPr>
            <a:endParaRPr lang="cs-CZ" sz="13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Kyselina moč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4879"/>
            <a:ext cx="971600" cy="751833"/>
          </a:xfrm>
          <a:prstGeom prst="rect">
            <a:avLst/>
          </a:prstGeom>
        </p:spPr>
      </p:pic>
      <p:pic>
        <p:nvPicPr>
          <p:cNvPr id="14" name="Obrázek 13" descr="Kyselina moc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2008"/>
            <a:ext cx="82268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27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701316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močová – metody stanovení</a:t>
            </a:r>
            <a:endParaRPr lang="cs-CZ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2160240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Doporučená rutinní metoda –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enzymové stanovení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používající enzymy </a:t>
            </a:r>
            <a:r>
              <a:rPr lang="cs-CZ" sz="22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urikázu a peroxidázu: </a:t>
            </a:r>
          </a:p>
          <a:p>
            <a:pPr marL="0" lvl="0" indent="0"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močová + 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allantoin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(urikáza)</a:t>
            </a:r>
          </a:p>
          <a:p>
            <a:pPr marL="0" lvl="0" indent="0">
              <a:buNone/>
              <a:defRPr/>
            </a:pP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endParaRPr lang="cs-CZ" sz="2400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SzPct val="60000"/>
              <a:buNone/>
            </a:pPr>
            <a:endParaRPr lang="cs-CZ" sz="13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Kyselina moč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4879"/>
            <a:ext cx="971600" cy="751833"/>
          </a:xfrm>
          <a:prstGeom prst="rect">
            <a:avLst/>
          </a:prstGeom>
        </p:spPr>
      </p:pic>
      <p:pic>
        <p:nvPicPr>
          <p:cNvPr id="14" name="Obrázek 13" descr="Kyselina moc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2008"/>
            <a:ext cx="822687" cy="620688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4139952" y="2204864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16024" y="4293096"/>
            <a:ext cx="889248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cs-CZ" sz="2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+ 4-</a:t>
            </a:r>
            <a:r>
              <a:rPr kumimoji="0" lang="cs-CZ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aminoantipyrin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derivát 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fenolu        H</a:t>
            </a:r>
            <a:r>
              <a:rPr lang="cs-CZ" sz="2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+ 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chinonmonoiminové barvivo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(peroxidáza) </a:t>
            </a:r>
            <a:endParaRPr kumimoji="0" lang="cs-CZ" sz="2200" b="1" i="0" u="none" strike="noStrike" kern="1200" cap="none" spc="0" normalizeH="0" baseline="0" noProof="0" dirty="0" smtClean="0">
              <a:ln>
                <a:noFill/>
              </a:ln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60000"/>
              <a:buFont typeface="Arial" pitchFamily="34" charset="0"/>
              <a:buNone/>
              <a:tabLst/>
              <a:defRPr/>
            </a:pPr>
            <a:endParaRPr kumimoji="0" lang="cs-CZ" sz="1300" b="1" i="0" u="none" strike="noStrike" kern="1200" cap="none" spc="0" normalizeH="0" baseline="0" noProof="0" dirty="0" smtClean="0">
              <a:ln>
                <a:noFill/>
              </a:ln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20888"/>
            <a:ext cx="6336704" cy="167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5013176"/>
            <a:ext cx="6267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doprava 14"/>
          <p:cNvSpPr/>
          <p:nvPr/>
        </p:nvSpPr>
        <p:spPr>
          <a:xfrm>
            <a:off x="5076056" y="4509120"/>
            <a:ext cx="360040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23528" y="594928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barevný komplex je přímo úměrný koncentraci kyseliny močové a stanovuje se spektrofotometricky v analyzovaném vzorku</a:t>
            </a:r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28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701316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močová – metody stanovení</a:t>
            </a:r>
            <a:endParaRPr lang="cs-CZ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68052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Jiné metody –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enzymové stanovení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používající enzymy </a:t>
            </a:r>
            <a:r>
              <a:rPr lang="cs-CZ" sz="2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urikázu a katalázu: 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močová + 2H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+ 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allantoin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(urikáza)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methanol           formaldehyd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(kataláza)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lvl="0" indent="0"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formaldehyd +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acetylaceton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cs-CZ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dihydrolutidin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  </a:t>
            </a:r>
          </a:p>
          <a:p>
            <a:pPr marL="0" lvl="0" indent="0">
              <a:buNone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 žlutého derivátu dihydrolutidinu -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Hantschova kondenzační  reakce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(stanovení absorbance při 405 nm)</a:t>
            </a:r>
          </a:p>
          <a:p>
            <a:pPr marL="0" lvl="0" indent="0">
              <a:buNone/>
              <a:defRPr/>
            </a:pP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Kyselina moč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4879"/>
            <a:ext cx="971600" cy="751833"/>
          </a:xfrm>
          <a:prstGeom prst="rect">
            <a:avLst/>
          </a:prstGeom>
        </p:spPr>
      </p:pic>
      <p:pic>
        <p:nvPicPr>
          <p:cNvPr id="14" name="Obrázek 13" descr="Kyselina moc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2008"/>
            <a:ext cx="822687" cy="620688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4139952" y="2924944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4139952" y="3429000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Šipka doprava 18"/>
          <p:cNvSpPr/>
          <p:nvPr/>
        </p:nvSpPr>
        <p:spPr>
          <a:xfrm>
            <a:off x="4932040" y="3933056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29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701316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močová – metody stanovení</a:t>
            </a:r>
            <a:endParaRPr lang="cs-CZ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89654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Jiné metody – </a:t>
            </a: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enzymové stanovení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používající enzym </a:t>
            </a:r>
            <a:r>
              <a:rPr lang="cs-CZ" sz="22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urikázu /UV metoda: 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močová + 2H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+ 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allantoin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(urikáza)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 z absorpčních maxim kyseliny močové je při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293 nm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(UV oblast)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allantoin vzniklý oxidací kyseliny močové při této vlnové délce </a:t>
            </a:r>
            <a:r>
              <a:rPr lang="cs-CZ" sz="24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neabsorbuje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koncentraci kyseliny močové = 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úbytek absorbance                při 293 nm před a po přidání urikázy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 analyzovanému vzorku</a:t>
            </a: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endParaRPr lang="cs-CZ" sz="2400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SzPct val="60000"/>
              <a:buNone/>
            </a:pPr>
            <a:endParaRPr lang="cs-CZ" sz="13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Kyselina moč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4879"/>
            <a:ext cx="971600" cy="751833"/>
          </a:xfrm>
          <a:prstGeom prst="rect">
            <a:avLst/>
          </a:prstGeom>
        </p:spPr>
      </p:pic>
      <p:pic>
        <p:nvPicPr>
          <p:cNvPr id="14" name="Obrázek 13" descr="Kyselina moc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2008"/>
            <a:ext cx="822687" cy="620688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4139952" y="2924944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dusíkaté látky nebílkovinné povahy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213794"/>
              </p:ext>
            </p:extLst>
          </p:nvPr>
        </p:nvGraphicFramePr>
        <p:xfrm>
          <a:off x="296883" y="1056904"/>
          <a:ext cx="8595597" cy="5684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5199"/>
                <a:gridCol w="2865199"/>
                <a:gridCol w="2865199"/>
              </a:tblGrid>
              <a:tr h="57668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Analyt</a:t>
                      </a:r>
                      <a:endParaRPr lang="cs-CZ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Zdroj</a:t>
                      </a:r>
                      <a:endParaRPr lang="cs-CZ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Klinický význam</a:t>
                      </a:r>
                      <a:endParaRPr lang="cs-CZ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6890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Močovina (urea)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Amoniak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Onemocnění ledvin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Onemocnění</a:t>
                      </a:r>
                      <a:r>
                        <a:rPr lang="cs-CZ" baseline="0" dirty="0" smtClean="0"/>
                        <a:t> jater</a:t>
                      </a:r>
                      <a:endParaRPr lang="cs-CZ" dirty="0"/>
                    </a:p>
                  </a:txBody>
                  <a:tcPr anchor="ctr"/>
                </a:tc>
              </a:tr>
              <a:tr h="76890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Kreatinin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Kreatin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Onemocnění ledvin</a:t>
                      </a:r>
                      <a:endParaRPr lang="cs-CZ" dirty="0"/>
                    </a:p>
                  </a:txBody>
                  <a:tcPr anchor="ctr"/>
                </a:tc>
              </a:tr>
              <a:tr h="91537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Kyselina</a:t>
                      </a:r>
                      <a:r>
                        <a:rPr lang="cs-CZ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močová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Purinové</a:t>
                      </a:r>
                      <a:r>
                        <a:rPr lang="cs-CZ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nukleotidy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Zvýšený rozpad buněk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Poruchy metabolismu purinů</a:t>
                      </a:r>
                      <a:endParaRPr lang="cs-CZ" dirty="0"/>
                    </a:p>
                  </a:txBody>
                  <a:tcPr anchor="ctr"/>
                </a:tc>
              </a:tr>
              <a:tr h="1189991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Amoniak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Aminokyseliny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Onemocnění jater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Onemocnění ledvin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Dědičné poruchy </a:t>
                      </a:r>
                      <a:r>
                        <a:rPr lang="cs-CZ" dirty="0" err="1" smtClean="0"/>
                        <a:t>urosyntetického</a:t>
                      </a:r>
                      <a:r>
                        <a:rPr lang="cs-CZ" dirty="0" smtClean="0"/>
                        <a:t> cyklu</a:t>
                      </a:r>
                      <a:endParaRPr lang="cs-CZ" dirty="0"/>
                    </a:p>
                  </a:txBody>
                  <a:tcPr anchor="ctr"/>
                </a:tc>
              </a:tr>
              <a:tr h="1464604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Aminokyseliny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Bílkoviny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Onemocnění jater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Onemocnění ledvin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Dědičné poruchy metabolismu aminokyselin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30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701316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močová – metody stanovení</a:t>
            </a:r>
            <a:endParaRPr lang="cs-CZ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403244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Elektrochemické metody:</a:t>
            </a: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přímá potenciometrie: </a:t>
            </a: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úbytku O</a:t>
            </a:r>
            <a:r>
              <a:rPr lang="cs-CZ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Clarkovou elektrodou po přidání urikázy k reakční směsi obsahují analyzovaný vzorek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enzymové elektrody (</a:t>
            </a:r>
            <a:r>
              <a:rPr lang="cs-CZ" sz="2600" b="1" dirty="0" err="1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biosenzory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cs-CZ" sz="24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/>
            </a:pPr>
            <a:endParaRPr lang="cs-CZ" sz="2400" b="1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SzPct val="60000"/>
              <a:buNone/>
            </a:pPr>
            <a:endParaRPr lang="cs-CZ" sz="13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Kyselina moč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4879"/>
            <a:ext cx="971600" cy="751833"/>
          </a:xfrm>
          <a:prstGeom prst="rect">
            <a:avLst/>
          </a:prstGeom>
        </p:spPr>
      </p:pic>
      <p:pic>
        <p:nvPicPr>
          <p:cNvPr id="14" name="Obrázek 13" descr="Kyselina moc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2008"/>
            <a:ext cx="82268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31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701316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cs-CZ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močová – metody stanovení</a:t>
            </a:r>
            <a:endParaRPr lang="cs-CZ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03244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Chemické metody:</a:t>
            </a: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založené na redukčních vlastnostech kyseliny močové: </a:t>
            </a: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redukce kyseliny fosfowolframové v alkalickém prostředí za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vzniku molybdenové modři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 redukci železitých nebo měďnatých iontů na železnaté a měďné, které se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stanovovují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specifickými činidly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(deriváty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fenantrolinu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nebo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kuproinu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vzniku barevných komplexů</a:t>
            </a: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všechny tyto metody jsou nespecifické a pro kvantitativní stanovení kyseliny močové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již nepoužívají</a:t>
            </a:r>
            <a:endParaRPr lang="cs-CZ" sz="24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 descr="Kyselina moč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84879"/>
            <a:ext cx="971600" cy="751833"/>
          </a:xfrm>
          <a:prstGeom prst="rect">
            <a:avLst/>
          </a:prstGeom>
        </p:spPr>
      </p:pic>
      <p:pic>
        <p:nvPicPr>
          <p:cNvPr id="14" name="Obrázek 13" descr="Kyselina moco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72008"/>
            <a:ext cx="822687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32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Amoniak (NH</a:t>
            </a:r>
            <a:r>
              <a:rPr lang="cs-CZ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392488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amonné kationty NH</a:t>
            </a:r>
            <a:r>
              <a:rPr lang="cs-CZ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>
              <a:spcAft>
                <a:spcPts val="6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vzniká při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degradaci bílkovin (katabolismu aminokyselin; oxidativní deaminace)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všech tkáních, především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játrech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(také v ledvinách a svalech). </a:t>
            </a:r>
            <a:endParaRPr lang="cs-CZ" sz="24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nezanedbatelným zdrojem amoniaku je také rozklad bílkovin bakteriálními enzymy ve střevě</a:t>
            </a:r>
          </a:p>
          <a:p>
            <a:pPr>
              <a:spcAft>
                <a:spcPts val="6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toxický</a:t>
            </a:r>
            <a:r>
              <a:rPr lang="cs-CZ" sz="2400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játrech je přeměňován na močovinu a </a:t>
            </a:r>
            <a:r>
              <a:rPr lang="cs-CZ" sz="2400" b="1" dirty="0" err="1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glutamin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mozku a jiných tkáních, které nemají schopnost tvořit močovinu, se amoniak detoxikuje transaminační reakcí s 2-</a:t>
            </a:r>
            <a:r>
              <a:rPr lang="cs-CZ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oxoglutarátem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 vzniku glutamátu</a:t>
            </a:r>
          </a:p>
        </p:txBody>
      </p:sp>
      <p:pic>
        <p:nvPicPr>
          <p:cNvPr id="11" name="Obrázek 10" descr="amoni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4016"/>
            <a:ext cx="692696" cy="692696"/>
          </a:xfrm>
          <a:prstGeom prst="rect">
            <a:avLst/>
          </a:prstGeom>
        </p:spPr>
      </p:pic>
      <p:pic>
        <p:nvPicPr>
          <p:cNvPr id="12" name="Obrázek 11" descr="Amoniak 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7750"/>
            <a:ext cx="936104" cy="54494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33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Amoniak (NH</a:t>
            </a:r>
            <a:r>
              <a:rPr lang="cs-CZ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388843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 hlavní zdroje amoniaku v organismu:</a:t>
            </a:r>
            <a:endParaRPr lang="cs-CZ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dehydrogenační deaminace glutamátu 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buňkách většiny tkání</a:t>
            </a: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bakteriální fermentace proteinů 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tlustém střevě amoniak difuzí přechází do portální krve          portální krev má relativně vysokou koncentraci NH</a:t>
            </a:r>
            <a:r>
              <a:rPr lang="cs-CZ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			odstraněn játry </a:t>
            </a: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endParaRPr lang="cs-CZ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rázek 10" descr="amoni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4016"/>
            <a:ext cx="692696" cy="692696"/>
          </a:xfrm>
          <a:prstGeom prst="rect">
            <a:avLst/>
          </a:prstGeom>
        </p:spPr>
      </p:pic>
      <p:pic>
        <p:nvPicPr>
          <p:cNvPr id="12" name="Obrázek 11" descr="Amoniak 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7750"/>
            <a:ext cx="936104" cy="54494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Šipka doprava 7"/>
          <p:cNvSpPr/>
          <p:nvPr/>
        </p:nvSpPr>
        <p:spPr>
          <a:xfrm>
            <a:off x="6660232" y="3861048"/>
            <a:ext cx="432048" cy="216024"/>
          </a:xfrm>
          <a:prstGeom prst="right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1475656" y="4653136"/>
            <a:ext cx="432048" cy="216024"/>
          </a:xfrm>
          <a:prstGeom prst="right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34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Amoniak (NH</a:t>
            </a:r>
            <a:r>
              <a:rPr lang="cs-CZ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0405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3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Zvýšená koncentrace v plazmě:</a:t>
            </a:r>
            <a:endParaRPr lang="cs-CZ" sz="3000" b="1" baseline="30000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závažná onemocnění jater (př. selhání jater - akutní nebo chronické těžké poškození jater)</a:t>
            </a: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snížení průtoku krve játry</a:t>
            </a: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vrozených poruchách enzymů v močovinovém cyklu</a:t>
            </a: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Reyeův syndrom (vzácné poškození krve, jater a mozku, většina případů je vyvolána virovou infekcí)</a:t>
            </a:r>
          </a:p>
          <a:p>
            <a:pPr lvl="1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selhání ledvin </a:t>
            </a:r>
          </a:p>
        </p:txBody>
      </p:sp>
      <p:pic>
        <p:nvPicPr>
          <p:cNvPr id="11" name="Obrázek 10" descr="amoni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4016"/>
            <a:ext cx="692696" cy="692696"/>
          </a:xfrm>
          <a:prstGeom prst="rect">
            <a:avLst/>
          </a:prstGeom>
        </p:spPr>
      </p:pic>
      <p:pic>
        <p:nvPicPr>
          <p:cNvPr id="12" name="Obrázek 11" descr="Amoniak 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7750"/>
            <a:ext cx="936104" cy="54494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35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Amoniak (NH</a:t>
            </a:r>
            <a:r>
              <a:rPr lang="cs-CZ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60000"/>
              <a:buFont typeface="Wingdings" pitchFamily="2" charset="2"/>
              <a:buChar char="q"/>
              <a:defRPr/>
            </a:pPr>
            <a:r>
              <a:rPr lang="cs-CZ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Preanalytická fáze:</a:t>
            </a:r>
            <a:endParaRPr lang="cs-CZ" sz="2400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z plazmy (nesrážlivá krev) </a:t>
            </a:r>
          </a:p>
          <a:p>
            <a:pPr lvl="1">
              <a:buSzPct val="80000"/>
              <a:buFont typeface="Wingdings" panose="05000000000000000000" pitchFamily="2" charset="2"/>
              <a:buChar char="ü"/>
              <a:defRPr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krev se musí po odběru ihned zchladit a zpracovat co nejdříve 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(centrifugovat v chlazené centrifuze, do 20 min oddělit plazmu od krevních elementů)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neboť hrozí falešně zvýšené hodnoty</a:t>
            </a:r>
            <a:endParaRPr lang="cs-CZ" sz="16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None/>
            </a:pPr>
            <a:endParaRPr lang="cs-CZ" sz="16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Referenční rozmezí: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P-amoniak:</a:t>
            </a:r>
            <a:r>
              <a:rPr lang="cs-CZ" sz="2400" dirty="0" smtClean="0"/>
              <a:t>	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– 72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lvl="1">
              <a:buSzPct val="80000"/>
              <a:buNone/>
            </a:pPr>
            <a:r>
              <a:rPr lang="cs-CZ" sz="2400" b="1" dirty="0" smtClean="0"/>
              <a:t>				</a:t>
            </a:r>
            <a:r>
              <a:rPr lang="cs-CZ" sz="2200" b="1" dirty="0" smtClean="0"/>
              <a:t>Muži: 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– 55 </a:t>
            </a:r>
            <a:r>
              <a:rPr lang="cs-CZ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cs-CZ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sz="2200" b="1" dirty="0" smtClean="0"/>
              <a:t>Ženy: 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– 48 </a:t>
            </a:r>
            <a:r>
              <a:rPr lang="cs-CZ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cs-CZ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marL="0" indent="0">
              <a:buNone/>
            </a:pPr>
            <a:endParaRPr lang="cs-CZ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None/>
            </a:pPr>
            <a:endParaRPr lang="cs-CZ" sz="12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Certifikovaný referenční materiál: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není k dispozici</a:t>
            </a:r>
            <a:endParaRPr lang="cs-CZ" sz="26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rázek 10" descr="amoni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4016"/>
            <a:ext cx="692696" cy="692696"/>
          </a:xfrm>
          <a:prstGeom prst="rect">
            <a:avLst/>
          </a:prstGeom>
        </p:spPr>
      </p:pic>
      <p:pic>
        <p:nvPicPr>
          <p:cNvPr id="12" name="Obrázek 11" descr="Amoniak 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7750"/>
            <a:ext cx="936104" cy="54494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36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Amoniak (NH</a:t>
            </a:r>
            <a:r>
              <a:rPr lang="cs-CZ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metody stanovení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/>
          </a:bodyPr>
          <a:lstStyle/>
          <a:p>
            <a:pPr marL="514350" indent="-51435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Referenční metoda: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k dispozici</a:t>
            </a:r>
          </a:p>
          <a:p>
            <a:pPr marL="514350" indent="-514350">
              <a:buSzPct val="60000"/>
              <a:buNone/>
            </a:pPr>
            <a:endParaRPr lang="cs-CZ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Doporučená rutinní metoda:</a:t>
            </a:r>
          </a:p>
          <a:p>
            <a:pPr marL="0" indent="0">
              <a:spcAft>
                <a:spcPts val="1200"/>
              </a:spcAft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Enzymové stanovení:</a:t>
            </a: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používající enzym </a:t>
            </a:r>
            <a:r>
              <a:rPr lang="cs-CZ" sz="22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GMD (glutamátdehydrogenázu)/UV: 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SzPct val="50000"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+ 2-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oxoglutarát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NAD(P)H         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glutamát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+ NAD(P)</a:t>
            </a:r>
            <a:r>
              <a:rPr lang="cs-CZ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			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glutamátdehydrogenáza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SzPct val="80000"/>
              <a:buFont typeface="Wingdings" pitchFamily="2" charset="2"/>
              <a:buChar char="ü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/>
              <a:t>spektrofotometricky se stanoví pokles absorbance, která je úměrná množství přeměněného NADH na NAD+ při 340 nm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pokles absorbance je přímo úměrný koncentraci amoniaku</a:t>
            </a:r>
            <a:endParaRPr lang="cs-CZ" sz="22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Obrázek 10" descr="amoni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4016"/>
            <a:ext cx="692696" cy="692696"/>
          </a:xfrm>
          <a:prstGeom prst="rect">
            <a:avLst/>
          </a:prstGeom>
        </p:spPr>
      </p:pic>
      <p:pic>
        <p:nvPicPr>
          <p:cNvPr id="12" name="Obrázek 11" descr="Amoniak 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7750"/>
            <a:ext cx="936104" cy="54494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Šipka doprava 7"/>
          <p:cNvSpPr/>
          <p:nvPr/>
        </p:nvSpPr>
        <p:spPr>
          <a:xfrm>
            <a:off x="4427984" y="3933056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37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Amoniak (NH</a:t>
            </a:r>
            <a:r>
              <a:rPr lang="cs-CZ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metody stanovení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Doporučená rutinní metoda:</a:t>
            </a:r>
          </a:p>
          <a:p>
            <a:pPr marL="0" indent="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Elektrochemické metody (</a:t>
            </a:r>
            <a:r>
              <a:rPr lang="cs-CZ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biosenzory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  <a:p>
            <a:pPr marL="400050" lvl="1" indent="0">
              <a:spcBef>
                <a:spcPts val="600"/>
              </a:spcBef>
              <a:buSzPct val="50000"/>
              <a:buFont typeface="Wingdings" pitchFamily="2" charset="2"/>
              <a:buChar char="q"/>
              <a:defRPr/>
            </a:pPr>
            <a:r>
              <a:rPr lang="cs-CZ" sz="22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přímá potenciometrie</a:t>
            </a:r>
          </a:p>
          <a:p>
            <a:pPr marL="400050" lvl="1" indent="0">
              <a:spcBef>
                <a:spcPts val="600"/>
              </a:spcBef>
              <a:buSzPct val="50000"/>
              <a:buFont typeface="Wingdings" pitchFamily="2" charset="2"/>
              <a:buChar char="q"/>
              <a:defRPr/>
            </a:pPr>
            <a:r>
              <a:rPr lang="cs-CZ" sz="22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konduktometrie</a:t>
            </a:r>
          </a:p>
          <a:p>
            <a:pPr lvl="1"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měří se změna potenciálu nebo vodivosti reakční směsi, která je závislá na množství uvolněných amonných iontů v reakci</a:t>
            </a:r>
            <a:r>
              <a:rPr lang="cs-CZ" sz="2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SzPct val="60000"/>
              <a:buNone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Jiné metody:</a:t>
            </a:r>
          </a:p>
          <a:p>
            <a:pPr marL="0" indent="0">
              <a:buSzPct val="60000"/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Chemické metody: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amoniak reaguje s </a:t>
            </a:r>
            <a:r>
              <a:rPr lang="cs-CZ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Nesslerovým</a:t>
            </a:r>
            <a:r>
              <a:rPr lang="cs-CZ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činidlem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(alkalický roztok </a:t>
            </a:r>
            <a:r>
              <a:rPr lang="cs-CZ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jodidortuťnatanu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za tvorby oranžového zabarvení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amoniak reaguje s fenolem a chlornanem za vzniku  modře zbarveného indofenolu </a:t>
            </a:r>
            <a:r>
              <a:rPr lang="cs-CZ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(Berthelotova reakce)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1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metody se již v klinické biochemii nepoužívají</a:t>
            </a:r>
          </a:p>
          <a:p>
            <a:pPr>
              <a:buSzPct val="80000"/>
              <a:buNone/>
            </a:pPr>
            <a:r>
              <a:rPr lang="cs-CZ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Mikro-difúzní metoda</a:t>
            </a:r>
          </a:p>
        </p:txBody>
      </p:sp>
      <p:pic>
        <p:nvPicPr>
          <p:cNvPr id="11" name="Obrázek 10" descr="amoni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4016"/>
            <a:ext cx="692696" cy="692696"/>
          </a:xfrm>
          <a:prstGeom prst="rect">
            <a:avLst/>
          </a:prstGeom>
        </p:spPr>
      </p:pic>
      <p:pic>
        <p:nvPicPr>
          <p:cNvPr id="12" name="Obrázek 11" descr="Amoniak 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7750"/>
            <a:ext cx="936104" cy="54494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Aminokyselina 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872" y="144016"/>
            <a:ext cx="982840" cy="692696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38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Aminokyseliny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860032" y="3645024"/>
            <a:ext cx="4104456" cy="266429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stanovení: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cs-CZ" sz="22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dědičných poruch metabolismu AK 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(screening)</a:t>
            </a:r>
          </a:p>
          <a:p>
            <a:pPr>
              <a:buFont typeface="Wingdings" pitchFamily="2" charset="2"/>
              <a:buChar char="ü"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monitorování výživy u nemocných v těžkém stavu</a:t>
            </a:r>
            <a:endParaRPr lang="cs-CZ" sz="22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 descr="fi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1" y="77731"/>
            <a:ext cx="982107" cy="3989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Obrázek 12" descr="Aminokyseliny-metabolism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96752"/>
            <a:ext cx="4536504" cy="4752528"/>
          </a:xfrm>
          <a:prstGeom prst="rect">
            <a:avLst/>
          </a:prstGeom>
        </p:spPr>
      </p:pic>
      <p:pic>
        <p:nvPicPr>
          <p:cNvPr id="14" name="Obrázek 13" descr="schema AK ces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196752"/>
            <a:ext cx="4355976" cy="21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Aminokyselina 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872" y="144016"/>
            <a:ext cx="982840" cy="692696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39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701316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Aminokyseliny – metody stanovení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47260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Referenční metoda: neuvádí se</a:t>
            </a:r>
          </a:p>
          <a:p>
            <a:pPr marL="514350" indent="-514350">
              <a:buNone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Chromatografické metody: 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Ionexová chromatografie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HPLC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 po převedení aminokyselin na těkavé deriváty</a:t>
            </a:r>
          </a:p>
          <a:p>
            <a:pPr marL="914400" lvl="1" indent="-514350">
              <a:spcAft>
                <a:spcPts val="600"/>
              </a:spcAft>
              <a:buFont typeface="Wingdings" pitchFamily="2" charset="2"/>
              <a:buChar char="ü"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TLC  používaná jako </a:t>
            </a:r>
            <a:r>
              <a:rPr lang="cs-CZ" sz="2400" b="1" dirty="0" err="1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semikvantitativní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metoda</a:t>
            </a:r>
          </a:p>
          <a:p>
            <a:pPr marL="514350" indent="-514350">
              <a:buSzPct val="60000"/>
              <a:buFont typeface="Wingdings" pitchFamily="2" charset="2"/>
              <a:buChar char="q"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analýzu většího spektra aminokyselin se používají automatické analyzátory aminokyselin</a:t>
            </a:r>
          </a:p>
          <a:p>
            <a:pPr marL="514350" indent="-514350"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Elektroforetické metody</a:t>
            </a:r>
          </a:p>
          <a:p>
            <a:pPr marL="514350" indent="-514350"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Jednoduché chemické reakce</a:t>
            </a:r>
          </a:p>
          <a:p>
            <a:pPr marL="514350" indent="-514350"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Imunoanalytické metody 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(viz. stanovení homocysteinu)</a:t>
            </a:r>
          </a:p>
          <a:p>
            <a:pPr marL="514350" indent="-514350"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Techniky DNA</a:t>
            </a:r>
          </a:p>
        </p:txBody>
      </p:sp>
      <p:pic>
        <p:nvPicPr>
          <p:cNvPr id="9" name="Obrázek 8" descr="fi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1" y="77731"/>
            <a:ext cx="982107" cy="3989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684" y="1517132"/>
            <a:ext cx="8411029" cy="4936204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800" dirty="0"/>
              <a:t>n</a:t>
            </a:r>
            <a:r>
              <a:rPr lang="cs-CZ" sz="2800" dirty="0" smtClean="0"/>
              <a:t>ejčastěji se jedná o odpadní látky, výjimku tvoří aminokyseliny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800" dirty="0"/>
              <a:t>j</a:t>
            </a:r>
            <a:r>
              <a:rPr lang="cs-CZ" sz="2800" dirty="0" smtClean="0"/>
              <a:t>ako </a:t>
            </a:r>
            <a:r>
              <a:rPr lang="cs-CZ" sz="2800" dirty="0"/>
              <a:t>odpadní látky jsou z </a:t>
            </a:r>
            <a:r>
              <a:rPr lang="cs-CZ" sz="2800" dirty="0" smtClean="0"/>
              <a:t>organismu </a:t>
            </a:r>
            <a:r>
              <a:rPr lang="cs-CZ" sz="2800" dirty="0"/>
              <a:t>vylučovány </a:t>
            </a:r>
            <a:r>
              <a:rPr lang="cs-CZ" sz="2800" dirty="0" smtClean="0"/>
              <a:t>močí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dirty="0" smtClean="0"/>
              <a:t>o </a:t>
            </a:r>
            <a:r>
              <a:rPr lang="cs-CZ" sz="2600" dirty="0"/>
              <a:t>jejich účinné exkreci rozhoduje především </a:t>
            </a: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glomerulární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filtrace</a:t>
            </a:r>
            <a:endParaRPr lang="cs-CZ" sz="26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dirty="0" smtClean="0"/>
              <a:t>chorobné </a:t>
            </a:r>
            <a:r>
              <a:rPr lang="cs-CZ" sz="2600" dirty="0"/>
              <a:t>stavy, které vedou k jejímu poklesu </a:t>
            </a:r>
            <a:r>
              <a:rPr lang="cs-CZ" sz="2600" dirty="0" smtClean="0"/>
              <a:t>působí      tzv</a:t>
            </a:r>
            <a:r>
              <a:rPr lang="cs-CZ" sz="2600" dirty="0"/>
              <a:t>. </a:t>
            </a: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retenci</a:t>
            </a:r>
            <a:r>
              <a:rPr lang="cs-CZ" sz="2600" dirty="0"/>
              <a:t> </a:t>
            </a: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těchto dusíkatých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látek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dirty="0" smtClean="0"/>
              <a:t>jejich </a:t>
            </a:r>
            <a:r>
              <a:rPr lang="cs-CZ" sz="2600" dirty="0"/>
              <a:t>hromadění v </a:t>
            </a:r>
            <a:r>
              <a:rPr lang="cs-CZ" sz="2600" dirty="0" smtClean="0"/>
              <a:t>organismu       vzestup </a:t>
            </a:r>
            <a:r>
              <a:rPr lang="cs-CZ" sz="2600" dirty="0"/>
              <a:t>jejich koncentrace v </a:t>
            </a:r>
            <a:r>
              <a:rPr lang="cs-CZ" sz="2600" dirty="0" smtClean="0"/>
              <a:t>plazmě       vznik </a:t>
            </a:r>
            <a:r>
              <a:rPr lang="cs-CZ" sz="2600" dirty="0"/>
              <a:t>tzv. </a:t>
            </a:r>
            <a:r>
              <a:rPr lang="cs-CZ" sz="2600" b="1" dirty="0" err="1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hyperazotémie</a:t>
            </a:r>
            <a:endParaRPr lang="cs-CZ" sz="26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dirty="0"/>
              <a:t>z</a:t>
            </a:r>
            <a:r>
              <a:rPr lang="cs-CZ" sz="2600" dirty="0" smtClean="0"/>
              <a:t>vláště </a:t>
            </a:r>
            <a:r>
              <a:rPr lang="cs-CZ" sz="2600" dirty="0"/>
              <a:t>hodnota </a:t>
            </a: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močoviny</a:t>
            </a:r>
            <a:r>
              <a:rPr lang="cs-CZ" sz="2600" dirty="0" smtClean="0"/>
              <a:t> </a:t>
            </a:r>
            <a:r>
              <a:rPr lang="cs-CZ" sz="2600" dirty="0"/>
              <a:t>a </a:t>
            </a:r>
            <a:r>
              <a:rPr lang="cs-CZ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kreatininu</a:t>
            </a:r>
            <a:r>
              <a:rPr lang="cs-CZ" sz="2600" dirty="0"/>
              <a:t> se proto používá k </a:t>
            </a:r>
            <a:r>
              <a:rPr lang="cs-CZ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diagnostice a sledování průběhu ledvinových </a:t>
            </a: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</a:t>
            </a:r>
            <a:r>
              <a:rPr lang="cs-CZ" sz="2600" dirty="0" smtClean="0"/>
              <a:t> </a:t>
            </a:r>
            <a:endParaRPr lang="cs-CZ" sz="26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dusíkaté látky nebílkovinné povahy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Šipka doprava 1"/>
          <p:cNvSpPr/>
          <p:nvPr/>
        </p:nvSpPr>
        <p:spPr>
          <a:xfrm>
            <a:off x="4971446" y="4541999"/>
            <a:ext cx="248626" cy="183145"/>
          </a:xfrm>
          <a:prstGeom prst="right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ED33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3923928" y="4941168"/>
            <a:ext cx="288032" cy="144016"/>
          </a:xfrm>
          <a:prstGeom prst="right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E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40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Homocystein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2232248"/>
          </a:xfrm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neesenciální sirná aminokyselina</a:t>
            </a:r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součástí tělesných bílkovin</a:t>
            </a:r>
          </a:p>
          <a:p>
            <a:pPr>
              <a:spcAft>
                <a:spcPts val="18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vzniká v organismu při přeměně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methioninu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(Met) na cystein(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jako degradační produkt S-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adenosylmethioninu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(donor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merhylenové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skupiny)</a:t>
            </a:r>
          </a:p>
        </p:txBody>
      </p:sp>
      <p:pic>
        <p:nvPicPr>
          <p:cNvPr id="8" name="Obrázek 7" descr="Homocyst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31" y="108213"/>
            <a:ext cx="1021085" cy="584483"/>
          </a:xfrm>
          <a:prstGeom prst="rect">
            <a:avLst/>
          </a:prstGeom>
        </p:spPr>
      </p:pic>
      <p:pic>
        <p:nvPicPr>
          <p:cNvPr id="9" name="Obrázek 8" descr="L-Homocystein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15616" y="-27385"/>
            <a:ext cx="720080" cy="1047787"/>
          </a:xfrm>
          <a:prstGeom prst="rect">
            <a:avLst/>
          </a:prstGeom>
        </p:spPr>
      </p:pic>
      <p:pic>
        <p:nvPicPr>
          <p:cNvPr id="11" name="Obrázek 10" descr="Homocistein-CARDIOvitamin-trans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7" y="2996952"/>
            <a:ext cx="5158567" cy="3312368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3888432" y="6381328"/>
            <a:ext cx="4860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/>
              <a:t>Převzato z: http://www.</a:t>
            </a:r>
            <a:r>
              <a:rPr lang="cs-CZ" sz="1400" b="1" dirty="0" err="1" smtClean="0"/>
              <a:t>cardiovitamin.com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en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physicians</a:t>
            </a:r>
            <a:r>
              <a:rPr lang="cs-CZ" sz="1400" b="1" dirty="0" smtClean="0"/>
              <a:t>/</a:t>
            </a:r>
            <a:endParaRPr lang="cs-CZ" sz="1400" b="1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79512" y="3140968"/>
            <a:ext cx="367240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nezávislý rizikový faktor: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kardiovaskulární onemocnění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periferní vaskulární onemocnění (arteriální i žilní trombóza)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cerebrovaskulární onemocnění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opakované ztráty plodu </a:t>
            </a:r>
          </a:p>
          <a:p>
            <a:endParaRPr lang="cs-CZ" dirty="0" smtClean="0"/>
          </a:p>
          <a:p>
            <a:r>
              <a:rPr lang="cs-CZ" sz="22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Rizikový faktor je přibližně stejný jako u hyperlipidémie a kouření.</a:t>
            </a:r>
            <a:endParaRPr kumimoji="0" lang="cs-CZ" sz="2200" b="1" i="0" u="none" strike="noStrike" kern="1200" cap="none" spc="0" normalizeH="0" baseline="0" noProof="0" dirty="0" smtClean="0">
              <a:ln>
                <a:noFill/>
              </a:ln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41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Homocystein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7525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Referenční rozmezí: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P-homocystein:</a:t>
            </a:r>
            <a:r>
              <a:rPr lang="cs-CZ" sz="2400" dirty="0" smtClean="0"/>
              <a:t>	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15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m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lvl="1">
              <a:buSzPct val="80000"/>
              <a:buNone/>
            </a:pPr>
            <a:r>
              <a:rPr lang="cs-CZ" sz="2400" b="1" dirty="0" smtClean="0"/>
              <a:t>				</a:t>
            </a:r>
            <a:endParaRPr lang="cs-CZ" sz="12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800"/>
              </a:spcAft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Certifikovaný referenční materiál: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NIST SRM 1955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stanovení:</a:t>
            </a:r>
          </a:p>
          <a:p>
            <a:pPr marL="914400" lvl="1" indent="-457200">
              <a:buSzPct val="60000"/>
              <a:buNone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HPLC</a:t>
            </a:r>
          </a:p>
          <a:p>
            <a:pPr marL="914400" lvl="1" indent="-457200">
              <a:buSzPct val="60000"/>
              <a:buNone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Imunochemické metody</a:t>
            </a:r>
          </a:p>
          <a:p>
            <a:pPr marL="914400" lvl="1" indent="-457200">
              <a:buSzPct val="60000"/>
              <a:buNone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Enzymové metody</a:t>
            </a:r>
          </a:p>
          <a:p>
            <a:pPr marL="914400" lvl="1" indent="-457200">
              <a:buSzPct val="60000"/>
              <a:buNone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GC-MS</a:t>
            </a:r>
          </a:p>
          <a:p>
            <a:pPr marL="914400" lvl="1" indent="-457200">
              <a:buSzPct val="60000"/>
              <a:buNone/>
            </a:pPr>
            <a:endParaRPr lang="cs-CZ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60000"/>
              <a:buFont typeface="Wingdings" pitchFamily="2" charset="2"/>
              <a:buChar char="ü"/>
            </a:pPr>
            <a:endParaRPr lang="cs-CZ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 descr="Homocyst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31" y="108213"/>
            <a:ext cx="1021085" cy="584483"/>
          </a:xfrm>
          <a:prstGeom prst="rect">
            <a:avLst/>
          </a:prstGeom>
        </p:spPr>
      </p:pic>
      <p:pic>
        <p:nvPicPr>
          <p:cNvPr id="9" name="Obrázek 8" descr="L-Homocystein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15616" y="-27385"/>
            <a:ext cx="720080" cy="10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42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Homocystein – metody stanovení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Homocyst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31" y="108213"/>
            <a:ext cx="1021085" cy="584483"/>
          </a:xfrm>
          <a:prstGeom prst="rect">
            <a:avLst/>
          </a:prstGeom>
        </p:spPr>
      </p:pic>
      <p:pic>
        <p:nvPicPr>
          <p:cNvPr id="9" name="Obrázek 8" descr="L-Homocystein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15616" y="-27385"/>
            <a:ext cx="720080" cy="1047787"/>
          </a:xfrm>
          <a:prstGeom prst="rect">
            <a:avLst/>
          </a:prstGeom>
        </p:spPr>
      </p:pic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08912" cy="417646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None/>
            </a:pPr>
            <a:r>
              <a:rPr lang="cs-CZ" sz="28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HPLC (Vysokoúčinná kapalinová chromatografie) 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deproteinace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redukce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cs-CZ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derivatizace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spcAft>
                <a:spcPts val="600"/>
              </a:spcAft>
              <a:buFont typeface="Wingdings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</a:t>
            </a:r>
          </a:p>
          <a:p>
            <a:pPr marL="914400" lvl="1" indent="-514350">
              <a:spcAft>
                <a:spcPts val="600"/>
              </a:spcAft>
              <a:buFont typeface="Wingdings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detekce (fluorometrická) </a:t>
            </a:r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43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Homocystein – metody stanovení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Homocyst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31" y="108213"/>
            <a:ext cx="1021085" cy="584483"/>
          </a:xfrm>
          <a:prstGeom prst="rect">
            <a:avLst/>
          </a:prstGeom>
        </p:spPr>
      </p:pic>
      <p:pic>
        <p:nvPicPr>
          <p:cNvPr id="9" name="Obrázek 8" descr="L-Homocystein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15616" y="-27385"/>
            <a:ext cx="720080" cy="1047787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04056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None/>
            </a:pPr>
            <a:r>
              <a:rPr lang="cs-CZ" sz="3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Imunochemické metody </a:t>
            </a:r>
          </a:p>
          <a:p>
            <a:pPr marL="914400" lvl="1" indent="-514350">
              <a:spcAft>
                <a:spcPts val="1200"/>
              </a:spcAft>
              <a:buFont typeface="Wingdings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redukce oxidovaných forem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(např.1,4-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dithio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-D,L-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threitol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514350">
              <a:spcAft>
                <a:spcPts val="1200"/>
              </a:spcAft>
              <a:buFont typeface="Wingdings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enzymatická přeměna homocysteinu                                                   na S-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adenosylhomocystein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spcAft>
                <a:spcPts val="1200"/>
              </a:spcAft>
              <a:buFont typeface="Wingdings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kompetitivní imunochemická reakce se specifickou monoklonální protilátkou </a:t>
            </a:r>
          </a:p>
          <a:p>
            <a:pPr marL="914400" lvl="1" indent="-514350">
              <a:spcAft>
                <a:spcPts val="1200"/>
              </a:spcAft>
              <a:buFont typeface="Wingdings" pitchFamily="2" charset="2"/>
              <a:buChar char="ü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detekce </a:t>
            </a:r>
          </a:p>
          <a:p>
            <a:pPr marL="914400" lvl="1" indent="-514350">
              <a:spcAft>
                <a:spcPts val="1200"/>
              </a:spcAft>
              <a:buNone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metody: </a:t>
            </a:r>
            <a:r>
              <a:rPr lang="cs-CZ" sz="2400" dirty="0" smtClean="0"/>
              <a:t>ELISA,</a:t>
            </a:r>
            <a:r>
              <a:rPr lang="cs-CZ" sz="2400" dirty="0" err="1" smtClean="0"/>
              <a:t>imunoturbidimetrie</a:t>
            </a:r>
            <a:r>
              <a:rPr lang="cs-CZ" sz="2400" dirty="0" smtClean="0"/>
              <a:t>, chemiluminiscence,… 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44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Homocystein – metody stanovení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Homocyst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31" y="108213"/>
            <a:ext cx="1021085" cy="584483"/>
          </a:xfrm>
          <a:prstGeom prst="rect">
            <a:avLst/>
          </a:prstGeom>
        </p:spPr>
      </p:pic>
      <p:pic>
        <p:nvPicPr>
          <p:cNvPr id="9" name="Obrázek 8" descr="L-Homocystein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15616" y="-27385"/>
            <a:ext cx="720080" cy="1047787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216024" y="1412776"/>
            <a:ext cx="8820472" cy="453650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None/>
            </a:pPr>
            <a:r>
              <a:rPr lang="cs-CZ" sz="3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Enzymová metoda („cyklická“):</a:t>
            </a:r>
          </a:p>
          <a:p>
            <a:pPr marL="514350" indent="-514350">
              <a:spcAft>
                <a:spcPts val="2400"/>
              </a:spcAft>
              <a:buNone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 L-serin </a:t>
            </a:r>
            <a:r>
              <a:rPr lang="cs-CZ" sz="2400" dirty="0" smtClean="0"/>
              <a:t>         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cystathionin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(CBS -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cystathion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β-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syntáza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cystathionin           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amoniak +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(BBL -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cystathion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β-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syntáza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pyruvát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NADH            L-laktát + NAD</a:t>
            </a:r>
            <a:r>
              <a:rPr lang="cs-CZ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(LD -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laktátdehydrogenáza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514350">
              <a:spcAft>
                <a:spcPts val="1200"/>
              </a:spcAft>
              <a:buNone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spektrofotometrické stanovení - pokles absorbance při 340 nm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123728" y="2348880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1979712" y="3068960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2483768" y="4005064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45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4" y="116632"/>
            <a:ext cx="8449795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Homocystein – metody stanovení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Homocyst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31" y="108213"/>
            <a:ext cx="1021085" cy="584483"/>
          </a:xfrm>
          <a:prstGeom prst="rect">
            <a:avLst/>
          </a:prstGeom>
        </p:spPr>
      </p:pic>
      <p:pic>
        <p:nvPicPr>
          <p:cNvPr id="9" name="Obrázek 8" descr="L-Homocysteine-3D-bal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15616" y="-27385"/>
            <a:ext cx="720080" cy="1047787"/>
          </a:xfrm>
          <a:prstGeom prst="rect">
            <a:avLst/>
          </a:prstGeom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7260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1200"/>
              </a:spcAft>
              <a:buNone/>
            </a:pPr>
            <a:r>
              <a:rPr lang="cs-CZ" sz="3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Enzymová metoda („cyklická“) – </a:t>
            </a:r>
            <a:r>
              <a:rPr lang="cs-CZ" sz="3000" b="1" dirty="0" err="1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Roche</a:t>
            </a:r>
            <a:r>
              <a:rPr lang="cs-CZ" sz="3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spcAft>
                <a:spcPts val="600"/>
              </a:spcAft>
              <a:buSzPct val="60000"/>
              <a:buFont typeface="Wingdings" pitchFamily="2" charset="2"/>
              <a:buChar char="q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nejdříve je oxidovaná forma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redukována na volný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Hcy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SAM             SAH + Met</a:t>
            </a:r>
          </a:p>
          <a:p>
            <a:pPr>
              <a:spcAft>
                <a:spcPts val="600"/>
              </a:spcAft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HMTasa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(homocystein-S-</a:t>
            </a:r>
            <a:r>
              <a:rPr lang="cs-CZ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methyltransferáza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>
              <a:buNone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SAH           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Adenosin</a:t>
            </a:r>
          </a:p>
          <a:p>
            <a:pPr>
              <a:spcAft>
                <a:spcPts val="600"/>
              </a:spcAft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SAHasa (SAH hydroláza) </a:t>
            </a:r>
          </a:p>
          <a:p>
            <a:pPr>
              <a:buNone/>
            </a:pP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Adenosin              </a:t>
            </a:r>
            <a:r>
              <a:rPr lang="cs-CZ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Inosin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NH3</a:t>
            </a:r>
          </a:p>
          <a:p>
            <a:pPr>
              <a:spcAft>
                <a:spcPts val="600"/>
              </a:spcAft>
              <a:buNone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(adenosindeamináza) </a:t>
            </a:r>
          </a:p>
          <a:p>
            <a:pPr>
              <a:buNone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NH3 + NADH + 2-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oxoglutarát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</a:t>
            </a:r>
            <a:r>
              <a:rPr lang="cs-CZ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glutamát</a:t>
            </a: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NAD+ + H2O</a:t>
            </a:r>
          </a:p>
          <a:p>
            <a:pPr>
              <a:spcAft>
                <a:spcPts val="600"/>
              </a:spcAft>
              <a:buNone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</a:t>
            </a:r>
            <a:r>
              <a:rPr lang="cs-CZ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GIDH</a:t>
            </a:r>
          </a:p>
          <a:p>
            <a:pPr marL="400050" lvl="1" indent="0">
              <a:spcBef>
                <a:spcPts val="600"/>
              </a:spcBef>
              <a:spcAft>
                <a:spcPts val="1200"/>
              </a:spcAft>
              <a:buSzPct val="80000"/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spektrofotometrické stanovení - pokles absorbance při 340 nm</a:t>
            </a:r>
            <a:endParaRPr lang="cs-CZ" dirty="0" smtClean="0"/>
          </a:p>
          <a:p>
            <a:pPr algn="ctr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 (S-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adenosylmethionin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SAH (S-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adenosyl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homocystein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Hcy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Homocystein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Met (</a:t>
            </a:r>
            <a:r>
              <a:rPr lang="cs-CZ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Methionin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cs-CZ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GlDH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Glutamátdehydrogenáza</a:t>
            </a:r>
            <a:r>
              <a:rPr lang="cs-C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1800" b="1" dirty="0" smtClean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339752" y="2348880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2915816" y="3140968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2555776" y="3933056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3563888" y="4725144"/>
            <a:ext cx="504056" cy="720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07" y="116632"/>
            <a:ext cx="3326486" cy="11247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162"/>
            <a:ext cx="3672408" cy="1095590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1691680" y="2492896"/>
            <a:ext cx="576064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smtClean="0">
                <a:ln>
                  <a:noFill/>
                </a:ln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Děkuji za pozornost.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jsou doporučené metody?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111760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140320"/>
              </p:ext>
            </p:extLst>
          </p:nvPr>
        </p:nvGraphicFramePr>
        <p:xfrm>
          <a:off x="296883" y="1553670"/>
          <a:ext cx="8595597" cy="46116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5199"/>
                <a:gridCol w="2865199"/>
                <a:gridCol w="2865199"/>
              </a:tblGrid>
              <a:tr h="57668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Analyt</a:t>
                      </a:r>
                      <a:endParaRPr lang="cs-CZ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Referenční metoda</a:t>
                      </a:r>
                      <a:endParaRPr lang="cs-CZ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Certifikovaný referenční materiál</a:t>
                      </a:r>
                      <a:endParaRPr lang="cs-CZ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6890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Močovina (urea)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ID-GC/MS</a:t>
                      </a:r>
                    </a:p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ID-LC/MS 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SRM 909b NIST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NIST/SRM 912a </a:t>
                      </a:r>
                      <a:endParaRPr lang="cs-CZ" dirty="0"/>
                    </a:p>
                  </a:txBody>
                  <a:tcPr anchor="ctr"/>
                </a:tc>
              </a:tr>
              <a:tr h="768906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Kreatinin</a:t>
                      </a:r>
                      <a:endParaRPr lang="cs-CZ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ID-GC/MS</a:t>
                      </a:r>
                    </a:p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ID-LC/MS 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SRM-NIST 967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SRM 909b NIST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NIST/SRM 914a </a:t>
                      </a:r>
                      <a:endParaRPr lang="cs-CZ" dirty="0"/>
                    </a:p>
                  </a:txBody>
                  <a:tcPr anchor="ctr"/>
                </a:tc>
              </a:tr>
              <a:tr h="915377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Kyselina</a:t>
                      </a:r>
                      <a:r>
                        <a:rPr lang="cs-CZ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močová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ID-GC/MS</a:t>
                      </a:r>
                    </a:p>
                    <a:p>
                      <a:r>
                        <a:rPr lang="cs-CZ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HPLC </a:t>
                      </a:r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SRM 909b NIST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dirty="0" smtClean="0"/>
                        <a:t>NIST/SRM 913a </a:t>
                      </a:r>
                      <a:endParaRPr lang="cs-CZ" dirty="0"/>
                    </a:p>
                  </a:txBody>
                  <a:tcPr anchor="ctr"/>
                </a:tc>
              </a:tr>
              <a:tr h="1189991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Cystatin</a:t>
                      </a:r>
                      <a:r>
                        <a:rPr lang="cs-CZ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</a:t>
                      </a:r>
                      <a:endParaRPr lang="cs-CZ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IFCC/IRMM metoda</a:t>
                      </a:r>
                      <a:endParaRPr lang="cs-CZ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ERM DA471/IFCC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Močovina (urea)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174095" y="1095247"/>
            <a:ext cx="8766780" cy="5763182"/>
          </a:xfrm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400" dirty="0" smtClean="0"/>
              <a:t>je konečným produktem metabolismu bílkovin (aminokyselin) – detoxikace NH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:</a:t>
            </a:r>
          </a:p>
          <a:p>
            <a:pPr marL="0" indent="0">
              <a:buSzPct val="60000"/>
              <a:buNone/>
            </a:pPr>
            <a:r>
              <a:rPr lang="cs-CZ" sz="2400" dirty="0"/>
              <a:t>	</a:t>
            </a: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Proteiny			</a:t>
            </a:r>
          </a:p>
          <a:p>
            <a:pPr marL="0" indent="0">
              <a:buSzPct val="60000"/>
              <a:buNone/>
            </a:pPr>
            <a:endParaRPr lang="cs-CZ" sz="2400" dirty="0"/>
          </a:p>
          <a:p>
            <a:pPr marL="0" indent="0">
              <a:buSzPct val="60000"/>
              <a:buNone/>
            </a:pPr>
            <a:r>
              <a:rPr lang="cs-CZ" sz="2400" dirty="0" smtClean="0"/>
              <a:t>			</a:t>
            </a:r>
          </a:p>
          <a:p>
            <a:pPr marL="0" indent="0">
              <a:buSzPct val="60000"/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Aminokyseliny			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-aminokyselina</a:t>
            </a:r>
          </a:p>
          <a:p>
            <a:pPr marL="0" indent="0">
              <a:buSzPct val="60000"/>
              <a:buNone/>
            </a:pPr>
            <a:r>
              <a:rPr lang="cs-CZ" sz="2400" dirty="0"/>
              <a:t>	</a:t>
            </a:r>
            <a:r>
              <a:rPr lang="cs-CZ" sz="2400" dirty="0" smtClean="0"/>
              <a:t>					</a:t>
            </a:r>
          </a:p>
          <a:p>
            <a:pPr marL="0" indent="0">
              <a:buSzPct val="60000"/>
              <a:buNone/>
            </a:pPr>
            <a:r>
              <a:rPr lang="cs-CZ" sz="2400" dirty="0"/>
              <a:t>	</a:t>
            </a:r>
            <a:r>
              <a:rPr lang="cs-CZ" sz="2400" dirty="0" smtClean="0"/>
              <a:t>					</a:t>
            </a:r>
            <a:r>
              <a:rPr lang="cs-CZ" sz="2400" dirty="0"/>
              <a:t> </a:t>
            </a:r>
            <a:r>
              <a:rPr lang="cs-CZ" sz="2400" dirty="0" smtClean="0"/>
              <a:t>     </a:t>
            </a:r>
            <a:endParaRPr lang="cs-CZ" sz="1600" dirty="0" smtClean="0"/>
          </a:p>
          <a:p>
            <a:pPr marL="0" indent="0">
              <a:buSzPct val="60000"/>
              <a:buNone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Močovinový cyklus (játra)		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ketokyselina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NH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marL="0" indent="0">
              <a:buSzPct val="60000"/>
              <a:buNone/>
            </a:pPr>
            <a:endParaRPr lang="cs-CZ" sz="2400" dirty="0" smtClean="0"/>
          </a:p>
          <a:p>
            <a:pPr marL="0" indent="0">
              <a:buSzPct val="60000"/>
              <a:buNone/>
            </a:pPr>
            <a:r>
              <a:rPr lang="cs-CZ" sz="2400" dirty="0" smtClean="0"/>
              <a:t>						</a:t>
            </a:r>
          </a:p>
          <a:p>
            <a:pPr marL="0" indent="0">
              <a:buSzPct val="60000"/>
              <a:buNone/>
            </a:pPr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Močovina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(krev          moč)		</a:t>
            </a:r>
          </a:p>
          <a:p>
            <a:pPr marL="0" indent="0">
              <a:spcBef>
                <a:spcPts val="0"/>
              </a:spcBef>
              <a:buSzPct val="60000"/>
              <a:buNone/>
            </a:pP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(ledviny)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Šipka dolů 1"/>
          <p:cNvSpPr/>
          <p:nvPr/>
        </p:nvSpPr>
        <p:spPr>
          <a:xfrm>
            <a:off x="1619672" y="2451078"/>
            <a:ext cx="121158" cy="648072"/>
          </a:xfrm>
          <a:prstGeom prst="down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ED33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1619672" y="3789040"/>
            <a:ext cx="121158" cy="648072"/>
          </a:xfrm>
          <a:prstGeom prst="down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ED33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1619672" y="5085184"/>
            <a:ext cx="121158" cy="648072"/>
          </a:xfrm>
          <a:prstGeom prst="down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ED33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2339752" y="6021288"/>
            <a:ext cx="489204" cy="144016"/>
          </a:xfrm>
          <a:prstGeom prst="right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1FED33"/>
                </a:solidFill>
              </a:rPr>
              <a:t> </a:t>
            </a:r>
            <a:endParaRPr lang="cs-CZ" dirty="0">
              <a:solidFill>
                <a:srgbClr val="1FED33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1" y="207994"/>
            <a:ext cx="965572" cy="5735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28" y="107831"/>
            <a:ext cx="1008112" cy="800889"/>
          </a:xfrm>
          <a:prstGeom prst="rect">
            <a:avLst/>
          </a:prstGeom>
        </p:spPr>
      </p:pic>
      <p:cxnSp>
        <p:nvCxnSpPr>
          <p:cNvPr id="16" name="Přímá spojnice 15"/>
          <p:cNvCxnSpPr/>
          <p:nvPr/>
        </p:nvCxnSpPr>
        <p:spPr>
          <a:xfrm>
            <a:off x="4211960" y="1988840"/>
            <a:ext cx="0" cy="43924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Šipka dolů 16"/>
          <p:cNvSpPr/>
          <p:nvPr/>
        </p:nvSpPr>
        <p:spPr>
          <a:xfrm>
            <a:off x="5940152" y="3861048"/>
            <a:ext cx="121158" cy="648072"/>
          </a:xfrm>
          <a:prstGeom prst="down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ED33"/>
              </a:solidFill>
            </a:endParaRPr>
          </a:p>
        </p:txBody>
      </p:sp>
      <p:sp>
        <p:nvSpPr>
          <p:cNvPr id="18" name="Šipka dolů 17"/>
          <p:cNvSpPr/>
          <p:nvPr/>
        </p:nvSpPr>
        <p:spPr>
          <a:xfrm>
            <a:off x="7164288" y="5085184"/>
            <a:ext cx="121158" cy="648072"/>
          </a:xfrm>
          <a:prstGeom prst="down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ED33"/>
              </a:solidFill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6012160" y="3969060"/>
            <a:ext cx="19361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xidativní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desaminace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6000731" y="5679342"/>
            <a:ext cx="2569430" cy="683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(moč)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28" y="1984714"/>
            <a:ext cx="1109472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Močovina (urea)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41724" y="1124744"/>
            <a:ext cx="8766780" cy="5733256"/>
          </a:xfrm>
        </p:spPr>
        <p:txBody>
          <a:bodyPr>
            <a:normAutofit/>
          </a:bodyPr>
          <a:lstStyle/>
          <a:p>
            <a:pPr>
              <a:buSzPct val="60000"/>
              <a:buFont typeface="Wingdings" pitchFamily="2" charset="2"/>
              <a:buChar char="q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vzniká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játrech </a:t>
            </a:r>
            <a:r>
              <a:rPr lang="cs-CZ" sz="2400" dirty="0"/>
              <a:t>(cca 16g/d= 0,5-0,7 mol/d) v močovinovém </a:t>
            </a:r>
            <a:r>
              <a:rPr lang="cs-CZ" sz="2400" dirty="0" smtClean="0"/>
              <a:t>cyklu (metabolizováním </a:t>
            </a:r>
            <a:r>
              <a:rPr lang="cs-CZ" sz="2400" dirty="0"/>
              <a:t>2,9 g bílkovin vzniká 1g močoviny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1600" dirty="0" smtClean="0"/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vylučuje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glomerulární filtrací </a:t>
            </a:r>
            <a:r>
              <a:rPr lang="cs-CZ" sz="2400" dirty="0"/>
              <a:t>močí </a:t>
            </a:r>
            <a:r>
              <a:rPr lang="cs-CZ" sz="2400" dirty="0" smtClean="0"/>
              <a:t>(na </a:t>
            </a:r>
            <a:r>
              <a:rPr lang="cs-CZ" sz="2400" dirty="0"/>
              <a:t>rozdíl od kreatininu je zpětně resorbována), malá část je metabolizována ve </a:t>
            </a:r>
            <a:r>
              <a:rPr lang="cs-CZ" sz="2400" dirty="0" smtClean="0"/>
              <a:t>střevě </a:t>
            </a:r>
            <a:endParaRPr lang="cs-CZ" sz="2400" dirty="0"/>
          </a:p>
          <a:p>
            <a:endParaRPr lang="cs-CZ" sz="1600" dirty="0"/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400" dirty="0"/>
              <a:t>v</a:t>
            </a:r>
            <a:r>
              <a:rPr lang="cs-CZ" sz="2400" dirty="0" smtClean="0"/>
              <a:t> </a:t>
            </a:r>
            <a:r>
              <a:rPr lang="cs-CZ" sz="2400" dirty="0"/>
              <a:t>proximálním tubulu se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zpětně resorbuje 40-50% profiltrované močoviny</a:t>
            </a:r>
            <a:r>
              <a:rPr lang="cs-CZ" sz="2400" dirty="0"/>
              <a:t>, v distálním tubulu závisí resorpce na tom, zda je vylučována koncentrovaná nebo zředěná moč (dehydratace organismu se projevuje vzestupem močoviny</a:t>
            </a:r>
            <a:r>
              <a:rPr lang="cs-CZ" sz="2400" dirty="0" smtClean="0"/>
              <a:t>)</a:t>
            </a:r>
          </a:p>
          <a:p>
            <a:pPr>
              <a:buSzPct val="60000"/>
              <a:buFont typeface="Wingdings" pitchFamily="2" charset="2"/>
              <a:buChar char="q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klinické využití: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tanovení v séru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 ledvinových chorob a sledování jejich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průběhu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v moči </a:t>
            </a:r>
            <a:r>
              <a:rPr lang="cs-CZ" sz="2000" dirty="0"/>
              <a:t>–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odhad stupně katabolismu bílkovin u kriticky nemocných pacientů, sledování dusíkové 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bilance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0" indent="0">
              <a:buSzPct val="60000"/>
              <a:buNone/>
            </a:pP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657"/>
            <a:ext cx="1008112" cy="8008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7" y="165326"/>
            <a:ext cx="965572" cy="5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Močovina (urea)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84869" y="1268760"/>
            <a:ext cx="8679619" cy="5112568"/>
          </a:xfrm>
        </p:spPr>
        <p:txBody>
          <a:bodyPr>
            <a:normAutofit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koncentrace </a:t>
            </a: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krvi závisí na: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/>
              <a:t>vylučování močoviny ledvinami v moči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/>
              <a:t>j</a:t>
            </a:r>
            <a:r>
              <a:rPr lang="cs-CZ" sz="2400" dirty="0" smtClean="0"/>
              <a:t>ejí tvorbě (zvýšený rozpad proteinů        horečka, sepse, hladovění)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/>
              <a:t>obsah proteinů v dietě</a:t>
            </a:r>
          </a:p>
          <a:p>
            <a:pPr marL="457200" lvl="1" indent="0">
              <a:buSzPct val="80000"/>
              <a:buNone/>
            </a:pPr>
            <a:endParaRPr lang="cs-CZ" sz="1400" dirty="0" smtClean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eferenční rozmezí:</a:t>
            </a:r>
            <a:endParaRPr lang="cs-CZ" sz="2600" b="1" dirty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S-močovina:</a:t>
            </a:r>
            <a:r>
              <a:rPr lang="cs-CZ" sz="2400" dirty="0" smtClean="0"/>
              <a:t>	</a:t>
            </a:r>
            <a:r>
              <a:rPr lang="cs-CZ" sz="2400" b="1" dirty="0" smtClean="0"/>
              <a:t>Muži: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2,0-8,3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cs-CZ" sz="2400" b="1" dirty="0" smtClean="0"/>
              <a:t>Ženy: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 – 6,7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 marL="0" indent="0">
              <a:buNone/>
            </a:pP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-močovina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2400" dirty="0"/>
              <a:t>	</a:t>
            </a:r>
            <a:r>
              <a:rPr lang="cs-CZ" sz="2400" dirty="0" smtClean="0"/>
              <a:t> 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167- 583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/24h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SzPct val="80000"/>
              <a:buNone/>
            </a:pP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657"/>
            <a:ext cx="1008112" cy="8008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7" y="165326"/>
            <a:ext cx="965572" cy="573550"/>
          </a:xfrm>
          <a:prstGeom prst="rect">
            <a:avLst/>
          </a:prstGeom>
        </p:spPr>
      </p:pic>
      <p:sp>
        <p:nvSpPr>
          <p:cNvPr id="2" name="Šipka doprava 1"/>
          <p:cNvSpPr/>
          <p:nvPr/>
        </p:nvSpPr>
        <p:spPr>
          <a:xfrm>
            <a:off x="5695550" y="2420888"/>
            <a:ext cx="244602" cy="72008"/>
          </a:xfrm>
          <a:prstGeom prst="rightArrow">
            <a:avLst/>
          </a:prstGeom>
          <a:solidFill>
            <a:srgbClr val="1FED33"/>
          </a:solidFill>
          <a:ln>
            <a:solidFill>
              <a:srgbClr val="1FE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1FE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3441-6DB9-41B8-A58B-D16A3942EB6F}" type="slidenum">
              <a:rPr lang="cs-CZ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42685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Močovina (urea)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 flipV="1">
            <a:off x="261257" y="908720"/>
            <a:ext cx="8592457" cy="14514"/>
          </a:xfrm>
          <a:prstGeom prst="line">
            <a:avLst/>
          </a:prstGeom>
          <a:ln w="28575" cap="rnd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07611" cy="5328592"/>
          </a:xfrm>
        </p:spPr>
        <p:txBody>
          <a:bodyPr>
            <a:normAutofit fontScale="92500" lnSpcReduction="20000"/>
          </a:bodyPr>
          <a:lstStyle/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výšená koncentrace </a:t>
            </a: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séru může být také způsobena:</a:t>
            </a:r>
            <a:endParaRPr lang="cs-CZ" sz="2600" b="1" dirty="0">
              <a:solidFill>
                <a:srgbClr val="1FE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zvýšeným příjmem bílkovin v 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potravě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zvýšeným 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katabolismem bílkovin u závažně nemocných 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pacientů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zahuštěním vnitřního prostředí při 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dehydrataci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snížením glomerulární filtrace při hypovolémii (</a:t>
            </a: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extrarenální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urémie)</a:t>
            </a:r>
          </a:p>
          <a:p>
            <a:pPr marL="457200" lvl="1" indent="0">
              <a:buSzPct val="80000"/>
              <a:buNone/>
            </a:pPr>
            <a:endParaRPr lang="cs-CZ" sz="2000" dirty="0"/>
          </a:p>
          <a:p>
            <a:pPr>
              <a:buSzPct val="60000"/>
              <a:buFont typeface="Wingdings" panose="05000000000000000000" pitchFamily="2" charset="2"/>
              <a:buChar char="q"/>
            </a:pPr>
            <a:r>
              <a:rPr lang="cs-CZ" sz="2600" b="1" dirty="0" smtClean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snížená </a:t>
            </a:r>
            <a:r>
              <a:rPr lang="cs-CZ" sz="2600" b="1" dirty="0">
                <a:solidFill>
                  <a:srgbClr val="1FE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koncentrace v séru může být také způsobena: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nízkým 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příjmem bílkovin v potravě (proteinová 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malnutrice)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těžkou 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poruchou funkce jater - jaterní selhání (nedostatečná tvorba močoviny)</a:t>
            </a:r>
          </a:p>
          <a:p>
            <a:pPr lvl="1">
              <a:buSzPct val="80000"/>
              <a:buFont typeface="Wingdings" panose="05000000000000000000" pitchFamily="2" charset="2"/>
              <a:buChar char="ü"/>
            </a:pPr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hyperhydratací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retencí vody (infuzní léčba, gravidita) </a:t>
            </a:r>
          </a:p>
          <a:p>
            <a:pPr marL="457200" lvl="1" indent="0">
              <a:buSzPct val="80000"/>
              <a:buNone/>
            </a:pPr>
            <a:endParaRPr lang="cs-CZ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SzPct val="80000"/>
              <a:buNone/>
            </a:pP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657"/>
            <a:ext cx="1008112" cy="8008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7" y="165326"/>
            <a:ext cx="965572" cy="5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15954</TotalTime>
  <Words>1993</Words>
  <Application>Microsoft Office PowerPoint</Application>
  <PresentationFormat>Předvádění na obrazovce (4:3)</PresentationFormat>
  <Paragraphs>514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Motiv systému Office</vt:lpstr>
      <vt:lpstr>Dusíkaté látky nebílkovinné povahy</vt:lpstr>
      <vt:lpstr>Ledviny</vt:lpstr>
      <vt:lpstr>Hlavní dusíkaté látky nebílkovinné povahy</vt:lpstr>
      <vt:lpstr>Hlavní dusíkaté látky nebílkovinné povahy</vt:lpstr>
      <vt:lpstr>Jaké jsou doporučené metody?</vt:lpstr>
      <vt:lpstr>Močovina (urea)</vt:lpstr>
      <vt:lpstr>Močovina (urea)</vt:lpstr>
      <vt:lpstr>Močovina (urea)</vt:lpstr>
      <vt:lpstr>Močovina (urea)</vt:lpstr>
      <vt:lpstr>             Močovina (urea) – metody stanovení</vt:lpstr>
      <vt:lpstr>             Močovina (urea) – metody stanovení</vt:lpstr>
      <vt:lpstr>             Močovina (urea) – metody stanovení</vt:lpstr>
      <vt:lpstr>Kreatinin</vt:lpstr>
      <vt:lpstr>Kreatinin</vt:lpstr>
      <vt:lpstr>             Kreatinin – metody stanovení</vt:lpstr>
      <vt:lpstr>             Kreatinin – metody stanovení</vt:lpstr>
      <vt:lpstr>             Kreatinin – metody stanovení</vt:lpstr>
      <vt:lpstr>             Kreatinin – metody stanovení</vt:lpstr>
      <vt:lpstr>             Kreatinin – metody stanovení</vt:lpstr>
      <vt:lpstr>                 Kreatinin – metody stanovení</vt:lpstr>
      <vt:lpstr>                 Kreatinin – metody stanovení</vt:lpstr>
      <vt:lpstr>                 Kreatinin – metody stanovení</vt:lpstr>
      <vt:lpstr>              Kyselina močová (2,6,8-trioxypurin)</vt:lpstr>
      <vt:lpstr>              Kyselina močová (2,6,8-trioxypurin)</vt:lpstr>
      <vt:lpstr>              Kyselina močová (2,6,8-trioxypurin)</vt:lpstr>
      <vt:lpstr>               Kyselina močová – metody stanovení</vt:lpstr>
      <vt:lpstr>               Kyselina močová – metody stanovení</vt:lpstr>
      <vt:lpstr>               Kyselina močová – metody stanovení</vt:lpstr>
      <vt:lpstr>               Kyselina močová – metody stanovení</vt:lpstr>
      <vt:lpstr>               Kyselina močová – metody stanovení</vt:lpstr>
      <vt:lpstr>               Kyselina močová – metody stanovení</vt:lpstr>
      <vt:lpstr>              Amoniak (NH3)</vt:lpstr>
      <vt:lpstr>              Amoniak (NH3)</vt:lpstr>
      <vt:lpstr>              Amoniak (NH3)</vt:lpstr>
      <vt:lpstr>              Amoniak (NH3)</vt:lpstr>
      <vt:lpstr>              Amoniak (NH3) – metody stanovení</vt:lpstr>
      <vt:lpstr>              Amoniak (NH3) – metody stanovení</vt:lpstr>
      <vt:lpstr>              Aminokyseliny</vt:lpstr>
      <vt:lpstr>                Aminokyseliny – metody stanovení</vt:lpstr>
      <vt:lpstr>              Homocystein</vt:lpstr>
      <vt:lpstr>              Homocystein</vt:lpstr>
      <vt:lpstr>              Homocystein – metody stanovení</vt:lpstr>
      <vt:lpstr>              Homocystein – metody stanovení</vt:lpstr>
      <vt:lpstr>              Homocystein – metody stanovení</vt:lpstr>
      <vt:lpstr>              Homocystein – metody stanovení</vt:lpstr>
      <vt:lpstr>Prezentace aplikace PowerPoint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Podborská Martina</dc:creator>
  <cp:lastModifiedBy>Pinkavová Jana</cp:lastModifiedBy>
  <cp:revision>499</cp:revision>
  <dcterms:created xsi:type="dcterms:W3CDTF">2015-09-25T05:02:34Z</dcterms:created>
  <dcterms:modified xsi:type="dcterms:W3CDTF">2018-10-25T07:11:55Z</dcterms:modified>
</cp:coreProperties>
</file>