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1"/>
  </p:notesMasterIdLst>
  <p:sldIdLst>
    <p:sldId id="256" r:id="rId2"/>
    <p:sldId id="257" r:id="rId3"/>
    <p:sldId id="258" r:id="rId4"/>
    <p:sldId id="259" r:id="rId5"/>
    <p:sldId id="260" r:id="rId6"/>
    <p:sldId id="261" r:id="rId7"/>
    <p:sldId id="407" r:id="rId8"/>
    <p:sldId id="408" r:id="rId9"/>
    <p:sldId id="263" r:id="rId10"/>
    <p:sldId id="288" r:id="rId11"/>
    <p:sldId id="287" r:id="rId12"/>
    <p:sldId id="286" r:id="rId13"/>
    <p:sldId id="289" r:id="rId14"/>
    <p:sldId id="264" r:id="rId15"/>
    <p:sldId id="271" r:id="rId16"/>
    <p:sldId id="365" r:id="rId17"/>
    <p:sldId id="265" r:id="rId18"/>
    <p:sldId id="268" r:id="rId19"/>
    <p:sldId id="269" r:id="rId20"/>
    <p:sldId id="409" r:id="rId21"/>
    <p:sldId id="410" r:id="rId22"/>
    <p:sldId id="411" r:id="rId23"/>
    <p:sldId id="270" r:id="rId24"/>
    <p:sldId id="278" r:id="rId25"/>
    <p:sldId id="412" r:id="rId26"/>
    <p:sldId id="282" r:id="rId27"/>
    <p:sldId id="283" r:id="rId28"/>
    <p:sldId id="284" r:id="rId29"/>
    <p:sldId id="285" r:id="rId30"/>
    <p:sldId id="366" r:id="rId31"/>
    <p:sldId id="367" r:id="rId32"/>
    <p:sldId id="413" r:id="rId33"/>
    <p:sldId id="368" r:id="rId34"/>
    <p:sldId id="414" r:id="rId35"/>
    <p:sldId id="415" r:id="rId36"/>
    <p:sldId id="267" r:id="rId37"/>
    <p:sldId id="280" r:id="rId38"/>
    <p:sldId id="266" r:id="rId39"/>
    <p:sldId id="279" r:id="rId40"/>
    <p:sldId id="272" r:id="rId41"/>
    <p:sldId id="273" r:id="rId42"/>
    <p:sldId id="274" r:id="rId43"/>
    <p:sldId id="275" r:id="rId44"/>
    <p:sldId id="276" r:id="rId45"/>
    <p:sldId id="281" r:id="rId46"/>
    <p:sldId id="290" r:id="rId47"/>
    <p:sldId id="362" r:id="rId48"/>
    <p:sldId id="293" r:id="rId49"/>
    <p:sldId id="400" r:id="rId50"/>
    <p:sldId id="402" r:id="rId51"/>
    <p:sldId id="401" r:id="rId52"/>
    <p:sldId id="403" r:id="rId53"/>
    <p:sldId id="404" r:id="rId54"/>
    <p:sldId id="405" r:id="rId55"/>
    <p:sldId id="406" r:id="rId56"/>
    <p:sldId id="386" r:id="rId57"/>
    <p:sldId id="387" r:id="rId58"/>
    <p:sldId id="291" r:id="rId59"/>
    <p:sldId id="292" r:id="rId60"/>
    <p:sldId id="297" r:id="rId61"/>
    <p:sldId id="388" r:id="rId62"/>
    <p:sldId id="390" r:id="rId63"/>
    <p:sldId id="389" r:id="rId64"/>
    <p:sldId id="363" r:id="rId65"/>
    <p:sldId id="295" r:id="rId66"/>
    <p:sldId id="296" r:id="rId67"/>
    <p:sldId id="364" r:id="rId68"/>
    <p:sldId id="299" r:id="rId69"/>
    <p:sldId id="300" r:id="rId70"/>
    <p:sldId id="392" r:id="rId71"/>
    <p:sldId id="391" r:id="rId72"/>
    <p:sldId id="393" r:id="rId73"/>
    <p:sldId id="396" r:id="rId74"/>
    <p:sldId id="394" r:id="rId75"/>
    <p:sldId id="395" r:id="rId76"/>
    <p:sldId id="298" r:id="rId77"/>
    <p:sldId id="397" r:id="rId78"/>
    <p:sldId id="301" r:id="rId79"/>
    <p:sldId id="302" r:id="rId80"/>
    <p:sldId id="303" r:id="rId81"/>
    <p:sldId id="304" r:id="rId82"/>
    <p:sldId id="305" r:id="rId83"/>
    <p:sldId id="306" r:id="rId84"/>
    <p:sldId id="307" r:id="rId85"/>
    <p:sldId id="308" r:id="rId86"/>
    <p:sldId id="310" r:id="rId87"/>
    <p:sldId id="398" r:id="rId88"/>
    <p:sldId id="399" r:id="rId89"/>
    <p:sldId id="311" r:id="rId90"/>
    <p:sldId id="312" r:id="rId91"/>
    <p:sldId id="313" r:id="rId92"/>
    <p:sldId id="417" r:id="rId93"/>
    <p:sldId id="418" r:id="rId94"/>
    <p:sldId id="419" r:id="rId95"/>
    <p:sldId id="438" r:id="rId96"/>
    <p:sldId id="314" r:id="rId97"/>
    <p:sldId id="317" r:id="rId98"/>
    <p:sldId id="325" r:id="rId99"/>
    <p:sldId id="385" r:id="rId100"/>
    <p:sldId id="318" r:id="rId101"/>
    <p:sldId id="420" r:id="rId102"/>
    <p:sldId id="439" r:id="rId103"/>
    <p:sldId id="316" r:id="rId104"/>
    <p:sldId id="416" r:id="rId105"/>
    <p:sldId id="383" r:id="rId106"/>
    <p:sldId id="384" r:id="rId107"/>
    <p:sldId id="421" r:id="rId108"/>
    <p:sldId id="422" r:id="rId109"/>
    <p:sldId id="319" r:id="rId110"/>
    <p:sldId id="320" r:id="rId111"/>
    <p:sldId id="315" r:id="rId112"/>
    <p:sldId id="423" r:id="rId113"/>
    <p:sldId id="440" r:id="rId114"/>
    <p:sldId id="426" r:id="rId115"/>
    <p:sldId id="321" r:id="rId116"/>
    <p:sldId id="327" r:id="rId117"/>
    <p:sldId id="322" r:id="rId118"/>
    <p:sldId id="371" r:id="rId119"/>
    <p:sldId id="370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425" r:id="rId130"/>
    <p:sldId id="381" r:id="rId131"/>
    <p:sldId id="382" r:id="rId132"/>
    <p:sldId id="323" r:id="rId133"/>
    <p:sldId id="328" r:id="rId134"/>
    <p:sldId id="324" r:id="rId135"/>
    <p:sldId id="329" r:id="rId136"/>
    <p:sldId id="330" r:id="rId137"/>
    <p:sldId id="331" r:id="rId138"/>
    <p:sldId id="339" r:id="rId139"/>
    <p:sldId id="340" r:id="rId140"/>
    <p:sldId id="341" r:id="rId141"/>
    <p:sldId id="342" r:id="rId142"/>
    <p:sldId id="343" r:id="rId143"/>
    <p:sldId id="344" r:id="rId144"/>
    <p:sldId id="345" r:id="rId145"/>
    <p:sldId id="360" r:id="rId146"/>
    <p:sldId id="346" r:id="rId147"/>
    <p:sldId id="347" r:id="rId148"/>
    <p:sldId id="348" r:id="rId149"/>
    <p:sldId id="349" r:id="rId150"/>
    <p:sldId id="350" r:id="rId151"/>
    <p:sldId id="351" r:id="rId152"/>
    <p:sldId id="352" r:id="rId153"/>
    <p:sldId id="361" r:id="rId154"/>
    <p:sldId id="430" r:id="rId155"/>
    <p:sldId id="431" r:id="rId156"/>
    <p:sldId id="432" r:id="rId157"/>
    <p:sldId id="433" r:id="rId158"/>
    <p:sldId id="437" r:id="rId159"/>
    <p:sldId id="434" r:id="rId160"/>
    <p:sldId id="435" r:id="rId161"/>
    <p:sldId id="436" r:id="rId162"/>
    <p:sldId id="353" r:id="rId163"/>
    <p:sldId id="441" r:id="rId164"/>
    <p:sldId id="354" r:id="rId165"/>
    <p:sldId id="355" r:id="rId166"/>
    <p:sldId id="356" r:id="rId167"/>
    <p:sldId id="357" r:id="rId168"/>
    <p:sldId id="358" r:id="rId169"/>
    <p:sldId id="359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654" autoAdjust="0"/>
    <p:restoredTop sz="75038" autoAdjust="0"/>
  </p:normalViewPr>
  <p:slideViewPr>
    <p:cSldViewPr>
      <p:cViewPr>
        <p:scale>
          <a:sx n="60" d="100"/>
          <a:sy n="60" d="100"/>
        </p:scale>
        <p:origin x="-3060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D397-F372-4BAE-ADE6-83241D6F2F2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CB47-AA9C-434D-8968-DA9F3233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4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17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D566-CEFF-418A-9D76-0CC76B00F83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Imunitní reakce protilátkového typu – způsobená protilátkami buď přirozenými nebo vytvořenými v důsledku předchozích imunizací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Akutní – jedná se o primární imunitní reakci proti štěpu, přerušení imunosuprese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Chronická – ischemie tkání, poškození cév – transplantační vaskulární skleróza – nahrazování funkční tkáně vazivem, poškození endotelu a vaskularizace s následnou obliterací cév → poruchy prokrvení štěpu a postupná ztráta funkce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7D6-08A9-4B79-A99A-321899A8BCA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To je příčinou hlavních problémů transplantací... Což je: </a:t>
            </a:r>
            <a:r>
              <a:rPr lang="cs-CZ" altLang="en-US" dirty="0" err="1" smtClean="0"/>
              <a:t>Rejekce</a:t>
            </a:r>
            <a:r>
              <a:rPr lang="cs-CZ" altLang="en-US" dirty="0" smtClean="0"/>
              <a:t> a reakce proti štěpu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Hlavními antigeny zodpovědnými za tuto reaktivitu jsou MHC a vedlejší...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– jejich funkcí je vázat peptidové fragmenty proteinů produkovaných (pohlcených) buňkou a vystavovat je na svém povrchu tak, aby byly rozeznatelné T-lymfocyty. Většina 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se vyznačuje extrémním polymorfismem, což právě způsobuje komplikace při transplantacích. 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Aloimunitní</a:t>
            </a:r>
            <a:r>
              <a:rPr lang="cs-CZ" altLang="en-US" dirty="0" smtClean="0"/>
              <a:t> reakce vznikají na základě: </a:t>
            </a:r>
            <a:r>
              <a:rPr lang="cs-CZ" altLang="en-US" dirty="0" err="1" smtClean="0"/>
              <a:t>alorektivity</a:t>
            </a:r>
            <a:r>
              <a:rPr lang="cs-CZ" altLang="en-US" dirty="0" smtClean="0"/>
              <a:t> …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Aloreaktivita</a:t>
            </a:r>
            <a:r>
              <a:rPr lang="cs-CZ" altLang="en-US" dirty="0" smtClean="0"/>
              <a:t> T-lymfocytů: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T-lymfocyty příjemce jsou schopny rozeznávat jako cizorodé: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odlišné alelické formy MHC </a:t>
            </a:r>
            <a:r>
              <a:rPr lang="cs-CZ" altLang="en-US" dirty="0" err="1" smtClean="0"/>
              <a:t>gp</a:t>
            </a:r>
            <a:r>
              <a:rPr lang="cs-CZ" altLang="en-US" dirty="0" smtClean="0"/>
              <a:t> – vážou jiné peptidové fragmenty normálních buněčných proteinů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odlišné alelické formy vedlejších </a:t>
            </a:r>
            <a:r>
              <a:rPr lang="cs-CZ" altLang="en-US" dirty="0" err="1" smtClean="0"/>
              <a:t>histokompatibilních</a:t>
            </a:r>
            <a:r>
              <a:rPr lang="cs-CZ" altLang="en-US" dirty="0" smtClean="0"/>
              <a:t> antigenů (MHC dárce a příjemce geneticky shodné) – méně intenzivní </a:t>
            </a:r>
            <a:r>
              <a:rPr lang="cs-CZ" altLang="en-US" dirty="0" err="1" smtClean="0"/>
              <a:t>aloreaktivita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Tvorba protilátek proti aloantigenům: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Aloantigeny mohou v příjemci transplantátu vyvolávat tvorbu protilátek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Přítomné již před transplantací (krevní transfuze, opakované těhotenství)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Kontraindikace transplantace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rejekce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7D240-BEE0-46E2-AFDE-5A224073E47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smtClean="0">
                <a:latin typeface="Calibri" pitchFamily="34" charset="0"/>
              </a:rPr>
              <a:t>Morbidita</a:t>
            </a:r>
            <a:r>
              <a:rPr lang="cs-CZ" altLang="en-US" baseline="0" dirty="0" smtClean="0">
                <a:latin typeface="Calibri" pitchFamily="34" charset="0"/>
              </a:rPr>
              <a:t> - nemocnost</a:t>
            </a:r>
            <a:endParaRPr lang="cs-CZ" altLang="en-US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err="1" smtClean="0">
                <a:latin typeface="Calibri" pitchFamily="34" charset="0"/>
              </a:rPr>
              <a:t>Latelity</a:t>
            </a:r>
            <a:r>
              <a:rPr lang="cs-CZ" altLang="en-US" dirty="0" smtClean="0">
                <a:latin typeface="Calibri" pitchFamily="34" charset="0"/>
              </a:rPr>
              <a:t> - úmrtnost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2F15A-F78C-4638-A462-D33713AFD80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Myeloablace</a:t>
            </a:r>
            <a:r>
              <a:rPr lang="cs-CZ" altLang="en-US" dirty="0" smtClean="0"/>
              <a:t> – je potřeba uvolnit prostor v kostní dřeni, ozářením nebo farmakologicky, od doby </a:t>
            </a:r>
            <a:r>
              <a:rPr lang="cs-CZ" altLang="en-US" dirty="0" err="1" smtClean="0"/>
              <a:t>myeloablace</a:t>
            </a:r>
            <a:r>
              <a:rPr lang="cs-CZ" altLang="en-US" dirty="0" smtClean="0"/>
              <a:t> do doby přihojení nemá pacient prakticky žádné periferní leukocyty, je ohrožen infekcemi, proto je nutné dodržovat sterilní podmínky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Samostatná transplantace kostní dřeně je technicky jednoduchá – suspenze směsi dřeňových buněk do periferní žíly příjemce a kmenové buňky si najdou cestu do kostní dřeně a usídlí se tam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erytro</a:t>
            </a:r>
            <a:r>
              <a:rPr lang="cs-CZ" altLang="en-US" dirty="0" smtClean="0"/>
              <a:t> → granulo → trombo →lymfo-</a:t>
            </a:r>
            <a:r>
              <a:rPr lang="cs-CZ" altLang="en-US" dirty="0" err="1" smtClean="0"/>
              <a:t>cyty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Přihojení – ve chvíli, kdy je detekována krvetvorba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C1B29-5482-4C31-9849-A33BA4DBADF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b="1" dirty="0" smtClean="0"/>
              <a:t>T-lymfocyty ve štěpu </a:t>
            </a:r>
            <a:r>
              <a:rPr lang="cs-CZ" altLang="en-US" dirty="0" smtClean="0"/>
              <a:t>přenesené společně s kmenovými buňkami </a:t>
            </a:r>
            <a:r>
              <a:rPr lang="cs-CZ" altLang="en-US" b="1" dirty="0" smtClean="0"/>
              <a:t>rozeznávají tkáňové antigeny příjemce jako cizorodé (</a:t>
            </a:r>
            <a:r>
              <a:rPr lang="cs-CZ" altLang="en-US" b="1" dirty="0" err="1" smtClean="0"/>
              <a:t>aloreaktivita</a:t>
            </a:r>
            <a:r>
              <a:rPr lang="cs-CZ" altLang="en-US" b="1" dirty="0" smtClean="0"/>
              <a:t>) a reagují proti nim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b="1" dirty="0" smtClean="0"/>
              <a:t>T-lymfocyty ve štěpu </a:t>
            </a:r>
            <a:r>
              <a:rPr lang="cs-CZ" altLang="en-US" dirty="0" smtClean="0"/>
              <a:t>přenesené společně s kmenovými buňkami </a:t>
            </a:r>
            <a:r>
              <a:rPr lang="cs-CZ" altLang="en-US" b="1" dirty="0" smtClean="0"/>
              <a:t>reagují vůči zbytkovým leukemickým buňkám příjemce </a:t>
            </a: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Specifická tolerance → aplikace kmenových buněk bez T-lymfocytů, a až po přihojení kostní dřeně aplikovat intravenózně malé dávky periferních T-lymfocytů dárce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B0EB7-7C6F-48C2-BB7B-C862ACA91CF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Už toho mám hodně, stačí!!!!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81966-BA64-4204-8603-422BDCC193C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167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168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1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Udává se, že ročně onemocní rakovinou na světě asi 8 milionů lidí. Úloha imunitního systému u nádorových chorob není zatím zcela jasná. I když se připouští mechanismus „imunologické </a:t>
            </a:r>
            <a:r>
              <a:rPr lang="cs-CZ" dirty="0" err="1" smtClean="0"/>
              <a:t>surveillance</a:t>
            </a:r>
            <a:r>
              <a:rPr lang="cs-CZ" dirty="0" smtClean="0"/>
              <a:t>“ a nádor představuje pro organismus nebezpečí, imunitní systém nedokáže promptně eliminovat všechny nádory a v některých případech nedochází k obranné imunitní odpovědi, ale k navození tolerance.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Rous </a:t>
            </a:r>
            <a:r>
              <a:rPr lang="cs-CZ" dirty="0" err="1" smtClean="0"/>
              <a:t>sarcoma</a:t>
            </a:r>
            <a:r>
              <a:rPr lang="cs-CZ" dirty="0" smtClean="0"/>
              <a:t> virus: v-</a:t>
            </a:r>
            <a:r>
              <a:rPr lang="cs-CZ" dirty="0" err="1" smtClean="0"/>
              <a:t>src</a:t>
            </a:r>
            <a:r>
              <a:rPr lang="cs-CZ" dirty="0" smtClean="0"/>
              <a:t>, c-</a:t>
            </a:r>
            <a:r>
              <a:rPr lang="cs-CZ" dirty="0" err="1" smtClean="0"/>
              <a:t>src</a:t>
            </a:r>
            <a:r>
              <a:rPr lang="cs-CZ" dirty="0" smtClean="0"/>
              <a:t> (</a:t>
            </a:r>
            <a:r>
              <a:rPr lang="cs-CZ" dirty="0" err="1" smtClean="0"/>
              <a:t>tyrosin</a:t>
            </a:r>
            <a:r>
              <a:rPr lang="cs-CZ" dirty="0" smtClean="0"/>
              <a:t> kináza)</a:t>
            </a:r>
          </a:p>
          <a:p>
            <a:r>
              <a:rPr lang="cs-CZ" dirty="0" smtClean="0"/>
              <a:t>Erb-b: receptor pro epidermální růstový faktor</a:t>
            </a:r>
          </a:p>
          <a:p>
            <a:r>
              <a:rPr lang="cs-CZ" dirty="0" err="1" smtClean="0"/>
              <a:t>Myc</a:t>
            </a:r>
            <a:r>
              <a:rPr lang="cs-CZ" dirty="0" smtClean="0"/>
              <a:t>: DNA-</a:t>
            </a:r>
            <a:r>
              <a:rPr lang="cs-CZ" dirty="0" err="1" smtClean="0"/>
              <a:t>binding</a:t>
            </a:r>
            <a:r>
              <a:rPr lang="cs-CZ" dirty="0" smtClean="0"/>
              <a:t> protein</a:t>
            </a:r>
          </a:p>
          <a:p>
            <a:r>
              <a:rPr lang="cs-CZ" dirty="0" err="1" smtClean="0"/>
              <a:t>Bcl</a:t>
            </a:r>
            <a:r>
              <a:rPr lang="cs-CZ" dirty="0" smtClean="0"/>
              <a:t>-2: inhibitor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err="1" smtClean="0"/>
              <a:t>Bax</a:t>
            </a:r>
            <a:r>
              <a:rPr lang="cs-CZ" dirty="0" smtClean="0"/>
              <a:t>: stimulátor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P-53: </a:t>
            </a:r>
            <a:r>
              <a:rPr lang="cs-CZ" dirty="0" err="1" smtClean="0"/>
              <a:t>nuklární</a:t>
            </a:r>
            <a:r>
              <a:rPr lang="cs-CZ" dirty="0" smtClean="0"/>
              <a:t> protein tlumící růst nádoru.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Rous </a:t>
            </a:r>
            <a:r>
              <a:rPr lang="cs-CZ" dirty="0" err="1" smtClean="0"/>
              <a:t>sarcoma</a:t>
            </a:r>
            <a:r>
              <a:rPr lang="cs-CZ" dirty="0" smtClean="0"/>
              <a:t> virus: v-</a:t>
            </a:r>
            <a:r>
              <a:rPr lang="cs-CZ" dirty="0" err="1" smtClean="0"/>
              <a:t>src</a:t>
            </a:r>
            <a:r>
              <a:rPr lang="cs-CZ" dirty="0" smtClean="0"/>
              <a:t>, c-</a:t>
            </a:r>
            <a:r>
              <a:rPr lang="cs-CZ" dirty="0" err="1" smtClean="0"/>
              <a:t>src</a:t>
            </a:r>
            <a:r>
              <a:rPr lang="cs-CZ" dirty="0" smtClean="0"/>
              <a:t> (</a:t>
            </a:r>
            <a:r>
              <a:rPr lang="cs-CZ" dirty="0" err="1" smtClean="0"/>
              <a:t>tyrosin</a:t>
            </a:r>
            <a:r>
              <a:rPr lang="cs-CZ" dirty="0" smtClean="0"/>
              <a:t> kináza)</a:t>
            </a:r>
          </a:p>
          <a:p>
            <a:r>
              <a:rPr lang="cs-CZ" dirty="0" smtClean="0"/>
              <a:t>Erb-b: receptor pro epidermální růstový faktor</a:t>
            </a:r>
          </a:p>
          <a:p>
            <a:r>
              <a:rPr lang="cs-CZ" dirty="0" err="1" smtClean="0"/>
              <a:t>Myc</a:t>
            </a:r>
            <a:r>
              <a:rPr lang="cs-CZ" dirty="0" smtClean="0"/>
              <a:t>: DNA-</a:t>
            </a:r>
            <a:r>
              <a:rPr lang="cs-CZ" dirty="0" err="1" smtClean="0"/>
              <a:t>binding</a:t>
            </a:r>
            <a:r>
              <a:rPr lang="cs-CZ" dirty="0" smtClean="0"/>
              <a:t> protein</a:t>
            </a:r>
          </a:p>
          <a:p>
            <a:r>
              <a:rPr lang="cs-CZ" dirty="0" err="1" smtClean="0"/>
              <a:t>Bcl</a:t>
            </a:r>
            <a:r>
              <a:rPr lang="cs-CZ" dirty="0" smtClean="0"/>
              <a:t>-2: inhibitor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err="1" smtClean="0"/>
              <a:t>Bax</a:t>
            </a:r>
            <a:r>
              <a:rPr lang="cs-CZ" dirty="0" smtClean="0"/>
              <a:t>: stimulátor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P-53: </a:t>
            </a:r>
            <a:r>
              <a:rPr lang="cs-CZ" dirty="0" err="1" smtClean="0"/>
              <a:t>nuklární</a:t>
            </a:r>
            <a:r>
              <a:rPr lang="cs-CZ" dirty="0" smtClean="0"/>
              <a:t> protein tlumící růst nádoru.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20E4-AAF7-40A5-99B4-B3E19271C1A9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Transplantace neboli přenosy tkání nebo orgánů představují terapeutické zákroky, které mají za cíl nahradit nefunkční tkáň nebo orgán příjemce zdravým ekvivalentem.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Nejčastějším druhem transplantace v klinické praxi jsou krevní transfuze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Orgánové transplantace – ledviny, srdce, játra, rohovka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Transplantace kostní dřeně</a:t>
            </a:r>
          </a:p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Nedostatek vhodných dárců → </a:t>
            </a:r>
            <a:r>
              <a:rPr lang="cs-CZ" altLang="en-US" b="1" dirty="0" smtClean="0"/>
              <a:t>xenogenní orgány – prase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dirty="0" smtClean="0"/>
              <a:t>Značné množství přirozených protilátek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odhojování</a:t>
            </a:r>
            <a:r>
              <a:rPr lang="cs-CZ" altLang="en-US" dirty="0" smtClean="0"/>
              <a:t> → vývoj transgenních prasat – </a:t>
            </a:r>
            <a:r>
              <a:rPr lang="cs-CZ" altLang="en-US" dirty="0" err="1" smtClean="0"/>
              <a:t>bb</a:t>
            </a:r>
            <a:r>
              <a:rPr lang="cs-CZ" altLang="en-US" dirty="0" smtClean="0"/>
              <a:t> by nesly méně antigenů rozeznávaných lidskými přirozenými protilátkami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0C4D-7D7E-4D3B-ABDF-D22192470A0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dirty="0" err="1" smtClean="0"/>
              <a:t>Cross-match</a:t>
            </a:r>
            <a:r>
              <a:rPr lang="cs-CZ" altLang="en-US" dirty="0" smtClean="0"/>
              <a:t> – sérum příjemce se smíchá s lymfocyty dárce v přítomnosti komplementu… Pokud jsou v séru přítomné cytotoxické protilátky - aloantigeny, dojde k lýze dárcových leukocytů → kontraindikace transplantace → </a:t>
            </a:r>
            <a:r>
              <a:rPr lang="cs-CZ" altLang="en-US" dirty="0" err="1" smtClean="0"/>
              <a:t>hyperakutní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rejekce</a:t>
            </a:r>
            <a:endParaRPr lang="cs-CZ" altLang="en-US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A1DFA-1D97-41DC-96B2-C713DF2CF76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7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7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6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9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1B5C-4067-47C0-AD6C-88BC13685DA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A6F6-7FFB-4EDC-8E99-5F9C99DA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Varle" TargetMode="Externa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Imunizace, nádorová imunologie, transplantace, reprodukční imunologie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69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Nespecifické  imunoglobulinové  deriváty</a:t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Intravenózní </a:t>
            </a:r>
            <a:r>
              <a:rPr lang="cs-CZ" sz="2400" dirty="0" smtClean="0"/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7S - intaktní molekula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5S - molekula </a:t>
            </a:r>
            <a:r>
              <a:rPr lang="cs-CZ" sz="2400" dirty="0" err="1" smtClean="0"/>
              <a:t>IgG</a:t>
            </a:r>
            <a:r>
              <a:rPr lang="cs-CZ" sz="2400" dirty="0" smtClean="0"/>
              <a:t> rozštěpena v pantové oblasti na  fragmenty Fab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</a:t>
            </a:r>
            <a:r>
              <a:rPr lang="cs-CZ" sz="2400" dirty="0" err="1" smtClean="0"/>
              <a:t>Fc</a:t>
            </a:r>
            <a:r>
              <a:rPr lang="cs-CZ" sz="2400" dirty="0" smtClean="0"/>
              <a:t> (Gama-</a:t>
            </a:r>
            <a:r>
              <a:rPr lang="cs-CZ" sz="2400" dirty="0" err="1" smtClean="0"/>
              <a:t>Venin</a:t>
            </a:r>
            <a:r>
              <a:rPr lang="cs-CZ" sz="2400" dirty="0" smtClean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/>
              <a:t>IgM</a:t>
            </a:r>
            <a:r>
              <a:rPr lang="cs-CZ" sz="2400" dirty="0" smtClean="0"/>
              <a:t>, obohacené preparáty (</a:t>
            </a:r>
            <a:r>
              <a:rPr lang="cs-CZ" sz="2400" dirty="0" err="1" smtClean="0"/>
              <a:t>Pentaglobin</a:t>
            </a:r>
            <a:r>
              <a:rPr lang="cs-CZ" sz="2400" dirty="0" smtClean="0"/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Intramuskulární</a:t>
            </a:r>
            <a:r>
              <a:rPr lang="cs-CZ" sz="2400" dirty="0" smtClean="0"/>
              <a:t> 16% roztok převážně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Subkutánní</a:t>
            </a:r>
            <a:r>
              <a:rPr lang="cs-CZ" sz="2400" dirty="0" smtClean="0"/>
              <a:t> - jedná se v podstatě </a:t>
            </a:r>
            <a:br>
              <a:rPr lang="cs-CZ" sz="2400" dirty="0" smtClean="0"/>
            </a:br>
            <a:r>
              <a:rPr lang="cs-CZ" sz="2400" dirty="0" smtClean="0"/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322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Cross-match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Sérum </a:t>
            </a:r>
            <a:r>
              <a:rPr lang="cs-CZ" altLang="en-US" dirty="0"/>
              <a:t>příjemce se smíchá s lymfocyty dárce v přítomnosti komplementu… </a:t>
            </a:r>
            <a:endParaRPr lang="cs-CZ" altLang="en-US" dirty="0" smtClean="0"/>
          </a:p>
          <a:p>
            <a:r>
              <a:rPr lang="cs-CZ" altLang="en-US" dirty="0" smtClean="0"/>
              <a:t>Pokud </a:t>
            </a:r>
            <a:r>
              <a:rPr lang="cs-CZ" altLang="en-US" dirty="0"/>
              <a:t>jsou v séru přítomné cytotoxické protilátky - aloantigeny, dojde k lýze dárcových leukocytů </a:t>
            </a:r>
            <a:r>
              <a:rPr lang="cs-CZ" altLang="en-US" dirty="0" smtClean="0"/>
              <a:t>za účasti komplementového systému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5284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Rejekce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 nepřijetí tkáně nebo transplantovaného orgánu</a:t>
            </a:r>
          </a:p>
          <a:p>
            <a:r>
              <a:rPr lang="cs-CZ" dirty="0" smtClean="0"/>
              <a:t>Podílejí se na ní: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aloreaktivní</a:t>
            </a:r>
            <a:r>
              <a:rPr lang="cs-CZ" dirty="0" smtClean="0"/>
              <a:t> T-lymfocyty, kterým jsou prezentovány antigenní peptidy pocházející z hlavních nebo vedlejších </a:t>
            </a:r>
            <a:r>
              <a:rPr lang="cs-CZ" dirty="0" err="1" smtClean="0"/>
              <a:t>histokompatibilitních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štěpu nebo transplantátu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rotilátky proti HLA antigenům dárce</a:t>
            </a:r>
          </a:p>
          <a:p>
            <a:pPr lvl="1"/>
            <a:r>
              <a:rPr lang="cs-CZ" dirty="0" smtClean="0"/>
              <a:t>Na úroveň poškození transplantovaného orgánu reaguje nespecifická imunita prostřednictvím DAMP signálů</a:t>
            </a:r>
          </a:p>
        </p:txBody>
      </p:sp>
    </p:spTree>
    <p:extLst>
      <p:ext uri="{BB962C8B-B14F-4D97-AF65-F5344CB8AC3E}">
        <p14:creationId xmlns:p14="http://schemas.microsoft.com/office/powerpoint/2010/main" val="7327776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Rejekce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36496" cy="53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977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Transplantační – </a:t>
            </a:r>
            <a:r>
              <a:rPr lang="cs-CZ" dirty="0" err="1"/>
              <a:t>aloimunitní</a:t>
            </a:r>
            <a:r>
              <a:rPr lang="cs-CZ" dirty="0"/>
              <a:t>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20472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sz="2400" dirty="0"/>
              <a:t>Genetický polymorfismus → Imunokompetentní buňky jednoho jedince reagují s antigeny tkání jiného </a:t>
            </a:r>
            <a:r>
              <a:rPr lang="cs-CZ" sz="2400" dirty="0" smtClean="0"/>
              <a:t>jedince</a:t>
            </a:r>
            <a:endParaRPr lang="cs-CZ" altLang="en-US" sz="2400" dirty="0" smtClean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vznikají </a:t>
            </a:r>
            <a:r>
              <a:rPr lang="cs-CZ" altLang="en-US" sz="2400" dirty="0"/>
              <a:t>na základě: </a:t>
            </a:r>
            <a:r>
              <a:rPr lang="cs-CZ" altLang="en-US" sz="2400" dirty="0" err="1"/>
              <a:t>alorektivity</a:t>
            </a:r>
            <a:r>
              <a:rPr lang="cs-CZ" altLang="en-US" sz="2400" dirty="0"/>
              <a:t> …</a:t>
            </a:r>
          </a:p>
          <a:p>
            <a:pPr>
              <a:spcBef>
                <a:spcPct val="0"/>
              </a:spcBef>
            </a:pPr>
            <a:r>
              <a:rPr lang="cs-CZ" altLang="en-US" sz="2400" b="1" dirty="0" err="1" smtClean="0"/>
              <a:t>Aloreaktivita</a:t>
            </a:r>
            <a:r>
              <a:rPr lang="cs-CZ" altLang="en-US" sz="2400" b="1" dirty="0" smtClean="0"/>
              <a:t> </a:t>
            </a:r>
            <a:r>
              <a:rPr lang="cs-CZ" altLang="en-US" sz="2400" b="1" dirty="0"/>
              <a:t>T-lymfocytů</a:t>
            </a:r>
            <a:r>
              <a:rPr lang="cs-CZ" altLang="en-US" sz="2400" b="1" dirty="0" smtClean="0"/>
              <a:t>: - přímé rozpoznání antigenů</a:t>
            </a:r>
            <a:endParaRPr lang="cs-CZ" altLang="en-US" sz="2400" b="1" dirty="0"/>
          </a:p>
          <a:p>
            <a:pPr>
              <a:spcBef>
                <a:spcPct val="0"/>
              </a:spcBef>
            </a:pPr>
            <a:r>
              <a:rPr lang="cs-CZ" altLang="en-US" sz="2400" dirty="0"/>
              <a:t>T-lymfocyty příjemce jsou schopny rozeznávat jako </a:t>
            </a:r>
            <a:r>
              <a:rPr lang="cs-CZ" altLang="en-US" sz="2400" b="1" dirty="0"/>
              <a:t>cizorodé</a:t>
            </a:r>
            <a:r>
              <a:rPr lang="cs-CZ" altLang="en-US" sz="2400" dirty="0"/>
              <a:t>:</a:t>
            </a:r>
          </a:p>
          <a:p>
            <a:pPr>
              <a:spcBef>
                <a:spcPct val="0"/>
              </a:spcBef>
            </a:pPr>
            <a:r>
              <a:rPr lang="cs-CZ" altLang="en-US" sz="2400" dirty="0"/>
              <a:t>odlišné alelické formy MHC </a:t>
            </a:r>
            <a:r>
              <a:rPr lang="cs-CZ" altLang="en-US" sz="2400" dirty="0" err="1"/>
              <a:t>gp</a:t>
            </a:r>
            <a:r>
              <a:rPr lang="cs-CZ" altLang="en-US" sz="2400" dirty="0"/>
              <a:t> – vážou </a:t>
            </a:r>
            <a:r>
              <a:rPr lang="cs-CZ" altLang="en-US" sz="2400" dirty="0" smtClean="0"/>
              <a:t>různé peptidové </a:t>
            </a:r>
            <a:r>
              <a:rPr lang="cs-CZ" altLang="en-US" sz="2400" dirty="0"/>
              <a:t>fragmenty normálních buněčných </a:t>
            </a:r>
            <a:r>
              <a:rPr lang="cs-CZ" altLang="en-US" sz="2400" dirty="0" smtClean="0"/>
              <a:t>proteinů</a:t>
            </a:r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T-lymfocyty příjemce náhodně váží na tyto mnohočetné struktury MHC s peptidy, se kterými se nemohly setkat během vývoje a není vůči nim ustanovena tolerance</a:t>
            </a:r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Alogenní buňky dárce se imunitnímu systému příjemce jeví jako např. napadané virem </a:t>
            </a:r>
          </a:p>
          <a:p>
            <a:pPr>
              <a:spcBef>
                <a:spcPct val="0"/>
              </a:spcBef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74939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Přímá a nepřímá cesta rozpoznávání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92888" cy="51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Dárce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Dárce</a:t>
            </a:r>
            <a:endParaRPr lang="en-GB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0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56376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381368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Aloimunitní</a:t>
            </a:r>
            <a:r>
              <a:rPr lang="cs-CZ" altLang="en-US" dirty="0"/>
              <a:t>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en-US" sz="2400" b="1" dirty="0" err="1" smtClean="0"/>
              <a:t>Aloreaktivita</a:t>
            </a:r>
            <a:r>
              <a:rPr lang="cs-CZ" altLang="en-US" sz="2400" b="1" dirty="0" smtClean="0"/>
              <a:t> T-lymfocytů: nepřímé rozpoznání </a:t>
            </a:r>
            <a:r>
              <a:rPr lang="cs-CZ" altLang="en-US" sz="2400" b="1" dirty="0" err="1" smtClean="0"/>
              <a:t>Ag</a:t>
            </a:r>
            <a:endParaRPr lang="cs-CZ" altLang="en-US" sz="2400" b="1" dirty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odlišné MHC </a:t>
            </a:r>
            <a:r>
              <a:rPr lang="cs-CZ" altLang="en-US" sz="2400" dirty="0" err="1"/>
              <a:t>gp</a:t>
            </a:r>
            <a:r>
              <a:rPr lang="cs-CZ" altLang="en-US" sz="2400" dirty="0"/>
              <a:t> </a:t>
            </a:r>
            <a:r>
              <a:rPr lang="cs-CZ" altLang="en-US" sz="2400" dirty="0" smtClean="0"/>
              <a:t> dárce jsou zpracovávány APC příjemce  a jejich štěpy jsou předkládány T-lymfocytům jako cizorodé </a:t>
            </a:r>
            <a:r>
              <a:rPr lang="cs-CZ" altLang="en-US" sz="2400" dirty="0" err="1" smtClean="0"/>
              <a:t>Ag</a:t>
            </a:r>
            <a:endParaRPr lang="cs-CZ" altLang="en-US" sz="2400" dirty="0" smtClean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Průkaz </a:t>
            </a:r>
            <a:r>
              <a:rPr lang="cs-CZ" altLang="en-US" sz="2400" dirty="0" err="1" smtClean="0"/>
              <a:t>aloreaktivity</a:t>
            </a:r>
            <a:r>
              <a:rPr lang="cs-CZ" altLang="en-US" sz="2400" dirty="0" smtClean="0"/>
              <a:t> T-lymfocytů: směsná lymfocytární reakce (MLR)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/>
              <a:t>V kultuře smícháme lymfocyty s příměsí monocytů dvou geneticky odlišných jedinců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/>
              <a:t>T lymfocyty reagují na alogenní komplexy MHC – nastává aktivace a buněčná proliferace</a:t>
            </a:r>
          </a:p>
          <a:p>
            <a:pPr lvl="1">
              <a:spcBef>
                <a:spcPct val="0"/>
              </a:spcBef>
            </a:pPr>
            <a:r>
              <a:rPr lang="cs-CZ" altLang="en-US" sz="2000" dirty="0" smtClean="0"/>
              <a:t>Reagují buňky příjemce na buňky dárce – jednosměrná MLR reakce – buňky dárce se ozáří nebo se vystaví cytostatikům – </a:t>
            </a:r>
            <a:r>
              <a:rPr lang="cs-CZ" altLang="en-US" sz="2000" dirty="0" err="1" smtClean="0"/>
              <a:t>mitomycinu</a:t>
            </a:r>
            <a:r>
              <a:rPr lang="cs-CZ" altLang="en-US" sz="2000" dirty="0" smtClean="0"/>
              <a:t> C – nemůžou se dělit. Další aktivace a proliferace buněk je pak dána reakcí příjemce</a:t>
            </a:r>
          </a:p>
        </p:txBody>
      </p:sp>
    </p:spTree>
    <p:extLst>
      <p:ext uri="{BB962C8B-B14F-4D97-AF65-F5344CB8AC3E}">
        <p14:creationId xmlns:p14="http://schemas.microsoft.com/office/powerpoint/2010/main" val="27248393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Aloimunitní</a:t>
            </a:r>
            <a:r>
              <a:rPr lang="cs-CZ" altLang="en-US" dirty="0"/>
              <a:t>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en-US" sz="2400" dirty="0" smtClean="0"/>
              <a:t>vznikají </a:t>
            </a:r>
            <a:r>
              <a:rPr lang="cs-CZ" altLang="en-US" sz="2400" dirty="0"/>
              <a:t>na základě: </a:t>
            </a:r>
            <a:r>
              <a:rPr lang="cs-CZ" altLang="en-US" sz="2400" dirty="0" err="1"/>
              <a:t>alorektivity</a:t>
            </a:r>
            <a:r>
              <a:rPr lang="cs-CZ" altLang="en-US" sz="2400" dirty="0"/>
              <a:t> …</a:t>
            </a:r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odlišné </a:t>
            </a:r>
            <a:r>
              <a:rPr lang="cs-CZ" altLang="en-US" sz="2400" dirty="0"/>
              <a:t>alelické formy vedlejších </a:t>
            </a:r>
            <a:r>
              <a:rPr lang="cs-CZ" altLang="en-US" sz="2400" dirty="0" err="1"/>
              <a:t>histokompatibilních</a:t>
            </a:r>
            <a:r>
              <a:rPr lang="cs-CZ" altLang="en-US" sz="2400" dirty="0"/>
              <a:t> antigenů (MHC dárce a příjemce geneticky shodné) – méně intenzivní </a:t>
            </a:r>
            <a:r>
              <a:rPr lang="cs-CZ" altLang="en-US" sz="2400" dirty="0" err="1"/>
              <a:t>aloreaktivita</a:t>
            </a:r>
            <a:endParaRPr lang="cs-CZ" altLang="en-US" sz="2400" dirty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Aloantigeny </a:t>
            </a:r>
            <a:r>
              <a:rPr lang="cs-CZ" altLang="en-US" sz="2400" dirty="0"/>
              <a:t>mohou v příjemci transplantátu vyvolávat tvorbu </a:t>
            </a:r>
            <a:r>
              <a:rPr lang="cs-CZ" altLang="en-US" sz="2400" dirty="0" smtClean="0"/>
              <a:t>protilátek</a:t>
            </a:r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Tvorba </a:t>
            </a:r>
            <a:r>
              <a:rPr lang="cs-CZ" altLang="en-US" sz="2400" dirty="0"/>
              <a:t>protilátek proti aloantigenům – mohou vznikat stejně jako při aktivaci </a:t>
            </a:r>
            <a:r>
              <a:rPr lang="cs-CZ" altLang="en-US" sz="2400" dirty="0" smtClean="0"/>
              <a:t>T-lymfocytů</a:t>
            </a:r>
            <a:endParaRPr lang="cs-CZ" altLang="en-US" sz="2400" dirty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Nebo mohou být přítomné </a:t>
            </a:r>
            <a:r>
              <a:rPr lang="cs-CZ" altLang="en-US" sz="2400" dirty="0"/>
              <a:t>již před transplantací (krevní transfuze, opakované těhotenství</a:t>
            </a:r>
            <a:r>
              <a:rPr lang="cs-CZ" altLang="en-US" sz="24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Nebezpečné protilátky proti štěpu jsou takové, které aktivují komplement</a:t>
            </a:r>
            <a:endParaRPr lang="cs-CZ" altLang="en-US" sz="2400" dirty="0"/>
          </a:p>
          <a:p>
            <a:pPr>
              <a:spcBef>
                <a:spcPct val="0"/>
              </a:spcBef>
            </a:pPr>
            <a:r>
              <a:rPr lang="cs-CZ" altLang="en-US" sz="2400" dirty="0" smtClean="0"/>
              <a:t>Přítomnost těchto protilátek = kontraindikace </a:t>
            </a:r>
            <a:r>
              <a:rPr lang="cs-CZ" altLang="en-US" sz="2400" dirty="0"/>
              <a:t>transplantace → </a:t>
            </a:r>
            <a:r>
              <a:rPr lang="cs-CZ" altLang="en-US" sz="2400" dirty="0" err="1"/>
              <a:t>hyperakutní</a:t>
            </a:r>
            <a:r>
              <a:rPr lang="cs-CZ" altLang="en-US" sz="2400" dirty="0"/>
              <a:t> </a:t>
            </a:r>
            <a:r>
              <a:rPr lang="cs-CZ" altLang="en-US" sz="2400" dirty="0" err="1"/>
              <a:t>rejekce</a:t>
            </a: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72421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Ovlivnění transplantátu přirozenou reaktivitou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100" dirty="0" smtClean="0"/>
              <a:t>Stav transplantovaného orgánu závisí </a:t>
            </a:r>
          </a:p>
          <a:p>
            <a:r>
              <a:rPr lang="cs-CZ" sz="5100" dirty="0" smtClean="0"/>
              <a:t> na okolnostech smrti dárce, které může předcházet cytokinová bouře</a:t>
            </a:r>
          </a:p>
          <a:p>
            <a:r>
              <a:rPr lang="cs-CZ" sz="5100" dirty="0" smtClean="0"/>
              <a:t>Manipulaci s transplantovanou tkání, zajištění </a:t>
            </a:r>
            <a:r>
              <a:rPr lang="cs-CZ" sz="5100" dirty="0" err="1" smtClean="0"/>
              <a:t>perfuze</a:t>
            </a:r>
            <a:r>
              <a:rPr lang="cs-CZ" sz="5100" dirty="0" smtClean="0"/>
              <a:t>, chirurgické a tkáňové procedury</a:t>
            </a:r>
          </a:p>
          <a:p>
            <a:r>
              <a:rPr lang="cs-CZ" sz="5100" dirty="0" smtClean="0"/>
              <a:t>Uvolnění DAMP signálů: </a:t>
            </a:r>
          </a:p>
          <a:p>
            <a:pPr lvl="1"/>
            <a:r>
              <a:rPr lang="cs-CZ" sz="5100" dirty="0" err="1" smtClean="0"/>
              <a:t>Alarminy</a:t>
            </a:r>
            <a:r>
              <a:rPr lang="cs-CZ" sz="5100" dirty="0" smtClean="0"/>
              <a:t>: HMGB-1 (1hydroxy-2methyl-but-2-enyl 4-pyrofosfát), IL-33, IL-1</a:t>
            </a:r>
            <a:r>
              <a:rPr lang="el-GR" sz="5100" dirty="0" smtClean="0"/>
              <a:t>α</a:t>
            </a:r>
            <a:endParaRPr lang="cs-CZ" sz="5100" dirty="0" smtClean="0"/>
          </a:p>
          <a:p>
            <a:pPr lvl="1"/>
            <a:r>
              <a:rPr lang="cs-CZ" sz="5100" dirty="0" smtClean="0"/>
              <a:t>Mediátory uvolněné z cytoplazmy poškozených buněk: DNA, RNA, </a:t>
            </a:r>
            <a:r>
              <a:rPr lang="cs-CZ" sz="5100" dirty="0" err="1" smtClean="0"/>
              <a:t>Hsp</a:t>
            </a:r>
            <a:r>
              <a:rPr lang="cs-CZ" sz="5100" dirty="0" smtClean="0"/>
              <a:t> proteiny, ATP…</a:t>
            </a:r>
          </a:p>
          <a:p>
            <a:r>
              <a:rPr lang="cs-CZ" sz="5100" dirty="0" smtClean="0"/>
              <a:t>Vazba na PRR – TLR, C-</a:t>
            </a:r>
            <a:r>
              <a:rPr lang="cs-CZ" sz="5100" dirty="0" err="1" smtClean="0"/>
              <a:t>lektinové</a:t>
            </a:r>
            <a:r>
              <a:rPr lang="cs-CZ" sz="5100" dirty="0" smtClean="0"/>
              <a:t> receptory…</a:t>
            </a:r>
          </a:p>
          <a:p>
            <a:r>
              <a:rPr lang="cs-CZ" sz="5100" dirty="0" smtClean="0"/>
              <a:t>Výsledkem je aktivace buněk přirozené imunity spojená s produkcí prozánětlivých </a:t>
            </a:r>
            <a:r>
              <a:rPr lang="cs-CZ" sz="5100" dirty="0" err="1" smtClean="0"/>
              <a:t>cytokinů</a:t>
            </a:r>
            <a:r>
              <a:rPr lang="cs-CZ" sz="5100" dirty="0" smtClean="0"/>
              <a:t>: IL-1</a:t>
            </a:r>
            <a:r>
              <a:rPr lang="el-GR" sz="5100" dirty="0" smtClean="0"/>
              <a:t>β</a:t>
            </a:r>
            <a:r>
              <a:rPr lang="cs-CZ" sz="5100" dirty="0" smtClean="0"/>
              <a:t>, IL-6, IL-18, TNF-</a:t>
            </a:r>
            <a:r>
              <a:rPr lang="el-GR" sz="5100" dirty="0" smtClean="0"/>
              <a:t>α</a:t>
            </a:r>
            <a:r>
              <a:rPr lang="cs-CZ" sz="5100" dirty="0" smtClean="0"/>
              <a:t>, produkce </a:t>
            </a:r>
            <a:r>
              <a:rPr lang="cs-CZ" sz="5100" dirty="0" err="1" smtClean="0"/>
              <a:t>chemokinů</a:t>
            </a:r>
            <a:r>
              <a:rPr lang="cs-CZ" sz="5100" dirty="0" smtClean="0"/>
              <a:t> a exprese </a:t>
            </a:r>
            <a:r>
              <a:rPr lang="cs-CZ" sz="5100" dirty="0" err="1" smtClean="0"/>
              <a:t>kostimulačních</a:t>
            </a:r>
            <a:r>
              <a:rPr lang="cs-CZ" sz="5100" dirty="0" smtClean="0"/>
              <a:t> molekul</a:t>
            </a:r>
          </a:p>
        </p:txBody>
      </p:sp>
    </p:spTree>
    <p:extLst>
      <p:ext uri="{BB962C8B-B14F-4D97-AF65-F5344CB8AC3E}">
        <p14:creationId xmlns:p14="http://schemas.microsoft.com/office/powerpoint/2010/main" val="7277607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Ovlivnění transplantátu přirozenou reaktivitou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5100" dirty="0" smtClean="0"/>
              <a:t>Podpora exprese adhezních molekul na stěnách endotelu, zvyšování prostupnosti pro zejména dendritické buňky migrující z transplantované tkáně do lymfatických uzlin příjemce a naopak podpora průniku efektorových buněk do transplantované tkáně</a:t>
            </a:r>
          </a:p>
          <a:p>
            <a:r>
              <a:rPr lang="cs-CZ" sz="5100" dirty="0" smtClean="0"/>
              <a:t>Podpora rozvoje zánětu především na endotelové výstelce cév transplantovaných orgánů</a:t>
            </a:r>
          </a:p>
          <a:p>
            <a:r>
              <a:rPr lang="cs-CZ" sz="5100" dirty="0" smtClean="0"/>
              <a:t>Jedná se o nespecifickou odpověď na předoperační a perioperační poškození transplantovaného orgánu a není závislá na HLA dárce a příjemce</a:t>
            </a:r>
          </a:p>
          <a:p>
            <a:r>
              <a:rPr lang="cs-CZ" sz="5100" dirty="0" smtClean="0"/>
              <a:t>Sama o sobě není schopna vyvolat </a:t>
            </a:r>
            <a:r>
              <a:rPr lang="cs-CZ" sz="5100" dirty="0" err="1" smtClean="0"/>
              <a:t>rejekci</a:t>
            </a:r>
            <a:endParaRPr lang="cs-CZ" sz="5100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50570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smtClean="0"/>
              <a:t>Rejekce transplantátu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85775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en-US" sz="2800" u="sng" dirty="0" smtClean="0"/>
              <a:t>Ovlivňující faktory: </a:t>
            </a:r>
          </a:p>
          <a:p>
            <a:r>
              <a:rPr lang="cs-CZ" altLang="en-US" dirty="0" smtClean="0"/>
              <a:t>Genetický rozdíl dárce a příjemce v genech kódujících MHC</a:t>
            </a:r>
          </a:p>
          <a:p>
            <a:r>
              <a:rPr lang="cs-CZ" altLang="en-US" dirty="0" smtClean="0"/>
              <a:t>Druh tkáně-</a:t>
            </a:r>
            <a:r>
              <a:rPr lang="cs-CZ" altLang="en-US" dirty="0"/>
              <a:t> nejsilnější reakce vznikají proti </a:t>
            </a:r>
            <a:r>
              <a:rPr lang="cs-CZ" altLang="en-US" dirty="0" err="1"/>
              <a:t>vaskularizovaným</a:t>
            </a:r>
            <a:r>
              <a:rPr lang="cs-CZ" altLang="en-US" dirty="0"/>
              <a:t> tkáním obsahujícím hodně </a:t>
            </a:r>
            <a:r>
              <a:rPr lang="cs-CZ" altLang="en-US" dirty="0" err="1"/>
              <a:t>bb</a:t>
            </a:r>
            <a:r>
              <a:rPr lang="cs-CZ" altLang="en-US" dirty="0"/>
              <a:t> prezentujících </a:t>
            </a:r>
            <a:r>
              <a:rPr lang="cs-CZ" altLang="en-US" dirty="0" smtClean="0"/>
              <a:t>antigen</a:t>
            </a:r>
          </a:p>
          <a:p>
            <a:r>
              <a:rPr lang="cs-CZ" altLang="en-US" dirty="0" smtClean="0"/>
              <a:t>Aktivita imunitního systému příjemce-</a:t>
            </a:r>
            <a:r>
              <a:rPr lang="cs-CZ" altLang="en-US" dirty="0"/>
              <a:t> imunodeficientní příjemci vyvíjí menší </a:t>
            </a:r>
            <a:r>
              <a:rPr lang="cs-CZ" altLang="en-US" dirty="0" err="1"/>
              <a:t>odhojovací</a:t>
            </a:r>
            <a:r>
              <a:rPr lang="cs-CZ" altLang="en-US" dirty="0"/>
              <a:t> reakci, imunosuprese</a:t>
            </a:r>
            <a:endParaRPr lang="cs-CZ" altLang="en-US" dirty="0" smtClean="0"/>
          </a:p>
          <a:p>
            <a:r>
              <a:rPr lang="cs-CZ" altLang="en-US" dirty="0" smtClean="0"/>
              <a:t>Stav transplantovaného orgánu-</a:t>
            </a:r>
            <a:r>
              <a:rPr lang="cs-CZ" altLang="en-US" dirty="0"/>
              <a:t> délka ischemie, způsob uchování, traumatizace orgánu při odběru a samotné transplantaci → vaskulární (popř. chronická) </a:t>
            </a:r>
            <a:r>
              <a:rPr lang="cs-CZ" altLang="en-US" dirty="0" err="1" smtClean="0"/>
              <a:t>rejekce</a:t>
            </a:r>
            <a:endParaRPr lang="cs-CZ" altLang="en-US" dirty="0" smtClean="0"/>
          </a:p>
          <a:p>
            <a:r>
              <a:rPr lang="cs-CZ" altLang="en-US" dirty="0" smtClean="0"/>
              <a:t>Farmakologická imunosuprese – imunosupresivní léčba – celkový útlum imunitních reakcí</a:t>
            </a:r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9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400"/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u="sng" dirty="0" err="1"/>
              <a:t>Polyklonální</a:t>
            </a:r>
            <a:r>
              <a:rPr lang="cs-CZ" b="1" u="sng" dirty="0"/>
              <a:t> „antiséra“  (hyperimunní séra)</a:t>
            </a:r>
            <a:r>
              <a:rPr lang="cs-CZ" dirty="0"/>
              <a:t> </a:t>
            </a:r>
            <a:r>
              <a:rPr lang="cs-CZ" u="sng" dirty="0"/>
              <a:t>xenogenní </a:t>
            </a:r>
            <a:r>
              <a:rPr lang="cs-CZ" dirty="0"/>
              <a:t>(imunizace zvířat – králík, koza, prase, kůň</a:t>
            </a:r>
            <a:r>
              <a:rPr lang="cs-CZ" dirty="0" smtClean="0"/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u="sng" dirty="0" smtClean="0"/>
              <a:t>alogenní  </a:t>
            </a:r>
            <a:r>
              <a:rPr lang="cs-CZ" dirty="0" smtClean="0"/>
              <a:t>(lidská od přirozeně i záměrně imunizovaných dobrovolníků)</a:t>
            </a:r>
            <a:endParaRPr lang="cs-CZ" u="sng" dirty="0"/>
          </a:p>
          <a:p>
            <a:pPr marL="342900" indent="-342900">
              <a:buFont typeface="Wingdings" pitchFamily="2" charset="2"/>
              <a:buNone/>
            </a:pPr>
            <a:endParaRPr lang="cs-CZ" dirty="0"/>
          </a:p>
          <a:p>
            <a:pPr marL="342900" indent="-342900">
              <a:buFont typeface="Wingdings" pitchFamily="2" charset="2"/>
              <a:buNone/>
            </a:pPr>
            <a:r>
              <a:rPr lang="cs-CZ" b="1" u="sng" dirty="0"/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modifikované (</a:t>
            </a:r>
            <a:r>
              <a:rPr lang="cs-CZ" dirty="0" err="1"/>
              <a:t>chimerické</a:t>
            </a:r>
            <a:r>
              <a:rPr lang="cs-CZ" dirty="0"/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0472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Druhy </a:t>
            </a:r>
            <a:r>
              <a:rPr lang="cs-CZ" sz="4000" dirty="0" err="1" smtClean="0"/>
              <a:t>rejekce</a:t>
            </a:r>
            <a:endParaRPr lang="cs-CZ" sz="4000" dirty="0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9144000" cy="5159474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en-US" u="sng" dirty="0" smtClean="0"/>
              <a:t>Imunitní reakce protilátkového typu:</a:t>
            </a:r>
          </a:p>
          <a:p>
            <a:r>
              <a:rPr lang="cs-CZ" altLang="en-US" dirty="0" smtClean="0"/>
              <a:t>způsobená </a:t>
            </a:r>
            <a:r>
              <a:rPr lang="cs-CZ" altLang="en-US" dirty="0"/>
              <a:t>protilátkami buď přirozenými nebo vytvořenými v důsledku předchozích imunizací</a:t>
            </a:r>
            <a:endParaRPr lang="cs-CZ" altLang="en-US" b="1" dirty="0" smtClean="0"/>
          </a:p>
          <a:p>
            <a:r>
              <a:rPr lang="cs-CZ" altLang="en-US" b="1" dirty="0" err="1" smtClean="0"/>
              <a:t>Hyperakutní</a:t>
            </a:r>
            <a:r>
              <a:rPr lang="cs-CZ" altLang="en-US" dirty="0" smtClean="0"/>
              <a:t> (min. – hod.)</a:t>
            </a:r>
          </a:p>
          <a:p>
            <a:r>
              <a:rPr lang="cs-CZ" altLang="en-US" b="1" dirty="0" smtClean="0"/>
              <a:t>Akcelerovaná</a:t>
            </a:r>
            <a:r>
              <a:rPr lang="cs-CZ" altLang="en-US" dirty="0" smtClean="0"/>
              <a:t> (3 – 5 dnů po transplantaci)</a:t>
            </a:r>
          </a:p>
          <a:p>
            <a:pPr>
              <a:buNone/>
            </a:pPr>
            <a:r>
              <a:rPr lang="cs-CZ" altLang="en-US" dirty="0"/>
              <a:t>(</a:t>
            </a:r>
            <a:r>
              <a:rPr lang="cs-CZ" altLang="en-US" dirty="0" err="1"/>
              <a:t>xenotransplantace</a:t>
            </a:r>
            <a:r>
              <a:rPr lang="cs-CZ" altLang="en-US" dirty="0"/>
              <a:t>, transfuze krve neshodné v ABO systému)</a:t>
            </a:r>
          </a:p>
          <a:p>
            <a:pPr>
              <a:buFont typeface="Wingdings 2" pitchFamily="18" charset="2"/>
              <a:buNone/>
            </a:pPr>
            <a:endParaRPr lang="cs-CZ" altLang="en-US" dirty="0" smtClean="0"/>
          </a:p>
          <a:p>
            <a:pPr>
              <a:buFont typeface="Wingdings 2" pitchFamily="18" charset="2"/>
              <a:buNone/>
            </a:pPr>
            <a:r>
              <a:rPr lang="cs-CZ" altLang="en-US" u="sng" dirty="0" smtClean="0"/>
              <a:t>Imunitní reakce proti štěpu:</a:t>
            </a:r>
          </a:p>
          <a:p>
            <a:r>
              <a:rPr lang="cs-CZ" altLang="en-US" b="1" dirty="0" smtClean="0"/>
              <a:t>Akutní</a:t>
            </a:r>
            <a:r>
              <a:rPr lang="cs-CZ" altLang="en-US" dirty="0" smtClean="0"/>
              <a:t> </a:t>
            </a:r>
            <a:r>
              <a:rPr lang="cs-CZ" altLang="en-US" b="1" dirty="0" err="1" smtClean="0"/>
              <a:t>odhojování</a:t>
            </a:r>
            <a:r>
              <a:rPr lang="cs-CZ" altLang="en-US" dirty="0" smtClean="0"/>
              <a:t> (dny – týdny) – primární imunitní reakce proti štěpu – důsledek útoku Th1 a </a:t>
            </a:r>
            <a:r>
              <a:rPr lang="cs-CZ" altLang="en-US" dirty="0" err="1" smtClean="0"/>
              <a:t>Tc</a:t>
            </a:r>
            <a:r>
              <a:rPr lang="cs-CZ" altLang="en-US" dirty="0" smtClean="0"/>
              <a:t> buněk</a:t>
            </a:r>
          </a:p>
          <a:p>
            <a:r>
              <a:rPr lang="cs-CZ" altLang="en-US" b="1" dirty="0" smtClean="0"/>
              <a:t>Chronická</a:t>
            </a:r>
            <a:r>
              <a:rPr lang="cs-CZ" altLang="en-US" dirty="0" smtClean="0"/>
              <a:t> (2 měsíce po transplantaci)- </a:t>
            </a:r>
            <a:r>
              <a:rPr lang="cs-CZ" altLang="en-US" dirty="0"/>
              <a:t>– ischemie tkání, poškození cév – transplantační vaskulární skleróza – nahrazování funkční tkáně vazivem, poškození endotelu a vaskularizace s následnou obliterací cév → poruchy prokrvení štěpu a postupná ztráta </a:t>
            </a:r>
            <a:r>
              <a:rPr lang="cs-CZ" altLang="en-US" dirty="0" smtClean="0"/>
              <a:t>funkce</a:t>
            </a:r>
          </a:p>
          <a:p>
            <a:r>
              <a:rPr lang="cs-CZ" altLang="en-US" dirty="0" smtClean="0"/>
              <a:t>Způsobená protilátkami ( nejčastější ) nebo T-lymfocyty (Reakce pozdní přecitlivělosti – vznik Th2 a Th3 – vznik </a:t>
            </a:r>
            <a:r>
              <a:rPr lang="cs-CZ" altLang="en-US" dirty="0" err="1" smtClean="0"/>
              <a:t>aloprotilátek</a:t>
            </a:r>
            <a:r>
              <a:rPr lang="cs-CZ" altLang="en-US" dirty="0" smtClean="0"/>
              <a:t> a fibrogenních faktorů)</a:t>
            </a:r>
            <a:endParaRPr lang="cs-CZ" altLang="en-US" dirty="0"/>
          </a:p>
          <a:p>
            <a:endParaRPr lang="cs-CZ" altLang="en-US" dirty="0" smtClean="0"/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4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Transplantační – </a:t>
            </a:r>
            <a:r>
              <a:rPr lang="cs-CZ" sz="4000" dirty="0" err="1" smtClean="0"/>
              <a:t>aloimunitní</a:t>
            </a:r>
            <a:r>
              <a:rPr lang="cs-CZ" sz="4000" dirty="0" smtClean="0"/>
              <a:t>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124745"/>
            <a:ext cx="9252520" cy="5733256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Genetický polymorfismus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Imunokompetentní buňky jednoho jedince reagují s antigeny tkání jiného jedince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u="sng" dirty="0" smtClean="0">
                <a:latin typeface="Calibri"/>
              </a:rPr>
              <a:t>→ </a:t>
            </a:r>
            <a:r>
              <a:rPr lang="cs-CZ" b="1" u="sng" dirty="0" smtClean="0"/>
              <a:t>Odhojení – </a:t>
            </a:r>
            <a:r>
              <a:rPr lang="cs-CZ" b="1" u="sng" dirty="0" err="1" smtClean="0"/>
              <a:t>rejekce</a:t>
            </a:r>
            <a:r>
              <a:rPr lang="cs-CZ" b="1" u="sng" dirty="0" smtClean="0"/>
              <a:t> transplantátu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Transplantát vnímán imunitním systémem příjemce jako cizorodý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Orgánové transplantace</a:t>
            </a:r>
            <a:endParaRPr lang="cs-CZ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u="sng" dirty="0"/>
              <a:t>→ </a:t>
            </a:r>
            <a:r>
              <a:rPr lang="cs-CZ" b="1" u="sng" dirty="0"/>
              <a:t>Reakce štěpu proti hostiteli (</a:t>
            </a:r>
            <a:r>
              <a:rPr lang="cs-CZ" b="1" u="sng" dirty="0" err="1"/>
              <a:t>GvH</a:t>
            </a:r>
            <a:r>
              <a:rPr lang="cs-CZ" b="1" u="sng" dirty="0"/>
              <a:t>) </a:t>
            </a:r>
            <a:endParaRPr lang="cs-CZ" b="1" u="sng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Imunokompetentní buňky ve štěpu reagují s tkáněmi příjemce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Imunodeficientní pacienti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Transplantace hematopoetických kmenových buněk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u="sng" dirty="0" smtClean="0"/>
              <a:t>Aloantigeny: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MHC glykoproteiny </a:t>
            </a:r>
            <a:r>
              <a:rPr lang="cs-CZ" dirty="0" smtClean="0"/>
              <a:t>(HLA antigeny)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Vedlejší </a:t>
            </a:r>
            <a:r>
              <a:rPr lang="cs-CZ" b="1" dirty="0" err="1" smtClean="0"/>
              <a:t>histokompatibilitní</a:t>
            </a:r>
            <a:r>
              <a:rPr lang="cs-CZ" b="1" dirty="0" smtClean="0"/>
              <a:t> antigeny  </a:t>
            </a:r>
            <a:r>
              <a:rPr lang="cs-CZ" dirty="0" smtClean="0"/>
              <a:t>(polymorfní tkáňové antigeny)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b="1" dirty="0" smtClean="0">
                <a:latin typeface="Calibri"/>
              </a:rPr>
              <a:t>→  </a:t>
            </a:r>
            <a:r>
              <a:rPr lang="cs-CZ" b="1" dirty="0" err="1" smtClean="0"/>
              <a:t>alorektivita</a:t>
            </a:r>
            <a:r>
              <a:rPr lang="cs-CZ" b="1" dirty="0" smtClean="0"/>
              <a:t> T-lymfocytů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b="1" dirty="0" smtClean="0"/>
              <a:t>      tvorba protilátek proti aloantigenům</a:t>
            </a:r>
          </a:p>
        </p:txBody>
      </p:sp>
    </p:spTree>
    <p:extLst>
      <p:ext uri="{BB962C8B-B14F-4D97-AF65-F5344CB8AC3E}">
        <p14:creationId xmlns:p14="http://schemas.microsoft.com/office/powerpoint/2010/main" val="41903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protilátek při transplantaci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Protilátky jsou namířeny proti HLA </a:t>
            </a:r>
            <a:r>
              <a:rPr lang="cs-CZ" dirty="0" err="1" smtClean="0"/>
              <a:t>Ag</a:t>
            </a:r>
            <a:r>
              <a:rPr lang="cs-CZ" dirty="0" smtClean="0"/>
              <a:t> transplantátu – Donor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anibodies</a:t>
            </a:r>
            <a:r>
              <a:rPr lang="cs-CZ" dirty="0" smtClean="0"/>
              <a:t> (DSA)</a:t>
            </a:r>
          </a:p>
          <a:p>
            <a:r>
              <a:rPr lang="cs-CZ" dirty="0" smtClean="0"/>
              <a:t>Klinicky nejvýznamnější jsou ve třídě </a:t>
            </a:r>
            <a:r>
              <a:rPr lang="cs-CZ" dirty="0" err="1" smtClean="0"/>
              <a:t>IgG</a:t>
            </a:r>
            <a:r>
              <a:rPr lang="cs-CZ" dirty="0" smtClean="0"/>
              <a:t> – namířeny proti HLA I. I II. Třídy a také proti molekulám MICA a MICB (=non HLA- antigeny MHC </a:t>
            </a:r>
            <a:r>
              <a:rPr lang="cs-CZ" dirty="0" err="1" smtClean="0"/>
              <a:t>class</a:t>
            </a:r>
            <a:r>
              <a:rPr lang="cs-CZ" dirty="0" smtClean="0"/>
              <a:t> I </a:t>
            </a:r>
            <a:r>
              <a:rPr lang="cs-CZ" dirty="0" err="1" smtClean="0"/>
              <a:t>Chain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A, </a:t>
            </a:r>
            <a:r>
              <a:rPr lang="cs-CZ" dirty="0"/>
              <a:t>MHC </a:t>
            </a:r>
            <a:r>
              <a:rPr lang="cs-CZ" dirty="0" err="1"/>
              <a:t>class</a:t>
            </a:r>
            <a:r>
              <a:rPr lang="cs-CZ" dirty="0"/>
              <a:t> I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B</a:t>
            </a:r>
          </a:p>
          <a:p>
            <a:r>
              <a:rPr lang="cs-CZ" dirty="0" smtClean="0"/>
              <a:t>Váží se na své </a:t>
            </a:r>
            <a:r>
              <a:rPr lang="cs-CZ" dirty="0" err="1" smtClean="0"/>
              <a:t>Ag</a:t>
            </a:r>
            <a:r>
              <a:rPr lang="cs-CZ" dirty="0" smtClean="0"/>
              <a:t> cíle na endotelové výstelce transplantátu</a:t>
            </a:r>
          </a:p>
          <a:p>
            <a:r>
              <a:rPr lang="cs-CZ" dirty="0" smtClean="0"/>
              <a:t>Po vazbě aktivují komplement – dochází k rozvoji zánětu, který poškozuje endotelové buňky a aktivaci koagulační kaskády</a:t>
            </a:r>
          </a:p>
          <a:p>
            <a:r>
              <a:rPr lang="cs-CZ" dirty="0" smtClean="0"/>
              <a:t>Protilátky poškozují štěp mechanismem ADCC</a:t>
            </a:r>
          </a:p>
          <a:p>
            <a:r>
              <a:rPr lang="cs-CZ" dirty="0" smtClean="0"/>
              <a:t>Účastní se všech typů </a:t>
            </a:r>
            <a:r>
              <a:rPr lang="cs-CZ" dirty="0" err="1" smtClean="0"/>
              <a:t>rejekce</a:t>
            </a:r>
            <a:r>
              <a:rPr lang="cs-CZ" dirty="0" smtClean="0"/>
              <a:t>, dominují u </a:t>
            </a:r>
            <a:r>
              <a:rPr lang="cs-CZ" dirty="0" err="1" smtClean="0"/>
              <a:t>hyperakutní</a:t>
            </a:r>
            <a:r>
              <a:rPr lang="cs-CZ" dirty="0" smtClean="0"/>
              <a:t> </a:t>
            </a:r>
            <a:r>
              <a:rPr lang="cs-CZ" dirty="0" err="1" smtClean="0"/>
              <a:t>rejekci</a:t>
            </a:r>
            <a:endParaRPr lang="cs-CZ" dirty="0" smtClean="0"/>
          </a:p>
          <a:p>
            <a:r>
              <a:rPr lang="cs-CZ" dirty="0" smtClean="0"/>
              <a:t>Přítomnost DSA protilátek u příjemce – nepříznivý faktor ovlivňující prognózu přežití transplantovaného orgánu</a:t>
            </a:r>
          </a:p>
          <a:p>
            <a:r>
              <a:rPr lang="cs-CZ" dirty="0" smtClean="0"/>
              <a:t>Hladina protilátek koreluje s rizikem </a:t>
            </a:r>
            <a:r>
              <a:rPr lang="cs-CZ" dirty="0" err="1" smtClean="0"/>
              <a:t>rejekčních</a:t>
            </a:r>
            <a:r>
              <a:rPr lang="cs-CZ" dirty="0" smtClean="0"/>
              <a:t> příhod</a:t>
            </a:r>
          </a:p>
          <a:p>
            <a:r>
              <a:rPr lang="cs-CZ" dirty="0" smtClean="0"/>
              <a:t>Nález </a:t>
            </a:r>
            <a:r>
              <a:rPr lang="cs-CZ" dirty="0" err="1" smtClean="0"/>
              <a:t>IgG</a:t>
            </a:r>
            <a:r>
              <a:rPr lang="cs-CZ" dirty="0" smtClean="0"/>
              <a:t> protilátek proti antigenům HLA- I. třídy – kontraindikace k transplantaci</a:t>
            </a:r>
          </a:p>
          <a:p>
            <a:r>
              <a:rPr lang="cs-CZ" dirty="0"/>
              <a:t>Nález </a:t>
            </a:r>
            <a:r>
              <a:rPr lang="cs-CZ" dirty="0" err="1"/>
              <a:t>IgG</a:t>
            </a:r>
            <a:r>
              <a:rPr lang="cs-CZ" dirty="0"/>
              <a:t> protilátek proti antigenům HLA- </a:t>
            </a:r>
            <a:r>
              <a:rPr lang="cs-CZ" dirty="0" smtClean="0"/>
              <a:t>II. </a:t>
            </a:r>
            <a:r>
              <a:rPr lang="cs-CZ" dirty="0"/>
              <a:t>třídy – kontraindikace k </a:t>
            </a:r>
            <a:r>
              <a:rPr lang="cs-CZ" dirty="0" smtClean="0"/>
              <a:t>retransplantaci</a:t>
            </a:r>
          </a:p>
          <a:p>
            <a:r>
              <a:rPr lang="cs-CZ" dirty="0"/>
              <a:t> </a:t>
            </a:r>
            <a:r>
              <a:rPr lang="cs-CZ" dirty="0" smtClean="0"/>
              <a:t>Odstranění protilátek - </a:t>
            </a:r>
            <a:r>
              <a:rPr lang="cs-CZ" dirty="0" err="1" smtClean="0"/>
              <a:t>plasmaferézou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05002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Protilátková </a:t>
            </a:r>
            <a:r>
              <a:rPr lang="cs-CZ" dirty="0" err="1" smtClean="0"/>
              <a:t>rejekce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8519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30963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6997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transplantace orgánů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živý</a:t>
            </a:r>
            <a:r>
              <a:rPr lang="en-GB" dirty="0"/>
              <a:t> </a:t>
            </a:r>
            <a:r>
              <a:rPr lang="en-GB" dirty="0" err="1"/>
              <a:t>dárce</a:t>
            </a:r>
            <a:r>
              <a:rPr lang="en-GB" dirty="0"/>
              <a:t> </a:t>
            </a:r>
            <a:r>
              <a:rPr lang="en-GB" dirty="0" smtClean="0"/>
              <a:t>versus </a:t>
            </a:r>
            <a:r>
              <a:rPr lang="en-GB" b="1" dirty="0" err="1" smtClean="0"/>
              <a:t>kadaverózní</a:t>
            </a:r>
            <a:r>
              <a:rPr lang="en-GB" b="1" dirty="0" smtClean="0"/>
              <a:t> </a:t>
            </a:r>
            <a:r>
              <a:rPr lang="en-GB" dirty="0" err="1" smtClean="0"/>
              <a:t>dárce</a:t>
            </a:r>
            <a:endParaRPr lang="cs-CZ" dirty="0"/>
          </a:p>
          <a:p>
            <a:r>
              <a:rPr lang="cs-CZ" dirty="0" smtClean="0"/>
              <a:t>Příjemce i</a:t>
            </a:r>
            <a:r>
              <a:rPr lang="en-GB" dirty="0" err="1" smtClean="0"/>
              <a:t>munogenetické</a:t>
            </a:r>
            <a:r>
              <a:rPr lang="en-GB" dirty="0" smtClean="0"/>
              <a:t> </a:t>
            </a:r>
            <a:r>
              <a:rPr lang="en-GB" dirty="0" err="1"/>
              <a:t>vyšetření</a:t>
            </a:r>
            <a:r>
              <a:rPr lang="en-GB" dirty="0"/>
              <a:t> </a:t>
            </a:r>
            <a:r>
              <a:rPr lang="en-GB" dirty="0" err="1"/>
              <a:t>pacienta</a:t>
            </a:r>
            <a:r>
              <a:rPr lang="en-GB" dirty="0"/>
              <a:t> (</a:t>
            </a:r>
            <a:r>
              <a:rPr lang="en-GB" dirty="0" err="1"/>
              <a:t>čekatele</a:t>
            </a:r>
            <a:r>
              <a:rPr lang="en-GB" dirty="0"/>
              <a:t>):</a:t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smtClean="0"/>
              <a:t>HLA </a:t>
            </a:r>
            <a:r>
              <a:rPr lang="en-GB" dirty="0" err="1"/>
              <a:t>typizace</a:t>
            </a:r>
            <a:r>
              <a:rPr lang="en-GB" dirty="0"/>
              <a:t> (A,B,DR – </a:t>
            </a:r>
            <a:r>
              <a:rPr lang="en-GB" dirty="0" err="1"/>
              <a:t>sérologie</a:t>
            </a:r>
            <a:r>
              <a:rPr lang="en-GB" dirty="0"/>
              <a:t>, </a:t>
            </a:r>
            <a:r>
              <a:rPr lang="en-GB" dirty="0" err="1"/>
              <a:t>nízké</a:t>
            </a:r>
            <a:r>
              <a:rPr lang="en-GB" dirty="0"/>
              <a:t> </a:t>
            </a:r>
            <a:r>
              <a:rPr lang="en-GB" dirty="0" err="1"/>
              <a:t>rozlišení</a:t>
            </a:r>
            <a:r>
              <a:rPr lang="en-GB" dirty="0"/>
              <a:t> </a:t>
            </a:r>
            <a:r>
              <a:rPr lang="cs-CZ" smtClean="0"/>
              <a:t>              	</a:t>
            </a:r>
            <a:r>
              <a:rPr lang="en-GB" smtClean="0"/>
              <a:t>DNA</a:t>
            </a:r>
            <a:r>
              <a:rPr lang="en-GB" dirty="0"/>
              <a:t>)</a:t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Autoprotilátky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Pravidelný</a:t>
            </a:r>
            <a:r>
              <a:rPr lang="en-GB" dirty="0" smtClean="0"/>
              <a:t> </a:t>
            </a:r>
            <a:r>
              <a:rPr lang="en-GB" dirty="0"/>
              <a:t>screening anti-HLA </a:t>
            </a:r>
            <a:r>
              <a:rPr lang="en-GB" dirty="0" err="1" smtClean="0"/>
              <a:t>protilátek</a:t>
            </a:r>
            <a:endParaRPr lang="cs-CZ" dirty="0"/>
          </a:p>
          <a:p>
            <a:r>
              <a:rPr lang="cs-CZ" dirty="0"/>
              <a:t>I</a:t>
            </a:r>
            <a:r>
              <a:rPr lang="en-GB" dirty="0" err="1" smtClean="0"/>
              <a:t>munogenetické</a:t>
            </a:r>
            <a:r>
              <a:rPr lang="en-GB" dirty="0" smtClean="0"/>
              <a:t> </a:t>
            </a:r>
            <a:r>
              <a:rPr lang="en-GB" dirty="0" err="1"/>
              <a:t>vyšetření</a:t>
            </a:r>
            <a:r>
              <a:rPr lang="en-GB" dirty="0"/>
              <a:t> </a:t>
            </a:r>
            <a:r>
              <a:rPr lang="en-GB" dirty="0" err="1"/>
              <a:t>kadaverózního</a:t>
            </a:r>
            <a:r>
              <a:rPr lang="en-GB" dirty="0"/>
              <a:t> </a:t>
            </a:r>
            <a:r>
              <a:rPr lang="en-GB" dirty="0" err="1"/>
              <a:t>dárce</a:t>
            </a:r>
            <a:r>
              <a:rPr lang="en-GB" dirty="0"/>
              <a:t> - </a:t>
            </a:r>
            <a:r>
              <a:rPr lang="en-GB" dirty="0" err="1"/>
              <a:t>statim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HLA </a:t>
            </a:r>
            <a:r>
              <a:rPr lang="en-GB" dirty="0" err="1"/>
              <a:t>typizace</a:t>
            </a:r>
            <a:r>
              <a:rPr lang="en-GB" dirty="0"/>
              <a:t> (A,B,DR – </a:t>
            </a:r>
            <a:r>
              <a:rPr lang="en-GB" dirty="0" err="1"/>
              <a:t>sérologie</a:t>
            </a:r>
            <a:r>
              <a:rPr lang="en-GB" dirty="0"/>
              <a:t>, </a:t>
            </a:r>
            <a:r>
              <a:rPr lang="en-GB" dirty="0" err="1"/>
              <a:t>nízké</a:t>
            </a:r>
            <a:r>
              <a:rPr lang="en-GB" dirty="0"/>
              <a:t> </a:t>
            </a:r>
            <a:r>
              <a:rPr lang="en-GB" dirty="0" err="1"/>
              <a:t>rozlišení</a:t>
            </a:r>
            <a:r>
              <a:rPr lang="en-GB" dirty="0"/>
              <a:t> DNA)</a:t>
            </a:r>
            <a:br>
              <a:rPr lang="en-GB" dirty="0"/>
            </a:br>
            <a:r>
              <a:rPr lang="en-GB" dirty="0"/>
              <a:t>Cross-match (</a:t>
            </a:r>
            <a:r>
              <a:rPr lang="en-GB" dirty="0" err="1"/>
              <a:t>sérum</a:t>
            </a:r>
            <a:r>
              <a:rPr lang="en-GB" dirty="0"/>
              <a:t> </a:t>
            </a:r>
            <a:r>
              <a:rPr lang="en-GB" dirty="0" err="1"/>
              <a:t>pacienta</a:t>
            </a:r>
            <a:r>
              <a:rPr lang="en-GB" dirty="0"/>
              <a:t> s </a:t>
            </a:r>
            <a:r>
              <a:rPr lang="en-GB" dirty="0" err="1"/>
              <a:t>lymfocyty</a:t>
            </a:r>
            <a:r>
              <a:rPr lang="en-GB" dirty="0"/>
              <a:t> </a:t>
            </a:r>
            <a:r>
              <a:rPr lang="en-GB" dirty="0" err="1"/>
              <a:t>dárce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transplantací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260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72500" cy="1944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/>
              <a:t>Transplantace </a:t>
            </a:r>
            <a:r>
              <a:rPr lang="cs-CZ" sz="4800" dirty="0" smtClean="0"/>
              <a:t>hematopoetických kmenových buněk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501062" cy="4214812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(= transplantace kostní dřeně)</a:t>
            </a:r>
          </a:p>
          <a:p>
            <a:r>
              <a:rPr lang="cs-CZ" altLang="en-US" u="sng" dirty="0" smtClean="0"/>
              <a:t>Cíl:</a:t>
            </a:r>
            <a:r>
              <a:rPr lang="cs-CZ" altLang="en-US" dirty="0" smtClean="0"/>
              <a:t> osídlení dřeně příjemce kmenovými buňkami dárce </a:t>
            </a:r>
            <a:r>
              <a:rPr lang="cs-CZ" altLang="en-US" dirty="0" smtClean="0">
                <a:latin typeface="Calibri" pitchFamily="34" charset="0"/>
              </a:rPr>
              <a:t>→ vznik celé krvetvorby</a:t>
            </a:r>
          </a:p>
          <a:p>
            <a:r>
              <a:rPr lang="cs-CZ" altLang="en-US" dirty="0" smtClean="0">
                <a:latin typeface="Calibri" pitchFamily="34" charset="0"/>
              </a:rPr>
              <a:t>Kmenové buňky z kostní dřeně, pupečníkové krve, z periferní krve dárce po stimulaci růstovými faktory</a:t>
            </a:r>
          </a:p>
          <a:p>
            <a:r>
              <a:rPr lang="cs-CZ" altLang="en-US" dirty="0" smtClean="0">
                <a:latin typeface="Calibri" pitchFamily="34" charset="0"/>
              </a:rPr>
              <a:t>Poruchy krvetvorby, imunodeficience, vrozené metabolické vady, leukemie, léčba ozáření, těžce probíhající autoimunitní choroby</a:t>
            </a:r>
          </a:p>
          <a:p>
            <a:r>
              <a:rPr lang="cs-CZ" altLang="en-US" dirty="0" smtClean="0">
                <a:latin typeface="Calibri" pitchFamily="34" charset="0"/>
              </a:rPr>
              <a:t>Vždy se jedná o rizikovou proceduru zatíženou velkou mírou morbidity a </a:t>
            </a:r>
            <a:r>
              <a:rPr lang="cs-CZ" altLang="en-US" dirty="0" err="1" smtClean="0">
                <a:latin typeface="Calibri" pitchFamily="34" charset="0"/>
              </a:rPr>
              <a:t>latelity</a:t>
            </a:r>
            <a:endParaRPr lang="cs-CZ" altLang="en-US" dirty="0" smtClean="0"/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1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Transplantace </a:t>
            </a:r>
            <a:r>
              <a:rPr lang="cs-CZ" sz="3600" b="1" dirty="0" err="1" smtClean="0">
                <a:solidFill>
                  <a:srgbClr val="002060"/>
                </a:solidFill>
              </a:rPr>
              <a:t>hemopoetických</a:t>
            </a:r>
            <a:r>
              <a:rPr lang="cs-CZ" sz="3600" b="1" dirty="0" smtClean="0">
                <a:solidFill>
                  <a:srgbClr val="002060"/>
                </a:solidFill>
              </a:rPr>
              <a:t> kmenových buněk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 smtClean="0">
                <a:solidFill>
                  <a:srgbClr val="002060"/>
                </a:solidFill>
              </a:rPr>
              <a:t>Zdroj: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kostní dřeň  </a:t>
            </a:r>
            <a:r>
              <a:rPr lang="cs-CZ" sz="2800" i="1" dirty="0" smtClean="0"/>
              <a:t>(odběr z lopaty kosti kyčelní)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periferní krev </a:t>
            </a:r>
            <a:r>
              <a:rPr lang="cs-CZ" sz="2800" i="1" dirty="0" smtClean="0"/>
              <a:t>(dárce „stimulován“ růstovými faktory k zvýšení tvorby kmenových buněk)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pupečníková krev </a:t>
            </a:r>
            <a:r>
              <a:rPr lang="cs-CZ" sz="2800" i="1" dirty="0" smtClean="0"/>
              <a:t>(zdroj nezralých kmenových buněk omezené </a:t>
            </a:r>
            <a:r>
              <a:rPr lang="cs-CZ" sz="2800" i="1" dirty="0" err="1" smtClean="0"/>
              <a:t>imunogennosti</a:t>
            </a:r>
            <a:r>
              <a:rPr lang="cs-CZ" sz="2800" i="1" dirty="0" smtClean="0"/>
              <a:t>)</a:t>
            </a:r>
          </a:p>
          <a:p>
            <a:pPr marL="0" indent="0">
              <a:buNone/>
            </a:pPr>
            <a:r>
              <a:rPr lang="cs-CZ" sz="2800" b="1" u="sng" dirty="0" smtClean="0">
                <a:solidFill>
                  <a:srgbClr val="002060"/>
                </a:solidFill>
              </a:rPr>
              <a:t>Typy transplantace: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a</a:t>
            </a:r>
            <a:r>
              <a:rPr lang="cs-CZ" sz="2800" dirty="0" smtClean="0">
                <a:solidFill>
                  <a:srgbClr val="C00000"/>
                </a:solidFill>
              </a:rPr>
              <a:t>utologní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alogenní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04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smtClean="0"/>
              <a:t>Průběh transplantace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64295"/>
            <a:ext cx="8568952" cy="527707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err="1" smtClean="0"/>
              <a:t>Myeloablace</a:t>
            </a:r>
            <a:r>
              <a:rPr lang="cs-CZ" b="1" dirty="0" smtClean="0"/>
              <a:t> </a:t>
            </a:r>
            <a:r>
              <a:rPr lang="cs-CZ" dirty="0" smtClean="0"/>
              <a:t>– zničení vadných kmenových buněk příjemce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altLang="en-US" dirty="0" smtClean="0"/>
              <a:t>	je </a:t>
            </a:r>
            <a:r>
              <a:rPr lang="cs-CZ" altLang="en-US" dirty="0"/>
              <a:t>potřeba uvolnit prostor v kostní dřeni, ozářením nebo farmakologicky, od doby </a:t>
            </a:r>
            <a:r>
              <a:rPr lang="cs-CZ" altLang="en-US" dirty="0" err="1"/>
              <a:t>myeloablace</a:t>
            </a:r>
            <a:r>
              <a:rPr lang="cs-CZ" altLang="en-US" dirty="0"/>
              <a:t> do doby přihojení nemá pacient prakticky žádné periferní leukocyty, je ohrožen infekcemi, proto je nutné dodržovat sterilní podmínky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Suspenze směsi dřeňových buněk do periferní žíly- </a:t>
            </a:r>
            <a:r>
              <a:rPr lang="cs-CZ" altLang="en-US" dirty="0"/>
              <a:t>kmenové buňky si najdou cestu do kostní dřeně a usídlí se </a:t>
            </a:r>
            <a:r>
              <a:rPr lang="cs-CZ" altLang="en-US" dirty="0" smtClean="0"/>
              <a:t>tam ( předepsaný počet buněk na kg)</a:t>
            </a:r>
            <a:endParaRPr lang="cs-CZ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err="1" smtClean="0"/>
              <a:t>Engraftment</a:t>
            </a:r>
            <a:r>
              <a:rPr lang="cs-CZ" b="1" dirty="0" smtClean="0"/>
              <a:t> – přihojení-</a:t>
            </a:r>
            <a:r>
              <a:rPr lang="cs-CZ" altLang="en-US" dirty="0"/>
              <a:t> ve chvíli, kdy je detekována krvetvorba: </a:t>
            </a:r>
            <a:r>
              <a:rPr lang="cs-CZ" altLang="en-US" dirty="0" err="1"/>
              <a:t>erytro</a:t>
            </a:r>
            <a:r>
              <a:rPr lang="cs-CZ" altLang="en-US" dirty="0"/>
              <a:t> → granulo → trombo →</a:t>
            </a:r>
            <a:r>
              <a:rPr lang="cs-CZ" altLang="en-US" dirty="0" smtClean="0"/>
              <a:t>lymfocyty</a:t>
            </a:r>
            <a:endParaRPr lang="cs-CZ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Odvržení </a:t>
            </a:r>
            <a:r>
              <a:rPr lang="cs-CZ" dirty="0" err="1" smtClean="0"/>
              <a:t>stěpu</a:t>
            </a:r>
            <a:r>
              <a:rPr lang="cs-CZ" dirty="0" smtClean="0"/>
              <a:t> – </a:t>
            </a:r>
            <a:r>
              <a:rPr lang="cs-CZ" dirty="0" err="1" smtClean="0"/>
              <a:t>rejekce</a:t>
            </a:r>
            <a:r>
              <a:rPr lang="cs-CZ" dirty="0" smtClean="0"/>
              <a:t> – zástava krvetvorby pocházející od dárce, obnova krvetvorby příjemce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Reakce štepu proti hostiteli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Pluripotentní</a:t>
            </a:r>
            <a:r>
              <a:rPr lang="cs-CZ" dirty="0" smtClean="0"/>
              <a:t> kmenové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Exprese znaku CD34 a CD45, CD117, CD133 a další</a:t>
            </a:r>
          </a:p>
          <a:p>
            <a:r>
              <a:rPr lang="cs-CZ" dirty="0" smtClean="0"/>
              <a:t>Nízký podíl – méně než 1%</a:t>
            </a:r>
          </a:p>
          <a:p>
            <a:r>
              <a:rPr lang="cs-CZ" dirty="0" smtClean="0"/>
              <a:t>Pro transplantaci </a:t>
            </a:r>
            <a:r>
              <a:rPr lang="cs-CZ" dirty="0" err="1" smtClean="0"/>
              <a:t>bb</a:t>
            </a:r>
            <a:r>
              <a:rPr lang="cs-CZ" dirty="0" smtClean="0"/>
              <a:t> je nutné získat pro štěp dostatečný počet kmenových buněk</a:t>
            </a:r>
          </a:p>
          <a:p>
            <a:r>
              <a:rPr lang="cs-CZ" dirty="0" smtClean="0"/>
              <a:t>U autologní transplantace, nebývá imunologický problém, ale je problém se získáním vzorku dřeně před započetím nemocí, jinak nutnost zbavit dřeň nádorových buněk</a:t>
            </a:r>
          </a:p>
        </p:txBody>
      </p:sp>
    </p:spTree>
    <p:extLst>
      <p:ext uri="{BB962C8B-B14F-4D97-AF65-F5344CB8AC3E}">
        <p14:creationId xmlns:p14="http://schemas.microsoft.com/office/powerpoint/2010/main" val="18141567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Poškození krvetvorby u osob trpících nádorovým onemocněním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Neselekční působení chemoterapie a radiační terapie na buňky kostní dřeně</a:t>
            </a:r>
          </a:p>
          <a:p>
            <a:r>
              <a:rPr lang="cs-CZ" dirty="0" smtClean="0"/>
              <a:t>Nutná podpora krvetvorby</a:t>
            </a:r>
          </a:p>
          <a:p>
            <a:r>
              <a:rPr lang="cs-CZ" dirty="0" smtClean="0"/>
              <a:t>Aplikace rekombinantních růstových faktorů: G-CSF, GM – CSF – řešení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r>
              <a:rPr lang="cs-CZ" dirty="0" smtClean="0"/>
              <a:t>Neřeší se trombocytopenie – důsledek: krvácivé projevy</a:t>
            </a:r>
          </a:p>
          <a:p>
            <a:r>
              <a:rPr lang="cs-CZ" dirty="0" smtClean="0"/>
              <a:t>Autologní transplantace </a:t>
            </a:r>
            <a:r>
              <a:rPr lang="cs-CZ" dirty="0" err="1" smtClean="0"/>
              <a:t>bb</a:t>
            </a:r>
            <a:r>
              <a:rPr lang="cs-CZ" dirty="0" smtClean="0"/>
              <a:t>. kostní dřeně nebo kmenových buněk krvetvorby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6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/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Identifikace a kvantifikace antigenů</a:t>
            </a:r>
            <a:r>
              <a:rPr lang="cs-CZ" sz="2800" dirty="0"/>
              <a:t> (mikrobiologie, hematologie, </a:t>
            </a:r>
            <a:r>
              <a:rPr lang="cs-CZ" sz="2800" dirty="0" err="1"/>
              <a:t>transplantologie</a:t>
            </a:r>
            <a:r>
              <a:rPr lang="cs-CZ" sz="2800" dirty="0"/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Imunoterapie a </a:t>
            </a:r>
            <a:r>
              <a:rPr lang="cs-CZ" sz="2800" u="sng" dirty="0" err="1" smtClean="0">
                <a:solidFill>
                  <a:srgbClr val="C00000"/>
                </a:solidFill>
              </a:rPr>
              <a:t>imunoprofylaxe</a:t>
            </a: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endParaRPr lang="cs-CZ" sz="2800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C00000"/>
                </a:solidFill>
              </a:rPr>
              <a:t>imunomodulace</a:t>
            </a:r>
            <a:r>
              <a:rPr lang="cs-CZ" sz="2800" dirty="0">
                <a:solidFill>
                  <a:srgbClr val="C0000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7760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Transplantace kmenových buněk periferní krve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Alogenní transplantace</a:t>
            </a:r>
          </a:p>
          <a:p>
            <a:r>
              <a:rPr lang="cs-CZ" dirty="0" smtClean="0"/>
              <a:t>Není přítomna úplná deplece buněk kostní dřeně, což snižuje riziko komplikací</a:t>
            </a:r>
          </a:p>
          <a:p>
            <a:r>
              <a:rPr lang="cs-CZ" dirty="0" smtClean="0"/>
              <a:t>Umožňuje </a:t>
            </a:r>
            <a:r>
              <a:rPr lang="cs-CZ" dirty="0" err="1" smtClean="0"/>
              <a:t>vysokodávkovou</a:t>
            </a:r>
            <a:r>
              <a:rPr lang="cs-CZ" dirty="0" smtClean="0"/>
              <a:t> chemoterapii nádoru, která by bez kmenových buněk nebyla možná</a:t>
            </a:r>
          </a:p>
          <a:p>
            <a:r>
              <a:rPr lang="cs-CZ" dirty="0" smtClean="0"/>
              <a:t>Časté použití při léčbě non-</a:t>
            </a:r>
            <a:r>
              <a:rPr lang="cs-CZ" dirty="0" err="1" smtClean="0"/>
              <a:t>Hodgkinských</a:t>
            </a:r>
            <a:r>
              <a:rPr lang="cs-CZ" dirty="0" smtClean="0"/>
              <a:t> lymfomů v relapsu, mnohočetného myelomu, akutní myeloblastické leukémie</a:t>
            </a:r>
          </a:p>
          <a:p>
            <a:r>
              <a:rPr lang="cs-CZ" dirty="0" smtClean="0"/>
              <a:t>Někdy se používá i při léčbě solidních nádorů a autoimunitních chorob (RA, SLE, SM)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905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Transplantace kmenových buněk periferní krve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Pacient je uveden do remise běžným terapeutickým postupem</a:t>
            </a:r>
          </a:p>
          <a:p>
            <a:r>
              <a:rPr lang="cs-CZ" dirty="0" smtClean="0"/>
              <a:t>Po dosažení požadované leukopenie v periferní krvi se začnou podávat růstové faktory, nejčastěji G-CSF</a:t>
            </a:r>
          </a:p>
          <a:p>
            <a:r>
              <a:rPr lang="cs-CZ" dirty="0" smtClean="0"/>
              <a:t>Prudká stimulace krvetvorby, </a:t>
            </a:r>
            <a:r>
              <a:rPr lang="cs-CZ" dirty="0" err="1" smtClean="0"/>
              <a:t>pluripotentní</a:t>
            </a:r>
            <a:r>
              <a:rPr lang="cs-CZ" dirty="0" smtClean="0"/>
              <a:t> kmenové buňky jsou častěji uvolňovány do periferie</a:t>
            </a:r>
          </a:p>
          <a:p>
            <a:r>
              <a:rPr lang="cs-CZ" dirty="0" smtClean="0"/>
              <a:t>Z ní se získávají </a:t>
            </a:r>
            <a:r>
              <a:rPr lang="cs-CZ" dirty="0" err="1" smtClean="0"/>
              <a:t>leukafarézou</a:t>
            </a:r>
            <a:r>
              <a:rPr lang="cs-CZ" dirty="0" smtClean="0"/>
              <a:t> – oddělení leukocytů a plasmy</a:t>
            </a:r>
          </a:p>
          <a:p>
            <a:r>
              <a:rPr lang="cs-CZ" dirty="0" smtClean="0"/>
              <a:t>Z takto získaných buněk se magneticky separují</a:t>
            </a:r>
          </a:p>
          <a:p>
            <a:r>
              <a:rPr lang="cs-CZ" dirty="0" smtClean="0"/>
              <a:t>Štěp by měl dosahovat 5x10*6 CD34+buněk na kilogram příjemce</a:t>
            </a:r>
          </a:p>
          <a:p>
            <a:r>
              <a:rPr lang="cs-CZ" dirty="0" smtClean="0"/>
              <a:t>Poté následuje léčba </a:t>
            </a:r>
            <a:r>
              <a:rPr lang="cs-CZ" dirty="0" err="1" smtClean="0"/>
              <a:t>vysokodávkovými</a:t>
            </a:r>
            <a:r>
              <a:rPr lang="cs-CZ" dirty="0" smtClean="0"/>
              <a:t> režimy – vede k útlumu krvetvorby</a:t>
            </a:r>
          </a:p>
          <a:p>
            <a:r>
              <a:rPr lang="cs-CZ" dirty="0" smtClean="0"/>
              <a:t>Poté se podávají kmenové buňky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918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Transplantace kmenových buněk pupečníkové krve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Vysoký obsah CD34+ - více něž 1%z jaderných elementů</a:t>
            </a:r>
          </a:p>
          <a:p>
            <a:r>
              <a:rPr lang="cs-CZ" dirty="0" smtClean="0"/>
              <a:t>Po porodu zůstává v placentárních cévách až 150ml fetální krve, možno získat 80-100ml</a:t>
            </a:r>
          </a:p>
          <a:p>
            <a:r>
              <a:rPr lang="cs-CZ" dirty="0"/>
              <a:t> </a:t>
            </a:r>
            <a:r>
              <a:rPr lang="cs-CZ" dirty="0" smtClean="0"/>
              <a:t>obsah kmenových buněk v této krvi postačuje na úplnou transplantaci u dětí nebo dospělých s nízkou hmotností</a:t>
            </a:r>
          </a:p>
          <a:p>
            <a:r>
              <a:rPr lang="cs-CZ" dirty="0" smtClean="0"/>
              <a:t>Stoupá procento využití v budoucnosti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933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pupečníkové krve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Vysoký počet leukocytů</a:t>
            </a:r>
          </a:p>
          <a:p>
            <a:r>
              <a:rPr lang="cs-CZ" dirty="0" smtClean="0"/>
              <a:t>Snížen celkový počet T-lymfocytů</a:t>
            </a:r>
          </a:p>
          <a:p>
            <a:r>
              <a:rPr lang="cs-CZ" dirty="0" smtClean="0"/>
              <a:t>T-lymfocyty mají nižší známky aktivace (nižší exprese CD25 a HLA-DR)</a:t>
            </a:r>
          </a:p>
          <a:p>
            <a:r>
              <a:rPr lang="cs-CZ" dirty="0"/>
              <a:t> </a:t>
            </a:r>
            <a:r>
              <a:rPr lang="cs-CZ" dirty="0" smtClean="0"/>
              <a:t>Vyšší zastoupení NK buněk</a:t>
            </a:r>
          </a:p>
          <a:p>
            <a:r>
              <a:rPr lang="cs-CZ" dirty="0" smtClean="0"/>
              <a:t>Jiné zastoupení </a:t>
            </a:r>
            <a:r>
              <a:rPr lang="cs-CZ" dirty="0" err="1" smtClean="0"/>
              <a:t>pluripotentních</a:t>
            </a:r>
            <a:r>
              <a:rPr lang="cs-CZ" dirty="0" smtClean="0"/>
              <a:t> </a:t>
            </a:r>
            <a:r>
              <a:rPr lang="cs-CZ" dirty="0" err="1" smtClean="0"/>
              <a:t>prekurzorových</a:t>
            </a:r>
            <a:r>
              <a:rPr lang="cs-CZ" dirty="0" smtClean="0"/>
              <a:t> buněk krvetvorby (erytrocyty, monocyty, megakaryocyty</a:t>
            </a:r>
          </a:p>
          <a:p>
            <a:r>
              <a:rPr lang="cs-CZ" dirty="0" smtClean="0"/>
              <a:t>Zastoupení </a:t>
            </a:r>
            <a:r>
              <a:rPr lang="cs-CZ" dirty="0" err="1" smtClean="0"/>
              <a:t>prekurzorových</a:t>
            </a:r>
            <a:r>
              <a:rPr lang="cs-CZ" dirty="0" smtClean="0"/>
              <a:t> buněk je podobné jako v kostní dřeni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4061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T-lymfocyty v pupečníkové krvi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Nejen nižší počet, ale i trvale snížená </a:t>
            </a:r>
            <a:r>
              <a:rPr lang="cs-CZ" dirty="0" err="1"/>
              <a:t>odpovídavost</a:t>
            </a:r>
            <a:r>
              <a:rPr lang="cs-CZ" dirty="0"/>
              <a:t> na alogenní podněty</a:t>
            </a:r>
          </a:p>
          <a:p>
            <a:r>
              <a:rPr lang="cs-CZ" dirty="0"/>
              <a:t> </a:t>
            </a:r>
            <a:r>
              <a:rPr lang="cs-CZ" dirty="0" smtClean="0"/>
              <a:t>Navíc nízká </a:t>
            </a:r>
            <a:r>
              <a:rPr lang="cs-CZ" dirty="0"/>
              <a:t>produkce IL-12 </a:t>
            </a:r>
            <a:r>
              <a:rPr lang="cs-CZ" dirty="0" smtClean="0"/>
              <a:t>přítomnými APC</a:t>
            </a:r>
          </a:p>
          <a:p>
            <a:r>
              <a:rPr lang="cs-CZ" dirty="0" smtClean="0"/>
              <a:t>Snížení výskytu reakce štěpu proti hostiteli</a:t>
            </a:r>
          </a:p>
          <a:p>
            <a:r>
              <a:rPr lang="cs-CZ" dirty="0" smtClean="0"/>
              <a:t>Využití při léčbě krevních malignit – akutní myeloblastické leukémie, chronické myeloidní leukémie, ale i neuroblastomu</a:t>
            </a:r>
          </a:p>
          <a:p>
            <a:r>
              <a:rPr lang="cs-CZ" dirty="0" smtClean="0"/>
              <a:t>Dále nenádorová onemocnění např. </a:t>
            </a:r>
            <a:r>
              <a:rPr lang="cs-CZ" dirty="0" err="1"/>
              <a:t>i</a:t>
            </a:r>
            <a:r>
              <a:rPr lang="cs-CZ" dirty="0" err="1" smtClean="0"/>
              <a:t>dipopatická</a:t>
            </a:r>
            <a:r>
              <a:rPr lang="cs-CZ" dirty="0" smtClean="0"/>
              <a:t> aplastická anémie, srpkovitá anémie, různé typy SCID a další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1596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transplantace pupečníkové krve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Buňky je možné zamrazit na dlouho dobu v tekutém dusíku</a:t>
            </a:r>
          </a:p>
          <a:p>
            <a:r>
              <a:rPr lang="cs-CZ" dirty="0" smtClean="0"/>
              <a:t>Využití v případě onemocnění daného jedince</a:t>
            </a:r>
          </a:p>
          <a:p>
            <a:r>
              <a:rPr lang="cs-CZ" dirty="0" smtClean="0"/>
              <a:t>Použití pro alogenní transplantace</a:t>
            </a:r>
          </a:p>
          <a:p>
            <a:r>
              <a:rPr lang="cs-CZ" dirty="0" smtClean="0"/>
              <a:t>Minimální riziko přenosu infekčních </a:t>
            </a:r>
            <a:r>
              <a:rPr lang="cs-CZ" dirty="0" err="1" smtClean="0"/>
              <a:t>agents</a:t>
            </a:r>
            <a:r>
              <a:rPr lang="cs-CZ" dirty="0" smtClean="0"/>
              <a:t>, včetně CMV a EBV</a:t>
            </a:r>
          </a:p>
          <a:p>
            <a:r>
              <a:rPr lang="cs-CZ" dirty="0" smtClean="0"/>
              <a:t>Je možné tyto buňky využít pro genové manipulace – např. vnesení intaktních genů pro vyléčení geneticky podmíněných nemocí</a:t>
            </a:r>
            <a:endParaRPr lang="cs-CZ" dirty="0"/>
          </a:p>
          <a:p>
            <a:r>
              <a:rPr lang="cs-CZ" dirty="0" smtClean="0"/>
              <a:t>Nevýhody: </a:t>
            </a:r>
          </a:p>
          <a:p>
            <a:pPr lvl="1"/>
            <a:r>
              <a:rPr lang="cs-CZ" dirty="0" smtClean="0"/>
              <a:t>u relapse maligních onemocnění není reakce štěpu proti hostiteli, ve které by T-lymfocyty dárce napadaly maligně transformované buňky příjemce</a:t>
            </a:r>
          </a:p>
          <a:p>
            <a:pPr lvl="1"/>
            <a:r>
              <a:rPr lang="cs-CZ" dirty="0" smtClean="0"/>
              <a:t>Není známo jestli dárce trpí geneticky přenosnou chorobou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369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Obnova imunitního systému po transplantaci kmenových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Postupně dochází k úpravě počtu jednotlivých druhů leukocytů</a:t>
            </a:r>
          </a:p>
          <a:p>
            <a:r>
              <a:rPr lang="cs-CZ" dirty="0"/>
              <a:t>O</a:t>
            </a:r>
            <a:r>
              <a:rPr lang="cs-CZ" dirty="0" smtClean="0"/>
              <a:t>bnova funkcí těchto buněk může trvat měsíce až roky</a:t>
            </a:r>
          </a:p>
          <a:p>
            <a:r>
              <a:rPr lang="cs-CZ" dirty="0" smtClean="0"/>
              <a:t>V podstatě nikdy úplně nedojde k úplné restauraci všech složek imunity do optimálních fyziologických hodnot</a:t>
            </a:r>
          </a:p>
          <a:p>
            <a:r>
              <a:rPr lang="cs-CZ" dirty="0" smtClean="0"/>
              <a:t>Nejrychleji se obnovují NK-buňky – po pěti měsících je dosaženo normálních hodnot i funkčnost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622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Obnova </a:t>
            </a:r>
            <a:r>
              <a:rPr lang="cs-CZ" dirty="0" smtClean="0"/>
              <a:t>T-lymfocytů po </a:t>
            </a:r>
            <a:r>
              <a:rPr lang="cs-CZ" dirty="0"/>
              <a:t>transplantaci kmenových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T-lymfocyty normálně dozrávají v </a:t>
            </a:r>
            <a:r>
              <a:rPr lang="cs-CZ" dirty="0" err="1" smtClean="0"/>
              <a:t>thymu</a:t>
            </a:r>
            <a:r>
              <a:rPr lang="cs-CZ" dirty="0" smtClean="0"/>
              <a:t> – ve věku nad 40let je to ale nefunkční tkáň</a:t>
            </a:r>
          </a:p>
          <a:p>
            <a:r>
              <a:rPr lang="cs-CZ" dirty="0" err="1" smtClean="0"/>
              <a:t>Extrathymová</a:t>
            </a:r>
            <a:r>
              <a:rPr lang="cs-CZ" dirty="0" smtClean="0"/>
              <a:t> diferenciace – zpravidla v gastrointestinálním traktu a v játrech</a:t>
            </a:r>
          </a:p>
          <a:p>
            <a:r>
              <a:rPr lang="cs-CZ" dirty="0" smtClean="0"/>
              <a:t>Rychleji se zvyšuje počet CD8+ T-lymfocytů a to až nad fyziologickou mez, podíl CD4+ T-lymfo je dlouhodobě snížen ( CD8+ T-lymfocyty mají i větší </a:t>
            </a:r>
            <a:r>
              <a:rPr lang="cs-CZ" dirty="0" err="1" smtClean="0"/>
              <a:t>radiorezistenci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Obnova funkcí u CD8+ T-lymfocytů – zhruba po třech měsících u CD4+ T-lymfo to trvá déle</a:t>
            </a:r>
          </a:p>
          <a:p>
            <a:r>
              <a:rPr lang="cs-CZ" dirty="0" smtClean="0"/>
              <a:t>Mají sníženou proliferační aktivitu, tvoří méně IL-2</a:t>
            </a:r>
          </a:p>
          <a:p>
            <a:r>
              <a:rPr lang="cs-CZ" dirty="0" smtClean="0"/>
              <a:t>Zdrojem T-lymfocytů mohou být také prekurzory T-lymfocytů příjemce, které přežily přípravný režim</a:t>
            </a:r>
          </a:p>
          <a:p>
            <a:r>
              <a:rPr lang="cs-CZ" dirty="0" smtClean="0"/>
              <a:t>Prekurzory T-lymfocytů dárce v transplantovaném štěpu</a:t>
            </a:r>
          </a:p>
          <a:p>
            <a:r>
              <a:rPr lang="cs-CZ" dirty="0" smtClean="0"/>
              <a:t>Byl zaznamenán přenos imunity vůči konkrétnímu virovému </a:t>
            </a:r>
            <a:r>
              <a:rPr lang="cs-CZ" dirty="0" err="1" smtClean="0"/>
              <a:t>agnes</a:t>
            </a:r>
            <a:r>
              <a:rPr lang="cs-CZ" dirty="0" smtClean="0"/>
              <a:t> z dárce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93147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Obnova </a:t>
            </a:r>
            <a:r>
              <a:rPr lang="cs-CZ" dirty="0" smtClean="0"/>
              <a:t>B-lymfocytů </a:t>
            </a:r>
            <a:r>
              <a:rPr lang="cs-CZ" dirty="0"/>
              <a:t>po transplantaci kmenových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Podíl B-lymfocytů je výrazně snížen po dobu prvních 9-ti měsíců pro </a:t>
            </a:r>
            <a:r>
              <a:rPr lang="cs-CZ" dirty="0" err="1" smtClean="0"/>
              <a:t>transplanatci</a:t>
            </a:r>
            <a:endParaRPr lang="cs-CZ" dirty="0" smtClean="0"/>
          </a:p>
          <a:p>
            <a:r>
              <a:rPr lang="cs-CZ" dirty="0" smtClean="0"/>
              <a:t>Po tuto dobu nesou B-lymfocyty znaky nevyzrálých buněk např</a:t>
            </a:r>
            <a:r>
              <a:rPr lang="cs-CZ" dirty="0"/>
              <a:t>. </a:t>
            </a:r>
            <a:r>
              <a:rPr lang="cs-CZ" dirty="0" smtClean="0"/>
              <a:t>CD10, tzv. transientní B lymfocyty</a:t>
            </a:r>
          </a:p>
          <a:p>
            <a:r>
              <a:rPr lang="cs-CZ" dirty="0" smtClean="0"/>
              <a:t>Zdrojem B-lymfocytů – kmenové buňky ve štěpu nebo rezidující kmenové buňky v příjemci, dále B-lymfocyty v kostní dřeni, lymfatických uzlinách a ve slezině</a:t>
            </a:r>
          </a:p>
          <a:p>
            <a:r>
              <a:rPr lang="cs-CZ" dirty="0" smtClean="0"/>
              <a:t>Jsou přítomny i ve štěpu</a:t>
            </a:r>
          </a:p>
          <a:p>
            <a:r>
              <a:rPr lang="cs-CZ" dirty="0" smtClean="0"/>
              <a:t>Byl prokázán i přenos specifické humorální imunity z dárce na příjemce</a:t>
            </a:r>
          </a:p>
          <a:p>
            <a:r>
              <a:rPr lang="cs-CZ" dirty="0" smtClean="0"/>
              <a:t>Dynamika tvorby </a:t>
            </a:r>
            <a:r>
              <a:rPr lang="cs-CZ" dirty="0" err="1" smtClean="0"/>
              <a:t>Ig</a:t>
            </a:r>
            <a:r>
              <a:rPr lang="cs-CZ" dirty="0" smtClean="0"/>
              <a:t> je podobná jako u dětí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00702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štěpu proti hostiteli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Akutní</a:t>
            </a:r>
            <a:r>
              <a:rPr lang="en-GB" dirty="0"/>
              <a:t> </a:t>
            </a:r>
            <a:r>
              <a:rPr lang="en-GB" dirty="0" err="1"/>
              <a:t>GvHD</a:t>
            </a:r>
            <a:r>
              <a:rPr lang="en-GB" dirty="0"/>
              <a:t> (I.-IV. </a:t>
            </a:r>
            <a:r>
              <a:rPr lang="en-GB" dirty="0" err="1"/>
              <a:t>stupeň</a:t>
            </a:r>
            <a:r>
              <a:rPr lang="en-GB" dirty="0"/>
              <a:t> </a:t>
            </a:r>
            <a:r>
              <a:rPr lang="en-GB" dirty="0" err="1"/>
              <a:t>závažnosti</a:t>
            </a:r>
            <a:r>
              <a:rPr lang="en-GB" dirty="0"/>
              <a:t>)</a:t>
            </a:r>
            <a:br>
              <a:rPr lang="en-GB" dirty="0"/>
            </a:br>
            <a:r>
              <a:rPr lang="cs-CZ" dirty="0" smtClean="0"/>
              <a:t>				postihuje</a:t>
            </a:r>
            <a:r>
              <a:rPr lang="en-GB" dirty="0" smtClean="0"/>
              <a:t>- </a:t>
            </a:r>
            <a:r>
              <a:rPr lang="en-GB" dirty="0" err="1"/>
              <a:t>kůže</a:t>
            </a:r>
            <a:r>
              <a:rPr lang="en-GB" dirty="0"/>
              <a:t>, </a:t>
            </a:r>
            <a:r>
              <a:rPr lang="en-GB" dirty="0" err="1"/>
              <a:t>střevo</a:t>
            </a:r>
            <a:r>
              <a:rPr lang="en-GB" dirty="0"/>
              <a:t>, </a:t>
            </a:r>
            <a:r>
              <a:rPr lang="en-GB" dirty="0" err="1"/>
              <a:t>játra</a:t>
            </a:r>
            <a:r>
              <a:rPr lang="en-GB" dirty="0"/>
              <a:t/>
            </a:r>
            <a:br>
              <a:rPr lang="en-GB" dirty="0"/>
            </a:br>
            <a:r>
              <a:rPr lang="cs-CZ" dirty="0"/>
              <a:t>	</a:t>
            </a:r>
            <a:r>
              <a:rPr lang="en-GB" dirty="0" err="1" smtClean="0"/>
              <a:t>Fáze</a:t>
            </a:r>
            <a:r>
              <a:rPr lang="en-GB" dirty="0" smtClean="0"/>
              <a:t> </a:t>
            </a:r>
            <a:r>
              <a:rPr lang="en-GB" dirty="0"/>
              <a:t>1: „Priming” (</a:t>
            </a:r>
            <a:r>
              <a:rPr lang="en-GB" dirty="0" err="1"/>
              <a:t>příprava</a:t>
            </a:r>
            <a:r>
              <a:rPr lang="en-GB" dirty="0"/>
              <a:t>)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Fáze</a:t>
            </a:r>
            <a:r>
              <a:rPr lang="en-GB" dirty="0" smtClean="0"/>
              <a:t> </a:t>
            </a:r>
            <a:r>
              <a:rPr lang="en-GB" dirty="0"/>
              <a:t>2: </a:t>
            </a:r>
            <a:r>
              <a:rPr lang="en-GB" dirty="0" err="1"/>
              <a:t>Aktivace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, </a:t>
            </a:r>
            <a:r>
              <a:rPr lang="en-GB" dirty="0" err="1"/>
              <a:t>kostimulace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Fáze</a:t>
            </a:r>
            <a:r>
              <a:rPr lang="en-GB" dirty="0" smtClean="0"/>
              <a:t> </a:t>
            </a:r>
            <a:r>
              <a:rPr lang="en-GB" dirty="0"/>
              <a:t>3: </a:t>
            </a:r>
            <a:r>
              <a:rPr lang="en-GB" dirty="0" err="1"/>
              <a:t>Proliferace</a:t>
            </a:r>
            <a:r>
              <a:rPr lang="en-GB" dirty="0"/>
              <a:t> a </a:t>
            </a:r>
            <a:r>
              <a:rPr lang="en-GB" dirty="0" err="1"/>
              <a:t>diferenciace</a:t>
            </a:r>
            <a:r>
              <a:rPr lang="en-GB" dirty="0"/>
              <a:t> </a:t>
            </a:r>
            <a:r>
              <a:rPr lang="en-GB" dirty="0" err="1"/>
              <a:t>aloreaktivních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Fáze</a:t>
            </a:r>
            <a:r>
              <a:rPr lang="en-GB" dirty="0" smtClean="0"/>
              <a:t> </a:t>
            </a:r>
            <a:r>
              <a:rPr lang="en-GB" dirty="0"/>
              <a:t>4: </a:t>
            </a:r>
            <a:r>
              <a:rPr lang="en-GB" dirty="0" err="1"/>
              <a:t>Migrace</a:t>
            </a:r>
            <a:r>
              <a:rPr lang="en-GB" dirty="0"/>
              <a:t> </a:t>
            </a:r>
            <a:r>
              <a:rPr lang="en-GB" dirty="0" err="1"/>
              <a:t>aktivovaných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do </a:t>
            </a:r>
            <a:r>
              <a:rPr lang="en-GB" dirty="0" err="1"/>
              <a:t>cílových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>	</a:t>
            </a:r>
            <a:r>
              <a:rPr lang="en-GB" dirty="0" err="1" smtClean="0"/>
              <a:t>Fáze</a:t>
            </a:r>
            <a:r>
              <a:rPr lang="en-GB" dirty="0" smtClean="0"/>
              <a:t> </a:t>
            </a:r>
            <a:r>
              <a:rPr lang="en-GB" dirty="0"/>
              <a:t>5: </a:t>
            </a:r>
            <a:r>
              <a:rPr lang="en-GB" dirty="0" err="1"/>
              <a:t>Poškození</a:t>
            </a:r>
            <a:r>
              <a:rPr lang="en-GB" dirty="0"/>
              <a:t> </a:t>
            </a:r>
            <a:r>
              <a:rPr lang="en-GB" dirty="0" err="1"/>
              <a:t>cílových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efektorovými</a:t>
            </a:r>
            <a:r>
              <a:rPr lang="en-GB" dirty="0"/>
              <a:t> </a:t>
            </a:r>
            <a:r>
              <a:rPr lang="en-GB" dirty="0" smtClean="0"/>
              <a:t>T-</a:t>
            </a:r>
            <a:r>
              <a:rPr lang="en-GB" dirty="0" err="1" smtClean="0"/>
              <a:t>lymfocyty</a:t>
            </a:r>
            <a:endParaRPr lang="cs-CZ" dirty="0"/>
          </a:p>
          <a:p>
            <a:r>
              <a:rPr lang="en-GB" dirty="0" err="1" smtClean="0"/>
              <a:t>Chronická</a:t>
            </a:r>
            <a:r>
              <a:rPr lang="en-GB" dirty="0" smtClean="0"/>
              <a:t> </a:t>
            </a:r>
            <a:r>
              <a:rPr lang="en-GB" dirty="0" err="1"/>
              <a:t>GvHD</a:t>
            </a:r>
            <a:r>
              <a:rPr lang="en-GB" dirty="0"/>
              <a:t> (</a:t>
            </a:r>
            <a:r>
              <a:rPr lang="en-GB" dirty="0" err="1"/>
              <a:t>limitovaná</a:t>
            </a:r>
            <a:r>
              <a:rPr lang="en-GB" dirty="0"/>
              <a:t>/</a:t>
            </a:r>
            <a:r>
              <a:rPr lang="en-GB" dirty="0" err="1"/>
              <a:t>extenzivní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podobnost</a:t>
            </a:r>
            <a:r>
              <a:rPr lang="en-GB" dirty="0"/>
              <a:t> s </a:t>
            </a:r>
            <a:r>
              <a:rPr lang="en-GB" dirty="0" err="1"/>
              <a:t>chronickým</a:t>
            </a:r>
            <a:r>
              <a:rPr lang="en-GB" dirty="0"/>
              <a:t> </a:t>
            </a:r>
            <a:r>
              <a:rPr lang="en-GB" dirty="0" err="1"/>
              <a:t>autoimunitním</a:t>
            </a:r>
            <a:r>
              <a:rPr lang="en-GB" dirty="0"/>
              <a:t> </a:t>
            </a:r>
            <a:r>
              <a:rPr lang="en-GB" dirty="0" err="1"/>
              <a:t>postižením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Imunoregulace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Léčba infekčních chorob - substituce i imunoregulace</a:t>
            </a:r>
          </a:p>
          <a:p>
            <a:pPr marL="342900" indent="-342900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482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štěpu proti hostiteli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Začíná už před vlastní transplantací – ozáření, cytostatika – rozsáhlé poškození buněk příjemce ( játra a slizniční imunitní systém</a:t>
            </a:r>
            <a:r>
              <a:rPr lang="cs-CZ" dirty="0" smtClean="0"/>
              <a:t>)</a:t>
            </a:r>
          </a:p>
          <a:p>
            <a:r>
              <a:rPr lang="cs-CZ" dirty="0" smtClean="0"/>
              <a:t>Uvolnění značného množství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a </a:t>
            </a:r>
            <a:r>
              <a:rPr lang="cs-CZ" dirty="0" err="1" smtClean="0"/>
              <a:t>chemoků</a:t>
            </a:r>
            <a:r>
              <a:rPr lang="cs-CZ" dirty="0" smtClean="0"/>
              <a:t> (IL-1</a:t>
            </a:r>
            <a:r>
              <a:rPr lang="el-GR" dirty="0"/>
              <a:t>β</a:t>
            </a:r>
            <a:r>
              <a:rPr lang="cs-CZ" dirty="0" smtClean="0"/>
              <a:t>, TNF-</a:t>
            </a:r>
            <a:r>
              <a:rPr lang="el-GR" dirty="0"/>
              <a:t>α</a:t>
            </a:r>
            <a:r>
              <a:rPr lang="cs-CZ" dirty="0" smtClean="0"/>
              <a:t>, GM-CSF, IFN-</a:t>
            </a:r>
            <a:r>
              <a:rPr lang="el-GR" dirty="0" smtClean="0"/>
              <a:t>γ</a:t>
            </a:r>
            <a:r>
              <a:rPr lang="cs-CZ" dirty="0" smtClean="0"/>
              <a:t>)</a:t>
            </a:r>
          </a:p>
          <a:p>
            <a:r>
              <a:rPr lang="cs-CZ" dirty="0" smtClean="0"/>
              <a:t>Dlouhodobý důsledek zvýšená exprese HLA I. a II. třídy na buňkách příjemce</a:t>
            </a:r>
          </a:p>
          <a:p>
            <a:r>
              <a:rPr lang="cs-CZ" dirty="0" smtClean="0"/>
              <a:t>Po infuzi štěpu jsou jako první napadány endotelové buňky cévního řečiště</a:t>
            </a:r>
          </a:p>
          <a:p>
            <a:r>
              <a:rPr lang="cs-CZ" dirty="0"/>
              <a:t>T-lymfocyty ve štěpu rozeznávají tkáňové antigeny příjemce jako cizorodé (</a:t>
            </a:r>
            <a:r>
              <a:rPr lang="cs-CZ" dirty="0" err="1"/>
              <a:t>aloreaktivita</a:t>
            </a:r>
            <a:r>
              <a:rPr lang="cs-CZ" dirty="0"/>
              <a:t>) a reagují proti nim </a:t>
            </a:r>
          </a:p>
          <a:p>
            <a:endParaRPr lang="cs-CZ" dirty="0" smtClean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82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štěpu proti hostiteli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T-lymfocyty ve štěpu rozeznávají tkáňové antigeny příjemce jako cizorodé (</a:t>
            </a:r>
            <a:r>
              <a:rPr lang="cs-CZ" b="1" dirty="0" err="1"/>
              <a:t>aloreaktivita</a:t>
            </a:r>
            <a:r>
              <a:rPr lang="cs-CZ" b="1" dirty="0"/>
              <a:t>) a reagují proti nim </a:t>
            </a:r>
            <a:endParaRPr lang="cs-CZ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Akutní </a:t>
            </a:r>
            <a:r>
              <a:rPr lang="cs-CZ" dirty="0" err="1" smtClean="0"/>
              <a:t>GvH</a:t>
            </a:r>
            <a:r>
              <a:rPr lang="cs-CZ" dirty="0" smtClean="0"/>
              <a:t> – dochází k poškození jater, kůže a střevní sliznice  - co nejbližší gen. příbuzný dárce, odstranění T-lymfocytů a imunosuprese</a:t>
            </a:r>
            <a:endParaRPr lang="cs-CZ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Chronická </a:t>
            </a:r>
            <a:r>
              <a:rPr lang="cs-CZ" dirty="0" err="1" smtClean="0"/>
              <a:t>GvH</a:t>
            </a:r>
            <a:r>
              <a:rPr lang="cs-CZ" dirty="0" smtClean="0"/>
              <a:t> – tvorba Th2, </a:t>
            </a:r>
            <a:r>
              <a:rPr lang="cs-CZ" dirty="0" err="1" smtClean="0"/>
              <a:t>aloprotilátek</a:t>
            </a:r>
            <a:r>
              <a:rPr lang="cs-CZ" dirty="0" smtClean="0"/>
              <a:t>, produkce </a:t>
            </a:r>
            <a:r>
              <a:rPr lang="cs-CZ" dirty="0" err="1" smtClean="0"/>
              <a:t>cytokinů</a:t>
            </a:r>
            <a:r>
              <a:rPr lang="cs-CZ" dirty="0" smtClean="0"/>
              <a:t> – vede k </a:t>
            </a:r>
            <a:r>
              <a:rPr lang="cs-CZ" dirty="0" err="1" smtClean="0"/>
              <a:t>fibrotizaci</a:t>
            </a:r>
            <a:r>
              <a:rPr lang="cs-CZ" dirty="0" smtClean="0"/>
              <a:t> tkání</a:t>
            </a:r>
            <a:endParaRPr lang="cs-CZ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8472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Reakce štěpu proti leukemickým buňkám (</a:t>
            </a:r>
            <a:r>
              <a:rPr lang="cs-CZ" b="1" dirty="0" err="1"/>
              <a:t>GvL</a:t>
            </a:r>
            <a:r>
              <a:rPr lang="cs-CZ" b="1" dirty="0"/>
              <a:t>)</a:t>
            </a:r>
            <a:r>
              <a:rPr lang="cs-CZ" b="1" u="sng" dirty="0"/>
              <a:t/>
            </a:r>
            <a:br>
              <a:rPr lang="cs-CZ" b="1" u="sng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4400" dirty="0" err="1" smtClean="0"/>
              <a:t>Garft</a:t>
            </a:r>
            <a:r>
              <a:rPr lang="cs-CZ" sz="4400" dirty="0" smtClean="0"/>
              <a:t> – versus - </a:t>
            </a:r>
            <a:r>
              <a:rPr lang="cs-CZ" sz="4400" dirty="0" err="1" smtClean="0"/>
              <a:t>leukemia</a:t>
            </a:r>
            <a:endParaRPr lang="cs-CZ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4400" b="1" dirty="0" smtClean="0"/>
              <a:t>T-lymfocyty ve štěpu reagují vůči zbytkovým leukemickým buňkám příjemce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4400" b="1" dirty="0" err="1" smtClean="0"/>
              <a:t>Schodný</a:t>
            </a:r>
            <a:r>
              <a:rPr lang="cs-CZ" sz="4400" b="1" dirty="0" smtClean="0"/>
              <a:t> s akutní </a:t>
            </a:r>
            <a:r>
              <a:rPr lang="cs-CZ" sz="4400" b="1" dirty="0" err="1" smtClean="0"/>
              <a:t>GvH</a:t>
            </a:r>
            <a:endParaRPr lang="cs-CZ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4400" dirty="0" err="1" smtClean="0"/>
              <a:t>GvH</a:t>
            </a:r>
            <a:r>
              <a:rPr lang="cs-CZ" sz="4400" dirty="0" smtClean="0"/>
              <a:t> – nežádoucí reakce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4400" dirty="0" err="1" smtClean="0"/>
              <a:t>GvL</a:t>
            </a:r>
            <a:r>
              <a:rPr lang="cs-CZ" sz="4400" dirty="0" smtClean="0"/>
              <a:t> – žádoucí reakce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4400" dirty="0" smtClean="0"/>
              <a:t>Řešení - T-lymfocytů </a:t>
            </a:r>
            <a:r>
              <a:rPr lang="cs-CZ" sz="4400" dirty="0"/>
              <a:t>ze štěpu + imunosuprese → omezení rizika </a:t>
            </a:r>
            <a:r>
              <a:rPr lang="cs-CZ" sz="4400" dirty="0" err="1"/>
              <a:t>GvH</a:t>
            </a:r>
            <a:r>
              <a:rPr lang="cs-CZ" sz="4400" dirty="0"/>
              <a:t> reakce X riziko návratu onemocnění! → po přihojení kostní dřeně aplikovat malé dávky periferních T-lymfocytů dárce – navození specifické tolerance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3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2060"/>
                </a:solidFill>
              </a:rPr>
              <a:t>Reakce štěpu proti hostiteli</a:t>
            </a:r>
            <a:br>
              <a:rPr lang="cs-CZ" sz="3200" b="1" dirty="0">
                <a:solidFill>
                  <a:srgbClr val="002060"/>
                </a:solidFill>
              </a:rPr>
            </a:br>
            <a:r>
              <a:rPr lang="cs-CZ" sz="3200" b="1" dirty="0">
                <a:solidFill>
                  <a:srgbClr val="002060"/>
                </a:solidFill>
              </a:rPr>
              <a:t>(</a:t>
            </a:r>
            <a:r>
              <a:rPr lang="cs-CZ" sz="3200" b="1" dirty="0" err="1">
                <a:solidFill>
                  <a:srgbClr val="002060"/>
                </a:solidFill>
              </a:rPr>
              <a:t>graft</a:t>
            </a:r>
            <a:r>
              <a:rPr lang="cs-CZ" sz="3200" b="1" dirty="0">
                <a:solidFill>
                  <a:srgbClr val="002060"/>
                </a:solidFill>
              </a:rPr>
              <a:t> versus host </a:t>
            </a:r>
            <a:r>
              <a:rPr lang="cs-CZ" sz="3200" b="1" dirty="0" err="1">
                <a:solidFill>
                  <a:srgbClr val="002060"/>
                </a:solidFill>
              </a:rPr>
              <a:t>reaction</a:t>
            </a:r>
            <a:r>
              <a:rPr lang="cs-CZ" sz="3200" b="1" dirty="0">
                <a:solidFill>
                  <a:srgbClr val="002060"/>
                </a:solidFill>
              </a:rPr>
              <a:t>, </a:t>
            </a:r>
            <a:r>
              <a:rPr lang="cs-CZ" sz="3200" b="1" dirty="0" err="1">
                <a:solidFill>
                  <a:srgbClr val="002060"/>
                </a:solidFill>
              </a:rPr>
              <a:t>GvHR</a:t>
            </a:r>
            <a:r>
              <a:rPr lang="cs-CZ" sz="32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cs-CZ" sz="2800" dirty="0" err="1"/>
              <a:t>Makulopapulární</a:t>
            </a:r>
            <a:r>
              <a:rPr lang="cs-CZ" sz="2800" dirty="0"/>
              <a:t> </a:t>
            </a:r>
            <a:r>
              <a:rPr lang="cs-CZ" sz="2800" dirty="0" err="1"/>
              <a:t>exantém</a:t>
            </a:r>
            <a:r>
              <a:rPr lang="cs-CZ" sz="2800" dirty="0"/>
              <a:t>  </a:t>
            </a:r>
          </a:p>
          <a:p>
            <a:pPr marL="469900" indent="-469900">
              <a:buFontTx/>
              <a:buNone/>
            </a:pPr>
            <a:r>
              <a:rPr lang="cs-CZ" sz="2800" dirty="0"/>
              <a:t>   </a:t>
            </a:r>
            <a:r>
              <a:rPr lang="cs-CZ" sz="2800" dirty="0" smtClean="0"/>
              <a:t>   generalizovaná </a:t>
            </a:r>
            <a:r>
              <a:rPr lang="cs-CZ" sz="2800" dirty="0" err="1"/>
              <a:t>erytrodermie</a:t>
            </a:r>
            <a:r>
              <a:rPr lang="cs-CZ" sz="2800" dirty="0"/>
              <a:t> </a:t>
            </a:r>
          </a:p>
          <a:p>
            <a:pPr marL="469900" indent="-469900">
              <a:buFontTx/>
              <a:buNone/>
            </a:pPr>
            <a:r>
              <a:rPr lang="cs-CZ" sz="2800" dirty="0"/>
              <a:t>   </a:t>
            </a:r>
            <a:r>
              <a:rPr lang="cs-CZ" sz="2800" dirty="0" smtClean="0"/>
              <a:t>   puchýře</a:t>
            </a:r>
            <a:r>
              <a:rPr lang="cs-CZ" sz="2800" dirty="0"/>
              <a:t>, deskvamace</a:t>
            </a:r>
          </a:p>
          <a:p>
            <a:pPr marL="469900" indent="-469900"/>
            <a:endParaRPr lang="cs-CZ" sz="2800" dirty="0"/>
          </a:p>
          <a:p>
            <a:pPr marL="469900" indent="-469900"/>
            <a:r>
              <a:rPr lang="cs-CZ" sz="2800" dirty="0"/>
              <a:t>Zvýšení koncentrace bilirubinu v séru</a:t>
            </a:r>
          </a:p>
          <a:p>
            <a:pPr marL="469900" indent="-469900"/>
            <a:endParaRPr lang="cs-CZ" sz="2800" dirty="0"/>
          </a:p>
          <a:p>
            <a:pPr marL="469900" indent="-469900"/>
            <a:r>
              <a:rPr lang="cs-CZ" sz="2800" dirty="0"/>
              <a:t>Průjem, velké bolesti břicha, ileus</a:t>
            </a:r>
          </a:p>
        </p:txBody>
      </p:sp>
    </p:spTree>
    <p:extLst>
      <p:ext uri="{BB962C8B-B14F-4D97-AF65-F5344CB8AC3E}">
        <p14:creationId xmlns:p14="http://schemas.microsoft.com/office/powerpoint/2010/main" val="21916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Možnosti potlačení transplantačních </a:t>
            </a:r>
            <a:r>
              <a:rPr lang="cs-CZ" sz="4000" dirty="0" err="1" smtClean="0"/>
              <a:t>rejekcí</a:t>
            </a:r>
            <a:r>
              <a:rPr lang="cs-CZ" sz="4000" dirty="0" smtClean="0"/>
              <a:t> a reakce proti štěpu hostiteli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0"/>
            <a:ext cx="8686800" cy="3571875"/>
          </a:xfrm>
        </p:spPr>
        <p:txBody>
          <a:bodyPr/>
          <a:lstStyle/>
          <a:p>
            <a:r>
              <a:rPr lang="cs-CZ" altLang="en-US" smtClean="0"/>
              <a:t>Výběr dárců geneticky blízkých příjemců</a:t>
            </a:r>
          </a:p>
          <a:p>
            <a:r>
              <a:rPr lang="cs-CZ" altLang="en-US" smtClean="0"/>
              <a:t>Použití imunosupresivních léků</a:t>
            </a:r>
          </a:p>
          <a:p>
            <a:r>
              <a:rPr lang="cs-CZ" altLang="en-US" smtClean="0"/>
              <a:t>Procedury odstraňující T-lymfocyty dárce ze štěpu</a:t>
            </a:r>
          </a:p>
          <a:p>
            <a:r>
              <a:rPr lang="cs-CZ" altLang="en-US" smtClean="0"/>
              <a:t>Purifikace kmenových buněk z periferní krve</a:t>
            </a:r>
          </a:p>
        </p:txBody>
      </p:sp>
    </p:spTree>
    <p:extLst>
      <p:ext uri="{BB962C8B-B14F-4D97-AF65-F5344CB8AC3E}">
        <p14:creationId xmlns:p14="http://schemas.microsoft.com/office/powerpoint/2010/main" val="22282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249363"/>
          </a:xfrm>
        </p:spPr>
        <p:txBody>
          <a:bodyPr/>
          <a:lstStyle/>
          <a:p>
            <a:r>
              <a:rPr lang="cs-CZ" dirty="0"/>
              <a:t>Imunosupresivní léčba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1025" cy="4897437"/>
          </a:xfrm>
        </p:spPr>
        <p:txBody>
          <a:bodyPr/>
          <a:lstStyle/>
          <a:p>
            <a:r>
              <a:rPr lang="cs-CZ" sz="2800" dirty="0"/>
              <a:t>Indikována především u autoimunitních chorob, vaskulitid, a </a:t>
            </a:r>
            <a:r>
              <a:rPr lang="cs-CZ" sz="2800" dirty="0">
                <a:solidFill>
                  <a:srgbClr val="C00000"/>
                </a:solidFill>
              </a:rPr>
              <a:t>u pacientů po transplantacích</a:t>
            </a:r>
            <a:r>
              <a:rPr lang="cs-CZ" sz="2800" dirty="0"/>
              <a:t>.</a:t>
            </a:r>
          </a:p>
          <a:p>
            <a:r>
              <a:rPr lang="cs-CZ" sz="2800" dirty="0" err="1" smtClean="0"/>
              <a:t>Vyjimečně</a:t>
            </a:r>
            <a:r>
              <a:rPr lang="cs-CZ" sz="2800" dirty="0" smtClean="0"/>
              <a:t> </a:t>
            </a:r>
            <a:r>
              <a:rPr lang="cs-CZ" sz="2800" dirty="0"/>
              <a:t>používána u těžkých alergických chorob nebo u onemocnění způsobených nadměrnou aktivací T-lymfocytů (psoriáza).</a:t>
            </a:r>
          </a:p>
          <a:p>
            <a:r>
              <a:rPr lang="cs-CZ" sz="2800" dirty="0"/>
              <a:t>Léčba vždy </a:t>
            </a:r>
            <a:r>
              <a:rPr lang="cs-CZ" sz="2800" dirty="0">
                <a:solidFill>
                  <a:srgbClr val="C00000"/>
                </a:solidFill>
              </a:rPr>
              <a:t>vede k </a:t>
            </a:r>
            <a:r>
              <a:rPr lang="cs-CZ" sz="2800" dirty="0" smtClean="0">
                <a:solidFill>
                  <a:srgbClr val="C00000"/>
                </a:solidFill>
              </a:rPr>
              <a:t>sekundární imunodeficienci </a:t>
            </a:r>
            <a:r>
              <a:rPr lang="cs-CZ" sz="2800" dirty="0"/>
              <a:t>- náchylnosti k </a:t>
            </a:r>
            <a:r>
              <a:rPr lang="cs-CZ" sz="2800" dirty="0" smtClean="0"/>
              <a:t>infekcím, častější výskyt </a:t>
            </a:r>
            <a:r>
              <a:rPr lang="cs-CZ" sz="2800" dirty="0"/>
              <a:t>malignit, zejména lymfatického systému.</a:t>
            </a:r>
          </a:p>
          <a:p>
            <a:r>
              <a:rPr lang="cs-CZ" sz="2800" dirty="0"/>
              <a:t>Ke snížení výskytu vedlejších reakcí se obvykle používá kombinovaná léčba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5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Imunusupresiva zasahující do metabolismu IL-2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Kalcineurinové inhibitory: Blokují funkci </a:t>
            </a:r>
            <a:br>
              <a:rPr lang="cs-CZ" sz="2800"/>
            </a:br>
            <a:r>
              <a:rPr lang="cs-CZ" sz="2800"/>
              <a:t>Ca </a:t>
            </a:r>
            <a:r>
              <a:rPr lang="cs-CZ" sz="2800" baseline="30000"/>
              <a:t>2+</a:t>
            </a:r>
            <a:r>
              <a:rPr lang="cs-CZ" sz="2800"/>
              <a:t>-dependentního kalcineurinu, tím blokují aktivaci NFAT. Nedojde k derepresi genu pro </a:t>
            </a:r>
            <a:br>
              <a:rPr lang="cs-CZ" sz="2800"/>
            </a:br>
            <a:r>
              <a:rPr lang="cs-CZ" sz="2800"/>
              <a:t>IL-2.</a:t>
            </a:r>
          </a:p>
          <a:p>
            <a:pPr lvl="1"/>
            <a:r>
              <a:rPr lang="cs-CZ" u="sng"/>
              <a:t>Cyklosporin A</a:t>
            </a:r>
            <a:r>
              <a:rPr lang="cs-CZ"/>
              <a:t>- vazba na cyklofilin</a:t>
            </a:r>
          </a:p>
          <a:p>
            <a:pPr lvl="1"/>
            <a:r>
              <a:rPr lang="cs-CZ" u="sng"/>
              <a:t>Tacrolimus (FK 506)</a:t>
            </a:r>
            <a:r>
              <a:rPr lang="cs-CZ"/>
              <a:t> vazba na FKBP</a:t>
            </a:r>
            <a:endParaRPr lang="cs-CZ" sz="3200"/>
          </a:p>
          <a:p>
            <a:r>
              <a:rPr lang="cs-CZ" sz="2800" u="sng"/>
              <a:t>Sirolimus (Rapamycin</a:t>
            </a:r>
            <a:r>
              <a:rPr lang="cs-CZ" sz="2800"/>
              <a:t>) - blokuje přenos signálu z IL-2, též se váže na FKBP.</a:t>
            </a:r>
          </a:p>
          <a:p>
            <a:pPr>
              <a:buFontTx/>
              <a:buNone/>
            </a:pPr>
            <a:r>
              <a:rPr lang="cs-CZ" sz="1600" u="sng"/>
              <a:t>NFAT</a:t>
            </a:r>
            <a:r>
              <a:rPr lang="cs-CZ" sz="1600"/>
              <a:t>: Nuclear Factor of Activated T cells    </a:t>
            </a:r>
            <a:r>
              <a:rPr lang="cs-CZ" sz="1600" u="sng"/>
              <a:t>FKBT</a:t>
            </a:r>
            <a:r>
              <a:rPr lang="cs-CZ" sz="1600"/>
              <a:t>: FK- Binding Protein</a:t>
            </a:r>
          </a:p>
        </p:txBody>
      </p:sp>
    </p:spTree>
    <p:extLst>
      <p:ext uri="{BB962C8B-B14F-4D97-AF65-F5344CB8AC3E}">
        <p14:creationId xmlns:p14="http://schemas.microsoft.com/office/powerpoint/2010/main" val="32418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71463"/>
            <a:ext cx="7924800" cy="1176337"/>
          </a:xfrm>
        </p:spPr>
        <p:txBody>
          <a:bodyPr>
            <a:normAutofit fontScale="90000"/>
          </a:bodyPr>
          <a:lstStyle/>
          <a:p>
            <a:r>
              <a:rPr lang="cs-CZ" sz="3600"/>
              <a:t>Glukokortikoidy jako imunosupresiva</a:t>
            </a:r>
            <a:r>
              <a:rPr lang="cs-CZ"/>
              <a:t/>
            </a:r>
            <a:br>
              <a:rPr lang="cs-CZ"/>
            </a:b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81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/>
              <a:t>Imunosupresivně působí především dávky 0,5-1 mg Prednisonu/kg/den, udržovací dávka bývá u dospělých 5-10 mg Prednisonu/den.</a:t>
            </a:r>
          </a:p>
          <a:p>
            <a:pPr>
              <a:lnSpc>
                <a:spcPct val="90000"/>
              </a:lnSpc>
            </a:pPr>
            <a:r>
              <a:rPr lang="cs-CZ" sz="2400"/>
              <a:t>Mechanismy účinky: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Snížená produkce cytokinů (IL-1, TNF-</a:t>
            </a:r>
            <a:r>
              <a:rPr lang="cs-CZ" sz="2400">
                <a:latin typeface="Symbol" pitchFamily="18" charset="2"/>
              </a:rPr>
              <a:t>a</a:t>
            </a:r>
            <a:r>
              <a:rPr lang="cs-CZ" sz="2400"/>
              <a:t>, IL-2)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Snížení exprese adhezivních molekul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Inhibice exprese HLA-II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Inhibice fosfolipázy A2 v granulocytech - blok tvorby metabolitů kyseliny arachidonové.</a:t>
            </a:r>
          </a:p>
          <a:p>
            <a:pPr>
              <a:lnSpc>
                <a:spcPct val="90000"/>
              </a:lnSpc>
            </a:pPr>
            <a:r>
              <a:rPr lang="cs-CZ" sz="2400"/>
              <a:t>Vedlejší činky: redistribuce tuku, vznik vředové choroby, steroidní diabetes, hypertenze, poruchy růstu dětí, hypokalémie, osteoporóza, katarakta, psychózy....</a:t>
            </a:r>
          </a:p>
        </p:txBody>
      </p:sp>
    </p:spTree>
    <p:extLst>
      <p:ext uri="{BB962C8B-B14F-4D97-AF65-F5344CB8AC3E}">
        <p14:creationId xmlns:p14="http://schemas.microsoft.com/office/powerpoint/2010/main" val="13969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  <a:b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277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2028" y="1065213"/>
            <a:ext cx="67665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 b="1" dirty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</a:p>
          <a:p>
            <a:pPr algn="ctr"/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se zabývá studiem funkce imunitní soustavy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 reprodukčních orgánech.</a:t>
            </a:r>
          </a:p>
          <a:p>
            <a:pPr algn="ctr"/>
            <a:endParaRPr lang="cs-CZ" sz="1800" dirty="0">
              <a:latin typeface="Arial" pitchFamily="34" charset="0"/>
            </a:endParaRPr>
          </a:p>
          <a:p>
            <a:pPr algn="ctr"/>
            <a:r>
              <a:rPr lang="cs-CZ" b="1" dirty="0">
                <a:latin typeface="Arial" pitchFamily="34" charset="0"/>
              </a:rPr>
              <a:t>Imunologie / imunopatologie:</a:t>
            </a:r>
          </a:p>
          <a:p>
            <a:pPr algn="ctr"/>
            <a:r>
              <a:rPr lang="cs-CZ" b="1" dirty="0">
                <a:latin typeface="Arial" pitchFamily="34" charset="0"/>
              </a:rPr>
              <a:t>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mužského (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uro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)genitálního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ženského 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fertilizace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nidace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1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6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4466" y="1066800"/>
            <a:ext cx="789350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Imunitní soustava dozrává perinatálně, tehdy je také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uzavírána "inventura" vlastních antigenů</a:t>
            </a:r>
            <a:r>
              <a:rPr lang="cs-CZ" b="1" dirty="0">
                <a:latin typeface="Arial" pitchFamily="34" charset="0"/>
              </a:rPr>
              <a:t> </a:t>
            </a:r>
            <a:endParaRPr lang="cs-CZ" dirty="0">
              <a:latin typeface="Arial" pitchFamily="34" charset="0"/>
            </a:endParaRPr>
          </a:p>
          <a:p>
            <a:pPr algn="ctr"/>
            <a:endParaRPr lang="cs-CZ" dirty="0">
              <a:latin typeface="Arial" pitchFamily="34" charset="0"/>
            </a:endParaRPr>
          </a:p>
          <a:p>
            <a:pPr algn="ctr"/>
            <a:r>
              <a:rPr lang="cs-CZ" sz="2800" b="1" dirty="0">
                <a:solidFill>
                  <a:schemeClr val="accent1"/>
                </a:solidFill>
                <a:latin typeface="Arial" pitchFamily="34" charset="0"/>
              </a:rPr>
              <a:t>ALE !!</a:t>
            </a:r>
            <a:endParaRPr lang="cs-CZ" sz="2800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zralé gamety, jejich přídatné tkáně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a endokrinně aktivní buňky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se objevují až v období </a:t>
            </a:r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puberty</a:t>
            </a:r>
            <a:endParaRPr lang="cs-CZ" b="1" dirty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j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ejich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orgánově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specifické antigenní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znaky </a:t>
            </a:r>
            <a:endParaRPr lang="cs-CZ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jsou proto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vnímány jako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cizí</a:t>
            </a:r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6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643" y="709613"/>
            <a:ext cx="709681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200" b="1" dirty="0">
                <a:latin typeface="Arial" pitchFamily="34" charset="0"/>
              </a:rPr>
              <a:t>Podmínkou přežití gamet je dobře fungující soubor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pasivních a aktivních ochranných mechanismů,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specifických pro orgány rozplozovací soustavy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(např. </a:t>
            </a:r>
            <a:r>
              <a:rPr lang="cs-CZ" sz="2200" b="1" dirty="0" err="1">
                <a:latin typeface="Arial" pitchFamily="34" charset="0"/>
              </a:rPr>
              <a:t>hematotestikulární</a:t>
            </a:r>
            <a:r>
              <a:rPr lang="cs-CZ" sz="2200" b="1" dirty="0">
                <a:latin typeface="Arial" pitchFamily="34" charset="0"/>
              </a:rPr>
              <a:t> "bariéra").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Speciální ochranu vyžaduje také </a:t>
            </a:r>
          </a:p>
          <a:p>
            <a:pPr algn="ctr"/>
            <a:r>
              <a:rPr lang="cs-CZ" sz="2200" b="1" dirty="0" err="1">
                <a:latin typeface="Arial" pitchFamily="34" charset="0"/>
              </a:rPr>
              <a:t>semialogenní</a:t>
            </a:r>
            <a:r>
              <a:rPr lang="cs-CZ" sz="2200" b="1" dirty="0">
                <a:latin typeface="Arial" pitchFamily="34" charset="0"/>
              </a:rPr>
              <a:t> plod, rostoucí v děloze matky.</a:t>
            </a: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Imunitní soustava v rozplozovacích orgánech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má tudíž dvě protichůdné povinnosti: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chránit vnitřní stálost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umožnit existenci "cizorodých" gamet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 a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semialogenního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plodu</a:t>
            </a:r>
            <a:endParaRPr lang="cs-CZ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 err="1" smtClean="0"/>
              <a:t>specializovaná</a:t>
            </a:r>
            <a:r>
              <a:rPr lang="en-GB" sz="2400" dirty="0" smtClean="0"/>
              <a:t> </a:t>
            </a:r>
            <a:r>
              <a:rPr lang="en-GB" sz="2400" dirty="0" err="1"/>
              <a:t>buněčná</a:t>
            </a:r>
            <a:r>
              <a:rPr lang="en-GB" sz="2400" dirty="0"/>
              <a:t> </a:t>
            </a:r>
            <a:r>
              <a:rPr lang="en-GB" sz="2400" dirty="0" err="1"/>
              <a:t>bariéra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krví</a:t>
            </a:r>
            <a:r>
              <a:rPr lang="en-GB" sz="2400" dirty="0"/>
              <a:t> a </a:t>
            </a:r>
            <a:r>
              <a:rPr lang="en-GB" sz="2400" dirty="0" err="1"/>
              <a:t>vyvíjejícími</a:t>
            </a:r>
            <a:r>
              <a:rPr lang="en-GB" sz="2400" dirty="0"/>
              <a:t> se </a:t>
            </a:r>
            <a:r>
              <a:rPr lang="en-GB" sz="2400" dirty="0" err="1"/>
              <a:t>spermiogenními</a:t>
            </a:r>
            <a:r>
              <a:rPr lang="en-GB" sz="2400" dirty="0"/>
              <a:t> </a:t>
            </a:r>
            <a:r>
              <a:rPr lang="en-GB" sz="2400" dirty="0" err="1"/>
              <a:t>buňkami</a:t>
            </a:r>
            <a:r>
              <a:rPr lang="en-GB" sz="2400" dirty="0"/>
              <a:t> v </a:t>
            </a:r>
            <a:r>
              <a:rPr lang="en-GB" sz="2400" dirty="0" err="1"/>
              <a:t>semenotvorných</a:t>
            </a:r>
            <a:r>
              <a:rPr lang="en-GB" sz="2400" dirty="0"/>
              <a:t> </a:t>
            </a:r>
            <a:r>
              <a:rPr lang="en-GB" sz="2400" dirty="0" err="1"/>
              <a:t>kanálcích</a:t>
            </a:r>
            <a:r>
              <a:rPr lang="en-GB" sz="2400" dirty="0"/>
              <a:t> </a:t>
            </a:r>
            <a:r>
              <a:rPr lang="en-GB" sz="2400" dirty="0" err="1" smtClean="0">
                <a:hlinkClick r:id="rId2" tooltip="Varle"/>
              </a:rPr>
              <a:t>varlat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tvořena</a:t>
            </a:r>
            <a:r>
              <a:rPr lang="en-GB" sz="2400" dirty="0" smtClean="0"/>
              <a:t> </a:t>
            </a:r>
            <a:r>
              <a:rPr lang="en-GB" sz="2400" dirty="0" err="1"/>
              <a:t>pevnými</a:t>
            </a:r>
            <a:r>
              <a:rPr lang="en-GB" sz="2400" dirty="0"/>
              <a:t> </a:t>
            </a:r>
            <a:r>
              <a:rPr lang="en-GB" sz="2400" dirty="0" err="1"/>
              <a:t>spojeními</a:t>
            </a:r>
            <a:r>
              <a:rPr lang="en-GB" sz="2400" dirty="0"/>
              <a:t> v </a:t>
            </a:r>
            <a:r>
              <a:rPr lang="en-GB" sz="2400" dirty="0" err="1"/>
              <a:t>oblasti</a:t>
            </a:r>
            <a:r>
              <a:rPr lang="en-GB" sz="2400" dirty="0"/>
              <a:t> </a:t>
            </a:r>
            <a:r>
              <a:rPr lang="en-GB" sz="2400" dirty="0" err="1"/>
              <a:t>baze</a:t>
            </a:r>
            <a:r>
              <a:rPr lang="en-GB" sz="2400" dirty="0"/>
              <a:t> </a:t>
            </a:r>
            <a:r>
              <a:rPr lang="en-GB" sz="2400" dirty="0" err="1"/>
              <a:t>Sertoliho</a:t>
            </a:r>
            <a:r>
              <a:rPr lang="en-GB" sz="2400" dirty="0"/>
              <a:t> </a:t>
            </a:r>
            <a:r>
              <a:rPr lang="en-GB" sz="2400" dirty="0" err="1" smtClean="0"/>
              <a:t>buněk</a:t>
            </a:r>
            <a:r>
              <a:rPr lang="en-GB" sz="2400" dirty="0" smtClean="0"/>
              <a:t>.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chrání</a:t>
            </a:r>
            <a:r>
              <a:rPr lang="en-GB" sz="2400" dirty="0" smtClean="0"/>
              <a:t> </a:t>
            </a:r>
            <a:r>
              <a:rPr lang="en-GB" sz="2400" dirty="0" err="1"/>
              <a:t>zárodečné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 </a:t>
            </a:r>
            <a:r>
              <a:rPr lang="en-GB" sz="2400" dirty="0" err="1"/>
              <a:t>před</a:t>
            </a:r>
            <a:r>
              <a:rPr lang="en-GB" sz="2400" dirty="0"/>
              <a:t> </a:t>
            </a:r>
            <a:r>
              <a:rPr lang="en-GB" sz="2400" dirty="0" err="1"/>
              <a:t>toxickými</a:t>
            </a:r>
            <a:r>
              <a:rPr lang="en-GB" sz="2400" dirty="0"/>
              <a:t> </a:t>
            </a:r>
            <a:r>
              <a:rPr lang="en-GB" sz="2400" dirty="0" err="1"/>
              <a:t>látkami</a:t>
            </a:r>
            <a:r>
              <a:rPr lang="en-GB" sz="2400" dirty="0"/>
              <a:t> </a:t>
            </a:r>
            <a:r>
              <a:rPr lang="en-GB" sz="2400" dirty="0" err="1"/>
              <a:t>obsaženými</a:t>
            </a:r>
            <a:r>
              <a:rPr lang="en-GB" sz="2400" dirty="0"/>
              <a:t> v </a:t>
            </a:r>
            <a:r>
              <a:rPr lang="en-GB" sz="2400" dirty="0" err="1"/>
              <a:t>krvi</a:t>
            </a:r>
            <a:r>
              <a:rPr lang="en-GB" sz="2400" dirty="0"/>
              <a:t> a </a:t>
            </a:r>
            <a:r>
              <a:rPr lang="en-GB" sz="2400" dirty="0" err="1"/>
              <a:t>zároveň</a:t>
            </a:r>
            <a:r>
              <a:rPr lang="en-GB" sz="2400" dirty="0"/>
              <a:t> </a:t>
            </a:r>
            <a:r>
              <a:rPr lang="en-GB" sz="2400" dirty="0" err="1"/>
              <a:t>vytváří</a:t>
            </a:r>
            <a:r>
              <a:rPr lang="en-GB" sz="2400" dirty="0"/>
              <a:t> </a:t>
            </a:r>
            <a:r>
              <a:rPr lang="en-GB" sz="2400" dirty="0" err="1"/>
              <a:t>imunologickou</a:t>
            </a:r>
            <a:r>
              <a:rPr lang="en-GB" sz="2400" dirty="0"/>
              <a:t> </a:t>
            </a:r>
            <a:r>
              <a:rPr lang="en-GB" sz="2400" dirty="0" err="1" smtClean="0"/>
              <a:t>bariéru</a:t>
            </a:r>
            <a:endParaRPr lang="cs-CZ" sz="2400" dirty="0" smtClean="0"/>
          </a:p>
          <a:p>
            <a:r>
              <a:rPr lang="cs-CZ" sz="2400" dirty="0" smtClean="0"/>
              <a:t> -   d</a:t>
            </a:r>
            <a:r>
              <a:rPr lang="en-GB" sz="2400" dirty="0" err="1" smtClean="0"/>
              <a:t>iferenciace</a:t>
            </a:r>
            <a:r>
              <a:rPr lang="en-GB" sz="2400" dirty="0" smtClean="0"/>
              <a:t> </a:t>
            </a:r>
            <a:r>
              <a:rPr lang="en-GB" sz="2400" dirty="0" err="1"/>
              <a:t>spermatogonií</a:t>
            </a:r>
            <a:r>
              <a:rPr lang="en-GB" sz="2400" dirty="0"/>
              <a:t> </a:t>
            </a:r>
            <a:r>
              <a:rPr lang="en-GB" sz="2400" dirty="0" err="1"/>
              <a:t>začíná</a:t>
            </a:r>
            <a:r>
              <a:rPr lang="en-GB" sz="2400" dirty="0"/>
              <a:t> </a:t>
            </a:r>
            <a:r>
              <a:rPr lang="en-GB" sz="2400" dirty="0" err="1"/>
              <a:t>až</a:t>
            </a:r>
            <a:r>
              <a:rPr lang="en-GB" sz="2400" dirty="0"/>
              <a:t> v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smtClean="0"/>
              <a:t>puberty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  </a:t>
            </a:r>
            <a:r>
              <a:rPr lang="en-GB" sz="2400" dirty="0" err="1" smtClean="0"/>
              <a:t>organismus</a:t>
            </a:r>
            <a:r>
              <a:rPr lang="en-GB" sz="2400" dirty="0" smtClean="0"/>
              <a:t> </a:t>
            </a:r>
            <a:r>
              <a:rPr lang="en-GB" sz="2400" dirty="0" err="1"/>
              <a:t>vytvořeny</a:t>
            </a:r>
            <a:r>
              <a:rPr lang="en-GB" sz="2400" dirty="0"/>
              <a:t> </a:t>
            </a:r>
            <a:r>
              <a:rPr lang="en-GB" sz="2400" dirty="0" err="1"/>
              <a:t>imunokompetentní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by </a:t>
            </a:r>
            <a:r>
              <a:rPr lang="cs-CZ" sz="2400" dirty="0" smtClean="0"/>
              <a:t>   </a:t>
            </a:r>
            <a:r>
              <a:rPr lang="en-GB" sz="2400" dirty="0" err="1" smtClean="0"/>
              <a:t>mohly</a:t>
            </a:r>
            <a:r>
              <a:rPr lang="en-GB" sz="2400" dirty="0" smtClean="0"/>
              <a:t> </a:t>
            </a:r>
            <a:r>
              <a:rPr lang="en-GB" sz="2400" dirty="0" err="1"/>
              <a:t>nově</a:t>
            </a:r>
            <a:r>
              <a:rPr lang="en-GB" sz="2400" dirty="0"/>
              <a:t> </a:t>
            </a:r>
            <a:r>
              <a:rPr lang="en-GB" sz="2400" dirty="0" err="1"/>
              <a:t>vzniklé</a:t>
            </a:r>
            <a:r>
              <a:rPr lang="en-GB" sz="2400" dirty="0"/>
              <a:t> </a:t>
            </a:r>
            <a:r>
              <a:rPr lang="en-GB" sz="2400" dirty="0" err="1"/>
              <a:t>spermie</a:t>
            </a:r>
            <a:r>
              <a:rPr lang="en-GB" sz="2400" dirty="0"/>
              <a:t> </a:t>
            </a:r>
            <a:r>
              <a:rPr lang="en-GB" sz="2400" dirty="0" err="1"/>
              <a:t>identifikovat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"</a:t>
            </a:r>
            <a:r>
              <a:rPr lang="en-GB" sz="2400" dirty="0" err="1" smtClean="0"/>
              <a:t>cizí</a:t>
            </a:r>
            <a:r>
              <a:rPr lang="en-GB" sz="2400" dirty="0" smtClean="0"/>
              <a:t>„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GB" sz="2400" dirty="0" err="1" smtClean="0"/>
              <a:t>brání</a:t>
            </a:r>
            <a:r>
              <a:rPr lang="en-GB" sz="2400" dirty="0" smtClean="0"/>
              <a:t> </a:t>
            </a:r>
            <a:r>
              <a:rPr lang="en-GB" sz="2400" dirty="0" err="1"/>
              <a:t>kontaktu</a:t>
            </a:r>
            <a:r>
              <a:rPr lang="en-GB" sz="2400" dirty="0"/>
              <a:t> </a:t>
            </a:r>
            <a:r>
              <a:rPr lang="en-GB" sz="2400" dirty="0" err="1"/>
              <a:t>imunitního</a:t>
            </a:r>
            <a:r>
              <a:rPr lang="en-GB" sz="2400" dirty="0"/>
              <a:t> </a:t>
            </a:r>
            <a:r>
              <a:rPr lang="en-GB" sz="2400" dirty="0" err="1"/>
              <a:t>systému</a:t>
            </a:r>
            <a:r>
              <a:rPr lang="en-GB" sz="2400" dirty="0"/>
              <a:t> s </a:t>
            </a:r>
            <a:r>
              <a:rPr lang="en-GB" sz="2400" dirty="0" err="1"/>
              <a:t>diferencujícími</a:t>
            </a:r>
            <a:r>
              <a:rPr lang="en-GB" sz="2400" dirty="0"/>
              <a:t> se </a:t>
            </a:r>
            <a:r>
              <a:rPr lang="en-GB" sz="2400" dirty="0" err="1"/>
              <a:t>spermiemi</a:t>
            </a:r>
            <a:r>
              <a:rPr lang="en-GB" sz="2400" dirty="0"/>
              <a:t> a </a:t>
            </a:r>
            <a:r>
              <a:rPr lang="en-GB" sz="2400" dirty="0" err="1"/>
              <a:t>zabraňuje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autoimunitní</a:t>
            </a:r>
            <a:r>
              <a:rPr lang="en-GB" sz="2400" dirty="0"/>
              <a:t> </a:t>
            </a:r>
            <a:r>
              <a:rPr lang="en-GB" sz="2400" dirty="0" err="1" smtClean="0"/>
              <a:t>odpovědi</a:t>
            </a:r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Hematotestikulární</a:t>
            </a:r>
            <a:r>
              <a:rPr lang="cs-CZ" dirty="0" smtClean="0"/>
              <a:t> bariera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633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31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muže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27640" y="1219200"/>
            <a:ext cx="3348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99592" y="2362200"/>
            <a:ext cx="8227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000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sz="2000" b="1" dirty="0">
                <a:latin typeface="Arial" pitchFamily="34" charset="0"/>
              </a:rPr>
              <a:t>makrofágy / fagocyty, NK a LAK </a:t>
            </a:r>
            <a:r>
              <a:rPr lang="cs-CZ" sz="2000" b="1" dirty="0" smtClean="0">
                <a:latin typeface="Arial" pitchFamily="34" charset="0"/>
              </a:rPr>
              <a:t>(lymfokiny aktivované NK buňky),</a:t>
            </a:r>
          </a:p>
          <a:p>
            <a:r>
              <a:rPr lang="cs-CZ" sz="2000" b="1" dirty="0" smtClean="0">
                <a:latin typeface="Arial" pitchFamily="34" charset="0"/>
              </a:rPr>
              <a:t> specifické mechanismy </a:t>
            </a:r>
            <a:r>
              <a:rPr lang="cs-CZ" sz="2000" b="1" dirty="0">
                <a:latin typeface="Arial" pitchFamily="34" charset="0"/>
              </a:rPr>
              <a:t>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75488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b) umožnit dozrání relativně „cizorodých“ spermií,</a:t>
            </a:r>
          </a:p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    aniž by byly napadeny vlastní </a:t>
            </a:r>
            <a:r>
              <a:rPr lang="cs-CZ" b="1" dirty="0" smtClean="0">
                <a:solidFill>
                  <a:srgbClr val="33CC33"/>
                </a:solidFill>
                <a:latin typeface="Arial" pitchFamily="34" charset="0"/>
              </a:rPr>
              <a:t>imunitní reakcí. </a:t>
            </a:r>
            <a:endParaRPr lang="cs-CZ" b="1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71600" y="4463628"/>
            <a:ext cx="766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Mechanismy zabezpečující imunologickou</a:t>
            </a:r>
          </a:p>
          <a:p>
            <a:r>
              <a:rPr lang="cs-CZ" b="1" dirty="0">
                <a:latin typeface="Arial" pitchFamily="34" charset="0"/>
              </a:rPr>
              <a:t>toleranci k spermiím: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 dirty="0">
                <a:latin typeface="Arial" pitchFamily="34" charset="0"/>
              </a:rPr>
              <a:t> – nízká </a:t>
            </a:r>
            <a:r>
              <a:rPr lang="cs-CZ" b="1" dirty="0" err="1">
                <a:latin typeface="Arial" pitchFamily="34" charset="0"/>
              </a:rPr>
              <a:t>antigenicita</a:t>
            </a:r>
            <a:r>
              <a:rPr lang="cs-CZ" b="1" dirty="0">
                <a:latin typeface="Arial" pitchFamily="34" charset="0"/>
              </a:rPr>
              <a:t> spermií a jejich</a:t>
            </a:r>
          </a:p>
          <a:p>
            <a:r>
              <a:rPr lang="cs-CZ" b="1" dirty="0">
                <a:latin typeface="Arial" pitchFamily="34" charset="0"/>
              </a:rPr>
              <a:t>prekurzorů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převaha tlumivých buněk (Th2)</a:t>
            </a:r>
            <a:r>
              <a:rPr lang="cs-CZ" b="1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1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Patologická imunitní reakce proti mužským gonádám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získané </a:t>
            </a:r>
            <a:r>
              <a:rPr lang="cs-CZ" dirty="0"/>
              <a:t>poruch imunity v urogenitálním traktu, typicky záněty, poruchy prokrvení, ale i punkce a biopsie varlat, anální sex u bisexuálů, ale </a:t>
            </a:r>
            <a:r>
              <a:rPr lang="cs-CZ" dirty="0" smtClean="0"/>
              <a:t>někdy </a:t>
            </a:r>
            <a:r>
              <a:rPr lang="cs-CZ" dirty="0"/>
              <a:t>ji vyvolá i vrozená porucha </a:t>
            </a:r>
            <a:r>
              <a:rPr lang="cs-CZ" dirty="0" smtClean="0"/>
              <a:t>imunity</a:t>
            </a:r>
          </a:p>
          <a:p>
            <a:r>
              <a:rPr lang="cs-CZ" dirty="0" smtClean="0"/>
              <a:t>Způsobuje </a:t>
            </a:r>
          </a:p>
          <a:p>
            <a:pPr lvl="1"/>
            <a:r>
              <a:rPr lang="cs-CZ" dirty="0"/>
              <a:t>poškození spermií během jejich vývoje, zejména kvůli buňkami zprostředkované imunitě, dále například blokádu spermií protilátkami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0320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4961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3438" y="481013"/>
            <a:ext cx="7424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  <a:endParaRPr lang="cs-CZ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6672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b="1" dirty="0" smtClean="0">
                <a:latin typeface="Arial" pitchFamily="34" charset="0"/>
              </a:rPr>
              <a:t>fagocyty</a:t>
            </a:r>
            <a:r>
              <a:rPr lang="cs-CZ" b="1" dirty="0">
                <a:latin typeface="Arial" pitchFamily="34" charset="0"/>
              </a:rPr>
              <a:t>, NK a LAK buňky, specifické</a:t>
            </a:r>
          </a:p>
          <a:p>
            <a:r>
              <a:rPr lang="cs-CZ" b="1" dirty="0">
                <a:latin typeface="Arial" pitchFamily="34" charset="0"/>
              </a:rPr>
              <a:t>mechanismy humorální a buněčné imunity.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2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b) umožnit dozrání relativně „cizorodých“ vajíček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a přídavných tkání </a:t>
            </a:r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55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nízká antigenicita povrchu</a:t>
            </a:r>
          </a:p>
          <a:p>
            <a:r>
              <a:rPr lang="cs-CZ" b="1">
                <a:latin typeface="Arial" pitchFamily="34" charset="0"/>
              </a:rPr>
              <a:t>zona pelucida a buněk cumulus oophorus 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převaha tlumivých buněk (Th2) </a:t>
            </a:r>
            <a:r>
              <a:rPr lang="cs-CZ" b="1">
                <a:latin typeface="Arial" pitchFamily="34" charset="0"/>
              </a:rPr>
              <a:t>ve stromatu ovaria,</a:t>
            </a:r>
          </a:p>
          <a:p>
            <a:r>
              <a:rPr lang="cs-CZ" b="1">
                <a:latin typeface="Arial" pitchFamily="34" charset="0"/>
              </a:rPr>
              <a:t>folikulární tekutině a tubách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6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3438" y="481013"/>
            <a:ext cx="7424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  <a:endParaRPr lang="cs-CZ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6672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b="1" dirty="0" smtClean="0">
                <a:latin typeface="Arial" pitchFamily="34" charset="0"/>
              </a:rPr>
              <a:t>fagocyty</a:t>
            </a:r>
            <a:r>
              <a:rPr lang="cs-CZ" b="1" dirty="0">
                <a:latin typeface="Arial" pitchFamily="34" charset="0"/>
              </a:rPr>
              <a:t>, NK a LAK buňky, specifické</a:t>
            </a:r>
          </a:p>
          <a:p>
            <a:r>
              <a:rPr lang="cs-CZ" b="1" dirty="0">
                <a:latin typeface="Arial" pitchFamily="34" charset="0"/>
              </a:rPr>
              <a:t>mechanismy humorální a buněčné imunity.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2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b) umožnit dozrání relativně „cizorodých“ vajíček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a přídavných tkání </a:t>
            </a:r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55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 dirty="0">
                <a:latin typeface="Arial" pitchFamily="34" charset="0"/>
              </a:rPr>
              <a:t> – nízká </a:t>
            </a:r>
            <a:r>
              <a:rPr lang="cs-CZ" b="1" dirty="0" err="1">
                <a:latin typeface="Arial" pitchFamily="34" charset="0"/>
              </a:rPr>
              <a:t>antigenicita</a:t>
            </a:r>
            <a:r>
              <a:rPr lang="cs-CZ" b="1" dirty="0">
                <a:latin typeface="Arial" pitchFamily="34" charset="0"/>
              </a:rPr>
              <a:t> povrchu</a:t>
            </a:r>
          </a:p>
          <a:p>
            <a:r>
              <a:rPr lang="cs-CZ" b="1" dirty="0" err="1">
                <a:latin typeface="Arial" pitchFamily="34" charset="0"/>
              </a:rPr>
              <a:t>zona</a:t>
            </a:r>
            <a:r>
              <a:rPr lang="cs-CZ" b="1" dirty="0">
                <a:latin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</a:rPr>
              <a:t>pelucida</a:t>
            </a:r>
            <a:r>
              <a:rPr lang="cs-CZ" b="1" dirty="0">
                <a:latin typeface="Arial" pitchFamily="34" charset="0"/>
              </a:rPr>
              <a:t> a buněk </a:t>
            </a:r>
            <a:r>
              <a:rPr lang="cs-CZ" b="1" dirty="0" err="1">
                <a:latin typeface="Arial" pitchFamily="34" charset="0"/>
              </a:rPr>
              <a:t>cumulus</a:t>
            </a:r>
            <a:r>
              <a:rPr lang="cs-CZ" b="1" dirty="0">
                <a:latin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</a:rPr>
              <a:t>oophorus</a:t>
            </a:r>
            <a:r>
              <a:rPr lang="cs-CZ" b="1" dirty="0">
                <a:latin typeface="Arial" pitchFamily="34" charset="0"/>
              </a:rPr>
              <a:t> 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převaha tlumivých buněk (Th2) </a:t>
            </a:r>
            <a:r>
              <a:rPr lang="cs-CZ" b="1" dirty="0">
                <a:latin typeface="Arial" pitchFamily="34" charset="0"/>
              </a:rPr>
              <a:t>ve </a:t>
            </a:r>
            <a:r>
              <a:rPr lang="cs-CZ" b="1" dirty="0" err="1">
                <a:latin typeface="Arial" pitchFamily="34" charset="0"/>
              </a:rPr>
              <a:t>stromatu</a:t>
            </a:r>
            <a:r>
              <a:rPr lang="cs-CZ" b="1" dirty="0">
                <a:latin typeface="Arial" pitchFamily="34" charset="0"/>
              </a:rPr>
              <a:t> ovaria,</a:t>
            </a:r>
          </a:p>
          <a:p>
            <a:r>
              <a:rPr lang="cs-CZ" b="1" dirty="0">
                <a:latin typeface="Arial" pitchFamily="34" charset="0"/>
              </a:rPr>
              <a:t>folikulární tekutině a tubách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8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pelucida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glykoproetinový</a:t>
            </a:r>
            <a:r>
              <a:rPr lang="cs-CZ" dirty="0" smtClean="0"/>
              <a:t> obal vajíčka savců – produkován samotným vajíčkem v průběh</a:t>
            </a:r>
            <a:r>
              <a:rPr lang="cs-CZ" dirty="0"/>
              <a:t>u oogeneze</a:t>
            </a:r>
            <a:endParaRPr lang="cs-CZ" dirty="0" smtClean="0"/>
          </a:p>
          <a:p>
            <a:r>
              <a:rPr lang="cs-CZ" dirty="0" smtClean="0"/>
              <a:t>Funkce: </a:t>
            </a:r>
          </a:p>
          <a:p>
            <a:pPr lvl="1"/>
            <a:r>
              <a:rPr lang="cs-CZ" dirty="0" smtClean="0"/>
              <a:t>selekce spermií ( nepoškozené spermie)</a:t>
            </a:r>
          </a:p>
          <a:p>
            <a:pPr lvl="1"/>
            <a:r>
              <a:rPr lang="cs-CZ" dirty="0" smtClean="0"/>
              <a:t>Zabránění polyspermie – vajíčko je oplozeno více než jednou spermií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493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Oophorus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Obal z folikulárních buněk  vaječníkového folikulu v závěrečném stádiu před ovulací </a:t>
            </a:r>
          </a:p>
          <a:p>
            <a:r>
              <a:rPr lang="cs-CZ" dirty="0" smtClean="0"/>
              <a:t>Koordinuje dozrávání vajíčka, zvyšuje fertilizaci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25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individuální úrovni </a:t>
            </a:r>
            <a:r>
              <a:rPr lang="cs-CZ" sz="2600" dirty="0" smtClean="0"/>
              <a:t>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populační úrovni </a:t>
            </a:r>
            <a:r>
              <a:rPr lang="cs-CZ" sz="2600" dirty="0" smtClean="0"/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/>
              <a:t>proočkovaností</a:t>
            </a:r>
            <a:r>
              <a:rPr lang="cs-CZ" sz="2600" dirty="0" smtClean="0"/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5158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Nejsilnější ochrana v děložním krčku</a:t>
            </a:r>
          </a:p>
          <a:p>
            <a:r>
              <a:rPr lang="cs-CZ" dirty="0" smtClean="0"/>
              <a:t>Zde působí makrofágy – možnost ovlivnění spermií</a:t>
            </a:r>
          </a:p>
          <a:p>
            <a:r>
              <a:rPr lang="cs-CZ" dirty="0" smtClean="0"/>
              <a:t>Imunita v urogenitálním traktu je tlumena </a:t>
            </a:r>
            <a:r>
              <a:rPr lang="cs-CZ" dirty="0" err="1" smtClean="0"/>
              <a:t>cytokiny</a:t>
            </a:r>
            <a:r>
              <a:rPr lang="cs-CZ" dirty="0" smtClean="0"/>
              <a:t>  - TGF –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Imunita je ovlivněna mikroflórou, věkem údobím menstruačního cyklu, těhotenstvím a přítomností infekce</a:t>
            </a:r>
          </a:p>
        </p:txBody>
      </p:sp>
    </p:spTree>
    <p:extLst>
      <p:ext uri="{BB962C8B-B14F-4D97-AF65-F5344CB8AC3E}">
        <p14:creationId xmlns:p14="http://schemas.microsoft.com/office/powerpoint/2010/main" val="384548703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Přirozenou složkou mikroflóry – Gram-pozitivní tyčky z rodu </a:t>
            </a:r>
            <a:r>
              <a:rPr lang="cs-CZ" dirty="0" err="1" smtClean="0"/>
              <a:t>Lactobacillus</a:t>
            </a:r>
            <a:r>
              <a:rPr lang="cs-CZ" dirty="0" smtClean="0"/>
              <a:t> – k </a:t>
            </a:r>
            <a:r>
              <a:rPr lang="cs-CZ" dirty="0" err="1" smtClean="0"/>
              <a:t>osídelní</a:t>
            </a:r>
            <a:r>
              <a:rPr lang="cs-CZ" dirty="0" smtClean="0"/>
              <a:t> dochází v pubertě (10</a:t>
            </a:r>
            <a:r>
              <a:rPr lang="cs-CZ" baseline="30000" dirty="0" smtClean="0"/>
              <a:t>8</a:t>
            </a:r>
            <a:r>
              <a:rPr lang="cs-CZ" dirty="0" smtClean="0"/>
              <a:t> organismů/gram vaginální tekutiny)</a:t>
            </a:r>
          </a:p>
          <a:p>
            <a:r>
              <a:rPr lang="cs-CZ" dirty="0" smtClean="0"/>
              <a:t>Nízké pH</a:t>
            </a:r>
          </a:p>
          <a:p>
            <a:r>
              <a:rPr lang="cs-CZ" dirty="0" smtClean="0"/>
              <a:t>Tvorba peroxidu vodíku- </a:t>
            </a:r>
            <a:r>
              <a:rPr lang="cs-CZ" dirty="0" err="1" smtClean="0"/>
              <a:t>laktobacily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3695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71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c) ochránit spermie v době ovulace před napadením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7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potlačení imunogenních HLA</a:t>
            </a:r>
          </a:p>
          <a:p>
            <a:r>
              <a:rPr lang="cs-CZ" b="1">
                <a:latin typeface="Arial" pitchFamily="34" charset="0"/>
              </a:rPr>
              <a:t>znaků na povrchu spermií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aktivní mechanismy</a:t>
            </a:r>
            <a:r>
              <a:rPr lang="cs-CZ" b="1">
                <a:latin typeface="Arial" pitchFamily="34" charset="0"/>
              </a:rPr>
              <a:t> – zejm. změny v imunologických</a:t>
            </a:r>
          </a:p>
          <a:p>
            <a:r>
              <a:rPr lang="cs-CZ" b="1">
                <a:latin typeface="Arial" pitchFamily="34" charset="0"/>
              </a:rPr>
              <a:t>vlastnostech cervikálního hlenu v době ovulace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ze strany muže</a:t>
            </a:r>
            <a:r>
              <a:rPr lang="cs-CZ" b="1">
                <a:latin typeface="Arial" pitchFamily="34" charset="0"/>
              </a:rPr>
              <a:t> – přítomnost imunosupresivních</a:t>
            </a:r>
          </a:p>
          <a:p>
            <a:r>
              <a:rPr lang="cs-CZ" b="1">
                <a:latin typeface="Arial" pitchFamily="34" charset="0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90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d) tolerovat „semialogenní“ plod</a:t>
            </a:r>
            <a:endParaRPr lang="cs-CZ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41503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Imunologie reprodukce – negativní </a:t>
            </a:r>
            <a:r>
              <a:rPr lang="cs-CZ" dirty="0" smtClean="0"/>
              <a:t>mechanismy -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zvýšená přítomnost protilátek proti spermiím u chronických infekcí</a:t>
            </a:r>
          </a:p>
          <a:p>
            <a:r>
              <a:rPr lang="cs-CZ" dirty="0" smtClean="0"/>
              <a:t>Pohyb spermií je ovlivněn navázáním protilátek – navázání </a:t>
            </a:r>
            <a:r>
              <a:rPr lang="cs-CZ" dirty="0" err="1" smtClean="0"/>
              <a:t>IgG</a:t>
            </a:r>
            <a:r>
              <a:rPr lang="cs-CZ" dirty="0" smtClean="0"/>
              <a:t> nebo </a:t>
            </a:r>
            <a:r>
              <a:rPr lang="cs-CZ" dirty="0" err="1" smtClean="0"/>
              <a:t>IgA</a:t>
            </a:r>
            <a:r>
              <a:rPr lang="cs-CZ" dirty="0" smtClean="0"/>
              <a:t> na bičík neovlivňuje schopnost pronikat hlenem děložního hrdla</a:t>
            </a:r>
          </a:p>
          <a:p>
            <a:r>
              <a:rPr lang="cs-CZ" dirty="0" smtClean="0"/>
              <a:t>navázáním protilátek zejména třídy </a:t>
            </a:r>
            <a:r>
              <a:rPr lang="cs-CZ" dirty="0" err="1" smtClean="0"/>
              <a:t>IgA</a:t>
            </a:r>
            <a:r>
              <a:rPr lang="cs-CZ" dirty="0" smtClean="0"/>
              <a:t> nebo kombinace </a:t>
            </a:r>
            <a:r>
              <a:rPr lang="cs-CZ" dirty="0" err="1" smtClean="0"/>
              <a:t>IgGa</a:t>
            </a:r>
            <a:r>
              <a:rPr lang="cs-CZ" dirty="0" smtClean="0"/>
              <a:t> </a:t>
            </a:r>
            <a:r>
              <a:rPr lang="cs-CZ" dirty="0" err="1" smtClean="0"/>
              <a:t>IgA</a:t>
            </a:r>
            <a:r>
              <a:rPr lang="cs-CZ" dirty="0" smtClean="0"/>
              <a:t> na </a:t>
            </a:r>
            <a:r>
              <a:rPr lang="cs-CZ" dirty="0"/>
              <a:t>hlavičku </a:t>
            </a:r>
            <a:r>
              <a:rPr lang="cs-CZ" dirty="0" smtClean="0"/>
              <a:t> spermie – výrazně omezuje pohyb</a:t>
            </a:r>
          </a:p>
          <a:p>
            <a:r>
              <a:rPr lang="cs-CZ" dirty="0" err="1" smtClean="0"/>
              <a:t>IgG</a:t>
            </a:r>
            <a:r>
              <a:rPr lang="cs-CZ" dirty="0" smtClean="0"/>
              <a:t> možnost aktivace komplementu x spermie mají na  svém povrchu CD46 – brání aktivaci komplementového systému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417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Reprodukční</a:t>
            </a:r>
            <a:r>
              <a:rPr lang="en-GB" dirty="0"/>
              <a:t> </a:t>
            </a:r>
            <a:r>
              <a:rPr lang="en-GB" dirty="0" err="1"/>
              <a:t>soubor</a:t>
            </a:r>
            <a:r>
              <a:rPr lang="en-GB" dirty="0"/>
              <a:t> </a:t>
            </a:r>
            <a:r>
              <a:rPr lang="en-GB" dirty="0" err="1"/>
              <a:t>laboratorních</a:t>
            </a:r>
            <a:r>
              <a:rPr lang="en-GB" dirty="0"/>
              <a:t> </a:t>
            </a:r>
            <a:r>
              <a:rPr lang="en-GB" dirty="0" err="1" smtClean="0"/>
              <a:t>vyšetření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1</a:t>
            </a:r>
            <a:r>
              <a:rPr lang="en-GB" dirty="0"/>
              <a:t>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fosfolipidům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spermiím</a:t>
            </a:r>
            <a:endParaRPr lang="en-GB" dirty="0"/>
          </a:p>
          <a:p>
            <a:r>
              <a:rPr lang="en-GB" dirty="0"/>
              <a:t>3.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zona </a:t>
            </a:r>
            <a:r>
              <a:rPr lang="en-GB" dirty="0" err="1"/>
              <a:t>pellucida</a:t>
            </a:r>
            <a:endParaRPr lang="en-GB" dirty="0"/>
          </a:p>
          <a:p>
            <a:r>
              <a:rPr lang="en-GB" dirty="0"/>
              <a:t>4.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ovariím</a:t>
            </a:r>
            <a:endParaRPr lang="en-GB" dirty="0"/>
          </a:p>
          <a:p>
            <a:r>
              <a:rPr lang="en-GB" dirty="0"/>
              <a:t>5.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annexinu</a:t>
            </a:r>
            <a:r>
              <a:rPr lang="en-GB" dirty="0"/>
              <a:t> V</a:t>
            </a:r>
          </a:p>
          <a:p>
            <a:r>
              <a:rPr lang="en-GB" dirty="0"/>
              <a:t>6.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tkáňové</a:t>
            </a:r>
            <a:r>
              <a:rPr lang="en-GB" dirty="0"/>
              <a:t> </a:t>
            </a:r>
            <a:r>
              <a:rPr lang="en-GB" dirty="0" err="1"/>
              <a:t>transglutamináze</a:t>
            </a:r>
            <a:endParaRPr lang="en-GB" dirty="0"/>
          </a:p>
          <a:p>
            <a:r>
              <a:rPr lang="en-GB" dirty="0"/>
              <a:t>7. </a:t>
            </a:r>
            <a:r>
              <a:rPr lang="en-GB" dirty="0" err="1"/>
              <a:t>antinukleární</a:t>
            </a:r>
            <a:r>
              <a:rPr lang="en-GB" dirty="0"/>
              <a:t> </a:t>
            </a:r>
            <a:r>
              <a:rPr lang="en-GB" dirty="0" err="1"/>
              <a:t>protilátky</a:t>
            </a:r>
            <a:endParaRPr lang="en-GB" dirty="0"/>
          </a:p>
          <a:p>
            <a:r>
              <a:rPr lang="en-GB" dirty="0"/>
              <a:t>8. [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thyreoperoxidáze</a:t>
            </a:r>
            <a:r>
              <a:rPr lang="en-GB" dirty="0"/>
              <a:t>]</a:t>
            </a:r>
          </a:p>
          <a:p>
            <a:r>
              <a:rPr lang="en-GB" dirty="0"/>
              <a:t>9.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cirkulujících</a:t>
            </a:r>
            <a:r>
              <a:rPr lang="en-GB" dirty="0"/>
              <a:t> NK (natural killers) </a:t>
            </a:r>
            <a:r>
              <a:rPr lang="en-GB" dirty="0" err="1"/>
              <a:t>buněk</a:t>
            </a:r>
            <a:endParaRPr lang="en-GB" dirty="0"/>
          </a:p>
          <a:p>
            <a:r>
              <a:rPr lang="en-GB" dirty="0"/>
              <a:t>10.intracelulární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cytokinů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098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</a:t>
            </a:r>
            <a:r>
              <a:rPr lang="en-GB" dirty="0" err="1" smtClean="0"/>
              <a:t>rotilátky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spermiím</a:t>
            </a:r>
            <a:r>
              <a:rPr lang="en-GB" dirty="0"/>
              <a:t> –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 smtClean="0"/>
              <a:t>antigeny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spermiím</a:t>
            </a:r>
            <a:r>
              <a:rPr lang="en-GB" dirty="0"/>
              <a:t> –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/>
              <a:t>antigeny</a:t>
            </a:r>
            <a:endParaRPr lang="en-GB" dirty="0"/>
          </a:p>
          <a:p>
            <a:r>
              <a:rPr lang="en-GB" dirty="0" err="1"/>
              <a:t>specifické</a:t>
            </a:r>
            <a:r>
              <a:rPr lang="en-GB" dirty="0"/>
              <a:t> </a:t>
            </a:r>
            <a:r>
              <a:rPr lang="en-GB" dirty="0" err="1"/>
              <a:t>proteiny</a:t>
            </a:r>
            <a:r>
              <a:rPr lang="en-GB" dirty="0"/>
              <a:t> </a:t>
            </a:r>
            <a:r>
              <a:rPr lang="en-GB" dirty="0" err="1"/>
              <a:t>spermií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/>
              <a:t>heat shock </a:t>
            </a:r>
            <a:r>
              <a:rPr lang="en-GB" dirty="0" err="1"/>
              <a:t>proteiny</a:t>
            </a:r>
            <a:r>
              <a:rPr lang="en-GB" dirty="0"/>
              <a:t> (HSP70, HSP70-2)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disulfid</a:t>
            </a:r>
            <a:r>
              <a:rPr lang="en-GB" dirty="0"/>
              <a:t> </a:t>
            </a:r>
            <a:r>
              <a:rPr lang="en-GB" dirty="0" err="1"/>
              <a:t>izomeráza</a:t>
            </a:r>
            <a:r>
              <a:rPr lang="en-GB" dirty="0"/>
              <a:t> (ER60), </a:t>
            </a:r>
            <a:r>
              <a:rPr lang="en-GB" dirty="0" err="1"/>
              <a:t>kaspáza</a:t>
            </a:r>
            <a:r>
              <a:rPr lang="en-GB" dirty="0"/>
              <a:t> 3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podjednotky</a:t>
            </a:r>
            <a:r>
              <a:rPr lang="en-GB" dirty="0"/>
              <a:t> </a:t>
            </a:r>
            <a:r>
              <a:rPr lang="en-GB" dirty="0" err="1"/>
              <a:t>proteasomu</a:t>
            </a:r>
            <a:r>
              <a:rPr lang="en-GB" dirty="0"/>
              <a:t> - </a:t>
            </a:r>
            <a:r>
              <a:rPr lang="en-GB" dirty="0" err="1"/>
              <a:t>komponenta</a:t>
            </a:r>
            <a:r>
              <a:rPr lang="en-GB" dirty="0"/>
              <a:t> </a:t>
            </a:r>
            <a:r>
              <a:rPr lang="cs-CZ" dirty="0" smtClean="0"/>
              <a:t>	    </a:t>
            </a:r>
            <a:r>
              <a:rPr lang="en-GB" dirty="0" smtClean="0"/>
              <a:t>C2 </a:t>
            </a:r>
            <a:r>
              <a:rPr lang="en-GB" dirty="0"/>
              <a:t>a </a:t>
            </a:r>
            <a:r>
              <a:rPr lang="en-GB" dirty="0" smtClean="0"/>
              <a:t>zeta-</a:t>
            </a:r>
            <a:r>
              <a:rPr lang="en-GB" dirty="0" err="1" smtClean="0"/>
              <a:t>řetězec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stanovení</a:t>
            </a:r>
            <a:r>
              <a:rPr lang="en-GB" dirty="0"/>
              <a:t> </a:t>
            </a:r>
            <a:r>
              <a:rPr lang="en-GB" dirty="0" smtClean="0"/>
              <a:t>– ELISA</a:t>
            </a:r>
            <a:endParaRPr lang="cs-CZ" dirty="0" smtClean="0"/>
          </a:p>
          <a:p>
            <a:pPr marL="0" indent="0">
              <a:buNone/>
            </a:pPr>
            <a:r>
              <a:rPr lang="en-GB" dirty="0"/>
              <a:t> v </a:t>
            </a:r>
            <a:r>
              <a:rPr lang="en-GB" dirty="0" err="1"/>
              <a:t>séru</a:t>
            </a:r>
            <a:r>
              <a:rPr lang="en-GB" dirty="0"/>
              <a:t>, v </a:t>
            </a:r>
            <a:r>
              <a:rPr lang="en-GB" dirty="0" err="1"/>
              <a:t>seminální</a:t>
            </a:r>
            <a:r>
              <a:rPr lang="en-GB" dirty="0"/>
              <a:t> </a:t>
            </a:r>
            <a:r>
              <a:rPr lang="en-GB" dirty="0" err="1"/>
              <a:t>plazmě</a:t>
            </a:r>
            <a:r>
              <a:rPr lang="en-GB" dirty="0"/>
              <a:t>, v </a:t>
            </a:r>
            <a:r>
              <a:rPr lang="en-GB" dirty="0" err="1"/>
              <a:t>ovulačním</a:t>
            </a:r>
            <a:r>
              <a:rPr lang="en-GB" dirty="0"/>
              <a:t> </a:t>
            </a:r>
            <a:r>
              <a:rPr lang="en-GB" dirty="0" err="1"/>
              <a:t>hlenu</a:t>
            </a:r>
            <a:r>
              <a:rPr lang="en-GB" dirty="0"/>
              <a:t>, v </a:t>
            </a:r>
            <a:r>
              <a:rPr lang="en-GB" dirty="0" err="1"/>
              <a:t>peritoneální</a:t>
            </a:r>
            <a:r>
              <a:rPr lang="en-GB" dirty="0"/>
              <a:t> a </a:t>
            </a:r>
            <a:r>
              <a:rPr lang="en-GB" dirty="0" err="1"/>
              <a:t>folikulární</a:t>
            </a:r>
            <a:r>
              <a:rPr lang="en-GB" dirty="0"/>
              <a:t> </a:t>
            </a:r>
            <a:r>
              <a:rPr lang="en-GB" dirty="0" err="1"/>
              <a:t>tekutině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2693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</a:t>
            </a:r>
            <a:r>
              <a:rPr lang="en-GB" dirty="0" err="1" smtClean="0"/>
              <a:t>rotilátky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 smtClean="0"/>
              <a:t>ovariím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 err="1"/>
              <a:t>vyskytují</a:t>
            </a:r>
            <a:r>
              <a:rPr lang="en-GB" dirty="0"/>
              <a:t> se </a:t>
            </a:r>
            <a:r>
              <a:rPr lang="en-GB" dirty="0" err="1"/>
              <a:t>až</a:t>
            </a:r>
            <a:r>
              <a:rPr lang="en-GB" dirty="0"/>
              <a:t> u 2/3 </a:t>
            </a:r>
            <a:r>
              <a:rPr lang="en-GB" dirty="0" err="1"/>
              <a:t>žen</a:t>
            </a:r>
            <a:r>
              <a:rPr lang="en-GB" dirty="0"/>
              <a:t> s </a:t>
            </a:r>
            <a:r>
              <a:rPr lang="en-GB" dirty="0" err="1"/>
              <a:t>diagnózou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predčasného</a:t>
            </a: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ovariálního</a:t>
            </a:r>
            <a:r>
              <a:rPr lang="cs-CZ" dirty="0" smtClean="0"/>
              <a:t> </a:t>
            </a:r>
            <a:r>
              <a:rPr lang="en-GB" dirty="0" err="1" smtClean="0"/>
              <a:t>selhání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/>
              <a:t>antigeny</a:t>
            </a:r>
            <a:r>
              <a:rPr lang="en-GB" dirty="0"/>
              <a:t>: </a:t>
            </a:r>
            <a:r>
              <a:rPr lang="en-GB" dirty="0" err="1"/>
              <a:t>specifické</a:t>
            </a:r>
            <a:r>
              <a:rPr lang="en-GB" dirty="0"/>
              <a:t> </a:t>
            </a:r>
            <a:r>
              <a:rPr lang="en-GB" dirty="0" err="1"/>
              <a:t>ovariální</a:t>
            </a:r>
            <a:r>
              <a:rPr lang="en-GB" dirty="0"/>
              <a:t> </a:t>
            </a:r>
            <a:r>
              <a:rPr lang="en-GB" dirty="0" err="1"/>
              <a:t>proteiny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derivované</a:t>
            </a:r>
            <a:r>
              <a:rPr lang="en-GB" dirty="0" smtClean="0"/>
              <a:t> </a:t>
            </a:r>
            <a:r>
              <a:rPr lang="en-GB" dirty="0"/>
              <a:t>z </a:t>
            </a:r>
            <a:r>
              <a:rPr lang="en-GB" dirty="0" err="1" smtClean="0"/>
              <a:t>ooplasmy</a:t>
            </a:r>
            <a:r>
              <a:rPr lang="cs-CZ" dirty="0" smtClean="0"/>
              <a:t> </a:t>
            </a:r>
            <a:r>
              <a:rPr lang="en-GB" dirty="0" err="1" smtClean="0"/>
              <a:t>oocytu</a:t>
            </a:r>
            <a:r>
              <a:rPr lang="en-GB" dirty="0"/>
              <a:t>, </a:t>
            </a:r>
            <a:r>
              <a:rPr lang="en-GB" dirty="0" err="1"/>
              <a:t>buněk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smtClean="0"/>
              <a:t>theca </a:t>
            </a:r>
            <a:r>
              <a:rPr lang="cs-CZ" dirty="0" smtClean="0"/>
              <a:t>	</a:t>
            </a:r>
            <a:r>
              <a:rPr lang="en-GB" dirty="0" smtClean="0"/>
              <a:t>granulosa </a:t>
            </a:r>
            <a:r>
              <a:rPr lang="en-GB" dirty="0"/>
              <a:t>a corpus luteum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stanovení</a:t>
            </a:r>
            <a:r>
              <a:rPr lang="en-GB" dirty="0"/>
              <a:t>: </a:t>
            </a:r>
            <a:r>
              <a:rPr lang="en-GB" dirty="0" err="1" smtClean="0"/>
              <a:t>nepřímá</a:t>
            </a:r>
            <a:r>
              <a:rPr lang="cs-CZ" dirty="0" smtClean="0"/>
              <a:t> </a:t>
            </a:r>
            <a:r>
              <a:rPr lang="en-GB" dirty="0" err="1" smtClean="0"/>
              <a:t>imunofluorescence</a:t>
            </a: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smtClean="0"/>
              <a:t>(</a:t>
            </a:r>
            <a:r>
              <a:rPr lang="en-GB" dirty="0" err="1"/>
              <a:t>řezy</a:t>
            </a:r>
            <a:r>
              <a:rPr lang="en-GB" dirty="0"/>
              <a:t> </a:t>
            </a:r>
            <a:r>
              <a:rPr lang="en-GB" dirty="0" err="1"/>
              <a:t>opičích</a:t>
            </a:r>
            <a:r>
              <a:rPr lang="en-GB" dirty="0"/>
              <a:t> </a:t>
            </a:r>
            <a:r>
              <a:rPr lang="en-GB" dirty="0" err="1"/>
              <a:t>ovarií</a:t>
            </a:r>
            <a:r>
              <a:rPr lang="en-GB" dirty="0"/>
              <a:t>),</a:t>
            </a:r>
          </a:p>
          <a:p>
            <a:r>
              <a:rPr lang="en-GB" dirty="0"/>
              <a:t>ELISA (aktinin-4, heat shock 70 protein 5, </a:t>
            </a:r>
            <a:r>
              <a:rPr lang="cs-CZ" dirty="0" smtClean="0"/>
              <a:t>	</a:t>
            </a:r>
            <a:r>
              <a:rPr lang="en-GB" dirty="0" err="1" smtClean="0"/>
              <a:t>cytoplazmatický</a:t>
            </a:r>
            <a:r>
              <a:rPr lang="en-GB" dirty="0" smtClean="0"/>
              <a:t> </a:t>
            </a:r>
            <a:r>
              <a:rPr lang="en-GB" dirty="0" err="1"/>
              <a:t>aktin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626787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</a:t>
            </a:r>
            <a:r>
              <a:rPr lang="en-GB" dirty="0" err="1" smtClean="0"/>
              <a:t>rotilátky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zona </a:t>
            </a:r>
            <a:r>
              <a:rPr lang="en-GB" dirty="0" err="1"/>
              <a:t>pellucida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cílový</a:t>
            </a:r>
            <a:r>
              <a:rPr lang="en-GB" dirty="0"/>
              <a:t> antigen: </a:t>
            </a:r>
            <a:r>
              <a:rPr lang="en-GB" dirty="0" err="1"/>
              <a:t>proteiny</a:t>
            </a:r>
            <a:r>
              <a:rPr lang="en-GB" dirty="0"/>
              <a:t> </a:t>
            </a:r>
            <a:r>
              <a:rPr lang="en-GB" dirty="0" err="1"/>
              <a:t>extracelulární</a:t>
            </a:r>
            <a:r>
              <a:rPr lang="en-GB" dirty="0"/>
              <a:t> matrix </a:t>
            </a:r>
            <a:r>
              <a:rPr lang="en-GB" dirty="0" err="1"/>
              <a:t>oocytu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 smtClean="0"/>
              <a:t>mají</a:t>
            </a:r>
            <a:r>
              <a:rPr lang="cs-CZ" dirty="0" smtClean="0"/>
              <a:t> </a:t>
            </a:r>
            <a:r>
              <a:rPr lang="en-GB" dirty="0" err="1" smtClean="0"/>
              <a:t>významnou</a:t>
            </a:r>
            <a:r>
              <a:rPr lang="en-GB" dirty="0" smtClean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folikulogenezi</a:t>
            </a:r>
            <a:r>
              <a:rPr lang="en-GB" dirty="0"/>
              <a:t> a </a:t>
            </a:r>
            <a:r>
              <a:rPr lang="en-GB" dirty="0" err="1"/>
              <a:t>fertilizaci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nemožnost</a:t>
            </a:r>
            <a:r>
              <a:rPr lang="en-GB" dirty="0"/>
              <a:t> </a:t>
            </a:r>
            <a:r>
              <a:rPr lang="en-GB" dirty="0" err="1"/>
              <a:t>průniku</a:t>
            </a:r>
            <a:r>
              <a:rPr lang="en-GB" dirty="0"/>
              <a:t> </a:t>
            </a:r>
            <a:r>
              <a:rPr lang="en-GB" dirty="0" err="1"/>
              <a:t>spermie</a:t>
            </a:r>
            <a:r>
              <a:rPr lang="en-GB" dirty="0"/>
              <a:t> do </a:t>
            </a:r>
            <a:r>
              <a:rPr lang="en-GB" dirty="0" err="1"/>
              <a:t>oocytu</a:t>
            </a:r>
            <a:r>
              <a:rPr lang="en-GB" dirty="0"/>
              <a:t>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cs-CZ" dirty="0" smtClean="0"/>
              <a:t> 	</a:t>
            </a:r>
            <a:r>
              <a:rPr lang="en-GB" dirty="0" err="1" smtClean="0"/>
              <a:t>pokusech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 smtClean="0"/>
              <a:t>fyziologickou</a:t>
            </a:r>
            <a:r>
              <a:rPr lang="cs-CZ" dirty="0" smtClean="0"/>
              <a:t> </a:t>
            </a:r>
            <a:r>
              <a:rPr lang="en-GB" dirty="0" err="1" smtClean="0"/>
              <a:t>koncepci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technikách</a:t>
            </a:r>
            <a:r>
              <a:rPr lang="en-GB" dirty="0" smtClean="0"/>
              <a:t> </a:t>
            </a:r>
            <a:r>
              <a:rPr lang="en-GB" dirty="0"/>
              <a:t>IVF 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stanovení</a:t>
            </a:r>
            <a:r>
              <a:rPr lang="en-GB" dirty="0"/>
              <a:t>: </a:t>
            </a:r>
            <a:r>
              <a:rPr lang="en-GB" dirty="0" err="1"/>
              <a:t>nepřímá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imunofluorescence</a:t>
            </a:r>
            <a:r>
              <a:rPr lang="en-GB" dirty="0"/>
              <a:t>, ELISA</a:t>
            </a:r>
          </a:p>
        </p:txBody>
      </p:sp>
    </p:spTree>
    <p:extLst>
      <p:ext uri="{BB962C8B-B14F-4D97-AF65-F5344CB8AC3E}">
        <p14:creationId xmlns:p14="http://schemas.microsoft.com/office/powerpoint/2010/main" val="3188321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111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en-GB" dirty="0" err="1"/>
              <a:t>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zona </a:t>
            </a:r>
            <a:r>
              <a:rPr lang="en-GB" dirty="0" err="1"/>
              <a:t>pellucida</a:t>
            </a:r>
            <a:r>
              <a:rPr lang="en-GB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3" y="620688"/>
            <a:ext cx="44767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pryorwild.files.wordpress.com/2010/01/01132010pzpantibo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8346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ryorwild.files.wordpress.com/2010/01/01132010antibodiesonegg.jpg?w=470&amp;h=3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4536504" cy="26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1917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</a:t>
            </a:r>
            <a:r>
              <a:rPr lang="en-GB" dirty="0" err="1" smtClean="0"/>
              <a:t>rotilátky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annexinu</a:t>
            </a:r>
            <a:r>
              <a:rPr lang="en-GB" dirty="0"/>
              <a:t>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ANNEXIN V - </a:t>
            </a:r>
            <a:r>
              <a:rPr lang="en-GB" dirty="0" err="1"/>
              <a:t>placentární</a:t>
            </a:r>
            <a:r>
              <a:rPr lang="en-GB" dirty="0"/>
              <a:t> </a:t>
            </a:r>
            <a:r>
              <a:rPr lang="en-GB" dirty="0" err="1"/>
              <a:t>antikoagulační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exprese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  <a:r>
              <a:rPr lang="en-GB" dirty="0" err="1"/>
              <a:t>tvořící</a:t>
            </a:r>
            <a:r>
              <a:rPr lang="en-GB" dirty="0"/>
              <a:t> se </a:t>
            </a:r>
            <a:r>
              <a:rPr lang="en-GB" dirty="0" err="1" smtClean="0"/>
              <a:t>placenty</a:t>
            </a:r>
            <a:endParaRPr lang="cs-CZ" dirty="0" smtClean="0"/>
          </a:p>
          <a:p>
            <a:r>
              <a:rPr lang="en-GB" b="1" dirty="0" err="1" smtClean="0"/>
              <a:t>Význam</a:t>
            </a:r>
            <a:r>
              <a:rPr lang="cs-CZ" b="1" dirty="0" smtClean="0"/>
              <a:t>:</a:t>
            </a:r>
            <a:r>
              <a:rPr lang="en-GB" b="1" dirty="0" smtClean="0"/>
              <a:t> </a:t>
            </a:r>
            <a:r>
              <a:rPr lang="en-GB" dirty="0"/>
              <a:t>interference s </a:t>
            </a:r>
            <a:r>
              <a:rPr lang="en-GB" dirty="0" err="1"/>
              <a:t>implantací</a:t>
            </a:r>
            <a:r>
              <a:rPr lang="en-GB" dirty="0"/>
              <a:t> </a:t>
            </a:r>
            <a:r>
              <a:rPr lang="en-GB" dirty="0" err="1"/>
              <a:t>embrya</a:t>
            </a:r>
            <a:r>
              <a:rPr lang="en-GB" dirty="0"/>
              <a:t> -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ovlivnění</a:t>
            </a:r>
            <a:r>
              <a:rPr lang="en-GB" dirty="0" smtClean="0"/>
              <a:t> </a:t>
            </a:r>
            <a:r>
              <a:rPr lang="en-GB" dirty="0" err="1"/>
              <a:t>placentace</a:t>
            </a:r>
            <a:r>
              <a:rPr lang="en-GB" dirty="0"/>
              <a:t> 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invaze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trofoblastu</a:t>
            </a:r>
            <a:endParaRPr lang="en-GB" dirty="0"/>
          </a:p>
          <a:p>
            <a:r>
              <a:rPr lang="en-GB" b="1" dirty="0" err="1" smtClean="0"/>
              <a:t>Indikace</a:t>
            </a:r>
            <a:r>
              <a:rPr lang="cs-CZ" b="1" dirty="0" smtClean="0"/>
              <a:t>:</a:t>
            </a:r>
            <a:r>
              <a:rPr lang="en-GB" b="1" dirty="0" smtClean="0"/>
              <a:t> </a:t>
            </a:r>
            <a:r>
              <a:rPr lang="en-GB" dirty="0" err="1"/>
              <a:t>spontánní</a:t>
            </a:r>
            <a:r>
              <a:rPr lang="en-GB" dirty="0"/>
              <a:t> </a:t>
            </a:r>
            <a:r>
              <a:rPr lang="en-GB" dirty="0" err="1"/>
              <a:t>potraty</a:t>
            </a:r>
            <a:r>
              <a:rPr lang="en-GB" dirty="0"/>
              <a:t> </a:t>
            </a:r>
            <a:r>
              <a:rPr lang="en-GB" dirty="0" err="1"/>
              <a:t>zejm</a:t>
            </a:r>
            <a:r>
              <a:rPr lang="en-GB" dirty="0"/>
              <a:t>. v 1. </a:t>
            </a:r>
            <a:r>
              <a:rPr lang="en-GB" dirty="0" err="1" smtClean="0"/>
              <a:t>trimestru</a:t>
            </a:r>
            <a:endParaRPr lang="cs-CZ" dirty="0" smtClean="0"/>
          </a:p>
          <a:p>
            <a:r>
              <a:rPr lang="cs-CZ" b="1" dirty="0" smtClean="0"/>
              <a:t>Metody stanovení: </a:t>
            </a:r>
            <a:r>
              <a:rPr lang="cs-CZ" dirty="0" smtClean="0"/>
              <a:t>ELISA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20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</a:t>
            </a:r>
            <a:r>
              <a:rPr lang="cs-CZ" dirty="0" smtClean="0"/>
              <a:t>imunizace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Ag</a:t>
            </a:r>
            <a:r>
              <a:rPr lang="cs-CZ" dirty="0" smtClean="0"/>
              <a:t> k vyvolání imunitní reakce, která později chrání před patogenem nesoucí tento nebo podobný antigen</a:t>
            </a:r>
          </a:p>
          <a:p>
            <a:r>
              <a:rPr lang="cs-CZ" dirty="0" smtClean="0"/>
              <a:t>Zakladatel E. </a:t>
            </a:r>
            <a:r>
              <a:rPr lang="cs-CZ" dirty="0" err="1" smtClean="0"/>
              <a:t>Jenner</a:t>
            </a:r>
            <a:r>
              <a:rPr lang="cs-CZ" dirty="0" smtClean="0"/>
              <a:t> </a:t>
            </a:r>
            <a:r>
              <a:rPr lang="cs-CZ" dirty="0"/>
              <a:t>–– jako první v roce 1796 naočkoval virus kravských neštovic, 1798 - publikace</a:t>
            </a:r>
          </a:p>
          <a:p>
            <a:r>
              <a:rPr lang="cs-CZ" dirty="0" smtClean="0"/>
              <a:t>Vyvolání je mírného onemocnění a především ochrana před pravými neštovicemi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7805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</a:t>
            </a:r>
            <a:r>
              <a:rPr lang="en-GB" dirty="0" err="1" smtClean="0"/>
              <a:t>rotilátky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tkáňové</a:t>
            </a:r>
            <a:r>
              <a:rPr lang="en-GB" dirty="0"/>
              <a:t> </a:t>
            </a:r>
            <a:r>
              <a:rPr lang="en-GB" dirty="0" err="1"/>
              <a:t>transglutamináze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</a:t>
            </a:r>
            <a:r>
              <a:rPr lang="en-GB" dirty="0" err="1" smtClean="0"/>
              <a:t>eliakie</a:t>
            </a:r>
            <a:r>
              <a:rPr lang="en-GB" dirty="0" smtClean="0"/>
              <a:t> </a:t>
            </a:r>
            <a:r>
              <a:rPr lang="en-GB" dirty="0"/>
              <a:t>– gluten-</a:t>
            </a:r>
            <a:r>
              <a:rPr lang="en-GB" dirty="0" err="1"/>
              <a:t>senzitivní</a:t>
            </a:r>
            <a:r>
              <a:rPr lang="en-GB" dirty="0"/>
              <a:t> </a:t>
            </a:r>
            <a:r>
              <a:rPr lang="en-GB" dirty="0" err="1"/>
              <a:t>enteropatie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„silent“ forma bez GI </a:t>
            </a:r>
            <a:r>
              <a:rPr lang="en-GB" dirty="0" err="1"/>
              <a:t>příznaků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jediná</a:t>
            </a:r>
            <a:r>
              <a:rPr lang="en-GB" dirty="0"/>
              <a:t> a </a:t>
            </a:r>
            <a:r>
              <a:rPr lang="en-GB" dirty="0" err="1"/>
              <a:t>účinná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– </a:t>
            </a:r>
            <a:r>
              <a:rPr lang="en-GB" dirty="0" err="1"/>
              <a:t>bezlepková</a:t>
            </a:r>
            <a:r>
              <a:rPr lang="en-GB" dirty="0"/>
              <a:t> </a:t>
            </a:r>
            <a:r>
              <a:rPr lang="en-GB" dirty="0" err="1"/>
              <a:t>dieta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plodnosti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celiakii</a:t>
            </a:r>
            <a:r>
              <a:rPr lang="en-GB" dirty="0"/>
              <a:t> – </a:t>
            </a:r>
            <a:r>
              <a:rPr lang="en-GB" dirty="0" err="1"/>
              <a:t>malabsorpce</a:t>
            </a:r>
            <a:r>
              <a:rPr lang="en-GB" dirty="0"/>
              <a:t>?</a:t>
            </a:r>
          </a:p>
          <a:p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mechanizmy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417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NK </a:t>
            </a:r>
            <a:r>
              <a:rPr lang="en-GB" dirty="0" err="1"/>
              <a:t>buňky</a:t>
            </a:r>
            <a:r>
              <a:rPr lang="en-GB" dirty="0"/>
              <a:t> (natural killers, </a:t>
            </a:r>
            <a:r>
              <a:rPr lang="en-GB" dirty="0" err="1"/>
              <a:t>přirození</a:t>
            </a:r>
            <a:r>
              <a:rPr lang="en-GB" dirty="0"/>
              <a:t> </a:t>
            </a:r>
            <a:r>
              <a:rPr lang="en-GB" dirty="0" err="1"/>
              <a:t>zabíječi</a:t>
            </a:r>
            <a:r>
              <a:rPr lang="en-GB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NK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zastoupeny</a:t>
            </a:r>
            <a:r>
              <a:rPr lang="en-GB" dirty="0"/>
              <a:t> v </a:t>
            </a:r>
            <a:r>
              <a:rPr lang="en-GB" dirty="0" err="1"/>
              <a:t>děložní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sliznici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implantace</a:t>
            </a:r>
            <a:r>
              <a:rPr lang="en-GB" dirty="0"/>
              <a:t> </a:t>
            </a:r>
            <a:r>
              <a:rPr lang="en-GB" dirty="0" err="1"/>
              <a:t>embrya</a:t>
            </a:r>
            <a:r>
              <a:rPr lang="en-GB" dirty="0"/>
              <a:t> </a:t>
            </a:r>
            <a:r>
              <a:rPr lang="en-GB" dirty="0" err="1"/>
              <a:t>plní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řadu</a:t>
            </a:r>
            <a:r>
              <a:rPr lang="cs-CZ" dirty="0" smtClean="0"/>
              <a:t> </a:t>
            </a:r>
            <a:r>
              <a:rPr lang="en-GB" dirty="0" err="1" smtClean="0"/>
              <a:t>fyziologických</a:t>
            </a:r>
            <a:r>
              <a:rPr lang="en-GB" dirty="0" smtClean="0"/>
              <a:t> </a:t>
            </a:r>
            <a:r>
              <a:rPr lang="en-GB" dirty="0" err="1"/>
              <a:t>funkcí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• U </a:t>
            </a:r>
            <a:r>
              <a:rPr lang="en-GB" dirty="0" err="1"/>
              <a:t>žen</a:t>
            </a:r>
            <a:r>
              <a:rPr lang="en-GB" dirty="0"/>
              <a:t> s </a:t>
            </a:r>
            <a:r>
              <a:rPr lang="en-GB" dirty="0" err="1"/>
              <a:t>primární</a:t>
            </a:r>
            <a:r>
              <a:rPr lang="en-GB" dirty="0"/>
              <a:t> </a:t>
            </a:r>
            <a:r>
              <a:rPr lang="en-GB" dirty="0" err="1"/>
              <a:t>idiopatickou</a:t>
            </a:r>
            <a:r>
              <a:rPr lang="en-GB" dirty="0"/>
              <a:t> </a:t>
            </a:r>
            <a:r>
              <a:rPr lang="en-GB" dirty="0" err="1"/>
              <a:t>sterilitou</a:t>
            </a:r>
            <a:r>
              <a:rPr lang="en-GB" dirty="0"/>
              <a:t> a 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habituálního</a:t>
            </a:r>
            <a:r>
              <a:rPr lang="en-GB" dirty="0" smtClean="0"/>
              <a:t> </a:t>
            </a:r>
            <a:r>
              <a:rPr lang="en-GB" dirty="0" err="1"/>
              <a:t>potrácení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zjištěno</a:t>
            </a:r>
            <a:r>
              <a:rPr lang="en-GB" dirty="0"/>
              <a:t> </a:t>
            </a:r>
            <a:r>
              <a:rPr lang="en-GB" dirty="0" err="1"/>
              <a:t>zvýšené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zastoupení</a:t>
            </a:r>
            <a:r>
              <a:rPr lang="en-GB" dirty="0" smtClean="0"/>
              <a:t> </a:t>
            </a:r>
            <a:r>
              <a:rPr lang="en-GB" dirty="0"/>
              <a:t>NK </a:t>
            </a:r>
            <a:r>
              <a:rPr lang="en-GB" dirty="0" err="1"/>
              <a:t>buněk</a:t>
            </a:r>
            <a:r>
              <a:rPr lang="en-GB" dirty="0"/>
              <a:t> v </a:t>
            </a:r>
            <a:r>
              <a:rPr lang="en-GB" dirty="0" err="1"/>
              <a:t>periferní</a:t>
            </a:r>
            <a:r>
              <a:rPr lang="en-GB" dirty="0"/>
              <a:t> </a:t>
            </a:r>
            <a:r>
              <a:rPr lang="en-GB" dirty="0" err="1"/>
              <a:t>krvi</a:t>
            </a:r>
            <a:endParaRPr lang="en-GB" dirty="0"/>
          </a:p>
          <a:p>
            <a:r>
              <a:rPr lang="cs-CZ" dirty="0" err="1" smtClean="0"/>
              <a:t>D</a:t>
            </a:r>
            <a:r>
              <a:rPr lang="en-GB" dirty="0" err="1" smtClean="0"/>
              <a:t>ysregulace</a:t>
            </a:r>
            <a:r>
              <a:rPr lang="en-GB" dirty="0" smtClean="0"/>
              <a:t> </a:t>
            </a:r>
            <a:r>
              <a:rPr lang="en-GB" dirty="0"/>
              <a:t>NK </a:t>
            </a:r>
            <a:r>
              <a:rPr lang="en-GB" dirty="0" err="1"/>
              <a:t>aktivity</a:t>
            </a:r>
            <a:r>
              <a:rPr lang="en-GB" dirty="0"/>
              <a:t> s </a:t>
            </a:r>
            <a:r>
              <a:rPr lang="en-GB" dirty="0" err="1"/>
              <a:t>patologickým</a:t>
            </a:r>
            <a:r>
              <a:rPr lang="en-GB" dirty="0"/>
              <a:t> </a:t>
            </a:r>
            <a:r>
              <a:rPr lang="en-GB" dirty="0" err="1"/>
              <a:t>vlivem</a:t>
            </a:r>
            <a:r>
              <a:rPr lang="en-GB" dirty="0"/>
              <a:t> NK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cytotoxicity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spermie</a:t>
            </a:r>
            <a:r>
              <a:rPr lang="en-GB" dirty="0"/>
              <a:t> a/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trofoblastu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716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Imunologie  </a:t>
            </a:r>
            <a:r>
              <a:rPr lang="cs-CZ" sz="3600" b="1" dirty="0" smtClean="0">
                <a:solidFill>
                  <a:srgbClr val="C00000"/>
                </a:solidFill>
              </a:rPr>
              <a:t>těhotenství</a:t>
            </a:r>
            <a:endParaRPr lang="cs-CZ" sz="3600" b="1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</a:t>
            </a:r>
            <a:r>
              <a:rPr lang="cs-CZ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Imunologie  těhotenství</a:t>
            </a:r>
            <a:br>
              <a:rPr lang="cs-CZ" b="1" dirty="0">
                <a:solidFill>
                  <a:srgbClr val="C00000"/>
                </a:solidFill>
              </a:rPr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92488" cy="47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štěp.</a:t>
            </a:r>
          </a:p>
        </p:txBody>
      </p:sp>
    </p:spTree>
    <p:extLst>
      <p:ext uri="{BB962C8B-B14F-4D97-AF65-F5344CB8AC3E}">
        <p14:creationId xmlns:p14="http://schemas.microsoft.com/office/powerpoint/2010/main" val="28972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Imunitní buňky v urogenitálním traktu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Slizniční výstelka dělohy – přeměna v deciduální tkáň – vstup a vývoj lymfocytů – 70% je tvořeno populací CD56+NK buněk, malá frakce T-lymfocytů – typu Th2</a:t>
            </a:r>
          </a:p>
          <a:p>
            <a:r>
              <a:rPr lang="cs-CZ" dirty="0" smtClean="0"/>
              <a:t>Převaha </a:t>
            </a:r>
            <a:r>
              <a:rPr lang="cs-CZ" dirty="0" err="1" smtClean="0"/>
              <a:t>Nk</a:t>
            </a:r>
            <a:r>
              <a:rPr lang="cs-CZ" dirty="0" smtClean="0"/>
              <a:t> buněk  v první polovině těhotenství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b="1" dirty="0">
                <a:latin typeface="Tahoma" pitchFamily="34" charset="0"/>
              </a:rPr>
              <a:t>E</a:t>
            </a:r>
            <a:r>
              <a:rPr lang="cs-CZ" b="1" dirty="0" smtClean="0">
                <a:latin typeface="Tahoma" pitchFamily="34" charset="0"/>
              </a:rPr>
              <a:t>mbryonální ochranné mechanismy 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u="sng" dirty="0" smtClean="0">
                <a:latin typeface="Tahoma" pitchFamily="34" charset="0"/>
              </a:rPr>
              <a:t>pasivní:</a:t>
            </a:r>
            <a:r>
              <a:rPr lang="cs-CZ" sz="2800" dirty="0" smtClean="0">
                <a:latin typeface="Tahoma" pitchFamily="34" charset="0"/>
              </a:rPr>
              <a:t> velmi nízká exprese klasických HLA znaků A,B,C na buňkách </a:t>
            </a:r>
            <a:r>
              <a:rPr lang="cs-CZ" sz="2800" dirty="0" err="1" smtClean="0">
                <a:latin typeface="Tahoma" pitchFamily="34" charset="0"/>
              </a:rPr>
              <a:t>cytotrofoblastu</a:t>
            </a:r>
            <a:r>
              <a:rPr lang="cs-CZ" sz="28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Tahoma" pitchFamily="34" charset="0"/>
              </a:rPr>
              <a:t>    (chybějí antigeny HLA-DR a DQ, které jsou nutné pro aktivaci imunitní odpovědi)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u="sng" dirty="0" smtClean="0">
                <a:latin typeface="Tahoma" pitchFamily="34" charset="0"/>
              </a:rPr>
              <a:t>aktivní:</a:t>
            </a:r>
            <a:r>
              <a:rPr lang="cs-CZ" sz="2800" dirty="0" smtClean="0">
                <a:latin typeface="Tahoma" pitchFamily="34" charset="0"/>
              </a:rPr>
              <a:t> produkce nespecifických tlumivých </a:t>
            </a:r>
            <a:r>
              <a:rPr lang="cs-CZ" sz="2800" dirty="0" err="1" smtClean="0">
                <a:latin typeface="Tahoma" pitchFamily="34" charset="0"/>
              </a:rPr>
              <a:t>působků</a:t>
            </a:r>
            <a:r>
              <a:rPr lang="cs-CZ" sz="2800" dirty="0" smtClean="0">
                <a:latin typeface="Tahoma" pitchFamily="34" charset="0"/>
              </a:rPr>
              <a:t> (alfa-fetoprotein,  </a:t>
            </a:r>
            <a:r>
              <a:rPr lang="cs-CZ" sz="2800" dirty="0" err="1" smtClean="0">
                <a:latin typeface="Tahoma" pitchFamily="34" charset="0"/>
              </a:rPr>
              <a:t>hCG</a:t>
            </a:r>
            <a:r>
              <a:rPr lang="cs-CZ" sz="2800" dirty="0" smtClean="0">
                <a:latin typeface="Tahoma" pitchFamily="34" charset="0"/>
              </a:rPr>
              <a:t>) a indukce Th2 buněk v mateřské deciduální tkáni </a:t>
            </a:r>
            <a:endParaRPr lang="cs-CZ" sz="28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accent1"/>
                </a:solidFill>
                <a:latin typeface="Tahoma" pitchFamily="34" charset="0"/>
              </a:rPr>
              <a:t>Klíčovou funkci má produkt embryonálního HLA-G genu – HLA-G je ligandem pro inhibiční receptory NK buněk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99592" y="86916"/>
            <a:ext cx="7459093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3200" b="1" dirty="0" smtClean="0">
                <a:latin typeface="Tahoma" pitchFamily="34" charset="0"/>
              </a:rPr>
              <a:t>Mateřské </a:t>
            </a:r>
            <a:r>
              <a:rPr lang="cs-CZ" sz="3200" b="1" dirty="0">
                <a:latin typeface="Tahoma" pitchFamily="34" charset="0"/>
              </a:rPr>
              <a:t>ochranné mechanismy </a:t>
            </a:r>
          </a:p>
          <a:p>
            <a:pPr algn="ctr" eaLnBrk="0" hangingPunct="0"/>
            <a:endParaRPr lang="cs-CZ" sz="2200" b="1" dirty="0" smtClean="0">
              <a:latin typeface="Tahoma" pitchFamily="34" charset="0"/>
            </a:endParaRPr>
          </a:p>
          <a:p>
            <a:pPr algn="ctr" eaLnBrk="0" hangingPunct="0"/>
            <a:endParaRPr lang="cs-CZ" sz="2200" b="1" dirty="0">
              <a:latin typeface="Tahoma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Tahoma" pitchFamily="34" charset="0"/>
              </a:rPr>
              <a:t>jsou </a:t>
            </a:r>
            <a:r>
              <a:rPr lang="cs-CZ" sz="2200" b="1" dirty="0">
                <a:latin typeface="Tahoma" pitchFamily="34" charset="0"/>
              </a:rPr>
              <a:t>spouštěny embryonálními faktory</a:t>
            </a:r>
          </a:p>
          <a:p>
            <a:pPr eaLnBrk="0" hangingPunct="0"/>
            <a:r>
              <a:rPr lang="cs-CZ" sz="2200" b="1" dirty="0">
                <a:latin typeface="Tahoma" pitchFamily="34" charset="0"/>
              </a:rPr>
              <a:t>(</a:t>
            </a:r>
            <a:r>
              <a:rPr lang="cs-CZ" sz="2200" b="1" dirty="0">
                <a:solidFill>
                  <a:schemeClr val="accent1"/>
                </a:solidFill>
                <a:latin typeface="Tahoma" pitchFamily="34" charset="0"/>
              </a:rPr>
              <a:t>produkty HLA-G</a:t>
            </a:r>
            <a:r>
              <a:rPr lang="cs-CZ" sz="2200" b="1" dirty="0">
                <a:latin typeface="Tahoma" pitchFamily="34" charset="0"/>
              </a:rPr>
              <a:t>, </a:t>
            </a:r>
            <a:r>
              <a:rPr lang="cs-CZ" sz="2200" b="1" dirty="0" err="1">
                <a:latin typeface="Tahoma" pitchFamily="34" charset="0"/>
              </a:rPr>
              <a:t>hCG</a:t>
            </a:r>
            <a:r>
              <a:rPr lang="cs-CZ" sz="2200" b="1" dirty="0">
                <a:latin typeface="Tahoma" pitchFamily="34" charset="0"/>
              </a:rPr>
              <a:t>, AFP)</a:t>
            </a:r>
          </a:p>
          <a:p>
            <a:pPr eaLnBrk="0" hangingPunct="0"/>
            <a:endParaRPr lang="cs-CZ" sz="2200" b="1" dirty="0">
              <a:latin typeface="Tahoma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Tahoma" pitchFamily="34" charset="0"/>
              </a:rPr>
              <a:t> </a:t>
            </a:r>
            <a:r>
              <a:rPr lang="cs-CZ" sz="2200" b="1" dirty="0">
                <a:latin typeface="Tahoma" pitchFamily="34" charset="0"/>
              </a:rPr>
              <a:t>snížení koncentrace "toxických" </a:t>
            </a:r>
            <a:r>
              <a:rPr lang="cs-CZ" sz="2200" b="1" dirty="0" err="1">
                <a:latin typeface="Tahoma" pitchFamily="34" charset="0"/>
              </a:rPr>
              <a:t>Tc</a:t>
            </a:r>
            <a:r>
              <a:rPr lang="cs-CZ" sz="2200" b="1" dirty="0">
                <a:latin typeface="Tahoma" pitchFamily="34" charset="0"/>
              </a:rPr>
              <a:t> lymfocytů </a:t>
            </a:r>
          </a:p>
          <a:p>
            <a:pPr eaLnBrk="0" hangingPunct="0"/>
            <a:r>
              <a:rPr lang="cs-CZ" sz="2200" b="1" dirty="0">
                <a:latin typeface="Tahoma" pitchFamily="34" charset="0"/>
              </a:rPr>
              <a:t>v </a:t>
            </a:r>
            <a:r>
              <a:rPr lang="cs-CZ" sz="2200" b="1" dirty="0" err="1">
                <a:latin typeface="Tahoma" pitchFamily="34" charset="0"/>
              </a:rPr>
              <a:t>periimplantační</a:t>
            </a:r>
            <a:r>
              <a:rPr lang="cs-CZ" sz="2200" b="1" dirty="0">
                <a:latin typeface="Tahoma" pitchFamily="34" charset="0"/>
              </a:rPr>
              <a:t> zóně i v </a:t>
            </a:r>
            <a:r>
              <a:rPr lang="cs-CZ" sz="2200" b="1" dirty="0" smtClean="0">
                <a:latin typeface="Tahoma" pitchFamily="34" charset="0"/>
              </a:rPr>
              <a:t>oběhu</a:t>
            </a:r>
          </a:p>
          <a:p>
            <a:pPr eaLnBrk="0" hangingPunct="0"/>
            <a:endParaRPr lang="cs-CZ" sz="2200" b="1" dirty="0">
              <a:latin typeface="Tahoma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Tahoma" pitchFamily="34" charset="0"/>
              </a:rPr>
              <a:t> </a:t>
            </a:r>
            <a:r>
              <a:rPr lang="cs-CZ" sz="2200" b="1" dirty="0">
                <a:latin typeface="Tahoma" pitchFamily="34" charset="0"/>
              </a:rPr>
              <a:t>převaha </a:t>
            </a:r>
            <a:r>
              <a:rPr lang="cs-CZ" sz="2200" b="1" dirty="0" err="1">
                <a:latin typeface="Tahoma" pitchFamily="34" charset="0"/>
              </a:rPr>
              <a:t>Th</a:t>
            </a:r>
            <a:r>
              <a:rPr lang="cs-CZ" sz="2200" b="1" baseline="-25000" dirty="0">
                <a:latin typeface="Tahoma" pitchFamily="34" charset="0"/>
              </a:rPr>
              <a:t> 2</a:t>
            </a:r>
            <a:r>
              <a:rPr lang="cs-CZ" sz="2200" b="1" dirty="0">
                <a:latin typeface="Tahoma" pitchFamily="34" charset="0"/>
              </a:rPr>
              <a:t> nad Th</a:t>
            </a:r>
            <a:r>
              <a:rPr lang="cs-CZ" sz="2200" b="1" baseline="-25000" dirty="0">
                <a:latin typeface="Tahoma" pitchFamily="34" charset="0"/>
              </a:rPr>
              <a:t>1</a:t>
            </a:r>
            <a:r>
              <a:rPr lang="cs-CZ" sz="2200" b="1" dirty="0">
                <a:latin typeface="Tahoma" pitchFamily="34" charset="0"/>
              </a:rPr>
              <a:t>, CD8 nad </a:t>
            </a:r>
            <a:r>
              <a:rPr lang="cs-CZ" sz="2200" b="1" dirty="0" smtClean="0">
                <a:latin typeface="Tahoma" pitchFamily="34" charset="0"/>
              </a:rPr>
              <a:t>CD4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cs-CZ" sz="2200" b="1" dirty="0">
              <a:latin typeface="Tahoma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Tahoma" pitchFamily="34" charset="0"/>
              </a:rPr>
              <a:t>deciduální </a:t>
            </a:r>
            <a:r>
              <a:rPr lang="cs-CZ" sz="2200" b="1" dirty="0">
                <a:latin typeface="Tahoma" pitchFamily="34" charset="0"/>
              </a:rPr>
              <a:t>makrofágy a monocyty mají sníženou </a:t>
            </a:r>
          </a:p>
          <a:p>
            <a:pPr eaLnBrk="0" hangingPunct="0"/>
            <a:r>
              <a:rPr lang="cs-CZ" sz="2200" b="1" dirty="0">
                <a:latin typeface="Tahoma" pitchFamily="34" charset="0"/>
              </a:rPr>
              <a:t>fagocytární schopnost, navíc produkují </a:t>
            </a:r>
          </a:p>
          <a:p>
            <a:pPr eaLnBrk="0" hangingPunct="0"/>
            <a:r>
              <a:rPr lang="cs-CZ" sz="2200" b="1" dirty="0" err="1">
                <a:latin typeface="Tahoma" pitchFamily="34" charset="0"/>
              </a:rPr>
              <a:t>embryoprotektivní</a:t>
            </a:r>
            <a:r>
              <a:rPr lang="cs-CZ" sz="2200" b="1" dirty="0">
                <a:latin typeface="Tahoma" pitchFamily="34" charset="0"/>
              </a:rPr>
              <a:t> </a:t>
            </a:r>
            <a:r>
              <a:rPr lang="cs-CZ" sz="2200" b="1" dirty="0" smtClean="0">
                <a:latin typeface="Tahoma" pitchFamily="34" charset="0"/>
              </a:rPr>
              <a:t>faktory</a:t>
            </a:r>
          </a:p>
          <a:p>
            <a:pPr eaLnBrk="0" hangingPunct="0"/>
            <a:endParaRPr lang="cs-CZ" sz="2200" b="1" dirty="0">
              <a:latin typeface="Tahoma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Tahoma" pitchFamily="34" charset="0"/>
              </a:rPr>
              <a:t>snižuje </a:t>
            </a:r>
            <a:r>
              <a:rPr lang="cs-CZ" sz="2200" b="1" dirty="0">
                <a:latin typeface="Tahoma" pitchFamily="34" charset="0"/>
              </a:rPr>
              <a:t>se produkce IL-2 i exprese rIL-2 </a:t>
            </a:r>
          </a:p>
          <a:p>
            <a:pPr eaLnBrk="0" hangingPunct="0"/>
            <a:r>
              <a:rPr lang="cs-CZ" sz="2200" b="1" dirty="0">
                <a:latin typeface="Tahoma" pitchFamily="34" charset="0"/>
              </a:rPr>
              <a:t>na lymfocytech v </a:t>
            </a:r>
            <a:r>
              <a:rPr lang="cs-CZ" sz="2200" b="1" dirty="0" err="1">
                <a:latin typeface="Tahoma" pitchFamily="34" charset="0"/>
              </a:rPr>
              <a:t>periimplantační</a:t>
            </a:r>
            <a:r>
              <a:rPr lang="cs-CZ" sz="2200" b="1" dirty="0">
                <a:latin typeface="Tahoma" pitchFamily="34" charset="0"/>
              </a:rPr>
              <a:t> zóně i v oběhu</a:t>
            </a:r>
          </a:p>
          <a:p>
            <a:pPr eaLnBrk="0" hangingPunct="0"/>
            <a:endParaRPr lang="cs-CZ" sz="2200" dirty="0">
              <a:latin typeface="Tahoma" pitchFamily="34" charset="0"/>
            </a:endParaRPr>
          </a:p>
          <a:p>
            <a:pPr eaLnBrk="0" hangingPunct="0"/>
            <a:endParaRPr lang="cs-CZ" sz="28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FF3399"/>
                </a:solidFill>
              </a:rPr>
              <a:t>       </a:t>
            </a:r>
            <a:r>
              <a:rPr lang="cs-CZ" b="1" dirty="0" err="1" smtClean="0">
                <a:solidFill>
                  <a:srgbClr val="C00000"/>
                </a:solidFill>
              </a:rPr>
              <a:t>Transplacentární</a:t>
            </a:r>
            <a:r>
              <a:rPr lang="cs-CZ" b="1" dirty="0" smtClean="0">
                <a:solidFill>
                  <a:srgbClr val="C00000"/>
                </a:solidFill>
              </a:rPr>
              <a:t> přenos faktorů imunity  </a:t>
            </a: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400" b="1" u="sng" dirty="0">
                <a:solidFill>
                  <a:srgbClr val="C00000"/>
                </a:solidFill>
              </a:rPr>
              <a:t>do mateřského </a:t>
            </a:r>
            <a:r>
              <a:rPr lang="cs-CZ" sz="2400" b="1" u="sng" dirty="0" smtClean="0">
                <a:solidFill>
                  <a:srgbClr val="C00000"/>
                </a:solidFill>
              </a:rPr>
              <a:t>oběhu </a:t>
            </a:r>
            <a:r>
              <a:rPr lang="cs-CZ" sz="2400" b="1" dirty="0" smtClean="0">
                <a:solidFill>
                  <a:srgbClr val="002060"/>
                </a:solidFill>
              </a:rPr>
              <a:t>cca  </a:t>
            </a:r>
          </a:p>
          <a:p>
            <a:pPr marL="0" indent="0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200 000    buněk denně - zejména </a:t>
            </a:r>
            <a:r>
              <a:rPr lang="cs-CZ" sz="2400" b="1" dirty="0" smtClean="0">
                <a:solidFill>
                  <a:srgbClr val="002060"/>
                </a:solidFill>
              </a:rPr>
              <a:t>buňky trofoblastu</a:t>
            </a:r>
          </a:p>
          <a:p>
            <a:pPr marL="0" indent="0">
              <a:buNone/>
              <a:defRPr/>
            </a:pP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 </a:t>
            </a:r>
            <a:r>
              <a:rPr lang="cs-CZ" sz="2400" b="1" u="sng" dirty="0" smtClean="0">
                <a:solidFill>
                  <a:srgbClr val="C00000"/>
                </a:solidFill>
              </a:rPr>
              <a:t>do oběhu plodu  </a:t>
            </a:r>
            <a:r>
              <a:rPr lang="cs-CZ" sz="2400" b="1" dirty="0" smtClean="0">
                <a:solidFill>
                  <a:srgbClr val="C00000"/>
                </a:solidFill>
              </a:rPr>
              <a:t>pronikají </a:t>
            </a:r>
            <a:r>
              <a:rPr lang="cs-CZ" sz="2400" b="1" dirty="0" err="1" smtClean="0">
                <a:solidFill>
                  <a:srgbClr val="C00000"/>
                </a:solidFill>
              </a:rPr>
              <a:t>transplacentárně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</a:t>
            </a:r>
          </a:p>
          <a:p>
            <a:pPr eaLnBrk="1" hangingPunct="1">
              <a:defRPr/>
            </a:pPr>
            <a:r>
              <a:rPr lang="cs-CZ" sz="2800" b="1" dirty="0">
                <a:solidFill>
                  <a:srgbClr val="002060"/>
                </a:solidFill>
              </a:rPr>
              <a:t>m</a:t>
            </a:r>
            <a:r>
              <a:rPr lang="cs-CZ" sz="2800" b="1" dirty="0" smtClean="0">
                <a:solidFill>
                  <a:srgbClr val="002060"/>
                </a:solidFill>
              </a:rPr>
              <a:t>ateřské lymfocyty      (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mikrochimerismus</a:t>
            </a:r>
            <a:r>
              <a:rPr lang="cs-CZ" sz="2800" b="1" dirty="0" smtClean="0"/>
              <a:t>“)</a:t>
            </a:r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r>
              <a:rPr lang="cs-CZ" sz="24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imunoglobuliny (</a:t>
            </a:r>
            <a:r>
              <a:rPr lang="cs-CZ" sz="2800" b="1" dirty="0" err="1" smtClean="0">
                <a:solidFill>
                  <a:srgbClr val="002060"/>
                </a:solidFill>
              </a:rPr>
              <a:t>IgG</a:t>
            </a:r>
            <a:r>
              <a:rPr lang="cs-CZ" sz="2800" b="1" dirty="0" smtClean="0">
                <a:solidFill>
                  <a:srgbClr val="002060"/>
                </a:solidFill>
              </a:rPr>
              <a:t>)   </a:t>
            </a:r>
            <a:r>
              <a:rPr lang="cs-CZ" sz="2800" b="1" dirty="0" smtClean="0"/>
              <a:t>(úloha </a:t>
            </a:r>
            <a:r>
              <a:rPr lang="cs-CZ" sz="2800" b="1" dirty="0" err="1" smtClean="0"/>
              <a:t>FcRn</a:t>
            </a:r>
            <a:r>
              <a:rPr lang="cs-CZ" sz="2800" b="1" dirty="0" smtClean="0"/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Hlavním imunoglobulinem v mateřském mléku je </a:t>
            </a:r>
            <a:r>
              <a:rPr lang="cs-CZ" sz="2800" b="1" dirty="0" smtClean="0">
                <a:solidFill>
                  <a:srgbClr val="C00000"/>
                </a:solidFill>
              </a:rPr>
              <a:t>sekreční </a:t>
            </a:r>
            <a:r>
              <a:rPr lang="cs-CZ" sz="2800" b="1" dirty="0" err="1" smtClean="0">
                <a:solidFill>
                  <a:srgbClr val="C00000"/>
                </a:solidFill>
              </a:rPr>
              <a:t>IgA</a:t>
            </a:r>
            <a:r>
              <a:rPr lang="cs-CZ" sz="2800" b="1" dirty="0" smtClean="0"/>
              <a:t>: neutralizuje viry, je baktericidní, agreguje antigeny, </a:t>
            </a:r>
            <a:r>
              <a:rPr lang="cs-CZ" sz="2800" b="1" dirty="0"/>
              <a:t>b</a:t>
            </a:r>
            <a:r>
              <a:rPr lang="cs-CZ" sz="2800" b="1" dirty="0" smtClean="0"/>
              <a:t>rání adherenci bakterií na  povrch epitelových buněk</a:t>
            </a:r>
          </a:p>
          <a:p>
            <a:pPr eaLnBrk="1" hangingPunct="1"/>
            <a:r>
              <a:rPr lang="cs-CZ" sz="2800" b="1" dirty="0" smtClean="0"/>
              <a:t>buňky v mateřském mléku : </a:t>
            </a:r>
          </a:p>
          <a:p>
            <a:pPr marL="0" indent="0" eaLnBrk="1" hangingPunct="1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</a:t>
            </a:r>
            <a:r>
              <a:rPr lang="cs-CZ" sz="2800" b="1" dirty="0" smtClean="0">
                <a:solidFill>
                  <a:srgbClr val="C00000"/>
                </a:solidFill>
              </a:rPr>
              <a:t>fagocyty</a:t>
            </a:r>
            <a:r>
              <a:rPr lang="cs-CZ" sz="2800" b="1" dirty="0" smtClean="0"/>
              <a:t>, především makrofágy</a:t>
            </a:r>
          </a:p>
          <a:p>
            <a:pPr marL="0" indent="0" eaLnBrk="1" hangingPunct="1">
              <a:buNone/>
            </a:pPr>
            <a:r>
              <a:rPr lang="cs-CZ" sz="2800" b="1" dirty="0" smtClean="0"/>
              <a:t>         </a:t>
            </a:r>
            <a:r>
              <a:rPr lang="cs-CZ" sz="2800" b="1" dirty="0" smtClean="0">
                <a:solidFill>
                  <a:srgbClr val="C00000"/>
                </a:solidFill>
              </a:rPr>
              <a:t>lymfocyty</a:t>
            </a:r>
            <a:r>
              <a:rPr lang="cs-CZ" sz="2800" b="1" dirty="0" smtClean="0"/>
              <a:t>, především CD4</a:t>
            </a:r>
          </a:p>
          <a:p>
            <a:pPr eaLnBrk="1" hangingPunct="1"/>
            <a:r>
              <a:rPr lang="cs-CZ" sz="2800" b="1" dirty="0" smtClean="0"/>
              <a:t>Hlavním zdrojem je kolostrum</a:t>
            </a:r>
          </a:p>
        </p:txBody>
      </p:sp>
    </p:spTree>
    <p:extLst>
      <p:ext uri="{BB962C8B-B14F-4D97-AF65-F5344CB8AC3E}">
        <p14:creationId xmlns:p14="http://schemas.microsoft.com/office/powerpoint/2010/main" val="37971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4" descr="hladiny_imunoglobulinu_novoroz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304800"/>
            <a:ext cx="864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chemeClr val="bg2"/>
                </a:solidFill>
                <a:latin typeface="Tahoma" pitchFamily="34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Hladiny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imunoglobulinů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v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séru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před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po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narození</a:t>
            </a:r>
            <a:endParaRPr lang="en-GB" sz="28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smtClean="0"/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37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b="1" dirty="0" err="1" smtClean="0"/>
              <a:t>Atenuované</a:t>
            </a:r>
            <a:r>
              <a:rPr lang="cs-CZ" altLang="en-US" b="1" dirty="0" smtClean="0"/>
              <a:t> mikroby</a:t>
            </a:r>
            <a:r>
              <a:rPr lang="cs-CZ" altLang="en-US" dirty="0" smtClean="0"/>
              <a:t>: </a:t>
            </a:r>
            <a:r>
              <a:rPr lang="cs-CZ" altLang="en-US" u="sng" dirty="0" smtClean="0"/>
              <a:t>spalničky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zarděnky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příušnice,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rotaviry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varicella</a:t>
            </a:r>
            <a:r>
              <a:rPr lang="cs-CZ" altLang="en-US" u="sng" dirty="0" smtClean="0"/>
              <a:t>, </a:t>
            </a:r>
            <a:r>
              <a:rPr lang="cs-CZ" altLang="en-US" dirty="0" smtClean="0"/>
              <a:t>BCG (proti TBC), poliomyelitis (Sabinova), cholera, žlutá zimnice </a:t>
            </a:r>
          </a:p>
          <a:p>
            <a:pPr eaLnBrk="1" hangingPunct="1"/>
            <a:r>
              <a:rPr lang="cs-CZ" altLang="en-US" dirty="0" smtClean="0"/>
              <a:t>Živí původci s omezenými faktory patogenity a virulence</a:t>
            </a:r>
          </a:p>
          <a:p>
            <a:pPr eaLnBrk="1" hangingPunct="1"/>
            <a:r>
              <a:rPr lang="cs-CZ" altLang="en-US" dirty="0" smtClean="0"/>
              <a:t>Vytváří kompletní T a B-lymfocytární protektivní odpověď, dlouhodobou paměť, absence adjuvans</a:t>
            </a:r>
          </a:p>
          <a:p>
            <a:pPr eaLnBrk="1" hangingPunct="1"/>
            <a:r>
              <a:rPr lang="cs-CZ" altLang="en-US" dirty="0" smtClean="0"/>
              <a:t>Riziková pro imunodeficience, možnost reverze do virulentní formy, citlivá na teplo</a:t>
            </a:r>
          </a:p>
          <a:p>
            <a:pPr eaLnBrk="1" hangingPunct="1"/>
            <a:endParaRPr lang="cs-CZ" altLang="en-US" dirty="0" smtClean="0"/>
          </a:p>
          <a:p>
            <a:pPr eaLnBrk="1" hangingPunct="1"/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smtClean="0">
                <a:solidFill>
                  <a:schemeClr val="accent2"/>
                </a:solidFill>
                <a:latin typeface="Tahoma" pitchFamily="34" charset="0"/>
              </a:rPr>
              <a:t>Záměrné a cílené ovlivnění imunity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IMUNIZACE       </a:t>
            </a: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aktivní (vakcinace) 	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                                     pasivní („hyperimunní“ antiséra</a:t>
            </a: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IMUNOSUBSTITUCE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                          </a:t>
            </a: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„normální“ gamaglobulin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IMUNOMODULACE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>
                <a:solidFill>
                  <a:schemeClr val="accent2"/>
                </a:solidFill>
                <a:latin typeface="Tahoma" pitchFamily="34" charset="0"/>
              </a:rPr>
              <a:t>                           </a:t>
            </a: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imunosuprese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                                      </a:t>
            </a:r>
            <a:r>
              <a:rPr lang="cs-CZ" altLang="en-US" sz="2000" dirty="0" err="1" smtClean="0">
                <a:solidFill>
                  <a:schemeClr val="accent2"/>
                </a:solidFill>
                <a:latin typeface="Tahoma" pitchFamily="34" charset="0"/>
              </a:rPr>
              <a:t>imunostimulace</a:t>
            </a:r>
            <a:endParaRPr lang="cs-CZ" altLang="en-U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                                      </a:t>
            </a:r>
            <a:r>
              <a:rPr lang="cs-CZ" altLang="en-US" sz="2000" dirty="0" err="1" smtClean="0">
                <a:solidFill>
                  <a:schemeClr val="accent2"/>
                </a:solidFill>
                <a:latin typeface="Tahoma" pitchFamily="34" charset="0"/>
              </a:rPr>
              <a:t>plasmaferéza</a:t>
            </a:r>
            <a:r>
              <a:rPr lang="cs-CZ" altLang="en-US" sz="2000" dirty="0" smtClean="0">
                <a:solidFill>
                  <a:schemeClr val="accent2"/>
                </a:solidFill>
                <a:latin typeface="Tahoma" pitchFamily="34" charset="0"/>
              </a:rPr>
              <a:t> a </a:t>
            </a:r>
            <a:r>
              <a:rPr lang="cs-CZ" altLang="en-US" sz="2000" dirty="0" err="1" smtClean="0">
                <a:solidFill>
                  <a:schemeClr val="accent2"/>
                </a:solidFill>
                <a:latin typeface="Tahoma" pitchFamily="34" charset="0"/>
              </a:rPr>
              <a:t>imunoadsorpce</a:t>
            </a:r>
            <a:endParaRPr lang="cs-CZ" altLang="en-U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b="1" dirty="0" smtClean="0"/>
              <a:t>Inaktivované mikroorganismy</a:t>
            </a:r>
            <a:r>
              <a:rPr lang="cs-CZ" altLang="en-US" dirty="0" smtClean="0"/>
              <a:t>:</a:t>
            </a:r>
            <a:r>
              <a:rPr lang="cs-CZ" altLang="en-US" u="sng" dirty="0" smtClean="0"/>
              <a:t> poliomyelitis </a:t>
            </a:r>
            <a:r>
              <a:rPr lang="cs-CZ" altLang="en-US" dirty="0" smtClean="0"/>
              <a:t>(</a:t>
            </a:r>
            <a:r>
              <a:rPr lang="cs-CZ" altLang="en-US" dirty="0" err="1" smtClean="0"/>
              <a:t>Salkova</a:t>
            </a:r>
            <a:r>
              <a:rPr lang="cs-CZ" altLang="en-US" dirty="0" smtClean="0"/>
              <a:t>), vzteklina, hepatitis A, klíšťová encefalitida, </a:t>
            </a:r>
            <a:r>
              <a:rPr lang="cs-CZ" altLang="en-US" dirty="0" err="1" smtClean="0"/>
              <a:t>cholera,mor</a:t>
            </a:r>
            <a:r>
              <a:rPr lang="cs-CZ" altLang="en-US" dirty="0" smtClean="0"/>
              <a:t>, dříve </a:t>
            </a:r>
            <a:r>
              <a:rPr lang="cs-CZ" altLang="en-US" dirty="0" err="1" smtClean="0"/>
              <a:t>pertusse</a:t>
            </a:r>
            <a:endParaRPr lang="cs-CZ" altLang="en-US" dirty="0"/>
          </a:p>
          <a:p>
            <a:pPr eaLnBrk="1" hangingPunct="1"/>
            <a:r>
              <a:rPr lang="cs-CZ" altLang="en-US" dirty="0" smtClean="0"/>
              <a:t>Původci usmrceni chemicky nebo teplotou</a:t>
            </a:r>
          </a:p>
          <a:p>
            <a:pPr eaLnBrk="1" hangingPunct="1"/>
            <a:r>
              <a:rPr lang="cs-CZ" altLang="en-US" dirty="0" smtClean="0"/>
              <a:t>Nemožnost reverze do virulentního typu – lze užít u imunodeficiencí</a:t>
            </a:r>
          </a:p>
          <a:p>
            <a:pPr eaLnBrk="1" hangingPunct="1"/>
            <a:r>
              <a:rPr lang="cs-CZ" altLang="en-US" dirty="0" smtClean="0"/>
              <a:t>Vytváří převážně humorální odpověď</a:t>
            </a:r>
          </a:p>
          <a:p>
            <a:pPr eaLnBrk="1" hangingPunct="1"/>
            <a:r>
              <a:rPr lang="cs-CZ" altLang="en-US" dirty="0" smtClean="0"/>
              <a:t>Nevýhody – nutnost přeočkování, zvýšené riziko lokálních reakcí, omezená stimulace T-buněčné odpovědi</a:t>
            </a:r>
          </a:p>
        </p:txBody>
      </p:sp>
    </p:spTree>
    <p:extLst>
      <p:ext uri="{BB962C8B-B14F-4D97-AF65-F5344CB8AC3E}">
        <p14:creationId xmlns:p14="http://schemas.microsoft.com/office/powerpoint/2010/main" val="1558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b="1" dirty="0" smtClean="0"/>
              <a:t>Toxoidy </a:t>
            </a:r>
            <a:r>
              <a:rPr lang="cs-CZ" altLang="en-US" dirty="0" smtClean="0"/>
              <a:t>(chemicky modifikované, inaktivované):  </a:t>
            </a:r>
            <a:r>
              <a:rPr lang="cs-CZ" altLang="en-US" u="sng" dirty="0" smtClean="0"/>
              <a:t>tetanus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záškrt  </a:t>
            </a:r>
          </a:p>
          <a:p>
            <a:pPr eaLnBrk="1" hangingPunct="1"/>
            <a:r>
              <a:rPr lang="cs-CZ" altLang="en-US" dirty="0" smtClean="0"/>
              <a:t>Purifikované exotoxiny inaktivované chemicky nebo teplotou</a:t>
            </a:r>
          </a:p>
          <a:p>
            <a:pPr eaLnBrk="1" hangingPunct="1"/>
            <a:r>
              <a:rPr lang="cs-CZ" altLang="en-US" dirty="0" smtClean="0"/>
              <a:t>Stabilní, bezpečné, vyvolávají humorální i T-buněčnou odpověď</a:t>
            </a:r>
          </a:p>
          <a:p>
            <a:pPr eaLnBrk="1" hangingPunct="1"/>
            <a:r>
              <a:rPr lang="cs-CZ" altLang="en-US" dirty="0" smtClean="0"/>
              <a:t>Slabě imunogenní, nutnost adjuvans, nutnost přeočkování, lokální reakce</a:t>
            </a:r>
          </a:p>
          <a:p>
            <a:pPr eaLnBrk="1" hangingPunct="1"/>
            <a:endParaRPr lang="cs-CZ" altLang="en-US" dirty="0" smtClean="0"/>
          </a:p>
          <a:p>
            <a:pPr eaLnBrk="1" hangingPunct="1"/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vakcíny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Podjednotkové</a:t>
            </a:r>
            <a:r>
              <a:rPr lang="cs-CZ" dirty="0" smtClean="0"/>
              <a:t>, polysacharidové: virus hepatitidy B, influenza, N. </a:t>
            </a:r>
            <a:r>
              <a:rPr lang="cs-CZ" dirty="0"/>
              <a:t>m</a:t>
            </a:r>
            <a:r>
              <a:rPr lang="cs-CZ" dirty="0" smtClean="0"/>
              <a:t>eningitis, S. </a:t>
            </a:r>
            <a:r>
              <a:rPr lang="cs-CZ" dirty="0" err="1" smtClean="0"/>
              <a:t>pneumonia</a:t>
            </a:r>
            <a:r>
              <a:rPr lang="cs-CZ" dirty="0" smtClean="0"/>
              <a:t>, H. </a:t>
            </a:r>
            <a:r>
              <a:rPr lang="cs-CZ" dirty="0" err="1" smtClean="0"/>
              <a:t>influezae</a:t>
            </a:r>
            <a:endParaRPr lang="cs-CZ" dirty="0" smtClean="0"/>
          </a:p>
          <a:p>
            <a:r>
              <a:rPr lang="cs-CZ" dirty="0" smtClean="0"/>
              <a:t>Antigenní součásti původců: purifikované nebo rekombinantní</a:t>
            </a:r>
          </a:p>
          <a:p>
            <a:r>
              <a:rPr lang="cs-CZ" dirty="0" smtClean="0"/>
              <a:t>Jsou to molekulárně definované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Vyvolávají humorální odpově</a:t>
            </a:r>
            <a:r>
              <a:rPr lang="cs-CZ" dirty="0"/>
              <a:t>ď</a:t>
            </a:r>
            <a:endParaRPr lang="cs-CZ" dirty="0" smtClean="0"/>
          </a:p>
          <a:p>
            <a:r>
              <a:rPr lang="cs-CZ" dirty="0" smtClean="0"/>
              <a:t>Musí se vázat na </a:t>
            </a:r>
            <a:r>
              <a:rPr lang="cs-CZ" dirty="0" err="1" smtClean="0"/>
              <a:t>nosičové</a:t>
            </a:r>
            <a:r>
              <a:rPr lang="cs-CZ" dirty="0" smtClean="0"/>
              <a:t> proteiny (polysacharidy na tetanový toxoid), nutnost adjuvans, lokální reakce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4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„</a:t>
            </a:r>
            <a:r>
              <a:rPr lang="cs-CZ" altLang="en-US" dirty="0" smtClean="0"/>
              <a:t>Klasické</a:t>
            </a:r>
            <a:r>
              <a:rPr lang="cs-CZ" altLang="en-US" dirty="0" smtClean="0">
                <a:solidFill>
                  <a:schemeClr val="tx1"/>
                </a:solidFill>
              </a:rPr>
              <a:t>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62200"/>
            <a:ext cx="7778750" cy="41814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/>
              <a:t>Podjednotkové</a:t>
            </a:r>
            <a:r>
              <a:rPr lang="cs-CZ" altLang="en-US" sz="2400" b="1" dirty="0" smtClean="0"/>
              <a:t>  </a:t>
            </a:r>
            <a:r>
              <a:rPr lang="cs-CZ" altLang="en-US" sz="2400" dirty="0" smtClean="0"/>
              <a:t>(izolované složky mikroorganismů):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chřipková, </a:t>
            </a:r>
            <a:r>
              <a:rPr lang="cs-CZ" altLang="en-US" sz="2400" u="sng" dirty="0" err="1" smtClean="0"/>
              <a:t>pertusse</a:t>
            </a:r>
            <a:endParaRPr lang="cs-CZ" altLang="en-US" sz="2400" u="sng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Polysacharidové </a:t>
            </a:r>
            <a:r>
              <a:rPr lang="cs-CZ" altLang="en-US" sz="2400" dirty="0" smtClean="0"/>
              <a:t>(polysacharidová pouzdra): </a:t>
            </a:r>
            <a:r>
              <a:rPr lang="cs-CZ" altLang="en-US" sz="2400" u="sng" dirty="0" err="1" smtClean="0"/>
              <a:t>Heamophilus</a:t>
            </a:r>
            <a:r>
              <a:rPr lang="cs-CZ" altLang="en-US" sz="2400" u="sng" dirty="0" smtClean="0"/>
              <a:t> </a:t>
            </a:r>
            <a:r>
              <a:rPr lang="cs-CZ" altLang="en-US" sz="2400" u="sng" dirty="0" err="1" smtClean="0"/>
              <a:t>influenzae</a:t>
            </a:r>
            <a:r>
              <a:rPr lang="cs-CZ" altLang="en-US" sz="2400" u="sng" dirty="0" smtClean="0"/>
              <a:t> B</a:t>
            </a:r>
            <a:r>
              <a:rPr lang="cs-CZ" altLang="en-US" sz="2400" dirty="0" smtClean="0"/>
              <a:t> (konjugovaná), </a:t>
            </a:r>
            <a:r>
              <a:rPr lang="cs-CZ" altLang="en-US" sz="2400" dirty="0" err="1" smtClean="0"/>
              <a:t>Meningococcus</a:t>
            </a:r>
            <a:r>
              <a:rPr lang="cs-CZ" altLang="en-US" sz="2400" dirty="0" smtClean="0"/>
              <a:t> (skupina A </a:t>
            </a:r>
            <a:r>
              <a:rPr lang="cs-CZ" altLang="en-US" sz="2400" dirty="0" err="1" smtClean="0"/>
              <a:t>a</a:t>
            </a:r>
            <a:r>
              <a:rPr lang="cs-CZ" altLang="en-US" sz="2400" dirty="0" smtClean="0"/>
              <a:t> C, konjugované i nekonjugované ), </a:t>
            </a:r>
            <a:r>
              <a:rPr lang="cs-CZ" altLang="en-US" sz="2400" dirty="0" err="1" smtClean="0"/>
              <a:t>Pneumococcus</a:t>
            </a:r>
            <a:r>
              <a:rPr lang="cs-CZ" altLang="en-US" sz="2400" dirty="0" smtClean="0"/>
              <a:t> (konjugovaná i nekonjugovaná)</a:t>
            </a:r>
          </a:p>
          <a:p>
            <a:pPr>
              <a:lnSpc>
                <a:spcPct val="120000"/>
              </a:lnSpc>
            </a:pPr>
            <a:r>
              <a:rPr lang="cs-CZ" altLang="en-US" sz="2400" b="1" dirty="0" smtClean="0"/>
              <a:t>Rekombinantní</a:t>
            </a:r>
            <a:r>
              <a:rPr lang="cs-CZ" altLang="en-US" sz="2400" dirty="0" smtClean="0"/>
              <a:t>: </a:t>
            </a:r>
            <a:r>
              <a:rPr lang="en-GB" sz="2400" dirty="0" err="1"/>
              <a:t>konkrétní</a:t>
            </a:r>
            <a:r>
              <a:rPr lang="en-GB" sz="2400" dirty="0"/>
              <a:t> gen z </a:t>
            </a:r>
            <a:r>
              <a:rPr lang="en-GB" sz="2400" dirty="0" err="1"/>
              <a:t>viru</a:t>
            </a:r>
            <a:r>
              <a:rPr lang="en-GB" sz="2400" dirty="0"/>
              <a:t>, </a:t>
            </a:r>
            <a:r>
              <a:rPr lang="en-GB" sz="2400" dirty="0" err="1"/>
              <a:t>baktérie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parazita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je </a:t>
            </a:r>
            <a:r>
              <a:rPr lang="en-GB" sz="2400" dirty="0" err="1"/>
              <a:t>kóduje</a:t>
            </a:r>
            <a:r>
              <a:rPr lang="en-GB" sz="2400" dirty="0"/>
              <a:t> </a:t>
            </a:r>
            <a:r>
              <a:rPr lang="en-GB" sz="2400" dirty="0" err="1"/>
              <a:t>vznik</a:t>
            </a:r>
            <a:r>
              <a:rPr lang="en-GB" sz="2400" dirty="0"/>
              <a:t> </a:t>
            </a:r>
            <a:r>
              <a:rPr lang="en-GB" sz="2400" dirty="0" err="1"/>
              <a:t>specifického</a:t>
            </a:r>
            <a:r>
              <a:rPr lang="en-GB" sz="2400" dirty="0"/>
              <a:t> </a:t>
            </a:r>
            <a:r>
              <a:rPr lang="en-GB" sz="2400" dirty="0" err="1"/>
              <a:t>antigenu</a:t>
            </a:r>
            <a:r>
              <a:rPr lang="en-GB" sz="2400" dirty="0"/>
              <a:t>. </a:t>
            </a:r>
            <a:r>
              <a:rPr lang="en-GB" sz="2400" dirty="0" err="1"/>
              <a:t>Tento</a:t>
            </a:r>
            <a:r>
              <a:rPr lang="en-GB" sz="2400" dirty="0"/>
              <a:t> gen se </a:t>
            </a:r>
            <a:r>
              <a:rPr lang="en-GB" sz="2400" dirty="0" err="1"/>
              <a:t>inkorporuje</a:t>
            </a:r>
            <a:r>
              <a:rPr lang="en-GB" sz="2400" dirty="0"/>
              <a:t> do </a:t>
            </a:r>
            <a:r>
              <a:rPr lang="en-GB" sz="2400" dirty="0" err="1"/>
              <a:t>jiného</a:t>
            </a:r>
            <a:r>
              <a:rPr lang="en-GB" sz="2400" dirty="0"/>
              <a:t> </a:t>
            </a:r>
            <a:r>
              <a:rPr lang="en-GB" sz="2400" dirty="0" err="1"/>
              <a:t>organismu</a:t>
            </a:r>
            <a:r>
              <a:rPr lang="en-GB" sz="2400" dirty="0"/>
              <a:t> </a:t>
            </a:r>
            <a:r>
              <a:rPr lang="en-GB" sz="2400" dirty="0" err="1" smtClean="0"/>
              <a:t>jež</a:t>
            </a:r>
            <a:r>
              <a:rPr lang="en-GB" sz="2400" dirty="0" smtClean="0"/>
              <a:t> </a:t>
            </a:r>
            <a:r>
              <a:rPr lang="en-GB" sz="2400" dirty="0" err="1"/>
              <a:t>poté</a:t>
            </a:r>
            <a:r>
              <a:rPr lang="en-GB" sz="2400" dirty="0"/>
              <a:t> </a:t>
            </a:r>
            <a:r>
              <a:rPr lang="en-GB" sz="2400" dirty="0" err="1"/>
              <a:t>produkuje</a:t>
            </a:r>
            <a:r>
              <a:rPr lang="en-GB" sz="2400" dirty="0"/>
              <a:t> </a:t>
            </a:r>
            <a:r>
              <a:rPr lang="en-GB" sz="2400" dirty="0" err="1"/>
              <a:t>specifický</a:t>
            </a:r>
            <a:r>
              <a:rPr lang="en-GB" sz="2400" dirty="0"/>
              <a:t> </a:t>
            </a:r>
            <a:r>
              <a:rPr lang="en-GB" sz="2400" dirty="0" smtClean="0"/>
              <a:t>antigen</a:t>
            </a:r>
            <a:r>
              <a:rPr lang="cs-CZ" sz="2400" dirty="0" smtClean="0"/>
              <a:t> </a:t>
            </a:r>
            <a:r>
              <a:rPr lang="cs-CZ" altLang="en-US" sz="2400" u="sng" dirty="0" smtClean="0"/>
              <a:t>hepatitis B</a:t>
            </a:r>
            <a:r>
              <a:rPr lang="cs-CZ" altLang="en-US" sz="2400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Virus-</a:t>
            </a:r>
            <a:r>
              <a:rPr lang="cs-CZ" altLang="en-US" sz="2400" b="1" dirty="0" err="1" smtClean="0"/>
              <a:t>like</a:t>
            </a:r>
            <a:r>
              <a:rPr lang="cs-CZ" altLang="en-US" sz="2400" b="1" dirty="0" smtClean="0"/>
              <a:t> </a:t>
            </a:r>
            <a:r>
              <a:rPr lang="cs-CZ" altLang="en-US" sz="2400" b="1" dirty="0" err="1" smtClean="0"/>
              <a:t>particles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(neobsahují DNA): </a:t>
            </a:r>
            <a:r>
              <a:rPr lang="cs-CZ" altLang="en-US" sz="2400" dirty="0" err="1" smtClean="0"/>
              <a:t>papilomaviry</a:t>
            </a: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2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dirty="0" smtClean="0">
                <a:latin typeface="Tahoma" pitchFamily="34" charset="0"/>
              </a:rPr>
              <a:t>                 NOVÉ VAKCÍNY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900" u="sng" dirty="0" err="1" smtClean="0">
                <a:latin typeface="Tahoma" pitchFamily="34" charset="0"/>
              </a:rPr>
              <a:t>Nanočásticové</a:t>
            </a:r>
            <a:r>
              <a:rPr lang="cs-CZ" sz="2900" u="sng" dirty="0" smtClean="0">
                <a:latin typeface="Tahoma" pitchFamily="34" charset="0"/>
              </a:rPr>
              <a:t> </a:t>
            </a:r>
            <a:r>
              <a:rPr lang="cs-CZ" sz="2900" dirty="0" smtClean="0">
                <a:latin typeface="Tahoma" pitchFamily="34" charset="0"/>
              </a:rPr>
              <a:t>– virus hepatitidy A, B, C, HPV, Influenza</a:t>
            </a:r>
          </a:p>
          <a:p>
            <a:pPr eaLnBrk="1" hangingPunct="1"/>
            <a:r>
              <a:rPr lang="cs-CZ" dirty="0" err="1" smtClean="0"/>
              <a:t>Liposomy</a:t>
            </a:r>
            <a:r>
              <a:rPr lang="cs-CZ" dirty="0" smtClean="0"/>
              <a:t>, virus-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particules</a:t>
            </a:r>
            <a:r>
              <a:rPr lang="cs-CZ" dirty="0" smtClean="0"/>
              <a:t>, </a:t>
            </a:r>
            <a:r>
              <a:rPr lang="cs-CZ" dirty="0" err="1" smtClean="0"/>
              <a:t>virosomy</a:t>
            </a:r>
            <a:endParaRPr lang="cs-CZ" dirty="0" smtClean="0"/>
          </a:p>
          <a:p>
            <a:pPr eaLnBrk="1" hangingPunct="1"/>
            <a:r>
              <a:rPr lang="cs-CZ" dirty="0" smtClean="0"/>
              <a:t>Biologicky dostupné, internalizace vakcíny, nitrobuněčné zpracování, depozice, řízené uvolňování, </a:t>
            </a:r>
            <a:r>
              <a:rPr lang="cs-CZ" dirty="0" err="1" smtClean="0"/>
              <a:t>adjuvanicita</a:t>
            </a:r>
            <a:r>
              <a:rPr lang="cs-CZ" dirty="0" smtClean="0"/>
              <a:t>, prezentace, </a:t>
            </a:r>
            <a:r>
              <a:rPr lang="cs-CZ" dirty="0" err="1" smtClean="0"/>
              <a:t>kostimulace</a:t>
            </a:r>
            <a:r>
              <a:rPr lang="cs-CZ" dirty="0" smtClean="0"/>
              <a:t>, paměť</a:t>
            </a:r>
          </a:p>
          <a:p>
            <a:pPr eaLnBrk="1" hangingPunct="1"/>
            <a:r>
              <a:rPr lang="cs-CZ" dirty="0" smtClean="0"/>
              <a:t>Imunitní odpověď je humorální i buněčná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8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dirty="0" smtClean="0">
                <a:latin typeface="Tahoma" pitchFamily="34" charset="0"/>
              </a:rPr>
              <a:t>                 NOVÉ VAKCÍNY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100" u="sng" dirty="0" smtClean="0">
                <a:latin typeface="Tahoma" pitchFamily="34" charset="0"/>
              </a:rPr>
              <a:t>Vektorové</a:t>
            </a:r>
            <a:r>
              <a:rPr lang="cs-CZ" sz="3100" dirty="0" smtClean="0">
                <a:latin typeface="Tahoma" pitchFamily="34" charset="0"/>
              </a:rPr>
              <a:t> rekombinantní živé virové nebo bakteriální vektory </a:t>
            </a:r>
            <a:r>
              <a:rPr lang="cs-CZ" sz="3100" dirty="0">
                <a:latin typeface="Tahoma" pitchFamily="34" charset="0"/>
              </a:rPr>
              <a:t>- virus hepatitidy </a:t>
            </a:r>
            <a:r>
              <a:rPr lang="cs-CZ" sz="3100" dirty="0" smtClean="0">
                <a:latin typeface="Tahoma" pitchFamily="34" charset="0"/>
              </a:rPr>
              <a:t>B</a:t>
            </a:r>
            <a:r>
              <a:rPr lang="cs-CZ" sz="3100" dirty="0">
                <a:latin typeface="Tahoma" pitchFamily="34" charset="0"/>
              </a:rPr>
              <a:t>, C, </a:t>
            </a:r>
            <a:r>
              <a:rPr lang="cs-CZ" sz="3100" dirty="0" smtClean="0">
                <a:latin typeface="Tahoma" pitchFamily="34" charset="0"/>
              </a:rPr>
              <a:t>M. </a:t>
            </a:r>
            <a:r>
              <a:rPr lang="cs-CZ" sz="3100" dirty="0" err="1" smtClean="0">
                <a:latin typeface="Tahoma" pitchFamily="34" charset="0"/>
              </a:rPr>
              <a:t>tuberculosis</a:t>
            </a:r>
            <a:endParaRPr lang="cs-CZ" sz="3100" dirty="0" smtClean="0">
              <a:latin typeface="Tahoma" pitchFamily="34" charset="0"/>
            </a:endParaRPr>
          </a:p>
          <a:p>
            <a:r>
              <a:rPr lang="cs-CZ" sz="3100" dirty="0" smtClean="0">
                <a:latin typeface="Tahoma" pitchFamily="34" charset="0"/>
              </a:rPr>
              <a:t>Vnesen cílový vakcinační </a:t>
            </a:r>
            <a:r>
              <a:rPr lang="cs-CZ" sz="3100" dirty="0" err="1" smtClean="0">
                <a:latin typeface="Tahoma" pitchFamily="34" charset="0"/>
              </a:rPr>
              <a:t>Ag</a:t>
            </a:r>
            <a:endParaRPr lang="cs-CZ" sz="3100" dirty="0" smtClean="0">
              <a:latin typeface="Tahoma" pitchFamily="34" charset="0"/>
            </a:endParaRPr>
          </a:p>
          <a:p>
            <a:r>
              <a:rPr lang="cs-CZ" sz="3100" dirty="0" smtClean="0">
                <a:latin typeface="Tahoma" pitchFamily="34" charset="0"/>
              </a:rPr>
              <a:t>Vysoká účinnost, komplexní odpověď humorální i buněčná, </a:t>
            </a:r>
            <a:r>
              <a:rPr lang="cs-CZ" sz="3100" dirty="0" err="1" smtClean="0">
                <a:latin typeface="Tahoma" pitchFamily="34" charset="0"/>
              </a:rPr>
              <a:t>adjuvancita</a:t>
            </a:r>
            <a:r>
              <a:rPr lang="cs-CZ" sz="3100" dirty="0" smtClean="0">
                <a:latin typeface="Tahoma" pitchFamily="34" charset="0"/>
              </a:rPr>
              <a:t>, biologická dostupnost</a:t>
            </a:r>
          </a:p>
          <a:p>
            <a:r>
              <a:rPr lang="cs-CZ" sz="3100" dirty="0" smtClean="0">
                <a:latin typeface="Tahoma" pitchFamily="34" charset="0"/>
              </a:rPr>
              <a:t>Nevýhody: potenciální mutace, odpověď na nosič, limitovaná velikost, výrobní náročnost </a:t>
            </a:r>
          </a:p>
          <a:p>
            <a:pPr eaLnBrk="1" hangingPunct="1">
              <a:buFont typeface="Wingdings" pitchFamily="2" charset="2"/>
              <a:buNone/>
            </a:pPr>
            <a:endParaRPr lang="cs-CZ" sz="3100" u="sng" dirty="0">
              <a:latin typeface="Tahoma" pitchFamily="34" charset="0"/>
            </a:endParaRPr>
          </a:p>
          <a:p>
            <a:r>
              <a:rPr lang="cs-CZ" sz="3100" u="sng" dirty="0" smtClean="0">
                <a:latin typeface="Tahoma" pitchFamily="34" charset="0"/>
              </a:rPr>
              <a:t>DNA-vakcíny</a:t>
            </a:r>
            <a:r>
              <a:rPr lang="cs-CZ" sz="3100" dirty="0" smtClean="0">
                <a:latin typeface="Tahoma" pitchFamily="34" charset="0"/>
              </a:rPr>
              <a:t> – genetické vektory nesoucí </a:t>
            </a:r>
            <a:r>
              <a:rPr lang="cs-CZ" sz="3100" dirty="0" err="1" smtClean="0">
                <a:latin typeface="Tahoma" pitchFamily="34" charset="0"/>
              </a:rPr>
              <a:t>Ag</a:t>
            </a:r>
            <a:r>
              <a:rPr lang="cs-CZ" sz="3100" dirty="0" smtClean="0">
                <a:latin typeface="Tahoma" pitchFamily="34" charset="0"/>
              </a:rPr>
              <a:t>, </a:t>
            </a:r>
            <a:r>
              <a:rPr lang="cs-CZ" sz="3100" dirty="0">
                <a:latin typeface="Tahoma" pitchFamily="34" charset="0"/>
              </a:rPr>
              <a:t>virus hepatitidy </a:t>
            </a:r>
            <a:r>
              <a:rPr lang="cs-CZ" sz="3100" dirty="0" smtClean="0">
                <a:latin typeface="Tahoma" pitchFamily="34" charset="0"/>
              </a:rPr>
              <a:t>B</a:t>
            </a:r>
            <a:r>
              <a:rPr lang="cs-CZ" sz="3100" dirty="0">
                <a:latin typeface="Tahoma" pitchFamily="34" charset="0"/>
              </a:rPr>
              <a:t>, C, HPV, </a:t>
            </a:r>
            <a:r>
              <a:rPr lang="cs-CZ" sz="3100" dirty="0" smtClean="0">
                <a:latin typeface="Tahoma" pitchFamily="34" charset="0"/>
              </a:rPr>
              <a:t>Influenza</a:t>
            </a:r>
          </a:p>
          <a:p>
            <a:r>
              <a:rPr lang="cs-CZ" sz="3100" dirty="0" smtClean="0">
                <a:latin typeface="Tahoma" pitchFamily="34" charset="0"/>
              </a:rPr>
              <a:t>Výhody – bezpečnost, skladovatelnost, stabilita</a:t>
            </a:r>
          </a:p>
          <a:p>
            <a:r>
              <a:rPr lang="cs-CZ" sz="3100" dirty="0" smtClean="0">
                <a:latin typeface="Tahoma" pitchFamily="34" charset="0"/>
              </a:rPr>
              <a:t>Pouze pro proteinové </a:t>
            </a:r>
            <a:r>
              <a:rPr lang="cs-CZ" sz="3100" dirty="0" err="1" smtClean="0">
                <a:latin typeface="Tahoma" pitchFamily="34" charset="0"/>
              </a:rPr>
              <a:t>Ag</a:t>
            </a:r>
            <a:r>
              <a:rPr lang="cs-CZ" sz="3100" dirty="0">
                <a:latin typeface="Tahoma" pitchFamily="34" charset="0"/>
              </a:rPr>
              <a:t> komplexní odpověď humorální i buněčná</a:t>
            </a:r>
            <a:endParaRPr lang="cs-CZ" sz="3100" dirty="0" smtClean="0">
              <a:latin typeface="Tahoma" pitchFamily="34" charset="0"/>
            </a:endParaRPr>
          </a:p>
          <a:p>
            <a:endParaRPr lang="cs-CZ" sz="3100" dirty="0">
              <a:latin typeface="Tahoma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93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 pitchFamily="34" charset="0"/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800" dirty="0"/>
              <a:t>anorganické či organické chemické látky, makromolekuly nebo celé buňky některých usmrcených bakterií, které nespecificky zesilují imunitní reakci na podaný </a:t>
            </a:r>
            <a:r>
              <a:rPr lang="cs-CZ" sz="2800" dirty="0" smtClean="0"/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váže antigen, zabraňuje jeho rychlému uvolnění z místa aplikace a jeho </a:t>
            </a:r>
            <a:r>
              <a:rPr lang="cs-CZ" sz="2800" dirty="0" smtClean="0"/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mohou antigen prezentující buňky antigen lépe fagocytovat</a:t>
            </a:r>
            <a:r>
              <a:rPr lang="cs-CZ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může aktivovat monocyty a makrofágy, nebo podporovat produkci 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990033"/>
                </a:solidFill>
              </a:rPr>
              <a:t>Adjuvans 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Zesiluje a udržuje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imunogennost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antigenu.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Účinně moduluje imunitní reakci.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Redukuje potřebné množství antigenu 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nutnost opakovaného podání.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Zlepšuje účinnost 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vakcín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u novorozenců,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starých osob i nemocných s podlomenou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imunitou.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Jejich význam je zvlášť důležitý u strukturálně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jednoduchých preparátů</a:t>
            </a:r>
            <a:r>
              <a:rPr lang="cs-CZ" sz="2800" dirty="0">
                <a:solidFill>
                  <a:srgbClr val="00206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31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990033"/>
                </a:solidFill>
              </a:rPr>
              <a:t>Adjuvans: </a:t>
            </a:r>
            <a:br>
              <a:rPr lang="cs-CZ" sz="4000" b="1" dirty="0">
                <a:solidFill>
                  <a:srgbClr val="990033"/>
                </a:solidFill>
              </a:rPr>
            </a:br>
            <a:r>
              <a:rPr lang="cs-CZ" sz="4000" b="1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002060"/>
                </a:solidFill>
              </a:rPr>
              <a:t>     </a:t>
            </a:r>
            <a:r>
              <a:rPr lang="cs-CZ" sz="2800" i="1" dirty="0">
                <a:solidFill>
                  <a:srgbClr val="002060"/>
                </a:solidFill>
              </a:rPr>
              <a:t>ligandy TLR, </a:t>
            </a:r>
            <a:r>
              <a:rPr lang="cs-CZ" sz="2800" i="1" dirty="0" err="1">
                <a:solidFill>
                  <a:srgbClr val="002060"/>
                </a:solidFill>
              </a:rPr>
              <a:t>cytokiny</a:t>
            </a:r>
            <a:r>
              <a:rPr lang="cs-CZ" sz="2800" i="1" dirty="0">
                <a:solidFill>
                  <a:srgbClr val="002060"/>
                </a:solidFill>
              </a:rPr>
              <a:t>, saponiny, bakteriální </a:t>
            </a:r>
            <a:r>
              <a:rPr lang="cs-CZ" sz="2800" i="1" dirty="0" smtClean="0">
                <a:solidFill>
                  <a:srgbClr val="002060"/>
                </a:solidFill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b="1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333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IMUNIZACE  AKTIVNÍ  A  PASIVNÍ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5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Freudovo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tvořeno </a:t>
            </a:r>
            <a:r>
              <a:rPr lang="cs-CZ" dirty="0"/>
              <a:t>směsí minerálních olejů, vosků a inaktivovaných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/>
              <a:t>nekompletní adjuvans pak obsahuje pouze olejovou </a:t>
            </a:r>
            <a:r>
              <a:rPr lang="cs-CZ" dirty="0" smtClean="0"/>
              <a:t>emulzi</a:t>
            </a:r>
          </a:p>
          <a:p>
            <a:r>
              <a:rPr lang="cs-CZ" dirty="0" smtClean="0"/>
              <a:t>používá se ve </a:t>
            </a:r>
            <a:r>
              <a:rPr lang="cs-CZ" dirty="0"/>
              <a:t>veterinárním lékařství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941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v humánní medicíně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hydroxid hlinitý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hexavakcína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samostatné </a:t>
            </a:r>
            <a:r>
              <a:rPr lang="cs-CZ" dirty="0"/>
              <a:t>očkování tetanickým </a:t>
            </a:r>
            <a:r>
              <a:rPr lang="cs-CZ" dirty="0" smtClean="0"/>
              <a:t>toxoidem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fosforečnan </a:t>
            </a:r>
            <a:r>
              <a:rPr lang="cs-CZ" dirty="0"/>
              <a:t>hlinitý </a:t>
            </a:r>
            <a:r>
              <a:rPr lang="cs-CZ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očkování </a:t>
            </a:r>
            <a:r>
              <a:rPr lang="cs-CZ" dirty="0"/>
              <a:t>proti </a:t>
            </a:r>
            <a:r>
              <a:rPr lang="cs-CZ" dirty="0" err="1"/>
              <a:t>hepatitídě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fosforečnan </a:t>
            </a:r>
            <a:r>
              <a:rPr lang="cs-CZ" dirty="0"/>
              <a:t>vápenatý </a:t>
            </a:r>
            <a:endParaRPr lang="cs-CZ" dirty="0" smtClean="0"/>
          </a:p>
          <a:p>
            <a:pPr lvl="1"/>
            <a:r>
              <a:rPr lang="cs-CZ" dirty="0" smtClean="0"/>
              <a:t>alergenové vakcíny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62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- Soli hliníku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Aplikace vede k poškození buněk, podkoží a svalů, vyvolání DAMP signálů</a:t>
            </a:r>
          </a:p>
          <a:p>
            <a:r>
              <a:rPr lang="cs-CZ" dirty="0" smtClean="0"/>
              <a:t>Aktivace </a:t>
            </a:r>
            <a:r>
              <a:rPr lang="cs-CZ" dirty="0" err="1" smtClean="0"/>
              <a:t>inflamasomů</a:t>
            </a:r>
            <a:r>
              <a:rPr lang="cs-CZ" dirty="0" smtClean="0"/>
              <a:t> – tvorba </a:t>
            </a:r>
            <a:r>
              <a:rPr lang="cs-CZ" dirty="0" err="1" smtClean="0"/>
              <a:t>pluripotentních</a:t>
            </a:r>
            <a:r>
              <a:rPr lang="cs-CZ" dirty="0" smtClean="0"/>
              <a:t>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IL-1</a:t>
            </a:r>
            <a:r>
              <a:rPr lang="el-GR" dirty="0" smtClean="0"/>
              <a:t>β</a:t>
            </a:r>
            <a:r>
              <a:rPr lang="cs-CZ" dirty="0" smtClean="0"/>
              <a:t> a IL-18</a:t>
            </a:r>
          </a:p>
          <a:p>
            <a:r>
              <a:rPr lang="cs-CZ" dirty="0" smtClean="0"/>
              <a:t>Th2 odpověď spojená s tvorbou protilátek</a:t>
            </a:r>
          </a:p>
          <a:p>
            <a:r>
              <a:rPr lang="cs-CZ" dirty="0" smtClean="0"/>
              <a:t>Absence Th1 cytotoxicity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4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Emulzní adjuvans – emulze voda v oleji</a:t>
            </a:r>
          </a:p>
          <a:p>
            <a:r>
              <a:rPr lang="cs-CZ" dirty="0" smtClean="0"/>
              <a:t>schváleno pro: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MF59 (uvolnění </a:t>
            </a:r>
            <a:r>
              <a:rPr lang="cs-CZ" dirty="0"/>
              <a:t>DAMP (ATP), stimulace makrofágů, dendritických buněk, uvolnění prozánětlivých </a:t>
            </a:r>
            <a:r>
              <a:rPr lang="cs-CZ" dirty="0" err="1"/>
              <a:t>cytokinů</a:t>
            </a:r>
            <a:r>
              <a:rPr lang="cs-CZ" dirty="0"/>
              <a:t>, akumulace </a:t>
            </a:r>
            <a:r>
              <a:rPr lang="cs-CZ" dirty="0" smtClean="0"/>
              <a:t>buněk) – virus chřipky H1N1 pandemický kmen</a:t>
            </a:r>
          </a:p>
          <a:p>
            <a:pPr lvl="1"/>
            <a:r>
              <a:rPr lang="cs-CZ" dirty="0" smtClean="0"/>
              <a:t>AS03( aktivace NF-</a:t>
            </a:r>
            <a:r>
              <a:rPr lang="el-GR" dirty="0" smtClean="0"/>
              <a:t>κ</a:t>
            </a:r>
            <a:r>
              <a:rPr lang="cs-CZ" dirty="0" smtClean="0"/>
              <a:t>B) – virus chřipky – senioři, malárie</a:t>
            </a:r>
          </a:p>
          <a:p>
            <a:pPr lvl="1"/>
            <a:r>
              <a:rPr lang="cs-CZ" dirty="0"/>
              <a:t>vakcína proti rakovině děložního čípku obsahující AS03 (</a:t>
            </a:r>
            <a:r>
              <a:rPr lang="cs-CZ" dirty="0" err="1"/>
              <a:t>deacylovaný</a:t>
            </a:r>
            <a:r>
              <a:rPr lang="cs-CZ" dirty="0"/>
              <a:t> lipopolysacharid adsorbovaný na hydroxidu </a:t>
            </a:r>
            <a:r>
              <a:rPr lang="cs-CZ" dirty="0" smtClean="0"/>
              <a:t>hlinitém) - indukuje </a:t>
            </a:r>
            <a:r>
              <a:rPr lang="cs-CZ" dirty="0"/>
              <a:t>vyšší a delší protilátkovou odpověď, ale také mnohem silnější specifickou imunitní paměť ve srovnání s hodnotami pozorovanými po vakcinaci pouze s aluminiovou solí. </a:t>
            </a:r>
            <a:endParaRPr lang="cs-CZ" dirty="0" smtClean="0"/>
          </a:p>
          <a:p>
            <a:endParaRPr lang="cs-CZ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9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 - </a:t>
            </a:r>
            <a:r>
              <a:rPr lang="cs-CZ" dirty="0" err="1" smtClean="0"/>
              <a:t>mikropartikule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VLP – virus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particules</a:t>
            </a:r>
            <a:endParaRPr lang="cs-CZ" b="1" dirty="0" smtClean="0"/>
          </a:p>
          <a:p>
            <a:pPr lvl="1"/>
            <a:r>
              <a:rPr lang="cs-CZ" dirty="0" smtClean="0"/>
              <a:t>Napodobují virové částice</a:t>
            </a:r>
          </a:p>
          <a:p>
            <a:pPr lvl="1"/>
            <a:r>
              <a:rPr lang="cs-CZ" dirty="0" smtClean="0"/>
              <a:t>Neinfekční aktivace dendritických buněk</a:t>
            </a:r>
          </a:p>
          <a:p>
            <a:pPr lvl="1"/>
            <a:r>
              <a:rPr lang="cs-CZ" dirty="0" smtClean="0"/>
              <a:t>Aktivace CD8+ T-LYMFO</a:t>
            </a:r>
          </a:p>
          <a:p>
            <a:pPr lvl="1"/>
            <a:r>
              <a:rPr lang="cs-CZ" dirty="0" smtClean="0"/>
              <a:t>Přímá aktivace B-lymfocytů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pro HBV, HPV, malárie</a:t>
            </a:r>
          </a:p>
          <a:p>
            <a:pPr marL="457200" lvl="1" indent="0">
              <a:buNone/>
            </a:pPr>
            <a:r>
              <a:rPr lang="cs-CZ" b="1" dirty="0" err="1" smtClean="0"/>
              <a:t>Virosomy</a:t>
            </a:r>
            <a:endParaRPr lang="cs-CZ" b="1" dirty="0"/>
          </a:p>
          <a:p>
            <a:pPr lvl="1"/>
            <a:r>
              <a:rPr lang="cs-CZ" dirty="0" smtClean="0"/>
              <a:t>Virové obalové glykoproteiny obsahující </a:t>
            </a:r>
            <a:r>
              <a:rPr lang="cs-CZ" dirty="0" err="1" smtClean="0"/>
              <a:t>hemaglutinin</a:t>
            </a:r>
            <a:r>
              <a:rPr lang="cs-CZ" dirty="0" smtClean="0"/>
              <a:t> a </a:t>
            </a:r>
            <a:r>
              <a:rPr lang="cs-CZ" dirty="0" err="1" smtClean="0"/>
              <a:t>neuraminidázu</a:t>
            </a:r>
            <a:endParaRPr lang="cs-CZ" dirty="0" smtClean="0"/>
          </a:p>
          <a:p>
            <a:pPr lvl="1"/>
            <a:r>
              <a:rPr lang="cs-CZ" dirty="0" smtClean="0"/>
              <a:t>Interakce s DC a </a:t>
            </a:r>
            <a:r>
              <a:rPr lang="cs-CZ" dirty="0" err="1" smtClean="0"/>
              <a:t>kostimulace</a:t>
            </a:r>
            <a:r>
              <a:rPr lang="cs-CZ" dirty="0" smtClean="0"/>
              <a:t> DC</a:t>
            </a:r>
          </a:p>
          <a:p>
            <a:pPr lvl="1"/>
            <a:r>
              <a:rPr lang="cs-CZ" dirty="0" smtClean="0"/>
              <a:t>Stimulace t-lymfocytů ( CD4 i CD8)</a:t>
            </a:r>
          </a:p>
          <a:p>
            <a:pPr lvl="1"/>
            <a:r>
              <a:rPr lang="cs-CZ" dirty="0" smtClean="0"/>
              <a:t>Tvorba IFN</a:t>
            </a:r>
            <a:r>
              <a:rPr lang="el-GR" dirty="0" smtClean="0"/>
              <a:t>γ</a:t>
            </a:r>
            <a:r>
              <a:rPr lang="cs-CZ" dirty="0" smtClean="0"/>
              <a:t>, TNF</a:t>
            </a:r>
            <a:r>
              <a:rPr lang="el-GR" dirty="0"/>
              <a:t>α</a:t>
            </a:r>
            <a:r>
              <a:rPr lang="cs-CZ" dirty="0" smtClean="0"/>
              <a:t>, GM-CSF</a:t>
            </a:r>
          </a:p>
          <a:p>
            <a:pPr lvl="1"/>
            <a:r>
              <a:rPr lang="cs-CZ" dirty="0" smtClean="0"/>
              <a:t>Virus chřipky, HBA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1400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Moderní adjuvans – agonisté receptorů vrozené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err="1" smtClean="0"/>
              <a:t>Monofosforyl</a:t>
            </a:r>
            <a:r>
              <a:rPr lang="cs-CZ" sz="2400" b="1" dirty="0" smtClean="0"/>
              <a:t> lipid A</a:t>
            </a:r>
          </a:p>
          <a:p>
            <a:pPr lvl="1"/>
            <a:r>
              <a:rPr lang="cs-CZ" sz="2400" dirty="0" smtClean="0"/>
              <a:t>Detoxifikovaný LPS </a:t>
            </a:r>
            <a:r>
              <a:rPr lang="cs-CZ" sz="2400" i="1" dirty="0" smtClean="0"/>
              <a:t>Salmonela </a:t>
            </a:r>
            <a:r>
              <a:rPr lang="cs-CZ" sz="2400" i="1" dirty="0" err="1" smtClean="0"/>
              <a:t>minnesota</a:t>
            </a:r>
            <a:endParaRPr lang="cs-CZ" sz="2400" i="1" dirty="0" smtClean="0"/>
          </a:p>
          <a:p>
            <a:pPr lvl="1"/>
            <a:r>
              <a:rPr lang="cs-CZ" sz="2400" dirty="0" smtClean="0"/>
              <a:t>Agonista TLR4, tvorba </a:t>
            </a:r>
            <a:r>
              <a:rPr lang="cs-CZ" sz="2400" dirty="0"/>
              <a:t>IFN</a:t>
            </a:r>
            <a:r>
              <a:rPr lang="el-GR" sz="2400" dirty="0" smtClean="0"/>
              <a:t>γ</a:t>
            </a:r>
            <a:r>
              <a:rPr lang="cs-CZ" sz="2400" dirty="0" smtClean="0"/>
              <a:t>, IL-12 = Th1 odpověď</a:t>
            </a:r>
          </a:p>
          <a:p>
            <a:pPr lvl="1"/>
            <a:r>
              <a:rPr lang="cs-CZ" sz="2400" dirty="0" smtClean="0"/>
              <a:t>HPV, leishmanióza, malárie</a:t>
            </a:r>
          </a:p>
          <a:p>
            <a:r>
              <a:rPr lang="cs-CZ" sz="2400" b="1" dirty="0" err="1" smtClean="0"/>
              <a:t>Flagelin</a:t>
            </a:r>
            <a:endParaRPr lang="cs-CZ" sz="2400" b="1" dirty="0" smtClean="0"/>
          </a:p>
          <a:p>
            <a:pPr lvl="1"/>
            <a:r>
              <a:rPr lang="cs-CZ" sz="2400" dirty="0" smtClean="0"/>
              <a:t>Složka bakteriálních bičíků, agonisté TLR-5 – klinické zkoušky viru chřipky</a:t>
            </a:r>
          </a:p>
          <a:p>
            <a:r>
              <a:rPr lang="cs-CZ" sz="2400" b="1" dirty="0" err="1" smtClean="0"/>
              <a:t>CpG</a:t>
            </a:r>
            <a:r>
              <a:rPr lang="cs-CZ" sz="2400" b="1" dirty="0" smtClean="0"/>
              <a:t> fragmenty </a:t>
            </a:r>
            <a:r>
              <a:rPr lang="cs-CZ" sz="2400" dirty="0" smtClean="0"/>
              <a:t>– syntetické </a:t>
            </a:r>
            <a:r>
              <a:rPr lang="cs-CZ" sz="2400" dirty="0" err="1" smtClean="0"/>
              <a:t>oligonukleotidy</a:t>
            </a:r>
            <a:r>
              <a:rPr lang="cs-CZ" sz="2400" dirty="0" smtClean="0"/>
              <a:t> – (18-25 nukleotidů)</a:t>
            </a:r>
          </a:p>
          <a:p>
            <a:pPr lvl="1"/>
            <a:r>
              <a:rPr lang="cs-CZ" sz="2400" dirty="0" smtClean="0"/>
              <a:t>Agonisté TLR-9</a:t>
            </a:r>
          </a:p>
          <a:p>
            <a:pPr lvl="1"/>
            <a:r>
              <a:rPr lang="cs-CZ" sz="2400" dirty="0" smtClean="0"/>
              <a:t>Th1 odpověď</a:t>
            </a:r>
          </a:p>
          <a:p>
            <a:pPr lvl="1"/>
            <a:r>
              <a:rPr lang="cs-CZ" sz="2400" dirty="0" smtClean="0"/>
              <a:t>Aplikace s </a:t>
            </a:r>
            <a:r>
              <a:rPr lang="cs-CZ" sz="2400" dirty="0" err="1" smtClean="0"/>
              <a:t>vakcinami</a:t>
            </a:r>
            <a:r>
              <a:rPr lang="cs-CZ" sz="2400" dirty="0" smtClean="0"/>
              <a:t> proti HBV u non-respondentů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849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Tahoma" pitchFamily="34" charset="0"/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2013062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Primární a sekundární imunitní odpověď</a:t>
            </a:r>
            <a:endParaRPr lang="en-US" altLang="en-US" sz="4000" smtClean="0"/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smtClean="0"/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Antibiotika</a:t>
            </a:r>
            <a:r>
              <a:rPr lang="cs-CZ" sz="2600" smtClean="0"/>
              <a:t> (kanamycin,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Konservační prostředky</a:t>
            </a:r>
            <a:r>
              <a:rPr lang="cs-CZ" sz="2600" smtClean="0"/>
              <a:t> (thiomersal)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Stabilizátory</a:t>
            </a:r>
            <a:r>
              <a:rPr lang="cs-CZ" sz="2600" smtClean="0"/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Látky z technologického  procesu</a:t>
            </a:r>
            <a:r>
              <a:rPr lang="cs-CZ" sz="2600" smtClean="0"/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8800" smtClean="0"/>
              <a:t>Imunizace</a:t>
            </a:r>
            <a:endParaRPr lang="en-US" altLang="en-US" sz="8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28527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4800" smtClean="0"/>
              <a:t>Aktivní</a:t>
            </a:r>
          </a:p>
          <a:p>
            <a:pPr eaLnBrk="1" hangingPunct="1"/>
            <a:r>
              <a:rPr lang="cs-CZ" altLang="en-US" sz="4800" smtClean="0"/>
              <a:t>Pasivní</a:t>
            </a:r>
            <a:endParaRPr lang="en-US" altLang="en-US" sz="4800" smtClean="0"/>
          </a:p>
        </p:txBody>
      </p:sp>
    </p:spTree>
    <p:extLst>
      <p:ext uri="{BB962C8B-B14F-4D97-AF65-F5344CB8AC3E}">
        <p14:creationId xmlns:p14="http://schemas.microsoft.com/office/powerpoint/2010/main" val="24490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/>
              <a:t>Pravidelné očkování v ČR 2011 </a:t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povinné plošné očkování</a:t>
            </a:r>
            <a:r>
              <a:rPr lang="cs-CZ" sz="2600" dirty="0" smtClean="0"/>
              <a:t> 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záškrtu, tetanu, černému kašli, </a:t>
            </a:r>
            <a:r>
              <a:rPr lang="cs-CZ" sz="2600" dirty="0" err="1" smtClean="0"/>
              <a:t>hemofilové</a:t>
            </a:r>
            <a:r>
              <a:rPr lang="cs-CZ" sz="2600" dirty="0" smtClean="0"/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/>
              <a:t>u</a:t>
            </a:r>
            <a:r>
              <a:rPr lang="cs-CZ" sz="2600" dirty="0" smtClean="0"/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klíšťové encefalitidě,</a:t>
            </a:r>
            <a:r>
              <a:rPr lang="cs-CZ" sz="2600" dirty="0"/>
              <a:t> </a:t>
            </a:r>
            <a:r>
              <a:rPr lang="cs-CZ" sz="2600" dirty="0" smtClean="0"/>
              <a:t>virové hepatitidě A, planým neštovicím, </a:t>
            </a:r>
          </a:p>
          <a:p>
            <a:pPr>
              <a:buNone/>
            </a:pPr>
            <a:r>
              <a:rPr lang="cs-CZ" sz="2600" dirty="0" smtClean="0"/>
              <a:t>infekci lidskými </a:t>
            </a:r>
            <a:r>
              <a:rPr lang="cs-CZ" sz="2600" dirty="0" err="1" smtClean="0"/>
              <a:t>papilomaviry</a:t>
            </a:r>
            <a:r>
              <a:rPr lang="cs-CZ" sz="2600" dirty="0"/>
              <a:t>, </a:t>
            </a:r>
            <a:r>
              <a:rPr lang="cs-CZ" sz="2600" dirty="0" smtClean="0"/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3067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očkování - vymahatelnost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/>
              <a:t>V obecné rovině je povinné očkování </a:t>
            </a:r>
            <a:r>
              <a:rPr lang="cs-CZ" i="1" dirty="0" err="1" smtClean="0"/>
              <a:t>ospravedl</a:t>
            </a:r>
            <a:r>
              <a:rPr lang="cs-CZ" i="1" dirty="0" smtClean="0"/>
              <a:t>- </a:t>
            </a:r>
            <a:r>
              <a:rPr lang="cs-CZ" i="1" dirty="0" err="1" smtClean="0"/>
              <a:t>nitelné</a:t>
            </a:r>
            <a:r>
              <a:rPr lang="cs-CZ" i="1" dirty="0" smtClean="0"/>
              <a:t> nejen ve vztahu k Úmluvě na ochranu lid-</a:t>
            </a:r>
            <a:r>
              <a:rPr lang="cs-CZ" i="1" dirty="0" err="1" smtClean="0"/>
              <a:t>ských</a:t>
            </a:r>
            <a:r>
              <a:rPr lang="cs-CZ" i="1" dirty="0" smtClean="0"/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/>
              <a:t>bezpečnosti,zdraví</a:t>
            </a:r>
            <a:r>
              <a:rPr lang="cs-CZ" i="1" dirty="0" smtClean="0"/>
              <a:t> a práv a svobod druhých.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9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Hexavakcína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Záškrt, tetanus, pertuse, virová hepatitida B, dětská obrna, infekce způsobené H. </a:t>
            </a:r>
            <a:r>
              <a:rPr lang="cs-CZ" dirty="0" err="1" smtClean="0"/>
              <a:t>influenzae</a:t>
            </a:r>
            <a:r>
              <a:rPr lang="cs-CZ" dirty="0" smtClean="0"/>
              <a:t> b.</a:t>
            </a:r>
          </a:p>
          <a:p>
            <a:pPr marL="0" indent="0">
              <a:buNone/>
            </a:pPr>
            <a:r>
              <a:rPr lang="cs-CZ" i="1" dirty="0" smtClean="0"/>
              <a:t>Ukončení do 18 měsíců věku,  přeočkování.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4400" dirty="0" smtClean="0"/>
              <a:t>     Spalničky, zarděnky, příušnice</a:t>
            </a:r>
          </a:p>
          <a:p>
            <a:pPr marL="0" indent="0">
              <a:buNone/>
            </a:pPr>
            <a:r>
              <a:rPr lang="cs-CZ" i="1" dirty="0" smtClean="0"/>
              <a:t>Od 15. měsíce, přeočkování za 6-10 měsíců  („</a:t>
            </a:r>
            <a:r>
              <a:rPr lang="cs-CZ" i="1" dirty="0" err="1" smtClean="0"/>
              <a:t>vychytávací</a:t>
            </a:r>
            <a:r>
              <a:rPr lang="cs-CZ" i="1" dirty="0" smtClean="0"/>
              <a:t>“,  „</a:t>
            </a:r>
            <a:r>
              <a:rPr lang="cs-CZ" i="1" dirty="0" err="1" smtClean="0"/>
              <a:t>catch</a:t>
            </a:r>
            <a:r>
              <a:rPr lang="cs-CZ" i="1" dirty="0" smtClean="0"/>
              <a:t> up“ dávka)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43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Očkovací kalendář ČR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2. měsíc (od 9. týdne)     </a:t>
            </a:r>
            <a:r>
              <a:rPr lang="cs-CZ" dirty="0" err="1" smtClean="0"/>
              <a:t>hexavakcína</a:t>
            </a:r>
            <a:r>
              <a:rPr lang="cs-CZ" dirty="0" smtClean="0"/>
              <a:t> (1. dávka)</a:t>
            </a:r>
          </a:p>
          <a:p>
            <a:pPr marL="0" indent="0">
              <a:buNone/>
            </a:pPr>
            <a:r>
              <a:rPr lang="cs-CZ" dirty="0" smtClean="0"/>
              <a:t>3.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(2.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(3.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/>
              <a:t>Do 18 měsíce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(4. dávka)</a:t>
            </a:r>
          </a:p>
          <a:p>
            <a:pPr marL="0" indent="0">
              <a:buNone/>
            </a:pPr>
            <a:r>
              <a:rPr lang="cs-CZ" dirty="0" smtClean="0"/>
              <a:t>21.-25.měsíc                     spal.,</a:t>
            </a:r>
            <a:r>
              <a:rPr lang="cs-CZ" dirty="0" err="1" smtClean="0"/>
              <a:t>zard</a:t>
            </a:r>
            <a:r>
              <a:rPr lang="cs-CZ" dirty="0" smtClean="0"/>
              <a:t>.,</a:t>
            </a:r>
            <a:r>
              <a:rPr lang="cs-CZ" dirty="0" err="1" smtClean="0"/>
              <a:t>příuš</a:t>
            </a:r>
            <a:r>
              <a:rPr lang="cs-CZ" dirty="0" smtClean="0"/>
              <a:t>. (2. d.)</a:t>
            </a:r>
          </a:p>
          <a:p>
            <a:pPr marL="0" indent="0">
              <a:buNone/>
            </a:pPr>
            <a:r>
              <a:rPr lang="cs-CZ" dirty="0" smtClean="0"/>
              <a:t>5.-6. rok    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10.-11. rok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dětská obrna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Individuální přístup k očkovanému.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Dodržování absolutních a relativních kontraindikací.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Dodržování správné očkovací techniky.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Použití vhodné vakcíny podle věku.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Vybrání vhodného místa aplikace.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Desinfekce místa vpichu (alkohol)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682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206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IMUNOLOGIE V ONKOLOGII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5130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Způsoby maligní transformace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Maligní zvrat - transformace buněk jako důsledek selhání regulace buněčného dělení a sociálního chování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Mutace v onkogenech nebo anti-onkogenech</a:t>
            </a:r>
          </a:p>
          <a:p>
            <a:r>
              <a:rPr lang="cs-CZ" dirty="0" smtClean="0"/>
              <a:t>Nekontrolované dělení - proliferace, únik z normální tkáňové lokalizace, diseminace do jiných tkání a agresivního růstu v nich</a:t>
            </a:r>
          </a:p>
        </p:txBody>
      </p:sp>
    </p:spTree>
    <p:extLst>
      <p:ext uri="{BB962C8B-B14F-4D97-AF65-F5344CB8AC3E}">
        <p14:creationId xmlns:p14="http://schemas.microsoft.com/office/powerpoint/2010/main" val="663010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ONKOGENY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Akumulace genetických poruch, které aktivují buněčné </a:t>
            </a:r>
            <a:r>
              <a:rPr lang="cs-CZ" dirty="0" err="1" smtClean="0">
                <a:solidFill>
                  <a:srgbClr val="002060"/>
                </a:solidFill>
              </a:rPr>
              <a:t>protookogeny</a:t>
            </a:r>
            <a:r>
              <a:rPr lang="cs-CZ" dirty="0" smtClean="0">
                <a:solidFill>
                  <a:srgbClr val="002060"/>
                </a:solidFill>
              </a:rPr>
              <a:t> a inaktivují </a:t>
            </a:r>
            <a:r>
              <a:rPr lang="cs-CZ" dirty="0" err="1" smtClean="0">
                <a:solidFill>
                  <a:srgbClr val="002060"/>
                </a:solidFill>
              </a:rPr>
              <a:t>antionkogeny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Protoonkogeny</a:t>
            </a:r>
            <a:r>
              <a:rPr lang="cs-CZ" dirty="0" smtClean="0">
                <a:solidFill>
                  <a:srgbClr val="002060"/>
                </a:solidFill>
              </a:rPr>
              <a:t> – kódují bílkoviny pro přenos růstových a diferenciačních signálů do nitra buňky</a:t>
            </a:r>
          </a:p>
          <a:p>
            <a:pPr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Antionkogeny</a:t>
            </a:r>
            <a:r>
              <a:rPr lang="cs-CZ" dirty="0" smtClean="0">
                <a:solidFill>
                  <a:srgbClr val="002060"/>
                </a:solidFill>
              </a:rPr>
              <a:t> – kontrola přenosu </a:t>
            </a:r>
            <a:r>
              <a:rPr lang="cs-CZ" dirty="0">
                <a:solidFill>
                  <a:srgbClr val="002060"/>
                </a:solidFill>
              </a:rPr>
              <a:t>růstových a diferenciačních signálů do nitra buňky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                  - inaktivace nebo dysfunkce vede k nekontrolovanému buněčnému dělení</a:t>
            </a:r>
          </a:p>
          <a:p>
            <a:pPr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         - dochází k úniku těchto buněk z normální tkáňové lokalizace a prostupu do jiných tkání a růstu v nich ( metastáze)	</a:t>
            </a:r>
          </a:p>
        </p:txBody>
      </p:sp>
    </p:spTree>
    <p:extLst>
      <p:ext uri="{BB962C8B-B14F-4D97-AF65-F5344CB8AC3E}">
        <p14:creationId xmlns:p14="http://schemas.microsoft.com/office/powerpoint/2010/main" val="36395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Protoonkogeny</a:t>
            </a:r>
            <a:r>
              <a:rPr lang="cs-CZ" dirty="0" smtClean="0">
                <a:solidFill>
                  <a:srgbClr val="002060"/>
                </a:solidFill>
              </a:rPr>
              <a:t> – kontrola růstu a buněčného dělení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Růstové faktory – PDFG, </a:t>
            </a:r>
            <a:r>
              <a:rPr lang="cs-CZ" dirty="0" err="1" smtClean="0">
                <a:solidFill>
                  <a:srgbClr val="002060"/>
                </a:solidFill>
              </a:rPr>
              <a:t>EgF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FgF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Src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sarkoma</a:t>
            </a:r>
            <a:r>
              <a:rPr lang="cs-CZ" dirty="0">
                <a:solidFill>
                  <a:srgbClr val="002060"/>
                </a:solidFill>
              </a:rPr>
              <a:t> virus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Receptory růstových faktorů- </a:t>
            </a:r>
            <a:r>
              <a:rPr lang="cs-CZ" dirty="0">
                <a:solidFill>
                  <a:srgbClr val="002060"/>
                </a:solidFill>
              </a:rPr>
              <a:t>erb-b receptor pro epidermální růstový </a:t>
            </a:r>
            <a:r>
              <a:rPr lang="cs-CZ" dirty="0" smtClean="0">
                <a:solidFill>
                  <a:srgbClr val="002060"/>
                </a:solidFill>
              </a:rPr>
              <a:t>faktor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Signální transduktory – proteiny signálních kaskád – </a:t>
            </a:r>
            <a:r>
              <a:rPr lang="cs-CZ" dirty="0" err="1" smtClean="0">
                <a:solidFill>
                  <a:srgbClr val="002060"/>
                </a:solidFill>
              </a:rPr>
              <a:t>src</a:t>
            </a:r>
            <a:r>
              <a:rPr lang="cs-CZ" dirty="0" smtClean="0">
                <a:solidFill>
                  <a:srgbClr val="002060"/>
                </a:solidFill>
              </a:rPr>
              <a:t>, ras, G proteiny</a:t>
            </a:r>
          </a:p>
          <a:p>
            <a:pPr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Transkripční faktory – </a:t>
            </a:r>
            <a:r>
              <a:rPr lang="cs-CZ" dirty="0" err="1" smtClean="0">
                <a:solidFill>
                  <a:srgbClr val="002060"/>
                </a:solidFill>
              </a:rPr>
              <a:t>jun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myb</a:t>
            </a:r>
            <a:r>
              <a:rPr lang="cs-CZ" dirty="0" smtClean="0">
                <a:solidFill>
                  <a:srgbClr val="002060"/>
                </a:solidFill>
              </a:rPr>
              <a:t>, c-</a:t>
            </a:r>
            <a:r>
              <a:rPr lang="cs-CZ" dirty="0" err="1" smtClean="0">
                <a:solidFill>
                  <a:srgbClr val="002060"/>
                </a:solidFill>
              </a:rPr>
              <a:t>myc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fos</a:t>
            </a:r>
            <a:r>
              <a:rPr lang="cs-CZ" dirty="0" smtClean="0">
                <a:solidFill>
                  <a:srgbClr val="002060"/>
                </a:solidFill>
              </a:rPr>
              <a:t> – aktivovány chromosomálními translokacemi u hematologických malignit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Regulátory </a:t>
            </a:r>
            <a:r>
              <a:rPr lang="cs-CZ" dirty="0">
                <a:solidFill>
                  <a:srgbClr val="002060"/>
                </a:solidFill>
              </a:rPr>
              <a:t>buněčné smrtiBcl-2 – inhibitor </a:t>
            </a:r>
            <a:r>
              <a:rPr lang="cs-CZ" dirty="0" err="1">
                <a:solidFill>
                  <a:srgbClr val="002060"/>
                </a:solidFill>
              </a:rPr>
              <a:t>apoptózy</a:t>
            </a:r>
            <a:r>
              <a:rPr lang="cs-CZ" dirty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err="1">
                <a:solidFill>
                  <a:srgbClr val="002060"/>
                </a:solidFill>
              </a:rPr>
              <a:t>Bax</a:t>
            </a:r>
            <a:r>
              <a:rPr lang="cs-CZ" dirty="0">
                <a:solidFill>
                  <a:srgbClr val="002060"/>
                </a:solidFill>
              </a:rPr>
              <a:t> – regulátor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Geny tlumící nádorový růst - p-53 nukleární protein tlumící růst nádoru</a:t>
            </a:r>
          </a:p>
        </p:txBody>
      </p:sp>
    </p:spTree>
    <p:extLst>
      <p:ext uri="{BB962C8B-B14F-4D97-AF65-F5344CB8AC3E}">
        <p14:creationId xmlns:p14="http://schemas.microsoft.com/office/powerpoint/2010/main" val="1666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163" y="1273175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73175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Antionkogeny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err="1"/>
              <a:t>Retinoblastom</a:t>
            </a:r>
            <a:r>
              <a:rPr lang="en-GB" dirty="0"/>
              <a:t> - </a:t>
            </a:r>
            <a:r>
              <a:rPr lang="en-GB" dirty="0" err="1"/>
              <a:t>delší</a:t>
            </a:r>
            <a:r>
              <a:rPr lang="en-GB" dirty="0"/>
              <a:t> </a:t>
            </a:r>
            <a:r>
              <a:rPr lang="en-GB" dirty="0" err="1"/>
              <a:t>raménko</a:t>
            </a:r>
            <a:r>
              <a:rPr lang="en-GB" dirty="0"/>
              <a:t> 13.ch </a:t>
            </a:r>
            <a:endParaRPr lang="cs-CZ" dirty="0" smtClean="0"/>
          </a:p>
          <a:p>
            <a:r>
              <a:rPr lang="en-GB" b="1" dirty="0" smtClean="0"/>
              <a:t>Protein </a:t>
            </a:r>
            <a:r>
              <a:rPr lang="en-GB" b="1" dirty="0"/>
              <a:t>Rb1 </a:t>
            </a:r>
            <a:r>
              <a:rPr lang="en-GB" dirty="0"/>
              <a:t>- </a:t>
            </a:r>
            <a:r>
              <a:rPr lang="en-GB" dirty="0" err="1"/>
              <a:t>fosfoprotein</a:t>
            </a:r>
            <a:r>
              <a:rPr lang="en-GB" dirty="0"/>
              <a:t> o Mr=110kDa </a:t>
            </a:r>
            <a:endParaRPr lang="cs-CZ" dirty="0" smtClean="0"/>
          </a:p>
          <a:p>
            <a:pPr lvl="1"/>
            <a:r>
              <a:rPr lang="en-GB" dirty="0" smtClean="0"/>
              <a:t>v </a:t>
            </a:r>
            <a:r>
              <a:rPr lang="en-GB" dirty="0" err="1"/>
              <a:t>jádrech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smtClean="0"/>
              <a:t>bb</a:t>
            </a:r>
            <a:endParaRPr lang="cs-CZ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/>
              <a:t>stupeň</a:t>
            </a:r>
            <a:r>
              <a:rPr lang="en-GB" dirty="0"/>
              <a:t> </a:t>
            </a:r>
            <a:r>
              <a:rPr lang="en-GB" dirty="0" err="1"/>
              <a:t>fosforylace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cs-CZ" dirty="0" smtClean="0"/>
              <a:t>buněčného cyklu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začíná</a:t>
            </a:r>
            <a:r>
              <a:rPr lang="en-GB" dirty="0"/>
              <a:t> G1/S, </a:t>
            </a:r>
            <a:r>
              <a:rPr lang="en-GB" dirty="0" err="1"/>
              <a:t>vrcholí</a:t>
            </a:r>
            <a:r>
              <a:rPr lang="en-GB" dirty="0"/>
              <a:t> </a:t>
            </a:r>
            <a:r>
              <a:rPr lang="en-GB" dirty="0" smtClean="0"/>
              <a:t>G2/M)</a:t>
            </a:r>
            <a:endParaRPr lang="cs-CZ" dirty="0" smtClean="0"/>
          </a:p>
          <a:p>
            <a:pPr lvl="1"/>
            <a:r>
              <a:rPr lang="en-GB" dirty="0" err="1" smtClean="0"/>
              <a:t>fosforylace</a:t>
            </a:r>
            <a:r>
              <a:rPr lang="en-GB" dirty="0" smtClean="0"/>
              <a:t> </a:t>
            </a:r>
            <a:r>
              <a:rPr lang="en-GB" dirty="0" err="1"/>
              <a:t>inaktivuje</a:t>
            </a:r>
            <a:r>
              <a:rPr lang="en-GB" dirty="0"/>
              <a:t> – </a:t>
            </a:r>
            <a:r>
              <a:rPr lang="en-GB" dirty="0" err="1"/>
              <a:t>regulace</a:t>
            </a:r>
            <a:r>
              <a:rPr lang="en-GB" dirty="0"/>
              <a:t> </a:t>
            </a:r>
            <a:r>
              <a:rPr lang="cs-CZ" dirty="0" smtClean="0"/>
              <a:t>buněčného cyklu</a:t>
            </a:r>
          </a:p>
          <a:p>
            <a:r>
              <a:rPr lang="en-GB" dirty="0" smtClean="0"/>
              <a:t>2 </a:t>
            </a:r>
            <a:r>
              <a:rPr lang="en-GB" dirty="0" err="1"/>
              <a:t>formy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 smtClean="0"/>
              <a:t>dědičná</a:t>
            </a:r>
            <a:r>
              <a:rPr lang="cs-CZ" dirty="0" smtClean="0"/>
              <a:t> forma</a:t>
            </a:r>
            <a:r>
              <a:rPr lang="en-GB" dirty="0" smtClean="0"/>
              <a:t> </a:t>
            </a:r>
            <a:r>
              <a:rPr lang="en-GB" dirty="0" err="1" smtClean="0"/>
              <a:t>heterozygoti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err="1"/>
              <a:t>stačí</a:t>
            </a:r>
            <a:r>
              <a:rPr lang="en-GB" dirty="0"/>
              <a:t> 1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) (</a:t>
            </a:r>
            <a:r>
              <a:rPr lang="en-GB" dirty="0" err="1"/>
              <a:t>výskyt</a:t>
            </a:r>
            <a:r>
              <a:rPr lang="en-GB" dirty="0"/>
              <a:t> 1:20 000) – </a:t>
            </a:r>
            <a:r>
              <a:rPr lang="en-GB" dirty="0" err="1"/>
              <a:t>postiženy</a:t>
            </a:r>
            <a:r>
              <a:rPr lang="en-GB" dirty="0"/>
              <a:t> </a:t>
            </a:r>
            <a:r>
              <a:rPr lang="en-GB" dirty="0" err="1"/>
              <a:t>obě</a:t>
            </a:r>
            <a:r>
              <a:rPr lang="en-GB" dirty="0"/>
              <a:t> </a:t>
            </a:r>
            <a:r>
              <a:rPr lang="en-GB" dirty="0" err="1"/>
              <a:t>oči</a:t>
            </a:r>
            <a:r>
              <a:rPr lang="en-GB" dirty="0"/>
              <a:t>,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ložisek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 smtClean="0"/>
              <a:t>Nedědičná</a:t>
            </a:r>
            <a:r>
              <a:rPr lang="en-GB" dirty="0" smtClean="0"/>
              <a:t> </a:t>
            </a:r>
            <a:r>
              <a:rPr lang="en-GB" dirty="0"/>
              <a:t>forma – </a:t>
            </a:r>
            <a:r>
              <a:rPr lang="en-GB" dirty="0" err="1"/>
              <a:t>vzácnější</a:t>
            </a:r>
            <a:r>
              <a:rPr lang="en-GB" dirty="0"/>
              <a:t> </a:t>
            </a:r>
            <a:r>
              <a:rPr lang="en-GB" dirty="0" err="1"/>
              <a:t>vyžaduje</a:t>
            </a:r>
            <a:r>
              <a:rPr lang="en-GB" dirty="0"/>
              <a:t> 2 </a:t>
            </a:r>
            <a:r>
              <a:rPr lang="en-GB" dirty="0" err="1"/>
              <a:t>mutace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každém</a:t>
            </a:r>
            <a:r>
              <a:rPr lang="en-GB" dirty="0"/>
              <a:t> </a:t>
            </a:r>
            <a:r>
              <a:rPr lang="en-GB" dirty="0" err="1"/>
              <a:t>homologním</a:t>
            </a:r>
            <a:r>
              <a:rPr lang="en-GB" dirty="0"/>
              <a:t> </a:t>
            </a:r>
            <a:r>
              <a:rPr lang="en-GB" dirty="0" err="1"/>
              <a:t>ch</a:t>
            </a:r>
            <a:r>
              <a:rPr lang="en-GB" dirty="0"/>
              <a:t>) - </a:t>
            </a:r>
            <a:r>
              <a:rPr lang="en-GB" dirty="0" err="1"/>
              <a:t>postiženo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1 </a:t>
            </a:r>
            <a:r>
              <a:rPr lang="en-GB" dirty="0" err="1"/>
              <a:t>oko</a:t>
            </a:r>
            <a:r>
              <a:rPr lang="en-GB" dirty="0"/>
              <a:t> 1 </a:t>
            </a:r>
            <a:r>
              <a:rPr lang="en-GB" dirty="0" err="1"/>
              <a:t>nádorem</a:t>
            </a:r>
            <a:r>
              <a:rPr lang="en-GB" dirty="0"/>
              <a:t> </a:t>
            </a:r>
            <a:endParaRPr lang="cs-CZ" dirty="0" smtClean="0"/>
          </a:p>
          <a:p>
            <a:pPr lvl="1"/>
            <a:r>
              <a:rPr lang="en-GB" dirty="0" err="1" smtClean="0"/>
              <a:t>Vyskytuje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nádorů</a:t>
            </a:r>
            <a:r>
              <a:rPr lang="en-GB" dirty="0"/>
              <a:t> </a:t>
            </a:r>
            <a:r>
              <a:rPr lang="en-GB" dirty="0" err="1"/>
              <a:t>plic,močového</a:t>
            </a:r>
            <a:r>
              <a:rPr lang="en-GB" dirty="0"/>
              <a:t> </a:t>
            </a:r>
            <a:r>
              <a:rPr lang="en-GB" dirty="0" err="1"/>
              <a:t>měchýře</a:t>
            </a:r>
            <a:r>
              <a:rPr lang="en-GB" dirty="0"/>
              <a:t> </a:t>
            </a:r>
            <a:r>
              <a:rPr lang="en-GB" dirty="0" err="1"/>
              <a:t>prostaty</a:t>
            </a:r>
            <a:r>
              <a:rPr lang="en-GB" dirty="0"/>
              <a:t>, </a:t>
            </a:r>
            <a:r>
              <a:rPr lang="en-GB" dirty="0" err="1"/>
              <a:t>prsu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363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Mechanizmy aktivace </a:t>
            </a:r>
            <a:r>
              <a:rPr lang="cs-CZ" dirty="0" err="1" smtClean="0"/>
              <a:t>protoonkogenů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Retroviry</a:t>
            </a:r>
          </a:p>
          <a:p>
            <a:r>
              <a:rPr lang="cs-CZ" dirty="0" smtClean="0"/>
              <a:t>2. Mutace</a:t>
            </a:r>
          </a:p>
          <a:p>
            <a:r>
              <a:rPr lang="cs-CZ" dirty="0" smtClean="0"/>
              <a:t>3. Genové amplifikace</a:t>
            </a:r>
          </a:p>
          <a:p>
            <a:r>
              <a:rPr lang="cs-CZ" dirty="0" smtClean="0"/>
              <a:t>4. Chromosomální přestavby</a:t>
            </a:r>
          </a:p>
          <a:p>
            <a:pPr lvl="1"/>
            <a:r>
              <a:rPr lang="cs-CZ" dirty="0" smtClean="0"/>
              <a:t>Vede k narušení struktury </a:t>
            </a:r>
            <a:r>
              <a:rPr lang="cs-CZ" dirty="0" err="1" smtClean="0"/>
              <a:t>protoonkogenů</a:t>
            </a:r>
            <a:r>
              <a:rPr lang="cs-CZ" dirty="0" smtClean="0"/>
              <a:t> nebo ke zvýšení jejich exprese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87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Antionkogen</a:t>
            </a:r>
            <a:r>
              <a:rPr lang="cs-CZ" dirty="0" smtClean="0"/>
              <a:t> p53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– </a:t>
            </a:r>
            <a:r>
              <a:rPr lang="en-GB" dirty="0" err="1"/>
              <a:t>krátké</a:t>
            </a:r>
            <a:r>
              <a:rPr lang="en-GB" dirty="0"/>
              <a:t> </a:t>
            </a:r>
            <a:r>
              <a:rPr lang="en-GB" dirty="0" err="1"/>
              <a:t>raménko</a:t>
            </a:r>
            <a:r>
              <a:rPr lang="en-GB" dirty="0"/>
              <a:t> 17. </a:t>
            </a:r>
            <a:r>
              <a:rPr lang="en-GB" dirty="0" err="1"/>
              <a:t>Ch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 </a:t>
            </a:r>
            <a:r>
              <a:rPr lang="en-GB" dirty="0" err="1"/>
              <a:t>fosfoprotein</a:t>
            </a:r>
            <a:r>
              <a:rPr lang="en-GB" dirty="0"/>
              <a:t> – </a:t>
            </a:r>
            <a:r>
              <a:rPr lang="en-GB" dirty="0" err="1"/>
              <a:t>homotetramery</a:t>
            </a:r>
            <a:r>
              <a:rPr lang="en-GB" dirty="0"/>
              <a:t>, </a:t>
            </a:r>
            <a:r>
              <a:rPr lang="en-GB" dirty="0" err="1"/>
              <a:t>sekvenčně</a:t>
            </a:r>
            <a:r>
              <a:rPr lang="en-GB" dirty="0"/>
              <a:t> </a:t>
            </a:r>
            <a:r>
              <a:rPr lang="en-GB" dirty="0" err="1"/>
              <a:t>specifická</a:t>
            </a:r>
            <a:r>
              <a:rPr lang="en-GB" dirty="0"/>
              <a:t> </a:t>
            </a:r>
            <a:r>
              <a:rPr lang="en-GB" dirty="0" err="1"/>
              <a:t>vazba</a:t>
            </a:r>
            <a:r>
              <a:rPr lang="en-GB" dirty="0"/>
              <a:t> DNA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smtClean="0"/>
              <a:t>– </a:t>
            </a:r>
            <a:r>
              <a:rPr lang="en-GB" dirty="0" err="1"/>
              <a:t>transkripční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– </a:t>
            </a:r>
            <a:r>
              <a:rPr lang="en-GB" dirty="0" err="1"/>
              <a:t>brzda</a:t>
            </a:r>
            <a:r>
              <a:rPr lang="en-GB" dirty="0"/>
              <a:t> </a:t>
            </a:r>
            <a:r>
              <a:rPr lang="en-GB" dirty="0" err="1"/>
              <a:t>vstupu</a:t>
            </a:r>
            <a:r>
              <a:rPr lang="en-GB" dirty="0"/>
              <a:t> bb do S-</a:t>
            </a:r>
            <a:r>
              <a:rPr lang="en-GB" dirty="0" err="1"/>
              <a:t>fáze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smtClean="0"/>
              <a:t>– </a:t>
            </a:r>
            <a:r>
              <a:rPr lang="en-GB" dirty="0" err="1"/>
              <a:t>zástava</a:t>
            </a:r>
            <a:r>
              <a:rPr lang="en-GB" dirty="0"/>
              <a:t> </a:t>
            </a:r>
            <a:r>
              <a:rPr lang="cs-CZ" dirty="0" smtClean="0"/>
              <a:t>buněčného cyklu </a:t>
            </a:r>
            <a:r>
              <a:rPr lang="en-GB" dirty="0" smtClean="0"/>
              <a:t>v </a:t>
            </a:r>
            <a:r>
              <a:rPr lang="en-GB" dirty="0"/>
              <a:t>G1 </a:t>
            </a:r>
            <a:r>
              <a:rPr lang="en-GB" dirty="0" err="1"/>
              <a:t>fázi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smtClean="0"/>
              <a:t>–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přestávku</a:t>
            </a:r>
            <a:r>
              <a:rPr lang="en-GB" dirty="0"/>
              <a:t> </a:t>
            </a:r>
            <a:r>
              <a:rPr lang="en-GB" dirty="0" err="1"/>
              <a:t>nutnou</a:t>
            </a:r>
            <a:r>
              <a:rPr lang="en-GB" dirty="0"/>
              <a:t> k </a:t>
            </a:r>
            <a:r>
              <a:rPr lang="en-GB" dirty="0" err="1"/>
              <a:t>opravám</a:t>
            </a:r>
            <a:r>
              <a:rPr lang="en-GB" dirty="0"/>
              <a:t> DNA </a:t>
            </a:r>
            <a:endParaRPr lang="cs-CZ" dirty="0" smtClean="0"/>
          </a:p>
          <a:p>
            <a:r>
              <a:rPr lang="en-GB" dirty="0" err="1" smtClean="0"/>
              <a:t>Nefunkčnost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err="1"/>
              <a:t>smrt</a:t>
            </a:r>
            <a:r>
              <a:rPr lang="en-GB" dirty="0"/>
              <a:t> bb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genetická</a:t>
            </a:r>
            <a:r>
              <a:rPr lang="en-GB" dirty="0"/>
              <a:t> </a:t>
            </a:r>
            <a:r>
              <a:rPr lang="en-GB" dirty="0" err="1" smtClean="0"/>
              <a:t>nestabilita</a:t>
            </a:r>
            <a:endParaRPr lang="cs-CZ" dirty="0" smtClean="0"/>
          </a:p>
          <a:p>
            <a:r>
              <a:rPr lang="en-GB" dirty="0" err="1" smtClean="0"/>
              <a:t>Mutace</a:t>
            </a:r>
            <a:r>
              <a:rPr lang="en-GB" dirty="0" smtClean="0"/>
              <a:t> </a:t>
            </a:r>
            <a:r>
              <a:rPr lang="en-GB" dirty="0"/>
              <a:t>p53 – 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genetická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v </a:t>
            </a:r>
            <a:r>
              <a:rPr lang="en-GB" dirty="0" err="1"/>
              <a:t>lidských</a:t>
            </a:r>
            <a:r>
              <a:rPr lang="en-GB" dirty="0"/>
              <a:t> </a:t>
            </a:r>
            <a:r>
              <a:rPr lang="en-GB" dirty="0" err="1"/>
              <a:t>nádorech</a:t>
            </a:r>
            <a:r>
              <a:rPr lang="en-GB" dirty="0"/>
              <a:t> (50%) </a:t>
            </a:r>
            <a:endParaRPr lang="cs-CZ" dirty="0" smtClean="0"/>
          </a:p>
          <a:p>
            <a:r>
              <a:rPr lang="cs-CZ" dirty="0"/>
              <a:t>T</a:t>
            </a:r>
            <a:r>
              <a:rPr lang="en-GB" dirty="0" err="1" smtClean="0"/>
              <a:t>rojí</a:t>
            </a:r>
            <a:r>
              <a:rPr lang="en-GB" dirty="0" smtClean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 err="1"/>
              <a:t>kontrola</a:t>
            </a:r>
            <a:r>
              <a:rPr lang="en-GB" dirty="0"/>
              <a:t> BC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- </a:t>
            </a:r>
            <a:r>
              <a:rPr lang="en-GB" dirty="0" err="1" smtClean="0"/>
              <a:t>apoptóza</a:t>
            </a:r>
            <a:r>
              <a:rPr lang="en-GB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- </a:t>
            </a:r>
            <a:r>
              <a:rPr lang="en-GB" dirty="0" err="1" smtClean="0"/>
              <a:t>udržení</a:t>
            </a:r>
            <a:r>
              <a:rPr lang="en-GB" dirty="0" smtClean="0"/>
              <a:t> </a:t>
            </a:r>
            <a:r>
              <a:rPr lang="en-GB" dirty="0" err="1"/>
              <a:t>genetické</a:t>
            </a:r>
            <a:r>
              <a:rPr lang="en-GB" dirty="0"/>
              <a:t> stability </a:t>
            </a:r>
            <a:endParaRPr lang="cs-CZ" dirty="0" smtClean="0"/>
          </a:p>
          <a:p>
            <a:pPr marL="0" indent="0">
              <a:buNone/>
            </a:pPr>
            <a:r>
              <a:rPr lang="en-GB" dirty="0" err="1" smtClean="0"/>
              <a:t>Aktivita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 smtClean="0"/>
              <a:t>zvyšuje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oxidačním</a:t>
            </a:r>
            <a:r>
              <a:rPr lang="en-GB" dirty="0"/>
              <a:t> </a:t>
            </a:r>
            <a:r>
              <a:rPr lang="en-GB" dirty="0" err="1"/>
              <a:t>stresu</a:t>
            </a:r>
            <a:r>
              <a:rPr lang="en-GB" dirty="0"/>
              <a:t> </a:t>
            </a:r>
            <a:endParaRPr lang="cs-CZ" dirty="0" err="1"/>
          </a:p>
          <a:p>
            <a:pPr marL="0" indent="0">
              <a:buNone/>
            </a:pPr>
            <a:r>
              <a:rPr lang="cs-CZ" dirty="0" err="1" smtClean="0"/>
              <a:t>	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/>
              <a:t>UV </a:t>
            </a:r>
            <a:r>
              <a:rPr lang="en-GB" dirty="0" err="1"/>
              <a:t>záření</a:t>
            </a:r>
            <a:r>
              <a:rPr lang="en-GB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expresi</a:t>
            </a:r>
            <a:r>
              <a:rPr lang="en-GB" dirty="0"/>
              <a:t> </a:t>
            </a:r>
            <a:r>
              <a:rPr lang="en-GB" dirty="0" err="1"/>
              <a:t>onkogenů</a:t>
            </a:r>
            <a:r>
              <a:rPr lang="en-GB" dirty="0"/>
              <a:t> </a:t>
            </a:r>
            <a:r>
              <a:rPr lang="en-GB" dirty="0" err="1"/>
              <a:t>Ras</a:t>
            </a:r>
            <a:r>
              <a:rPr lang="en-GB" dirty="0"/>
              <a:t> a </a:t>
            </a:r>
            <a:r>
              <a:rPr lang="en-GB" dirty="0" err="1"/>
              <a:t>Myc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Nefunkční p53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poškozené</a:t>
            </a:r>
            <a:r>
              <a:rPr lang="en-GB" dirty="0"/>
              <a:t> </a:t>
            </a:r>
            <a:r>
              <a:rPr lang="en-GB" dirty="0" err="1"/>
              <a:t>mutované</a:t>
            </a:r>
            <a:r>
              <a:rPr lang="en-GB" dirty="0"/>
              <a:t> bb </a:t>
            </a:r>
            <a:r>
              <a:rPr lang="en-GB" dirty="0" err="1"/>
              <a:t>pokračují</a:t>
            </a:r>
            <a:r>
              <a:rPr lang="en-GB" dirty="0"/>
              <a:t> v </a:t>
            </a:r>
            <a:r>
              <a:rPr lang="en-GB" dirty="0" err="1"/>
              <a:t>buněčném</a:t>
            </a:r>
            <a:r>
              <a:rPr lang="en-GB" dirty="0"/>
              <a:t> </a:t>
            </a:r>
            <a:r>
              <a:rPr lang="en-GB" dirty="0" err="1"/>
              <a:t>cyklu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smtClean="0"/>
              <a:t>2</a:t>
            </a:r>
            <a:r>
              <a:rPr lang="en-GB" dirty="0"/>
              <a:t>) </a:t>
            </a:r>
            <a:r>
              <a:rPr lang="en-GB" dirty="0" err="1"/>
              <a:t>umožní</a:t>
            </a:r>
            <a:r>
              <a:rPr lang="en-GB" dirty="0"/>
              <a:t> </a:t>
            </a:r>
            <a:r>
              <a:rPr lang="en-GB" dirty="0" err="1"/>
              <a:t>poškozeným</a:t>
            </a:r>
            <a:r>
              <a:rPr lang="en-GB" dirty="0"/>
              <a:t> bb </a:t>
            </a:r>
            <a:r>
              <a:rPr lang="en-GB" dirty="0" err="1"/>
              <a:t>vyhnout</a:t>
            </a:r>
            <a:r>
              <a:rPr lang="en-GB" dirty="0"/>
              <a:t> se </a:t>
            </a:r>
            <a:r>
              <a:rPr lang="en-GB" dirty="0" err="1"/>
              <a:t>apoptóze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smtClean="0"/>
              <a:t>3</a:t>
            </a:r>
            <a:r>
              <a:rPr lang="en-GB" dirty="0"/>
              <a:t>)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genetické</a:t>
            </a:r>
            <a:r>
              <a:rPr lang="en-GB" dirty="0"/>
              <a:t> instability, </a:t>
            </a:r>
            <a:r>
              <a:rPr lang="en-GB" dirty="0" err="1"/>
              <a:t>umožňující</a:t>
            </a:r>
            <a:r>
              <a:rPr lang="en-GB" dirty="0"/>
              <a:t> </a:t>
            </a:r>
            <a:r>
              <a:rPr lang="en-GB" dirty="0" err="1"/>
              <a:t>akumulaci</a:t>
            </a:r>
            <a:r>
              <a:rPr lang="en-GB" dirty="0"/>
              <a:t> </a:t>
            </a:r>
            <a:r>
              <a:rPr lang="en-GB" dirty="0" err="1"/>
              <a:t>mutací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14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Onkoviry</a:t>
            </a:r>
            <a:r>
              <a:rPr lang="cs-CZ" dirty="0" smtClean="0"/>
              <a:t> - retroviry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Oncovirinae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en-GB" dirty="0" err="1" smtClean="0"/>
              <a:t>lidský</a:t>
            </a:r>
            <a:r>
              <a:rPr lang="en-GB" dirty="0" smtClean="0"/>
              <a:t> </a:t>
            </a:r>
            <a:r>
              <a:rPr lang="en-GB" dirty="0" err="1"/>
              <a:t>lymfotropní</a:t>
            </a:r>
            <a:r>
              <a:rPr lang="en-GB" dirty="0"/>
              <a:t> virus </a:t>
            </a:r>
            <a:r>
              <a:rPr lang="en-GB" dirty="0" err="1"/>
              <a:t>typu</a:t>
            </a:r>
            <a:r>
              <a:rPr lang="en-GB" dirty="0"/>
              <a:t> I (HTLV-1)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smtClean="0"/>
              <a:t>- T-</a:t>
            </a:r>
            <a:r>
              <a:rPr lang="en-GB" dirty="0" err="1" smtClean="0"/>
              <a:t>leukemie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lymfom</a:t>
            </a:r>
            <a:r>
              <a:rPr lang="en-GB" dirty="0"/>
              <a:t>) </a:t>
            </a:r>
            <a:r>
              <a:rPr lang="en-GB" dirty="0" err="1"/>
              <a:t>dospělých</a:t>
            </a:r>
            <a:r>
              <a:rPr lang="en-GB" dirty="0"/>
              <a:t> (ATTL),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en-GB" dirty="0" err="1" smtClean="0"/>
              <a:t>doba</a:t>
            </a:r>
            <a:r>
              <a:rPr lang="en-GB" dirty="0" smtClean="0"/>
              <a:t> </a:t>
            </a:r>
            <a:r>
              <a:rPr lang="en-GB" dirty="0" err="1"/>
              <a:t>latence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30 let,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en-GB" dirty="0" err="1" smtClean="0"/>
              <a:t>vysoká</a:t>
            </a:r>
            <a:r>
              <a:rPr lang="en-GB" dirty="0" smtClean="0"/>
              <a:t> </a:t>
            </a:r>
            <a:r>
              <a:rPr lang="en-GB" dirty="0" err="1" smtClean="0"/>
              <a:t>proliferační</a:t>
            </a:r>
            <a:r>
              <a:rPr lang="en-GB" dirty="0" smtClean="0"/>
              <a:t> </a:t>
            </a:r>
            <a:r>
              <a:rPr lang="en-GB" dirty="0" err="1"/>
              <a:t>aktivita</a:t>
            </a:r>
            <a:r>
              <a:rPr lang="en-GB" dirty="0"/>
              <a:t> </a:t>
            </a:r>
            <a:r>
              <a:rPr lang="en-GB" dirty="0" err="1"/>
              <a:t>napadených</a:t>
            </a:r>
            <a:r>
              <a:rPr lang="en-GB" dirty="0"/>
              <a:t> bb- </a:t>
            </a:r>
            <a:r>
              <a:rPr lang="cs-CZ" dirty="0" smtClean="0"/>
              <a:t>	- 	- </a:t>
            </a:r>
            <a:r>
              <a:rPr lang="en-GB" dirty="0" err="1" smtClean="0"/>
              <a:t>větší</a:t>
            </a:r>
            <a:r>
              <a:rPr lang="en-GB" dirty="0" smtClean="0"/>
              <a:t> </a:t>
            </a:r>
            <a:r>
              <a:rPr lang="en-GB" dirty="0" err="1"/>
              <a:t>pravděpodobnost</a:t>
            </a:r>
            <a:r>
              <a:rPr lang="en-GB" dirty="0"/>
              <a:t> </a:t>
            </a:r>
            <a:r>
              <a:rPr lang="en-GB" dirty="0" err="1"/>
              <a:t>mutací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en-GB" dirty="0" err="1" smtClean="0"/>
              <a:t>Lerntivirinae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en-GB" dirty="0" smtClean="0"/>
              <a:t>•</a:t>
            </a:r>
            <a:r>
              <a:rPr lang="en-GB" dirty="0" err="1"/>
              <a:t>Viry</a:t>
            </a:r>
            <a:r>
              <a:rPr lang="en-GB" dirty="0"/>
              <a:t> HIV-1 a HIV-2 </a:t>
            </a:r>
            <a:endParaRPr lang="cs-CZ" dirty="0" smtClean="0"/>
          </a:p>
          <a:p>
            <a:pPr lvl="1"/>
            <a:r>
              <a:rPr lang="en-GB" dirty="0" err="1" smtClean="0"/>
              <a:t>nádory</a:t>
            </a:r>
            <a:r>
              <a:rPr lang="en-GB" dirty="0" smtClean="0"/>
              <a:t> </a:t>
            </a:r>
            <a:r>
              <a:rPr lang="en-GB" dirty="0" err="1"/>
              <a:t>spojené</a:t>
            </a:r>
            <a:r>
              <a:rPr lang="en-GB" dirty="0"/>
              <a:t> s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infekcí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smtClean="0"/>
              <a:t>non-</a:t>
            </a:r>
            <a:r>
              <a:rPr lang="en-GB" dirty="0" err="1" smtClean="0"/>
              <a:t>Hodkinův</a:t>
            </a:r>
            <a:r>
              <a:rPr lang="en-GB" dirty="0" smtClean="0"/>
              <a:t> </a:t>
            </a:r>
            <a:r>
              <a:rPr lang="en-GB" dirty="0" err="1" smtClean="0"/>
              <a:t>lymfom</a:t>
            </a:r>
            <a:r>
              <a:rPr lang="en-GB" dirty="0" smtClean="0"/>
              <a:t>,</a:t>
            </a:r>
            <a:endParaRPr lang="cs-CZ" dirty="0" smtClean="0"/>
          </a:p>
          <a:p>
            <a:pPr lvl="1"/>
            <a:r>
              <a:rPr lang="en-GB" dirty="0" err="1" smtClean="0"/>
              <a:t>primární</a:t>
            </a:r>
            <a:r>
              <a:rPr lang="en-GB" dirty="0" smtClean="0"/>
              <a:t> </a:t>
            </a:r>
            <a:r>
              <a:rPr lang="en-GB" dirty="0" err="1"/>
              <a:t>mozkový</a:t>
            </a:r>
            <a:r>
              <a:rPr lang="en-GB" dirty="0"/>
              <a:t> </a:t>
            </a:r>
            <a:r>
              <a:rPr lang="en-GB" dirty="0" err="1" smtClean="0"/>
              <a:t>lymfom</a:t>
            </a:r>
            <a:r>
              <a:rPr lang="en-GB" dirty="0" smtClean="0"/>
              <a:t>,</a:t>
            </a:r>
            <a:endParaRPr lang="cs-CZ" dirty="0" smtClean="0"/>
          </a:p>
          <a:p>
            <a:pPr lvl="1"/>
            <a:r>
              <a:rPr lang="en-GB" dirty="0" err="1" smtClean="0"/>
              <a:t>Kaposiho</a:t>
            </a:r>
            <a:r>
              <a:rPr lang="en-GB" dirty="0" smtClean="0"/>
              <a:t> </a:t>
            </a:r>
            <a:r>
              <a:rPr lang="en-GB" dirty="0" err="1"/>
              <a:t>sarkom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81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DNA - </a:t>
            </a:r>
            <a:r>
              <a:rPr lang="cs-CZ" b="1" dirty="0" err="1" smtClean="0"/>
              <a:t>onkoviry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DNA </a:t>
            </a:r>
            <a:r>
              <a:rPr lang="en-GB" dirty="0" err="1"/>
              <a:t>nádorové</a:t>
            </a:r>
            <a:r>
              <a:rPr lang="en-GB" dirty="0"/>
              <a:t> </a:t>
            </a:r>
            <a:r>
              <a:rPr lang="en-GB" dirty="0" err="1"/>
              <a:t>viry</a:t>
            </a:r>
            <a:r>
              <a:rPr lang="en-GB" dirty="0"/>
              <a:t> (</a:t>
            </a:r>
            <a:r>
              <a:rPr lang="en-GB" dirty="0" err="1"/>
              <a:t>onkodnaviry</a:t>
            </a:r>
            <a:r>
              <a:rPr lang="en-GB" dirty="0"/>
              <a:t>) – </a:t>
            </a:r>
            <a:r>
              <a:rPr lang="en-GB" dirty="0" err="1"/>
              <a:t>nestejnorodý</a:t>
            </a:r>
            <a:r>
              <a:rPr lang="en-GB" dirty="0"/>
              <a:t> </a:t>
            </a:r>
            <a:r>
              <a:rPr lang="en-GB" dirty="0" err="1"/>
              <a:t>soubor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Buď</a:t>
            </a:r>
            <a:r>
              <a:rPr lang="en-GB" dirty="0" smtClean="0"/>
              <a:t> </a:t>
            </a:r>
            <a:r>
              <a:rPr lang="en-GB" dirty="0" err="1"/>
              <a:t>proběhne</a:t>
            </a:r>
            <a:r>
              <a:rPr lang="en-GB" dirty="0"/>
              <a:t> v bb </a:t>
            </a:r>
            <a:r>
              <a:rPr lang="en-GB" dirty="0" err="1"/>
              <a:t>replikace</a:t>
            </a:r>
            <a:r>
              <a:rPr lang="en-GB" dirty="0"/>
              <a:t> </a:t>
            </a:r>
            <a:r>
              <a:rPr lang="en-GB" dirty="0" err="1"/>
              <a:t>viru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zániku</a:t>
            </a:r>
            <a:r>
              <a:rPr lang="en-GB" dirty="0"/>
              <a:t> bb – </a:t>
            </a:r>
            <a:r>
              <a:rPr lang="en-GB" dirty="0" err="1"/>
              <a:t>nevede</a:t>
            </a:r>
            <a:r>
              <a:rPr lang="en-GB" dirty="0"/>
              <a:t> k </a:t>
            </a:r>
            <a:r>
              <a:rPr lang="en-GB" dirty="0" err="1"/>
              <a:t>transformaci</a:t>
            </a:r>
            <a:r>
              <a:rPr lang="en-GB" dirty="0"/>
              <a:t> –</a:t>
            </a:r>
            <a:r>
              <a:rPr lang="en-GB" b="1" dirty="0" err="1"/>
              <a:t>permisívní</a:t>
            </a:r>
            <a:r>
              <a:rPr lang="en-GB" b="1" dirty="0"/>
              <a:t> bb </a:t>
            </a:r>
            <a:endParaRPr lang="cs-CZ" b="1" dirty="0" smtClean="0"/>
          </a:p>
          <a:p>
            <a:r>
              <a:rPr lang="en-GB" dirty="0" smtClean="0"/>
              <a:t>Nebo </a:t>
            </a:r>
            <a:r>
              <a:rPr lang="en-GB" dirty="0"/>
              <a:t>se virus bb </a:t>
            </a:r>
            <a:r>
              <a:rPr lang="en-GB" dirty="0" err="1"/>
              <a:t>přizpůsobí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/>
              <a:t>replikuje</a:t>
            </a:r>
            <a:r>
              <a:rPr lang="en-GB" dirty="0"/>
              <a:t> se </a:t>
            </a:r>
            <a:r>
              <a:rPr lang="en-GB" dirty="0" err="1"/>
              <a:t>společně</a:t>
            </a:r>
            <a:r>
              <a:rPr lang="en-GB" dirty="0"/>
              <a:t> s </a:t>
            </a:r>
            <a:r>
              <a:rPr lang="en-GB" dirty="0" err="1"/>
              <a:t>jejím</a:t>
            </a:r>
            <a:r>
              <a:rPr lang="en-GB" dirty="0"/>
              <a:t> </a:t>
            </a:r>
            <a:r>
              <a:rPr lang="en-GB" dirty="0" err="1" smtClean="0"/>
              <a:t>genomem</a:t>
            </a:r>
            <a:r>
              <a:rPr lang="cs-CZ" dirty="0" smtClean="0"/>
              <a:t> -</a:t>
            </a:r>
            <a:r>
              <a:rPr lang="en-GB" dirty="0" smtClean="0"/>
              <a:t> </a:t>
            </a:r>
            <a:r>
              <a:rPr lang="en-GB" b="1" dirty="0" err="1"/>
              <a:t>nepermisívní</a:t>
            </a:r>
            <a:r>
              <a:rPr lang="en-GB" b="1" dirty="0"/>
              <a:t> bb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dirty="0" smtClean="0"/>
              <a:t>C</a:t>
            </a:r>
            <a:r>
              <a:rPr lang="en-GB" dirty="0" err="1" smtClean="0"/>
              <a:t>ílem</a:t>
            </a:r>
            <a:r>
              <a:rPr lang="en-GB" dirty="0" smtClean="0"/>
              <a:t> </a:t>
            </a:r>
            <a:r>
              <a:rPr lang="en-GB" dirty="0" err="1"/>
              <a:t>viru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bb </a:t>
            </a:r>
            <a:r>
              <a:rPr lang="en-GB" dirty="0" err="1"/>
              <a:t>zahubit</a:t>
            </a:r>
            <a:r>
              <a:rPr lang="en-GB" dirty="0"/>
              <a:t>, ale </a:t>
            </a:r>
            <a:r>
              <a:rPr lang="en-GB" dirty="0" err="1"/>
              <a:t>řídí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replikaci</a:t>
            </a:r>
            <a:r>
              <a:rPr lang="en-GB" dirty="0"/>
              <a:t> a v tom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nastat</a:t>
            </a:r>
            <a:r>
              <a:rPr lang="en-GB" dirty="0"/>
              <a:t> </a:t>
            </a:r>
            <a:r>
              <a:rPr lang="en-GB" dirty="0" err="1"/>
              <a:t>chyba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E</a:t>
            </a:r>
            <a:r>
              <a:rPr lang="en-GB" dirty="0" err="1" smtClean="0"/>
              <a:t>xtrachromozomální</a:t>
            </a:r>
            <a:r>
              <a:rPr lang="en-GB" dirty="0" smtClean="0"/>
              <a:t> </a:t>
            </a:r>
            <a:r>
              <a:rPr lang="en-GB" dirty="0" err="1"/>
              <a:t>cirkulární</a:t>
            </a:r>
            <a:r>
              <a:rPr lang="en-GB" dirty="0"/>
              <a:t> DNA - </a:t>
            </a:r>
            <a:r>
              <a:rPr lang="en-GB" dirty="0" err="1"/>
              <a:t>episomy</a:t>
            </a:r>
            <a:r>
              <a:rPr lang="en-GB" dirty="0"/>
              <a:t> </a:t>
            </a:r>
            <a:r>
              <a:rPr lang="en-GB" dirty="0" err="1"/>
              <a:t>neobsahují</a:t>
            </a:r>
            <a:r>
              <a:rPr lang="en-GB" dirty="0"/>
              <a:t> </a:t>
            </a:r>
            <a:r>
              <a:rPr lang="en-GB" dirty="0" err="1"/>
              <a:t>lidské</a:t>
            </a:r>
            <a:r>
              <a:rPr lang="en-GB" dirty="0"/>
              <a:t> </a:t>
            </a:r>
            <a:r>
              <a:rPr lang="en-GB" dirty="0" err="1"/>
              <a:t>onkogeny</a:t>
            </a:r>
            <a:r>
              <a:rPr lang="en-GB" dirty="0"/>
              <a:t> - </a:t>
            </a:r>
            <a:r>
              <a:rPr lang="en-GB" dirty="0" err="1"/>
              <a:t>kódují</a:t>
            </a:r>
            <a:r>
              <a:rPr lang="en-GB" dirty="0"/>
              <a:t> </a:t>
            </a:r>
            <a:r>
              <a:rPr lang="en-GB" dirty="0" err="1"/>
              <a:t>proteiny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interagují</a:t>
            </a:r>
            <a:r>
              <a:rPr lang="en-GB" dirty="0"/>
              <a:t> s </a:t>
            </a:r>
            <a:r>
              <a:rPr lang="en-GB" dirty="0" err="1"/>
              <a:t>nádorovými</a:t>
            </a:r>
            <a:r>
              <a:rPr lang="en-GB" dirty="0"/>
              <a:t> </a:t>
            </a:r>
            <a:r>
              <a:rPr lang="en-GB" dirty="0" err="1"/>
              <a:t>supresory</a:t>
            </a:r>
            <a:r>
              <a:rPr lang="en-GB" dirty="0"/>
              <a:t> (RB, p53, p300/CBP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en-GB" dirty="0" err="1" smtClean="0"/>
              <a:t>irové</a:t>
            </a:r>
            <a:r>
              <a:rPr lang="en-GB" dirty="0" smtClean="0"/>
              <a:t> </a:t>
            </a:r>
            <a:r>
              <a:rPr lang="en-GB" dirty="0" err="1"/>
              <a:t>onkoproteriny</a:t>
            </a:r>
            <a:r>
              <a:rPr lang="en-GB" dirty="0"/>
              <a:t>, </a:t>
            </a:r>
            <a:r>
              <a:rPr lang="en-GB" dirty="0" err="1"/>
              <a:t>antigeny</a:t>
            </a:r>
            <a:r>
              <a:rPr lang="en-GB" dirty="0"/>
              <a:t> T (</a:t>
            </a:r>
            <a:r>
              <a:rPr lang="en-GB" dirty="0" err="1"/>
              <a:t>tumor</a:t>
            </a:r>
            <a:r>
              <a:rPr lang="en-GB" dirty="0"/>
              <a:t> antigens)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nezbytné</a:t>
            </a:r>
            <a:r>
              <a:rPr lang="en-GB" dirty="0"/>
              <a:t> pro </a:t>
            </a:r>
            <a:r>
              <a:rPr lang="en-GB" dirty="0" err="1"/>
              <a:t>virovou</a:t>
            </a:r>
            <a:r>
              <a:rPr lang="en-GB" dirty="0"/>
              <a:t> </a:t>
            </a:r>
            <a:r>
              <a:rPr lang="en-GB" dirty="0" err="1"/>
              <a:t>replikaci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Aktivují</a:t>
            </a:r>
            <a:r>
              <a:rPr lang="en-GB" dirty="0" smtClean="0"/>
              <a:t> </a:t>
            </a:r>
            <a:r>
              <a:rPr lang="en-GB" dirty="0" err="1"/>
              <a:t>replikaci</a:t>
            </a:r>
            <a:r>
              <a:rPr lang="en-GB" dirty="0"/>
              <a:t> </a:t>
            </a:r>
            <a:r>
              <a:rPr lang="en-GB" dirty="0" err="1"/>
              <a:t>blokádou</a:t>
            </a:r>
            <a:r>
              <a:rPr lang="en-GB" dirty="0"/>
              <a:t> </a:t>
            </a:r>
            <a:r>
              <a:rPr lang="en-GB" dirty="0" err="1"/>
              <a:t>tumor</a:t>
            </a:r>
            <a:r>
              <a:rPr lang="en-GB" dirty="0"/>
              <a:t> </a:t>
            </a:r>
            <a:r>
              <a:rPr lang="en-GB" dirty="0" err="1"/>
              <a:t>supresorových</a:t>
            </a:r>
            <a:r>
              <a:rPr lang="en-GB" dirty="0"/>
              <a:t> </a:t>
            </a:r>
            <a:r>
              <a:rPr lang="en-GB" dirty="0" err="1"/>
              <a:t>genů</a:t>
            </a:r>
            <a:r>
              <a:rPr lang="en-GB" dirty="0"/>
              <a:t>, </a:t>
            </a:r>
            <a:r>
              <a:rPr lang="en-GB" dirty="0" err="1"/>
              <a:t>ovlivnění</a:t>
            </a:r>
            <a:r>
              <a:rPr lang="en-GB" dirty="0"/>
              <a:t> </a:t>
            </a:r>
            <a:r>
              <a:rPr lang="en-GB" dirty="0" err="1"/>
              <a:t>kontroly</a:t>
            </a:r>
            <a:r>
              <a:rPr lang="en-GB" dirty="0"/>
              <a:t> BC </a:t>
            </a:r>
          </a:p>
        </p:txBody>
      </p:sp>
    </p:spTree>
    <p:extLst>
      <p:ext uri="{BB962C8B-B14F-4D97-AF65-F5344CB8AC3E}">
        <p14:creationId xmlns:p14="http://schemas.microsoft.com/office/powerpoint/2010/main" val="1326253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Nádorová imunologie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mezi imunitním systémem a nádorem</a:t>
            </a:r>
          </a:p>
          <a:p>
            <a:r>
              <a:rPr lang="cs-CZ" dirty="0" smtClean="0"/>
              <a:t>Role IS v obraně proti nádoru</a:t>
            </a:r>
          </a:p>
          <a:p>
            <a:r>
              <a:rPr lang="cs-CZ" dirty="0" smtClean="0"/>
              <a:t>Zvyšování obranyschopnosti</a:t>
            </a:r>
          </a:p>
          <a:p>
            <a:r>
              <a:rPr lang="cs-CZ" dirty="0" err="1" smtClean="0"/>
              <a:t>Imunodiagnostika</a:t>
            </a:r>
            <a:r>
              <a:rPr lang="cs-CZ" dirty="0" smtClean="0"/>
              <a:t> nádorů</a:t>
            </a:r>
          </a:p>
          <a:p>
            <a:r>
              <a:rPr lang="cs-CZ" dirty="0"/>
              <a:t>S</a:t>
            </a:r>
            <a:r>
              <a:rPr lang="cs-CZ" dirty="0" smtClean="0"/>
              <a:t>ouvislosti mezi poruchami IS a nádorovými onemocněními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79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nádorů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Karcinomy – epiteliální buňky</a:t>
            </a:r>
          </a:p>
          <a:p>
            <a:r>
              <a:rPr lang="cs-CZ" dirty="0" smtClean="0"/>
              <a:t>Sarkomy – mezenchym</a:t>
            </a:r>
          </a:p>
          <a:p>
            <a:r>
              <a:rPr lang="cs-CZ" dirty="0" smtClean="0"/>
              <a:t>Lymfomy – solidní nádory </a:t>
            </a:r>
            <a:r>
              <a:rPr lang="cs-CZ" dirty="0" err="1" smtClean="0"/>
              <a:t>lymfytických</a:t>
            </a:r>
            <a:r>
              <a:rPr lang="cs-CZ" dirty="0" smtClean="0"/>
              <a:t> tkání</a:t>
            </a:r>
          </a:p>
          <a:p>
            <a:r>
              <a:rPr lang="cs-CZ" dirty="0" smtClean="0"/>
              <a:t>Leukémie – nádory lymfocytů a ostatních </a:t>
            </a:r>
            <a:r>
              <a:rPr lang="cs-CZ" dirty="0" err="1" smtClean="0"/>
              <a:t>hemopoetických</a:t>
            </a:r>
            <a:r>
              <a:rPr lang="cs-CZ" dirty="0" smtClean="0"/>
              <a:t> buněk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46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Relativní výskyt maligních nádorů </a:t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400" b="1" i="1" dirty="0" smtClean="0">
                <a:solidFill>
                  <a:srgbClr val="002060"/>
                </a:solidFill>
              </a:rPr>
              <a:t>(Mak a </a:t>
            </a:r>
            <a:r>
              <a:rPr lang="cs-CZ" sz="2400" b="1" i="1" dirty="0" err="1" smtClean="0">
                <a:solidFill>
                  <a:srgbClr val="002060"/>
                </a:solidFill>
              </a:rPr>
              <a:t>Saunders</a:t>
            </a:r>
            <a:r>
              <a:rPr lang="cs-CZ" sz="2400" b="1" i="1" dirty="0" smtClean="0">
                <a:solidFill>
                  <a:srgbClr val="002060"/>
                </a:solidFill>
              </a:rPr>
              <a:t>, 2008)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„Hematopoetické“  (</a:t>
            </a:r>
            <a:r>
              <a:rPr lang="cs-CZ" u="sng" dirty="0" smtClean="0"/>
              <a:t>8-10%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  Lymfomy (57%)</a:t>
            </a:r>
          </a:p>
          <a:p>
            <a:pPr>
              <a:buNone/>
            </a:pPr>
            <a:r>
              <a:rPr lang="cs-CZ" dirty="0" smtClean="0"/>
              <a:t>           Leukemie (29%)</a:t>
            </a:r>
          </a:p>
          <a:p>
            <a:pPr>
              <a:buNone/>
            </a:pPr>
            <a:r>
              <a:rPr lang="cs-CZ" dirty="0" smtClean="0"/>
              <a:t>           </a:t>
            </a:r>
            <a:r>
              <a:rPr lang="cs-CZ" dirty="0" err="1" smtClean="0"/>
              <a:t>Plazmacytomy</a:t>
            </a:r>
            <a:r>
              <a:rPr lang="cs-CZ" dirty="0" smtClean="0"/>
              <a:t> (myelomy) (14%)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Ostatní   (</a:t>
            </a:r>
            <a:r>
              <a:rPr lang="cs-CZ" u="sng" dirty="0" smtClean="0"/>
              <a:t>90-92%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  Karcinomy</a:t>
            </a:r>
          </a:p>
          <a:p>
            <a:pPr>
              <a:buNone/>
            </a:pPr>
            <a:r>
              <a:rPr lang="cs-CZ" dirty="0" smtClean="0"/>
              <a:t>           Sarkomy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3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Karcinogenese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Karcinogeny</a:t>
            </a:r>
            <a:r>
              <a:rPr lang="cs-CZ" dirty="0" smtClean="0"/>
              <a:t> (chemické, radioaktivní, mikrobiální)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i="1" dirty="0" smtClean="0"/>
              <a:t>Iniciace – vytvoření </a:t>
            </a:r>
            <a:r>
              <a:rPr lang="cs-CZ" i="1" u="sng" dirty="0" err="1" smtClean="0"/>
              <a:t>preneoplastického</a:t>
            </a:r>
            <a:r>
              <a:rPr lang="cs-CZ" i="1" u="sng" dirty="0" smtClean="0"/>
              <a:t> klonu </a:t>
            </a:r>
            <a:r>
              <a:rPr lang="cs-CZ" i="1" dirty="0" smtClean="0"/>
              <a:t>- </a:t>
            </a:r>
          </a:p>
          <a:p>
            <a:pPr>
              <a:buNone/>
            </a:pPr>
            <a:r>
              <a:rPr lang="cs-CZ" i="1" dirty="0" smtClean="0"/>
              <a:t>   vytvoření a progrese </a:t>
            </a:r>
            <a:r>
              <a:rPr lang="cs-CZ" i="1" u="sng" dirty="0" err="1" smtClean="0"/>
              <a:t>neoplastického</a:t>
            </a:r>
            <a:r>
              <a:rPr lang="cs-CZ" i="1" u="sng" dirty="0" smtClean="0"/>
              <a:t> klonu </a:t>
            </a:r>
            <a:r>
              <a:rPr lang="cs-CZ" i="1" dirty="0" smtClean="0"/>
              <a:t>–</a:t>
            </a:r>
          </a:p>
          <a:p>
            <a:pPr>
              <a:buNone/>
            </a:pPr>
            <a:r>
              <a:rPr lang="cs-CZ" i="1" dirty="0" smtClean="0"/>
              <a:t>   vytvoření  </a:t>
            </a:r>
            <a:r>
              <a:rPr lang="cs-CZ" i="1" u="sng" dirty="0" smtClean="0"/>
              <a:t>maligního klonu</a:t>
            </a:r>
          </a:p>
          <a:p>
            <a:r>
              <a:rPr lang="cs-CZ" dirty="0" smtClean="0"/>
              <a:t>Další mutace podmiňující schopnost </a:t>
            </a:r>
            <a:r>
              <a:rPr lang="cs-CZ" dirty="0" smtClean="0">
                <a:solidFill>
                  <a:srgbClr val="C00000"/>
                </a:solidFill>
              </a:rPr>
              <a:t>metastazovat</a:t>
            </a:r>
          </a:p>
          <a:p>
            <a:r>
              <a:rPr lang="cs-CZ" dirty="0" smtClean="0"/>
              <a:t>Význam </a:t>
            </a:r>
            <a:r>
              <a:rPr lang="cs-CZ" dirty="0" smtClean="0">
                <a:solidFill>
                  <a:srgbClr val="C00000"/>
                </a:solidFill>
              </a:rPr>
              <a:t>nádorových kmenových buněk</a:t>
            </a:r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57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Pasivní imunizace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smtClean="0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smtClean="0"/>
              <a:t>Účinek je „okamžitý“ ale krátkodobý.</a:t>
            </a:r>
          </a:p>
          <a:p>
            <a:pPr eaLnBrk="1" hangingPunct="1"/>
            <a:r>
              <a:rPr lang="cs-CZ" altLang="en-US" smtClean="0"/>
              <a:t>Nedochází ke vzniku specifické imunitní paměti.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Imunitní reakce na nádorové buňky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r>
              <a:rPr lang="cs-CZ" u="sng" dirty="0" smtClean="0"/>
              <a:t>Akutní zánět </a:t>
            </a:r>
          </a:p>
          <a:p>
            <a:pPr>
              <a:buNone/>
            </a:pPr>
            <a:r>
              <a:rPr lang="cs-CZ" dirty="0" smtClean="0"/>
              <a:t>    DAMP nádoru – </a:t>
            </a:r>
            <a:r>
              <a:rPr lang="cs-CZ" dirty="0" err="1" smtClean="0"/>
              <a:t>prozánětlivé</a:t>
            </a:r>
            <a:r>
              <a:rPr lang="cs-CZ" dirty="0" smtClean="0"/>
              <a:t> </a:t>
            </a:r>
            <a:r>
              <a:rPr lang="cs-CZ" dirty="0" err="1" smtClean="0"/>
              <a:t>cytokiny</a:t>
            </a:r>
            <a:r>
              <a:rPr lang="cs-CZ" dirty="0" smtClean="0"/>
              <a:t>, ROI, RNI destrukce nádorových buněk, útlum </a:t>
            </a:r>
            <a:r>
              <a:rPr lang="cs-CZ" dirty="0" err="1" smtClean="0"/>
              <a:t>angiogenese</a:t>
            </a:r>
            <a:r>
              <a:rPr lang="cs-CZ" dirty="0" smtClean="0"/>
              <a:t> a metastatické schopnosti</a:t>
            </a:r>
          </a:p>
          <a:p>
            <a:r>
              <a:rPr lang="cs-CZ" u="sng" dirty="0" smtClean="0"/>
              <a:t>Buňky NK</a:t>
            </a:r>
          </a:p>
          <a:p>
            <a:r>
              <a:rPr lang="cs-CZ" u="sng" dirty="0" smtClean="0"/>
              <a:t>Buňky NKT</a:t>
            </a:r>
          </a:p>
          <a:p>
            <a:r>
              <a:rPr lang="cs-CZ" u="sng" dirty="0" smtClean="0"/>
              <a:t>T-lymfocyty </a:t>
            </a:r>
            <a:r>
              <a:rPr lang="cs-CZ" u="sng" dirty="0" smtClean="0">
                <a:latin typeface="Symbol" pitchFamily="18" charset="2"/>
              </a:rPr>
              <a:t>g/d, a/b</a:t>
            </a:r>
          </a:p>
          <a:p>
            <a:r>
              <a:rPr lang="cs-CZ" u="sng" dirty="0" smtClean="0"/>
              <a:t>Lymfocyty B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647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Stimulace imunitní odpovědi u nádorů vede 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Zničení klonů nádorových buněk</a:t>
            </a:r>
          </a:p>
          <a:p>
            <a:r>
              <a:rPr lang="cs-CZ" dirty="0" smtClean="0"/>
              <a:t>Odstranění nádoru</a:t>
            </a:r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r>
              <a:rPr lang="cs-CZ" dirty="0" smtClean="0"/>
              <a:t>Nádorové buňky vznikají z vlastních buněk</a:t>
            </a:r>
          </a:p>
          <a:p>
            <a:r>
              <a:rPr lang="cs-CZ" dirty="0" smtClean="0"/>
              <a:t>Malá exprese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Slabá </a:t>
            </a:r>
            <a:r>
              <a:rPr lang="cs-CZ" dirty="0" err="1" smtClean="0"/>
              <a:t>imunogennost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Silná imunitní odpověď vzniká pouze u </a:t>
            </a:r>
            <a:r>
              <a:rPr lang="cs-CZ" dirty="0" err="1" smtClean="0"/>
              <a:t>onkogenních</a:t>
            </a:r>
            <a:r>
              <a:rPr lang="cs-CZ" dirty="0" smtClean="0"/>
              <a:t> virů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67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Nádorové antigeny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Změněné exprese normálních buněčných proteinů</a:t>
            </a:r>
          </a:p>
          <a:p>
            <a:r>
              <a:rPr lang="cs-CZ" dirty="0" smtClean="0"/>
              <a:t>Exprese se zvyšuje </a:t>
            </a:r>
            <a:r>
              <a:rPr lang="cs-CZ" dirty="0" err="1" smtClean="0"/>
              <a:t>malignancí</a:t>
            </a:r>
            <a:endParaRPr lang="cs-CZ" dirty="0" smtClean="0"/>
          </a:p>
          <a:p>
            <a:r>
              <a:rPr lang="cs-CZ" dirty="0" smtClean="0"/>
              <a:t>Nesprávná exprese normálních genů</a:t>
            </a:r>
          </a:p>
          <a:p>
            <a:pPr lvl="1"/>
            <a:r>
              <a:rPr lang="cs-CZ" dirty="0" smtClean="0"/>
              <a:t>Ve špatné tkáni</a:t>
            </a:r>
          </a:p>
          <a:p>
            <a:pPr lvl="1"/>
            <a:r>
              <a:rPr lang="cs-CZ" dirty="0" smtClean="0"/>
              <a:t>Ve špatném čase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29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Nádorové antigeny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Produkty mutovaných onkogenů a supresorové geny</a:t>
            </a:r>
          </a:p>
          <a:p>
            <a:r>
              <a:rPr lang="cs-CZ" dirty="0" smtClean="0"/>
              <a:t>Nacházejí se v cytoplazmě nebo na povrchu buněk v komplexech s MHC </a:t>
            </a:r>
            <a:r>
              <a:rPr lang="cs-CZ" dirty="0" err="1" smtClean="0"/>
              <a:t>I.třídy</a:t>
            </a:r>
            <a:endParaRPr lang="cs-CZ" dirty="0" smtClean="0"/>
          </a:p>
          <a:p>
            <a:r>
              <a:rPr lang="cs-CZ" dirty="0" smtClean="0"/>
              <a:t>Po smrti nádorové buňky mohou být fagocytovány APC buňkou, zpracovány  a nabízeny pomocí MHC </a:t>
            </a:r>
            <a:r>
              <a:rPr lang="cs-CZ" dirty="0" err="1" smtClean="0"/>
              <a:t>II.třídy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87672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Reakce imunitního systému s nádorovými buňkami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Existence nádorově specifických povrchových antigenů – dvě skupiny</a:t>
            </a:r>
          </a:p>
          <a:p>
            <a:r>
              <a:rPr lang="cs-CZ" dirty="0" smtClean="0"/>
              <a:t>Antigeny specifické pro nádory (TSA</a:t>
            </a:r>
            <a:r>
              <a:rPr lang="cs-CZ" dirty="0"/>
              <a:t> </a:t>
            </a:r>
            <a:r>
              <a:rPr lang="cs-CZ" dirty="0" smtClean="0"/>
              <a:t>– Tumor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antigens</a:t>
            </a:r>
            <a:endParaRPr lang="cs-CZ" dirty="0" smtClean="0"/>
          </a:p>
          <a:p>
            <a:r>
              <a:rPr lang="cs-CZ" dirty="0"/>
              <a:t>Antigeny asociované s nádory (TAA – Tumor –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antigens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r>
              <a:rPr lang="en-GB" dirty="0" err="1"/>
              <a:t>produkty</a:t>
            </a:r>
            <a:r>
              <a:rPr lang="en-GB" dirty="0"/>
              <a:t> </a:t>
            </a:r>
            <a:r>
              <a:rPr lang="en-GB" dirty="0" err="1"/>
              <a:t>mutovaných</a:t>
            </a:r>
            <a:r>
              <a:rPr lang="en-GB" dirty="0"/>
              <a:t> </a:t>
            </a:r>
            <a:r>
              <a:rPr lang="en-GB" dirty="0" err="1"/>
              <a:t>genů</a:t>
            </a:r>
            <a:r>
              <a:rPr lang="cs-CZ" dirty="0"/>
              <a:t> (nové proteiny, cukry..)</a:t>
            </a:r>
            <a:r>
              <a:rPr lang="en-GB" dirty="0"/>
              <a:t> 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GB" dirty="0" err="1"/>
              <a:t>idiotypy</a:t>
            </a:r>
            <a:r>
              <a:rPr lang="en-GB" dirty="0"/>
              <a:t> </a:t>
            </a:r>
            <a:r>
              <a:rPr lang="en-GB" dirty="0" err="1"/>
              <a:t>myelom</a:t>
            </a:r>
            <a:r>
              <a:rPr lang="cs-CZ" dirty="0"/>
              <a:t>ů</a:t>
            </a:r>
            <a:r>
              <a:rPr lang="en-GB" dirty="0"/>
              <a:t> a </a:t>
            </a:r>
            <a:r>
              <a:rPr lang="en-GB" dirty="0" err="1"/>
              <a:t>lymfomů</a:t>
            </a:r>
            <a:endParaRPr lang="en-GB" dirty="0"/>
          </a:p>
          <a:p>
            <a:r>
              <a:rPr lang="cs-CZ" dirty="0" smtClean="0"/>
              <a:t>Jsou selektivně exprimovány pouze na nádorových buňkách</a:t>
            </a:r>
          </a:p>
          <a:p>
            <a:r>
              <a:rPr lang="cs-CZ" dirty="0" smtClean="0"/>
              <a:t>Jsou rozpoznávány T- i B-lymfocyty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86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NÁDOROVÉ ANTIGENY - TSA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85313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/>
              <a:t>Komplexy MHC s abnormálními fragmenty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a) buněčných proteinů  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produkty abnormálního štěpení v normálních proteinů v nádorové buňce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Produkce specifického abnormálního proteinu (nádory a leukémie s chromozomálními aberacemi)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b) fragmenty proteinů </a:t>
            </a:r>
            <a:r>
              <a:rPr lang="cs-CZ" sz="2400" dirty="0" err="1" smtClean="0"/>
              <a:t>onkogenních</a:t>
            </a:r>
            <a:r>
              <a:rPr lang="cs-CZ" sz="2400" dirty="0" smtClean="0"/>
              <a:t> virů</a:t>
            </a:r>
          </a:p>
          <a:p>
            <a:pPr lvl="2">
              <a:lnSpc>
                <a:spcPct val="80000"/>
              </a:lnSpc>
            </a:pPr>
            <a:r>
              <a:rPr lang="cs-CZ" dirty="0" err="1" smtClean="0"/>
              <a:t>Polyoma</a:t>
            </a:r>
            <a:r>
              <a:rPr lang="cs-CZ" dirty="0" smtClean="0"/>
              <a:t> virus, EBV (B-lymfomy, </a:t>
            </a:r>
            <a:r>
              <a:rPr lang="cs-CZ" dirty="0" err="1" smtClean="0"/>
              <a:t>nasofaryngeální</a:t>
            </a:r>
            <a:r>
              <a:rPr lang="cs-CZ" dirty="0" smtClean="0"/>
              <a:t> karcinom)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HPV (ca čípku)</a:t>
            </a:r>
          </a:p>
          <a:p>
            <a:pPr lvl="2">
              <a:lnSpc>
                <a:spcPct val="80000"/>
              </a:lnSpc>
            </a:pPr>
            <a:r>
              <a:rPr lang="en-GB" dirty="0" err="1" smtClean="0"/>
              <a:t>produkty</a:t>
            </a:r>
            <a:r>
              <a:rPr lang="en-GB" dirty="0" smtClean="0"/>
              <a:t> </a:t>
            </a:r>
            <a:r>
              <a:rPr lang="en-GB" dirty="0" err="1" smtClean="0"/>
              <a:t>mutovaných</a:t>
            </a:r>
            <a:r>
              <a:rPr lang="en-GB" dirty="0" smtClean="0"/>
              <a:t> </a:t>
            </a:r>
            <a:r>
              <a:rPr lang="en-GB" dirty="0" err="1" smtClean="0"/>
              <a:t>genů</a:t>
            </a:r>
            <a:r>
              <a:rPr lang="cs-CZ" dirty="0" smtClean="0"/>
              <a:t> (nové proteiny, cukry..)</a:t>
            </a:r>
            <a:r>
              <a:rPr lang="en-GB" dirty="0" smtClean="0"/>
              <a:t>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c) abnormální typy glykoproteinů</a:t>
            </a:r>
            <a:endParaRPr lang="cs-CZ" sz="2400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d) I</a:t>
            </a:r>
            <a:r>
              <a:rPr lang="en-GB" sz="2400" dirty="0" err="1" smtClean="0"/>
              <a:t>diotypy</a:t>
            </a:r>
            <a:r>
              <a:rPr lang="en-GB" sz="2400" dirty="0" smtClean="0"/>
              <a:t> </a:t>
            </a:r>
            <a:r>
              <a:rPr lang="en-GB" sz="2400" dirty="0" err="1" smtClean="0"/>
              <a:t>myelom</a:t>
            </a:r>
            <a:r>
              <a:rPr lang="cs-CZ" sz="2400" dirty="0" smtClean="0"/>
              <a:t>ů</a:t>
            </a:r>
            <a:r>
              <a:rPr lang="en-GB" sz="2400" dirty="0" smtClean="0"/>
              <a:t> a </a:t>
            </a:r>
            <a:r>
              <a:rPr lang="en-GB" sz="2400" dirty="0" err="1" smtClean="0"/>
              <a:t>lymfomů</a:t>
            </a:r>
            <a:r>
              <a:rPr lang="cs-CZ" sz="2400" dirty="0" smtClean="0"/>
              <a:t> – nádory odvozené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/>
              <a:t>         od B a T-lymfocytů – vazebná místa jsou unikátní antigenní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/>
              <a:t>         struktury</a:t>
            </a:r>
            <a:endParaRPr lang="en-GB" sz="2400" dirty="0" smtClean="0"/>
          </a:p>
          <a:p>
            <a:pPr>
              <a:buNone/>
            </a:pPr>
            <a:endParaRPr lang="cs-CZ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NÁDOROVÉ ANTIGENY typu TAA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rmAutofit fontScale="32500" lnSpcReduction="20000"/>
          </a:bodyPr>
          <a:lstStyle/>
          <a:p>
            <a:r>
              <a:rPr lang="cs-CZ" sz="6000" b="1" dirty="0" smtClean="0"/>
              <a:t>Antigeny asociované s nádory</a:t>
            </a:r>
          </a:p>
          <a:p>
            <a:r>
              <a:rPr lang="cs-CZ" sz="6000" dirty="0" smtClean="0"/>
              <a:t>Nejsou výlučně specifické pro nádorové buňky, liší se od normálních buněk kvalitou exprese, nebo v abnormální časové nebo místní expresi</a:t>
            </a:r>
          </a:p>
          <a:p>
            <a:r>
              <a:rPr lang="cs-CZ" sz="6000" dirty="0" smtClean="0"/>
              <a:t>Patří mezi pomocné diagnostické </a:t>
            </a:r>
            <a:r>
              <a:rPr lang="cs-CZ" sz="6000" dirty="0" err="1" smtClean="0"/>
              <a:t>markery</a:t>
            </a:r>
            <a:endParaRPr lang="cs-CZ" sz="6000" dirty="0" smtClean="0"/>
          </a:p>
          <a:p>
            <a:r>
              <a:rPr lang="cs-CZ" sz="6000" dirty="0" smtClean="0"/>
              <a:t>U nádorových buněk se objevují ve vysokých koncentracích</a:t>
            </a:r>
          </a:p>
          <a:p>
            <a:pPr marL="0" indent="0">
              <a:buNone/>
            </a:pPr>
            <a:r>
              <a:rPr lang="cs-CZ" sz="6000" dirty="0"/>
              <a:t> </a:t>
            </a:r>
            <a:r>
              <a:rPr lang="cs-CZ" sz="6000" dirty="0" smtClean="0"/>
              <a:t>      </a:t>
            </a:r>
            <a:r>
              <a:rPr lang="cs-CZ" sz="6000" b="1" dirty="0" err="1" smtClean="0"/>
              <a:t>Onkofetální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Ag</a:t>
            </a:r>
            <a:r>
              <a:rPr lang="cs-CZ" sz="6000" b="1" dirty="0"/>
              <a:t> </a:t>
            </a:r>
            <a:r>
              <a:rPr lang="cs-CZ" sz="6000" b="1" dirty="0" smtClean="0"/>
              <a:t>-  v</a:t>
            </a:r>
            <a:r>
              <a:rPr lang="cs-CZ" sz="6000" dirty="0" smtClean="0"/>
              <a:t>ýskyt v normálních          					embryonálních buňkách	</a:t>
            </a:r>
          </a:p>
          <a:p>
            <a:pPr marL="0" indent="0">
              <a:buNone/>
            </a:pPr>
            <a:r>
              <a:rPr lang="cs-CZ" sz="6000" b="1" dirty="0" smtClean="0"/>
              <a:t>        	AFP (alfa-fetoprotein) </a:t>
            </a:r>
            <a:r>
              <a:rPr lang="cs-CZ" sz="6000" dirty="0" smtClean="0"/>
              <a:t>–  fetální sérum, karcinom jater, 	žaludku, pankreatu</a:t>
            </a:r>
          </a:p>
          <a:p>
            <a:pPr marL="0" indent="0">
              <a:buNone/>
            </a:pPr>
            <a:r>
              <a:rPr lang="cs-CZ" sz="6000" dirty="0"/>
              <a:t>	</a:t>
            </a:r>
            <a:r>
              <a:rPr lang="cs-CZ" sz="6000" b="1" dirty="0" smtClean="0"/>
              <a:t>CEA</a:t>
            </a:r>
            <a:r>
              <a:rPr lang="cs-CZ" sz="6000" dirty="0" smtClean="0"/>
              <a:t> – fetální játra, kolorektální karcinom, ca 	</a:t>
            </a:r>
          </a:p>
          <a:p>
            <a:pPr marL="0" indent="0">
              <a:buNone/>
            </a:pPr>
            <a:r>
              <a:rPr lang="cs-CZ" sz="6000" dirty="0"/>
              <a:t>	</a:t>
            </a:r>
            <a:r>
              <a:rPr lang="cs-CZ" sz="6000" dirty="0" smtClean="0"/>
              <a:t>žaludku, prsa</a:t>
            </a:r>
          </a:p>
          <a:p>
            <a:pPr marL="0" indent="0">
              <a:buNone/>
            </a:pPr>
            <a:endParaRPr lang="cs-CZ" sz="6000" dirty="0" smtClean="0"/>
          </a:p>
          <a:p>
            <a:pPr marL="0" indent="0">
              <a:buNone/>
            </a:pPr>
            <a:r>
              <a:rPr lang="cs-CZ" sz="6000" b="1" dirty="0" smtClean="0"/>
              <a:t>Oba se monitorují při metastázích</a:t>
            </a:r>
          </a:p>
          <a:p>
            <a:pPr>
              <a:buNone/>
            </a:pPr>
            <a:r>
              <a:rPr lang="cs-CZ" sz="5100" u="sng" dirty="0" smtClean="0">
                <a:solidFill>
                  <a:srgbClr val="00206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179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NÁDOROVÉ ANTIGENY typu TAA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rmAutofit fontScale="47500" lnSpcReduction="20000"/>
          </a:bodyPr>
          <a:lstStyle/>
          <a:p>
            <a:r>
              <a:rPr lang="cs-CZ" sz="6000" b="1" dirty="0" smtClean="0"/>
              <a:t>Změněné glykolipidy a glykoproteinové </a:t>
            </a:r>
            <a:r>
              <a:rPr lang="cs-CZ" sz="6000" b="1" dirty="0" err="1" smtClean="0"/>
              <a:t>Ag</a:t>
            </a:r>
            <a:endParaRPr lang="cs-CZ" sz="6000" b="1" dirty="0" smtClean="0"/>
          </a:p>
          <a:p>
            <a:r>
              <a:rPr lang="cs-CZ" sz="6000" b="1" dirty="0" smtClean="0"/>
              <a:t>Zvýšené množství</a:t>
            </a:r>
          </a:p>
          <a:p>
            <a:r>
              <a:rPr lang="cs-CZ" sz="6000" b="1" dirty="0" smtClean="0"/>
              <a:t>Diagnóza, terapeutické cíle</a:t>
            </a:r>
          </a:p>
          <a:p>
            <a:r>
              <a:rPr lang="cs-CZ" sz="6000" b="1" dirty="0" err="1" smtClean="0"/>
              <a:t>Melanomované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Ag</a:t>
            </a:r>
            <a:r>
              <a:rPr lang="cs-CZ" sz="6000" b="1" dirty="0" smtClean="0"/>
              <a:t>   </a:t>
            </a:r>
          </a:p>
          <a:p>
            <a:r>
              <a:rPr lang="cs-CZ" sz="6000" b="1" dirty="0" smtClean="0"/>
              <a:t>MAGE-3</a:t>
            </a:r>
            <a:r>
              <a:rPr lang="cs-CZ" sz="6000" dirty="0" smtClean="0"/>
              <a:t>, GAGE-1,2, BAGE – normální </a:t>
            </a:r>
            <a:r>
              <a:rPr lang="cs-CZ" sz="6000" dirty="0" err="1" smtClean="0"/>
              <a:t>testes</a:t>
            </a:r>
            <a:r>
              <a:rPr lang="cs-CZ" sz="6000" dirty="0" smtClean="0"/>
              <a:t>, melanom</a:t>
            </a:r>
          </a:p>
          <a:p>
            <a:r>
              <a:rPr lang="cs-CZ" sz="6000" b="1" dirty="0" smtClean="0"/>
              <a:t>Antigen Her2/</a:t>
            </a:r>
            <a:r>
              <a:rPr lang="cs-CZ" sz="6000" b="1" dirty="0" err="1" smtClean="0"/>
              <a:t>neu</a:t>
            </a:r>
            <a:r>
              <a:rPr lang="cs-CZ" sz="6000" dirty="0" smtClean="0"/>
              <a:t> – receptor růstového faktoru epiteliálních buněk - různé buňky, </a:t>
            </a:r>
            <a:r>
              <a:rPr lang="cs-CZ" sz="6000" dirty="0" err="1" smtClean="0"/>
              <a:t>mamární</a:t>
            </a:r>
            <a:r>
              <a:rPr lang="cs-CZ" sz="6000" dirty="0" smtClean="0"/>
              <a:t> karcinom</a:t>
            </a:r>
          </a:p>
          <a:p>
            <a:r>
              <a:rPr lang="cs-CZ" sz="6000" b="1" dirty="0" smtClean="0"/>
              <a:t>PSA</a:t>
            </a:r>
            <a:r>
              <a:rPr lang="cs-CZ" sz="6000" dirty="0" smtClean="0"/>
              <a:t> – prostatický sérový antigen, karcinom prostaty</a:t>
            </a:r>
          </a:p>
          <a:p>
            <a:r>
              <a:rPr lang="cs-CZ" sz="6000" b="1" dirty="0" smtClean="0"/>
              <a:t>Diferenciační antigeny leukemických buněk </a:t>
            </a:r>
            <a:r>
              <a:rPr lang="cs-CZ" sz="6000" dirty="0" smtClean="0"/>
              <a:t>– přítomny v různých diferenciačních stádiích (CD10)</a:t>
            </a:r>
          </a:p>
          <a:p>
            <a:pPr>
              <a:buNone/>
            </a:pPr>
            <a:r>
              <a:rPr lang="cs-CZ" sz="5100" u="sng" dirty="0" smtClean="0">
                <a:solidFill>
                  <a:srgbClr val="002060"/>
                </a:solidFill>
              </a:rPr>
              <a:t>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3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99"/>
                </a:solidFill>
              </a:rPr>
              <a:t>Imunitní systém a maligní </a:t>
            </a:r>
            <a:r>
              <a:rPr lang="cs-CZ" sz="4000" b="1" dirty="0" smtClean="0">
                <a:solidFill>
                  <a:srgbClr val="000099"/>
                </a:solidFill>
              </a:rPr>
              <a:t>nádor</a:t>
            </a:r>
            <a:endParaRPr lang="cs-CZ" sz="4000" b="1" dirty="0">
              <a:solidFill>
                <a:srgbClr val="000099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259263"/>
          </a:xfrm>
        </p:spPr>
        <p:txBody>
          <a:bodyPr>
            <a:normAutofit fontScale="70000" lnSpcReduction="2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28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Imunologická úprava nádoru (</a:t>
            </a:r>
            <a:r>
              <a:rPr lang="cs-CZ" sz="2800" b="1" i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cs-CZ" sz="28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immunoediting</a:t>
            </a:r>
            <a:r>
              <a:rPr lang="cs-CZ" sz="28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342900" indent="-342900" algn="ctr">
              <a:buFont typeface="Wingdings" pitchFamily="2" charset="2"/>
              <a:buNone/>
            </a:pPr>
            <a:endParaRPr lang="cs-CZ" sz="2400" dirty="0">
              <a:solidFill>
                <a:srgbClr val="CC330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Stadium imunitního dozoru </a:t>
            </a:r>
            <a:r>
              <a:rPr lang="cs-CZ" sz="2800" dirty="0">
                <a:solidFill>
                  <a:srgbClr val="000099"/>
                </a:solidFill>
              </a:rPr>
              <a:t>(</a:t>
            </a:r>
            <a:r>
              <a:rPr lang="cs-CZ" sz="2800" dirty="0" err="1">
                <a:solidFill>
                  <a:srgbClr val="000099"/>
                </a:solidFill>
              </a:rPr>
              <a:t>immunological</a:t>
            </a:r>
            <a:r>
              <a:rPr lang="cs-CZ" sz="2800" dirty="0">
                <a:solidFill>
                  <a:srgbClr val="000099"/>
                </a:solidFill>
              </a:rPr>
              <a:t> </a:t>
            </a:r>
            <a:r>
              <a:rPr lang="cs-CZ" sz="2800" dirty="0" err="1">
                <a:solidFill>
                  <a:srgbClr val="000099"/>
                </a:solidFill>
              </a:rPr>
              <a:t>surveillance</a:t>
            </a:r>
            <a:r>
              <a:rPr lang="cs-CZ" sz="2800" dirty="0">
                <a:solidFill>
                  <a:srgbClr val="000099"/>
                </a:solidFill>
              </a:rPr>
              <a:t>) – </a:t>
            </a:r>
            <a:r>
              <a:rPr lang="cs-CZ" sz="2800" dirty="0">
                <a:solidFill>
                  <a:srgbClr val="C00000"/>
                </a:solidFill>
              </a:rPr>
              <a:t>eliminace</a:t>
            </a:r>
            <a:r>
              <a:rPr lang="cs-CZ" sz="2800" dirty="0">
                <a:solidFill>
                  <a:srgbClr val="000099"/>
                </a:solidFill>
              </a:rPr>
              <a:t> maligně transformovaných buněk</a:t>
            </a:r>
            <a:r>
              <a:rPr lang="cs-CZ" sz="2800" dirty="0" smtClean="0">
                <a:solidFill>
                  <a:srgbClr val="000099"/>
                </a:solidFill>
              </a:rPr>
              <a:t>.</a:t>
            </a: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>
                <a:solidFill>
                  <a:srgbClr val="000099"/>
                </a:solidFill>
              </a:rPr>
              <a:t>Vytvoření </a:t>
            </a:r>
            <a:r>
              <a:rPr lang="cs-CZ" sz="2800" dirty="0">
                <a:solidFill>
                  <a:srgbClr val="C00000"/>
                </a:solidFill>
              </a:rPr>
              <a:t>rovnováhy</a:t>
            </a:r>
            <a:r>
              <a:rPr lang="cs-CZ" sz="2800" dirty="0">
                <a:solidFill>
                  <a:srgbClr val="000099"/>
                </a:solidFill>
              </a:rPr>
              <a:t> mezi imunitním systémem a nádorem, selekce rezistentních </a:t>
            </a:r>
            <a:r>
              <a:rPr lang="cs-CZ" sz="2800" dirty="0" smtClean="0">
                <a:solidFill>
                  <a:srgbClr val="000099"/>
                </a:solidFill>
              </a:rPr>
              <a:t>mutantů – populace nádorových buněk konstantní, pod úrovní klinické </a:t>
            </a:r>
            <a:r>
              <a:rPr lang="cs-CZ" sz="2800" dirty="0" err="1" smtClean="0">
                <a:solidFill>
                  <a:srgbClr val="000099"/>
                </a:solidFill>
              </a:rPr>
              <a:t>detekovatelnosti</a:t>
            </a:r>
            <a:endParaRPr lang="cs-CZ" sz="2800" dirty="0" smtClean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Imunitní systém není schopen buňky eliminovat, může trvat až 10 let( melanom, </a:t>
            </a:r>
            <a:r>
              <a:rPr lang="cs-CZ" sz="2800" dirty="0">
                <a:solidFill>
                  <a:srgbClr val="000099"/>
                </a:solidFill>
              </a:rPr>
              <a:t>n</a:t>
            </a:r>
            <a:r>
              <a:rPr lang="cs-CZ" sz="2800" dirty="0" smtClean="0">
                <a:solidFill>
                  <a:srgbClr val="000099"/>
                </a:solidFill>
              </a:rPr>
              <a:t>ádor prsu)</a:t>
            </a: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Únik</a:t>
            </a:r>
            <a:r>
              <a:rPr lang="cs-CZ" sz="2800" dirty="0">
                <a:solidFill>
                  <a:srgbClr val="000099"/>
                </a:solidFill>
              </a:rPr>
              <a:t> maligních buněk před imunitními </a:t>
            </a:r>
            <a:r>
              <a:rPr lang="cs-CZ" sz="2800" dirty="0" smtClean="0">
                <a:solidFill>
                  <a:srgbClr val="000099"/>
                </a:solidFill>
              </a:rPr>
              <a:t>reakcemi – klinicky detekovatelné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Klonálně expandující nádorové buňky jsou geneticky značně nestabilní a snadno u nich dochází k </a:t>
            </a:r>
            <a:r>
              <a:rPr lang="cs-CZ" sz="2800" dirty="0" err="1" smtClean="0">
                <a:solidFill>
                  <a:srgbClr val="000099"/>
                </a:solidFill>
              </a:rPr>
              <a:t>chromsomálním</a:t>
            </a:r>
            <a:r>
              <a:rPr lang="cs-CZ" sz="2800" dirty="0" smtClean="0">
                <a:solidFill>
                  <a:srgbClr val="000099"/>
                </a:solidFill>
              </a:rPr>
              <a:t> aberacím</a:t>
            </a:r>
            <a:endParaRPr lang="cs-CZ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D2005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7225"/>
            <a:ext cx="8135938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42988" y="4868863"/>
            <a:ext cx="748945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/>
              <a:t>                     </a:t>
            </a:r>
            <a:r>
              <a:rPr lang="cs-CZ" sz="2000" b="1" dirty="0" smtClean="0"/>
              <a:t>               </a:t>
            </a:r>
            <a:r>
              <a:rPr lang="cs-CZ" sz="2800" b="1" dirty="0" err="1" smtClean="0">
                <a:solidFill>
                  <a:srgbClr val="002060"/>
                </a:solidFill>
              </a:rPr>
              <a:t>Cancer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immunoedition</a:t>
            </a:r>
            <a:endParaRPr lang="cs-CZ" sz="2800" b="1" dirty="0">
              <a:solidFill>
                <a:srgbClr val="002060"/>
              </a:solidFill>
            </a:endParaRPr>
          </a:p>
          <a:p>
            <a:pPr eaLnBrk="0" hangingPunct="0"/>
            <a:r>
              <a:rPr lang="cs-CZ" sz="2000" b="1" dirty="0">
                <a:solidFill>
                  <a:srgbClr val="002060"/>
                </a:solidFill>
              </a:rPr>
              <a:t>                  </a:t>
            </a:r>
            <a:r>
              <a:rPr lang="cs-CZ" sz="2000" b="1" dirty="0" smtClean="0">
                <a:solidFill>
                  <a:srgbClr val="002060"/>
                </a:solidFill>
              </a:rPr>
              <a:t>  </a:t>
            </a:r>
            <a:r>
              <a:rPr lang="cs-CZ" sz="2000" dirty="0" err="1" smtClean="0">
                <a:solidFill>
                  <a:srgbClr val="002060"/>
                </a:solidFill>
              </a:rPr>
              <a:t>Dunn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GV, </a:t>
            </a:r>
            <a:r>
              <a:rPr lang="cs-CZ" sz="2000" dirty="0" err="1">
                <a:solidFill>
                  <a:srgbClr val="002060"/>
                </a:solidFill>
              </a:rPr>
              <a:t>Bruce</a:t>
            </a:r>
            <a:r>
              <a:rPr lang="cs-CZ" sz="2000" dirty="0">
                <a:solidFill>
                  <a:srgbClr val="002060"/>
                </a:solidFill>
              </a:rPr>
              <a:t> AT, </a:t>
            </a:r>
            <a:r>
              <a:rPr lang="cs-CZ" sz="2000" dirty="0" err="1">
                <a:solidFill>
                  <a:srgbClr val="002060"/>
                </a:solidFill>
              </a:rPr>
              <a:t>Ikeda</a:t>
            </a:r>
            <a:r>
              <a:rPr lang="cs-CZ" sz="2000" dirty="0">
                <a:solidFill>
                  <a:srgbClr val="002060"/>
                </a:solidFill>
              </a:rPr>
              <a:t> H, </a:t>
            </a:r>
            <a:r>
              <a:rPr lang="cs-CZ" sz="2000" dirty="0" err="1">
                <a:solidFill>
                  <a:srgbClr val="002060"/>
                </a:solidFill>
              </a:rPr>
              <a:t>Old</a:t>
            </a:r>
            <a:r>
              <a:rPr lang="cs-CZ" sz="2000" dirty="0">
                <a:solidFill>
                  <a:srgbClr val="002060"/>
                </a:solidFill>
              </a:rPr>
              <a:t> LJ, Schreiber RD:        </a:t>
            </a:r>
          </a:p>
          <a:p>
            <a:pPr eaLnBrk="0" hangingPunct="0"/>
            <a:r>
              <a:rPr lang="cs-CZ" sz="2000" dirty="0">
                <a:solidFill>
                  <a:srgbClr val="002060"/>
                </a:solidFill>
              </a:rPr>
              <a:t>                               </a:t>
            </a:r>
            <a:r>
              <a:rPr lang="cs-CZ" sz="2000" dirty="0" smtClean="0">
                <a:solidFill>
                  <a:srgbClr val="002060"/>
                </a:solidFill>
              </a:rPr>
              <a:t>  </a:t>
            </a:r>
            <a:r>
              <a:rPr lang="cs-CZ" sz="2000" dirty="0" err="1" smtClean="0">
                <a:solidFill>
                  <a:srgbClr val="002060"/>
                </a:solidFill>
              </a:rPr>
              <a:t>Nature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Immunology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2002; </a:t>
            </a:r>
            <a:r>
              <a:rPr lang="cs-CZ" sz="2000" dirty="0" smtClean="0">
                <a:solidFill>
                  <a:srgbClr val="002060"/>
                </a:solidFill>
              </a:rPr>
              <a:t>3:991-998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imunizace přirozená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Přenos protilátek </a:t>
            </a:r>
            <a:r>
              <a:rPr lang="cs-CZ" dirty="0" err="1" smtClean="0"/>
              <a:t>IgG</a:t>
            </a:r>
            <a:r>
              <a:rPr lang="cs-CZ" dirty="0" smtClean="0"/>
              <a:t> placentou</a:t>
            </a:r>
          </a:p>
          <a:p>
            <a:r>
              <a:rPr lang="cs-CZ" dirty="0" smtClean="0"/>
              <a:t>Přenos sekrečních protilátek třídy </a:t>
            </a:r>
            <a:r>
              <a:rPr lang="cs-CZ" dirty="0" err="1" smtClean="0"/>
              <a:t>sIgA</a:t>
            </a:r>
            <a:r>
              <a:rPr lang="cs-CZ" dirty="0" smtClean="0"/>
              <a:t> v kolostru a zralém mateřském mléce kojenci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6531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Buněčná imunita proti nádorům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Ag</a:t>
            </a:r>
            <a:r>
              <a:rPr lang="cs-CZ" dirty="0" smtClean="0"/>
              <a:t> nádorových buněk zachyceny APC</a:t>
            </a:r>
          </a:p>
          <a:p>
            <a:r>
              <a:rPr lang="cs-CZ" dirty="0" smtClean="0"/>
              <a:t>Prezentace </a:t>
            </a:r>
            <a:r>
              <a:rPr lang="cs-CZ" dirty="0" err="1" smtClean="0"/>
              <a:t>Ag</a:t>
            </a:r>
            <a:r>
              <a:rPr lang="cs-CZ" dirty="0" smtClean="0"/>
              <a:t> na komplexech MHC-II. Třídy</a:t>
            </a:r>
          </a:p>
          <a:p>
            <a:r>
              <a:rPr lang="cs-CZ" dirty="0" smtClean="0"/>
              <a:t>Komplex MHC </a:t>
            </a:r>
            <a:r>
              <a:rPr lang="cs-CZ" dirty="0" err="1" smtClean="0"/>
              <a:t>II.třídy</a:t>
            </a:r>
            <a:r>
              <a:rPr lang="cs-CZ" dirty="0" smtClean="0"/>
              <a:t> a peptid – rozpoznán CD4+ T-lymfocyty</a:t>
            </a:r>
          </a:p>
          <a:p>
            <a:r>
              <a:rPr lang="cs-CZ" dirty="0" smtClean="0"/>
              <a:t>Aktivované T-lymfocyty – produkce </a:t>
            </a:r>
            <a:r>
              <a:rPr lang="cs-CZ" dirty="0" err="1" smtClean="0"/>
              <a:t>cytokinů</a:t>
            </a:r>
            <a:r>
              <a:rPr lang="cs-CZ" dirty="0" smtClean="0"/>
              <a:t>, které jsou 2.signálem pro konečnou diferenciaci cytotoxických CD8+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406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Obrana proti nádorům – T-lymfocyty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CD4+ </a:t>
            </a:r>
            <a:r>
              <a:rPr lang="cs-CZ" b="1" dirty="0" err="1" smtClean="0"/>
              <a:t>Th</a:t>
            </a:r>
            <a:r>
              <a:rPr lang="cs-CZ" b="1" dirty="0" smtClean="0"/>
              <a:t>-lymfocyty</a:t>
            </a:r>
          </a:p>
          <a:p>
            <a:r>
              <a:rPr lang="cs-CZ" dirty="0" smtClean="0"/>
              <a:t>Sekrece IFN-</a:t>
            </a:r>
            <a:r>
              <a:rPr lang="el-GR" dirty="0" smtClean="0"/>
              <a:t>γ</a:t>
            </a:r>
            <a:r>
              <a:rPr lang="cs-CZ" dirty="0"/>
              <a:t> </a:t>
            </a:r>
            <a:r>
              <a:rPr lang="cs-CZ" dirty="0" smtClean="0"/>
              <a:t>– aktivace makrofágů</a:t>
            </a:r>
          </a:p>
          <a:p>
            <a:r>
              <a:rPr lang="cs-CZ" dirty="0"/>
              <a:t> </a:t>
            </a:r>
            <a:r>
              <a:rPr lang="cs-CZ" dirty="0" smtClean="0"/>
              <a:t>              TNF-</a:t>
            </a:r>
            <a:r>
              <a:rPr lang="el-GR" dirty="0" smtClean="0"/>
              <a:t>α</a:t>
            </a:r>
            <a:r>
              <a:rPr lang="cs-CZ" dirty="0" smtClean="0"/>
              <a:t> – po vazbě na buňku způsobují její </a:t>
            </a:r>
            <a:r>
              <a:rPr lang="cs-CZ" dirty="0" err="1" smtClean="0"/>
              <a:t>apoptózu</a:t>
            </a:r>
            <a:endParaRPr lang="cs-CZ" dirty="0" smtClean="0"/>
          </a:p>
          <a:p>
            <a:r>
              <a:rPr lang="cs-CZ" dirty="0" smtClean="0"/>
              <a:t>Zvýšení exprese MHC </a:t>
            </a:r>
            <a:r>
              <a:rPr lang="cs-CZ" dirty="0" err="1" smtClean="0"/>
              <a:t>I.třídy</a:t>
            </a:r>
            <a:r>
              <a:rPr lang="cs-CZ" dirty="0" smtClean="0"/>
              <a:t> – zvýšení citlivosti k lýze cytotoxickými lymfocyty</a:t>
            </a:r>
          </a:p>
          <a:p>
            <a:endParaRPr lang="cs-CZ" dirty="0"/>
          </a:p>
          <a:p>
            <a:r>
              <a:rPr lang="cs-CZ" b="1" dirty="0" smtClean="0"/>
              <a:t>CD8+ </a:t>
            </a:r>
            <a:r>
              <a:rPr lang="cs-CZ" b="1" dirty="0" err="1" smtClean="0"/>
              <a:t>Tc</a:t>
            </a:r>
            <a:r>
              <a:rPr lang="cs-CZ" b="1" dirty="0" smtClean="0"/>
              <a:t>-lymfocyty</a:t>
            </a:r>
          </a:p>
          <a:p>
            <a:r>
              <a:rPr lang="cs-CZ" dirty="0" smtClean="0"/>
              <a:t>Rozpoznání a zabití potenciálně maligních buněk </a:t>
            </a:r>
            <a:r>
              <a:rPr lang="cs-CZ" dirty="0" err="1" smtClean="0"/>
              <a:t>exprimujících</a:t>
            </a:r>
            <a:r>
              <a:rPr lang="cs-CZ" dirty="0" smtClean="0"/>
              <a:t> peptidy: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 mutovaných buněčných proteinů</a:t>
            </a:r>
          </a:p>
          <a:p>
            <a:pPr lvl="1"/>
            <a:r>
              <a:rPr lang="cs-CZ" dirty="0" smtClean="0"/>
              <a:t>Z proteinů </a:t>
            </a:r>
            <a:r>
              <a:rPr lang="cs-CZ" dirty="0" err="1" smtClean="0"/>
              <a:t>onokogenních</a:t>
            </a:r>
            <a:r>
              <a:rPr lang="cs-CZ" dirty="0" smtClean="0"/>
              <a:t> virů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v komplexu s MHC </a:t>
            </a:r>
            <a:r>
              <a:rPr lang="cs-CZ" dirty="0" err="1" smtClean="0"/>
              <a:t>I.třídy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455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Buněčná imunita proti nádoru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APC </a:t>
            </a:r>
            <a:r>
              <a:rPr lang="en-GB" dirty="0"/>
              <a:t>+ </a:t>
            </a:r>
            <a:r>
              <a:rPr lang="en-GB" dirty="0" err="1"/>
              <a:t>nádorové</a:t>
            </a:r>
            <a:r>
              <a:rPr lang="en-GB" dirty="0"/>
              <a:t> Ag – </a:t>
            </a: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nádorově-specifických</a:t>
            </a:r>
            <a:r>
              <a:rPr lang="en-GB" dirty="0"/>
              <a:t> CD4+ </a:t>
            </a:r>
            <a:r>
              <a:rPr lang="en-GB" dirty="0" err="1"/>
              <a:t>pomocných</a:t>
            </a:r>
            <a:r>
              <a:rPr lang="en-GB" dirty="0"/>
              <a:t> T-</a:t>
            </a:r>
            <a:r>
              <a:rPr lang="en-GB" dirty="0" err="1"/>
              <a:t>ly</a:t>
            </a:r>
            <a:r>
              <a:rPr lang="en-GB" dirty="0"/>
              <a:t> </a:t>
            </a:r>
          </a:p>
          <a:p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/>
              <a:t>typ</a:t>
            </a:r>
            <a:r>
              <a:rPr lang="en-GB" dirty="0"/>
              <a:t> b. (APC)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senzitizovat</a:t>
            </a:r>
            <a:r>
              <a:rPr lang="en-GB" dirty="0"/>
              <a:t> T-</a:t>
            </a:r>
            <a:r>
              <a:rPr lang="en-GB" dirty="0" err="1"/>
              <a:t>ly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Ag, </a:t>
            </a:r>
            <a:r>
              <a:rPr lang="en-GB" dirty="0" err="1"/>
              <a:t>které</a:t>
            </a:r>
            <a:r>
              <a:rPr lang="en-GB" dirty="0"/>
              <a:t> se </a:t>
            </a:r>
            <a:r>
              <a:rPr lang="en-GB" dirty="0" err="1"/>
              <a:t>vyskytují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b. (</a:t>
            </a:r>
            <a:r>
              <a:rPr lang="en-GB" dirty="0" err="1"/>
              <a:t>nádorové</a:t>
            </a:r>
            <a:r>
              <a:rPr lang="en-GB" dirty="0"/>
              <a:t>) </a:t>
            </a:r>
          </a:p>
          <a:p>
            <a:r>
              <a:rPr lang="en-GB" dirty="0" err="1" smtClean="0"/>
              <a:t>Vzniklé</a:t>
            </a:r>
            <a:r>
              <a:rPr lang="en-GB" dirty="0" smtClean="0"/>
              <a:t> </a:t>
            </a:r>
            <a:r>
              <a:rPr lang="en-GB" dirty="0" err="1"/>
              <a:t>efektorové</a:t>
            </a:r>
            <a:r>
              <a:rPr lang="en-GB" dirty="0"/>
              <a:t> </a:t>
            </a:r>
            <a:r>
              <a:rPr lang="en-GB" dirty="0" err="1"/>
              <a:t>cytotoxické</a:t>
            </a:r>
            <a:r>
              <a:rPr lang="en-GB" dirty="0"/>
              <a:t> T-</a:t>
            </a:r>
            <a:r>
              <a:rPr lang="en-GB" dirty="0" err="1"/>
              <a:t>ly</a:t>
            </a:r>
            <a:r>
              <a:rPr lang="en-GB" dirty="0"/>
              <a:t> (CTL) </a:t>
            </a:r>
            <a:r>
              <a:rPr lang="en-GB" dirty="0" err="1"/>
              <a:t>rozpoznávají</a:t>
            </a:r>
            <a:r>
              <a:rPr lang="en-GB" dirty="0"/>
              <a:t> a </a:t>
            </a:r>
            <a:r>
              <a:rPr lang="en-GB" dirty="0" err="1"/>
              <a:t>zabíjejí</a:t>
            </a:r>
            <a:r>
              <a:rPr lang="en-GB" dirty="0"/>
              <a:t> </a:t>
            </a:r>
            <a:r>
              <a:rPr lang="en-GB" dirty="0" err="1"/>
              <a:t>nádorové</a:t>
            </a:r>
            <a:r>
              <a:rPr lang="en-GB" dirty="0"/>
              <a:t> b. bez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kostimulace</a:t>
            </a:r>
            <a:r>
              <a:rPr lang="en-GB" dirty="0"/>
              <a:t>. </a:t>
            </a:r>
          </a:p>
          <a:p>
            <a:r>
              <a:rPr lang="en-GB" dirty="0" err="1"/>
              <a:t>Praxe</a:t>
            </a:r>
            <a:r>
              <a:rPr lang="en-GB" dirty="0"/>
              <a:t>: </a:t>
            </a:r>
            <a:r>
              <a:rPr lang="en-GB" dirty="0" err="1"/>
              <a:t>vakcíny</a:t>
            </a:r>
            <a:r>
              <a:rPr lang="en-GB" dirty="0"/>
              <a:t> </a:t>
            </a:r>
            <a:r>
              <a:rPr lang="en-GB" dirty="0" err="1"/>
              <a:t>založené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izolaci</a:t>
            </a:r>
            <a:r>
              <a:rPr lang="en-GB" dirty="0"/>
              <a:t> a </a:t>
            </a:r>
            <a:r>
              <a:rPr lang="en-GB" dirty="0" err="1"/>
              <a:t>produkci</a:t>
            </a:r>
            <a:r>
              <a:rPr lang="en-GB" dirty="0"/>
              <a:t> </a:t>
            </a:r>
            <a:r>
              <a:rPr lang="en-GB" dirty="0" err="1"/>
              <a:t>dendritických</a:t>
            </a:r>
            <a:r>
              <a:rPr lang="en-GB" dirty="0"/>
              <a:t> b.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prototypem</a:t>
            </a:r>
            <a:r>
              <a:rPr lang="en-GB" dirty="0"/>
              <a:t> </a:t>
            </a:r>
            <a:r>
              <a:rPr lang="en-GB" dirty="0" err="1"/>
              <a:t>profesionálních</a:t>
            </a:r>
            <a:r>
              <a:rPr lang="en-GB" dirty="0"/>
              <a:t> APC </a:t>
            </a:r>
            <a:r>
              <a:rPr lang="en-GB" dirty="0" err="1"/>
              <a:t>pacienta</a:t>
            </a:r>
            <a:r>
              <a:rPr lang="en-GB" dirty="0"/>
              <a:t>. Po </a:t>
            </a:r>
            <a:r>
              <a:rPr lang="en-GB" dirty="0" err="1"/>
              <a:t>inkubaci</a:t>
            </a:r>
            <a:r>
              <a:rPr lang="en-GB" dirty="0"/>
              <a:t> s </a:t>
            </a:r>
            <a:r>
              <a:rPr lang="en-GB" dirty="0" err="1"/>
              <a:t>nádorovými</a:t>
            </a:r>
            <a:r>
              <a:rPr lang="en-GB" dirty="0"/>
              <a:t> Ag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stimulovat</a:t>
            </a:r>
            <a:r>
              <a:rPr lang="en-GB" dirty="0"/>
              <a:t> T-b. </a:t>
            </a:r>
            <a:r>
              <a:rPr lang="en-GB" dirty="0" err="1"/>
              <a:t>odpověď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88783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Namířeny</a:t>
            </a:r>
            <a:r>
              <a:rPr lang="en-GB" dirty="0" smtClean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nádorovým</a:t>
            </a:r>
            <a:r>
              <a:rPr lang="en-GB" dirty="0"/>
              <a:t> Ag </a:t>
            </a:r>
          </a:p>
          <a:p>
            <a:r>
              <a:rPr lang="en-GB" dirty="0" smtClean="0"/>
              <a:t>EBV </a:t>
            </a:r>
            <a:r>
              <a:rPr lang="en-GB" dirty="0"/>
              <a:t>–</a:t>
            </a:r>
            <a:r>
              <a:rPr lang="en-GB" dirty="0" err="1"/>
              <a:t>indukovaný</a:t>
            </a:r>
            <a:r>
              <a:rPr lang="en-GB" dirty="0"/>
              <a:t> </a:t>
            </a:r>
            <a:r>
              <a:rPr lang="en-GB" dirty="0" smtClean="0"/>
              <a:t>Ly</a:t>
            </a:r>
            <a:r>
              <a:rPr lang="cs-CZ" dirty="0" err="1" smtClean="0"/>
              <a:t>mfom</a:t>
            </a:r>
            <a:r>
              <a:rPr lang="en-GB" dirty="0" smtClean="0"/>
              <a:t> </a:t>
            </a:r>
            <a:r>
              <a:rPr lang="en-GB" dirty="0"/>
              <a:t>: </a:t>
            </a:r>
            <a:r>
              <a:rPr lang="cs-CZ" dirty="0" smtClean="0"/>
              <a:t>Ab </a:t>
            </a:r>
            <a:r>
              <a:rPr lang="en-GB" dirty="0" err="1" smtClean="0"/>
              <a:t>proti</a:t>
            </a:r>
            <a:r>
              <a:rPr lang="en-GB" dirty="0" smtClean="0"/>
              <a:t> </a:t>
            </a:r>
            <a:r>
              <a:rPr lang="en-GB" dirty="0"/>
              <a:t>EBV </a:t>
            </a:r>
          </a:p>
          <a:p>
            <a:r>
              <a:rPr lang="cs-CZ" dirty="0" smtClean="0"/>
              <a:t>A</a:t>
            </a:r>
            <a:r>
              <a:rPr lang="en-GB" dirty="0" err="1" smtClean="0"/>
              <a:t>ktivace</a:t>
            </a:r>
            <a:r>
              <a:rPr lang="en-GB" dirty="0" smtClean="0"/>
              <a:t> </a:t>
            </a:r>
            <a:r>
              <a:rPr lang="en-GB" dirty="0" err="1"/>
              <a:t>komplementu,ADCC</a:t>
            </a:r>
            <a:r>
              <a:rPr lang="en-GB" dirty="0"/>
              <a:t> </a:t>
            </a:r>
          </a:p>
          <a:p>
            <a:r>
              <a:rPr lang="en-GB" dirty="0" smtClean="0"/>
              <a:t>(</a:t>
            </a:r>
            <a:r>
              <a:rPr lang="en-GB" dirty="0"/>
              <a:t>Ab-dependent cell cytotoxicity)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X</a:t>
            </a:r>
            <a:endParaRPr lang="en-GB" dirty="0"/>
          </a:p>
          <a:p>
            <a:r>
              <a:rPr lang="cs-CZ" dirty="0"/>
              <a:t>S</a:t>
            </a:r>
            <a:r>
              <a:rPr lang="en-GB" dirty="0" err="1" smtClean="0"/>
              <a:t>chopnost</a:t>
            </a:r>
            <a:r>
              <a:rPr lang="en-GB" dirty="0" smtClean="0"/>
              <a:t> </a:t>
            </a:r>
            <a:r>
              <a:rPr lang="en-GB" dirty="0" err="1"/>
              <a:t>zabíjet</a:t>
            </a:r>
            <a:r>
              <a:rPr lang="en-GB" dirty="0"/>
              <a:t> </a:t>
            </a:r>
            <a:r>
              <a:rPr lang="en-GB" dirty="0" err="1"/>
              <a:t>nádorové</a:t>
            </a:r>
            <a:r>
              <a:rPr lang="en-GB" dirty="0"/>
              <a:t> b. </a:t>
            </a:r>
            <a:r>
              <a:rPr lang="en-GB" dirty="0" err="1"/>
              <a:t>prokázána</a:t>
            </a:r>
            <a:r>
              <a:rPr lang="en-GB" dirty="0"/>
              <a:t> „in vitro“ </a:t>
            </a:r>
          </a:p>
          <a:p>
            <a:r>
              <a:rPr lang="cs-CZ" dirty="0"/>
              <a:t>C</a:t>
            </a:r>
            <a:r>
              <a:rPr lang="en-GB" dirty="0" err="1" smtClean="0"/>
              <a:t>hybí</a:t>
            </a:r>
            <a:r>
              <a:rPr lang="en-GB" dirty="0" smtClean="0"/>
              <a:t> </a:t>
            </a:r>
            <a:r>
              <a:rPr lang="en-GB" dirty="0" err="1"/>
              <a:t>důkazy</a:t>
            </a:r>
            <a:r>
              <a:rPr lang="en-GB" dirty="0"/>
              <a:t> k </a:t>
            </a:r>
            <a:r>
              <a:rPr lang="en-GB" dirty="0" err="1"/>
              <a:t>průkazu</a:t>
            </a:r>
            <a:r>
              <a:rPr lang="en-GB" dirty="0"/>
              <a:t> „in vivo“ </a:t>
            </a:r>
          </a:p>
        </p:txBody>
      </p:sp>
    </p:spTree>
    <p:extLst>
      <p:ext uri="{BB962C8B-B14F-4D97-AF65-F5344CB8AC3E}">
        <p14:creationId xmlns:p14="http://schemas.microsoft.com/office/powerpoint/2010/main" val="18514350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NK -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NK </a:t>
            </a:r>
            <a:r>
              <a:rPr lang="en-GB" dirty="0" err="1"/>
              <a:t>buňky</a:t>
            </a:r>
            <a:r>
              <a:rPr lang="en-GB" dirty="0"/>
              <a:t> (natural killers, </a:t>
            </a:r>
            <a:r>
              <a:rPr lang="en-GB" dirty="0" err="1"/>
              <a:t>přirození</a:t>
            </a:r>
            <a:r>
              <a:rPr lang="en-GB" dirty="0"/>
              <a:t> </a:t>
            </a:r>
            <a:r>
              <a:rPr lang="en-GB" dirty="0" err="1"/>
              <a:t>zabíječi</a:t>
            </a:r>
            <a:r>
              <a:rPr lang="en-GB" dirty="0"/>
              <a:t>) </a:t>
            </a:r>
          </a:p>
          <a:p>
            <a:r>
              <a:rPr lang="en-GB" dirty="0" smtClean="0"/>
              <a:t>In </a:t>
            </a:r>
            <a:r>
              <a:rPr lang="en-GB" dirty="0"/>
              <a:t>vitro : </a:t>
            </a:r>
            <a:r>
              <a:rPr lang="en-GB" dirty="0" err="1"/>
              <a:t>lýza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 </a:t>
            </a:r>
            <a:r>
              <a:rPr lang="en-GB" dirty="0" err="1"/>
              <a:t>napadených</a:t>
            </a:r>
            <a:r>
              <a:rPr lang="en-GB" dirty="0"/>
              <a:t> </a:t>
            </a:r>
            <a:r>
              <a:rPr lang="en-GB" dirty="0" err="1"/>
              <a:t>viry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nádorových</a:t>
            </a:r>
            <a:r>
              <a:rPr lang="en-GB" dirty="0"/>
              <a:t> b. </a:t>
            </a:r>
          </a:p>
          <a:p>
            <a:r>
              <a:rPr lang="en-GB" dirty="0" err="1" smtClean="0"/>
              <a:t>Cíl</a:t>
            </a:r>
            <a:r>
              <a:rPr lang="en-GB" dirty="0"/>
              <a:t>: </a:t>
            </a:r>
            <a:endParaRPr lang="cs-CZ" dirty="0" smtClean="0"/>
          </a:p>
          <a:p>
            <a:pPr lvl="1"/>
            <a:r>
              <a:rPr lang="en-GB" dirty="0" smtClean="0"/>
              <a:t>B</a:t>
            </a:r>
            <a:r>
              <a:rPr lang="cs-CZ" dirty="0" err="1" smtClean="0"/>
              <a:t>uňky</a:t>
            </a:r>
            <a:r>
              <a:rPr lang="cs-CZ" dirty="0" smtClean="0"/>
              <a:t>,</a:t>
            </a:r>
            <a:r>
              <a:rPr lang="en-GB" dirty="0" smtClean="0"/>
              <a:t>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neexprimují</a:t>
            </a:r>
            <a:r>
              <a:rPr lang="en-GB" dirty="0"/>
              <a:t> MHC </a:t>
            </a:r>
            <a:r>
              <a:rPr lang="en-GB" dirty="0" err="1"/>
              <a:t>I.třídy</a:t>
            </a:r>
            <a:r>
              <a:rPr lang="en-GB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buňky,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obaleny</a:t>
            </a:r>
            <a:r>
              <a:rPr lang="en-GB" dirty="0"/>
              <a:t> IgG </a:t>
            </a:r>
            <a:r>
              <a:rPr lang="en-GB" dirty="0" err="1"/>
              <a:t>protilátkami</a:t>
            </a:r>
            <a:r>
              <a:rPr lang="en-GB" dirty="0"/>
              <a:t> </a:t>
            </a:r>
          </a:p>
          <a:p>
            <a:r>
              <a:rPr lang="it-IT" dirty="0" smtClean="0"/>
              <a:t>Aktivitu </a:t>
            </a:r>
            <a:r>
              <a:rPr lang="it-IT" dirty="0"/>
              <a:t>NK buněk zvyšují IL-2 a IL-12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746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Makrofágy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Lýza</a:t>
            </a:r>
            <a:r>
              <a:rPr lang="cs-CZ" dirty="0" smtClean="0"/>
              <a:t> nádorových buněk</a:t>
            </a:r>
          </a:p>
          <a:p>
            <a:r>
              <a:rPr lang="cs-CZ" dirty="0" smtClean="0"/>
              <a:t>Produkce TNF</a:t>
            </a:r>
          </a:p>
          <a:p>
            <a:pPr lvl="1"/>
            <a:r>
              <a:rPr lang="cs-CZ" dirty="0" smtClean="0"/>
              <a:t>Přímé působení – vazbou na receptory způsobují </a:t>
            </a:r>
            <a:r>
              <a:rPr lang="cs-CZ" dirty="0" err="1" smtClean="0"/>
              <a:t>apoptózu</a:t>
            </a:r>
            <a:endParaRPr lang="cs-CZ" dirty="0" smtClean="0"/>
          </a:p>
          <a:p>
            <a:pPr lvl="1"/>
            <a:r>
              <a:rPr lang="cs-CZ" dirty="0" smtClean="0"/>
              <a:t>Nepřímé působení – trombóza v cévním zásobení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585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4" y="533400"/>
            <a:ext cx="8278989" cy="1176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 smtClean="0">
                <a:solidFill>
                  <a:srgbClr val="002060"/>
                </a:solidFill>
              </a:rPr>
              <a:t>Nejdůležitější obranné mechanismy nádorů proti útoku imunitního systému</a:t>
            </a: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1"/>
            <a:ext cx="9144000" cy="4467236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Antigenní</a:t>
            </a:r>
            <a:r>
              <a:rPr lang="en-GB" dirty="0" smtClean="0"/>
              <a:t> </a:t>
            </a:r>
            <a:r>
              <a:rPr lang="en-GB" dirty="0" err="1" smtClean="0"/>
              <a:t>variabilita</a:t>
            </a:r>
            <a:r>
              <a:rPr lang="en-GB" dirty="0" smtClean="0"/>
              <a:t> </a:t>
            </a:r>
            <a:r>
              <a:rPr lang="cs-CZ" dirty="0" smtClean="0"/>
              <a:t>(ztráta nebo alterace TSA a TAA)</a:t>
            </a:r>
          </a:p>
          <a:p>
            <a:r>
              <a:rPr lang="cs-CZ" dirty="0" smtClean="0"/>
              <a:t>Zvýšená exprese  neklasických MHC I (blok NK- buněk)</a:t>
            </a:r>
            <a:endParaRPr lang="en-GB" dirty="0" smtClean="0"/>
          </a:p>
          <a:p>
            <a:r>
              <a:rPr lang="cs-CZ" dirty="0" smtClean="0"/>
              <a:t>Nízká</a:t>
            </a:r>
            <a:r>
              <a:rPr lang="en-GB" dirty="0" smtClean="0"/>
              <a:t> </a:t>
            </a:r>
            <a:r>
              <a:rPr lang="en-GB" dirty="0" err="1" smtClean="0"/>
              <a:t>exprese</a:t>
            </a:r>
            <a:r>
              <a:rPr lang="en-GB" dirty="0" smtClean="0"/>
              <a:t> HLA-I </a:t>
            </a:r>
            <a:r>
              <a:rPr lang="en-GB" dirty="0" err="1" smtClean="0"/>
              <a:t>antigenů</a:t>
            </a:r>
            <a:r>
              <a:rPr lang="cs-CZ" dirty="0" smtClean="0"/>
              <a:t> (blokáda CTL)</a:t>
            </a:r>
          </a:p>
          <a:p>
            <a:r>
              <a:rPr lang="en-GB" dirty="0" err="1" smtClean="0"/>
              <a:t>Exprese</a:t>
            </a:r>
            <a:r>
              <a:rPr lang="en-GB" dirty="0" smtClean="0"/>
              <a:t> </a:t>
            </a:r>
            <a:r>
              <a:rPr lang="en-GB" dirty="0" err="1" smtClean="0"/>
              <a:t>FasL</a:t>
            </a:r>
            <a:r>
              <a:rPr lang="en-GB" dirty="0" smtClean="0"/>
              <a:t> - </a:t>
            </a:r>
            <a:r>
              <a:rPr lang="en-GB" dirty="0" err="1" smtClean="0"/>
              <a:t>indukce</a:t>
            </a:r>
            <a:r>
              <a:rPr lang="en-GB" dirty="0" smtClean="0"/>
              <a:t> </a:t>
            </a:r>
            <a:r>
              <a:rPr lang="en-GB" dirty="0" err="1" smtClean="0"/>
              <a:t>apoptózy</a:t>
            </a:r>
            <a:r>
              <a:rPr lang="en-GB" dirty="0" smtClean="0"/>
              <a:t> </a:t>
            </a:r>
            <a:r>
              <a:rPr lang="en-GB" dirty="0" err="1" smtClean="0"/>
              <a:t>Tc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endParaRPr lang="en-GB" dirty="0" smtClean="0"/>
          </a:p>
          <a:p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funkce</a:t>
            </a:r>
            <a:r>
              <a:rPr lang="en-GB" dirty="0" smtClean="0"/>
              <a:t> </a:t>
            </a:r>
            <a:r>
              <a:rPr lang="en-GB" dirty="0" err="1" smtClean="0"/>
              <a:t>dendritických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endParaRPr lang="en-GB" dirty="0" smtClean="0"/>
          </a:p>
          <a:p>
            <a:r>
              <a:rPr lang="cs-CZ" dirty="0" smtClean="0"/>
              <a:t>T-</a:t>
            </a:r>
            <a:r>
              <a:rPr lang="cs-CZ" dirty="0" err="1" smtClean="0"/>
              <a:t>reg</a:t>
            </a:r>
            <a:r>
              <a:rPr lang="cs-CZ" dirty="0" smtClean="0"/>
              <a:t> inhibice </a:t>
            </a:r>
            <a:r>
              <a:rPr lang="cs-CZ" dirty="0" err="1" smtClean="0"/>
              <a:t>protinádorové</a:t>
            </a:r>
            <a:r>
              <a:rPr lang="cs-CZ" dirty="0" smtClean="0"/>
              <a:t> reakce T-lymfocytů</a:t>
            </a:r>
            <a:endParaRPr lang="en-GB" dirty="0" smtClean="0"/>
          </a:p>
          <a:p>
            <a:r>
              <a:rPr lang="cs-CZ" dirty="0" smtClean="0"/>
              <a:t>Produkce imunosupresivních </a:t>
            </a:r>
            <a:r>
              <a:rPr lang="cs-CZ" dirty="0" err="1" smtClean="0"/>
              <a:t>cytokinů</a:t>
            </a:r>
            <a:r>
              <a:rPr lang="cs-CZ" dirty="0" smtClean="0"/>
              <a:t> </a:t>
            </a:r>
            <a:r>
              <a:rPr lang="en-GB" dirty="0" smtClean="0"/>
              <a:t> (TGF-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, IL-10) </a:t>
            </a:r>
          </a:p>
          <a:p>
            <a:r>
              <a:rPr lang="en-GB" dirty="0" smtClean="0"/>
              <a:t>“Enhancement” </a:t>
            </a:r>
            <a:r>
              <a:rPr lang="en-GB" dirty="0" err="1" smtClean="0"/>
              <a:t>efekt</a:t>
            </a:r>
            <a:r>
              <a:rPr lang="en-GB" dirty="0" smtClean="0"/>
              <a:t> </a:t>
            </a:r>
            <a:r>
              <a:rPr lang="en-GB" dirty="0" err="1" smtClean="0"/>
              <a:t>protinádorových</a:t>
            </a:r>
            <a:r>
              <a:rPr lang="en-GB" dirty="0" smtClean="0"/>
              <a:t> </a:t>
            </a:r>
            <a:r>
              <a:rPr lang="en-GB" dirty="0" err="1" smtClean="0"/>
              <a:t>protilátek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72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JAK </a:t>
            </a:r>
            <a:r>
              <a:rPr lang="en-GB" dirty="0"/>
              <a:t>NÁDORY UNIKAJÍ PŘED IMUNITNÍ REAKCÍ HOSTITELE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Aktivně</a:t>
            </a:r>
            <a:r>
              <a:rPr lang="en-GB" dirty="0" smtClean="0"/>
              <a:t> </a:t>
            </a:r>
            <a:r>
              <a:rPr lang="en-GB" dirty="0" err="1"/>
              <a:t>potlačují</a:t>
            </a:r>
            <a:r>
              <a:rPr lang="en-GB" dirty="0"/>
              <a:t> </a:t>
            </a:r>
            <a:r>
              <a:rPr lang="en-GB" dirty="0" err="1"/>
              <a:t>expresi</a:t>
            </a:r>
            <a:r>
              <a:rPr lang="en-GB" dirty="0"/>
              <a:t> MHC </a:t>
            </a:r>
            <a:r>
              <a:rPr lang="en-GB" dirty="0" err="1"/>
              <a:t>I.třídy</a:t>
            </a:r>
            <a:r>
              <a:rPr lang="en-GB" dirty="0"/>
              <a:t> – </a:t>
            </a:r>
            <a:r>
              <a:rPr lang="en-GB" dirty="0" err="1"/>
              <a:t>unikají</a:t>
            </a:r>
            <a:r>
              <a:rPr lang="en-GB" dirty="0"/>
              <a:t> </a:t>
            </a:r>
            <a:r>
              <a:rPr lang="en-GB" dirty="0" err="1"/>
              <a:t>pozornosti</a:t>
            </a:r>
            <a:r>
              <a:rPr lang="en-GB" dirty="0"/>
              <a:t> </a:t>
            </a:r>
            <a:r>
              <a:rPr lang="en-GB" dirty="0" err="1"/>
              <a:t>spec.cytotoxických</a:t>
            </a:r>
            <a:r>
              <a:rPr lang="en-GB" dirty="0"/>
              <a:t> T </a:t>
            </a:r>
            <a:r>
              <a:rPr lang="en-GB" dirty="0" err="1"/>
              <a:t>ly</a:t>
            </a:r>
            <a:r>
              <a:rPr lang="en-GB" dirty="0"/>
              <a:t> </a:t>
            </a:r>
          </a:p>
          <a:p>
            <a:r>
              <a:rPr lang="en-GB" dirty="0" err="1" smtClean="0"/>
              <a:t>Zbavují</a:t>
            </a:r>
            <a:r>
              <a:rPr lang="en-GB" dirty="0" smtClean="0"/>
              <a:t> </a:t>
            </a:r>
            <a:r>
              <a:rPr lang="en-GB" dirty="0"/>
              <a:t>se Ag, </a:t>
            </a:r>
            <a:r>
              <a:rPr lang="en-GB" dirty="0" err="1"/>
              <a:t>které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vyvolat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odezvu</a:t>
            </a:r>
            <a:r>
              <a:rPr lang="en-GB" dirty="0"/>
              <a:t> (</a:t>
            </a:r>
            <a:r>
              <a:rPr lang="en-GB" dirty="0" err="1"/>
              <a:t>rychle</a:t>
            </a:r>
            <a:r>
              <a:rPr lang="en-GB" dirty="0"/>
              <a:t> </a:t>
            </a:r>
            <a:r>
              <a:rPr lang="en-GB" dirty="0" err="1"/>
              <a:t>rostoucí</a:t>
            </a:r>
            <a:r>
              <a:rPr lang="en-GB" dirty="0"/>
              <a:t> </a:t>
            </a:r>
            <a:r>
              <a:rPr lang="en-GB" dirty="0" err="1"/>
              <a:t>nádory</a:t>
            </a:r>
            <a:r>
              <a:rPr lang="en-GB" dirty="0"/>
              <a:t>) </a:t>
            </a:r>
          </a:p>
          <a:p>
            <a:r>
              <a:rPr lang="en-GB" dirty="0" err="1" smtClean="0"/>
              <a:t>Neexprimují</a:t>
            </a:r>
            <a:r>
              <a:rPr lang="en-GB" dirty="0" smtClean="0"/>
              <a:t> </a:t>
            </a:r>
            <a:r>
              <a:rPr lang="en-GB" dirty="0" err="1"/>
              <a:t>kostimulátory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MHC </a:t>
            </a:r>
            <a:r>
              <a:rPr lang="en-GB" dirty="0" err="1"/>
              <a:t>II.třídy</a:t>
            </a:r>
            <a:r>
              <a:rPr lang="en-GB" dirty="0"/>
              <a:t> (</a:t>
            </a:r>
            <a:r>
              <a:rPr lang="en-GB" dirty="0" err="1"/>
              <a:t>nenavodí</a:t>
            </a:r>
            <a:r>
              <a:rPr lang="en-GB" dirty="0"/>
              <a:t> </a:t>
            </a:r>
            <a:r>
              <a:rPr lang="en-GB" dirty="0" err="1"/>
              <a:t>stimulaci</a:t>
            </a:r>
            <a:r>
              <a:rPr lang="en-GB" dirty="0"/>
              <a:t> </a:t>
            </a:r>
            <a:r>
              <a:rPr lang="en-GB" dirty="0" err="1"/>
              <a:t>cytotoxických</a:t>
            </a:r>
            <a:r>
              <a:rPr lang="en-GB" dirty="0"/>
              <a:t> T </a:t>
            </a:r>
            <a:r>
              <a:rPr lang="en-GB" dirty="0" err="1"/>
              <a:t>ly</a:t>
            </a:r>
            <a:r>
              <a:rPr lang="en-GB" dirty="0"/>
              <a:t>) </a:t>
            </a:r>
          </a:p>
          <a:p>
            <a:r>
              <a:rPr lang="en-GB" dirty="0" err="1" smtClean="0"/>
              <a:t>Nádorové</a:t>
            </a:r>
            <a:r>
              <a:rPr lang="en-GB" dirty="0" smtClean="0"/>
              <a:t> </a:t>
            </a:r>
            <a:r>
              <a:rPr lang="en-GB" dirty="0"/>
              <a:t>Ag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navodit</a:t>
            </a:r>
            <a:r>
              <a:rPr lang="en-GB" dirty="0"/>
              <a:t> </a:t>
            </a:r>
            <a:r>
              <a:rPr lang="en-GB" dirty="0" err="1"/>
              <a:t>specifickou</a:t>
            </a:r>
            <a:r>
              <a:rPr lang="en-GB" dirty="0"/>
              <a:t> </a:t>
            </a:r>
            <a:r>
              <a:rPr lang="en-GB" dirty="0" err="1"/>
              <a:t>imunologickou</a:t>
            </a:r>
            <a:r>
              <a:rPr lang="en-GB" dirty="0"/>
              <a:t> </a:t>
            </a:r>
            <a:r>
              <a:rPr lang="en-GB" dirty="0" err="1"/>
              <a:t>toleranci</a:t>
            </a:r>
            <a:r>
              <a:rPr lang="en-GB" dirty="0"/>
              <a:t>- </a:t>
            </a:r>
            <a:r>
              <a:rPr lang="en-GB" dirty="0" err="1"/>
              <a:t>obal</a:t>
            </a:r>
            <a:r>
              <a:rPr lang="en-GB" dirty="0"/>
              <a:t> z </a:t>
            </a:r>
            <a:r>
              <a:rPr lang="en-GB" dirty="0" err="1"/>
              <a:t>glykokalixových</a:t>
            </a:r>
            <a:r>
              <a:rPr lang="en-GB" dirty="0"/>
              <a:t> </a:t>
            </a:r>
            <a:r>
              <a:rPr lang="en-GB" dirty="0" err="1"/>
              <a:t>molekul</a:t>
            </a:r>
            <a:r>
              <a:rPr lang="en-GB" dirty="0"/>
              <a:t> (</a:t>
            </a:r>
            <a:r>
              <a:rPr lang="en-GB" dirty="0" err="1"/>
              <a:t>mukopolysacharidy</a:t>
            </a:r>
            <a:r>
              <a:rPr lang="en-GB" dirty="0"/>
              <a:t>), </a:t>
            </a:r>
            <a:r>
              <a:rPr lang="en-GB" dirty="0" err="1"/>
              <a:t>obal</a:t>
            </a:r>
            <a:r>
              <a:rPr lang="en-GB" dirty="0"/>
              <a:t> z </a:t>
            </a:r>
            <a:r>
              <a:rPr lang="en-GB" dirty="0" err="1"/>
              <a:t>fibrinu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1720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dirty="0" smtClean="0">
                <a:solidFill>
                  <a:srgbClr val="002060"/>
                </a:solidFill>
                <a:latin typeface="+mj-lt"/>
              </a:rPr>
              <a:t>       </a:t>
            </a:r>
            <a:r>
              <a:rPr lang="cs-CZ" sz="4400" b="1" dirty="0" smtClean="0">
                <a:solidFill>
                  <a:srgbClr val="002060"/>
                </a:solidFill>
                <a:latin typeface="+mj-lt"/>
              </a:rPr>
              <a:t>Monoklonální </a:t>
            </a:r>
            <a:r>
              <a:rPr lang="cs-CZ" sz="4400" b="1" dirty="0" err="1" smtClean="0">
                <a:solidFill>
                  <a:srgbClr val="002060"/>
                </a:solidFill>
                <a:latin typeface="+mj-lt"/>
              </a:rPr>
              <a:t>gamapatie</a:t>
            </a:r>
            <a:endParaRPr lang="cs-CZ" sz="4400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Důsledek neregulované proliferace jednoho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klonu plasmatických buněk tvořících 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homogenní imunoglobulinové molekuly – 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„</a:t>
            </a:r>
            <a:r>
              <a:rPr lang="cs-CZ" sz="3600" dirty="0" err="1" smtClean="0">
                <a:solidFill>
                  <a:srgbClr val="002060"/>
                </a:solidFill>
                <a:latin typeface="+mj-lt"/>
              </a:rPr>
              <a:t>paraprotein</a:t>
            </a: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“.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                    „Benigní“: MGUS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        Maligní:  myelom (</a:t>
            </a:r>
            <a:r>
              <a:rPr lang="cs-CZ" sz="3600" dirty="0" err="1" smtClean="0">
                <a:solidFill>
                  <a:srgbClr val="002060"/>
                </a:solidFill>
                <a:latin typeface="+mj-lt"/>
              </a:rPr>
              <a:t>plasmacytom</a:t>
            </a: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lang="cs-CZ" sz="3600" dirty="0">
                <a:solidFill>
                  <a:srgbClr val="002060"/>
                </a:solidFill>
                <a:latin typeface="+mj-lt"/>
              </a:rPr>
              <a:t> </a:t>
            </a:r>
            <a:endParaRPr lang="cs-CZ" sz="36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+mj-lt"/>
              </a:rPr>
              <a:t>      (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tvoří asi 14% všech hematopoetických malignit)</a:t>
            </a:r>
            <a:endParaRPr lang="cs-CZ" sz="36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4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smtClean="0"/>
              <a:t>Definice monoklonální gamapatie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u="sng" dirty="0" smtClean="0">
                <a:solidFill>
                  <a:srgbClr val="002060"/>
                </a:solidFill>
              </a:rPr>
              <a:t>Biochemická definice:</a:t>
            </a:r>
            <a:r>
              <a:rPr lang="cs-CZ" sz="4000" dirty="0" smtClean="0">
                <a:solidFill>
                  <a:srgbClr val="002060"/>
                </a:solidFill>
              </a:rPr>
              <a:t> </a:t>
            </a:r>
            <a:r>
              <a:rPr lang="cs-CZ" sz="3600" dirty="0" smtClean="0">
                <a:solidFill>
                  <a:srgbClr val="002060"/>
                </a:solidFill>
              </a:rPr>
              <a:t> přítomnost monoklonálního imunoglobulinu  v séru a v moči (M-</a:t>
            </a:r>
            <a:r>
              <a:rPr lang="cs-CZ" sz="3600" dirty="0" err="1" smtClean="0">
                <a:solidFill>
                  <a:srgbClr val="002060"/>
                </a:solidFill>
              </a:rPr>
              <a:t>Ig</a:t>
            </a:r>
            <a:r>
              <a:rPr lang="cs-CZ" sz="36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cs-CZ" sz="4000" b="1" u="sng" dirty="0" smtClean="0">
                <a:solidFill>
                  <a:srgbClr val="002060"/>
                </a:solidFill>
              </a:rPr>
              <a:t>Klinická definice: </a:t>
            </a:r>
            <a:r>
              <a:rPr lang="cs-CZ" sz="3600" dirty="0" smtClean="0">
                <a:solidFill>
                  <a:srgbClr val="002060"/>
                </a:solidFill>
              </a:rPr>
              <a:t>Onemocnění či stav patofyziologicky související s klonální proliferací lymfoidní řady B diferencujících se v </a:t>
            </a:r>
            <a:r>
              <a:rPr lang="cs-CZ" sz="3600" dirty="0" err="1" smtClean="0">
                <a:solidFill>
                  <a:srgbClr val="002060"/>
                </a:solidFill>
              </a:rPr>
              <a:t>plazmocyty</a:t>
            </a:r>
            <a:r>
              <a:rPr lang="cs-CZ" sz="3600" dirty="0" smtClean="0">
                <a:solidFill>
                  <a:srgbClr val="002060"/>
                </a:solidFill>
              </a:rPr>
              <a:t> projevující se přítomností monoklonálního  </a:t>
            </a:r>
            <a:r>
              <a:rPr lang="cs-CZ" sz="3600" dirty="0" err="1" smtClean="0">
                <a:solidFill>
                  <a:srgbClr val="002060"/>
                </a:solidFill>
              </a:rPr>
              <a:t>Ig</a:t>
            </a:r>
            <a:r>
              <a:rPr lang="cs-CZ" sz="3600" dirty="0" smtClean="0">
                <a:solidFill>
                  <a:srgbClr val="002060"/>
                </a:solidFill>
              </a:rPr>
              <a:t> v séru a patologickými </a:t>
            </a:r>
            <a:r>
              <a:rPr lang="cs-CZ" sz="3600" dirty="0" err="1" smtClean="0">
                <a:solidFill>
                  <a:srgbClr val="002060"/>
                </a:solidFill>
              </a:rPr>
              <a:t>lezemi</a:t>
            </a:r>
            <a:r>
              <a:rPr lang="cs-CZ" sz="3600" dirty="0" smtClean="0">
                <a:solidFill>
                  <a:srgbClr val="002060"/>
                </a:solidFill>
              </a:rPr>
              <a:t> především ve skeletu</a:t>
            </a:r>
          </a:p>
        </p:txBody>
      </p:sp>
    </p:spTree>
    <p:extLst>
      <p:ext uri="{BB962C8B-B14F-4D97-AF65-F5344CB8AC3E}">
        <p14:creationId xmlns:p14="http://schemas.microsoft.com/office/powerpoint/2010/main" val="31102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imunizace umělá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Aplikace zvířecích nebo lidských protilátek různého stupně purifikace</a:t>
            </a:r>
          </a:p>
          <a:p>
            <a:r>
              <a:rPr lang="cs-CZ" dirty="0" smtClean="0"/>
              <a:t>Použití: </a:t>
            </a:r>
            <a:r>
              <a:rPr lang="cs-CZ" dirty="0" err="1" smtClean="0"/>
              <a:t>imunomodulace</a:t>
            </a:r>
            <a:r>
              <a:rPr lang="cs-CZ" dirty="0" smtClean="0"/>
              <a:t> – protekce u pacientů s probíhající virovou bakteriální infekcí</a:t>
            </a:r>
          </a:p>
          <a:p>
            <a:r>
              <a:rPr lang="cs-CZ" dirty="0" smtClean="0"/>
              <a:t>Virová agens: CMV, virus hepatitidy A, B, virus vztekliny, </a:t>
            </a:r>
            <a:r>
              <a:rPr lang="cs-CZ" dirty="0" err="1" smtClean="0"/>
              <a:t>varicella</a:t>
            </a:r>
            <a:r>
              <a:rPr lang="cs-CZ" dirty="0" smtClean="0"/>
              <a:t>, </a:t>
            </a:r>
            <a:r>
              <a:rPr lang="cs-CZ" dirty="0" err="1" smtClean="0"/>
              <a:t>vakcinia</a:t>
            </a:r>
            <a:r>
              <a:rPr lang="cs-CZ" dirty="0" smtClean="0"/>
              <a:t> – zdroj protilátek – člověk</a:t>
            </a:r>
          </a:p>
          <a:p>
            <a:r>
              <a:rPr lang="cs-CZ" dirty="0" smtClean="0"/>
              <a:t>Bakteriální agens: </a:t>
            </a:r>
            <a:r>
              <a:rPr lang="cs-CZ" dirty="0" err="1" smtClean="0"/>
              <a:t>C.botulinium</a:t>
            </a:r>
            <a:r>
              <a:rPr lang="cs-CZ" dirty="0" smtClean="0"/>
              <a:t>, C. </a:t>
            </a:r>
            <a:r>
              <a:rPr lang="cs-CZ" dirty="0" err="1" smtClean="0"/>
              <a:t>diphteriae</a:t>
            </a:r>
            <a:r>
              <a:rPr lang="cs-CZ" dirty="0" smtClean="0"/>
              <a:t> – zdroj protilátek kůň, C. </a:t>
            </a:r>
            <a:r>
              <a:rPr lang="cs-CZ" dirty="0" err="1" smtClean="0"/>
              <a:t>tetani</a:t>
            </a:r>
            <a:r>
              <a:rPr lang="cs-CZ" dirty="0" smtClean="0"/>
              <a:t> – lidské protilátky</a:t>
            </a:r>
          </a:p>
          <a:p>
            <a:r>
              <a:rPr lang="cs-CZ" dirty="0" smtClean="0"/>
              <a:t>Respirační </a:t>
            </a:r>
            <a:r>
              <a:rPr lang="cs-CZ" dirty="0" err="1" smtClean="0"/>
              <a:t>syncitiální</a:t>
            </a:r>
            <a:r>
              <a:rPr lang="cs-CZ" dirty="0" smtClean="0"/>
              <a:t> virus RSV – monoklonální protilátky – </a:t>
            </a:r>
            <a:r>
              <a:rPr lang="cs-CZ" dirty="0" err="1" smtClean="0"/>
              <a:t>palivizumab</a:t>
            </a:r>
            <a:r>
              <a:rPr lang="cs-CZ" dirty="0" smtClean="0"/>
              <a:t> (nedonošenci</a:t>
            </a:r>
          </a:p>
          <a:p>
            <a:r>
              <a:rPr lang="cs-CZ" dirty="0" smtClean="0"/>
              <a:t>Protilátky proti </a:t>
            </a:r>
            <a:r>
              <a:rPr lang="cs-CZ" dirty="0" err="1" smtClean="0"/>
              <a:t>Rh</a:t>
            </a:r>
            <a:r>
              <a:rPr lang="cs-CZ" dirty="0" smtClean="0"/>
              <a:t> (D) – zdroj protilátek – člověk</a:t>
            </a:r>
          </a:p>
          <a:p>
            <a:r>
              <a:rPr lang="cs-CZ" dirty="0" smtClean="0"/>
              <a:t>Podání: intramuskulárně, intravenózně, subkutánně</a:t>
            </a:r>
          </a:p>
          <a:p>
            <a:r>
              <a:rPr lang="cs-CZ" dirty="0" smtClean="0"/>
              <a:t>Převládá </a:t>
            </a:r>
            <a:r>
              <a:rPr lang="cs-CZ" dirty="0" err="1" smtClean="0"/>
              <a:t>imunomodulační</a:t>
            </a:r>
            <a:r>
              <a:rPr lang="cs-CZ" dirty="0" smtClean="0"/>
              <a:t> účinek na přímou ochranou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690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489" y="115888"/>
            <a:ext cx="8218311" cy="1441450"/>
          </a:xfrm>
        </p:spPr>
        <p:txBody>
          <a:bodyPr/>
          <a:lstStyle/>
          <a:p>
            <a:pPr>
              <a:defRPr/>
            </a:pPr>
            <a:r>
              <a:rPr lang="cs-CZ" sz="2800" b="1" smtClean="0"/>
              <a:t>Diagnóza monoklonálních gamapatií se stanovuje na základní splnění přijatých kritérií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489" y="1484313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sz="2800" b="1" dirty="0" smtClean="0">
                <a:solidFill>
                  <a:srgbClr val="002060"/>
                </a:solidFill>
              </a:rPr>
              <a:t>Jak velký je relativní počet </a:t>
            </a:r>
            <a:r>
              <a:rPr lang="cs-CZ" sz="2800" b="1" dirty="0" err="1" smtClean="0">
                <a:solidFill>
                  <a:srgbClr val="002060"/>
                </a:solidFill>
              </a:rPr>
              <a:t>plazmocytů</a:t>
            </a:r>
            <a:r>
              <a:rPr lang="cs-CZ" sz="2800" b="1" dirty="0" smtClean="0">
                <a:solidFill>
                  <a:srgbClr val="002060"/>
                </a:solidFill>
              </a:rPr>
              <a:t> v kostní dřeni?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myelogram</a:t>
            </a:r>
            <a:r>
              <a:rPr lang="cs-CZ" sz="2800" dirty="0" smtClean="0">
                <a:solidFill>
                  <a:srgbClr val="002060"/>
                </a:solidFill>
              </a:rPr>
              <a:t> v.s. histologie kostní dřeně)  Jsou klonální?</a:t>
            </a:r>
          </a:p>
          <a:p>
            <a:pPr marL="609600" indent="-609600">
              <a:lnSpc>
                <a:spcPct val="80000"/>
              </a:lnSpc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cs-CZ" sz="2800" b="1" dirty="0" smtClean="0">
                <a:solidFill>
                  <a:srgbClr val="002060"/>
                </a:solidFill>
              </a:rPr>
              <a:t>Je </a:t>
            </a:r>
            <a:r>
              <a:rPr lang="cs-CZ" sz="2800" b="1" dirty="0" err="1" smtClean="0">
                <a:solidFill>
                  <a:srgbClr val="002060"/>
                </a:solidFill>
              </a:rPr>
              <a:t>osteolýza</a:t>
            </a:r>
            <a:r>
              <a:rPr lang="cs-CZ" sz="2800" b="1" dirty="0" smtClean="0">
                <a:solidFill>
                  <a:srgbClr val="002060"/>
                </a:solidFill>
              </a:rPr>
              <a:t> skeletu</a:t>
            </a:r>
            <a:r>
              <a:rPr lang="cs-CZ" sz="2800" dirty="0" smtClean="0">
                <a:solidFill>
                  <a:srgbClr val="002060"/>
                </a:solidFill>
              </a:rPr>
              <a:t> či jiný typ poškození skeletu? (</a:t>
            </a:r>
            <a:r>
              <a:rPr lang="cs-CZ" sz="2800" dirty="0" err="1" smtClean="0">
                <a:solidFill>
                  <a:srgbClr val="002060"/>
                </a:solidFill>
              </a:rPr>
              <a:t>rtg</a:t>
            </a:r>
            <a:r>
              <a:rPr lang="cs-CZ" sz="2800" dirty="0" smtClean="0">
                <a:solidFill>
                  <a:srgbClr val="002060"/>
                </a:solidFill>
              </a:rPr>
              <a:t>, MR, PET, </a:t>
            </a:r>
            <a:r>
              <a:rPr lang="cs-CZ" sz="2800" dirty="0" err="1" smtClean="0">
                <a:solidFill>
                  <a:srgbClr val="002060"/>
                </a:solidFill>
              </a:rPr>
              <a:t>hyperkalcemie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cs-CZ" sz="2800" b="1" dirty="0" smtClean="0">
                <a:solidFill>
                  <a:srgbClr val="002060"/>
                </a:solidFill>
              </a:rPr>
              <a:t>Je přítomen monoklonální imunoglobulin?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imunofixace</a:t>
            </a:r>
            <a:r>
              <a:rPr lang="cs-CZ" sz="2800" dirty="0" smtClean="0">
                <a:solidFill>
                  <a:srgbClr val="002060"/>
                </a:solidFill>
              </a:rPr>
              <a:t> a denzitometrie M-</a:t>
            </a:r>
            <a:r>
              <a:rPr lang="cs-CZ" sz="2800" dirty="0" err="1" smtClean="0">
                <a:solidFill>
                  <a:srgbClr val="002060"/>
                </a:solidFill>
              </a:rPr>
              <a:t>Ig</a:t>
            </a:r>
            <a:r>
              <a:rPr lang="cs-CZ" sz="2800" dirty="0" smtClean="0">
                <a:solidFill>
                  <a:srgbClr val="002060"/>
                </a:solidFill>
              </a:rPr>
              <a:t>) a jaká je hladina </a:t>
            </a:r>
            <a:r>
              <a:rPr lang="cs-CZ" sz="2800" dirty="0" err="1" smtClean="0">
                <a:solidFill>
                  <a:srgbClr val="002060"/>
                </a:solidFill>
              </a:rPr>
              <a:t>polyklonálních</a:t>
            </a:r>
            <a:r>
              <a:rPr lang="cs-CZ" sz="2800" dirty="0" smtClean="0">
                <a:solidFill>
                  <a:srgbClr val="002060"/>
                </a:solidFill>
              </a:rPr>
              <a:t> imunoglobulinů</a:t>
            </a:r>
          </a:p>
          <a:p>
            <a:pPr marL="609600" indent="-609600">
              <a:lnSpc>
                <a:spcPct val="80000"/>
              </a:lnSpc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cs-CZ" sz="2800" b="1" dirty="0" smtClean="0">
                <a:solidFill>
                  <a:srgbClr val="002060"/>
                </a:solidFill>
              </a:rPr>
              <a:t>Je přítomen amyloid typu AL? (histologie</a:t>
            </a:r>
            <a:r>
              <a:rPr lang="cs-CZ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b="1" smtClean="0"/>
              <a:t>Waldenströmova makroglobulinemie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Morfologie –  dle WHO klasifikace </a:t>
            </a:r>
            <a:r>
              <a:rPr lang="cs-CZ" sz="2800" b="1" u="sng" dirty="0" err="1" smtClean="0">
                <a:solidFill>
                  <a:srgbClr val="002060"/>
                </a:solidFill>
              </a:rPr>
              <a:t>lymfoplazmocytoidní</a:t>
            </a:r>
            <a:endParaRPr lang="cs-CZ" sz="28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800" b="1" u="sng" dirty="0" smtClean="0">
                <a:solidFill>
                  <a:srgbClr val="002060"/>
                </a:solidFill>
              </a:rPr>
              <a:t>lymfom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Přítomnost monoklonálního imunoglobulinu třídy </a:t>
            </a:r>
            <a:r>
              <a:rPr lang="cs-CZ" sz="2800" b="1" u="sng" dirty="0" err="1" smtClean="0">
                <a:solidFill>
                  <a:srgbClr val="002060"/>
                </a:solidFill>
              </a:rPr>
              <a:t>Ig</a:t>
            </a:r>
            <a:r>
              <a:rPr lang="cs-CZ" sz="2800" b="1" u="sng" dirty="0" smtClean="0">
                <a:solidFill>
                  <a:srgbClr val="002060"/>
                </a:solidFill>
              </a:rPr>
              <a:t>-M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Klinické projevy nemoci: 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  anémie  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  důsledky </a:t>
            </a:r>
            <a:r>
              <a:rPr lang="cs-CZ" sz="2800" b="1" dirty="0" err="1" smtClean="0">
                <a:solidFill>
                  <a:srgbClr val="002060"/>
                </a:solidFill>
              </a:rPr>
              <a:t>hyperviskozity</a:t>
            </a:r>
            <a:r>
              <a:rPr lang="cs-CZ" sz="2800" b="1" dirty="0" smtClean="0">
                <a:solidFill>
                  <a:srgbClr val="002060"/>
                </a:solidFill>
              </a:rPr>
              <a:t> – epistaxe, retinopatie, únavnost, neurologické příznaky, </a:t>
            </a:r>
            <a:r>
              <a:rPr lang="cs-CZ" sz="2800" b="1" dirty="0" err="1" smtClean="0">
                <a:solidFill>
                  <a:srgbClr val="002060"/>
                </a:solidFill>
              </a:rPr>
              <a:t>cefalea</a:t>
            </a:r>
            <a:r>
              <a:rPr lang="cs-CZ" sz="2800" b="1" dirty="0" smtClean="0">
                <a:solidFill>
                  <a:srgbClr val="002060"/>
                </a:solidFill>
              </a:rPr>
              <a:t>, závratě, nystagmus, ataxie, kvalitativní až kvantitativní porucha vědomí, srdeční selhávání</a:t>
            </a:r>
          </a:p>
        </p:txBody>
      </p:sp>
    </p:spTree>
    <p:extLst>
      <p:ext uri="{BB962C8B-B14F-4D97-AF65-F5344CB8AC3E}">
        <p14:creationId xmlns:p14="http://schemas.microsoft.com/office/powerpoint/2010/main" val="24953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Lymfomy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(tvoří asi 57% všech </a:t>
            </a:r>
            <a:r>
              <a:rPr lang="cs-CZ" sz="2800" b="1" dirty="0" err="1" smtClean="0">
                <a:solidFill>
                  <a:srgbClr val="002060"/>
                </a:solidFill>
              </a:rPr>
              <a:t>hematopetických</a:t>
            </a:r>
            <a:r>
              <a:rPr lang="cs-CZ" sz="2800" b="1" dirty="0" smtClean="0">
                <a:solidFill>
                  <a:srgbClr val="002060"/>
                </a:solidFill>
              </a:rPr>
              <a:t> malignit)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Solidní nádory vycházející z maligní transformace jednoho lymfocytu. Lokalizovány většinou v </a:t>
            </a:r>
            <a:r>
              <a:rPr lang="cs-CZ" dirty="0" err="1" smtClean="0"/>
              <a:t>lym</a:t>
            </a:r>
            <a:r>
              <a:rPr lang="cs-CZ" dirty="0" smtClean="0"/>
              <a:t>-fatických uzlinách, též ve slezině nebo </a:t>
            </a:r>
            <a:r>
              <a:rPr lang="cs-CZ" dirty="0" err="1" smtClean="0"/>
              <a:t>thymu</a:t>
            </a:r>
            <a:r>
              <a:rPr lang="cs-CZ" dirty="0" smtClean="0"/>
              <a:t>. Mohou být i v difusních lymfatických tkáních, např. v GALT, pak se nazývají </a:t>
            </a:r>
            <a:r>
              <a:rPr lang="cs-CZ" dirty="0" err="1" smtClean="0"/>
              <a:t>extranodální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</a:t>
            </a:r>
            <a:r>
              <a:rPr lang="cs-CZ" b="1" dirty="0" err="1" smtClean="0">
                <a:solidFill>
                  <a:srgbClr val="002060"/>
                </a:solidFill>
              </a:rPr>
              <a:t>Hodgkinský</a:t>
            </a:r>
            <a:r>
              <a:rPr lang="cs-CZ" b="1" dirty="0" smtClean="0">
                <a:solidFill>
                  <a:srgbClr val="002060"/>
                </a:solidFill>
              </a:rPr>
              <a:t> lymfom (HL, cca 12,5%)</a:t>
            </a:r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   Non- </a:t>
            </a:r>
            <a:r>
              <a:rPr lang="cs-CZ" b="1" dirty="0" err="1" smtClean="0">
                <a:solidFill>
                  <a:srgbClr val="002060"/>
                </a:solidFill>
              </a:rPr>
              <a:t>Hodgkinský</a:t>
            </a:r>
            <a:r>
              <a:rPr lang="cs-CZ" b="1" dirty="0" smtClean="0">
                <a:solidFill>
                  <a:srgbClr val="002060"/>
                </a:solidFill>
              </a:rPr>
              <a:t> lymfom (NHL, cca 44,5%)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6966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Hodgkinský</a:t>
            </a:r>
            <a:r>
              <a:rPr lang="cs-CZ" b="1" dirty="0" smtClean="0">
                <a:solidFill>
                  <a:srgbClr val="002060"/>
                </a:solidFill>
              </a:rPr>
              <a:t> lymfom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V lymfatické uzlině je několik velkých mnoho- jaderných buněk (</a:t>
            </a:r>
            <a:r>
              <a:rPr lang="cs-CZ" i="1" dirty="0" smtClean="0"/>
              <a:t>buňky </a:t>
            </a:r>
            <a:r>
              <a:rPr lang="cs-CZ" i="1" dirty="0" err="1" smtClean="0"/>
              <a:t>Reed</a:t>
            </a:r>
            <a:r>
              <a:rPr lang="cs-CZ" i="1" dirty="0" smtClean="0"/>
              <a:t>-</a:t>
            </a:r>
            <a:r>
              <a:rPr lang="cs-CZ" i="1" dirty="0" err="1" smtClean="0"/>
              <a:t>Sternbergovy</a:t>
            </a:r>
            <a:r>
              <a:rPr lang="cs-CZ" dirty="0" smtClean="0"/>
              <a:t>), které jsou maligně transformované lymfocyty B, zbytek tumorové masy je tvořen tzv. reaktivním infiltrátem z netransformovaných lymfocytů, fibroblastů a jiných buněčných elementů.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Postihuje především mladé pacienty (15-35 let), zvl. mužského pohlaví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475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Nehodgkinské</a:t>
            </a:r>
            <a:r>
              <a:rPr lang="cs-CZ" b="1" dirty="0" smtClean="0">
                <a:solidFill>
                  <a:srgbClr val="002060"/>
                </a:solidFill>
              </a:rPr>
              <a:t> lymfomy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r>
              <a:rPr lang="cs-CZ" dirty="0" smtClean="0"/>
              <a:t>Skupina heterogenních nádorů (</a:t>
            </a:r>
            <a:r>
              <a:rPr lang="cs-CZ" dirty="0" err="1" smtClean="0"/>
              <a:t>subtypy</a:t>
            </a:r>
            <a:r>
              <a:rPr lang="cs-CZ" dirty="0" smtClean="0"/>
              <a:t> z B- i T-buněk).</a:t>
            </a:r>
          </a:p>
          <a:p>
            <a:r>
              <a:rPr lang="cs-CZ" dirty="0" smtClean="0"/>
              <a:t>Nádorová masa je tvořena prakticky výhradně  maligními lymfoidními buňkami.</a:t>
            </a:r>
          </a:p>
          <a:p>
            <a:r>
              <a:rPr lang="cs-CZ" dirty="0" smtClean="0"/>
              <a:t>Vyskytuje se především u starších osob (65 let) ale  významný počet je i u osob mezi 30-40 lety). </a:t>
            </a:r>
          </a:p>
          <a:p>
            <a:r>
              <a:rPr lang="cs-CZ" dirty="0" err="1" smtClean="0"/>
              <a:t>Burkittův</a:t>
            </a:r>
            <a:r>
              <a:rPr lang="cs-CZ" dirty="0" smtClean="0"/>
              <a:t> lymfom je vázán na EBV, je u dětí.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1021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Leukemie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(tvoří asi 29% všech hematopoetických malignit)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„Tekuté nádory“ krve, pocházejí z maligně transformovaných </a:t>
            </a:r>
            <a:r>
              <a:rPr lang="cs-CZ" dirty="0" err="1" smtClean="0"/>
              <a:t>prekursorů</a:t>
            </a:r>
            <a:r>
              <a:rPr lang="cs-CZ" dirty="0" smtClean="0"/>
              <a:t> hematopoetických  </a:t>
            </a:r>
            <a:r>
              <a:rPr lang="cs-CZ" dirty="0" err="1" smtClean="0"/>
              <a:t>prekursorů</a:t>
            </a:r>
            <a:r>
              <a:rPr lang="cs-CZ" dirty="0" smtClean="0"/>
              <a:t> v kostní dřeni nebo zralých </a:t>
            </a:r>
            <a:r>
              <a:rPr lang="cs-CZ" dirty="0" err="1" smtClean="0"/>
              <a:t>hemato</a:t>
            </a:r>
            <a:r>
              <a:rPr lang="cs-CZ" dirty="0" smtClean="0"/>
              <a:t>-poetických buněk v krvi. Mohou být lymfoidní, myeloidní, akutní, chronické.</a:t>
            </a:r>
          </a:p>
          <a:p>
            <a:r>
              <a:rPr lang="cs-CZ" dirty="0" smtClean="0"/>
              <a:t>V dětském věku je nejčastější akutní </a:t>
            </a:r>
            <a:r>
              <a:rPr lang="cs-CZ" dirty="0" err="1" smtClean="0"/>
              <a:t>lymfoblastická</a:t>
            </a:r>
            <a:r>
              <a:rPr lang="cs-CZ" dirty="0" smtClean="0"/>
              <a:t> (75%) a myeloidní (20%) leukemie.</a:t>
            </a:r>
          </a:p>
          <a:p>
            <a:r>
              <a:rPr lang="cs-CZ" dirty="0" smtClean="0"/>
              <a:t>U dospělých se nejčastěji vyskytuje chronická lymfatická leukemie (35%).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1444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1463"/>
            <a:ext cx="8060267" cy="1176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002060"/>
                </a:solidFill>
              </a:rPr>
              <a:t>Imunologická léčba maligního bujení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144000" cy="4181475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Imunomodulační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(IFN-</a:t>
            </a:r>
            <a:r>
              <a:rPr lang="cs-CZ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, IL-2)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Indukce zánětu se stimulací Th1 buněk - BCG vakcína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Léčba monoklonálními protilátkami (</a:t>
            </a:r>
            <a:r>
              <a:rPr lang="cs-CZ" dirty="0" err="1" smtClean="0">
                <a:solidFill>
                  <a:srgbClr val="002060"/>
                </a:solidFill>
              </a:rPr>
              <a:t>anti</a:t>
            </a:r>
            <a:r>
              <a:rPr lang="cs-CZ" dirty="0" smtClean="0">
                <a:solidFill>
                  <a:srgbClr val="002060"/>
                </a:solidFill>
              </a:rPr>
              <a:t>-CD20, </a:t>
            </a:r>
            <a:r>
              <a:rPr lang="cs-CZ" dirty="0" err="1" smtClean="0">
                <a:solidFill>
                  <a:srgbClr val="002060"/>
                </a:solidFill>
              </a:rPr>
              <a:t>anti</a:t>
            </a:r>
            <a:r>
              <a:rPr lang="cs-CZ" dirty="0" smtClean="0">
                <a:solidFill>
                  <a:srgbClr val="002060"/>
                </a:solidFill>
              </a:rPr>
              <a:t>-HER2 ….)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GVLR po alogenní transplantaci kostní dřeně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LAK a TIL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Imunizace nádorovým antigenem v dendritických buňkách, imunizace proti </a:t>
            </a:r>
            <a:r>
              <a:rPr lang="cs-CZ" dirty="0" err="1" smtClean="0">
                <a:solidFill>
                  <a:srgbClr val="002060"/>
                </a:solidFill>
              </a:rPr>
              <a:t>onkogenním</a:t>
            </a:r>
            <a:r>
              <a:rPr lang="cs-CZ" dirty="0" smtClean="0">
                <a:solidFill>
                  <a:srgbClr val="002060"/>
                </a:solidFill>
              </a:rPr>
              <a:t> virům 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67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Imunoterapie nádorů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Specifická</a:t>
            </a:r>
            <a:r>
              <a:rPr lang="en-GB" dirty="0" smtClean="0"/>
              <a:t> </a:t>
            </a:r>
            <a:r>
              <a:rPr lang="en-GB" dirty="0" err="1"/>
              <a:t>léčba</a:t>
            </a:r>
            <a:r>
              <a:rPr lang="en-GB" dirty="0"/>
              <a:t> – </a:t>
            </a:r>
            <a:r>
              <a:rPr lang="en-GB" dirty="0" err="1"/>
              <a:t>cytostatika</a:t>
            </a:r>
            <a:r>
              <a:rPr lang="en-GB" dirty="0"/>
              <a:t> </a:t>
            </a:r>
            <a:r>
              <a:rPr lang="en-GB" dirty="0" err="1"/>
              <a:t>zabíjejí</a:t>
            </a:r>
            <a:r>
              <a:rPr lang="en-GB" dirty="0"/>
              <a:t> (</a:t>
            </a:r>
            <a:r>
              <a:rPr lang="en-GB" dirty="0" err="1"/>
              <a:t>poškozují</a:t>
            </a:r>
            <a:r>
              <a:rPr lang="en-GB" dirty="0"/>
              <a:t>)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dělící</a:t>
            </a:r>
            <a:r>
              <a:rPr lang="en-GB" dirty="0"/>
              <a:t> se b., </a:t>
            </a:r>
            <a:r>
              <a:rPr lang="en-GB" dirty="0" err="1"/>
              <a:t>především</a:t>
            </a:r>
            <a:r>
              <a:rPr lang="en-GB" dirty="0"/>
              <a:t> b.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</a:p>
          <a:p>
            <a:r>
              <a:rPr lang="en-GB" dirty="0" err="1" smtClean="0"/>
              <a:t>Stimulace</a:t>
            </a:r>
            <a:r>
              <a:rPr lang="en-GB" dirty="0" smtClean="0"/>
              <a:t> </a:t>
            </a:r>
            <a:r>
              <a:rPr lang="en-GB" dirty="0" err="1"/>
              <a:t>aktivní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protinádorové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</a:t>
            </a:r>
          </a:p>
          <a:p>
            <a:r>
              <a:rPr lang="en-GB" dirty="0"/>
              <a:t>a) </a:t>
            </a:r>
            <a:r>
              <a:rPr lang="en-GB" dirty="0" err="1"/>
              <a:t>vakcinace</a:t>
            </a:r>
            <a:r>
              <a:rPr lang="en-GB" dirty="0"/>
              <a:t> </a:t>
            </a:r>
            <a:r>
              <a:rPr lang="en-GB" dirty="0" err="1"/>
              <a:t>nádorovými</a:t>
            </a:r>
            <a:r>
              <a:rPr lang="en-GB" dirty="0"/>
              <a:t> b. </a:t>
            </a:r>
            <a:r>
              <a:rPr lang="en-GB" dirty="0" err="1"/>
              <a:t>nebo</a:t>
            </a:r>
            <a:r>
              <a:rPr lang="en-GB" dirty="0"/>
              <a:t> Ag – </a:t>
            </a:r>
            <a:r>
              <a:rPr lang="en-GB" dirty="0" err="1"/>
              <a:t>podávání</a:t>
            </a:r>
            <a:r>
              <a:rPr lang="en-GB" dirty="0"/>
              <a:t> </a:t>
            </a:r>
            <a:r>
              <a:rPr lang="en-GB" dirty="0" err="1"/>
              <a:t>vlastních</a:t>
            </a:r>
            <a:r>
              <a:rPr lang="en-GB" dirty="0"/>
              <a:t> APC (</a:t>
            </a:r>
            <a:r>
              <a:rPr lang="en-GB" dirty="0" err="1"/>
              <a:t>dendritické</a:t>
            </a:r>
            <a:r>
              <a:rPr lang="en-GB" dirty="0"/>
              <a:t> b.)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inkubaci</a:t>
            </a:r>
            <a:r>
              <a:rPr lang="en-GB" dirty="0"/>
              <a:t> s </a:t>
            </a:r>
            <a:r>
              <a:rPr lang="en-GB" dirty="0" err="1"/>
              <a:t>nádorovými</a:t>
            </a:r>
            <a:r>
              <a:rPr lang="en-GB" dirty="0"/>
              <a:t> Ag „in vitro“ </a:t>
            </a:r>
          </a:p>
          <a:p>
            <a:r>
              <a:rPr lang="en-GB" dirty="0"/>
              <a:t>b)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hostitelské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</a:t>
            </a:r>
            <a:r>
              <a:rPr lang="en-GB" dirty="0" err="1"/>
              <a:t>cytokiny</a:t>
            </a:r>
            <a:r>
              <a:rPr lang="en-GB" dirty="0"/>
              <a:t> a </a:t>
            </a:r>
            <a:r>
              <a:rPr lang="en-GB" dirty="0" err="1"/>
              <a:t>kostimulátory</a:t>
            </a:r>
            <a:r>
              <a:rPr lang="en-GB" dirty="0"/>
              <a:t> : </a:t>
            </a:r>
            <a:r>
              <a:rPr lang="en-GB" dirty="0" err="1"/>
              <a:t>systémové</a:t>
            </a:r>
            <a:r>
              <a:rPr lang="en-GB" dirty="0"/>
              <a:t>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cytokinů</a:t>
            </a:r>
            <a:r>
              <a:rPr lang="en-GB" dirty="0"/>
              <a:t> (Il 2) </a:t>
            </a:r>
            <a:r>
              <a:rPr lang="en-GB" dirty="0" err="1"/>
              <a:t>stimuluje</a:t>
            </a:r>
            <a:r>
              <a:rPr lang="en-GB" dirty="0"/>
              <a:t> </a:t>
            </a:r>
            <a:r>
              <a:rPr lang="en-GB" dirty="0" err="1"/>
              <a:t>proliferaci</a:t>
            </a:r>
            <a:r>
              <a:rPr lang="en-GB" dirty="0"/>
              <a:t> a </a:t>
            </a:r>
            <a:r>
              <a:rPr lang="en-GB" dirty="0" err="1"/>
              <a:t>aktivitu</a:t>
            </a:r>
            <a:r>
              <a:rPr lang="en-GB" dirty="0"/>
              <a:t> </a:t>
            </a:r>
            <a:r>
              <a:rPr lang="en-GB" dirty="0" err="1"/>
              <a:t>NKb</a:t>
            </a:r>
            <a:r>
              <a:rPr lang="en-GB" dirty="0"/>
              <a:t>. a </a:t>
            </a:r>
            <a:r>
              <a:rPr lang="en-GB" dirty="0" err="1"/>
              <a:t>cytotoxických</a:t>
            </a:r>
            <a:r>
              <a:rPr lang="en-GB" dirty="0"/>
              <a:t> T </a:t>
            </a:r>
            <a:r>
              <a:rPr lang="en-GB" dirty="0" err="1"/>
              <a:t>ly</a:t>
            </a:r>
            <a:r>
              <a:rPr lang="en-GB" dirty="0"/>
              <a:t> (</a:t>
            </a:r>
            <a:r>
              <a:rPr lang="en-GB" dirty="0" err="1"/>
              <a:t>toxické</a:t>
            </a:r>
            <a:r>
              <a:rPr lang="en-GB" dirty="0"/>
              <a:t> </a:t>
            </a:r>
            <a:r>
              <a:rPr lang="en-GB" dirty="0" err="1"/>
              <a:t>projevy-horečka,plicní</a:t>
            </a:r>
            <a:r>
              <a:rPr lang="en-GB" dirty="0"/>
              <a:t> </a:t>
            </a:r>
            <a:r>
              <a:rPr lang="en-GB" dirty="0" err="1"/>
              <a:t>edem</a:t>
            </a:r>
            <a:r>
              <a:rPr lang="en-GB" dirty="0"/>
              <a:t>), IFN alfa (</a:t>
            </a:r>
            <a:r>
              <a:rPr lang="en-GB" dirty="0" err="1"/>
              <a:t>současně</a:t>
            </a:r>
            <a:r>
              <a:rPr lang="en-GB" dirty="0"/>
              <a:t> s </a:t>
            </a:r>
            <a:r>
              <a:rPr lang="en-GB" dirty="0" err="1"/>
              <a:t>chemoterapií</a:t>
            </a:r>
            <a:r>
              <a:rPr lang="en-GB" dirty="0"/>
              <a:t>) </a:t>
            </a:r>
            <a:endParaRPr lang="cs-CZ" dirty="0" smtClean="0"/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)</a:t>
            </a:r>
            <a:r>
              <a:rPr lang="cs-CZ" dirty="0" smtClean="0"/>
              <a:t> n</a:t>
            </a:r>
            <a:r>
              <a:rPr lang="en-GB" dirty="0" err="1" smtClean="0"/>
              <a:t>especifická</a:t>
            </a:r>
            <a:r>
              <a:rPr lang="en-GB" dirty="0" smtClean="0"/>
              <a:t>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(</a:t>
            </a:r>
            <a:r>
              <a:rPr lang="en-GB" dirty="0" err="1"/>
              <a:t>lokální</a:t>
            </a:r>
            <a:r>
              <a:rPr lang="en-GB" dirty="0"/>
              <a:t> </a:t>
            </a:r>
            <a:r>
              <a:rPr lang="en-GB" dirty="0" err="1"/>
              <a:t>podávání</a:t>
            </a:r>
            <a:r>
              <a:rPr lang="en-GB" dirty="0"/>
              <a:t> </a:t>
            </a:r>
            <a:r>
              <a:rPr lang="en-GB" dirty="0" err="1" smtClean="0"/>
              <a:t>látek,kte</a:t>
            </a:r>
            <a:r>
              <a:rPr lang="cs-CZ" dirty="0" smtClean="0"/>
              <a:t>r</a:t>
            </a:r>
            <a:r>
              <a:rPr lang="en-GB" dirty="0" smtClean="0"/>
              <a:t>é </a:t>
            </a:r>
            <a:r>
              <a:rPr lang="en-GB" dirty="0" err="1"/>
              <a:t>stimulují</a:t>
            </a:r>
            <a:r>
              <a:rPr lang="en-GB" dirty="0"/>
              <a:t> </a:t>
            </a:r>
            <a:r>
              <a:rPr lang="en-GB" dirty="0" err="1"/>
              <a:t>zánět</a:t>
            </a:r>
            <a:r>
              <a:rPr lang="en-GB" dirty="0"/>
              <a:t>)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476073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Imunoterapie nádorů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Pasivní</a:t>
            </a:r>
            <a:r>
              <a:rPr lang="en-GB" dirty="0" smtClean="0"/>
              <a:t> </a:t>
            </a:r>
            <a:r>
              <a:rPr lang="en-GB" dirty="0" err="1"/>
              <a:t>imunoterapie</a:t>
            </a:r>
            <a:r>
              <a:rPr lang="en-GB" dirty="0"/>
              <a:t> Tb. A </a:t>
            </a:r>
            <a:r>
              <a:rPr lang="en-GB" dirty="0" err="1"/>
              <a:t>protilátkami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a) </a:t>
            </a:r>
            <a:r>
              <a:rPr lang="en-GB" dirty="0" err="1"/>
              <a:t>adaptivní</a:t>
            </a:r>
            <a:r>
              <a:rPr lang="en-GB" dirty="0"/>
              <a:t>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– </a:t>
            </a:r>
            <a:r>
              <a:rPr lang="en-GB" dirty="0" err="1"/>
              <a:t>pacientovi</a:t>
            </a:r>
            <a:r>
              <a:rPr lang="en-GB" dirty="0"/>
              <a:t> </a:t>
            </a:r>
            <a:r>
              <a:rPr lang="en-GB" dirty="0" err="1"/>
              <a:t>podávány</a:t>
            </a:r>
            <a:r>
              <a:rPr lang="en-GB" dirty="0"/>
              <a:t> </a:t>
            </a:r>
            <a:r>
              <a:rPr lang="en-GB" dirty="0" err="1"/>
              <a:t>kultivované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b. s </a:t>
            </a:r>
            <a:r>
              <a:rPr lang="en-GB" dirty="0" err="1"/>
              <a:t>protinádorovou</a:t>
            </a:r>
            <a:r>
              <a:rPr lang="en-GB" dirty="0"/>
              <a:t> </a:t>
            </a:r>
            <a:r>
              <a:rPr lang="en-GB" dirty="0" err="1"/>
              <a:t>aktivitou</a:t>
            </a:r>
            <a:r>
              <a:rPr lang="en-GB" dirty="0"/>
              <a:t> </a:t>
            </a:r>
          </a:p>
          <a:p>
            <a:r>
              <a:rPr lang="en-GB" dirty="0"/>
              <a:t>b)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protilátek</a:t>
            </a:r>
            <a:r>
              <a:rPr lang="en-GB" dirty="0"/>
              <a:t> s </a:t>
            </a:r>
            <a:r>
              <a:rPr lang="en-GB" dirty="0" err="1"/>
              <a:t>protinádorovou</a:t>
            </a:r>
            <a:r>
              <a:rPr lang="en-GB" dirty="0"/>
              <a:t> </a:t>
            </a:r>
            <a:r>
              <a:rPr lang="en-GB" dirty="0" err="1"/>
              <a:t>aktivitou</a:t>
            </a:r>
            <a:r>
              <a:rPr lang="en-GB" dirty="0"/>
              <a:t> </a:t>
            </a:r>
          </a:p>
          <a:p>
            <a:r>
              <a:rPr lang="en-GB" dirty="0"/>
              <a:t>MP </a:t>
            </a:r>
            <a:r>
              <a:rPr lang="en-GB" dirty="0" err="1"/>
              <a:t>eliminují</a:t>
            </a:r>
            <a:r>
              <a:rPr lang="en-GB" dirty="0"/>
              <a:t> </a:t>
            </a:r>
            <a:r>
              <a:rPr lang="en-GB" dirty="0" err="1"/>
              <a:t>nádorové</a:t>
            </a:r>
            <a:r>
              <a:rPr lang="en-GB" dirty="0"/>
              <a:t> b. </a:t>
            </a:r>
            <a:r>
              <a:rPr lang="en-GB" dirty="0" err="1"/>
              <a:t>opsonizací</a:t>
            </a:r>
            <a:r>
              <a:rPr lang="en-GB" dirty="0"/>
              <a:t>, </a:t>
            </a:r>
            <a:r>
              <a:rPr lang="en-GB" dirty="0" err="1"/>
              <a:t>fagocytozou</a:t>
            </a:r>
            <a:r>
              <a:rPr lang="en-GB" dirty="0"/>
              <a:t> a </a:t>
            </a:r>
            <a:r>
              <a:rPr lang="en-GB" dirty="0" err="1"/>
              <a:t>aktivací</a:t>
            </a:r>
            <a:r>
              <a:rPr lang="en-GB" dirty="0"/>
              <a:t> </a:t>
            </a:r>
            <a:r>
              <a:rPr lang="en-GB" dirty="0" err="1"/>
              <a:t>komplementu</a:t>
            </a:r>
            <a:r>
              <a:rPr lang="en-GB" dirty="0"/>
              <a:t> </a:t>
            </a:r>
          </a:p>
          <a:p>
            <a:r>
              <a:rPr lang="en-GB" dirty="0"/>
              <a:t>MP anti Her-2/</a:t>
            </a:r>
            <a:r>
              <a:rPr lang="en-GB" dirty="0" err="1"/>
              <a:t>Neu</a:t>
            </a:r>
            <a:r>
              <a:rPr lang="en-GB" dirty="0"/>
              <a:t>- </a:t>
            </a:r>
            <a:r>
              <a:rPr lang="en-GB" dirty="0" err="1"/>
              <a:t>namířeny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</a:t>
            </a:r>
            <a:r>
              <a:rPr lang="en-GB" dirty="0" err="1"/>
              <a:t>onkogenu</a:t>
            </a:r>
            <a:r>
              <a:rPr lang="en-GB" dirty="0"/>
              <a:t>, Herceptin-</a:t>
            </a:r>
            <a:r>
              <a:rPr lang="en-GB" dirty="0" err="1"/>
              <a:t>nádor</a:t>
            </a:r>
            <a:r>
              <a:rPr lang="en-GB" dirty="0"/>
              <a:t> </a:t>
            </a:r>
            <a:r>
              <a:rPr lang="en-GB" dirty="0" err="1"/>
              <a:t>prsu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62611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TRANSPLANTAČNÍ IMUNOLOGIE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Nespecifické imunoglobulinové preparáty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/>
              <a:t>Podávají se u </a:t>
            </a:r>
            <a:r>
              <a:rPr lang="cs-CZ" altLang="en-US" sz="2800" dirty="0" err="1" smtClean="0"/>
              <a:t>imunosuprimovaných</a:t>
            </a:r>
            <a:r>
              <a:rPr lang="cs-CZ" altLang="en-US" sz="2800" dirty="0" smtClean="0"/>
              <a:t> jedinců</a:t>
            </a:r>
          </a:p>
          <a:p>
            <a:pPr eaLnBrk="1" hangingPunct="1"/>
            <a:r>
              <a:rPr lang="cs-CZ" altLang="en-US" sz="2800" dirty="0" smtClean="0"/>
              <a:t>Extrakcí etanolem je možno ze séra získat </a:t>
            </a:r>
            <a:r>
              <a:rPr lang="cs-CZ" altLang="en-US" sz="2800" dirty="0" err="1" smtClean="0"/>
              <a:t>imunoglobulinou</a:t>
            </a:r>
            <a:r>
              <a:rPr lang="cs-CZ" altLang="en-US" sz="2800" dirty="0" smtClean="0"/>
              <a:t> frakci – 16% roztok je používán jako „normální imunoglobulin“. Obsahuje zejména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/>
              <a:t>Další manipulací (odstranění polymerů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které by se vázaly na </a:t>
            </a:r>
            <a:r>
              <a:rPr lang="cs-CZ" altLang="en-US" sz="2800" dirty="0" err="1" smtClean="0"/>
              <a:t>Fc</a:t>
            </a:r>
            <a:r>
              <a:rPr lang="cs-CZ" altLang="en-US" sz="2800" dirty="0" smtClean="0"/>
              <a:t> receptory a aktivovaly komplement) je možno získat deriváty k intravenóznímu podání</a:t>
            </a:r>
          </a:p>
          <a:p>
            <a:pPr eaLnBrk="1" hangingPunct="1"/>
            <a:r>
              <a:rPr lang="cs-CZ" altLang="en-US" sz="2800" dirty="0" smtClean="0"/>
              <a:t>Nově jsou používány i imunoglobuliny pro subkutánní léčbu.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1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/>
              <a:t>Transplantace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1196975"/>
            <a:ext cx="8858250" cy="5429250"/>
          </a:xfrm>
        </p:spPr>
        <p:txBody>
          <a:bodyPr>
            <a:normAutofit fontScale="85000" lnSpcReduction="20000"/>
          </a:bodyPr>
          <a:lstStyle/>
          <a:p>
            <a:r>
              <a:rPr lang="cs-CZ" altLang="en-US" dirty="0" smtClean="0"/>
              <a:t>Přenosy tkání nebo orgánů</a:t>
            </a:r>
          </a:p>
          <a:p>
            <a:r>
              <a:rPr lang="cs-CZ" altLang="en-US" u="sng" dirty="0" smtClean="0"/>
              <a:t>Cíl:</a:t>
            </a:r>
            <a:r>
              <a:rPr lang="cs-CZ" altLang="en-US" dirty="0" smtClean="0"/>
              <a:t> náhrada nefunkční tkáně nebo orgánu příjemce zdravým ekvivalentem (štěp) od dárce</a:t>
            </a:r>
          </a:p>
          <a:p>
            <a:pPr>
              <a:buFont typeface="Wingdings 2" pitchFamily="18" charset="2"/>
              <a:buNone/>
            </a:pPr>
            <a:r>
              <a:rPr lang="cs-CZ" altLang="en-US" u="sng" dirty="0" smtClean="0"/>
              <a:t>Štěpy:</a:t>
            </a:r>
          </a:p>
          <a:p>
            <a:r>
              <a:rPr lang="cs-CZ" altLang="en-US" dirty="0" err="1" smtClean="0"/>
              <a:t>Syngenní</a:t>
            </a:r>
            <a:r>
              <a:rPr lang="cs-CZ" altLang="en-US" dirty="0" smtClean="0"/>
              <a:t> </a:t>
            </a:r>
            <a:r>
              <a:rPr lang="cs-CZ" altLang="en-US" sz="2600" dirty="0" smtClean="0"/>
              <a:t>– dárce geneticky identický s příjemcem (identická dvojčata)</a:t>
            </a:r>
          </a:p>
          <a:p>
            <a:r>
              <a:rPr lang="cs-CZ" altLang="en-US" b="1" dirty="0" smtClean="0"/>
              <a:t>Alogenní </a:t>
            </a:r>
            <a:r>
              <a:rPr lang="cs-CZ" altLang="en-US" sz="2800" dirty="0" smtClean="0"/>
              <a:t>– geneticky odlišní dárci stejného živočišného druhu</a:t>
            </a:r>
            <a:endParaRPr lang="cs-CZ" altLang="en-US" sz="2800" b="1" dirty="0" smtClean="0"/>
          </a:p>
          <a:p>
            <a:r>
              <a:rPr lang="cs-CZ" altLang="en-US" dirty="0" smtClean="0"/>
              <a:t>Xenogenní </a:t>
            </a:r>
            <a:r>
              <a:rPr lang="cs-CZ" altLang="en-US" sz="2000" dirty="0" smtClean="0"/>
              <a:t>– </a:t>
            </a:r>
            <a:r>
              <a:rPr lang="cs-CZ" altLang="en-US" sz="2800" dirty="0" smtClean="0"/>
              <a:t>dárce z jiného živočišného druhu (prase)</a:t>
            </a:r>
          </a:p>
          <a:p>
            <a:pPr lvl="1">
              <a:spcBef>
                <a:spcPct val="0"/>
              </a:spcBef>
            </a:pPr>
            <a:r>
              <a:rPr lang="cs-CZ" altLang="en-US" dirty="0"/>
              <a:t>Nedostatek vhodných dárců </a:t>
            </a:r>
            <a:r>
              <a:rPr lang="cs-CZ" altLang="en-US" dirty="0" smtClean="0"/>
              <a:t> - značné </a:t>
            </a:r>
            <a:r>
              <a:rPr lang="cs-CZ" altLang="en-US" dirty="0"/>
              <a:t>množství přirozených protilátek → </a:t>
            </a:r>
            <a:r>
              <a:rPr lang="cs-CZ" altLang="en-US" dirty="0" err="1"/>
              <a:t>hyperakutní</a:t>
            </a:r>
            <a:r>
              <a:rPr lang="cs-CZ" altLang="en-US" dirty="0"/>
              <a:t> </a:t>
            </a:r>
            <a:r>
              <a:rPr lang="cs-CZ" altLang="en-US" dirty="0" err="1"/>
              <a:t>odhojování</a:t>
            </a:r>
            <a:r>
              <a:rPr lang="cs-CZ" altLang="en-US" dirty="0"/>
              <a:t> → vývoj transgenních prasat – </a:t>
            </a:r>
            <a:r>
              <a:rPr lang="cs-CZ" altLang="en-US" dirty="0" err="1"/>
              <a:t>bb</a:t>
            </a:r>
            <a:r>
              <a:rPr lang="cs-CZ" altLang="en-US" dirty="0"/>
              <a:t> by nesly méně antigenů rozeznávaných lidskými přirozenými </a:t>
            </a:r>
            <a:r>
              <a:rPr lang="cs-CZ" altLang="en-US" dirty="0" smtClean="0"/>
              <a:t>protilátkami</a:t>
            </a:r>
          </a:p>
          <a:p>
            <a:endParaRPr lang="cs-CZ" altLang="en-US" sz="2400" dirty="0" smtClean="0"/>
          </a:p>
          <a:p>
            <a:r>
              <a:rPr lang="cs-CZ" altLang="en-US" dirty="0" smtClean="0"/>
              <a:t>Autologní transplantace </a:t>
            </a:r>
            <a:r>
              <a:rPr lang="cs-CZ" altLang="en-US" sz="2800" dirty="0" smtClean="0"/>
              <a:t>– přenos tkání jedince na jiné místo jeho organismu </a:t>
            </a:r>
          </a:p>
          <a:p>
            <a:r>
              <a:rPr lang="cs-CZ" altLang="en-US" dirty="0" smtClean="0"/>
              <a:t>Implantace </a:t>
            </a:r>
            <a:r>
              <a:rPr lang="cs-CZ" altLang="en-US" sz="2000" dirty="0" smtClean="0"/>
              <a:t>– </a:t>
            </a:r>
            <a:r>
              <a:rPr lang="cs-CZ" altLang="en-US" sz="2800" dirty="0" smtClean="0"/>
              <a:t>umělé (syntetické) náhrady tkání</a:t>
            </a:r>
          </a:p>
        </p:txBody>
      </p:sp>
    </p:spTree>
    <p:extLst>
      <p:ext uri="{BB962C8B-B14F-4D97-AF65-F5344CB8AC3E}">
        <p14:creationId xmlns:p14="http://schemas.microsoft.com/office/powerpoint/2010/main" val="2922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Transplantace orgánů, tkání, buněk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400" b="1" i="1" dirty="0" smtClean="0">
                <a:solidFill>
                  <a:srgbClr val="C00000"/>
                </a:solidFill>
              </a:rPr>
              <a:t>Dárce </a:t>
            </a:r>
            <a:r>
              <a:rPr lang="cs-CZ" sz="2400" b="1" i="1" dirty="0">
                <a:solidFill>
                  <a:srgbClr val="C00000"/>
                </a:solidFill>
              </a:rPr>
              <a:t>a příjemce: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Autologní  transplantace (</a:t>
            </a:r>
            <a:r>
              <a:rPr lang="cs-CZ" sz="2400" b="1" dirty="0" err="1">
                <a:solidFill>
                  <a:srgbClr val="002060"/>
                </a:solidFill>
              </a:rPr>
              <a:t>autograft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 err="1" smtClean="0">
                <a:solidFill>
                  <a:srgbClr val="002060"/>
                </a:solidFill>
              </a:rPr>
              <a:t>Syngenní</a:t>
            </a:r>
            <a:r>
              <a:rPr lang="cs-CZ" sz="2400" b="1" dirty="0" smtClean="0">
                <a:solidFill>
                  <a:srgbClr val="002060"/>
                </a:solidFill>
              </a:rPr>
              <a:t> transplantace   </a:t>
            </a:r>
            <a:r>
              <a:rPr lang="cs-CZ" sz="2400" b="1" dirty="0">
                <a:solidFill>
                  <a:srgbClr val="002060"/>
                </a:solidFill>
              </a:rPr>
              <a:t>(</a:t>
            </a:r>
            <a:r>
              <a:rPr lang="cs-CZ" sz="2400" b="1" dirty="0" err="1">
                <a:solidFill>
                  <a:srgbClr val="002060"/>
                </a:solidFill>
              </a:rPr>
              <a:t>isograft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Alogenní transplantace  (</a:t>
            </a:r>
            <a:r>
              <a:rPr lang="cs-CZ" sz="2400" b="1" dirty="0" err="1">
                <a:solidFill>
                  <a:srgbClr val="002060"/>
                </a:solidFill>
              </a:rPr>
              <a:t>allograft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Xenogenní transplantace (</a:t>
            </a:r>
            <a:r>
              <a:rPr lang="cs-CZ" sz="2400" b="1" dirty="0" err="1">
                <a:solidFill>
                  <a:srgbClr val="002060"/>
                </a:solidFill>
              </a:rPr>
              <a:t>xenograft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rgbClr val="002060"/>
                </a:solidFill>
              </a:rPr>
              <a:t>                  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sz="2400" b="1" i="1" dirty="0" smtClean="0">
                <a:solidFill>
                  <a:srgbClr val="C00000"/>
                </a:solidFill>
              </a:rPr>
              <a:t>Důsledky </a:t>
            </a:r>
            <a:r>
              <a:rPr lang="cs-CZ" sz="2400" b="1" i="1" dirty="0" err="1" smtClean="0">
                <a:solidFill>
                  <a:srgbClr val="C00000"/>
                </a:solidFill>
              </a:rPr>
              <a:t>histoinkompatibility</a:t>
            </a:r>
            <a:r>
              <a:rPr lang="cs-CZ" sz="2400" b="1" i="1" dirty="0" smtClean="0">
                <a:solidFill>
                  <a:srgbClr val="C00000"/>
                </a:solidFill>
              </a:rPr>
              <a:t>:</a:t>
            </a:r>
            <a:endParaRPr lang="cs-CZ" sz="2400" b="1" i="1" dirty="0">
              <a:solidFill>
                <a:srgbClr val="C00000"/>
              </a:solidFill>
            </a:endParaRPr>
          </a:p>
          <a:p>
            <a:r>
              <a:rPr lang="cs-CZ" sz="2400" b="1" dirty="0" err="1">
                <a:solidFill>
                  <a:srgbClr val="002060"/>
                </a:solidFill>
              </a:rPr>
              <a:t>Rejekce</a:t>
            </a:r>
            <a:r>
              <a:rPr lang="cs-CZ" sz="2400" b="1" dirty="0">
                <a:solidFill>
                  <a:srgbClr val="002060"/>
                </a:solidFill>
              </a:rPr>
              <a:t> (odvržení, odhojení) štěpu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Reakce štěpu proti hostiteli (</a:t>
            </a:r>
            <a:r>
              <a:rPr lang="cs-CZ" sz="2400" b="1" dirty="0" err="1">
                <a:solidFill>
                  <a:srgbClr val="002060"/>
                </a:solidFill>
              </a:rPr>
              <a:t>graft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versus host </a:t>
            </a:r>
            <a:r>
              <a:rPr lang="cs-CZ" sz="2400" b="1" dirty="0" err="1" smtClean="0">
                <a:solidFill>
                  <a:srgbClr val="002060"/>
                </a:solidFill>
              </a:rPr>
              <a:t>reaction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–</a:t>
            </a:r>
            <a:r>
              <a:rPr lang="cs-CZ" sz="2400" b="1" dirty="0" err="1" smtClean="0">
                <a:solidFill>
                  <a:srgbClr val="002060"/>
                </a:solidFill>
              </a:rPr>
              <a:t>GvHR</a:t>
            </a:r>
            <a:r>
              <a:rPr lang="cs-CZ" sz="2400" b="1" dirty="0" smtClean="0">
                <a:solidFill>
                  <a:srgbClr val="002060"/>
                </a:solidFill>
              </a:rPr>
              <a:t>)</a:t>
            </a:r>
            <a:endParaRPr 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9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</a:t>
            </a:r>
            <a:r>
              <a:rPr lang="cs-CZ" dirty="0" err="1" smtClean="0"/>
              <a:t>histokompatibilitní</a:t>
            </a:r>
            <a:r>
              <a:rPr lang="cs-CZ" dirty="0" smtClean="0"/>
              <a:t> komplex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r>
              <a:rPr lang="en-GB" dirty="0" err="1"/>
              <a:t>Jedná</a:t>
            </a:r>
            <a:r>
              <a:rPr lang="en-GB" dirty="0"/>
              <a:t> se o </a:t>
            </a:r>
            <a:r>
              <a:rPr lang="en-GB" dirty="0" err="1"/>
              <a:t>genetický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je </a:t>
            </a:r>
            <a:r>
              <a:rPr lang="en-GB" dirty="0" err="1"/>
              <a:t>primárně</a:t>
            </a:r>
            <a:r>
              <a:rPr lang="en-GB" dirty="0"/>
              <a:t>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 </a:t>
            </a:r>
            <a:r>
              <a:rPr lang="en-GB" b="1" dirty="0" err="1"/>
              <a:t>rozeznávání</a:t>
            </a:r>
            <a:r>
              <a:rPr lang="en-GB" b="1" dirty="0"/>
              <a:t> </a:t>
            </a:r>
            <a:r>
              <a:rPr lang="en-GB" b="1" dirty="0" err="1"/>
              <a:t>vlastního</a:t>
            </a:r>
            <a:r>
              <a:rPr lang="en-GB" b="1" dirty="0"/>
              <a:t> od </a:t>
            </a:r>
            <a:r>
              <a:rPr lang="en-GB" b="1" dirty="0" err="1"/>
              <a:t>cizorodého</a:t>
            </a:r>
            <a:r>
              <a:rPr lang="en-GB" dirty="0"/>
              <a:t> (</a:t>
            </a:r>
            <a:r>
              <a:rPr lang="en-GB" b="1" dirty="0"/>
              <a:t>M</a:t>
            </a:r>
            <a:r>
              <a:rPr lang="en-GB" dirty="0"/>
              <a:t>ajor </a:t>
            </a:r>
            <a:r>
              <a:rPr lang="en-GB" b="1" dirty="0"/>
              <a:t>H</a:t>
            </a:r>
            <a:r>
              <a:rPr lang="en-GB" dirty="0"/>
              <a:t>istocompatibility </a:t>
            </a:r>
            <a:r>
              <a:rPr lang="en-GB" b="1" dirty="0"/>
              <a:t>C</a:t>
            </a:r>
            <a:r>
              <a:rPr lang="en-GB" dirty="0"/>
              <a:t>omplex). U </a:t>
            </a:r>
            <a:r>
              <a:rPr lang="en-GB" dirty="0" err="1"/>
              <a:t>člověka</a:t>
            </a:r>
            <a:r>
              <a:rPr lang="en-GB" dirty="0"/>
              <a:t> je </a:t>
            </a:r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histokompatibilním</a:t>
            </a:r>
            <a:r>
              <a:rPr lang="en-GB" dirty="0"/>
              <a:t> </a:t>
            </a:r>
            <a:r>
              <a:rPr lang="en-GB" dirty="0" err="1" smtClean="0"/>
              <a:t>systémem</a:t>
            </a:r>
            <a:r>
              <a:rPr lang="cs-CZ" dirty="0"/>
              <a:t> </a:t>
            </a:r>
            <a:r>
              <a:rPr lang="cs-CZ" dirty="0" smtClean="0"/>
              <a:t>komplex  </a:t>
            </a:r>
            <a:r>
              <a:rPr lang="en-GB" b="1" dirty="0" smtClean="0"/>
              <a:t>HLA</a:t>
            </a:r>
            <a:r>
              <a:rPr lang="en-GB" dirty="0"/>
              <a:t> (</a:t>
            </a:r>
            <a:r>
              <a:rPr lang="en-GB" b="1" dirty="0"/>
              <a:t>H</a:t>
            </a:r>
            <a:r>
              <a:rPr lang="en-GB" dirty="0"/>
              <a:t>uman </a:t>
            </a:r>
            <a:r>
              <a:rPr lang="en-GB" b="1" dirty="0"/>
              <a:t>L</a:t>
            </a:r>
            <a:r>
              <a:rPr lang="en-GB" dirty="0"/>
              <a:t>eucocyte </a:t>
            </a:r>
            <a:r>
              <a:rPr lang="en-GB" b="1" dirty="0"/>
              <a:t>A</a:t>
            </a:r>
            <a:r>
              <a:rPr lang="en-GB" dirty="0"/>
              <a:t>ntigen) – </a:t>
            </a:r>
            <a:r>
              <a:rPr lang="en-GB" dirty="0" err="1"/>
              <a:t>rozsáhlý</a:t>
            </a:r>
            <a:r>
              <a:rPr lang="en-GB" dirty="0"/>
              <a:t> </a:t>
            </a:r>
            <a:r>
              <a:rPr lang="en-GB" dirty="0" err="1"/>
              <a:t>komplex</a:t>
            </a:r>
            <a:r>
              <a:rPr lang="en-GB" dirty="0"/>
              <a:t> </a:t>
            </a:r>
            <a:r>
              <a:rPr lang="cs-CZ" dirty="0" smtClean="0"/>
              <a:t> genů,</a:t>
            </a:r>
            <a:r>
              <a:rPr lang="en-GB" dirty="0" smtClean="0"/>
              <a:t>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determinují</a:t>
            </a:r>
            <a:r>
              <a:rPr lang="en-GB" dirty="0"/>
              <a:t> </a:t>
            </a:r>
            <a:r>
              <a:rPr lang="en-GB" dirty="0" err="1"/>
              <a:t>povrchové</a:t>
            </a:r>
            <a:r>
              <a:rPr lang="en-GB" dirty="0"/>
              <a:t> </a:t>
            </a:r>
            <a:r>
              <a:rPr lang="en-GB" dirty="0" err="1"/>
              <a:t>molekuly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cs-CZ" dirty="0" err="1" smtClean="0"/>
              <a:t>Ag</a:t>
            </a:r>
            <a:r>
              <a:rPr lang="en-GB" dirty="0" smtClean="0"/>
              <a:t>) </a:t>
            </a:r>
            <a:r>
              <a:rPr lang="en-GB" dirty="0" err="1"/>
              <a:t>umístěné</a:t>
            </a:r>
            <a:r>
              <a:rPr lang="en-GB" dirty="0"/>
              <a:t> v </a:t>
            </a:r>
            <a:r>
              <a:rPr lang="en-GB" dirty="0" err="1"/>
              <a:t>plazmatické</a:t>
            </a:r>
            <a:r>
              <a:rPr lang="en-GB" dirty="0"/>
              <a:t> </a:t>
            </a:r>
            <a:r>
              <a:rPr lang="en-GB" dirty="0" err="1"/>
              <a:t>membráně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43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Antigeny </a:t>
            </a:r>
            <a:r>
              <a:rPr lang="en-GB" dirty="0" smtClean="0"/>
              <a:t>se </a:t>
            </a:r>
            <a:r>
              <a:rPr lang="en-GB" dirty="0" err="1"/>
              <a:t>chovají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 </a:t>
            </a:r>
            <a:r>
              <a:rPr lang="en-GB" b="1" dirty="0" err="1"/>
              <a:t>transplantační</a:t>
            </a:r>
            <a:r>
              <a:rPr lang="en-GB" dirty="0"/>
              <a:t>, </a:t>
            </a:r>
            <a:r>
              <a:rPr lang="en-GB" dirty="0" err="1"/>
              <a:t>tzn</a:t>
            </a:r>
            <a:r>
              <a:rPr lang="en-GB" dirty="0"/>
              <a:t>.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odhojení</a:t>
            </a:r>
            <a:r>
              <a:rPr lang="en-GB" dirty="0"/>
              <a:t> </a:t>
            </a:r>
            <a:r>
              <a:rPr lang="en-GB" dirty="0" err="1"/>
              <a:t>tkáně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inkompatibilních</a:t>
            </a:r>
            <a:r>
              <a:rPr lang="en-GB" dirty="0"/>
              <a:t> </a:t>
            </a:r>
            <a:r>
              <a:rPr lang="en-GB" dirty="0" err="1" smtClean="0"/>
              <a:t>transplantacích</a:t>
            </a:r>
            <a:endParaRPr lang="en-GB" dirty="0"/>
          </a:p>
          <a:p>
            <a:r>
              <a:rPr lang="en-GB" dirty="0"/>
              <a:t>HLA </a:t>
            </a:r>
            <a:r>
              <a:rPr lang="en-GB" dirty="0" err="1"/>
              <a:t>systém</a:t>
            </a:r>
            <a:r>
              <a:rPr lang="en-GB" dirty="0"/>
              <a:t> je </a:t>
            </a:r>
            <a:r>
              <a:rPr lang="en-GB" dirty="0" err="1"/>
              <a:t>homologický</a:t>
            </a:r>
            <a:r>
              <a:rPr lang="en-GB" dirty="0"/>
              <a:t> </a:t>
            </a:r>
            <a:r>
              <a:rPr lang="en-GB" dirty="0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lokusem</a:t>
            </a:r>
            <a:r>
              <a:rPr lang="en-GB" dirty="0"/>
              <a:t> H-2 u </a:t>
            </a:r>
            <a:r>
              <a:rPr lang="en-GB" dirty="0" err="1"/>
              <a:t>myši</a:t>
            </a:r>
            <a:r>
              <a:rPr lang="en-GB" dirty="0"/>
              <a:t> (</a:t>
            </a:r>
            <a:r>
              <a:rPr lang="en-GB" dirty="0" err="1"/>
              <a:t>systém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</a:t>
            </a:r>
            <a:r>
              <a:rPr lang="en-GB" dirty="0" err="1"/>
              <a:t>objeven</a:t>
            </a:r>
            <a:r>
              <a:rPr lang="en-GB" dirty="0"/>
              <a:t> </a:t>
            </a:r>
            <a:r>
              <a:rPr lang="en-GB" dirty="0" err="1"/>
              <a:t>princip</a:t>
            </a:r>
            <a:r>
              <a:rPr lang="en-GB" dirty="0"/>
              <a:t> </a:t>
            </a:r>
            <a:r>
              <a:rPr lang="en-GB" dirty="0" err="1"/>
              <a:t>histokompatibility</a:t>
            </a:r>
            <a:r>
              <a:rPr lang="en-GB" dirty="0"/>
              <a:t>) a je </a:t>
            </a:r>
            <a:r>
              <a:rPr lang="en-GB" dirty="0" err="1"/>
              <a:t>lokalizovaný</a:t>
            </a:r>
            <a:r>
              <a:rPr lang="en-GB" dirty="0"/>
              <a:t> v </a:t>
            </a:r>
            <a:r>
              <a:rPr lang="en-GB" dirty="0" err="1"/>
              <a:t>určitém</a:t>
            </a:r>
            <a:r>
              <a:rPr lang="en-GB" dirty="0"/>
              <a:t> </a:t>
            </a:r>
            <a:r>
              <a:rPr lang="en-GB" dirty="0" err="1"/>
              <a:t>úseku</a:t>
            </a:r>
            <a:r>
              <a:rPr lang="en-GB" dirty="0"/>
              <a:t> </a:t>
            </a:r>
            <a:r>
              <a:rPr lang="en-GB" dirty="0" err="1"/>
              <a:t>krátkého</a:t>
            </a:r>
            <a:r>
              <a:rPr lang="en-GB" dirty="0"/>
              <a:t> </a:t>
            </a:r>
            <a:r>
              <a:rPr lang="en-GB" dirty="0" err="1"/>
              <a:t>raménka</a:t>
            </a:r>
            <a:r>
              <a:rPr lang="en-GB" dirty="0"/>
              <a:t> </a:t>
            </a:r>
            <a:r>
              <a:rPr lang="cs-CZ" dirty="0" smtClean="0"/>
              <a:t> chromosomu </a:t>
            </a:r>
            <a:r>
              <a:rPr lang="en-GB" dirty="0" smtClean="0"/>
              <a:t>6</a:t>
            </a:r>
            <a:endParaRPr lang="en-GB" dirty="0"/>
          </a:p>
          <a:p>
            <a:r>
              <a:rPr lang="cs-CZ" dirty="0" err="1"/>
              <a:t>O</a:t>
            </a:r>
            <a:r>
              <a:rPr lang="en-GB" dirty="0" err="1" smtClean="0"/>
              <a:t>bsahuje</a:t>
            </a:r>
            <a:r>
              <a:rPr lang="en-GB" dirty="0" smtClean="0"/>
              <a:t> </a:t>
            </a:r>
            <a:r>
              <a:rPr lang="en-GB" dirty="0" err="1"/>
              <a:t>geny</a:t>
            </a:r>
            <a:r>
              <a:rPr lang="en-GB" dirty="0"/>
              <a:t> pro </a:t>
            </a:r>
            <a:r>
              <a:rPr lang="en-GB" dirty="0" err="1"/>
              <a:t>histokompatibilní</a:t>
            </a:r>
            <a:r>
              <a:rPr lang="en-GB" dirty="0"/>
              <a:t> </a:t>
            </a:r>
            <a:r>
              <a:rPr lang="en-GB" dirty="0" err="1"/>
              <a:t>antigeny</a:t>
            </a:r>
            <a:r>
              <a:rPr lang="en-GB" dirty="0"/>
              <a:t>, </a:t>
            </a:r>
            <a:r>
              <a:rPr lang="en-GB" dirty="0" err="1" smtClean="0"/>
              <a:t>složky</a:t>
            </a:r>
            <a:r>
              <a:rPr lang="cs-CZ" dirty="0" smtClean="0"/>
              <a:t> komplementu</a:t>
            </a:r>
            <a:r>
              <a:rPr lang="en-GB" dirty="0"/>
              <a:t> a </a:t>
            </a:r>
            <a:r>
              <a:rPr lang="en-GB" dirty="0" err="1"/>
              <a:t>pravděpodobně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Ir-geny</a:t>
            </a:r>
            <a:r>
              <a:rPr lang="en-GB" dirty="0"/>
              <a:t> (immune response genes, </a:t>
            </a:r>
            <a:r>
              <a:rPr lang="en-GB" dirty="0" err="1"/>
              <a:t>geny</a:t>
            </a:r>
            <a:r>
              <a:rPr lang="en-GB" dirty="0"/>
              <a:t> </a:t>
            </a:r>
            <a:r>
              <a:rPr lang="en-GB" dirty="0" err="1"/>
              <a:t>zodpovědné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intenzitu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3135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HLA-systému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</a:t>
            </a:r>
            <a:r>
              <a:rPr lang="en-GB" dirty="0" err="1" smtClean="0"/>
              <a:t>lavní</a:t>
            </a:r>
            <a:r>
              <a:rPr lang="en-GB" dirty="0" smtClean="0"/>
              <a:t> </a:t>
            </a:r>
            <a:r>
              <a:rPr lang="en-GB" dirty="0" err="1"/>
              <a:t>fyziologickou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</a:t>
            </a:r>
            <a:r>
              <a:rPr lang="en-GB" dirty="0" err="1"/>
              <a:t>molekul</a:t>
            </a:r>
            <a:r>
              <a:rPr lang="en-GB" dirty="0"/>
              <a:t> MHC je </a:t>
            </a:r>
            <a:r>
              <a:rPr lang="en-GB" dirty="0" err="1"/>
              <a:t>předkládat</a:t>
            </a:r>
            <a:r>
              <a:rPr lang="en-GB" dirty="0"/>
              <a:t> </a:t>
            </a:r>
            <a:r>
              <a:rPr lang="en-GB" dirty="0" err="1"/>
              <a:t>antigeny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fragmenty</a:t>
            </a:r>
            <a:r>
              <a:rPr lang="en-GB" dirty="0"/>
              <a:t> </a:t>
            </a:r>
            <a:r>
              <a:rPr lang="en-GB" dirty="0" err="1"/>
              <a:t>buňkám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, </a:t>
            </a:r>
            <a:r>
              <a:rPr lang="en-GB" dirty="0" err="1" smtClean="0"/>
              <a:t>především</a:t>
            </a:r>
            <a:r>
              <a:rPr lang="cs-CZ" dirty="0" smtClean="0"/>
              <a:t> T-lymfocytům </a:t>
            </a:r>
            <a:endParaRPr lang="cs-CZ" dirty="0"/>
          </a:p>
          <a:p>
            <a:r>
              <a:rPr lang="cs-CZ" dirty="0" err="1"/>
              <a:t>P</a:t>
            </a:r>
            <a:r>
              <a:rPr lang="en-GB" dirty="0" err="1" smtClean="0"/>
              <a:t>rezentace</a:t>
            </a:r>
            <a:r>
              <a:rPr lang="en-GB" dirty="0" smtClean="0"/>
              <a:t> </a:t>
            </a:r>
            <a:r>
              <a:rPr lang="en-GB" dirty="0" err="1"/>
              <a:t>antigenu</a:t>
            </a:r>
            <a:r>
              <a:rPr lang="en-GB" dirty="0"/>
              <a:t> je </a:t>
            </a:r>
            <a:r>
              <a:rPr lang="en-GB" dirty="0" err="1"/>
              <a:t>prvním</a:t>
            </a:r>
            <a:r>
              <a:rPr lang="en-GB" dirty="0"/>
              <a:t> </a:t>
            </a:r>
            <a:r>
              <a:rPr lang="en-GB" dirty="0" err="1"/>
              <a:t>předpokladem</a:t>
            </a:r>
            <a:r>
              <a:rPr lang="en-GB" dirty="0"/>
              <a:t> pro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a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obrany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napadení</a:t>
            </a:r>
            <a:r>
              <a:rPr lang="en-GB" dirty="0"/>
              <a:t> </a:t>
            </a:r>
            <a:r>
              <a:rPr lang="en-GB" dirty="0" err="1" smtClean="0"/>
              <a:t>mikroorganismy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802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Prezentace HLA </a:t>
            </a:r>
            <a:r>
              <a:rPr lang="cs-CZ" dirty="0" err="1" smtClean="0"/>
              <a:t>Ag</a:t>
            </a:r>
            <a:r>
              <a:rPr lang="cs-CZ" dirty="0" smtClean="0"/>
              <a:t> dárcem a příjemcem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304"/>
            <a:ext cx="7920880" cy="53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69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transplantace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en-US" dirty="0"/>
              <a:t>Nejčastějším druhem transplantace v klinické praxi jsou krevní transfuze </a:t>
            </a:r>
          </a:p>
          <a:p>
            <a:pPr>
              <a:spcBef>
                <a:spcPct val="0"/>
              </a:spcBef>
            </a:pPr>
            <a:r>
              <a:rPr lang="cs-CZ" altLang="en-US" dirty="0"/>
              <a:t>Orgánové transplantace – ledviny, srdce, játra, rohovka</a:t>
            </a:r>
          </a:p>
          <a:p>
            <a:pPr>
              <a:spcBef>
                <a:spcPct val="0"/>
              </a:spcBef>
            </a:pPr>
            <a:r>
              <a:rPr lang="cs-CZ" altLang="en-US" dirty="0"/>
              <a:t>Transplantace kostní dřeně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1357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Orgánové transplantace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686800" cy="4286250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err="1" smtClean="0"/>
              <a:t>Ortotopická</a:t>
            </a:r>
            <a:r>
              <a:rPr lang="cs-CZ" altLang="en-US" dirty="0" smtClean="0"/>
              <a:t> transplantace – na stejné místo</a:t>
            </a:r>
          </a:p>
          <a:p>
            <a:r>
              <a:rPr lang="cs-CZ" altLang="en-US" dirty="0" smtClean="0"/>
              <a:t>Ektopická transplantace – na jiné místo organismu</a:t>
            </a:r>
          </a:p>
          <a:p>
            <a:r>
              <a:rPr lang="cs-CZ" altLang="en-US" dirty="0" smtClean="0"/>
              <a:t>Transplantované orgány</a:t>
            </a:r>
          </a:p>
          <a:p>
            <a:pPr lvl="1"/>
            <a:r>
              <a:rPr lang="cs-CZ" dirty="0"/>
              <a:t>Ledviny</a:t>
            </a:r>
          </a:p>
          <a:p>
            <a:pPr lvl="1"/>
            <a:r>
              <a:rPr lang="cs-CZ" dirty="0"/>
              <a:t>Srdce</a:t>
            </a:r>
          </a:p>
          <a:p>
            <a:pPr lvl="1"/>
            <a:r>
              <a:rPr lang="cs-CZ" dirty="0"/>
              <a:t>Plíce</a:t>
            </a:r>
          </a:p>
          <a:p>
            <a:pPr lvl="1"/>
            <a:r>
              <a:rPr lang="cs-CZ" dirty="0"/>
              <a:t>Játra</a:t>
            </a:r>
          </a:p>
          <a:p>
            <a:pPr lvl="1"/>
            <a:r>
              <a:rPr lang="cs-CZ" dirty="0"/>
              <a:t>Pankreat</a:t>
            </a:r>
          </a:p>
          <a:p>
            <a:pPr lvl="1"/>
            <a:r>
              <a:rPr lang="cs-CZ" dirty="0"/>
              <a:t>Velké </a:t>
            </a:r>
            <a:r>
              <a:rPr lang="cs-CZ" dirty="0" smtClean="0"/>
              <a:t>klouby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ůže</a:t>
            </a:r>
            <a:endParaRPr lang="cs-CZ" dirty="0"/>
          </a:p>
          <a:p>
            <a:endParaRPr lang="cs-CZ" altLang="en-US" dirty="0" smtClean="0"/>
          </a:p>
          <a:p>
            <a:endParaRPr lang="cs-CZ" altLang="en-US" dirty="0" smtClean="0"/>
          </a:p>
          <a:p>
            <a:pPr marL="0" indent="0">
              <a:buNone/>
            </a:pPr>
            <a:endParaRPr lang="cs-CZ" altLang="en-US" dirty="0" smtClean="0"/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Transplantace – vyšetření příjemce štěpu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cs-CZ" sz="2400" dirty="0"/>
              <a:t>Určení krevní skupiny AB0 (transplantace orgánů)</a:t>
            </a:r>
          </a:p>
          <a:p>
            <a:pPr marL="469900" indent="-469900"/>
            <a:r>
              <a:rPr lang="cs-CZ" sz="2400" dirty="0"/>
              <a:t>Typizace HLA I (A, B, C)</a:t>
            </a:r>
          </a:p>
          <a:p>
            <a:pPr marL="469900" indent="-469900"/>
            <a:r>
              <a:rPr lang="cs-CZ" sz="2400" dirty="0"/>
              <a:t>Typizace HLA II (DR,DQ)</a:t>
            </a:r>
          </a:p>
          <a:p>
            <a:pPr marL="469900" indent="-469900"/>
            <a:r>
              <a:rPr lang="cs-CZ" sz="2400" dirty="0"/>
              <a:t>Přítomnost autoprotilátek</a:t>
            </a:r>
          </a:p>
          <a:p>
            <a:pPr marL="469900" indent="-469900"/>
            <a:r>
              <a:rPr lang="cs-CZ" sz="2400" dirty="0"/>
              <a:t>Preformované </a:t>
            </a:r>
            <a:r>
              <a:rPr lang="cs-CZ" sz="2400" dirty="0" err="1"/>
              <a:t>aloprotilátky</a:t>
            </a:r>
            <a:r>
              <a:rPr lang="cs-CZ" sz="2400" dirty="0"/>
              <a:t> (panel </a:t>
            </a:r>
            <a:r>
              <a:rPr lang="cs-CZ" sz="2400" dirty="0" err="1"/>
              <a:t>reactive</a:t>
            </a:r>
            <a:r>
              <a:rPr lang="cs-CZ" sz="2400" dirty="0"/>
              <a:t> </a:t>
            </a:r>
            <a:r>
              <a:rPr lang="cs-CZ" sz="2400" dirty="0" err="1"/>
              <a:t>antibody</a:t>
            </a:r>
            <a:r>
              <a:rPr lang="cs-CZ" sz="2400" dirty="0"/>
              <a:t>)</a:t>
            </a:r>
          </a:p>
          <a:p>
            <a:pPr marL="469900" indent="-469900"/>
            <a:r>
              <a:rPr lang="cs-CZ" sz="2400" dirty="0" smtClean="0"/>
              <a:t>„</a:t>
            </a:r>
            <a:r>
              <a:rPr lang="cs-CZ" sz="2400" dirty="0" err="1" smtClean="0"/>
              <a:t>Crossmatching</a:t>
            </a:r>
            <a:r>
              <a:rPr lang="cs-CZ" sz="2400" dirty="0" smtClean="0"/>
              <a:t>“ – přítomnost preformovaných protilátek specifických pro potenciálního donora</a:t>
            </a:r>
          </a:p>
          <a:p>
            <a:pPr marL="469900" indent="-469900"/>
            <a:r>
              <a:rPr lang="cs-CZ" sz="2400" dirty="0" smtClean="0"/>
              <a:t>Kultivace </a:t>
            </a:r>
            <a:r>
              <a:rPr lang="cs-CZ" sz="2400" dirty="0"/>
              <a:t>směsi lymfocytů (</a:t>
            </a:r>
            <a:r>
              <a:rPr lang="cs-CZ" sz="2400" dirty="0" err="1"/>
              <a:t>mixed</a:t>
            </a:r>
            <a:r>
              <a:rPr lang="cs-CZ" sz="2400" dirty="0"/>
              <a:t> </a:t>
            </a:r>
            <a:r>
              <a:rPr lang="cs-CZ" sz="2400" dirty="0" err="1"/>
              <a:t>lymphocyte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</a:t>
            </a:r>
            <a:r>
              <a:rPr lang="cs-CZ" sz="2400" dirty="0" err="1"/>
              <a:t>assay</a:t>
            </a:r>
            <a:r>
              <a:rPr lang="cs-CZ" sz="2400" dirty="0"/>
              <a:t>) – shoda v oblasti D. </a:t>
            </a:r>
            <a:endParaRPr lang="cs-CZ" sz="2400" dirty="0" smtClean="0"/>
          </a:p>
          <a:p>
            <a:pPr marL="469900" indent="-469900"/>
            <a:endParaRPr lang="cs-CZ" sz="2400" dirty="0" smtClean="0"/>
          </a:p>
          <a:p>
            <a:pPr marL="469900" indent="-46990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15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výběru pro transplantace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Genetický rozdíl (MHC)</a:t>
            </a:r>
          </a:p>
          <a:p>
            <a:r>
              <a:rPr lang="cs-CZ" dirty="0" smtClean="0"/>
              <a:t>Druhy tkáně – závisí na obsahu buněk, které mají schopnost prezentovat </a:t>
            </a:r>
            <a:r>
              <a:rPr lang="cs-CZ" dirty="0" err="1" smtClean="0"/>
              <a:t>Ag</a:t>
            </a:r>
            <a:r>
              <a:rPr lang="cs-CZ" dirty="0" smtClean="0"/>
              <a:t> (např. kůže)</a:t>
            </a:r>
          </a:p>
          <a:p>
            <a:r>
              <a:rPr lang="cs-CZ" dirty="0" smtClean="0"/>
              <a:t>Aktivita imunitního systému příjemce – úprava imunosupresí</a:t>
            </a:r>
          </a:p>
          <a:p>
            <a:r>
              <a:rPr lang="cs-CZ" dirty="0" smtClean="0"/>
              <a:t>Stav transplantovaného orgánu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755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2553</TotalTime>
  <Words>8634</Words>
  <Application>Microsoft Office PowerPoint</Application>
  <PresentationFormat>Předvádění na obrazovce (4:3)</PresentationFormat>
  <Paragraphs>1232</Paragraphs>
  <Slides>169</Slides>
  <Notes>18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169</vt:i4>
      </vt:variant>
    </vt:vector>
  </HeadingPairs>
  <TitlesOfParts>
    <vt:vector size="172" baseType="lpstr">
      <vt:lpstr>Motiv systému Office</vt:lpstr>
      <vt:lpstr>Dokument</vt:lpstr>
      <vt:lpstr>Image</vt:lpstr>
      <vt:lpstr>Imunizace, nádorová imunologie, transplantace, reprodukční imunologie</vt:lpstr>
      <vt:lpstr>Záměrné a cílené ovlivnění imunity</vt:lpstr>
      <vt:lpstr>IMUNIZACE  AKTIVNÍ  A  PASIVNÍ</vt:lpstr>
      <vt:lpstr>Imunizace</vt:lpstr>
      <vt:lpstr>Prezentace aplikace PowerPoint</vt:lpstr>
      <vt:lpstr>Pasivní imunizace</vt:lpstr>
      <vt:lpstr>Pasivní imunizace přirozená</vt:lpstr>
      <vt:lpstr>Pasivní imunizace umělá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Prezentace aplikace PowerPoint</vt:lpstr>
      <vt:lpstr>Aktivní imunizace</vt:lpstr>
      <vt:lpstr>Edward Jenner</vt:lpstr>
      <vt:lpstr>Vliv očkování na výskyt infekčních onemocnění v USA</vt:lpstr>
      <vt:lpstr>„Klasické“ vakcíny</vt:lpstr>
      <vt:lpstr>„Klasické“ vakcíny</vt:lpstr>
      <vt:lpstr>„Klasické“ vakcíny</vt:lpstr>
      <vt:lpstr>Klasické vakcíny</vt:lpstr>
      <vt:lpstr>„Klasické“ vakcíny</vt:lpstr>
      <vt:lpstr>                 NOVÉ VAKCÍNY</vt:lpstr>
      <vt:lpstr>                 NOVÉ VAKCÍNY</vt:lpstr>
      <vt:lpstr>Imunologické adjuvans</vt:lpstr>
      <vt:lpstr>Adjuvans </vt:lpstr>
      <vt:lpstr>Adjuvans:  základní mechanismy účinku</vt:lpstr>
      <vt:lpstr>  Adjuvans aktivuje dendritické buňky</vt:lpstr>
      <vt:lpstr>Freudovo adjuvans</vt:lpstr>
      <vt:lpstr>Adjuvans v humánní medicíně</vt:lpstr>
      <vt:lpstr>Adjuvans - Soli hliníku</vt:lpstr>
      <vt:lpstr>Moderní adjuvans</vt:lpstr>
      <vt:lpstr>Moderní adjuvans - mikropartikule</vt:lpstr>
      <vt:lpstr>Moderní adjuvans – agonisté receptorů vrozené imunity</vt:lpstr>
      <vt:lpstr>Prezentace aplikace PowerPoint</vt:lpstr>
      <vt:lpstr>Imunologická paměť a vakcinace</vt:lpstr>
      <vt:lpstr>Primární a sekundární imunitní odpověď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    IMUNOLOGIE V ONKOLOGII</vt:lpstr>
      <vt:lpstr>Způsoby maligní transformace buněk</vt:lpstr>
      <vt:lpstr>ONKOGENY</vt:lpstr>
      <vt:lpstr>Protoonkogeny – kontrola růstu a buněčného dělení</vt:lpstr>
      <vt:lpstr>Antionkogeny</vt:lpstr>
      <vt:lpstr>Mechanizmy aktivace protoonkogenů</vt:lpstr>
      <vt:lpstr>Antionkogen p53</vt:lpstr>
      <vt:lpstr>Nefunkční p53</vt:lpstr>
      <vt:lpstr>Onkoviry - retroviry</vt:lpstr>
      <vt:lpstr>DNA - onkoviry</vt:lpstr>
      <vt:lpstr>Nádorová imunologie</vt:lpstr>
      <vt:lpstr>Typy nádorů</vt:lpstr>
      <vt:lpstr>Relativní výskyt maligních nádorů  (Mak a Saunders, 2008)</vt:lpstr>
      <vt:lpstr>Karcinogenese</vt:lpstr>
      <vt:lpstr>Imunitní reakce na nádorové buňky</vt:lpstr>
      <vt:lpstr>Stimulace imunitní odpovědi u nádorů vede k</vt:lpstr>
      <vt:lpstr>Nádorové antigeny</vt:lpstr>
      <vt:lpstr>Nádorové antigeny</vt:lpstr>
      <vt:lpstr>Reakce imunitního systému s nádorovými buňkami</vt:lpstr>
      <vt:lpstr>NÁDOROVÉ ANTIGENY - TSA</vt:lpstr>
      <vt:lpstr>NÁDOROVÉ ANTIGENY typu TAA</vt:lpstr>
      <vt:lpstr>NÁDOROVÉ ANTIGENY typu TAA</vt:lpstr>
      <vt:lpstr>Imunitní systém a maligní nádor</vt:lpstr>
      <vt:lpstr>Prezentace aplikace PowerPoint</vt:lpstr>
      <vt:lpstr>Buněčná imunita proti nádorům</vt:lpstr>
      <vt:lpstr>Obrana proti nádorům – T-lymfocyty</vt:lpstr>
      <vt:lpstr>Buněčná imunita proti nádoru</vt:lpstr>
      <vt:lpstr>Protilátky</vt:lpstr>
      <vt:lpstr>NK - buňky</vt:lpstr>
      <vt:lpstr>Makrofágy</vt:lpstr>
      <vt:lpstr>Nejdůležitější obranné mechanismy nádorů proti útoku imunitního systému</vt:lpstr>
      <vt:lpstr>JAK NÁDORY UNIKAJÍ PŘED IMUNITNÍ REAKCÍ HOSTITELE </vt:lpstr>
      <vt:lpstr>Prezentace aplikace PowerPoint</vt:lpstr>
      <vt:lpstr>Definice monoklonální gamapatie</vt:lpstr>
      <vt:lpstr>Diagnóza monoklonálních gamapatií se stanovuje na základní splnění přijatých kritérií</vt:lpstr>
      <vt:lpstr>Waldenströmova makroglobulinemie</vt:lpstr>
      <vt:lpstr>Lymfomy (tvoří asi 57% všech hematopetických malignit)</vt:lpstr>
      <vt:lpstr>Hodgkinský lymfom</vt:lpstr>
      <vt:lpstr>Nehodgkinské lymfomy</vt:lpstr>
      <vt:lpstr>Leukemie (tvoří asi 29% všech hematopoetických malignit)</vt:lpstr>
      <vt:lpstr>Imunologická léčba maligního bujení</vt:lpstr>
      <vt:lpstr>Imunoterapie nádorů</vt:lpstr>
      <vt:lpstr>Imunoterapie nádorů</vt:lpstr>
      <vt:lpstr>TRANSPLANTAČNÍ IMUNOLOGIE </vt:lpstr>
      <vt:lpstr>Transplantace</vt:lpstr>
      <vt:lpstr>Transplantace orgánů, tkání, buněk</vt:lpstr>
      <vt:lpstr>Hlavní histokompatibilitní komplex</vt:lpstr>
      <vt:lpstr>HLA</vt:lpstr>
      <vt:lpstr>Funkce HLA-systému</vt:lpstr>
      <vt:lpstr>Prezentace HLA Ag dárcem a příjemcem</vt:lpstr>
      <vt:lpstr>Druhy transplantace</vt:lpstr>
      <vt:lpstr>Orgánové transplantace</vt:lpstr>
      <vt:lpstr>Transplantace – vyšetření příjemce štěpu</vt:lpstr>
      <vt:lpstr>Kritéria výběru pro transplantace</vt:lpstr>
      <vt:lpstr>Cross-match</vt:lpstr>
      <vt:lpstr>Rejekce</vt:lpstr>
      <vt:lpstr>Rejekce</vt:lpstr>
      <vt:lpstr>Transplantační – aloimunitní reakce</vt:lpstr>
      <vt:lpstr>Přímá a nepřímá cesta rozpoznávání</vt:lpstr>
      <vt:lpstr>Aloimunitní reakce</vt:lpstr>
      <vt:lpstr>Aloimunitní reakce</vt:lpstr>
      <vt:lpstr>Ovlivnění transplantátu přirozenou reaktivitou</vt:lpstr>
      <vt:lpstr>Ovlivnění transplantátu přirozenou reaktivitou</vt:lpstr>
      <vt:lpstr>Rejekce transplantátu </vt:lpstr>
      <vt:lpstr>Druhy rejekce</vt:lpstr>
      <vt:lpstr>Transplantační – aloimunitní reakce</vt:lpstr>
      <vt:lpstr>Úloha protilátek při transplantaci</vt:lpstr>
      <vt:lpstr>Protilátková rejekce</vt:lpstr>
      <vt:lpstr>Program transplantace orgánů</vt:lpstr>
      <vt:lpstr>Transplantace hematopoetických kmenových buněk</vt:lpstr>
      <vt:lpstr>Transplantace hemopoetických kmenových buněk</vt:lpstr>
      <vt:lpstr>Průběh transplantace</vt:lpstr>
      <vt:lpstr>Pluripotentní kmenové buňky</vt:lpstr>
      <vt:lpstr>Poškození krvetvorby u osob trpících nádorovým onemocněním</vt:lpstr>
      <vt:lpstr>Transplantace kmenových buněk periferní krve</vt:lpstr>
      <vt:lpstr>Transplantace kmenových buněk periferní krve</vt:lpstr>
      <vt:lpstr>Transplantace kmenových buněk pupečníkové krve</vt:lpstr>
      <vt:lpstr>Složení pupečníkové krve</vt:lpstr>
      <vt:lpstr>T-lymfocyty v pupečníkové krvi</vt:lpstr>
      <vt:lpstr>Výhody transplantace pupečníkové krve</vt:lpstr>
      <vt:lpstr>Obnova imunitního systému po transplantaci kmenových buněk</vt:lpstr>
      <vt:lpstr>Obnova T-lymfocytů po transplantaci kmenových buněk</vt:lpstr>
      <vt:lpstr>Obnova B-lymfocytů po transplantaci kmenových buněk</vt:lpstr>
      <vt:lpstr>Reakce štěpu proti hostiteli</vt:lpstr>
      <vt:lpstr>Reakce štěpu proti hostiteli</vt:lpstr>
      <vt:lpstr>Reakce štěpu proti hostiteli</vt:lpstr>
      <vt:lpstr> Reakce štěpu proti leukemickým buňkám (GvL) </vt:lpstr>
      <vt:lpstr>Reakce štěpu proti hostiteli (graft versus host reaction, GvHR)</vt:lpstr>
      <vt:lpstr>Možnosti potlačení transplantačních rejekcí a reakce proti štěpu hostiteli </vt:lpstr>
      <vt:lpstr>Imunosupresivní léčba</vt:lpstr>
      <vt:lpstr>Imunusupresiva zasahující do metabolismu IL-2</vt:lpstr>
      <vt:lpstr>Glukokortikoidy jako imunosupresiva </vt:lpstr>
      <vt:lpstr>REPRODUKČNÍ  IMUNOLOGIE  </vt:lpstr>
      <vt:lpstr>Prezentace aplikace PowerPoint</vt:lpstr>
      <vt:lpstr>Prezentace aplikace PowerPoint</vt:lpstr>
      <vt:lpstr>Prezentace aplikace PowerPoint</vt:lpstr>
      <vt:lpstr>Hematotestikulární bariera</vt:lpstr>
      <vt:lpstr>Prezentace aplikace PowerPoint</vt:lpstr>
      <vt:lpstr>Patologická imunitní reakce proti mužským gonádám</vt:lpstr>
      <vt:lpstr>Imunologie reprodukce – negativní mechanismy - muži</vt:lpstr>
      <vt:lpstr>Prezentace aplikace PowerPoint</vt:lpstr>
      <vt:lpstr>Prezentace aplikace PowerPoint</vt:lpstr>
      <vt:lpstr>Zona pelucida</vt:lpstr>
      <vt:lpstr>Cumulus Oophorus</vt:lpstr>
      <vt:lpstr>Imunologické bariéry reprodukčních orgánů ženy</vt:lpstr>
      <vt:lpstr>Imunologické bariéry reprodukčních orgánů ženy</vt:lpstr>
      <vt:lpstr>Prezentace aplikace PowerPoint</vt:lpstr>
      <vt:lpstr>Imunologie reprodukce – negativní mechanismy - ženy</vt:lpstr>
      <vt:lpstr>Reprodukční soubor laboratorních vyšetření</vt:lpstr>
      <vt:lpstr>Protilátky proti spermiím – cílové antigeny</vt:lpstr>
      <vt:lpstr>Protilátky proti ovariím</vt:lpstr>
      <vt:lpstr>Protilátky proti zona pellucida </vt:lpstr>
      <vt:lpstr>Protilátky proti zona pellucida </vt:lpstr>
      <vt:lpstr>Protilátky proti annexinu V</vt:lpstr>
      <vt:lpstr>Protilátky proti tkáňové transglutamináze</vt:lpstr>
      <vt:lpstr>NK buňky (natural killers, přirození zabíječi) </vt:lpstr>
      <vt:lpstr>Prezentace aplikace PowerPoint</vt:lpstr>
      <vt:lpstr>Imunologie  těhotenství </vt:lpstr>
      <vt:lpstr>Imunitní buňky v urogenitálním traktu ženy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Imunizace, nádorová imunologie, transplantace, reprodukční imunologie</dc:title>
  <dc:creator>uziv</dc:creator>
  <cp:lastModifiedBy>uziv</cp:lastModifiedBy>
  <cp:revision>89</cp:revision>
  <dcterms:created xsi:type="dcterms:W3CDTF">2016-01-14T19:07:07Z</dcterms:created>
  <dcterms:modified xsi:type="dcterms:W3CDTF">2017-04-20T07:21:31Z</dcterms:modified>
</cp:coreProperties>
</file>