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tmp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4" r:id="rId2"/>
    <p:sldId id="284" r:id="rId3"/>
    <p:sldId id="318" r:id="rId4"/>
    <p:sldId id="319" r:id="rId5"/>
    <p:sldId id="320" r:id="rId6"/>
    <p:sldId id="321" r:id="rId7"/>
    <p:sldId id="322" r:id="rId8"/>
    <p:sldId id="325" r:id="rId9"/>
    <p:sldId id="326" r:id="rId10"/>
    <p:sldId id="327" r:id="rId11"/>
    <p:sldId id="323" r:id="rId12"/>
    <p:sldId id="324" r:id="rId13"/>
    <p:sldId id="32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00"/>
    <a:srgbClr val="660033"/>
    <a:srgbClr val="33CC33"/>
    <a:srgbClr val="28F82D"/>
    <a:srgbClr val="FFF4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89784" autoAdjust="0"/>
  </p:normalViewPr>
  <p:slideViewPr>
    <p:cSldViewPr>
      <p:cViewPr varScale="1">
        <p:scale>
          <a:sx n="58" d="100"/>
          <a:sy n="58" d="100"/>
        </p:scale>
        <p:origin x="14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86689419795221"/>
          <c:y val="9.5785440613026823E-2"/>
          <c:w val="0.84641638225255977"/>
          <c:h val="0.720306513409961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25</c:v>
                </c:pt>
              </c:strCache>
            </c:strRef>
          </c:tx>
          <c:spPr>
            <a:noFill/>
            <a:ln w="20034">
              <a:noFill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Lék 1</c:v>
                </c:pt>
                <c:pt idx="1">
                  <c:v>Lék 2</c:v>
                </c:pt>
                <c:pt idx="2">
                  <c:v>Lék 3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0.6</c:v>
                </c:pt>
                <c:pt idx="1">
                  <c:v>1.1000000000000001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B-4B47-8CD1-A70D13F2C80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75-25</c:v>
                </c:pt>
              </c:strCache>
            </c:strRef>
          </c:tx>
          <c:spPr>
            <a:solidFill>
              <a:srgbClr val="FFCC99"/>
            </a:solidFill>
            <a:ln w="10017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3366FF"/>
              </a:solidFill>
              <a:ln w="10017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BB5B-4B47-8CD1-A70D13F2C803}"/>
              </c:ext>
            </c:extLst>
          </c:dPt>
          <c:dPt>
            <c:idx val="1"/>
            <c:invertIfNegative val="0"/>
            <c:bubble3D val="0"/>
            <c:spPr>
              <a:solidFill>
                <a:srgbClr val="800080"/>
              </a:solidFill>
              <a:ln w="10017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BB5B-4B47-8CD1-A70D13F2C803}"/>
              </c:ext>
            </c:extLst>
          </c:dPt>
          <c:dPt>
            <c:idx val="2"/>
            <c:invertIfNegative val="0"/>
            <c:bubble3D val="0"/>
            <c:spPr>
              <a:solidFill>
                <a:srgbClr val="339966"/>
              </a:solidFill>
              <a:ln w="10017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BB5B-4B47-8CD1-A70D13F2C803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0017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BB5B-4B47-8CD1-A70D13F2C803}"/>
              </c:ext>
            </c:extLst>
          </c:dPt>
          <c:dPt>
            <c:idx val="4"/>
            <c:invertIfNegative val="0"/>
            <c:bubble3D val="0"/>
            <c:spPr>
              <a:solidFill>
                <a:srgbClr val="00FF00"/>
              </a:solidFill>
              <a:ln w="10017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BB5B-4B47-8CD1-A70D13F2C803}"/>
              </c:ext>
            </c:extLst>
          </c:dPt>
          <c:dPt>
            <c:idx val="5"/>
            <c:invertIfNegative val="0"/>
            <c:bubble3D val="0"/>
            <c:spPr>
              <a:solidFill>
                <a:srgbClr val="00FF00"/>
              </a:solidFill>
              <a:ln w="10017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BB5B-4B47-8CD1-A70D13F2C803}"/>
              </c:ext>
            </c:extLst>
          </c:dPt>
          <c:dPt>
            <c:idx val="6"/>
            <c:invertIfNegative val="0"/>
            <c:bubble3D val="0"/>
            <c:spPr>
              <a:solidFill>
                <a:srgbClr val="FF9900"/>
              </a:solidFill>
              <a:ln w="10017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BB5B-4B47-8CD1-A70D13F2C803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10017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BB5B-4B47-8CD1-A70D13F2C803}"/>
              </c:ext>
            </c:extLst>
          </c:dPt>
          <c:dPt>
            <c:idx val="8"/>
            <c:invertIfNegative val="0"/>
            <c:bubble3D val="0"/>
            <c:spPr>
              <a:solidFill>
                <a:srgbClr val="99CC00"/>
              </a:solidFill>
              <a:ln w="10017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BB5B-4B47-8CD1-A70D13F2C803}"/>
              </c:ext>
            </c:extLst>
          </c:dPt>
          <c:cat>
            <c:strRef>
              <c:f>Sheet1!$B$1:$D$1</c:f>
              <c:strCache>
                <c:ptCount val="3"/>
                <c:pt idx="0">
                  <c:v>Lék 1</c:v>
                </c:pt>
                <c:pt idx="1">
                  <c:v>Lék 2</c:v>
                </c:pt>
                <c:pt idx="2">
                  <c:v>Lék 3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0.35</c:v>
                </c:pt>
                <c:pt idx="1">
                  <c:v>0.35</c:v>
                </c:pt>
                <c:pt idx="2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B5B-4B47-8CD1-A70D13F2C8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55432792"/>
        <c:axId val="1"/>
      </c:barChart>
      <c:lineChart>
        <c:grouping val="standard"/>
        <c:varyColors val="0"/>
        <c:ser>
          <c:idx val="2"/>
          <c:order val="2"/>
          <c:tx>
            <c:strRef>
              <c:f>Sheet1!$A$4</c:f>
              <c:strCache>
                <c:ptCount val="1"/>
                <c:pt idx="0">
                  <c:v>50</c:v>
                </c:pt>
              </c:strCache>
            </c:strRef>
          </c:tx>
          <c:spPr>
            <a:ln w="15026">
              <a:noFill/>
            </a:ln>
          </c:spPr>
          <c:marker>
            <c:symbol val="square"/>
            <c:size val="6"/>
            <c:spPr>
              <a:solidFill>
                <a:srgbClr val="FFFF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Sheet1!$B$1:$D$1</c:f>
              <c:strCache>
                <c:ptCount val="3"/>
                <c:pt idx="0">
                  <c:v>Lék 1</c:v>
                </c:pt>
                <c:pt idx="1">
                  <c:v>Lék 2</c:v>
                </c:pt>
                <c:pt idx="2">
                  <c:v>Lék 3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0.75</c:v>
                </c:pt>
                <c:pt idx="1">
                  <c:v>1.25</c:v>
                </c:pt>
                <c:pt idx="2">
                  <c:v>2.25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B5B-4B47-8CD1-A70D13F2C803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min</c:v>
                </c:pt>
              </c:strCache>
            </c:strRef>
          </c:tx>
          <c:spPr>
            <a:ln w="15026">
              <a:noFill/>
            </a:ln>
          </c:spPr>
          <c:marker>
            <c:symbol val="dash"/>
            <c:size val="11"/>
            <c:spPr>
              <a:solidFill>
                <a:schemeClr val="tx1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Sheet1!$B$1:$D$1</c:f>
              <c:strCache>
                <c:ptCount val="3"/>
                <c:pt idx="0">
                  <c:v>Lék 1</c:v>
                </c:pt>
                <c:pt idx="1">
                  <c:v>Lék 2</c:v>
                </c:pt>
                <c:pt idx="2">
                  <c:v>Lék 3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0.1</c:v>
                </c:pt>
                <c:pt idx="1">
                  <c:v>0.6</c:v>
                </c:pt>
                <c:pt idx="2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B5B-4B47-8CD1-A70D13F2C803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max</c:v>
                </c:pt>
              </c:strCache>
            </c:strRef>
          </c:tx>
          <c:spPr>
            <a:ln w="15026">
              <a:noFill/>
            </a:ln>
          </c:spPr>
          <c:marker>
            <c:symbol val="dash"/>
            <c:size val="11"/>
            <c:spPr>
              <a:solidFill>
                <a:schemeClr val="tx1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Sheet1!$B$1:$D$1</c:f>
              <c:strCache>
                <c:ptCount val="3"/>
                <c:pt idx="0">
                  <c:v>Lék 1</c:v>
                </c:pt>
                <c:pt idx="1">
                  <c:v>Lék 2</c:v>
                </c:pt>
                <c:pt idx="2">
                  <c:v>Lék 3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  <c:pt idx="0">
                  <c:v>1.3</c:v>
                </c:pt>
                <c:pt idx="1">
                  <c:v>1.8</c:v>
                </c:pt>
                <c:pt idx="2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B5B-4B47-8CD1-A70D13F2C8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20034">
              <a:solidFill>
                <a:srgbClr val="000000"/>
              </a:solidFill>
              <a:prstDash val="solid"/>
            </a:ln>
          </c:spPr>
        </c:hiLowLines>
        <c:marker val="1"/>
        <c:smooth val="0"/>
        <c:axId val="155432792"/>
        <c:axId val="1"/>
      </c:lineChart>
      <c:catAx>
        <c:axId val="155432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001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47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"/>
        <c:crossesAt val="-10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3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1001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47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55432792"/>
        <c:crosses val="autoZero"/>
        <c:crossBetween val="between"/>
        <c:majorUnit val="1"/>
        <c:minorUnit val="0.5"/>
      </c:valAx>
      <c:spPr>
        <a:noFill/>
        <a:ln w="2003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67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07222-072A-4992-BDC4-4FDA1318B37B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24C5D-30AE-45C5-B918-4677603C3C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31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14375"/>
            <a:ext cx="4556125" cy="34178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CA88-A6CE-46CF-82DF-07C8FA9B780D}" type="datetime1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879348F-C9AD-4E9A-A0F1-FE912E362F83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049C0-590D-4C13-BB86-F44463B4100C}" type="datetime1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D9B24-57B4-40DB-ABDE-14E77AFDFB82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B62CD-C7B4-4CAA-9D71-4B2155F6BFE7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3791E-A07C-4F41-B51C-F61EB6A46222}" type="datetime1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0C624D-7941-4802-8092-6919B13DC209}" type="datetime1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A9DB90-F4F2-49C5-8623-D7360575FD83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5.tmp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41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1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235524" name="Nadpis 1"/>
          <p:cNvSpPr>
            <a:spLocks noGrp="1"/>
          </p:cNvSpPr>
          <p:nvPr>
            <p:ph type="ctrTitle" idx="4294967295"/>
          </p:nvPr>
        </p:nvSpPr>
        <p:spPr>
          <a:xfrm>
            <a:off x="107504" y="1106160"/>
            <a:ext cx="8928992" cy="738664"/>
          </a:xfrm>
          <a:noFill/>
        </p:spPr>
        <p:txBody>
          <a:bodyPr wrap="square"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Biostatistika </a:t>
            </a:r>
          </a:p>
        </p:txBody>
      </p:sp>
      <p:sp>
        <p:nvSpPr>
          <p:cNvPr id="5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Arial" charset="0"/>
              </a:rPr>
              <a:t>Opakování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Arial" charset="0"/>
              </a:rPr>
              <a:t>Shrnutí statistických </a:t>
            </a:r>
            <a:r>
              <a:rPr lang="cs-CZ" sz="2800" b="1" dirty="0" smtClean="0">
                <a:solidFill>
                  <a:schemeClr val="tx2"/>
                </a:solidFill>
                <a:latin typeface="Arial" charset="0"/>
              </a:rPr>
              <a:t>testů</a:t>
            </a:r>
            <a:endParaRPr lang="cs-CZ" sz="2800" b="1" dirty="0" smtClean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Statistics by Groups - Results: 05_objem_hipokampu.st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361" y="1854116"/>
            <a:ext cx="4867954" cy="440116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41217" y="1475492"/>
            <a:ext cx="4528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</a:t>
            </a:r>
            <a:r>
              <a:rPr lang="cs-CZ" dirty="0" smtClean="0"/>
              <a:t>. Záložka </a:t>
            </a:r>
            <a:r>
              <a:rPr lang="cs-CZ" b="1" i="1" dirty="0" smtClean="0"/>
              <a:t>Post-hoc:</a:t>
            </a:r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E. </a:t>
            </a:r>
            <a:r>
              <a:rPr lang="cs-CZ" dirty="0" err="1" smtClean="0"/>
              <a:t>Koriťáková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  <p:cxnSp>
        <p:nvCxnSpPr>
          <p:cNvPr id="10" name="Přímá spojovací šipka 28"/>
          <p:cNvCxnSpPr>
            <a:stCxn id="15" idx="3"/>
          </p:cNvCxnSpPr>
          <p:nvPr/>
        </p:nvCxnSpPr>
        <p:spPr>
          <a:xfrm flipV="1">
            <a:off x="2319262" y="4158517"/>
            <a:ext cx="1172618" cy="5435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28"/>
          <p:cNvCxnSpPr>
            <a:stCxn id="15" idx="3"/>
          </p:cNvCxnSpPr>
          <p:nvPr/>
        </p:nvCxnSpPr>
        <p:spPr>
          <a:xfrm>
            <a:off x="2319262" y="4702055"/>
            <a:ext cx="1172618" cy="3351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803718" y="4517389"/>
            <a:ext cx="1515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dirty="0" smtClean="0"/>
              <a:t>post-hoc testy</a:t>
            </a:r>
            <a:endParaRPr lang="cs-CZ" dirty="0"/>
          </a:p>
        </p:txBody>
      </p:sp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cs-CZ" dirty="0" smtClean="0"/>
              <a:t>ANOVA – postup v softwaru STATISTICA</a:t>
            </a:r>
            <a:endParaRPr lang="cs-CZ" dirty="0"/>
          </a:p>
        </p:txBody>
      </p:sp>
      <p:cxnSp>
        <p:nvCxnSpPr>
          <p:cNvPr id="14" name="Přímá spojovací šipka 28"/>
          <p:cNvCxnSpPr>
            <a:stCxn id="15" idx="3"/>
          </p:cNvCxnSpPr>
          <p:nvPr/>
        </p:nvCxnSpPr>
        <p:spPr>
          <a:xfrm>
            <a:off x="2319262" y="4702055"/>
            <a:ext cx="1172618" cy="6260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55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ANOVA testu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54025" y="4548261"/>
            <a:ext cx="8229600" cy="464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Calibri" pitchFamily="34" charset="0"/>
              <a:buChar char="‐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Výsledek ze softwaru STATISTICA: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330047" y="155679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Calibri" pitchFamily="34" charset="0"/>
              <a:buChar char="‐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Tabulka analýzy rozptylu jednoduchého třídění:</a:t>
            </a: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704264"/>
              </p:ext>
            </p:extLst>
          </p:nvPr>
        </p:nvGraphicFramePr>
        <p:xfrm>
          <a:off x="612551" y="1988840"/>
          <a:ext cx="8279929" cy="2316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1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216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Variabilita</a:t>
                      </a:r>
                      <a:endParaRPr lang="cs-CZ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Součet čtverců</a:t>
                      </a:r>
                      <a:endParaRPr lang="cs-CZ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Počet stupňů</a:t>
                      </a:r>
                      <a:r>
                        <a:rPr lang="cs-CZ" sz="1600" baseline="0" dirty="0" smtClean="0"/>
                        <a:t> volnosti</a:t>
                      </a:r>
                      <a:endParaRPr lang="cs-CZ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Průměrný čtverec</a:t>
                      </a:r>
                      <a:endParaRPr lang="cs-CZ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 statistika</a:t>
                      </a:r>
                      <a:endParaRPr lang="cs-CZ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p-hodnota</a:t>
                      </a:r>
                      <a:endParaRPr lang="cs-CZ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416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0070C0"/>
                          </a:solidFill>
                        </a:rPr>
                        <a:t>Mezi skupinami</a:t>
                      </a:r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S</a:t>
                      </a:r>
                      <a:r>
                        <a:rPr lang="cs-CZ" sz="1600" baseline="-25000" dirty="0" smtClean="0"/>
                        <a:t>A</a:t>
                      </a:r>
                      <a:r>
                        <a:rPr lang="en-US" sz="1600" baseline="0" dirty="0" smtClean="0"/>
                        <a:t> = </a:t>
                      </a:r>
                      <a:br>
                        <a:rPr lang="en-US" sz="1600" baseline="0" dirty="0" smtClean="0"/>
                      </a:br>
                      <a:r>
                        <a:rPr lang="en-US" sz="1600" baseline="0" dirty="0" smtClean="0"/>
                        <a:t>71 422 222</a:t>
                      </a:r>
                      <a:endParaRPr lang="cs-CZ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df</a:t>
                      </a:r>
                      <a:r>
                        <a:rPr lang="cs-CZ" sz="1600" baseline="-25000" dirty="0" err="1" smtClean="0"/>
                        <a:t>A</a:t>
                      </a:r>
                      <a:r>
                        <a:rPr lang="cs-CZ" sz="1600" dirty="0" smtClean="0"/>
                        <a:t> = k – 1</a:t>
                      </a:r>
                      <a:r>
                        <a:rPr lang="en-US" sz="1600" dirty="0" smtClean="0"/>
                        <a:t> =</a:t>
                      </a:r>
                      <a:r>
                        <a:rPr lang="en-US" sz="1600" baseline="0" dirty="0" smtClean="0"/>
                        <a:t> 2</a:t>
                      </a:r>
                      <a:endParaRPr lang="cs-CZ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MS</a:t>
                      </a:r>
                      <a:r>
                        <a:rPr lang="cs-CZ" sz="1600" baseline="-25000" dirty="0" smtClean="0"/>
                        <a:t>A</a:t>
                      </a:r>
                      <a:r>
                        <a:rPr lang="cs-CZ" sz="1600" dirty="0" smtClean="0"/>
                        <a:t> = S</a:t>
                      </a:r>
                      <a:r>
                        <a:rPr lang="cs-CZ" sz="1600" baseline="-25000" dirty="0" smtClean="0"/>
                        <a:t>A</a:t>
                      </a:r>
                      <a:r>
                        <a:rPr lang="en-US" sz="1600" baseline="0" dirty="0" smtClean="0"/>
                        <a:t>/</a:t>
                      </a:r>
                      <a:r>
                        <a:rPr lang="en-US" sz="1600" baseline="0" dirty="0" err="1" smtClean="0"/>
                        <a:t>df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= 35 711 111</a:t>
                      </a:r>
                      <a:endParaRPr lang="cs-CZ" sz="16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&lt;0,001</a:t>
                      </a:r>
                      <a:endParaRPr lang="cs-CZ" sz="1600" b="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168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00B050"/>
                          </a:solidFill>
                        </a:rPr>
                        <a:t>Uvnitř skupin (reziduální var.)</a:t>
                      </a:r>
                      <a:endParaRPr lang="cs-CZ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S</a:t>
                      </a:r>
                      <a:r>
                        <a:rPr lang="cs-CZ" sz="1600" baseline="-25000" dirty="0" smtClean="0"/>
                        <a:t>e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= </a:t>
                      </a:r>
                      <a:br>
                        <a:rPr lang="en-US" sz="1600" baseline="0" dirty="0" smtClean="0"/>
                      </a:br>
                      <a:r>
                        <a:rPr lang="en-US" sz="1600" baseline="0" dirty="0" smtClean="0"/>
                        <a:t>26 857 142</a:t>
                      </a:r>
                      <a:endParaRPr lang="cs-CZ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df</a:t>
                      </a:r>
                      <a:r>
                        <a:rPr lang="cs-CZ" sz="1600" baseline="-25000" dirty="0" err="1" smtClean="0"/>
                        <a:t>e</a:t>
                      </a:r>
                      <a:r>
                        <a:rPr lang="cs-CZ" sz="1600" dirty="0" smtClean="0"/>
                        <a:t> = n – k</a:t>
                      </a:r>
                      <a:r>
                        <a:rPr lang="en-US" sz="1600" dirty="0" smtClean="0"/>
                        <a:t> =</a:t>
                      </a:r>
                      <a:r>
                        <a:rPr lang="en-US" sz="1600" baseline="0" dirty="0" smtClean="0"/>
                        <a:t> 830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MS</a:t>
                      </a:r>
                      <a:r>
                        <a:rPr lang="cs-CZ" sz="1600" baseline="-25000" dirty="0" err="1" smtClean="0"/>
                        <a:t>e</a:t>
                      </a:r>
                      <a:r>
                        <a:rPr lang="cs-CZ" sz="1600" dirty="0" smtClean="0"/>
                        <a:t> = S</a:t>
                      </a:r>
                      <a:r>
                        <a:rPr lang="en-US" sz="1600" baseline="-25000" dirty="0" smtClean="0"/>
                        <a:t>e</a:t>
                      </a:r>
                      <a:r>
                        <a:rPr lang="en-US" sz="1600" baseline="0" dirty="0" smtClean="0"/>
                        <a:t>/</a:t>
                      </a:r>
                      <a:r>
                        <a:rPr lang="en-US" sz="1600" baseline="0" dirty="0" err="1" smtClean="0"/>
                        <a:t>df</a:t>
                      </a:r>
                      <a:r>
                        <a:rPr lang="en-US" sz="1600" baseline="-25000" dirty="0" err="1" smtClean="0"/>
                        <a:t>e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= 32 358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97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Celkem</a:t>
                      </a:r>
                      <a:endParaRPr lang="cs-CZ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S</a:t>
                      </a:r>
                      <a:r>
                        <a:rPr lang="cs-CZ" sz="1600" baseline="-25000" dirty="0" smtClean="0"/>
                        <a:t>T</a:t>
                      </a:r>
                      <a:r>
                        <a:rPr lang="en-US" sz="1600" baseline="0" dirty="0" smtClean="0"/>
                        <a:t> = </a:t>
                      </a:r>
                      <a:br>
                        <a:rPr lang="en-US" sz="1600" baseline="0" dirty="0" smtClean="0"/>
                      </a:br>
                      <a:r>
                        <a:rPr lang="en-US" sz="1600" baseline="0" dirty="0" smtClean="0"/>
                        <a:t>98 279 364</a:t>
                      </a:r>
                      <a:endParaRPr lang="cs-CZ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 smtClean="0"/>
                        <a:t>df</a:t>
                      </a:r>
                      <a:r>
                        <a:rPr lang="cs-CZ" sz="1600" baseline="-25000" dirty="0" err="1" smtClean="0"/>
                        <a:t>T</a:t>
                      </a:r>
                      <a:r>
                        <a:rPr lang="cs-CZ" sz="1600" dirty="0" smtClean="0"/>
                        <a:t> = n – 1</a:t>
                      </a:r>
                      <a:r>
                        <a:rPr lang="en-US" sz="1600" dirty="0" smtClean="0"/>
                        <a:t> =</a:t>
                      </a:r>
                      <a:r>
                        <a:rPr lang="en-US" sz="1600" baseline="0" dirty="0" smtClean="0"/>
                        <a:t> 832</a:t>
                      </a:r>
                      <a:endParaRPr lang="cs-CZ" sz="1600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579735"/>
              </p:ext>
            </p:extLst>
          </p:nvPr>
        </p:nvGraphicFramePr>
        <p:xfrm>
          <a:off x="6020643" y="2908148"/>
          <a:ext cx="186372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7" name="Rovnice" r:id="rId3" imgW="1434960" imgH="431640" progId="Equation.3">
                  <p:embed/>
                </p:oleObj>
              </mc:Choice>
              <mc:Fallback>
                <p:oleObj name="Rovnice" r:id="rId3" imgW="1434960" imgH="431640" progId="Equation.3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0643" y="2908148"/>
                        <a:ext cx="1863725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E. </a:t>
            </a:r>
            <a:r>
              <a:rPr lang="cs-CZ" dirty="0" err="1" smtClean="0"/>
              <a:t>Koriťáková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  <p:pic>
        <p:nvPicPr>
          <p:cNvPr id="13" name="Obrázek 12" descr="Výřez obrazovky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088" y="5049907"/>
            <a:ext cx="6973273" cy="8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4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kroky analýzy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32124" y="2384884"/>
            <a:ext cx="1512168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ANOVA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508388" y="3194974"/>
            <a:ext cx="1800200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cs-CZ" dirty="0" smtClean="0">
                <a:solidFill>
                  <a:schemeClr val="tx1"/>
                </a:solidFill>
              </a:rPr>
              <a:t>H</a:t>
            </a:r>
            <a:r>
              <a:rPr lang="cs-CZ" baseline="-25000" dirty="0" smtClean="0">
                <a:solidFill>
                  <a:schemeClr val="tx1"/>
                </a:solidFill>
              </a:rPr>
              <a:t>0</a:t>
            </a:r>
            <a:r>
              <a:rPr lang="cs-CZ" dirty="0" smtClean="0">
                <a:solidFill>
                  <a:schemeClr val="tx1"/>
                </a:solidFill>
              </a:rPr>
              <a:t> zamítáme</a:t>
            </a:r>
          </a:p>
          <a:p>
            <a:pPr algn="ctr">
              <a:lnSpc>
                <a:spcPct val="90000"/>
              </a:lnSpc>
            </a:pPr>
            <a:r>
              <a:rPr lang="cs-CZ" dirty="0" smtClean="0">
                <a:solidFill>
                  <a:schemeClr val="tx1"/>
                </a:solidFill>
              </a:rPr>
              <a:t>(p&lt;0,05)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508388" y="1771587"/>
            <a:ext cx="1800200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cs-CZ" dirty="0" smtClean="0">
                <a:solidFill>
                  <a:schemeClr val="tx1"/>
                </a:solidFill>
              </a:rPr>
              <a:t>H</a:t>
            </a:r>
            <a:r>
              <a:rPr lang="cs-CZ" baseline="-25000" dirty="0" smtClean="0">
                <a:solidFill>
                  <a:schemeClr val="tx1"/>
                </a:solidFill>
              </a:rPr>
              <a:t>0</a:t>
            </a:r>
            <a:r>
              <a:rPr lang="cs-CZ" dirty="0" smtClean="0">
                <a:solidFill>
                  <a:schemeClr val="tx1"/>
                </a:solidFill>
              </a:rPr>
              <a:t> nezamítáme (p&gt;0,05)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7" name="Přímá spojnice se šipkou 6"/>
          <p:cNvCxnSpPr>
            <a:stCxn id="4" idx="3"/>
            <a:endCxn id="6" idx="1"/>
          </p:cNvCxnSpPr>
          <p:nvPr/>
        </p:nvCxnSpPr>
        <p:spPr>
          <a:xfrm flipV="1">
            <a:off x="2644292" y="2023615"/>
            <a:ext cx="864096" cy="6132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>
            <a:stCxn id="4" idx="3"/>
            <a:endCxn id="5" idx="1"/>
          </p:cNvCxnSpPr>
          <p:nvPr/>
        </p:nvCxnSpPr>
        <p:spPr>
          <a:xfrm>
            <a:off x="2644292" y="2636912"/>
            <a:ext cx="864096" cy="8100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6028668" y="1772816"/>
            <a:ext cx="1800200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STOP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028668" y="2924944"/>
            <a:ext cx="1800200" cy="10441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cs-CZ" dirty="0" smtClean="0">
                <a:solidFill>
                  <a:srgbClr val="FF0000"/>
                </a:solidFill>
              </a:rPr>
              <a:t>Provést mnohonásobné porovnávání</a:t>
            </a:r>
            <a:r>
              <a:rPr lang="en-US" dirty="0" smtClean="0">
                <a:solidFill>
                  <a:srgbClr val="FF0000"/>
                </a:solidFill>
              </a:rPr>
              <a:t> (post-hoc testy)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11" name="Přímá spojnice se šipkou 10"/>
          <p:cNvCxnSpPr>
            <a:stCxn id="6" idx="3"/>
            <a:endCxn id="9" idx="1"/>
          </p:cNvCxnSpPr>
          <p:nvPr/>
        </p:nvCxnSpPr>
        <p:spPr>
          <a:xfrm>
            <a:off x="5308588" y="2023615"/>
            <a:ext cx="720080" cy="12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5" idx="3"/>
            <a:endCxn id="10" idx="1"/>
          </p:cNvCxnSpPr>
          <p:nvPr/>
        </p:nvCxnSpPr>
        <p:spPr>
          <a:xfrm>
            <a:off x="5308588" y="3447002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115616" y="4571836"/>
            <a:ext cx="574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 </a:t>
            </a:r>
            <a:r>
              <a:rPr lang="cs-CZ" dirty="0" smtClean="0"/>
              <a:t>našem příkladu p</a:t>
            </a:r>
            <a:r>
              <a:rPr lang="en-US" dirty="0" smtClean="0"/>
              <a:t>&lt;0,05 → </a:t>
            </a:r>
            <a:r>
              <a:rPr lang="cs-CZ" dirty="0" smtClean="0"/>
              <a:t>provedeme post-hoc testy:</a:t>
            </a:r>
            <a:endParaRPr lang="cs-CZ" dirty="0"/>
          </a:p>
        </p:txBody>
      </p:sp>
      <p:sp>
        <p:nvSpPr>
          <p:cNvPr id="14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E. </a:t>
            </a:r>
            <a:r>
              <a:rPr lang="cs-CZ" dirty="0" err="1" smtClean="0"/>
              <a:t>Koriťáková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  <p:pic>
        <p:nvPicPr>
          <p:cNvPr id="15" name="Obrázek 1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802" y="5013176"/>
            <a:ext cx="3572374" cy="119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91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Poznámka</a:t>
            </a:r>
            <a:endParaRPr lang="cs-CZ" dirty="0"/>
          </a:p>
        </p:txBody>
      </p:sp>
      <p:sp>
        <p:nvSpPr>
          <p:cNvPr id="14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E. </a:t>
            </a:r>
            <a:r>
              <a:rPr lang="cs-CZ" dirty="0" err="1" smtClean="0"/>
              <a:t>Koriťáková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457200" y="1523925"/>
            <a:ext cx="8229600" cy="2625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Calibri" pitchFamily="34" charset="0"/>
              <a:buChar char="‐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Může nastat situace, kdy zamítneme H</a:t>
            </a:r>
            <a:r>
              <a:rPr kumimoji="0" lang="cs-CZ" sz="2000" b="0" i="0" u="none" strike="noStrike" kern="1200" cap="none" spc="0" normalizeH="0" baseline="-25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</a:t>
            </a: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u ANOVY, ale metodami mnohonásobného porovnávání nenajdeme významný rozdíl u žádné dvojice středních hodnot. K tomu dochází zvláště tehdy, když p-hodnota pro ANOVU je jen o málo nižší než zvolená hladina významnosti.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0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Důvod: post-hoc testy (tzn. metody mnohonásobného porovnávání) mají obecně menší sílu než ANOVA, proto nemusí odhalit žádný rozdíl.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476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720000"/>
            <a:ext cx="8572560" cy="432048"/>
          </a:xfrm>
          <a:noFill/>
        </p:spPr>
        <p:txBody>
          <a:bodyPr/>
          <a:lstStyle/>
          <a:p>
            <a:r>
              <a:rPr lang="cs-CZ" sz="3200" dirty="0" smtClean="0"/>
              <a:t>Základní rozhodování o výběru statistických testů</a:t>
            </a:r>
            <a:br>
              <a:rPr lang="cs-CZ" sz="3200" dirty="0" smtClean="0"/>
            </a:br>
            <a:r>
              <a:rPr lang="cs-CZ" sz="3200" dirty="0"/>
              <a:t> </a:t>
            </a:r>
            <a:r>
              <a:rPr lang="cs-CZ" sz="3200" dirty="0" smtClean="0"/>
              <a:t>- co jsme probírali minule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30438" y="1500174"/>
            <a:ext cx="108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Typ dat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79687" y="2178835"/>
            <a:ext cx="4233020" cy="41563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51520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Spojitá x spojitá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08352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Spojitá x kategoriální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403361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Kategoriální x kategoriální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447514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Jeden výběr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048023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Dva výběry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537588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Tři a více výběrů (nepárově)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712707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Jeden výběr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366414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Více výběrů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497785" y="412810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569567" y="412810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Nepárová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37060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Pearsonův</a:t>
            </a:r>
            <a:r>
              <a:rPr lang="cs-CZ" sz="1100" b="1" dirty="0" smtClean="0">
                <a:solidFill>
                  <a:srgbClr val="009900"/>
                </a:solidFill>
              </a:rPr>
              <a:t> koeficient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160120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Jednovýběrový</a:t>
            </a:r>
            <a:endParaRPr lang="cs-CZ" sz="1100" b="1" dirty="0" smtClean="0">
              <a:solidFill>
                <a:srgbClr val="009900"/>
              </a:solidFill>
            </a:endParaRPr>
          </a:p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t-test, z-test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267277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Párový 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74434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Dvouvýběrový</a:t>
            </a:r>
            <a:r>
              <a:rPr lang="cs-CZ" sz="1100" b="1" dirty="0" smtClean="0">
                <a:solidFill>
                  <a:srgbClr val="009900"/>
                </a:solidFill>
              </a:rPr>
              <a:t> </a:t>
            </a:r>
            <a:br>
              <a:rPr lang="cs-CZ" sz="1100" b="1" dirty="0" smtClean="0">
                <a:solidFill>
                  <a:srgbClr val="009900"/>
                </a:solidFill>
              </a:rPr>
            </a:br>
            <a:r>
              <a:rPr lang="cs-CZ" sz="1100" b="1" dirty="0" smtClean="0">
                <a:solidFill>
                  <a:srgbClr val="009900"/>
                </a:solidFill>
              </a:rPr>
              <a:t>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481591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ANOVA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6816176" y="4138733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7909224" y="4138733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Nepárová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8041255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Chí-kvadrát 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533855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Spearmanův</a:t>
            </a:r>
            <a:r>
              <a:rPr lang="cs-CZ" sz="1100" b="1" dirty="0" smtClean="0">
                <a:solidFill>
                  <a:srgbClr val="0000FF"/>
                </a:solidFill>
              </a:rPr>
              <a:t> koeficient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59799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100" b="1" dirty="0" smtClean="0">
                <a:solidFill>
                  <a:srgbClr val="0000FF"/>
                </a:solidFill>
              </a:rPr>
              <a:t> / znaménkový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266956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100" b="1" dirty="0" smtClean="0">
                <a:solidFill>
                  <a:srgbClr val="0000FF"/>
                </a:solidFill>
              </a:rPr>
              <a:t> / znaménkový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374113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00FF"/>
                </a:solidFill>
              </a:rPr>
              <a:t>Mannův-</a:t>
            </a:r>
            <a:r>
              <a:rPr lang="cs-CZ" sz="1100" b="1" dirty="0" err="1" smtClean="0">
                <a:solidFill>
                  <a:srgbClr val="0000FF"/>
                </a:solidFill>
              </a:rPr>
              <a:t>Whitneyův</a:t>
            </a:r>
            <a:r>
              <a:rPr lang="cs-CZ" sz="1100" b="1" dirty="0" smtClean="0">
                <a:solidFill>
                  <a:srgbClr val="0000FF"/>
                </a:solidFill>
              </a:rPr>
              <a:t> / mediánový t.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81270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00FF"/>
                </a:solidFill>
              </a:rPr>
              <a:t>Kruskalův-Wallisův test / mediánový t.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588427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Jednovýběrový</a:t>
            </a:r>
            <a:r>
              <a:rPr lang="cs-CZ" sz="1100" b="1" dirty="0" smtClean="0">
                <a:solidFill>
                  <a:srgbClr val="0000FF"/>
                </a:solidFill>
              </a:rPr>
              <a:t> binomický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695584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McNemarův</a:t>
            </a:r>
            <a:r>
              <a:rPr lang="cs-CZ" sz="1100" b="1" dirty="0" smtClean="0">
                <a:solidFill>
                  <a:srgbClr val="0000FF"/>
                </a:solidFill>
              </a:rPr>
              <a:t>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8038050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Fisherův</a:t>
            </a:r>
            <a:r>
              <a:rPr lang="cs-CZ" sz="1100" b="1" dirty="0" smtClean="0">
                <a:solidFill>
                  <a:srgbClr val="0000FF"/>
                </a:solidFill>
              </a:rPr>
              <a:t> exaktní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cxnSp>
        <p:nvCxnSpPr>
          <p:cNvPr id="40" name="Pravoúhlá spojovací čára 39"/>
          <p:cNvCxnSpPr>
            <a:stCxn id="4" idx="2"/>
            <a:endCxn id="5" idx="0"/>
          </p:cNvCxnSpPr>
          <p:nvPr/>
        </p:nvCxnSpPr>
        <p:spPr>
          <a:xfrm rot="5400000">
            <a:off x="2650822" y="266376"/>
            <a:ext cx="214314" cy="382491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41"/>
          <p:cNvCxnSpPr/>
          <p:nvPr/>
        </p:nvCxnSpPr>
        <p:spPr>
          <a:xfrm rot="5400000">
            <a:off x="3979238" y="1594792"/>
            <a:ext cx="214314" cy="11680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ravoúhlá spojovací čára 43"/>
          <p:cNvCxnSpPr>
            <a:stCxn id="4" idx="2"/>
            <a:endCxn id="8" idx="0"/>
          </p:cNvCxnSpPr>
          <p:nvPr/>
        </p:nvCxnSpPr>
        <p:spPr>
          <a:xfrm rot="16200000" flipH="1">
            <a:off x="5726742" y="1015373"/>
            <a:ext cx="214314" cy="23269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ravoúhlá spojovací čára 45"/>
          <p:cNvCxnSpPr>
            <a:stCxn id="6" idx="2"/>
            <a:endCxn id="9" idx="0"/>
          </p:cNvCxnSpPr>
          <p:nvPr/>
        </p:nvCxnSpPr>
        <p:spPr>
          <a:xfrm rot="5400000">
            <a:off x="2538039" y="2221467"/>
            <a:ext cx="323788" cy="16048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ravoúhlá spojovací čára 47"/>
          <p:cNvCxnSpPr/>
          <p:nvPr/>
        </p:nvCxnSpPr>
        <p:spPr>
          <a:xfrm rot="5400000">
            <a:off x="3330343" y="3021722"/>
            <a:ext cx="323788" cy="432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ravoúhlá spojovací čára 49"/>
          <p:cNvCxnSpPr>
            <a:stCxn id="6" idx="2"/>
            <a:endCxn id="11" idx="0"/>
          </p:cNvCxnSpPr>
          <p:nvPr/>
        </p:nvCxnSpPr>
        <p:spPr>
          <a:xfrm rot="16200000" flipH="1">
            <a:off x="4083076" y="2281268"/>
            <a:ext cx="323788" cy="14852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ravoúhlá spojovací čára 51"/>
          <p:cNvCxnSpPr>
            <a:stCxn id="8" idx="2"/>
            <a:endCxn id="13" idx="0"/>
          </p:cNvCxnSpPr>
          <p:nvPr/>
        </p:nvCxnSpPr>
        <p:spPr>
          <a:xfrm rot="5400000">
            <a:off x="6418140" y="2606559"/>
            <a:ext cx="323788" cy="83465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ravoúhlá spojovací čára 53"/>
          <p:cNvCxnSpPr>
            <a:stCxn id="8" idx="2"/>
            <a:endCxn id="14" idx="0"/>
          </p:cNvCxnSpPr>
          <p:nvPr/>
        </p:nvCxnSpPr>
        <p:spPr>
          <a:xfrm rot="16200000" flipH="1">
            <a:off x="7244993" y="2614359"/>
            <a:ext cx="323788" cy="8190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ravoúhlá spojovací čára 55"/>
          <p:cNvCxnSpPr>
            <a:stCxn id="10" idx="2"/>
            <a:endCxn id="15" idx="0"/>
          </p:cNvCxnSpPr>
          <p:nvPr/>
        </p:nvCxnSpPr>
        <p:spPr>
          <a:xfrm rot="5400000">
            <a:off x="3037496" y="3667573"/>
            <a:ext cx="370816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ravoúhlá spojovací čára 57"/>
          <p:cNvCxnSpPr>
            <a:stCxn id="10" idx="2"/>
            <a:endCxn id="16" idx="0"/>
          </p:cNvCxnSpPr>
          <p:nvPr/>
        </p:nvCxnSpPr>
        <p:spPr>
          <a:xfrm rot="16200000" flipH="1">
            <a:off x="3573387" y="3681920"/>
            <a:ext cx="370816" cy="52154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ravoúhlá spojovací čára 59"/>
          <p:cNvCxnSpPr>
            <a:stCxn id="14" idx="2"/>
            <a:endCxn id="26" idx="0"/>
          </p:cNvCxnSpPr>
          <p:nvPr/>
        </p:nvCxnSpPr>
        <p:spPr>
          <a:xfrm rot="5400000">
            <a:off x="7350571" y="3672889"/>
            <a:ext cx="381449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ravoúhlá spojovací čára 61"/>
          <p:cNvCxnSpPr>
            <a:stCxn id="14" idx="2"/>
            <a:endCxn id="27" idx="0"/>
          </p:cNvCxnSpPr>
          <p:nvPr/>
        </p:nvCxnSpPr>
        <p:spPr>
          <a:xfrm rot="16200000" flipH="1">
            <a:off x="7897095" y="3676603"/>
            <a:ext cx="381449" cy="54281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6937786" y="1357298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 smtClean="0">
                <a:solidFill>
                  <a:srgbClr val="0000FF"/>
                </a:solidFill>
              </a:rPr>
              <a:t>Neparametrické</a:t>
            </a:r>
            <a:r>
              <a:rPr lang="cs-CZ" sz="1200" b="1" dirty="0" smtClean="0">
                <a:solidFill>
                  <a:srgbClr val="0000FF"/>
                </a:solidFill>
              </a:rPr>
              <a:t> testy</a:t>
            </a:r>
            <a:endParaRPr lang="cs-CZ" sz="1200" b="1" dirty="0">
              <a:solidFill>
                <a:srgbClr val="0000FF"/>
              </a:solidFill>
            </a:endParaRPr>
          </a:p>
        </p:txBody>
      </p:sp>
      <p:cxnSp>
        <p:nvCxnSpPr>
          <p:cNvPr id="65" name="Tvar 64"/>
          <p:cNvCxnSpPr>
            <a:endCxn id="18" idx="1"/>
          </p:cNvCxnSpPr>
          <p:nvPr/>
        </p:nvCxnSpPr>
        <p:spPr>
          <a:xfrm rot="16200000" flipH="1">
            <a:off x="-759351" y="3982337"/>
            <a:ext cx="2421252" cy="17157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Tvar 66"/>
          <p:cNvCxnSpPr>
            <a:endCxn id="29" idx="1"/>
          </p:cNvCxnSpPr>
          <p:nvPr/>
        </p:nvCxnSpPr>
        <p:spPr>
          <a:xfrm rot="16200000" flipH="1">
            <a:off x="-1118144" y="4341129"/>
            <a:ext cx="3135632" cy="16836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Tvar 76"/>
          <p:cNvCxnSpPr>
            <a:endCxn id="28" idx="1"/>
          </p:cNvCxnSpPr>
          <p:nvPr/>
        </p:nvCxnSpPr>
        <p:spPr>
          <a:xfrm rot="16200000" flipH="1">
            <a:off x="7707654" y="4945147"/>
            <a:ext cx="563864" cy="10333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Tvar 78"/>
          <p:cNvCxnSpPr>
            <a:endCxn id="36" idx="1"/>
          </p:cNvCxnSpPr>
          <p:nvPr/>
        </p:nvCxnSpPr>
        <p:spPr>
          <a:xfrm rot="16200000" flipH="1">
            <a:off x="7348862" y="5303940"/>
            <a:ext cx="1278244" cy="10013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Tvar 80"/>
          <p:cNvCxnSpPr>
            <a:endCxn id="35" idx="1"/>
          </p:cNvCxnSpPr>
          <p:nvPr/>
        </p:nvCxnSpPr>
        <p:spPr>
          <a:xfrm rot="16200000" flipH="1">
            <a:off x="6271975" y="5309256"/>
            <a:ext cx="1278244" cy="89499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Tvar 84"/>
          <p:cNvCxnSpPr/>
          <p:nvPr/>
        </p:nvCxnSpPr>
        <p:spPr>
          <a:xfrm rot="16200000" flipH="1">
            <a:off x="4717482" y="4823127"/>
            <a:ext cx="2232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Tvar 86"/>
          <p:cNvCxnSpPr/>
          <p:nvPr/>
        </p:nvCxnSpPr>
        <p:spPr>
          <a:xfrm rot="16200000" flipH="1">
            <a:off x="3995552" y="4450748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Tvar 87"/>
          <p:cNvCxnSpPr/>
          <p:nvPr/>
        </p:nvCxnSpPr>
        <p:spPr>
          <a:xfrm rot="16200000" flipH="1">
            <a:off x="3991718" y="5163305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Tvar 89"/>
          <p:cNvCxnSpPr/>
          <p:nvPr/>
        </p:nvCxnSpPr>
        <p:spPr>
          <a:xfrm rot="16200000" flipH="1">
            <a:off x="3385955" y="4936748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Tvar 90"/>
          <p:cNvCxnSpPr/>
          <p:nvPr/>
        </p:nvCxnSpPr>
        <p:spPr>
          <a:xfrm rot="16200000" flipH="1">
            <a:off x="3241955" y="5495412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Tvar 91"/>
          <p:cNvCxnSpPr/>
          <p:nvPr/>
        </p:nvCxnSpPr>
        <p:spPr>
          <a:xfrm rot="16200000" flipH="1">
            <a:off x="2341189" y="4933104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Tvar 92"/>
          <p:cNvCxnSpPr/>
          <p:nvPr/>
        </p:nvCxnSpPr>
        <p:spPr>
          <a:xfrm rot="16200000" flipH="1">
            <a:off x="2197189" y="5491768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Tvar 93"/>
          <p:cNvCxnSpPr/>
          <p:nvPr/>
        </p:nvCxnSpPr>
        <p:spPr>
          <a:xfrm rot="16200000" flipH="1">
            <a:off x="791570" y="4454289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Tvar 94"/>
          <p:cNvCxnSpPr/>
          <p:nvPr/>
        </p:nvCxnSpPr>
        <p:spPr>
          <a:xfrm rot="16200000" flipH="1">
            <a:off x="795687" y="5166846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774700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E</a:t>
            </a:r>
            <a:r>
              <a:rPr lang="cs-CZ" i="1" dirty="0" smtClean="0"/>
              <a:t>. Janoušová, </a:t>
            </a:r>
            <a:r>
              <a:rPr lang="cs-CZ" i="1" dirty="0"/>
              <a:t>L. Dušek</a:t>
            </a:r>
          </a:p>
        </p:txBody>
      </p:sp>
      <p:sp>
        <p:nvSpPr>
          <p:cNvPr id="2" name="Obdélník 1"/>
          <p:cNvSpPr/>
          <p:nvPr/>
        </p:nvSpPr>
        <p:spPr>
          <a:xfrm>
            <a:off x="1479687" y="4941168"/>
            <a:ext cx="3199865" cy="673952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31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23552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26582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Arial" pitchFamily="34" charset="0"/>
              </a:rPr>
              <a:t>ANOVA</a:t>
            </a:r>
          </a:p>
        </p:txBody>
      </p:sp>
      <p:sp>
        <p:nvSpPr>
          <p:cNvPr id="235524" name="Nadpis 1"/>
          <p:cNvSpPr>
            <a:spLocks noGrp="1"/>
          </p:cNvSpPr>
          <p:nvPr>
            <p:ph type="ctrTitle" idx="4294967295"/>
          </p:nvPr>
        </p:nvSpPr>
        <p:spPr>
          <a:xfrm>
            <a:off x="179512" y="486647"/>
            <a:ext cx="8784976" cy="1384995"/>
          </a:xfrm>
          <a:noFill/>
        </p:spPr>
        <p:txBody>
          <a:bodyPr wrap="square"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Parametrické </a:t>
            </a: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statistické testy o parametrech tří a více výběrů</a:t>
            </a:r>
          </a:p>
        </p:txBody>
      </p:sp>
    </p:spTree>
    <p:extLst>
      <p:ext uri="{BB962C8B-B14F-4D97-AF65-F5344CB8AC3E}">
        <p14:creationId xmlns:p14="http://schemas.microsoft.com/office/powerpoint/2010/main" val="350791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5" cy="758825"/>
          </a:xfrm>
        </p:spPr>
        <p:txBody>
          <a:bodyPr/>
          <a:lstStyle/>
          <a:p>
            <a:r>
              <a:rPr lang="cs-CZ" dirty="0"/>
              <a:t>Analýza rozptylu (ANOVA) jednoduchého třídění</a:t>
            </a:r>
          </a:p>
        </p:txBody>
      </p:sp>
      <p:sp>
        <p:nvSpPr>
          <p:cNvPr id="61" name="Zástupný symbol pro obsah 4"/>
          <p:cNvSpPr txBox="1">
            <a:spLocks/>
          </p:cNvSpPr>
          <p:nvPr/>
        </p:nvSpPr>
        <p:spPr>
          <a:xfrm>
            <a:off x="457200" y="1412776"/>
            <a:ext cx="8229600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Calibri" pitchFamily="34" charset="0"/>
              <a:buChar char="‐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Srovnáváme tři a více skupin dat, které jsou na sobě nezávislé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(mezi objekty neexistuje vazba).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Příklady: srovnání krevního tlaku u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třech skupin pacientů léčených léky A, B a C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 srovnání kognitivního výkonu podle čtyř kategorií věku.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Předpoklady: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normalita dat ve VŠECH skupinách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shodnost (homogenita) rozptylů VŠECH srovnávaných skupin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nezávislost jednotlivých pozorování.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Testová statistika:                        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Line 29"/>
          <p:cNvSpPr>
            <a:spLocks noChangeShapeType="1"/>
          </p:cNvSpPr>
          <p:nvPr/>
        </p:nvSpPr>
        <p:spPr bwMode="auto">
          <a:xfrm>
            <a:off x="971600" y="2852936"/>
            <a:ext cx="0" cy="14287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3" name="Line 30"/>
          <p:cNvSpPr>
            <a:spLocks noChangeShapeType="1"/>
          </p:cNvSpPr>
          <p:nvPr/>
        </p:nvSpPr>
        <p:spPr bwMode="auto">
          <a:xfrm>
            <a:off x="971600" y="4281686"/>
            <a:ext cx="396044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64" name="Skupina 63"/>
          <p:cNvGrpSpPr/>
          <p:nvPr/>
        </p:nvGrpSpPr>
        <p:grpSpPr>
          <a:xfrm>
            <a:off x="1078632" y="3222889"/>
            <a:ext cx="2305050" cy="984250"/>
            <a:chOff x="1929036" y="4313668"/>
            <a:chExt cx="2305050" cy="984250"/>
          </a:xfrm>
        </p:grpSpPr>
        <p:sp>
          <p:nvSpPr>
            <p:cNvPr id="65" name="Line 31"/>
            <p:cNvSpPr>
              <a:spLocks noChangeShapeType="1"/>
            </p:cNvSpPr>
            <p:nvPr/>
          </p:nvSpPr>
          <p:spPr bwMode="auto">
            <a:xfrm flipV="1">
              <a:off x="1929036" y="5264581"/>
              <a:ext cx="161925" cy="333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Freeform 32"/>
            <p:cNvSpPr>
              <a:spLocks/>
            </p:cNvSpPr>
            <p:nvPr/>
          </p:nvSpPr>
          <p:spPr bwMode="auto">
            <a:xfrm>
              <a:off x="2090961" y="5232831"/>
              <a:ext cx="171450" cy="31750"/>
            </a:xfrm>
            <a:custGeom>
              <a:avLst/>
              <a:gdLst>
                <a:gd name="T0" fmla="*/ 0 w 108"/>
                <a:gd name="T1" fmla="*/ 20 h 20"/>
                <a:gd name="T2" fmla="*/ 54 w 108"/>
                <a:gd name="T3" fmla="*/ 14 h 20"/>
                <a:gd name="T4" fmla="*/ 108 w 108"/>
                <a:gd name="T5" fmla="*/ 0 h 20"/>
                <a:gd name="T6" fmla="*/ 0 60000 65536"/>
                <a:gd name="T7" fmla="*/ 0 60000 65536"/>
                <a:gd name="T8" fmla="*/ 0 60000 65536"/>
                <a:gd name="T9" fmla="*/ 0 w 108"/>
                <a:gd name="T10" fmla="*/ 0 h 20"/>
                <a:gd name="T11" fmla="*/ 108 w 108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" h="20">
                  <a:moveTo>
                    <a:pt x="0" y="20"/>
                  </a:moveTo>
                  <a:lnTo>
                    <a:pt x="54" y="14"/>
                  </a:lnTo>
                  <a:lnTo>
                    <a:pt x="108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Freeform 33"/>
            <p:cNvSpPr>
              <a:spLocks/>
            </p:cNvSpPr>
            <p:nvPr/>
          </p:nvSpPr>
          <p:spPr bwMode="auto">
            <a:xfrm>
              <a:off x="2262411" y="5156631"/>
              <a:ext cx="161925" cy="76200"/>
            </a:xfrm>
            <a:custGeom>
              <a:avLst/>
              <a:gdLst>
                <a:gd name="T0" fmla="*/ 0 w 102"/>
                <a:gd name="T1" fmla="*/ 48 h 48"/>
                <a:gd name="T2" fmla="*/ 54 w 102"/>
                <a:gd name="T3" fmla="*/ 28 h 48"/>
                <a:gd name="T4" fmla="*/ 102 w 102"/>
                <a:gd name="T5" fmla="*/ 0 h 48"/>
                <a:gd name="T6" fmla="*/ 0 60000 65536"/>
                <a:gd name="T7" fmla="*/ 0 60000 65536"/>
                <a:gd name="T8" fmla="*/ 0 60000 65536"/>
                <a:gd name="T9" fmla="*/ 0 w 102"/>
                <a:gd name="T10" fmla="*/ 0 h 48"/>
                <a:gd name="T11" fmla="*/ 102 w 10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48">
                  <a:moveTo>
                    <a:pt x="0" y="48"/>
                  </a:moveTo>
                  <a:lnTo>
                    <a:pt x="54" y="28"/>
                  </a:lnTo>
                  <a:lnTo>
                    <a:pt x="10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34"/>
            <p:cNvSpPr>
              <a:spLocks/>
            </p:cNvSpPr>
            <p:nvPr/>
          </p:nvSpPr>
          <p:spPr bwMode="auto">
            <a:xfrm>
              <a:off x="2424336" y="5005818"/>
              <a:ext cx="161925" cy="150813"/>
            </a:xfrm>
            <a:custGeom>
              <a:avLst/>
              <a:gdLst>
                <a:gd name="T0" fmla="*/ 0 w 102"/>
                <a:gd name="T1" fmla="*/ 95 h 95"/>
                <a:gd name="T2" fmla="*/ 48 w 102"/>
                <a:gd name="T3" fmla="*/ 54 h 95"/>
                <a:gd name="T4" fmla="*/ 102 w 102"/>
                <a:gd name="T5" fmla="*/ 0 h 95"/>
                <a:gd name="T6" fmla="*/ 0 60000 65536"/>
                <a:gd name="T7" fmla="*/ 0 60000 65536"/>
                <a:gd name="T8" fmla="*/ 0 60000 65536"/>
                <a:gd name="T9" fmla="*/ 0 w 102"/>
                <a:gd name="T10" fmla="*/ 0 h 95"/>
                <a:gd name="T11" fmla="*/ 102 w 102"/>
                <a:gd name="T12" fmla="*/ 95 h 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95">
                  <a:moveTo>
                    <a:pt x="0" y="95"/>
                  </a:moveTo>
                  <a:lnTo>
                    <a:pt x="48" y="54"/>
                  </a:lnTo>
                  <a:lnTo>
                    <a:pt x="10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Freeform 35"/>
            <p:cNvSpPr>
              <a:spLocks/>
            </p:cNvSpPr>
            <p:nvPr/>
          </p:nvSpPr>
          <p:spPr bwMode="auto">
            <a:xfrm>
              <a:off x="2586261" y="4756581"/>
              <a:ext cx="161925" cy="249237"/>
            </a:xfrm>
            <a:custGeom>
              <a:avLst/>
              <a:gdLst>
                <a:gd name="T0" fmla="*/ 0 w 102"/>
                <a:gd name="T1" fmla="*/ 157 h 157"/>
                <a:gd name="T2" fmla="*/ 48 w 102"/>
                <a:gd name="T3" fmla="*/ 89 h 157"/>
                <a:gd name="T4" fmla="*/ 102 w 102"/>
                <a:gd name="T5" fmla="*/ 0 h 157"/>
                <a:gd name="T6" fmla="*/ 0 60000 65536"/>
                <a:gd name="T7" fmla="*/ 0 60000 65536"/>
                <a:gd name="T8" fmla="*/ 0 60000 65536"/>
                <a:gd name="T9" fmla="*/ 0 w 102"/>
                <a:gd name="T10" fmla="*/ 0 h 157"/>
                <a:gd name="T11" fmla="*/ 102 w 102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157">
                  <a:moveTo>
                    <a:pt x="0" y="157"/>
                  </a:moveTo>
                  <a:lnTo>
                    <a:pt x="48" y="89"/>
                  </a:lnTo>
                  <a:lnTo>
                    <a:pt x="10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Freeform 36"/>
            <p:cNvSpPr>
              <a:spLocks/>
            </p:cNvSpPr>
            <p:nvPr/>
          </p:nvSpPr>
          <p:spPr bwMode="auto">
            <a:xfrm>
              <a:off x="2748186" y="4410506"/>
              <a:ext cx="171450" cy="346075"/>
            </a:xfrm>
            <a:custGeom>
              <a:avLst/>
              <a:gdLst>
                <a:gd name="T0" fmla="*/ 0 w 108"/>
                <a:gd name="T1" fmla="*/ 218 h 218"/>
                <a:gd name="T2" fmla="*/ 24 w 108"/>
                <a:gd name="T3" fmla="*/ 164 h 218"/>
                <a:gd name="T4" fmla="*/ 54 w 108"/>
                <a:gd name="T5" fmla="*/ 103 h 218"/>
                <a:gd name="T6" fmla="*/ 84 w 108"/>
                <a:gd name="T7" fmla="*/ 48 h 218"/>
                <a:gd name="T8" fmla="*/ 96 w 108"/>
                <a:gd name="T9" fmla="*/ 21 h 218"/>
                <a:gd name="T10" fmla="*/ 108 w 108"/>
                <a:gd name="T11" fmla="*/ 0 h 2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8"/>
                <a:gd name="T19" fmla="*/ 0 h 218"/>
                <a:gd name="T20" fmla="*/ 108 w 108"/>
                <a:gd name="T21" fmla="*/ 218 h 2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8" h="218">
                  <a:moveTo>
                    <a:pt x="0" y="218"/>
                  </a:moveTo>
                  <a:lnTo>
                    <a:pt x="24" y="164"/>
                  </a:lnTo>
                  <a:lnTo>
                    <a:pt x="54" y="103"/>
                  </a:lnTo>
                  <a:lnTo>
                    <a:pt x="84" y="48"/>
                  </a:lnTo>
                  <a:lnTo>
                    <a:pt x="96" y="21"/>
                  </a:lnTo>
                  <a:lnTo>
                    <a:pt x="108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Freeform 37"/>
            <p:cNvSpPr>
              <a:spLocks/>
            </p:cNvSpPr>
            <p:nvPr/>
          </p:nvSpPr>
          <p:spPr bwMode="auto">
            <a:xfrm>
              <a:off x="2919636" y="4313668"/>
              <a:ext cx="161925" cy="96838"/>
            </a:xfrm>
            <a:custGeom>
              <a:avLst/>
              <a:gdLst>
                <a:gd name="T0" fmla="*/ 0 w 102"/>
                <a:gd name="T1" fmla="*/ 61 h 61"/>
                <a:gd name="T2" fmla="*/ 24 w 102"/>
                <a:gd name="T3" fmla="*/ 34 h 61"/>
                <a:gd name="T4" fmla="*/ 54 w 102"/>
                <a:gd name="T5" fmla="*/ 14 h 61"/>
                <a:gd name="T6" fmla="*/ 78 w 102"/>
                <a:gd name="T7" fmla="*/ 0 h 61"/>
                <a:gd name="T8" fmla="*/ 102 w 102"/>
                <a:gd name="T9" fmla="*/ 0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2"/>
                <a:gd name="T16" fmla="*/ 0 h 61"/>
                <a:gd name="T17" fmla="*/ 102 w 102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2" h="61">
                  <a:moveTo>
                    <a:pt x="0" y="61"/>
                  </a:moveTo>
                  <a:lnTo>
                    <a:pt x="24" y="34"/>
                  </a:lnTo>
                  <a:lnTo>
                    <a:pt x="54" y="14"/>
                  </a:lnTo>
                  <a:lnTo>
                    <a:pt x="78" y="0"/>
                  </a:lnTo>
                  <a:lnTo>
                    <a:pt x="10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38"/>
            <p:cNvSpPr>
              <a:spLocks/>
            </p:cNvSpPr>
            <p:nvPr/>
          </p:nvSpPr>
          <p:spPr bwMode="auto">
            <a:xfrm>
              <a:off x="3081561" y="4313668"/>
              <a:ext cx="161925" cy="96838"/>
            </a:xfrm>
            <a:custGeom>
              <a:avLst/>
              <a:gdLst>
                <a:gd name="T0" fmla="*/ 0 w 102"/>
                <a:gd name="T1" fmla="*/ 0 h 61"/>
                <a:gd name="T2" fmla="*/ 24 w 102"/>
                <a:gd name="T3" fmla="*/ 0 h 61"/>
                <a:gd name="T4" fmla="*/ 48 w 102"/>
                <a:gd name="T5" fmla="*/ 14 h 61"/>
                <a:gd name="T6" fmla="*/ 78 w 102"/>
                <a:gd name="T7" fmla="*/ 34 h 61"/>
                <a:gd name="T8" fmla="*/ 102 w 102"/>
                <a:gd name="T9" fmla="*/ 61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2"/>
                <a:gd name="T16" fmla="*/ 0 h 61"/>
                <a:gd name="T17" fmla="*/ 102 w 102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2" h="61">
                  <a:moveTo>
                    <a:pt x="0" y="0"/>
                  </a:moveTo>
                  <a:lnTo>
                    <a:pt x="24" y="0"/>
                  </a:lnTo>
                  <a:lnTo>
                    <a:pt x="48" y="14"/>
                  </a:lnTo>
                  <a:lnTo>
                    <a:pt x="78" y="34"/>
                  </a:lnTo>
                  <a:lnTo>
                    <a:pt x="102" y="61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Freeform 39"/>
            <p:cNvSpPr>
              <a:spLocks/>
            </p:cNvSpPr>
            <p:nvPr/>
          </p:nvSpPr>
          <p:spPr bwMode="auto">
            <a:xfrm>
              <a:off x="3243486" y="4410506"/>
              <a:ext cx="161925" cy="346075"/>
            </a:xfrm>
            <a:custGeom>
              <a:avLst/>
              <a:gdLst>
                <a:gd name="T0" fmla="*/ 0 w 102"/>
                <a:gd name="T1" fmla="*/ 0 h 218"/>
                <a:gd name="T2" fmla="*/ 12 w 102"/>
                <a:gd name="T3" fmla="*/ 21 h 218"/>
                <a:gd name="T4" fmla="*/ 24 w 102"/>
                <a:gd name="T5" fmla="*/ 48 h 218"/>
                <a:gd name="T6" fmla="*/ 48 w 102"/>
                <a:gd name="T7" fmla="*/ 103 h 218"/>
                <a:gd name="T8" fmla="*/ 78 w 102"/>
                <a:gd name="T9" fmla="*/ 164 h 218"/>
                <a:gd name="T10" fmla="*/ 102 w 102"/>
                <a:gd name="T11" fmla="*/ 218 h 2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2"/>
                <a:gd name="T19" fmla="*/ 0 h 218"/>
                <a:gd name="T20" fmla="*/ 102 w 102"/>
                <a:gd name="T21" fmla="*/ 218 h 2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2" h="218">
                  <a:moveTo>
                    <a:pt x="0" y="0"/>
                  </a:moveTo>
                  <a:lnTo>
                    <a:pt x="12" y="21"/>
                  </a:lnTo>
                  <a:lnTo>
                    <a:pt x="24" y="48"/>
                  </a:lnTo>
                  <a:lnTo>
                    <a:pt x="48" y="103"/>
                  </a:lnTo>
                  <a:lnTo>
                    <a:pt x="78" y="164"/>
                  </a:lnTo>
                  <a:lnTo>
                    <a:pt x="102" y="218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Freeform 40"/>
            <p:cNvSpPr>
              <a:spLocks/>
            </p:cNvSpPr>
            <p:nvPr/>
          </p:nvSpPr>
          <p:spPr bwMode="auto">
            <a:xfrm>
              <a:off x="3405411" y="4756581"/>
              <a:ext cx="171450" cy="249237"/>
            </a:xfrm>
            <a:custGeom>
              <a:avLst/>
              <a:gdLst>
                <a:gd name="T0" fmla="*/ 0 w 108"/>
                <a:gd name="T1" fmla="*/ 0 h 157"/>
                <a:gd name="T2" fmla="*/ 54 w 108"/>
                <a:gd name="T3" fmla="*/ 89 h 157"/>
                <a:gd name="T4" fmla="*/ 108 w 108"/>
                <a:gd name="T5" fmla="*/ 157 h 157"/>
                <a:gd name="T6" fmla="*/ 0 60000 65536"/>
                <a:gd name="T7" fmla="*/ 0 60000 65536"/>
                <a:gd name="T8" fmla="*/ 0 60000 65536"/>
                <a:gd name="T9" fmla="*/ 0 w 108"/>
                <a:gd name="T10" fmla="*/ 0 h 157"/>
                <a:gd name="T11" fmla="*/ 108 w 108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" h="157">
                  <a:moveTo>
                    <a:pt x="0" y="0"/>
                  </a:moveTo>
                  <a:lnTo>
                    <a:pt x="54" y="89"/>
                  </a:lnTo>
                  <a:lnTo>
                    <a:pt x="108" y="157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Freeform 41"/>
            <p:cNvSpPr>
              <a:spLocks/>
            </p:cNvSpPr>
            <p:nvPr/>
          </p:nvSpPr>
          <p:spPr bwMode="auto">
            <a:xfrm>
              <a:off x="3576861" y="5005818"/>
              <a:ext cx="161925" cy="150813"/>
            </a:xfrm>
            <a:custGeom>
              <a:avLst/>
              <a:gdLst>
                <a:gd name="T0" fmla="*/ 0 w 102"/>
                <a:gd name="T1" fmla="*/ 0 h 95"/>
                <a:gd name="T2" fmla="*/ 54 w 102"/>
                <a:gd name="T3" fmla="*/ 54 h 95"/>
                <a:gd name="T4" fmla="*/ 102 w 102"/>
                <a:gd name="T5" fmla="*/ 95 h 95"/>
                <a:gd name="T6" fmla="*/ 0 60000 65536"/>
                <a:gd name="T7" fmla="*/ 0 60000 65536"/>
                <a:gd name="T8" fmla="*/ 0 60000 65536"/>
                <a:gd name="T9" fmla="*/ 0 w 102"/>
                <a:gd name="T10" fmla="*/ 0 h 95"/>
                <a:gd name="T11" fmla="*/ 102 w 102"/>
                <a:gd name="T12" fmla="*/ 95 h 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95">
                  <a:moveTo>
                    <a:pt x="0" y="0"/>
                  </a:moveTo>
                  <a:lnTo>
                    <a:pt x="54" y="54"/>
                  </a:lnTo>
                  <a:lnTo>
                    <a:pt x="102" y="9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Freeform 42"/>
            <p:cNvSpPr>
              <a:spLocks/>
            </p:cNvSpPr>
            <p:nvPr/>
          </p:nvSpPr>
          <p:spPr bwMode="auto">
            <a:xfrm>
              <a:off x="3738786" y="5156631"/>
              <a:ext cx="161925" cy="76200"/>
            </a:xfrm>
            <a:custGeom>
              <a:avLst/>
              <a:gdLst>
                <a:gd name="T0" fmla="*/ 0 w 102"/>
                <a:gd name="T1" fmla="*/ 0 h 48"/>
                <a:gd name="T2" fmla="*/ 48 w 102"/>
                <a:gd name="T3" fmla="*/ 28 h 48"/>
                <a:gd name="T4" fmla="*/ 102 w 102"/>
                <a:gd name="T5" fmla="*/ 48 h 48"/>
                <a:gd name="T6" fmla="*/ 0 60000 65536"/>
                <a:gd name="T7" fmla="*/ 0 60000 65536"/>
                <a:gd name="T8" fmla="*/ 0 60000 65536"/>
                <a:gd name="T9" fmla="*/ 0 w 102"/>
                <a:gd name="T10" fmla="*/ 0 h 48"/>
                <a:gd name="T11" fmla="*/ 102 w 10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48">
                  <a:moveTo>
                    <a:pt x="0" y="0"/>
                  </a:moveTo>
                  <a:lnTo>
                    <a:pt x="48" y="28"/>
                  </a:lnTo>
                  <a:lnTo>
                    <a:pt x="102" y="48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Freeform 43"/>
            <p:cNvSpPr>
              <a:spLocks/>
            </p:cNvSpPr>
            <p:nvPr/>
          </p:nvSpPr>
          <p:spPr bwMode="auto">
            <a:xfrm>
              <a:off x="3900711" y="5232831"/>
              <a:ext cx="161925" cy="31750"/>
            </a:xfrm>
            <a:custGeom>
              <a:avLst/>
              <a:gdLst>
                <a:gd name="T0" fmla="*/ 0 w 102"/>
                <a:gd name="T1" fmla="*/ 0 h 20"/>
                <a:gd name="T2" fmla="*/ 48 w 102"/>
                <a:gd name="T3" fmla="*/ 14 h 20"/>
                <a:gd name="T4" fmla="*/ 102 w 102"/>
                <a:gd name="T5" fmla="*/ 20 h 20"/>
                <a:gd name="T6" fmla="*/ 0 60000 65536"/>
                <a:gd name="T7" fmla="*/ 0 60000 65536"/>
                <a:gd name="T8" fmla="*/ 0 60000 65536"/>
                <a:gd name="T9" fmla="*/ 0 w 102"/>
                <a:gd name="T10" fmla="*/ 0 h 20"/>
                <a:gd name="T11" fmla="*/ 102 w 102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20">
                  <a:moveTo>
                    <a:pt x="0" y="0"/>
                  </a:moveTo>
                  <a:lnTo>
                    <a:pt x="48" y="14"/>
                  </a:lnTo>
                  <a:lnTo>
                    <a:pt x="102" y="2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Line 44"/>
            <p:cNvSpPr>
              <a:spLocks noChangeShapeType="1"/>
            </p:cNvSpPr>
            <p:nvPr/>
          </p:nvSpPr>
          <p:spPr bwMode="auto">
            <a:xfrm>
              <a:off x="4062636" y="5264581"/>
              <a:ext cx="171450" cy="333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9" name="Skupina 78"/>
          <p:cNvGrpSpPr/>
          <p:nvPr/>
        </p:nvGrpSpPr>
        <p:grpSpPr>
          <a:xfrm>
            <a:off x="1619672" y="3232026"/>
            <a:ext cx="2305050" cy="984250"/>
            <a:chOff x="1929036" y="4313668"/>
            <a:chExt cx="2305050" cy="984250"/>
          </a:xfrm>
        </p:grpSpPr>
        <p:sp>
          <p:nvSpPr>
            <p:cNvPr id="80" name="Line 31"/>
            <p:cNvSpPr>
              <a:spLocks noChangeShapeType="1"/>
            </p:cNvSpPr>
            <p:nvPr/>
          </p:nvSpPr>
          <p:spPr bwMode="auto">
            <a:xfrm flipV="1">
              <a:off x="1929036" y="5264581"/>
              <a:ext cx="161925" cy="333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Freeform 32"/>
            <p:cNvSpPr>
              <a:spLocks/>
            </p:cNvSpPr>
            <p:nvPr/>
          </p:nvSpPr>
          <p:spPr bwMode="auto">
            <a:xfrm>
              <a:off x="2090961" y="5232831"/>
              <a:ext cx="171450" cy="31750"/>
            </a:xfrm>
            <a:custGeom>
              <a:avLst/>
              <a:gdLst>
                <a:gd name="T0" fmla="*/ 0 w 108"/>
                <a:gd name="T1" fmla="*/ 20 h 20"/>
                <a:gd name="T2" fmla="*/ 54 w 108"/>
                <a:gd name="T3" fmla="*/ 14 h 20"/>
                <a:gd name="T4" fmla="*/ 108 w 108"/>
                <a:gd name="T5" fmla="*/ 0 h 20"/>
                <a:gd name="T6" fmla="*/ 0 60000 65536"/>
                <a:gd name="T7" fmla="*/ 0 60000 65536"/>
                <a:gd name="T8" fmla="*/ 0 60000 65536"/>
                <a:gd name="T9" fmla="*/ 0 w 108"/>
                <a:gd name="T10" fmla="*/ 0 h 20"/>
                <a:gd name="T11" fmla="*/ 108 w 108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" h="20">
                  <a:moveTo>
                    <a:pt x="0" y="20"/>
                  </a:moveTo>
                  <a:lnTo>
                    <a:pt x="54" y="14"/>
                  </a:lnTo>
                  <a:lnTo>
                    <a:pt x="108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Freeform 33"/>
            <p:cNvSpPr>
              <a:spLocks/>
            </p:cNvSpPr>
            <p:nvPr/>
          </p:nvSpPr>
          <p:spPr bwMode="auto">
            <a:xfrm>
              <a:off x="2262411" y="5156631"/>
              <a:ext cx="161925" cy="76200"/>
            </a:xfrm>
            <a:custGeom>
              <a:avLst/>
              <a:gdLst>
                <a:gd name="T0" fmla="*/ 0 w 102"/>
                <a:gd name="T1" fmla="*/ 48 h 48"/>
                <a:gd name="T2" fmla="*/ 54 w 102"/>
                <a:gd name="T3" fmla="*/ 28 h 48"/>
                <a:gd name="T4" fmla="*/ 102 w 102"/>
                <a:gd name="T5" fmla="*/ 0 h 48"/>
                <a:gd name="T6" fmla="*/ 0 60000 65536"/>
                <a:gd name="T7" fmla="*/ 0 60000 65536"/>
                <a:gd name="T8" fmla="*/ 0 60000 65536"/>
                <a:gd name="T9" fmla="*/ 0 w 102"/>
                <a:gd name="T10" fmla="*/ 0 h 48"/>
                <a:gd name="T11" fmla="*/ 102 w 10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48">
                  <a:moveTo>
                    <a:pt x="0" y="48"/>
                  </a:moveTo>
                  <a:lnTo>
                    <a:pt x="54" y="28"/>
                  </a:lnTo>
                  <a:lnTo>
                    <a:pt x="10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Freeform 34"/>
            <p:cNvSpPr>
              <a:spLocks/>
            </p:cNvSpPr>
            <p:nvPr/>
          </p:nvSpPr>
          <p:spPr bwMode="auto">
            <a:xfrm>
              <a:off x="2424336" y="5005818"/>
              <a:ext cx="161925" cy="150813"/>
            </a:xfrm>
            <a:custGeom>
              <a:avLst/>
              <a:gdLst>
                <a:gd name="T0" fmla="*/ 0 w 102"/>
                <a:gd name="T1" fmla="*/ 95 h 95"/>
                <a:gd name="T2" fmla="*/ 48 w 102"/>
                <a:gd name="T3" fmla="*/ 54 h 95"/>
                <a:gd name="T4" fmla="*/ 102 w 102"/>
                <a:gd name="T5" fmla="*/ 0 h 95"/>
                <a:gd name="T6" fmla="*/ 0 60000 65536"/>
                <a:gd name="T7" fmla="*/ 0 60000 65536"/>
                <a:gd name="T8" fmla="*/ 0 60000 65536"/>
                <a:gd name="T9" fmla="*/ 0 w 102"/>
                <a:gd name="T10" fmla="*/ 0 h 95"/>
                <a:gd name="T11" fmla="*/ 102 w 102"/>
                <a:gd name="T12" fmla="*/ 95 h 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95">
                  <a:moveTo>
                    <a:pt x="0" y="95"/>
                  </a:moveTo>
                  <a:lnTo>
                    <a:pt x="48" y="54"/>
                  </a:lnTo>
                  <a:lnTo>
                    <a:pt x="10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Freeform 35"/>
            <p:cNvSpPr>
              <a:spLocks/>
            </p:cNvSpPr>
            <p:nvPr/>
          </p:nvSpPr>
          <p:spPr bwMode="auto">
            <a:xfrm>
              <a:off x="2586261" y="4756581"/>
              <a:ext cx="161925" cy="249237"/>
            </a:xfrm>
            <a:custGeom>
              <a:avLst/>
              <a:gdLst>
                <a:gd name="T0" fmla="*/ 0 w 102"/>
                <a:gd name="T1" fmla="*/ 157 h 157"/>
                <a:gd name="T2" fmla="*/ 48 w 102"/>
                <a:gd name="T3" fmla="*/ 89 h 157"/>
                <a:gd name="T4" fmla="*/ 102 w 102"/>
                <a:gd name="T5" fmla="*/ 0 h 157"/>
                <a:gd name="T6" fmla="*/ 0 60000 65536"/>
                <a:gd name="T7" fmla="*/ 0 60000 65536"/>
                <a:gd name="T8" fmla="*/ 0 60000 65536"/>
                <a:gd name="T9" fmla="*/ 0 w 102"/>
                <a:gd name="T10" fmla="*/ 0 h 157"/>
                <a:gd name="T11" fmla="*/ 102 w 102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157">
                  <a:moveTo>
                    <a:pt x="0" y="157"/>
                  </a:moveTo>
                  <a:lnTo>
                    <a:pt x="48" y="89"/>
                  </a:lnTo>
                  <a:lnTo>
                    <a:pt x="10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Freeform 36"/>
            <p:cNvSpPr>
              <a:spLocks/>
            </p:cNvSpPr>
            <p:nvPr/>
          </p:nvSpPr>
          <p:spPr bwMode="auto">
            <a:xfrm>
              <a:off x="2748186" y="4410506"/>
              <a:ext cx="171450" cy="346075"/>
            </a:xfrm>
            <a:custGeom>
              <a:avLst/>
              <a:gdLst>
                <a:gd name="T0" fmla="*/ 0 w 108"/>
                <a:gd name="T1" fmla="*/ 218 h 218"/>
                <a:gd name="T2" fmla="*/ 24 w 108"/>
                <a:gd name="T3" fmla="*/ 164 h 218"/>
                <a:gd name="T4" fmla="*/ 54 w 108"/>
                <a:gd name="T5" fmla="*/ 103 h 218"/>
                <a:gd name="T6" fmla="*/ 84 w 108"/>
                <a:gd name="T7" fmla="*/ 48 h 218"/>
                <a:gd name="T8" fmla="*/ 96 w 108"/>
                <a:gd name="T9" fmla="*/ 21 h 218"/>
                <a:gd name="T10" fmla="*/ 108 w 108"/>
                <a:gd name="T11" fmla="*/ 0 h 2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8"/>
                <a:gd name="T19" fmla="*/ 0 h 218"/>
                <a:gd name="T20" fmla="*/ 108 w 108"/>
                <a:gd name="T21" fmla="*/ 218 h 2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8" h="218">
                  <a:moveTo>
                    <a:pt x="0" y="218"/>
                  </a:moveTo>
                  <a:lnTo>
                    <a:pt x="24" y="164"/>
                  </a:lnTo>
                  <a:lnTo>
                    <a:pt x="54" y="103"/>
                  </a:lnTo>
                  <a:lnTo>
                    <a:pt x="84" y="48"/>
                  </a:lnTo>
                  <a:lnTo>
                    <a:pt x="96" y="21"/>
                  </a:lnTo>
                  <a:lnTo>
                    <a:pt x="108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Freeform 37"/>
            <p:cNvSpPr>
              <a:spLocks/>
            </p:cNvSpPr>
            <p:nvPr/>
          </p:nvSpPr>
          <p:spPr bwMode="auto">
            <a:xfrm>
              <a:off x="2919636" y="4313668"/>
              <a:ext cx="161925" cy="96838"/>
            </a:xfrm>
            <a:custGeom>
              <a:avLst/>
              <a:gdLst>
                <a:gd name="T0" fmla="*/ 0 w 102"/>
                <a:gd name="T1" fmla="*/ 61 h 61"/>
                <a:gd name="T2" fmla="*/ 24 w 102"/>
                <a:gd name="T3" fmla="*/ 34 h 61"/>
                <a:gd name="T4" fmla="*/ 54 w 102"/>
                <a:gd name="T5" fmla="*/ 14 h 61"/>
                <a:gd name="T6" fmla="*/ 78 w 102"/>
                <a:gd name="T7" fmla="*/ 0 h 61"/>
                <a:gd name="T8" fmla="*/ 102 w 102"/>
                <a:gd name="T9" fmla="*/ 0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2"/>
                <a:gd name="T16" fmla="*/ 0 h 61"/>
                <a:gd name="T17" fmla="*/ 102 w 102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2" h="61">
                  <a:moveTo>
                    <a:pt x="0" y="61"/>
                  </a:moveTo>
                  <a:lnTo>
                    <a:pt x="24" y="34"/>
                  </a:lnTo>
                  <a:lnTo>
                    <a:pt x="54" y="14"/>
                  </a:lnTo>
                  <a:lnTo>
                    <a:pt x="78" y="0"/>
                  </a:lnTo>
                  <a:lnTo>
                    <a:pt x="10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Freeform 38"/>
            <p:cNvSpPr>
              <a:spLocks/>
            </p:cNvSpPr>
            <p:nvPr/>
          </p:nvSpPr>
          <p:spPr bwMode="auto">
            <a:xfrm>
              <a:off x="3081561" y="4313668"/>
              <a:ext cx="161925" cy="96838"/>
            </a:xfrm>
            <a:custGeom>
              <a:avLst/>
              <a:gdLst>
                <a:gd name="T0" fmla="*/ 0 w 102"/>
                <a:gd name="T1" fmla="*/ 0 h 61"/>
                <a:gd name="T2" fmla="*/ 24 w 102"/>
                <a:gd name="T3" fmla="*/ 0 h 61"/>
                <a:gd name="T4" fmla="*/ 48 w 102"/>
                <a:gd name="T5" fmla="*/ 14 h 61"/>
                <a:gd name="T6" fmla="*/ 78 w 102"/>
                <a:gd name="T7" fmla="*/ 34 h 61"/>
                <a:gd name="T8" fmla="*/ 102 w 102"/>
                <a:gd name="T9" fmla="*/ 61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2"/>
                <a:gd name="T16" fmla="*/ 0 h 61"/>
                <a:gd name="T17" fmla="*/ 102 w 102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2" h="61">
                  <a:moveTo>
                    <a:pt x="0" y="0"/>
                  </a:moveTo>
                  <a:lnTo>
                    <a:pt x="24" y="0"/>
                  </a:lnTo>
                  <a:lnTo>
                    <a:pt x="48" y="14"/>
                  </a:lnTo>
                  <a:lnTo>
                    <a:pt x="78" y="34"/>
                  </a:lnTo>
                  <a:lnTo>
                    <a:pt x="102" y="61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Freeform 39"/>
            <p:cNvSpPr>
              <a:spLocks/>
            </p:cNvSpPr>
            <p:nvPr/>
          </p:nvSpPr>
          <p:spPr bwMode="auto">
            <a:xfrm>
              <a:off x="3243486" y="4410506"/>
              <a:ext cx="161925" cy="346075"/>
            </a:xfrm>
            <a:custGeom>
              <a:avLst/>
              <a:gdLst>
                <a:gd name="T0" fmla="*/ 0 w 102"/>
                <a:gd name="T1" fmla="*/ 0 h 218"/>
                <a:gd name="T2" fmla="*/ 12 w 102"/>
                <a:gd name="T3" fmla="*/ 21 h 218"/>
                <a:gd name="T4" fmla="*/ 24 w 102"/>
                <a:gd name="T5" fmla="*/ 48 h 218"/>
                <a:gd name="T6" fmla="*/ 48 w 102"/>
                <a:gd name="T7" fmla="*/ 103 h 218"/>
                <a:gd name="T8" fmla="*/ 78 w 102"/>
                <a:gd name="T9" fmla="*/ 164 h 218"/>
                <a:gd name="T10" fmla="*/ 102 w 102"/>
                <a:gd name="T11" fmla="*/ 218 h 2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2"/>
                <a:gd name="T19" fmla="*/ 0 h 218"/>
                <a:gd name="T20" fmla="*/ 102 w 102"/>
                <a:gd name="T21" fmla="*/ 218 h 2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2" h="218">
                  <a:moveTo>
                    <a:pt x="0" y="0"/>
                  </a:moveTo>
                  <a:lnTo>
                    <a:pt x="12" y="21"/>
                  </a:lnTo>
                  <a:lnTo>
                    <a:pt x="24" y="48"/>
                  </a:lnTo>
                  <a:lnTo>
                    <a:pt x="48" y="103"/>
                  </a:lnTo>
                  <a:lnTo>
                    <a:pt x="78" y="164"/>
                  </a:lnTo>
                  <a:lnTo>
                    <a:pt x="102" y="218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Freeform 40"/>
            <p:cNvSpPr>
              <a:spLocks/>
            </p:cNvSpPr>
            <p:nvPr/>
          </p:nvSpPr>
          <p:spPr bwMode="auto">
            <a:xfrm>
              <a:off x="3405411" y="4756581"/>
              <a:ext cx="171450" cy="249237"/>
            </a:xfrm>
            <a:custGeom>
              <a:avLst/>
              <a:gdLst>
                <a:gd name="T0" fmla="*/ 0 w 108"/>
                <a:gd name="T1" fmla="*/ 0 h 157"/>
                <a:gd name="T2" fmla="*/ 54 w 108"/>
                <a:gd name="T3" fmla="*/ 89 h 157"/>
                <a:gd name="T4" fmla="*/ 108 w 108"/>
                <a:gd name="T5" fmla="*/ 157 h 157"/>
                <a:gd name="T6" fmla="*/ 0 60000 65536"/>
                <a:gd name="T7" fmla="*/ 0 60000 65536"/>
                <a:gd name="T8" fmla="*/ 0 60000 65536"/>
                <a:gd name="T9" fmla="*/ 0 w 108"/>
                <a:gd name="T10" fmla="*/ 0 h 157"/>
                <a:gd name="T11" fmla="*/ 108 w 108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" h="157">
                  <a:moveTo>
                    <a:pt x="0" y="0"/>
                  </a:moveTo>
                  <a:lnTo>
                    <a:pt x="54" y="89"/>
                  </a:lnTo>
                  <a:lnTo>
                    <a:pt x="108" y="157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Freeform 41"/>
            <p:cNvSpPr>
              <a:spLocks/>
            </p:cNvSpPr>
            <p:nvPr/>
          </p:nvSpPr>
          <p:spPr bwMode="auto">
            <a:xfrm>
              <a:off x="3576861" y="5005818"/>
              <a:ext cx="161925" cy="150813"/>
            </a:xfrm>
            <a:custGeom>
              <a:avLst/>
              <a:gdLst>
                <a:gd name="T0" fmla="*/ 0 w 102"/>
                <a:gd name="T1" fmla="*/ 0 h 95"/>
                <a:gd name="T2" fmla="*/ 54 w 102"/>
                <a:gd name="T3" fmla="*/ 54 h 95"/>
                <a:gd name="T4" fmla="*/ 102 w 102"/>
                <a:gd name="T5" fmla="*/ 95 h 95"/>
                <a:gd name="T6" fmla="*/ 0 60000 65536"/>
                <a:gd name="T7" fmla="*/ 0 60000 65536"/>
                <a:gd name="T8" fmla="*/ 0 60000 65536"/>
                <a:gd name="T9" fmla="*/ 0 w 102"/>
                <a:gd name="T10" fmla="*/ 0 h 95"/>
                <a:gd name="T11" fmla="*/ 102 w 102"/>
                <a:gd name="T12" fmla="*/ 95 h 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95">
                  <a:moveTo>
                    <a:pt x="0" y="0"/>
                  </a:moveTo>
                  <a:lnTo>
                    <a:pt x="54" y="54"/>
                  </a:lnTo>
                  <a:lnTo>
                    <a:pt x="102" y="9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Freeform 42"/>
            <p:cNvSpPr>
              <a:spLocks/>
            </p:cNvSpPr>
            <p:nvPr/>
          </p:nvSpPr>
          <p:spPr bwMode="auto">
            <a:xfrm>
              <a:off x="3738786" y="5156631"/>
              <a:ext cx="161925" cy="76200"/>
            </a:xfrm>
            <a:custGeom>
              <a:avLst/>
              <a:gdLst>
                <a:gd name="T0" fmla="*/ 0 w 102"/>
                <a:gd name="T1" fmla="*/ 0 h 48"/>
                <a:gd name="T2" fmla="*/ 48 w 102"/>
                <a:gd name="T3" fmla="*/ 28 h 48"/>
                <a:gd name="T4" fmla="*/ 102 w 102"/>
                <a:gd name="T5" fmla="*/ 48 h 48"/>
                <a:gd name="T6" fmla="*/ 0 60000 65536"/>
                <a:gd name="T7" fmla="*/ 0 60000 65536"/>
                <a:gd name="T8" fmla="*/ 0 60000 65536"/>
                <a:gd name="T9" fmla="*/ 0 w 102"/>
                <a:gd name="T10" fmla="*/ 0 h 48"/>
                <a:gd name="T11" fmla="*/ 102 w 10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48">
                  <a:moveTo>
                    <a:pt x="0" y="0"/>
                  </a:moveTo>
                  <a:lnTo>
                    <a:pt x="48" y="28"/>
                  </a:lnTo>
                  <a:lnTo>
                    <a:pt x="102" y="48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Freeform 43"/>
            <p:cNvSpPr>
              <a:spLocks/>
            </p:cNvSpPr>
            <p:nvPr/>
          </p:nvSpPr>
          <p:spPr bwMode="auto">
            <a:xfrm>
              <a:off x="3900711" y="5232831"/>
              <a:ext cx="161925" cy="31750"/>
            </a:xfrm>
            <a:custGeom>
              <a:avLst/>
              <a:gdLst>
                <a:gd name="T0" fmla="*/ 0 w 102"/>
                <a:gd name="T1" fmla="*/ 0 h 20"/>
                <a:gd name="T2" fmla="*/ 48 w 102"/>
                <a:gd name="T3" fmla="*/ 14 h 20"/>
                <a:gd name="T4" fmla="*/ 102 w 102"/>
                <a:gd name="T5" fmla="*/ 20 h 20"/>
                <a:gd name="T6" fmla="*/ 0 60000 65536"/>
                <a:gd name="T7" fmla="*/ 0 60000 65536"/>
                <a:gd name="T8" fmla="*/ 0 60000 65536"/>
                <a:gd name="T9" fmla="*/ 0 w 102"/>
                <a:gd name="T10" fmla="*/ 0 h 20"/>
                <a:gd name="T11" fmla="*/ 102 w 102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20">
                  <a:moveTo>
                    <a:pt x="0" y="0"/>
                  </a:moveTo>
                  <a:lnTo>
                    <a:pt x="48" y="14"/>
                  </a:lnTo>
                  <a:lnTo>
                    <a:pt x="102" y="2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Line 44"/>
            <p:cNvSpPr>
              <a:spLocks noChangeShapeType="1"/>
            </p:cNvSpPr>
            <p:nvPr/>
          </p:nvSpPr>
          <p:spPr bwMode="auto">
            <a:xfrm>
              <a:off x="4062636" y="5264581"/>
              <a:ext cx="171450" cy="333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ovéPole 93"/>
              <p:cNvSpPr txBox="1"/>
              <p:nvPr/>
            </p:nvSpPr>
            <p:spPr>
              <a:xfrm>
                <a:off x="1983531" y="4427873"/>
                <a:ext cx="4462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cs-CZ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94" name="TextovéPole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531" y="4427873"/>
                <a:ext cx="446225" cy="369332"/>
              </a:xfrm>
              <a:prstGeom prst="rect">
                <a:avLst/>
              </a:prstGeom>
              <a:blipFill>
                <a:blip r:embed="rId3"/>
                <a:stretch>
                  <a:fillRect r="-148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5" name="Přímá spojnice 94"/>
          <p:cNvCxnSpPr/>
          <p:nvPr/>
        </p:nvCxnSpPr>
        <p:spPr>
          <a:xfrm>
            <a:off x="2221252" y="3119812"/>
            <a:ext cx="0" cy="1281163"/>
          </a:xfrm>
          <a:prstGeom prst="line">
            <a:avLst/>
          </a:prstGeom>
          <a:noFill/>
          <a:ln w="12700" cap="flat" cmpd="sng" algn="ctr">
            <a:solidFill>
              <a:srgbClr val="0000FF"/>
            </a:solidFill>
            <a:prstDash val="soli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ovéPole 95"/>
              <p:cNvSpPr txBox="1"/>
              <p:nvPr/>
            </p:nvSpPr>
            <p:spPr>
              <a:xfrm>
                <a:off x="2556345" y="4432889"/>
                <a:ext cx="4462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7030A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7030A0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cs-CZ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96" name="TextovéPole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345" y="4432889"/>
                <a:ext cx="446225" cy="369332"/>
              </a:xfrm>
              <a:prstGeom prst="rect">
                <a:avLst/>
              </a:prstGeom>
              <a:blipFill>
                <a:blip r:embed="rId4"/>
                <a:stretch>
                  <a:fillRect r="-148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7" name="Přímá spojnice 96"/>
          <p:cNvCxnSpPr/>
          <p:nvPr/>
        </p:nvCxnSpPr>
        <p:spPr>
          <a:xfrm>
            <a:off x="2772594" y="3119812"/>
            <a:ext cx="0" cy="1281163"/>
          </a:xfrm>
          <a:prstGeom prst="line">
            <a:avLst/>
          </a:prstGeom>
          <a:noFill/>
          <a:ln w="12700" cap="flat" cmpd="sng" algn="ctr">
            <a:solidFill>
              <a:srgbClr val="7030A0"/>
            </a:solidFill>
            <a:prstDash val="solid"/>
          </a:ln>
          <a:effectLst/>
        </p:spPr>
      </p:cxnSp>
      <p:grpSp>
        <p:nvGrpSpPr>
          <p:cNvPr id="98" name="Skupina 97"/>
          <p:cNvGrpSpPr/>
          <p:nvPr/>
        </p:nvGrpSpPr>
        <p:grpSpPr>
          <a:xfrm>
            <a:off x="2599086" y="3232026"/>
            <a:ext cx="2305050" cy="984250"/>
            <a:chOff x="1929036" y="4313668"/>
            <a:chExt cx="2305050" cy="984250"/>
          </a:xfrm>
        </p:grpSpPr>
        <p:sp>
          <p:nvSpPr>
            <p:cNvPr id="99" name="Line 31"/>
            <p:cNvSpPr>
              <a:spLocks noChangeShapeType="1"/>
            </p:cNvSpPr>
            <p:nvPr/>
          </p:nvSpPr>
          <p:spPr bwMode="auto">
            <a:xfrm flipV="1">
              <a:off x="1929036" y="5264581"/>
              <a:ext cx="161925" cy="333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Freeform 32"/>
            <p:cNvSpPr>
              <a:spLocks/>
            </p:cNvSpPr>
            <p:nvPr/>
          </p:nvSpPr>
          <p:spPr bwMode="auto">
            <a:xfrm>
              <a:off x="2090961" y="5232831"/>
              <a:ext cx="171450" cy="31750"/>
            </a:xfrm>
            <a:custGeom>
              <a:avLst/>
              <a:gdLst>
                <a:gd name="T0" fmla="*/ 0 w 108"/>
                <a:gd name="T1" fmla="*/ 20 h 20"/>
                <a:gd name="T2" fmla="*/ 54 w 108"/>
                <a:gd name="T3" fmla="*/ 14 h 20"/>
                <a:gd name="T4" fmla="*/ 108 w 108"/>
                <a:gd name="T5" fmla="*/ 0 h 20"/>
                <a:gd name="T6" fmla="*/ 0 60000 65536"/>
                <a:gd name="T7" fmla="*/ 0 60000 65536"/>
                <a:gd name="T8" fmla="*/ 0 60000 65536"/>
                <a:gd name="T9" fmla="*/ 0 w 108"/>
                <a:gd name="T10" fmla="*/ 0 h 20"/>
                <a:gd name="T11" fmla="*/ 108 w 108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" h="20">
                  <a:moveTo>
                    <a:pt x="0" y="20"/>
                  </a:moveTo>
                  <a:lnTo>
                    <a:pt x="54" y="14"/>
                  </a:lnTo>
                  <a:lnTo>
                    <a:pt x="108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Freeform 33"/>
            <p:cNvSpPr>
              <a:spLocks/>
            </p:cNvSpPr>
            <p:nvPr/>
          </p:nvSpPr>
          <p:spPr bwMode="auto">
            <a:xfrm>
              <a:off x="2262411" y="5156631"/>
              <a:ext cx="161925" cy="76200"/>
            </a:xfrm>
            <a:custGeom>
              <a:avLst/>
              <a:gdLst>
                <a:gd name="T0" fmla="*/ 0 w 102"/>
                <a:gd name="T1" fmla="*/ 48 h 48"/>
                <a:gd name="T2" fmla="*/ 54 w 102"/>
                <a:gd name="T3" fmla="*/ 28 h 48"/>
                <a:gd name="T4" fmla="*/ 102 w 102"/>
                <a:gd name="T5" fmla="*/ 0 h 48"/>
                <a:gd name="T6" fmla="*/ 0 60000 65536"/>
                <a:gd name="T7" fmla="*/ 0 60000 65536"/>
                <a:gd name="T8" fmla="*/ 0 60000 65536"/>
                <a:gd name="T9" fmla="*/ 0 w 102"/>
                <a:gd name="T10" fmla="*/ 0 h 48"/>
                <a:gd name="T11" fmla="*/ 102 w 10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48">
                  <a:moveTo>
                    <a:pt x="0" y="48"/>
                  </a:moveTo>
                  <a:lnTo>
                    <a:pt x="54" y="28"/>
                  </a:lnTo>
                  <a:lnTo>
                    <a:pt x="10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Freeform 34"/>
            <p:cNvSpPr>
              <a:spLocks/>
            </p:cNvSpPr>
            <p:nvPr/>
          </p:nvSpPr>
          <p:spPr bwMode="auto">
            <a:xfrm>
              <a:off x="2424336" y="5005818"/>
              <a:ext cx="161925" cy="150813"/>
            </a:xfrm>
            <a:custGeom>
              <a:avLst/>
              <a:gdLst>
                <a:gd name="T0" fmla="*/ 0 w 102"/>
                <a:gd name="T1" fmla="*/ 95 h 95"/>
                <a:gd name="T2" fmla="*/ 48 w 102"/>
                <a:gd name="T3" fmla="*/ 54 h 95"/>
                <a:gd name="T4" fmla="*/ 102 w 102"/>
                <a:gd name="T5" fmla="*/ 0 h 95"/>
                <a:gd name="T6" fmla="*/ 0 60000 65536"/>
                <a:gd name="T7" fmla="*/ 0 60000 65536"/>
                <a:gd name="T8" fmla="*/ 0 60000 65536"/>
                <a:gd name="T9" fmla="*/ 0 w 102"/>
                <a:gd name="T10" fmla="*/ 0 h 95"/>
                <a:gd name="T11" fmla="*/ 102 w 102"/>
                <a:gd name="T12" fmla="*/ 95 h 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95">
                  <a:moveTo>
                    <a:pt x="0" y="95"/>
                  </a:moveTo>
                  <a:lnTo>
                    <a:pt x="48" y="54"/>
                  </a:lnTo>
                  <a:lnTo>
                    <a:pt x="10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3" name="Freeform 35"/>
            <p:cNvSpPr>
              <a:spLocks/>
            </p:cNvSpPr>
            <p:nvPr/>
          </p:nvSpPr>
          <p:spPr bwMode="auto">
            <a:xfrm>
              <a:off x="2586261" y="4756581"/>
              <a:ext cx="161925" cy="249237"/>
            </a:xfrm>
            <a:custGeom>
              <a:avLst/>
              <a:gdLst>
                <a:gd name="T0" fmla="*/ 0 w 102"/>
                <a:gd name="T1" fmla="*/ 157 h 157"/>
                <a:gd name="T2" fmla="*/ 48 w 102"/>
                <a:gd name="T3" fmla="*/ 89 h 157"/>
                <a:gd name="T4" fmla="*/ 102 w 102"/>
                <a:gd name="T5" fmla="*/ 0 h 157"/>
                <a:gd name="T6" fmla="*/ 0 60000 65536"/>
                <a:gd name="T7" fmla="*/ 0 60000 65536"/>
                <a:gd name="T8" fmla="*/ 0 60000 65536"/>
                <a:gd name="T9" fmla="*/ 0 w 102"/>
                <a:gd name="T10" fmla="*/ 0 h 157"/>
                <a:gd name="T11" fmla="*/ 102 w 102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157">
                  <a:moveTo>
                    <a:pt x="0" y="157"/>
                  </a:moveTo>
                  <a:lnTo>
                    <a:pt x="48" y="89"/>
                  </a:lnTo>
                  <a:lnTo>
                    <a:pt x="10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4" name="Freeform 36"/>
            <p:cNvSpPr>
              <a:spLocks/>
            </p:cNvSpPr>
            <p:nvPr/>
          </p:nvSpPr>
          <p:spPr bwMode="auto">
            <a:xfrm>
              <a:off x="2748186" y="4410506"/>
              <a:ext cx="171450" cy="346075"/>
            </a:xfrm>
            <a:custGeom>
              <a:avLst/>
              <a:gdLst>
                <a:gd name="T0" fmla="*/ 0 w 108"/>
                <a:gd name="T1" fmla="*/ 218 h 218"/>
                <a:gd name="T2" fmla="*/ 24 w 108"/>
                <a:gd name="T3" fmla="*/ 164 h 218"/>
                <a:gd name="T4" fmla="*/ 54 w 108"/>
                <a:gd name="T5" fmla="*/ 103 h 218"/>
                <a:gd name="T6" fmla="*/ 84 w 108"/>
                <a:gd name="T7" fmla="*/ 48 h 218"/>
                <a:gd name="T8" fmla="*/ 96 w 108"/>
                <a:gd name="T9" fmla="*/ 21 h 218"/>
                <a:gd name="T10" fmla="*/ 108 w 108"/>
                <a:gd name="T11" fmla="*/ 0 h 2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8"/>
                <a:gd name="T19" fmla="*/ 0 h 218"/>
                <a:gd name="T20" fmla="*/ 108 w 108"/>
                <a:gd name="T21" fmla="*/ 218 h 2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8" h="218">
                  <a:moveTo>
                    <a:pt x="0" y="218"/>
                  </a:moveTo>
                  <a:lnTo>
                    <a:pt x="24" y="164"/>
                  </a:lnTo>
                  <a:lnTo>
                    <a:pt x="54" y="103"/>
                  </a:lnTo>
                  <a:lnTo>
                    <a:pt x="84" y="48"/>
                  </a:lnTo>
                  <a:lnTo>
                    <a:pt x="96" y="21"/>
                  </a:lnTo>
                  <a:lnTo>
                    <a:pt x="108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5" name="Freeform 37"/>
            <p:cNvSpPr>
              <a:spLocks/>
            </p:cNvSpPr>
            <p:nvPr/>
          </p:nvSpPr>
          <p:spPr bwMode="auto">
            <a:xfrm>
              <a:off x="2919636" y="4313668"/>
              <a:ext cx="161925" cy="96838"/>
            </a:xfrm>
            <a:custGeom>
              <a:avLst/>
              <a:gdLst>
                <a:gd name="T0" fmla="*/ 0 w 102"/>
                <a:gd name="T1" fmla="*/ 61 h 61"/>
                <a:gd name="T2" fmla="*/ 24 w 102"/>
                <a:gd name="T3" fmla="*/ 34 h 61"/>
                <a:gd name="T4" fmla="*/ 54 w 102"/>
                <a:gd name="T5" fmla="*/ 14 h 61"/>
                <a:gd name="T6" fmla="*/ 78 w 102"/>
                <a:gd name="T7" fmla="*/ 0 h 61"/>
                <a:gd name="T8" fmla="*/ 102 w 102"/>
                <a:gd name="T9" fmla="*/ 0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2"/>
                <a:gd name="T16" fmla="*/ 0 h 61"/>
                <a:gd name="T17" fmla="*/ 102 w 102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2" h="61">
                  <a:moveTo>
                    <a:pt x="0" y="61"/>
                  </a:moveTo>
                  <a:lnTo>
                    <a:pt x="24" y="34"/>
                  </a:lnTo>
                  <a:lnTo>
                    <a:pt x="54" y="14"/>
                  </a:lnTo>
                  <a:lnTo>
                    <a:pt x="78" y="0"/>
                  </a:lnTo>
                  <a:lnTo>
                    <a:pt x="10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6" name="Freeform 38"/>
            <p:cNvSpPr>
              <a:spLocks/>
            </p:cNvSpPr>
            <p:nvPr/>
          </p:nvSpPr>
          <p:spPr bwMode="auto">
            <a:xfrm>
              <a:off x="3081561" y="4313668"/>
              <a:ext cx="161925" cy="96838"/>
            </a:xfrm>
            <a:custGeom>
              <a:avLst/>
              <a:gdLst>
                <a:gd name="T0" fmla="*/ 0 w 102"/>
                <a:gd name="T1" fmla="*/ 0 h 61"/>
                <a:gd name="T2" fmla="*/ 24 w 102"/>
                <a:gd name="T3" fmla="*/ 0 h 61"/>
                <a:gd name="T4" fmla="*/ 48 w 102"/>
                <a:gd name="T5" fmla="*/ 14 h 61"/>
                <a:gd name="T6" fmla="*/ 78 w 102"/>
                <a:gd name="T7" fmla="*/ 34 h 61"/>
                <a:gd name="T8" fmla="*/ 102 w 102"/>
                <a:gd name="T9" fmla="*/ 61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2"/>
                <a:gd name="T16" fmla="*/ 0 h 61"/>
                <a:gd name="T17" fmla="*/ 102 w 102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2" h="61">
                  <a:moveTo>
                    <a:pt x="0" y="0"/>
                  </a:moveTo>
                  <a:lnTo>
                    <a:pt x="24" y="0"/>
                  </a:lnTo>
                  <a:lnTo>
                    <a:pt x="48" y="14"/>
                  </a:lnTo>
                  <a:lnTo>
                    <a:pt x="78" y="34"/>
                  </a:lnTo>
                  <a:lnTo>
                    <a:pt x="102" y="61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7" name="Freeform 39"/>
            <p:cNvSpPr>
              <a:spLocks/>
            </p:cNvSpPr>
            <p:nvPr/>
          </p:nvSpPr>
          <p:spPr bwMode="auto">
            <a:xfrm>
              <a:off x="3243486" y="4410506"/>
              <a:ext cx="161925" cy="346075"/>
            </a:xfrm>
            <a:custGeom>
              <a:avLst/>
              <a:gdLst>
                <a:gd name="T0" fmla="*/ 0 w 102"/>
                <a:gd name="T1" fmla="*/ 0 h 218"/>
                <a:gd name="T2" fmla="*/ 12 w 102"/>
                <a:gd name="T3" fmla="*/ 21 h 218"/>
                <a:gd name="T4" fmla="*/ 24 w 102"/>
                <a:gd name="T5" fmla="*/ 48 h 218"/>
                <a:gd name="T6" fmla="*/ 48 w 102"/>
                <a:gd name="T7" fmla="*/ 103 h 218"/>
                <a:gd name="T8" fmla="*/ 78 w 102"/>
                <a:gd name="T9" fmla="*/ 164 h 218"/>
                <a:gd name="T10" fmla="*/ 102 w 102"/>
                <a:gd name="T11" fmla="*/ 218 h 2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2"/>
                <a:gd name="T19" fmla="*/ 0 h 218"/>
                <a:gd name="T20" fmla="*/ 102 w 102"/>
                <a:gd name="T21" fmla="*/ 218 h 2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2" h="218">
                  <a:moveTo>
                    <a:pt x="0" y="0"/>
                  </a:moveTo>
                  <a:lnTo>
                    <a:pt x="12" y="21"/>
                  </a:lnTo>
                  <a:lnTo>
                    <a:pt x="24" y="48"/>
                  </a:lnTo>
                  <a:lnTo>
                    <a:pt x="48" y="103"/>
                  </a:lnTo>
                  <a:lnTo>
                    <a:pt x="78" y="164"/>
                  </a:lnTo>
                  <a:lnTo>
                    <a:pt x="102" y="218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Freeform 40"/>
            <p:cNvSpPr>
              <a:spLocks/>
            </p:cNvSpPr>
            <p:nvPr/>
          </p:nvSpPr>
          <p:spPr bwMode="auto">
            <a:xfrm>
              <a:off x="3405411" y="4756581"/>
              <a:ext cx="171450" cy="249237"/>
            </a:xfrm>
            <a:custGeom>
              <a:avLst/>
              <a:gdLst>
                <a:gd name="T0" fmla="*/ 0 w 108"/>
                <a:gd name="T1" fmla="*/ 0 h 157"/>
                <a:gd name="T2" fmla="*/ 54 w 108"/>
                <a:gd name="T3" fmla="*/ 89 h 157"/>
                <a:gd name="T4" fmla="*/ 108 w 108"/>
                <a:gd name="T5" fmla="*/ 157 h 157"/>
                <a:gd name="T6" fmla="*/ 0 60000 65536"/>
                <a:gd name="T7" fmla="*/ 0 60000 65536"/>
                <a:gd name="T8" fmla="*/ 0 60000 65536"/>
                <a:gd name="T9" fmla="*/ 0 w 108"/>
                <a:gd name="T10" fmla="*/ 0 h 157"/>
                <a:gd name="T11" fmla="*/ 108 w 108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" h="157">
                  <a:moveTo>
                    <a:pt x="0" y="0"/>
                  </a:moveTo>
                  <a:lnTo>
                    <a:pt x="54" y="89"/>
                  </a:lnTo>
                  <a:lnTo>
                    <a:pt x="108" y="157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9" name="Freeform 41"/>
            <p:cNvSpPr>
              <a:spLocks/>
            </p:cNvSpPr>
            <p:nvPr/>
          </p:nvSpPr>
          <p:spPr bwMode="auto">
            <a:xfrm>
              <a:off x="3576861" y="5005818"/>
              <a:ext cx="161925" cy="150813"/>
            </a:xfrm>
            <a:custGeom>
              <a:avLst/>
              <a:gdLst>
                <a:gd name="T0" fmla="*/ 0 w 102"/>
                <a:gd name="T1" fmla="*/ 0 h 95"/>
                <a:gd name="T2" fmla="*/ 54 w 102"/>
                <a:gd name="T3" fmla="*/ 54 h 95"/>
                <a:gd name="T4" fmla="*/ 102 w 102"/>
                <a:gd name="T5" fmla="*/ 95 h 95"/>
                <a:gd name="T6" fmla="*/ 0 60000 65536"/>
                <a:gd name="T7" fmla="*/ 0 60000 65536"/>
                <a:gd name="T8" fmla="*/ 0 60000 65536"/>
                <a:gd name="T9" fmla="*/ 0 w 102"/>
                <a:gd name="T10" fmla="*/ 0 h 95"/>
                <a:gd name="T11" fmla="*/ 102 w 102"/>
                <a:gd name="T12" fmla="*/ 95 h 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95">
                  <a:moveTo>
                    <a:pt x="0" y="0"/>
                  </a:moveTo>
                  <a:lnTo>
                    <a:pt x="54" y="54"/>
                  </a:lnTo>
                  <a:lnTo>
                    <a:pt x="102" y="9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0" name="Freeform 42"/>
            <p:cNvSpPr>
              <a:spLocks/>
            </p:cNvSpPr>
            <p:nvPr/>
          </p:nvSpPr>
          <p:spPr bwMode="auto">
            <a:xfrm>
              <a:off x="3738786" y="5156631"/>
              <a:ext cx="161925" cy="76200"/>
            </a:xfrm>
            <a:custGeom>
              <a:avLst/>
              <a:gdLst>
                <a:gd name="T0" fmla="*/ 0 w 102"/>
                <a:gd name="T1" fmla="*/ 0 h 48"/>
                <a:gd name="T2" fmla="*/ 48 w 102"/>
                <a:gd name="T3" fmla="*/ 28 h 48"/>
                <a:gd name="T4" fmla="*/ 102 w 102"/>
                <a:gd name="T5" fmla="*/ 48 h 48"/>
                <a:gd name="T6" fmla="*/ 0 60000 65536"/>
                <a:gd name="T7" fmla="*/ 0 60000 65536"/>
                <a:gd name="T8" fmla="*/ 0 60000 65536"/>
                <a:gd name="T9" fmla="*/ 0 w 102"/>
                <a:gd name="T10" fmla="*/ 0 h 48"/>
                <a:gd name="T11" fmla="*/ 102 w 10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48">
                  <a:moveTo>
                    <a:pt x="0" y="0"/>
                  </a:moveTo>
                  <a:lnTo>
                    <a:pt x="48" y="28"/>
                  </a:lnTo>
                  <a:lnTo>
                    <a:pt x="102" y="48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1" name="Freeform 43"/>
            <p:cNvSpPr>
              <a:spLocks/>
            </p:cNvSpPr>
            <p:nvPr/>
          </p:nvSpPr>
          <p:spPr bwMode="auto">
            <a:xfrm>
              <a:off x="3900711" y="5232831"/>
              <a:ext cx="161925" cy="31750"/>
            </a:xfrm>
            <a:custGeom>
              <a:avLst/>
              <a:gdLst>
                <a:gd name="T0" fmla="*/ 0 w 102"/>
                <a:gd name="T1" fmla="*/ 0 h 20"/>
                <a:gd name="T2" fmla="*/ 48 w 102"/>
                <a:gd name="T3" fmla="*/ 14 h 20"/>
                <a:gd name="T4" fmla="*/ 102 w 102"/>
                <a:gd name="T5" fmla="*/ 20 h 20"/>
                <a:gd name="T6" fmla="*/ 0 60000 65536"/>
                <a:gd name="T7" fmla="*/ 0 60000 65536"/>
                <a:gd name="T8" fmla="*/ 0 60000 65536"/>
                <a:gd name="T9" fmla="*/ 0 w 102"/>
                <a:gd name="T10" fmla="*/ 0 h 20"/>
                <a:gd name="T11" fmla="*/ 102 w 102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20">
                  <a:moveTo>
                    <a:pt x="0" y="0"/>
                  </a:moveTo>
                  <a:lnTo>
                    <a:pt x="48" y="14"/>
                  </a:lnTo>
                  <a:lnTo>
                    <a:pt x="102" y="2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2" name="Line 44"/>
            <p:cNvSpPr>
              <a:spLocks noChangeShapeType="1"/>
            </p:cNvSpPr>
            <p:nvPr/>
          </p:nvSpPr>
          <p:spPr bwMode="auto">
            <a:xfrm>
              <a:off x="4062636" y="5264581"/>
              <a:ext cx="171450" cy="333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ovéPole 112"/>
              <p:cNvSpPr txBox="1"/>
              <p:nvPr/>
            </p:nvSpPr>
            <p:spPr>
              <a:xfrm>
                <a:off x="3535759" y="4432889"/>
                <a:ext cx="4462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5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5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50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50"/>
                              </a:solidFill>
                              <a:effectLst/>
                              <a:uLnTx/>
                              <a:uFillTx/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0" lang="cs-CZ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113" name="TextovéPole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759" y="4432889"/>
                <a:ext cx="446225" cy="369332"/>
              </a:xfrm>
              <a:prstGeom prst="rect">
                <a:avLst/>
              </a:prstGeom>
              <a:blipFill>
                <a:blip r:embed="rId5"/>
                <a:stretch>
                  <a:fillRect r="-164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4" name="Přímá spojnice 113"/>
          <p:cNvCxnSpPr/>
          <p:nvPr/>
        </p:nvCxnSpPr>
        <p:spPr>
          <a:xfrm>
            <a:off x="3752008" y="3119812"/>
            <a:ext cx="0" cy="1281163"/>
          </a:xfrm>
          <a:prstGeom prst="line">
            <a:avLst/>
          </a:prstGeom>
          <a:noFill/>
          <a:ln w="12700" cap="flat" cmpd="sng" algn="ctr">
            <a:solidFill>
              <a:srgbClr val="00B050"/>
            </a:solidFill>
            <a:prstDash val="solid"/>
          </a:ln>
          <a:effectLst/>
        </p:spPr>
      </p:cxnSp>
      <p:graphicFrame>
        <p:nvGraphicFramePr>
          <p:cNvPr id="2" name="Objekt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069891"/>
              </p:ext>
            </p:extLst>
          </p:nvPr>
        </p:nvGraphicFramePr>
        <p:xfrm>
          <a:off x="5414888" y="2908805"/>
          <a:ext cx="2174875" cy="1941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6" name="Objek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676914"/>
              </p:ext>
            </p:extLst>
          </p:nvPr>
        </p:nvGraphicFramePr>
        <p:xfrm>
          <a:off x="2771800" y="5675103"/>
          <a:ext cx="1338263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1" name="Rovnice" r:id="rId7" imgW="850680" imgH="431640" progId="Equation.3">
                  <p:embed/>
                </p:oleObj>
              </mc:Choice>
              <mc:Fallback>
                <p:oleObj name="Rovnice" r:id="rId7" imgW="850680" imgH="431640" progId="Equation.3">
                  <p:embed/>
                  <p:pic>
                    <p:nvPicPr>
                      <p:cNvPr id="60" name="Objek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675103"/>
                        <a:ext cx="1338263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E. </a:t>
            </a:r>
            <a:r>
              <a:rPr lang="cs-CZ" dirty="0" err="1" smtClean="0"/>
              <a:t>Koriťáková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61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ovéPole 201"/>
          <p:cNvSpPr txBox="1"/>
          <p:nvPr/>
        </p:nvSpPr>
        <p:spPr>
          <a:xfrm>
            <a:off x="8079351" y="2465186"/>
            <a:ext cx="813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celkový průměr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5" cy="758825"/>
          </a:xfrm>
        </p:spPr>
        <p:txBody>
          <a:bodyPr/>
          <a:lstStyle/>
          <a:p>
            <a:r>
              <a:rPr lang="cs-CZ" dirty="0" smtClean="0"/>
              <a:t>ANOVA </a:t>
            </a:r>
            <a:r>
              <a:rPr lang="cs-CZ" dirty="0"/>
              <a:t>– princip</a:t>
            </a:r>
          </a:p>
        </p:txBody>
      </p:sp>
      <p:sp>
        <p:nvSpPr>
          <p:cNvPr id="199" name="Zástupný symbol pro obsah 2"/>
          <p:cNvSpPr txBox="1">
            <a:spLocks/>
          </p:cNvSpPr>
          <p:nvPr/>
        </p:nvSpPr>
        <p:spPr>
          <a:xfrm>
            <a:off x="329616" y="4032384"/>
            <a:ext cx="8229600" cy="57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Calibri" pitchFamily="34" charset="0"/>
              <a:buChar char="‐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Tabulka analýzy rozptylu jednoduchého třídění (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One-Way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ANOVA):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200" name="Tabulka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127062"/>
              </p:ext>
            </p:extLst>
          </p:nvPr>
        </p:nvGraphicFramePr>
        <p:xfrm>
          <a:off x="755576" y="4481410"/>
          <a:ext cx="7430690" cy="1828800"/>
        </p:xfrm>
        <a:graphic>
          <a:graphicData uri="http://schemas.openxmlformats.org/drawingml/2006/table">
            <a:tbl>
              <a:tblPr firstRow="1" bandRow="1"/>
              <a:tblGrid>
                <a:gridCol w="150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35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3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975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cs-CZ" sz="1600" dirty="0" smtClean="0"/>
                        <a:t>Variabilita</a:t>
                      </a:r>
                      <a:endParaRPr lang="cs-CZ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cs-CZ" sz="1600" dirty="0" smtClean="0"/>
                        <a:t>Součet čtverců</a:t>
                      </a:r>
                      <a:endParaRPr lang="cs-CZ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cs-CZ" sz="1600" dirty="0" smtClean="0"/>
                        <a:t>Počet stupňů</a:t>
                      </a:r>
                      <a:r>
                        <a:rPr lang="cs-CZ" sz="1600" baseline="0" dirty="0" smtClean="0"/>
                        <a:t> volnosti</a:t>
                      </a:r>
                      <a:endParaRPr lang="cs-CZ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cs-CZ" sz="1600" dirty="0" smtClean="0"/>
                        <a:t>Průměrný čtverec</a:t>
                      </a:r>
                      <a:endParaRPr lang="cs-CZ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cs-CZ" sz="1600" dirty="0" smtClean="0"/>
                        <a:t>F statistika</a:t>
                      </a:r>
                      <a:endParaRPr lang="cs-CZ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cs-CZ" sz="1600" dirty="0" smtClean="0"/>
                        <a:t>p-hodnota</a:t>
                      </a:r>
                      <a:endParaRPr lang="cs-CZ" sz="1600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85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cs-CZ" sz="1600" dirty="0" smtClean="0">
                          <a:solidFill>
                            <a:srgbClr val="0070C0"/>
                          </a:solidFill>
                        </a:rPr>
                        <a:t>Mezi skupinami</a:t>
                      </a:r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cs-CZ" sz="1600" dirty="0" smtClean="0"/>
                        <a:t>S</a:t>
                      </a:r>
                      <a:r>
                        <a:rPr lang="cs-CZ" sz="1600" baseline="-25000" dirty="0" smtClean="0"/>
                        <a:t>A</a:t>
                      </a:r>
                      <a:endParaRPr lang="cs-CZ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cs-CZ" sz="1600" dirty="0" err="1" smtClean="0"/>
                        <a:t>df</a:t>
                      </a:r>
                      <a:r>
                        <a:rPr lang="cs-CZ" sz="1600" baseline="-25000" dirty="0" err="1" smtClean="0"/>
                        <a:t>A</a:t>
                      </a:r>
                      <a:r>
                        <a:rPr lang="cs-CZ" sz="1600" dirty="0" smtClean="0"/>
                        <a:t> = k – 1</a:t>
                      </a:r>
                      <a:endParaRPr lang="cs-CZ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MS</a:t>
                      </a:r>
                      <a:r>
                        <a:rPr lang="cs-CZ" sz="1600" baseline="-25000" dirty="0" smtClean="0"/>
                        <a:t>A</a:t>
                      </a:r>
                      <a:r>
                        <a:rPr lang="cs-CZ" sz="1600" dirty="0" smtClean="0"/>
                        <a:t> = S</a:t>
                      </a:r>
                      <a:r>
                        <a:rPr lang="cs-CZ" sz="1600" baseline="-25000" dirty="0" smtClean="0"/>
                        <a:t>A</a:t>
                      </a:r>
                      <a:r>
                        <a:rPr lang="en-US" sz="1600" baseline="0" dirty="0" smtClean="0"/>
                        <a:t>/</a:t>
                      </a:r>
                      <a:r>
                        <a:rPr lang="en-US" sz="1600" baseline="0" dirty="0" err="1" smtClean="0"/>
                        <a:t>df</a:t>
                      </a:r>
                      <a:r>
                        <a:rPr lang="en-US" sz="1600" baseline="-25000" dirty="0" err="1" smtClean="0"/>
                        <a:t>A</a:t>
                      </a:r>
                      <a:endParaRPr lang="cs-CZ" sz="1600" dirty="0" smtClean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cs-CZ" sz="1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b="0" i="1" dirty="0" smtClean="0"/>
                        <a:t>p</a:t>
                      </a:r>
                      <a:endParaRPr lang="cs-CZ" sz="1600" b="0" i="1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75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cs-CZ" sz="1600" dirty="0" smtClean="0">
                          <a:solidFill>
                            <a:srgbClr val="00B050"/>
                          </a:solidFill>
                        </a:rPr>
                        <a:t>Uvnitř skupin (reziduální var.)</a:t>
                      </a:r>
                      <a:endParaRPr lang="cs-CZ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cs-CZ" sz="1600" dirty="0" smtClean="0"/>
                        <a:t>S</a:t>
                      </a:r>
                      <a:r>
                        <a:rPr lang="cs-CZ" sz="1600" baseline="-25000" dirty="0" smtClean="0"/>
                        <a:t>e</a:t>
                      </a:r>
                      <a:endParaRPr lang="cs-CZ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cs-CZ" sz="1600" dirty="0" err="1" smtClean="0"/>
                        <a:t>df</a:t>
                      </a:r>
                      <a:r>
                        <a:rPr lang="cs-CZ" sz="1600" baseline="-25000" dirty="0" err="1" smtClean="0"/>
                        <a:t>e</a:t>
                      </a:r>
                      <a:r>
                        <a:rPr lang="cs-CZ" sz="1600" dirty="0" smtClean="0"/>
                        <a:t> = n – k</a:t>
                      </a:r>
                      <a:endParaRPr lang="cs-CZ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cs-CZ" sz="1600" dirty="0" err="1" smtClean="0"/>
                        <a:t>MS</a:t>
                      </a:r>
                      <a:r>
                        <a:rPr lang="cs-CZ" sz="1600" baseline="-25000" dirty="0" err="1" smtClean="0"/>
                        <a:t>e</a:t>
                      </a:r>
                      <a:r>
                        <a:rPr lang="cs-CZ" sz="1600" dirty="0" smtClean="0"/>
                        <a:t> = S</a:t>
                      </a:r>
                      <a:r>
                        <a:rPr lang="en-US" sz="1600" baseline="-25000" dirty="0" smtClean="0"/>
                        <a:t>e</a:t>
                      </a:r>
                      <a:r>
                        <a:rPr lang="en-US" sz="1600" baseline="0" dirty="0" smtClean="0"/>
                        <a:t>/</a:t>
                      </a:r>
                      <a:r>
                        <a:rPr lang="en-US" sz="1600" baseline="0" dirty="0" err="1" smtClean="0"/>
                        <a:t>df</a:t>
                      </a:r>
                      <a:r>
                        <a:rPr lang="en-US" sz="1600" baseline="-25000" dirty="0" err="1" smtClean="0"/>
                        <a:t>e</a:t>
                      </a:r>
                      <a:endParaRPr lang="cs-CZ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cs-CZ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cs-CZ" sz="1600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85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cs-CZ" sz="1600" dirty="0" smtClean="0"/>
                        <a:t>Celkem</a:t>
                      </a:r>
                      <a:endParaRPr lang="cs-CZ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cs-CZ" sz="1600" dirty="0" smtClean="0"/>
                        <a:t>S</a:t>
                      </a:r>
                      <a:r>
                        <a:rPr lang="cs-CZ" sz="1600" baseline="-25000" dirty="0" smtClean="0"/>
                        <a:t>T</a:t>
                      </a:r>
                      <a:endParaRPr lang="cs-CZ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 smtClean="0"/>
                        <a:t>df</a:t>
                      </a:r>
                      <a:r>
                        <a:rPr lang="cs-CZ" sz="1600" baseline="-25000" dirty="0" err="1" smtClean="0"/>
                        <a:t>T</a:t>
                      </a:r>
                      <a:r>
                        <a:rPr lang="cs-CZ" sz="1600" dirty="0" smtClean="0"/>
                        <a:t> = n –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cs-CZ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cs-CZ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cs-CZ" sz="1600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1" name="Objekt 2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365992"/>
              </p:ext>
            </p:extLst>
          </p:nvPr>
        </p:nvGraphicFramePr>
        <p:xfrm>
          <a:off x="6212077" y="5298475"/>
          <a:ext cx="1106003" cy="565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8" name="Rovnice" r:id="rId3" imgW="850680" imgH="431640" progId="Equation.3">
                  <p:embed/>
                </p:oleObj>
              </mc:Choice>
              <mc:Fallback>
                <p:oleObj name="Rovnice" r:id="rId3" imgW="850680" imgH="4316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2077" y="5298475"/>
                        <a:ext cx="1106003" cy="5654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3" name="Skupina 202"/>
          <p:cNvGrpSpPr>
            <a:grpSpLocks noChangeAspect="1"/>
          </p:cNvGrpSpPr>
          <p:nvPr/>
        </p:nvGrpSpPr>
        <p:grpSpPr>
          <a:xfrm>
            <a:off x="1802332" y="1844824"/>
            <a:ext cx="2466575" cy="2082037"/>
            <a:chOff x="1168366" y="1459464"/>
            <a:chExt cx="2846421" cy="2402665"/>
          </a:xfrm>
        </p:grpSpPr>
        <p:sp>
          <p:nvSpPr>
            <p:cNvPr id="204" name="TextovéPole 203"/>
            <p:cNvSpPr txBox="1"/>
            <p:nvPr/>
          </p:nvSpPr>
          <p:spPr>
            <a:xfrm>
              <a:off x="1446199" y="3506955"/>
              <a:ext cx="510625" cy="3551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AD</a:t>
              </a:r>
            </a:p>
          </p:txBody>
        </p:sp>
        <p:sp>
          <p:nvSpPr>
            <p:cNvPr id="205" name="TextovéPole 204"/>
            <p:cNvSpPr txBox="1"/>
            <p:nvPr/>
          </p:nvSpPr>
          <p:spPr>
            <a:xfrm>
              <a:off x="2367756" y="3506955"/>
              <a:ext cx="561689" cy="3551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MCI</a:t>
              </a:r>
            </a:p>
          </p:txBody>
        </p:sp>
        <p:sp>
          <p:nvSpPr>
            <p:cNvPr id="206" name="TextovéPole 205"/>
            <p:cNvSpPr txBox="1"/>
            <p:nvPr/>
          </p:nvSpPr>
          <p:spPr>
            <a:xfrm>
              <a:off x="3320967" y="3506955"/>
              <a:ext cx="510625" cy="3551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CN</a:t>
              </a:r>
            </a:p>
          </p:txBody>
        </p:sp>
        <p:cxnSp>
          <p:nvCxnSpPr>
            <p:cNvPr id="207" name="Přímá spojnice 206"/>
            <p:cNvCxnSpPr/>
            <p:nvPr/>
          </p:nvCxnSpPr>
          <p:spPr>
            <a:xfrm>
              <a:off x="1168366" y="1459464"/>
              <a:ext cx="0" cy="204749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08" name="Přímá spojnice 207"/>
            <p:cNvCxnSpPr/>
            <p:nvPr/>
          </p:nvCxnSpPr>
          <p:spPr>
            <a:xfrm flipH="1">
              <a:off x="1168366" y="3514992"/>
              <a:ext cx="2846421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09" name="Ovál 208"/>
            <p:cNvSpPr/>
            <p:nvPr/>
          </p:nvSpPr>
          <p:spPr>
            <a:xfrm>
              <a:off x="1643783" y="2749182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0" name="Ovál 209"/>
            <p:cNvSpPr/>
            <p:nvPr/>
          </p:nvSpPr>
          <p:spPr>
            <a:xfrm>
              <a:off x="1643783" y="2881012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1" name="Ovál 210"/>
            <p:cNvSpPr/>
            <p:nvPr/>
          </p:nvSpPr>
          <p:spPr>
            <a:xfrm>
              <a:off x="1643783" y="3012842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2" name="Ovál 211"/>
            <p:cNvSpPr/>
            <p:nvPr/>
          </p:nvSpPr>
          <p:spPr>
            <a:xfrm>
              <a:off x="1643783" y="3100728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3" name="Ovál 212"/>
            <p:cNvSpPr/>
            <p:nvPr/>
          </p:nvSpPr>
          <p:spPr>
            <a:xfrm>
              <a:off x="1643783" y="3166643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4" name="Ovál 213"/>
            <p:cNvSpPr/>
            <p:nvPr/>
          </p:nvSpPr>
          <p:spPr>
            <a:xfrm>
              <a:off x="1643783" y="3309459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5" name="Ovál 214"/>
            <p:cNvSpPr/>
            <p:nvPr/>
          </p:nvSpPr>
          <p:spPr>
            <a:xfrm>
              <a:off x="2623568" y="2324136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6" name="Ovál 215"/>
            <p:cNvSpPr/>
            <p:nvPr/>
          </p:nvSpPr>
          <p:spPr>
            <a:xfrm>
              <a:off x="2623568" y="2455966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7" name="Ovál 216"/>
            <p:cNvSpPr/>
            <p:nvPr/>
          </p:nvSpPr>
          <p:spPr>
            <a:xfrm>
              <a:off x="2623568" y="2587796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8" name="Ovál 217"/>
            <p:cNvSpPr/>
            <p:nvPr/>
          </p:nvSpPr>
          <p:spPr>
            <a:xfrm>
              <a:off x="2623568" y="2675683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9" name="Ovál 218"/>
            <p:cNvSpPr/>
            <p:nvPr/>
          </p:nvSpPr>
          <p:spPr>
            <a:xfrm>
              <a:off x="2623568" y="2741597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0" name="Ovál 219"/>
            <p:cNvSpPr/>
            <p:nvPr/>
          </p:nvSpPr>
          <p:spPr>
            <a:xfrm>
              <a:off x="2623568" y="2884413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1" name="Ovál 220"/>
            <p:cNvSpPr/>
            <p:nvPr/>
          </p:nvSpPr>
          <p:spPr>
            <a:xfrm>
              <a:off x="3553758" y="1584041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2" name="Ovál 221"/>
            <p:cNvSpPr/>
            <p:nvPr/>
          </p:nvSpPr>
          <p:spPr>
            <a:xfrm>
              <a:off x="3553758" y="1715871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3" name="Ovál 222"/>
            <p:cNvSpPr/>
            <p:nvPr/>
          </p:nvSpPr>
          <p:spPr>
            <a:xfrm>
              <a:off x="3553758" y="1847701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4" name="Ovál 223"/>
            <p:cNvSpPr/>
            <p:nvPr/>
          </p:nvSpPr>
          <p:spPr>
            <a:xfrm>
              <a:off x="3553758" y="1935588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5" name="Ovál 224"/>
            <p:cNvSpPr/>
            <p:nvPr/>
          </p:nvSpPr>
          <p:spPr>
            <a:xfrm>
              <a:off x="3553758" y="2001503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6" name="Ovál 225"/>
            <p:cNvSpPr/>
            <p:nvPr/>
          </p:nvSpPr>
          <p:spPr>
            <a:xfrm>
              <a:off x="3553758" y="2144318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27" name="Přímá spojnice 226"/>
            <p:cNvCxnSpPr/>
            <p:nvPr/>
          </p:nvCxnSpPr>
          <p:spPr>
            <a:xfrm flipH="1">
              <a:off x="1429758" y="2518373"/>
              <a:ext cx="2352414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28" name="Přímá spojnice 227"/>
            <p:cNvCxnSpPr/>
            <p:nvPr/>
          </p:nvCxnSpPr>
          <p:spPr>
            <a:xfrm flipH="1">
              <a:off x="2511402" y="2661295"/>
              <a:ext cx="31788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29" name="Přímá spojnice 228"/>
            <p:cNvCxnSpPr/>
            <p:nvPr/>
          </p:nvCxnSpPr>
          <p:spPr>
            <a:xfrm flipH="1">
              <a:off x="1535292" y="3078971"/>
              <a:ext cx="31788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30" name="Přímá spojnice 229"/>
            <p:cNvCxnSpPr/>
            <p:nvPr/>
          </p:nvCxnSpPr>
          <p:spPr>
            <a:xfrm flipH="1">
              <a:off x="3441433" y="1917457"/>
              <a:ext cx="31788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234" name="Skupina 233"/>
          <p:cNvGrpSpPr>
            <a:grpSpLocks noChangeAspect="1"/>
          </p:cNvGrpSpPr>
          <p:nvPr/>
        </p:nvGrpSpPr>
        <p:grpSpPr>
          <a:xfrm>
            <a:off x="5364088" y="1844824"/>
            <a:ext cx="2466575" cy="2082036"/>
            <a:chOff x="4859820" y="1459464"/>
            <a:chExt cx="2846421" cy="2402665"/>
          </a:xfrm>
        </p:grpSpPr>
        <p:sp>
          <p:nvSpPr>
            <p:cNvPr id="235" name="TextovéPole 234"/>
            <p:cNvSpPr txBox="1"/>
            <p:nvPr/>
          </p:nvSpPr>
          <p:spPr>
            <a:xfrm>
              <a:off x="5137653" y="3506955"/>
              <a:ext cx="510625" cy="3551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AD</a:t>
              </a:r>
            </a:p>
          </p:txBody>
        </p:sp>
        <p:sp>
          <p:nvSpPr>
            <p:cNvPr id="236" name="TextovéPole 235"/>
            <p:cNvSpPr txBox="1"/>
            <p:nvPr/>
          </p:nvSpPr>
          <p:spPr>
            <a:xfrm>
              <a:off x="6059210" y="3506955"/>
              <a:ext cx="561689" cy="3551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MCI</a:t>
              </a:r>
            </a:p>
          </p:txBody>
        </p:sp>
        <p:sp>
          <p:nvSpPr>
            <p:cNvPr id="237" name="TextovéPole 236"/>
            <p:cNvSpPr txBox="1"/>
            <p:nvPr/>
          </p:nvSpPr>
          <p:spPr>
            <a:xfrm>
              <a:off x="7012421" y="3506955"/>
              <a:ext cx="510625" cy="3551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CN</a:t>
              </a:r>
            </a:p>
          </p:txBody>
        </p:sp>
        <p:cxnSp>
          <p:nvCxnSpPr>
            <p:cNvPr id="238" name="Přímá spojnice 237"/>
            <p:cNvCxnSpPr/>
            <p:nvPr/>
          </p:nvCxnSpPr>
          <p:spPr>
            <a:xfrm>
              <a:off x="4859820" y="1459464"/>
              <a:ext cx="0" cy="204749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39" name="Přímá spojnice 238"/>
            <p:cNvCxnSpPr/>
            <p:nvPr/>
          </p:nvCxnSpPr>
          <p:spPr>
            <a:xfrm flipH="1">
              <a:off x="4859820" y="3514992"/>
              <a:ext cx="2846421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40" name="Ovál 239"/>
            <p:cNvSpPr/>
            <p:nvPr/>
          </p:nvSpPr>
          <p:spPr>
            <a:xfrm>
              <a:off x="5335237" y="2749182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1" name="Ovál 240"/>
            <p:cNvSpPr/>
            <p:nvPr/>
          </p:nvSpPr>
          <p:spPr>
            <a:xfrm>
              <a:off x="5335237" y="2881012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2" name="Ovál 241"/>
            <p:cNvSpPr/>
            <p:nvPr/>
          </p:nvSpPr>
          <p:spPr>
            <a:xfrm>
              <a:off x="5335237" y="3012842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3" name="Ovál 242"/>
            <p:cNvSpPr/>
            <p:nvPr/>
          </p:nvSpPr>
          <p:spPr>
            <a:xfrm>
              <a:off x="5335237" y="3100728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4" name="Ovál 243"/>
            <p:cNvSpPr/>
            <p:nvPr/>
          </p:nvSpPr>
          <p:spPr>
            <a:xfrm>
              <a:off x="5335237" y="3166643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5" name="Ovál 244"/>
            <p:cNvSpPr/>
            <p:nvPr/>
          </p:nvSpPr>
          <p:spPr>
            <a:xfrm>
              <a:off x="5335237" y="3309459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6" name="Ovál 245"/>
            <p:cNvSpPr/>
            <p:nvPr/>
          </p:nvSpPr>
          <p:spPr>
            <a:xfrm>
              <a:off x="6315023" y="2324136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7" name="Ovál 246"/>
            <p:cNvSpPr/>
            <p:nvPr/>
          </p:nvSpPr>
          <p:spPr>
            <a:xfrm>
              <a:off x="6315023" y="2455966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8" name="Ovál 247"/>
            <p:cNvSpPr/>
            <p:nvPr/>
          </p:nvSpPr>
          <p:spPr>
            <a:xfrm>
              <a:off x="6315023" y="2587796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9" name="Ovál 248"/>
            <p:cNvSpPr/>
            <p:nvPr/>
          </p:nvSpPr>
          <p:spPr>
            <a:xfrm>
              <a:off x="6315023" y="2675683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0" name="Ovál 249"/>
            <p:cNvSpPr/>
            <p:nvPr/>
          </p:nvSpPr>
          <p:spPr>
            <a:xfrm>
              <a:off x="6315023" y="2741597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1" name="Ovál 250"/>
            <p:cNvSpPr/>
            <p:nvPr/>
          </p:nvSpPr>
          <p:spPr>
            <a:xfrm>
              <a:off x="6315023" y="2884413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2" name="Ovál 251"/>
            <p:cNvSpPr/>
            <p:nvPr/>
          </p:nvSpPr>
          <p:spPr>
            <a:xfrm>
              <a:off x="7245213" y="1584041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3" name="Ovál 252"/>
            <p:cNvSpPr/>
            <p:nvPr/>
          </p:nvSpPr>
          <p:spPr>
            <a:xfrm>
              <a:off x="7245213" y="1715871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4" name="Ovál 253"/>
            <p:cNvSpPr/>
            <p:nvPr/>
          </p:nvSpPr>
          <p:spPr>
            <a:xfrm>
              <a:off x="7245213" y="1847701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5" name="Ovál 254"/>
            <p:cNvSpPr/>
            <p:nvPr/>
          </p:nvSpPr>
          <p:spPr>
            <a:xfrm>
              <a:off x="7245213" y="1935588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6" name="Ovál 255"/>
            <p:cNvSpPr/>
            <p:nvPr/>
          </p:nvSpPr>
          <p:spPr>
            <a:xfrm>
              <a:off x="7245213" y="2001503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7" name="Ovál 256"/>
            <p:cNvSpPr/>
            <p:nvPr/>
          </p:nvSpPr>
          <p:spPr>
            <a:xfrm>
              <a:off x="7245213" y="2144318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8" name="Přímá spojnice 257"/>
            <p:cNvCxnSpPr/>
            <p:nvPr/>
          </p:nvCxnSpPr>
          <p:spPr>
            <a:xfrm flipH="1">
              <a:off x="5121212" y="2518373"/>
              <a:ext cx="2352414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grpSp>
          <p:nvGrpSpPr>
            <p:cNvPr id="259" name="Skupina 258"/>
            <p:cNvGrpSpPr/>
            <p:nvPr/>
          </p:nvGrpSpPr>
          <p:grpSpPr>
            <a:xfrm>
              <a:off x="5202128" y="2783454"/>
              <a:ext cx="479662" cy="556875"/>
              <a:chOff x="5578596" y="2799340"/>
              <a:chExt cx="524429" cy="643767"/>
            </a:xfrm>
          </p:grpSpPr>
          <p:sp>
            <p:nvSpPr>
              <p:cNvPr id="277" name="Obdélník 276"/>
              <p:cNvSpPr/>
              <p:nvPr/>
            </p:nvSpPr>
            <p:spPr>
              <a:xfrm>
                <a:off x="5761955" y="2799340"/>
                <a:ext cx="341070" cy="341070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8" name="Obdélník 277"/>
              <p:cNvSpPr/>
              <p:nvPr/>
            </p:nvSpPr>
            <p:spPr>
              <a:xfrm>
                <a:off x="5620589" y="3143609"/>
                <a:ext cx="143924" cy="143924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9" name="Obdélník 278"/>
              <p:cNvSpPr/>
              <p:nvPr/>
            </p:nvSpPr>
            <p:spPr>
              <a:xfrm>
                <a:off x="5578596" y="2952569"/>
                <a:ext cx="183635" cy="183635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80" name="Obdélník 279"/>
              <p:cNvSpPr/>
              <p:nvPr/>
            </p:nvSpPr>
            <p:spPr>
              <a:xfrm>
                <a:off x="5767476" y="3140886"/>
                <a:ext cx="302221" cy="302221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81" name="Obdélník 280"/>
              <p:cNvSpPr/>
              <p:nvPr/>
            </p:nvSpPr>
            <p:spPr>
              <a:xfrm>
                <a:off x="5772989" y="3140968"/>
                <a:ext cx="71962" cy="71962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82" name="Obdélník 281"/>
              <p:cNvSpPr/>
              <p:nvPr/>
            </p:nvSpPr>
            <p:spPr>
              <a:xfrm>
                <a:off x="5714389" y="3090847"/>
                <a:ext cx="45719" cy="45719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60" name="Skupina 259"/>
            <p:cNvGrpSpPr/>
            <p:nvPr/>
          </p:nvGrpSpPr>
          <p:grpSpPr>
            <a:xfrm>
              <a:off x="6182721" y="2364562"/>
              <a:ext cx="479662" cy="556875"/>
              <a:chOff x="5730996" y="2951740"/>
              <a:chExt cx="524429" cy="643767"/>
            </a:xfrm>
          </p:grpSpPr>
          <p:sp>
            <p:nvSpPr>
              <p:cNvPr id="271" name="Obdélník 270"/>
              <p:cNvSpPr/>
              <p:nvPr/>
            </p:nvSpPr>
            <p:spPr>
              <a:xfrm>
                <a:off x="5914355" y="2951740"/>
                <a:ext cx="341070" cy="341070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2" name="Obdélník 271"/>
              <p:cNvSpPr/>
              <p:nvPr/>
            </p:nvSpPr>
            <p:spPr>
              <a:xfrm>
                <a:off x="5772989" y="3296009"/>
                <a:ext cx="143924" cy="143924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3" name="Obdélník 272"/>
              <p:cNvSpPr/>
              <p:nvPr/>
            </p:nvSpPr>
            <p:spPr>
              <a:xfrm>
                <a:off x="5730996" y="3104969"/>
                <a:ext cx="183635" cy="183635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4" name="Obdélník 273"/>
              <p:cNvSpPr/>
              <p:nvPr/>
            </p:nvSpPr>
            <p:spPr>
              <a:xfrm>
                <a:off x="5919876" y="3293286"/>
                <a:ext cx="302221" cy="302221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5" name="Obdélník 274"/>
              <p:cNvSpPr/>
              <p:nvPr/>
            </p:nvSpPr>
            <p:spPr>
              <a:xfrm>
                <a:off x="5925389" y="3293368"/>
                <a:ext cx="71962" cy="71962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6" name="Obdélník 275"/>
              <p:cNvSpPr/>
              <p:nvPr/>
            </p:nvSpPr>
            <p:spPr>
              <a:xfrm>
                <a:off x="5866789" y="3243247"/>
                <a:ext cx="45719" cy="45719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61" name="Skupina 260"/>
            <p:cNvGrpSpPr/>
            <p:nvPr/>
          </p:nvGrpSpPr>
          <p:grpSpPr>
            <a:xfrm>
              <a:off x="7113490" y="1625238"/>
              <a:ext cx="479662" cy="556875"/>
              <a:chOff x="5730996" y="2951740"/>
              <a:chExt cx="524429" cy="643767"/>
            </a:xfrm>
          </p:grpSpPr>
          <p:sp>
            <p:nvSpPr>
              <p:cNvPr id="265" name="Obdélník 264"/>
              <p:cNvSpPr/>
              <p:nvPr/>
            </p:nvSpPr>
            <p:spPr>
              <a:xfrm>
                <a:off x="5914355" y="2951740"/>
                <a:ext cx="341070" cy="341070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6" name="Obdélník 265"/>
              <p:cNvSpPr/>
              <p:nvPr/>
            </p:nvSpPr>
            <p:spPr>
              <a:xfrm>
                <a:off x="5772989" y="3296009"/>
                <a:ext cx="143924" cy="143924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7" name="Obdélník 266"/>
              <p:cNvSpPr/>
              <p:nvPr/>
            </p:nvSpPr>
            <p:spPr>
              <a:xfrm>
                <a:off x="5730996" y="3104969"/>
                <a:ext cx="183635" cy="183635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8" name="Obdélník 267"/>
              <p:cNvSpPr/>
              <p:nvPr/>
            </p:nvSpPr>
            <p:spPr>
              <a:xfrm>
                <a:off x="5919876" y="3293286"/>
                <a:ext cx="302221" cy="302221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9" name="Obdélník 268"/>
              <p:cNvSpPr/>
              <p:nvPr/>
            </p:nvSpPr>
            <p:spPr>
              <a:xfrm>
                <a:off x="5925389" y="3293368"/>
                <a:ext cx="71962" cy="71962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0" name="Obdélník 269"/>
              <p:cNvSpPr/>
              <p:nvPr/>
            </p:nvSpPr>
            <p:spPr>
              <a:xfrm>
                <a:off x="5866789" y="3243247"/>
                <a:ext cx="45719" cy="45719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cxnSp>
          <p:nvCxnSpPr>
            <p:cNvPr id="262" name="Přímá spojnice 261"/>
            <p:cNvCxnSpPr/>
            <p:nvPr/>
          </p:nvCxnSpPr>
          <p:spPr>
            <a:xfrm flipH="1">
              <a:off x="5226746" y="3078971"/>
              <a:ext cx="31788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3" name="Přímá spojnice 262"/>
            <p:cNvCxnSpPr/>
            <p:nvPr/>
          </p:nvCxnSpPr>
          <p:spPr>
            <a:xfrm flipH="1">
              <a:off x="6202857" y="2661295"/>
              <a:ext cx="31788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4" name="Přímá spojnice 263"/>
            <p:cNvCxnSpPr/>
            <p:nvPr/>
          </p:nvCxnSpPr>
          <p:spPr>
            <a:xfrm flipH="1">
              <a:off x="7132888" y="1917457"/>
              <a:ext cx="31788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283" name="Zástupný symbol pro obsah 2"/>
          <p:cNvSpPr txBox="1">
            <a:spLocks/>
          </p:cNvSpPr>
          <p:nvPr/>
        </p:nvSpPr>
        <p:spPr>
          <a:xfrm>
            <a:off x="329616" y="1436168"/>
            <a:ext cx="8229600" cy="45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Calibri" pitchFamily="34" charset="0"/>
              <a:buChar char="‐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Srovnání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variability (rozptylu) mezi výběry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variabilitou uvnitř výběrů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7830663" y="2755133"/>
            <a:ext cx="30907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E. </a:t>
            </a:r>
            <a:r>
              <a:rPr lang="cs-CZ" dirty="0" err="1" smtClean="0"/>
              <a:t>Koriťáková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49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ANOVA </a:t>
            </a:r>
            <a:r>
              <a:rPr lang="cs-CZ" dirty="0"/>
              <a:t>– 2 ukázkové situace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1412776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Calibri" pitchFamily="34" charset="0"/>
              <a:buChar char="‐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Rozdíl ve všech třech skupinách: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58091" y="3861048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Calibri" pitchFamily="34" charset="0"/>
              <a:buChar char="‐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Žádný rozdíl mezi skupinami:</a:t>
            </a:r>
          </a:p>
        </p:txBody>
      </p:sp>
      <p:grpSp>
        <p:nvGrpSpPr>
          <p:cNvPr id="89" name="Skupina 88"/>
          <p:cNvGrpSpPr/>
          <p:nvPr/>
        </p:nvGrpSpPr>
        <p:grpSpPr>
          <a:xfrm>
            <a:off x="1168366" y="1763476"/>
            <a:ext cx="2470700" cy="2072007"/>
            <a:chOff x="1168366" y="1436018"/>
            <a:chExt cx="2846421" cy="2404684"/>
          </a:xfrm>
        </p:grpSpPr>
        <p:sp>
          <p:nvSpPr>
            <p:cNvPr id="90" name="TextovéPole 89"/>
            <p:cNvSpPr txBox="1"/>
            <p:nvPr/>
          </p:nvSpPr>
          <p:spPr>
            <a:xfrm>
              <a:off x="1446199" y="3483509"/>
              <a:ext cx="510625" cy="357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AD</a:t>
              </a:r>
            </a:p>
          </p:txBody>
        </p:sp>
        <p:sp>
          <p:nvSpPr>
            <p:cNvPr id="91" name="TextovéPole 90"/>
            <p:cNvSpPr txBox="1"/>
            <p:nvPr/>
          </p:nvSpPr>
          <p:spPr>
            <a:xfrm>
              <a:off x="2367756" y="3483509"/>
              <a:ext cx="561689" cy="357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MCI</a:t>
              </a:r>
            </a:p>
          </p:txBody>
        </p:sp>
        <p:sp>
          <p:nvSpPr>
            <p:cNvPr id="92" name="TextovéPole 91"/>
            <p:cNvSpPr txBox="1"/>
            <p:nvPr/>
          </p:nvSpPr>
          <p:spPr>
            <a:xfrm>
              <a:off x="3320966" y="3483509"/>
              <a:ext cx="510625" cy="357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CN</a:t>
              </a:r>
            </a:p>
          </p:txBody>
        </p:sp>
        <p:cxnSp>
          <p:nvCxnSpPr>
            <p:cNvPr id="93" name="Přímá spojnice 92"/>
            <p:cNvCxnSpPr/>
            <p:nvPr/>
          </p:nvCxnSpPr>
          <p:spPr>
            <a:xfrm>
              <a:off x="1168366" y="1436018"/>
              <a:ext cx="0" cy="204749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94" name="Přímá spojnice 93"/>
            <p:cNvCxnSpPr/>
            <p:nvPr/>
          </p:nvCxnSpPr>
          <p:spPr>
            <a:xfrm flipH="1">
              <a:off x="1168366" y="3491546"/>
              <a:ext cx="2846421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95" name="Ovál 94"/>
            <p:cNvSpPr/>
            <p:nvPr/>
          </p:nvSpPr>
          <p:spPr>
            <a:xfrm>
              <a:off x="1643783" y="2725736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6" name="Ovál 95"/>
            <p:cNvSpPr/>
            <p:nvPr/>
          </p:nvSpPr>
          <p:spPr>
            <a:xfrm>
              <a:off x="1643783" y="2857566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" name="Ovál 96"/>
            <p:cNvSpPr/>
            <p:nvPr/>
          </p:nvSpPr>
          <p:spPr>
            <a:xfrm>
              <a:off x="1643783" y="2989396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" name="Ovál 97"/>
            <p:cNvSpPr/>
            <p:nvPr/>
          </p:nvSpPr>
          <p:spPr>
            <a:xfrm>
              <a:off x="1643783" y="3077282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" name="Ovál 98"/>
            <p:cNvSpPr/>
            <p:nvPr/>
          </p:nvSpPr>
          <p:spPr>
            <a:xfrm>
              <a:off x="1643783" y="3143197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" name="Ovál 99"/>
            <p:cNvSpPr/>
            <p:nvPr/>
          </p:nvSpPr>
          <p:spPr>
            <a:xfrm>
              <a:off x="1643783" y="3286013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" name="Ovál 100"/>
            <p:cNvSpPr/>
            <p:nvPr/>
          </p:nvSpPr>
          <p:spPr>
            <a:xfrm>
              <a:off x="2623568" y="2300690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2" name="Ovál 101"/>
            <p:cNvSpPr/>
            <p:nvPr/>
          </p:nvSpPr>
          <p:spPr>
            <a:xfrm>
              <a:off x="2623568" y="2432520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" name="Ovál 102"/>
            <p:cNvSpPr/>
            <p:nvPr/>
          </p:nvSpPr>
          <p:spPr>
            <a:xfrm>
              <a:off x="2623568" y="2564350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" name="Ovál 103"/>
            <p:cNvSpPr/>
            <p:nvPr/>
          </p:nvSpPr>
          <p:spPr>
            <a:xfrm>
              <a:off x="2623568" y="2652237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" name="Ovál 104"/>
            <p:cNvSpPr/>
            <p:nvPr/>
          </p:nvSpPr>
          <p:spPr>
            <a:xfrm>
              <a:off x="2623568" y="2718151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" name="Ovál 105"/>
            <p:cNvSpPr/>
            <p:nvPr/>
          </p:nvSpPr>
          <p:spPr>
            <a:xfrm>
              <a:off x="2623568" y="2860967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7" name="Ovál 106"/>
            <p:cNvSpPr/>
            <p:nvPr/>
          </p:nvSpPr>
          <p:spPr>
            <a:xfrm>
              <a:off x="3553758" y="1560595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8" name="Ovál 107"/>
            <p:cNvSpPr/>
            <p:nvPr/>
          </p:nvSpPr>
          <p:spPr>
            <a:xfrm>
              <a:off x="3553758" y="1692425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" name="Ovál 108"/>
            <p:cNvSpPr/>
            <p:nvPr/>
          </p:nvSpPr>
          <p:spPr>
            <a:xfrm>
              <a:off x="3553758" y="1824255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" name="Ovál 109"/>
            <p:cNvSpPr/>
            <p:nvPr/>
          </p:nvSpPr>
          <p:spPr>
            <a:xfrm>
              <a:off x="3553758" y="1912142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" name="Ovál 110"/>
            <p:cNvSpPr/>
            <p:nvPr/>
          </p:nvSpPr>
          <p:spPr>
            <a:xfrm>
              <a:off x="3553758" y="1978057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" name="Ovál 111"/>
            <p:cNvSpPr/>
            <p:nvPr/>
          </p:nvSpPr>
          <p:spPr>
            <a:xfrm>
              <a:off x="3553758" y="2120872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13" name="Přímá spojnice 112"/>
            <p:cNvCxnSpPr/>
            <p:nvPr/>
          </p:nvCxnSpPr>
          <p:spPr>
            <a:xfrm flipH="1">
              <a:off x="1429758" y="2494927"/>
              <a:ext cx="2352414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14" name="Přímá spojnice 113"/>
            <p:cNvCxnSpPr/>
            <p:nvPr/>
          </p:nvCxnSpPr>
          <p:spPr>
            <a:xfrm flipH="1">
              <a:off x="2511402" y="2637849"/>
              <a:ext cx="31788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15" name="Přímá spojnice 114"/>
            <p:cNvCxnSpPr/>
            <p:nvPr/>
          </p:nvCxnSpPr>
          <p:spPr>
            <a:xfrm flipH="1">
              <a:off x="1535292" y="3055525"/>
              <a:ext cx="31788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16" name="Přímá spojnice 115"/>
            <p:cNvCxnSpPr/>
            <p:nvPr/>
          </p:nvCxnSpPr>
          <p:spPr>
            <a:xfrm flipH="1">
              <a:off x="3441433" y="1894011"/>
              <a:ext cx="31788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120" name="Skupina 119"/>
          <p:cNvGrpSpPr/>
          <p:nvPr/>
        </p:nvGrpSpPr>
        <p:grpSpPr>
          <a:xfrm>
            <a:off x="4859821" y="1763476"/>
            <a:ext cx="2470700" cy="2072007"/>
            <a:chOff x="4859820" y="1436018"/>
            <a:chExt cx="2846421" cy="2404684"/>
          </a:xfrm>
        </p:grpSpPr>
        <p:sp>
          <p:nvSpPr>
            <p:cNvPr id="121" name="TextovéPole 120"/>
            <p:cNvSpPr txBox="1"/>
            <p:nvPr/>
          </p:nvSpPr>
          <p:spPr>
            <a:xfrm>
              <a:off x="5137653" y="3483509"/>
              <a:ext cx="510625" cy="357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AD</a:t>
              </a:r>
            </a:p>
          </p:txBody>
        </p:sp>
        <p:sp>
          <p:nvSpPr>
            <p:cNvPr id="122" name="TextovéPole 121"/>
            <p:cNvSpPr txBox="1"/>
            <p:nvPr/>
          </p:nvSpPr>
          <p:spPr>
            <a:xfrm>
              <a:off x="6059210" y="3483509"/>
              <a:ext cx="561689" cy="357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MCI</a:t>
              </a:r>
            </a:p>
          </p:txBody>
        </p:sp>
        <p:sp>
          <p:nvSpPr>
            <p:cNvPr id="123" name="TextovéPole 122"/>
            <p:cNvSpPr txBox="1"/>
            <p:nvPr/>
          </p:nvSpPr>
          <p:spPr>
            <a:xfrm>
              <a:off x="7012421" y="3483509"/>
              <a:ext cx="510625" cy="357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CN</a:t>
              </a:r>
            </a:p>
          </p:txBody>
        </p:sp>
        <p:cxnSp>
          <p:nvCxnSpPr>
            <p:cNvPr id="124" name="Přímá spojnice 123"/>
            <p:cNvCxnSpPr/>
            <p:nvPr/>
          </p:nvCxnSpPr>
          <p:spPr>
            <a:xfrm>
              <a:off x="4859820" y="1436018"/>
              <a:ext cx="0" cy="204749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25" name="Přímá spojnice 124"/>
            <p:cNvCxnSpPr/>
            <p:nvPr/>
          </p:nvCxnSpPr>
          <p:spPr>
            <a:xfrm flipH="1">
              <a:off x="4859820" y="3491546"/>
              <a:ext cx="2846421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26" name="Ovál 125"/>
            <p:cNvSpPr/>
            <p:nvPr/>
          </p:nvSpPr>
          <p:spPr>
            <a:xfrm>
              <a:off x="5335237" y="2725736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7" name="Ovál 126"/>
            <p:cNvSpPr/>
            <p:nvPr/>
          </p:nvSpPr>
          <p:spPr>
            <a:xfrm>
              <a:off x="5335237" y="2857566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8" name="Ovál 127"/>
            <p:cNvSpPr/>
            <p:nvPr/>
          </p:nvSpPr>
          <p:spPr>
            <a:xfrm>
              <a:off x="5335237" y="2989396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9" name="Ovál 128"/>
            <p:cNvSpPr/>
            <p:nvPr/>
          </p:nvSpPr>
          <p:spPr>
            <a:xfrm>
              <a:off x="5335237" y="3077282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" name="Ovál 129"/>
            <p:cNvSpPr/>
            <p:nvPr/>
          </p:nvSpPr>
          <p:spPr>
            <a:xfrm>
              <a:off x="5335237" y="3143197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Ovál 130"/>
            <p:cNvSpPr/>
            <p:nvPr/>
          </p:nvSpPr>
          <p:spPr>
            <a:xfrm>
              <a:off x="5335237" y="3286013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2" name="Ovál 131"/>
            <p:cNvSpPr/>
            <p:nvPr/>
          </p:nvSpPr>
          <p:spPr>
            <a:xfrm>
              <a:off x="6315023" y="2300690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3" name="Ovál 132"/>
            <p:cNvSpPr/>
            <p:nvPr/>
          </p:nvSpPr>
          <p:spPr>
            <a:xfrm>
              <a:off x="6315023" y="2432520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4" name="Ovál 133"/>
            <p:cNvSpPr/>
            <p:nvPr/>
          </p:nvSpPr>
          <p:spPr>
            <a:xfrm>
              <a:off x="6315023" y="2564350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5" name="Ovál 134"/>
            <p:cNvSpPr/>
            <p:nvPr/>
          </p:nvSpPr>
          <p:spPr>
            <a:xfrm>
              <a:off x="6315023" y="2652237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6" name="Ovál 135"/>
            <p:cNvSpPr/>
            <p:nvPr/>
          </p:nvSpPr>
          <p:spPr>
            <a:xfrm>
              <a:off x="6315023" y="2718151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7" name="Ovál 136"/>
            <p:cNvSpPr/>
            <p:nvPr/>
          </p:nvSpPr>
          <p:spPr>
            <a:xfrm>
              <a:off x="6315023" y="2860967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8" name="Ovál 137"/>
            <p:cNvSpPr/>
            <p:nvPr/>
          </p:nvSpPr>
          <p:spPr>
            <a:xfrm>
              <a:off x="7245213" y="1560595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9" name="Ovál 138"/>
            <p:cNvSpPr/>
            <p:nvPr/>
          </p:nvSpPr>
          <p:spPr>
            <a:xfrm>
              <a:off x="7245213" y="1692425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0" name="Ovál 139"/>
            <p:cNvSpPr/>
            <p:nvPr/>
          </p:nvSpPr>
          <p:spPr>
            <a:xfrm>
              <a:off x="7245213" y="1824255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1" name="Ovál 140"/>
            <p:cNvSpPr/>
            <p:nvPr/>
          </p:nvSpPr>
          <p:spPr>
            <a:xfrm>
              <a:off x="7245213" y="1912142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2" name="Ovál 141"/>
            <p:cNvSpPr/>
            <p:nvPr/>
          </p:nvSpPr>
          <p:spPr>
            <a:xfrm>
              <a:off x="7245213" y="1978057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3" name="Ovál 142"/>
            <p:cNvSpPr/>
            <p:nvPr/>
          </p:nvSpPr>
          <p:spPr>
            <a:xfrm>
              <a:off x="7245213" y="2120872"/>
              <a:ext cx="73994" cy="6998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44" name="Přímá spojnice 143"/>
            <p:cNvCxnSpPr/>
            <p:nvPr/>
          </p:nvCxnSpPr>
          <p:spPr>
            <a:xfrm flipH="1">
              <a:off x="5121212" y="2494927"/>
              <a:ext cx="2352414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grpSp>
          <p:nvGrpSpPr>
            <p:cNvPr id="145" name="Skupina 144"/>
            <p:cNvGrpSpPr/>
            <p:nvPr/>
          </p:nvGrpSpPr>
          <p:grpSpPr>
            <a:xfrm>
              <a:off x="5202128" y="2760008"/>
              <a:ext cx="479662" cy="556875"/>
              <a:chOff x="5578596" y="2799340"/>
              <a:chExt cx="524429" cy="643767"/>
            </a:xfrm>
          </p:grpSpPr>
          <p:sp>
            <p:nvSpPr>
              <p:cNvPr id="163" name="Obdélník 162"/>
              <p:cNvSpPr/>
              <p:nvPr/>
            </p:nvSpPr>
            <p:spPr>
              <a:xfrm>
                <a:off x="5761955" y="2799340"/>
                <a:ext cx="341070" cy="341070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4" name="Obdélník 163"/>
              <p:cNvSpPr/>
              <p:nvPr/>
            </p:nvSpPr>
            <p:spPr>
              <a:xfrm>
                <a:off x="5620589" y="3143609"/>
                <a:ext cx="143924" cy="143924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5" name="Obdélník 164"/>
              <p:cNvSpPr/>
              <p:nvPr/>
            </p:nvSpPr>
            <p:spPr>
              <a:xfrm>
                <a:off x="5578596" y="2952569"/>
                <a:ext cx="183635" cy="183635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6" name="Obdélník 165"/>
              <p:cNvSpPr/>
              <p:nvPr/>
            </p:nvSpPr>
            <p:spPr>
              <a:xfrm>
                <a:off x="5767476" y="3140886"/>
                <a:ext cx="302221" cy="302221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7" name="Obdélník 166"/>
              <p:cNvSpPr/>
              <p:nvPr/>
            </p:nvSpPr>
            <p:spPr>
              <a:xfrm>
                <a:off x="5772989" y="3140968"/>
                <a:ext cx="71962" cy="71962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8" name="Obdélník 167"/>
              <p:cNvSpPr/>
              <p:nvPr/>
            </p:nvSpPr>
            <p:spPr>
              <a:xfrm>
                <a:off x="5714389" y="3090847"/>
                <a:ext cx="45719" cy="45719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46" name="Skupina 145"/>
            <p:cNvGrpSpPr/>
            <p:nvPr/>
          </p:nvGrpSpPr>
          <p:grpSpPr>
            <a:xfrm>
              <a:off x="6182721" y="2341116"/>
              <a:ext cx="479662" cy="556875"/>
              <a:chOff x="5730996" y="2951740"/>
              <a:chExt cx="524429" cy="643767"/>
            </a:xfrm>
          </p:grpSpPr>
          <p:sp>
            <p:nvSpPr>
              <p:cNvPr id="157" name="Obdélník 156"/>
              <p:cNvSpPr/>
              <p:nvPr/>
            </p:nvSpPr>
            <p:spPr>
              <a:xfrm>
                <a:off x="5914355" y="2951740"/>
                <a:ext cx="341070" cy="341070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8" name="Obdélník 157"/>
              <p:cNvSpPr/>
              <p:nvPr/>
            </p:nvSpPr>
            <p:spPr>
              <a:xfrm>
                <a:off x="5772989" y="3296009"/>
                <a:ext cx="143924" cy="143924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9" name="Obdélník 158"/>
              <p:cNvSpPr/>
              <p:nvPr/>
            </p:nvSpPr>
            <p:spPr>
              <a:xfrm>
                <a:off x="5730996" y="3104969"/>
                <a:ext cx="183635" cy="183635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0" name="Obdélník 159"/>
              <p:cNvSpPr/>
              <p:nvPr/>
            </p:nvSpPr>
            <p:spPr>
              <a:xfrm>
                <a:off x="5919876" y="3293286"/>
                <a:ext cx="302221" cy="302221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1" name="Obdélník 160"/>
              <p:cNvSpPr/>
              <p:nvPr/>
            </p:nvSpPr>
            <p:spPr>
              <a:xfrm>
                <a:off x="5925389" y="3293368"/>
                <a:ext cx="71962" cy="71962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2" name="Obdélník 161"/>
              <p:cNvSpPr/>
              <p:nvPr/>
            </p:nvSpPr>
            <p:spPr>
              <a:xfrm>
                <a:off x="5866789" y="3243247"/>
                <a:ext cx="45719" cy="45719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47" name="Skupina 146"/>
            <p:cNvGrpSpPr/>
            <p:nvPr/>
          </p:nvGrpSpPr>
          <p:grpSpPr>
            <a:xfrm>
              <a:off x="7113490" y="1601792"/>
              <a:ext cx="479662" cy="556875"/>
              <a:chOff x="5730996" y="2951740"/>
              <a:chExt cx="524429" cy="643767"/>
            </a:xfrm>
          </p:grpSpPr>
          <p:sp>
            <p:nvSpPr>
              <p:cNvPr id="151" name="Obdélník 150"/>
              <p:cNvSpPr/>
              <p:nvPr/>
            </p:nvSpPr>
            <p:spPr>
              <a:xfrm>
                <a:off x="5914355" y="2951740"/>
                <a:ext cx="341070" cy="341070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2" name="Obdélník 151"/>
              <p:cNvSpPr/>
              <p:nvPr/>
            </p:nvSpPr>
            <p:spPr>
              <a:xfrm>
                <a:off x="5772989" y="3296009"/>
                <a:ext cx="143924" cy="143924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3" name="Obdélník 152"/>
              <p:cNvSpPr/>
              <p:nvPr/>
            </p:nvSpPr>
            <p:spPr>
              <a:xfrm>
                <a:off x="5730996" y="3104969"/>
                <a:ext cx="183635" cy="183635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4" name="Obdélník 153"/>
              <p:cNvSpPr/>
              <p:nvPr/>
            </p:nvSpPr>
            <p:spPr>
              <a:xfrm>
                <a:off x="5919876" y="3293286"/>
                <a:ext cx="302221" cy="302221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5" name="Obdélník 154"/>
              <p:cNvSpPr/>
              <p:nvPr/>
            </p:nvSpPr>
            <p:spPr>
              <a:xfrm>
                <a:off x="5925389" y="3293368"/>
                <a:ext cx="71962" cy="71962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6" name="Obdélník 155"/>
              <p:cNvSpPr/>
              <p:nvPr/>
            </p:nvSpPr>
            <p:spPr>
              <a:xfrm>
                <a:off x="5866789" y="3243247"/>
                <a:ext cx="45719" cy="45719"/>
              </a:xfrm>
              <a:prstGeom prst="rect">
                <a:avLst/>
              </a:prstGeom>
              <a:solidFill>
                <a:srgbClr val="00B050">
                  <a:alpha val="50196"/>
                </a:srgbClr>
              </a:solidFill>
              <a:ln w="3175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cxnSp>
          <p:nvCxnSpPr>
            <p:cNvPr id="148" name="Přímá spojnice 147"/>
            <p:cNvCxnSpPr/>
            <p:nvPr/>
          </p:nvCxnSpPr>
          <p:spPr>
            <a:xfrm flipH="1">
              <a:off x="5226746" y="3055525"/>
              <a:ext cx="31788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9" name="Přímá spojnice 148"/>
            <p:cNvCxnSpPr/>
            <p:nvPr/>
          </p:nvCxnSpPr>
          <p:spPr>
            <a:xfrm flipH="1">
              <a:off x="6202857" y="2637849"/>
              <a:ext cx="31788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50" name="Přímá spojnice 149"/>
            <p:cNvCxnSpPr/>
            <p:nvPr/>
          </p:nvCxnSpPr>
          <p:spPr>
            <a:xfrm flipH="1">
              <a:off x="7132888" y="1894011"/>
              <a:ext cx="31788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169" name="Skupina 168"/>
          <p:cNvGrpSpPr/>
          <p:nvPr/>
        </p:nvGrpSpPr>
        <p:grpSpPr>
          <a:xfrm>
            <a:off x="4860418" y="4162762"/>
            <a:ext cx="2572302" cy="2226894"/>
            <a:chOff x="4860417" y="4443768"/>
            <a:chExt cx="2846421" cy="2375856"/>
          </a:xfrm>
        </p:grpSpPr>
        <p:sp>
          <p:nvSpPr>
            <p:cNvPr id="171" name="TextovéPole 170"/>
            <p:cNvSpPr txBox="1"/>
            <p:nvPr/>
          </p:nvSpPr>
          <p:spPr>
            <a:xfrm>
              <a:off x="5138250" y="6491259"/>
              <a:ext cx="510625" cy="328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/>
                <a:t>AD</a:t>
              </a:r>
              <a:endParaRPr lang="cs-CZ" sz="1400" dirty="0"/>
            </a:p>
          </p:txBody>
        </p:sp>
        <p:sp>
          <p:nvSpPr>
            <p:cNvPr id="172" name="TextovéPole 171"/>
            <p:cNvSpPr txBox="1"/>
            <p:nvPr/>
          </p:nvSpPr>
          <p:spPr>
            <a:xfrm>
              <a:off x="6059807" y="6491259"/>
              <a:ext cx="561689" cy="328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/>
                <a:t>MCI</a:t>
              </a:r>
              <a:endParaRPr lang="cs-CZ" sz="1400" dirty="0"/>
            </a:p>
          </p:txBody>
        </p:sp>
        <p:sp>
          <p:nvSpPr>
            <p:cNvPr id="173" name="TextovéPole 172"/>
            <p:cNvSpPr txBox="1"/>
            <p:nvPr/>
          </p:nvSpPr>
          <p:spPr>
            <a:xfrm>
              <a:off x="7013018" y="6491259"/>
              <a:ext cx="510625" cy="328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/>
                <a:t>CN</a:t>
              </a:r>
              <a:endParaRPr lang="cs-CZ" sz="1400" dirty="0"/>
            </a:p>
          </p:txBody>
        </p:sp>
        <p:cxnSp>
          <p:nvCxnSpPr>
            <p:cNvPr id="174" name="Přímá spojnice 173"/>
            <p:cNvCxnSpPr/>
            <p:nvPr/>
          </p:nvCxnSpPr>
          <p:spPr>
            <a:xfrm>
              <a:off x="4860417" y="4443768"/>
              <a:ext cx="0" cy="20474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Přímá spojnice 174"/>
            <p:cNvCxnSpPr/>
            <p:nvPr/>
          </p:nvCxnSpPr>
          <p:spPr>
            <a:xfrm flipH="1">
              <a:off x="4860417" y="6499296"/>
              <a:ext cx="284642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Přímá spojnice 175"/>
            <p:cNvCxnSpPr/>
            <p:nvPr/>
          </p:nvCxnSpPr>
          <p:spPr>
            <a:xfrm flipH="1">
              <a:off x="5121809" y="5502677"/>
              <a:ext cx="235241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7" name="Skupina 176"/>
            <p:cNvGrpSpPr/>
            <p:nvPr/>
          </p:nvGrpSpPr>
          <p:grpSpPr>
            <a:xfrm>
              <a:off x="5202725" y="5175853"/>
              <a:ext cx="479662" cy="630258"/>
              <a:chOff x="5202725" y="5733486"/>
              <a:chExt cx="479662" cy="630258"/>
            </a:xfrm>
          </p:grpSpPr>
          <p:sp>
            <p:nvSpPr>
              <p:cNvPr id="208" name="Ovál 207"/>
              <p:cNvSpPr/>
              <p:nvPr/>
            </p:nvSpPr>
            <p:spPr>
              <a:xfrm>
                <a:off x="5335834" y="5733486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09" name="Ovál 208"/>
              <p:cNvSpPr/>
              <p:nvPr/>
            </p:nvSpPr>
            <p:spPr>
              <a:xfrm>
                <a:off x="5335834" y="5865316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10" name="Ovál 209"/>
              <p:cNvSpPr/>
              <p:nvPr/>
            </p:nvSpPr>
            <p:spPr>
              <a:xfrm>
                <a:off x="5335834" y="5997146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11" name="Ovál 210"/>
              <p:cNvSpPr/>
              <p:nvPr/>
            </p:nvSpPr>
            <p:spPr>
              <a:xfrm>
                <a:off x="5335834" y="6085032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12" name="Ovál 211"/>
              <p:cNvSpPr/>
              <p:nvPr/>
            </p:nvSpPr>
            <p:spPr>
              <a:xfrm>
                <a:off x="5335834" y="6150947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13" name="Ovál 212"/>
              <p:cNvSpPr/>
              <p:nvPr/>
            </p:nvSpPr>
            <p:spPr>
              <a:xfrm>
                <a:off x="5335834" y="6293763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grpSp>
            <p:nvGrpSpPr>
              <p:cNvPr id="214" name="Skupina 213"/>
              <p:cNvGrpSpPr/>
              <p:nvPr/>
            </p:nvGrpSpPr>
            <p:grpSpPr>
              <a:xfrm>
                <a:off x="5202725" y="5767758"/>
                <a:ext cx="479662" cy="556875"/>
                <a:chOff x="5578596" y="2799340"/>
                <a:chExt cx="524429" cy="643767"/>
              </a:xfrm>
            </p:grpSpPr>
            <p:sp>
              <p:nvSpPr>
                <p:cNvPr id="216" name="Obdélník 215"/>
                <p:cNvSpPr/>
                <p:nvPr/>
              </p:nvSpPr>
              <p:spPr>
                <a:xfrm>
                  <a:off x="5761955" y="2799340"/>
                  <a:ext cx="341070" cy="341070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217" name="Obdélník 216"/>
                <p:cNvSpPr/>
                <p:nvPr/>
              </p:nvSpPr>
              <p:spPr>
                <a:xfrm>
                  <a:off x="5620589" y="3143609"/>
                  <a:ext cx="143924" cy="143924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218" name="Obdélník 217"/>
                <p:cNvSpPr/>
                <p:nvPr/>
              </p:nvSpPr>
              <p:spPr>
                <a:xfrm>
                  <a:off x="5578596" y="2952569"/>
                  <a:ext cx="183635" cy="183635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219" name="Obdélník 218"/>
                <p:cNvSpPr/>
                <p:nvPr/>
              </p:nvSpPr>
              <p:spPr>
                <a:xfrm>
                  <a:off x="5767476" y="3140886"/>
                  <a:ext cx="302221" cy="302221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220" name="Obdélník 219"/>
                <p:cNvSpPr/>
                <p:nvPr/>
              </p:nvSpPr>
              <p:spPr>
                <a:xfrm>
                  <a:off x="5772989" y="3140968"/>
                  <a:ext cx="71962" cy="71962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221" name="Obdélník 220"/>
                <p:cNvSpPr/>
                <p:nvPr/>
              </p:nvSpPr>
              <p:spPr>
                <a:xfrm>
                  <a:off x="5714389" y="3090847"/>
                  <a:ext cx="45719" cy="45719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</p:grpSp>
          <p:cxnSp>
            <p:nvCxnSpPr>
              <p:cNvPr id="215" name="Přímá spojnice 214"/>
              <p:cNvCxnSpPr/>
              <p:nvPr/>
            </p:nvCxnSpPr>
            <p:spPr>
              <a:xfrm flipH="1">
                <a:off x="5227343" y="6063275"/>
                <a:ext cx="31788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8" name="Skupina 177"/>
            <p:cNvGrpSpPr/>
            <p:nvPr/>
          </p:nvGrpSpPr>
          <p:grpSpPr>
            <a:xfrm>
              <a:off x="6183318" y="5175853"/>
              <a:ext cx="479662" cy="630258"/>
              <a:chOff x="6183318" y="5308440"/>
              <a:chExt cx="479662" cy="630258"/>
            </a:xfrm>
          </p:grpSpPr>
          <p:sp>
            <p:nvSpPr>
              <p:cNvPr id="194" name="Ovál 193"/>
              <p:cNvSpPr/>
              <p:nvPr/>
            </p:nvSpPr>
            <p:spPr>
              <a:xfrm>
                <a:off x="6315620" y="5308440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195" name="Ovál 194"/>
              <p:cNvSpPr/>
              <p:nvPr/>
            </p:nvSpPr>
            <p:spPr>
              <a:xfrm>
                <a:off x="6315620" y="5440270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196" name="Ovál 195"/>
              <p:cNvSpPr/>
              <p:nvPr/>
            </p:nvSpPr>
            <p:spPr>
              <a:xfrm>
                <a:off x="6315620" y="5572100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197" name="Ovál 196"/>
              <p:cNvSpPr/>
              <p:nvPr/>
            </p:nvSpPr>
            <p:spPr>
              <a:xfrm>
                <a:off x="6315620" y="5659987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198" name="Ovál 197"/>
              <p:cNvSpPr/>
              <p:nvPr/>
            </p:nvSpPr>
            <p:spPr>
              <a:xfrm>
                <a:off x="6315620" y="5725901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199" name="Ovál 198"/>
              <p:cNvSpPr/>
              <p:nvPr/>
            </p:nvSpPr>
            <p:spPr>
              <a:xfrm>
                <a:off x="6315620" y="5868717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grpSp>
            <p:nvGrpSpPr>
              <p:cNvPr id="200" name="Skupina 199"/>
              <p:cNvGrpSpPr/>
              <p:nvPr/>
            </p:nvGrpSpPr>
            <p:grpSpPr>
              <a:xfrm>
                <a:off x="6183318" y="5348866"/>
                <a:ext cx="479662" cy="556875"/>
                <a:chOff x="5730996" y="2951740"/>
                <a:chExt cx="524429" cy="643767"/>
              </a:xfrm>
            </p:grpSpPr>
            <p:sp>
              <p:nvSpPr>
                <p:cNvPr id="202" name="Obdélník 201"/>
                <p:cNvSpPr/>
                <p:nvPr/>
              </p:nvSpPr>
              <p:spPr>
                <a:xfrm>
                  <a:off x="5914355" y="2951740"/>
                  <a:ext cx="341070" cy="341070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203" name="Obdélník 202"/>
                <p:cNvSpPr/>
                <p:nvPr/>
              </p:nvSpPr>
              <p:spPr>
                <a:xfrm>
                  <a:off x="5772989" y="3296009"/>
                  <a:ext cx="143924" cy="143924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204" name="Obdélník 203"/>
                <p:cNvSpPr/>
                <p:nvPr/>
              </p:nvSpPr>
              <p:spPr>
                <a:xfrm>
                  <a:off x="5730996" y="3104969"/>
                  <a:ext cx="183635" cy="183635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205" name="Obdélník 204"/>
                <p:cNvSpPr/>
                <p:nvPr/>
              </p:nvSpPr>
              <p:spPr>
                <a:xfrm>
                  <a:off x="5919876" y="3293286"/>
                  <a:ext cx="302221" cy="302221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206" name="Obdélník 205"/>
                <p:cNvSpPr/>
                <p:nvPr/>
              </p:nvSpPr>
              <p:spPr>
                <a:xfrm>
                  <a:off x="5925389" y="3293368"/>
                  <a:ext cx="71962" cy="71962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207" name="Obdélník 206"/>
                <p:cNvSpPr/>
                <p:nvPr/>
              </p:nvSpPr>
              <p:spPr>
                <a:xfrm>
                  <a:off x="5866789" y="3243247"/>
                  <a:ext cx="45719" cy="45719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</p:grpSp>
          <p:cxnSp>
            <p:nvCxnSpPr>
              <p:cNvPr id="201" name="Přímá spojnice 200"/>
              <p:cNvCxnSpPr/>
              <p:nvPr/>
            </p:nvCxnSpPr>
            <p:spPr>
              <a:xfrm flipH="1">
                <a:off x="6203454" y="5645599"/>
                <a:ext cx="31788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Skupina 178"/>
            <p:cNvGrpSpPr/>
            <p:nvPr/>
          </p:nvGrpSpPr>
          <p:grpSpPr>
            <a:xfrm>
              <a:off x="7114087" y="5175006"/>
              <a:ext cx="479662" cy="630258"/>
              <a:chOff x="7114087" y="4568345"/>
              <a:chExt cx="479662" cy="630258"/>
            </a:xfrm>
          </p:grpSpPr>
          <p:sp>
            <p:nvSpPr>
              <p:cNvPr id="180" name="Ovál 179"/>
              <p:cNvSpPr/>
              <p:nvPr/>
            </p:nvSpPr>
            <p:spPr>
              <a:xfrm>
                <a:off x="7245810" y="4568345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181" name="Ovál 180"/>
              <p:cNvSpPr/>
              <p:nvPr/>
            </p:nvSpPr>
            <p:spPr>
              <a:xfrm>
                <a:off x="7245810" y="4700175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182" name="Ovál 181"/>
              <p:cNvSpPr/>
              <p:nvPr/>
            </p:nvSpPr>
            <p:spPr>
              <a:xfrm>
                <a:off x="7245810" y="4832005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183" name="Ovál 182"/>
              <p:cNvSpPr/>
              <p:nvPr/>
            </p:nvSpPr>
            <p:spPr>
              <a:xfrm>
                <a:off x="7245810" y="4919892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184" name="Ovál 183"/>
              <p:cNvSpPr/>
              <p:nvPr/>
            </p:nvSpPr>
            <p:spPr>
              <a:xfrm>
                <a:off x="7245810" y="4985807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185" name="Ovál 184"/>
              <p:cNvSpPr/>
              <p:nvPr/>
            </p:nvSpPr>
            <p:spPr>
              <a:xfrm>
                <a:off x="7245810" y="5128622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grpSp>
            <p:nvGrpSpPr>
              <p:cNvPr id="186" name="Skupina 185"/>
              <p:cNvGrpSpPr/>
              <p:nvPr/>
            </p:nvGrpSpPr>
            <p:grpSpPr>
              <a:xfrm>
                <a:off x="7114087" y="4609542"/>
                <a:ext cx="479662" cy="556875"/>
                <a:chOff x="5730996" y="2951740"/>
                <a:chExt cx="524429" cy="643767"/>
              </a:xfrm>
            </p:grpSpPr>
            <p:sp>
              <p:nvSpPr>
                <p:cNvPr id="188" name="Obdélník 187"/>
                <p:cNvSpPr/>
                <p:nvPr/>
              </p:nvSpPr>
              <p:spPr>
                <a:xfrm>
                  <a:off x="5914355" y="2951740"/>
                  <a:ext cx="341070" cy="341070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189" name="Obdélník 188"/>
                <p:cNvSpPr/>
                <p:nvPr/>
              </p:nvSpPr>
              <p:spPr>
                <a:xfrm>
                  <a:off x="5772989" y="3296009"/>
                  <a:ext cx="143924" cy="143924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190" name="Obdélník 189"/>
                <p:cNvSpPr/>
                <p:nvPr/>
              </p:nvSpPr>
              <p:spPr>
                <a:xfrm>
                  <a:off x="5730996" y="3104969"/>
                  <a:ext cx="183635" cy="183635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191" name="Obdélník 190"/>
                <p:cNvSpPr/>
                <p:nvPr/>
              </p:nvSpPr>
              <p:spPr>
                <a:xfrm>
                  <a:off x="5919876" y="3293286"/>
                  <a:ext cx="302221" cy="302221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192" name="Obdélník 191"/>
                <p:cNvSpPr/>
                <p:nvPr/>
              </p:nvSpPr>
              <p:spPr>
                <a:xfrm>
                  <a:off x="5925389" y="3293368"/>
                  <a:ext cx="71962" cy="71962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  <p:sp>
              <p:nvSpPr>
                <p:cNvPr id="193" name="Obdélník 192"/>
                <p:cNvSpPr/>
                <p:nvPr/>
              </p:nvSpPr>
              <p:spPr>
                <a:xfrm>
                  <a:off x="5866789" y="3243247"/>
                  <a:ext cx="45719" cy="45719"/>
                </a:xfrm>
                <a:prstGeom prst="rect">
                  <a:avLst/>
                </a:prstGeom>
                <a:solidFill>
                  <a:srgbClr val="00B050">
                    <a:alpha val="50196"/>
                  </a:srgbClr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400"/>
                </a:p>
              </p:txBody>
            </p:sp>
          </p:grpSp>
          <p:cxnSp>
            <p:nvCxnSpPr>
              <p:cNvPr id="187" name="Přímá spojnice 186"/>
              <p:cNvCxnSpPr/>
              <p:nvPr/>
            </p:nvCxnSpPr>
            <p:spPr>
              <a:xfrm flipH="1">
                <a:off x="7133485" y="4901761"/>
                <a:ext cx="31788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2" name="Skupina 221"/>
          <p:cNvGrpSpPr/>
          <p:nvPr/>
        </p:nvGrpSpPr>
        <p:grpSpPr>
          <a:xfrm>
            <a:off x="1168964" y="4159798"/>
            <a:ext cx="2572302" cy="2226894"/>
            <a:chOff x="1168963" y="4443768"/>
            <a:chExt cx="2846421" cy="2375856"/>
          </a:xfrm>
        </p:grpSpPr>
        <p:sp>
          <p:nvSpPr>
            <p:cNvPr id="223" name="TextovéPole 222"/>
            <p:cNvSpPr txBox="1"/>
            <p:nvPr/>
          </p:nvSpPr>
          <p:spPr>
            <a:xfrm>
              <a:off x="1446796" y="6491259"/>
              <a:ext cx="510625" cy="328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/>
                <a:t>AD</a:t>
              </a:r>
              <a:endParaRPr lang="cs-CZ" sz="1400" dirty="0"/>
            </a:p>
          </p:txBody>
        </p:sp>
        <p:sp>
          <p:nvSpPr>
            <p:cNvPr id="224" name="TextovéPole 223"/>
            <p:cNvSpPr txBox="1"/>
            <p:nvPr/>
          </p:nvSpPr>
          <p:spPr>
            <a:xfrm>
              <a:off x="2368353" y="6491259"/>
              <a:ext cx="561689" cy="328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/>
                <a:t>MCI</a:t>
              </a:r>
              <a:endParaRPr lang="cs-CZ" sz="1400" dirty="0"/>
            </a:p>
          </p:txBody>
        </p:sp>
        <p:sp>
          <p:nvSpPr>
            <p:cNvPr id="225" name="TextovéPole 224"/>
            <p:cNvSpPr txBox="1"/>
            <p:nvPr/>
          </p:nvSpPr>
          <p:spPr>
            <a:xfrm>
              <a:off x="3321563" y="6491259"/>
              <a:ext cx="510625" cy="328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/>
                <a:t>CN</a:t>
              </a:r>
              <a:endParaRPr lang="cs-CZ" sz="1400" dirty="0"/>
            </a:p>
          </p:txBody>
        </p:sp>
        <p:cxnSp>
          <p:nvCxnSpPr>
            <p:cNvPr id="226" name="Přímá spojnice 225"/>
            <p:cNvCxnSpPr/>
            <p:nvPr/>
          </p:nvCxnSpPr>
          <p:spPr>
            <a:xfrm>
              <a:off x="1168963" y="4443768"/>
              <a:ext cx="0" cy="20474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Přímá spojnice 226"/>
            <p:cNvCxnSpPr/>
            <p:nvPr/>
          </p:nvCxnSpPr>
          <p:spPr>
            <a:xfrm flipH="1">
              <a:off x="1168963" y="6499296"/>
              <a:ext cx="284642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Přímá spojnice 227"/>
            <p:cNvCxnSpPr/>
            <p:nvPr/>
          </p:nvCxnSpPr>
          <p:spPr>
            <a:xfrm flipH="1">
              <a:off x="1430355" y="5502677"/>
              <a:ext cx="235241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9" name="Skupina 228"/>
            <p:cNvGrpSpPr/>
            <p:nvPr/>
          </p:nvGrpSpPr>
          <p:grpSpPr>
            <a:xfrm>
              <a:off x="3442030" y="5175006"/>
              <a:ext cx="317882" cy="630258"/>
              <a:chOff x="3442030" y="4568345"/>
              <a:chExt cx="317882" cy="630258"/>
            </a:xfrm>
          </p:grpSpPr>
          <p:sp>
            <p:nvSpPr>
              <p:cNvPr id="246" name="Ovál 245"/>
              <p:cNvSpPr/>
              <p:nvPr/>
            </p:nvSpPr>
            <p:spPr>
              <a:xfrm>
                <a:off x="3554355" y="4568345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47" name="Ovál 246"/>
              <p:cNvSpPr/>
              <p:nvPr/>
            </p:nvSpPr>
            <p:spPr>
              <a:xfrm>
                <a:off x="3554355" y="4700175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48" name="Ovál 247"/>
              <p:cNvSpPr/>
              <p:nvPr/>
            </p:nvSpPr>
            <p:spPr>
              <a:xfrm>
                <a:off x="3554355" y="4832005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49" name="Ovál 248"/>
              <p:cNvSpPr/>
              <p:nvPr/>
            </p:nvSpPr>
            <p:spPr>
              <a:xfrm>
                <a:off x="3554355" y="4919892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50" name="Ovál 249"/>
              <p:cNvSpPr/>
              <p:nvPr/>
            </p:nvSpPr>
            <p:spPr>
              <a:xfrm>
                <a:off x="3554355" y="4985807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51" name="Ovál 250"/>
              <p:cNvSpPr/>
              <p:nvPr/>
            </p:nvSpPr>
            <p:spPr>
              <a:xfrm>
                <a:off x="3554355" y="5128622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252" name="Přímá spojnice 251"/>
              <p:cNvCxnSpPr/>
              <p:nvPr/>
            </p:nvCxnSpPr>
            <p:spPr>
              <a:xfrm flipH="1">
                <a:off x="3442030" y="4907722"/>
                <a:ext cx="31788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0" name="Skupina 229"/>
            <p:cNvGrpSpPr/>
            <p:nvPr/>
          </p:nvGrpSpPr>
          <p:grpSpPr>
            <a:xfrm>
              <a:off x="2483768" y="5175006"/>
              <a:ext cx="317882" cy="630258"/>
              <a:chOff x="3442030" y="4568345"/>
              <a:chExt cx="317882" cy="630258"/>
            </a:xfrm>
          </p:grpSpPr>
          <p:sp>
            <p:nvSpPr>
              <p:cNvPr id="239" name="Ovál 238"/>
              <p:cNvSpPr/>
              <p:nvPr/>
            </p:nvSpPr>
            <p:spPr>
              <a:xfrm>
                <a:off x="3554355" y="4568345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40" name="Ovál 239"/>
              <p:cNvSpPr/>
              <p:nvPr/>
            </p:nvSpPr>
            <p:spPr>
              <a:xfrm>
                <a:off x="3554355" y="4700175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41" name="Ovál 240"/>
              <p:cNvSpPr/>
              <p:nvPr/>
            </p:nvSpPr>
            <p:spPr>
              <a:xfrm>
                <a:off x="3554355" y="4832005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42" name="Ovál 241"/>
              <p:cNvSpPr/>
              <p:nvPr/>
            </p:nvSpPr>
            <p:spPr>
              <a:xfrm>
                <a:off x="3554355" y="4919892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43" name="Ovál 242"/>
              <p:cNvSpPr/>
              <p:nvPr/>
            </p:nvSpPr>
            <p:spPr>
              <a:xfrm>
                <a:off x="3554355" y="4985807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44" name="Ovál 243"/>
              <p:cNvSpPr/>
              <p:nvPr/>
            </p:nvSpPr>
            <p:spPr>
              <a:xfrm>
                <a:off x="3554355" y="5128622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245" name="Přímá spojnice 244"/>
              <p:cNvCxnSpPr/>
              <p:nvPr/>
            </p:nvCxnSpPr>
            <p:spPr>
              <a:xfrm flipH="1">
                <a:off x="3442030" y="4907722"/>
                <a:ext cx="31788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1" name="Skupina 230"/>
            <p:cNvGrpSpPr/>
            <p:nvPr/>
          </p:nvGrpSpPr>
          <p:grpSpPr>
            <a:xfrm>
              <a:off x="1566325" y="5175006"/>
              <a:ext cx="317882" cy="630258"/>
              <a:chOff x="3442030" y="4568345"/>
              <a:chExt cx="317882" cy="630258"/>
            </a:xfrm>
          </p:grpSpPr>
          <p:sp>
            <p:nvSpPr>
              <p:cNvPr id="232" name="Ovál 231"/>
              <p:cNvSpPr/>
              <p:nvPr/>
            </p:nvSpPr>
            <p:spPr>
              <a:xfrm>
                <a:off x="3554355" y="4568345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33" name="Ovál 232"/>
              <p:cNvSpPr/>
              <p:nvPr/>
            </p:nvSpPr>
            <p:spPr>
              <a:xfrm>
                <a:off x="3554355" y="4700175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34" name="Ovál 233"/>
              <p:cNvSpPr/>
              <p:nvPr/>
            </p:nvSpPr>
            <p:spPr>
              <a:xfrm>
                <a:off x="3554355" y="4832005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35" name="Ovál 234"/>
              <p:cNvSpPr/>
              <p:nvPr/>
            </p:nvSpPr>
            <p:spPr>
              <a:xfrm>
                <a:off x="3554355" y="4919892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36" name="Ovál 235"/>
              <p:cNvSpPr/>
              <p:nvPr/>
            </p:nvSpPr>
            <p:spPr>
              <a:xfrm>
                <a:off x="3554355" y="4985807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sp>
            <p:nvSpPr>
              <p:cNvPr id="237" name="Ovál 236"/>
              <p:cNvSpPr/>
              <p:nvPr/>
            </p:nvSpPr>
            <p:spPr>
              <a:xfrm>
                <a:off x="3554355" y="5128622"/>
                <a:ext cx="73994" cy="6998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238" name="Přímá spojnice 237"/>
              <p:cNvCxnSpPr/>
              <p:nvPr/>
            </p:nvCxnSpPr>
            <p:spPr>
              <a:xfrm flipH="1">
                <a:off x="3442030" y="4907722"/>
                <a:ext cx="31788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5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E. </a:t>
            </a:r>
            <a:r>
              <a:rPr lang="cs-CZ" dirty="0" err="1" smtClean="0"/>
              <a:t>Koriťáková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10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ANOVA </a:t>
            </a:r>
            <a:r>
              <a:rPr lang="cs-CZ" dirty="0"/>
              <a:t>jednoduchého třídění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556792"/>
            <a:ext cx="8229600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Calibri" pitchFamily="34" charset="0"/>
              <a:buChar char="‐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Příklad: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Chceme srovnat, zda se liší objem hipokampu podle typu onemocnění (</a:t>
            </a:r>
            <a:r>
              <a:rPr lang="cs-CZ" dirty="0" smtClean="0">
                <a:solidFill>
                  <a:sysClr val="windowText" lastClr="000000"/>
                </a:solidFill>
                <a:latin typeface="Calibri"/>
              </a:rPr>
              <a:t>3 -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pacienti s AD; </a:t>
            </a:r>
            <a:r>
              <a:rPr lang="cs-CZ" dirty="0" smtClean="0">
                <a:solidFill>
                  <a:sysClr val="windowText" lastClr="000000"/>
                </a:solidFill>
                <a:latin typeface="Calibri"/>
              </a:rPr>
              <a:t>2 -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pacienti s MCI; 1 - zdravé kontroly).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Tzn. hypotézy budou mít tvar: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Postup:</a:t>
            </a:r>
          </a:p>
          <a:p>
            <a:pPr marL="857250" marR="0" lvl="1" indent="-457200" algn="just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Popisná sumarizace objemu hipokampu podle typu onemocnění.</a:t>
            </a:r>
          </a:p>
          <a:p>
            <a:pPr marL="857250" marR="0" lvl="1" indent="-457200" algn="just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Ověření normality hodnot ve VŠECH skupinách.</a:t>
            </a:r>
          </a:p>
          <a:p>
            <a:pPr marL="857250" marR="0" lvl="1" indent="-457200" algn="just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Ověření shodnosti rozptylů skupin.</a:t>
            </a:r>
          </a:p>
          <a:p>
            <a:pPr marL="857250" marR="0" lvl="1" indent="-457200" algn="just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Aplikujeme statistický test.</a:t>
            </a:r>
          </a:p>
          <a:p>
            <a:pPr marL="85725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Nulovou hypotézu zamítneme nebo nezamítneme:</a:t>
            </a:r>
          </a:p>
          <a:p>
            <a:pPr marL="85725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 "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0,001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→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zamítáme nulovou hypotézu → Rozdíl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objemu hipokampu podle typu onemocnění je statisticky významný (na hladině významnosti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0,05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.)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373288"/>
              </p:ext>
            </p:extLst>
          </p:nvPr>
        </p:nvGraphicFramePr>
        <p:xfrm>
          <a:off x="4067944" y="2282287"/>
          <a:ext cx="23574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2" name="Rovnice" r:id="rId3" imgW="1498320" imgH="228600" progId="Equation.3">
                  <p:embed/>
                </p:oleObj>
              </mc:Choice>
              <mc:Fallback>
                <p:oleObj name="Rovnice" r:id="rId3" imgW="1498320" imgH="2286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282287"/>
                        <a:ext cx="23574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659723"/>
              </p:ext>
            </p:extLst>
          </p:nvPr>
        </p:nvGraphicFramePr>
        <p:xfrm>
          <a:off x="4067944" y="2678477"/>
          <a:ext cx="434022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3" name="Rovnice" r:id="rId5" imgW="2755900" imgH="215900" progId="Equation.3">
                  <p:embed/>
                </p:oleObj>
              </mc:Choice>
              <mc:Fallback>
                <p:oleObj name="Rovnice" r:id="rId5" imgW="2755900" imgH="21590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678477"/>
                        <a:ext cx="4340225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E. </a:t>
            </a:r>
            <a:r>
              <a:rPr lang="cs-CZ" dirty="0" err="1" smtClean="0"/>
              <a:t>Koriťáková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58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ANOVA – postup v softwaru STATISTICA</a:t>
            </a:r>
            <a:endParaRPr lang="cs-CZ" dirty="0"/>
          </a:p>
        </p:txBody>
      </p:sp>
      <p:pic>
        <p:nvPicPr>
          <p:cNvPr id="4" name="Obrázek 3" descr="Basic Statistics and Tables: 05_objem_hipokampu.st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12" y="2250822"/>
            <a:ext cx="3210373" cy="3410426"/>
          </a:xfrm>
          <a:prstGeom prst="rect">
            <a:avLst/>
          </a:prstGeom>
        </p:spPr>
      </p:pic>
      <p:pic>
        <p:nvPicPr>
          <p:cNvPr id="5" name="Obrázek 4" descr="Statistics by Groups (Breakdown): 05_objem_hipokampu.st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340762"/>
            <a:ext cx="4867954" cy="324847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79512" y="1501745"/>
            <a:ext cx="4528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1. V menu </a:t>
            </a:r>
            <a:r>
              <a:rPr lang="cs-CZ" b="1" i="1" dirty="0" err="1" smtClean="0"/>
              <a:t>Statistics</a:t>
            </a:r>
            <a:r>
              <a:rPr lang="cs-CZ" b="1" i="1" dirty="0" smtClean="0"/>
              <a:t> </a:t>
            </a:r>
            <a:r>
              <a:rPr lang="cs-CZ" dirty="0" smtClean="0"/>
              <a:t>zvolíme </a:t>
            </a:r>
            <a:r>
              <a:rPr lang="cs-CZ" b="1" i="1" dirty="0" smtClean="0"/>
              <a:t>Basic </a:t>
            </a:r>
            <a:r>
              <a:rPr lang="cs-CZ" b="1" i="1" dirty="0" err="1" smtClean="0"/>
              <a:t>Statistics</a:t>
            </a:r>
            <a:r>
              <a:rPr lang="cs-CZ" i="1" dirty="0" smtClean="0"/>
              <a:t>, </a:t>
            </a:r>
            <a:r>
              <a:rPr lang="cs-CZ" dirty="0" smtClean="0"/>
              <a:t>vybereme </a:t>
            </a:r>
            <a:r>
              <a:rPr lang="cs-CZ" b="1" i="1" dirty="0" err="1"/>
              <a:t>Breakdown</a:t>
            </a:r>
            <a:r>
              <a:rPr lang="cs-CZ" b="1" i="1" dirty="0"/>
              <a:t> &amp; </a:t>
            </a:r>
            <a:r>
              <a:rPr lang="cs-CZ" b="1" i="1" dirty="0" err="1"/>
              <a:t>one-way</a:t>
            </a:r>
            <a:r>
              <a:rPr lang="cs-CZ" b="1" i="1" dirty="0"/>
              <a:t> </a:t>
            </a:r>
            <a:r>
              <a:rPr lang="cs-CZ" b="1" i="1" dirty="0" smtClean="0"/>
              <a:t>ANOVA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64088" y="1690421"/>
            <a:ext cx="2733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</a:t>
            </a:r>
            <a:r>
              <a:rPr lang="cs-CZ" dirty="0" smtClean="0"/>
              <a:t>. Zvolíme proměnné</a:t>
            </a:r>
            <a:endParaRPr lang="cs-CZ" b="1" i="1" dirty="0" smtClean="0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E. </a:t>
            </a:r>
            <a:r>
              <a:rPr lang="cs-CZ" dirty="0" err="1" smtClean="0"/>
              <a:t>Koriťáková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64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547349" y="1484784"/>
            <a:ext cx="4528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r>
              <a:rPr lang="cs-CZ" dirty="0" smtClean="0"/>
              <a:t>. Záložka </a:t>
            </a:r>
            <a:r>
              <a:rPr lang="cs-CZ" b="1" i="1" dirty="0" smtClean="0"/>
              <a:t>ANOVA </a:t>
            </a:r>
            <a:r>
              <a:rPr lang="en-US" b="1" i="1" dirty="0" smtClean="0"/>
              <a:t>&amp; Tests</a:t>
            </a:r>
            <a:r>
              <a:rPr lang="cs-CZ" b="1" i="1" dirty="0"/>
              <a:t>:</a:t>
            </a:r>
            <a:endParaRPr lang="cs-CZ" b="1" i="1" dirty="0" smtClean="0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E. </a:t>
            </a:r>
            <a:r>
              <a:rPr lang="cs-CZ" dirty="0" err="1" smtClean="0"/>
              <a:t>Koriťáková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  <p:pic>
        <p:nvPicPr>
          <p:cNvPr id="9" name="Obrázek 8" descr="Statistics by Groups - Results: 05_objem_hipokampu.st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438" y="1864313"/>
            <a:ext cx="4867954" cy="4401164"/>
          </a:xfrm>
          <a:prstGeom prst="rect">
            <a:avLst/>
          </a:prstGeom>
        </p:spPr>
      </p:pic>
      <p:cxnSp>
        <p:nvCxnSpPr>
          <p:cNvPr id="10" name="Přímá spojovací šipka 28"/>
          <p:cNvCxnSpPr/>
          <p:nvPr/>
        </p:nvCxnSpPr>
        <p:spPr>
          <a:xfrm flipV="1">
            <a:off x="2483768" y="4365104"/>
            <a:ext cx="1008112" cy="6480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28"/>
          <p:cNvCxnSpPr/>
          <p:nvPr/>
        </p:nvCxnSpPr>
        <p:spPr>
          <a:xfrm flipV="1">
            <a:off x="2483768" y="4667218"/>
            <a:ext cx="1008112" cy="34595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91744" y="4804937"/>
            <a:ext cx="1876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testy </a:t>
            </a:r>
            <a:r>
              <a:rPr lang="en-US" dirty="0" err="1" smtClean="0"/>
              <a:t>homogenity</a:t>
            </a:r>
            <a:r>
              <a:rPr lang="en-US" dirty="0" smtClean="0"/>
              <a:t> </a:t>
            </a:r>
            <a:endParaRPr lang="cs-CZ" dirty="0" smtClean="0"/>
          </a:p>
          <a:p>
            <a:pPr algn="r"/>
            <a:r>
              <a:rPr lang="cs-CZ" dirty="0" smtClean="0"/>
              <a:t>rozptylů</a:t>
            </a:r>
            <a:endParaRPr lang="cs-CZ" dirty="0"/>
          </a:p>
        </p:txBody>
      </p:sp>
      <p:cxnSp>
        <p:nvCxnSpPr>
          <p:cNvPr id="16" name="Přímá spojovací šipka 28"/>
          <p:cNvCxnSpPr/>
          <p:nvPr/>
        </p:nvCxnSpPr>
        <p:spPr>
          <a:xfrm flipV="1">
            <a:off x="2483768" y="3626354"/>
            <a:ext cx="992948" cy="2783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1613850" y="3737031"/>
            <a:ext cx="869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dirty="0" smtClean="0"/>
              <a:t>ANOVA</a:t>
            </a:r>
            <a:endParaRPr lang="cs-CZ" dirty="0"/>
          </a:p>
        </p:txBody>
      </p:sp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cs-CZ" dirty="0" smtClean="0"/>
              <a:t>ANOVA – postup v softwaru STATISTICA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83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3354</TotalTime>
  <Words>720</Words>
  <Application>Microsoft Office PowerPoint</Application>
  <PresentationFormat>Předvádění na obrazovce (4:3)</PresentationFormat>
  <Paragraphs>163</Paragraphs>
  <Slides>13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Wingdings</vt:lpstr>
      <vt:lpstr>Wingdings 2</vt:lpstr>
      <vt:lpstr>Administrativní</vt:lpstr>
      <vt:lpstr>Rovnice</vt:lpstr>
      <vt:lpstr> Biostatistika </vt:lpstr>
      <vt:lpstr>Základní rozhodování o výběru statistických testů  - co jsme probírali minule</vt:lpstr>
      <vt:lpstr>Parametrické statistické testy o parametrech tří a více výběrů</vt:lpstr>
      <vt:lpstr>Analýza rozptylu (ANOVA) jednoduchého třídění</vt:lpstr>
      <vt:lpstr>ANOVA – princip</vt:lpstr>
      <vt:lpstr>ANOVA – 2 ukázkové situace</vt:lpstr>
      <vt:lpstr>ANOVA jednoduchého třídění</vt:lpstr>
      <vt:lpstr>ANOVA – postup v softwaru STATISTICA</vt:lpstr>
      <vt:lpstr>ANOVA – postup v softwaru STATISTICA</vt:lpstr>
      <vt:lpstr>ANOVA – postup v softwaru STATISTICA</vt:lpstr>
      <vt:lpstr>Výsledky ANOVA testu</vt:lpstr>
      <vt:lpstr>Další kroky analýzy</vt:lpstr>
      <vt:lpstr>Poznámka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Neparametrické testy</dc:title>
  <dc:creator>maluskova</dc:creator>
  <cp:lastModifiedBy>Uživatel systému Windows</cp:lastModifiedBy>
  <cp:revision>227</cp:revision>
  <dcterms:created xsi:type="dcterms:W3CDTF">2012-11-02T09:29:43Z</dcterms:created>
  <dcterms:modified xsi:type="dcterms:W3CDTF">2019-04-01T20:55:06Z</dcterms:modified>
</cp:coreProperties>
</file>