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1" r:id="rId3"/>
    <p:sldId id="262" r:id="rId4"/>
    <p:sldId id="263" r:id="rId5"/>
    <p:sldId id="264" r:id="rId6"/>
    <p:sldId id="290" r:id="rId7"/>
    <p:sldId id="266" r:id="rId8"/>
    <p:sldId id="267" r:id="rId9"/>
    <p:sldId id="268" r:id="rId10"/>
    <p:sldId id="269" r:id="rId11"/>
    <p:sldId id="270" r:id="rId12"/>
    <p:sldId id="271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60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711E-4845-456E-8194-64031368E630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C27EC-7718-4626-8BE1-273E344230D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610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63F5AF-36F8-4CFE-8C05-9D430798184E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3F50EF-5493-4E60-9D1E-E72176231190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066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558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100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54F93-BE59-4B06-B61C-5AC323C998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69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701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976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90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999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417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538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979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72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B096E-ED49-4DF7-9C8D-28B742013DD5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40CC1-A8E5-443E-BAA4-B16DF90CD5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686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/>
              <a:t>Psychosomatika</a:t>
            </a:r>
            <a:r>
              <a:rPr lang="sk-SK" b="1" dirty="0" smtClean="0"/>
              <a:t> a zdraví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Osnova</a:t>
            </a:r>
          </a:p>
          <a:p>
            <a:endParaRPr lang="sk-SK" dirty="0"/>
          </a:p>
          <a:p>
            <a:pPr algn="r"/>
            <a:r>
              <a:rPr lang="sk-SK" dirty="0" smtClean="0"/>
              <a:t>Mgr. Kristína Tóthová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672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cs-CZ" dirty="0"/>
              <a:t>WHO </a:t>
            </a:r>
            <a:r>
              <a:rPr lang="cs-CZ" dirty="0" smtClean="0"/>
              <a:t>odhaduje: kdyby </a:t>
            </a:r>
            <a:r>
              <a:rPr lang="cs-CZ" dirty="0"/>
              <a:t>se podařilo zvládnout základní determinanty chronických onemocnění </a:t>
            </a:r>
          </a:p>
          <a:p>
            <a:pPr lvl="1"/>
            <a:r>
              <a:rPr lang="cs-CZ" dirty="0" smtClean="0"/>
              <a:t>kouření</a:t>
            </a:r>
            <a:endParaRPr lang="cs-CZ" dirty="0"/>
          </a:p>
          <a:p>
            <a:pPr lvl="1"/>
            <a:r>
              <a:rPr lang="cs-CZ" dirty="0" smtClean="0"/>
              <a:t>alkohol</a:t>
            </a:r>
            <a:endParaRPr lang="cs-CZ" dirty="0"/>
          </a:p>
          <a:p>
            <a:pPr lvl="1"/>
            <a:r>
              <a:rPr lang="cs-CZ" dirty="0" smtClean="0"/>
              <a:t>obezitu</a:t>
            </a:r>
            <a:endParaRPr lang="cs-CZ" dirty="0"/>
          </a:p>
          <a:p>
            <a:pPr lvl="1"/>
            <a:r>
              <a:rPr lang="cs-CZ" dirty="0" smtClean="0"/>
              <a:t>sedavý </a:t>
            </a:r>
            <a:r>
              <a:rPr lang="cs-CZ" dirty="0"/>
              <a:t>způsob života</a:t>
            </a:r>
          </a:p>
          <a:p>
            <a:pPr lvl="1"/>
            <a:r>
              <a:rPr lang="cs-CZ" dirty="0" smtClean="0"/>
              <a:t>slabé </a:t>
            </a:r>
            <a:r>
              <a:rPr lang="cs-CZ" dirty="0"/>
              <a:t>sociální podmínky</a:t>
            </a:r>
          </a:p>
          <a:p>
            <a:r>
              <a:rPr lang="cs-CZ" dirty="0"/>
              <a:t>v</a:t>
            </a:r>
            <a:r>
              <a:rPr lang="cs-CZ" dirty="0" smtClean="0"/>
              <a:t>ýskyt chronických nemocí by </a:t>
            </a:r>
            <a:r>
              <a:rPr lang="cs-CZ" b="1" dirty="0" smtClean="0"/>
              <a:t>klesl o 2/3</a:t>
            </a:r>
          </a:p>
        </p:txBody>
      </p:sp>
    </p:spTree>
    <p:extLst>
      <p:ext uri="{BB962C8B-B14F-4D97-AF65-F5344CB8AC3E}">
        <p14:creationId xmlns:p14="http://schemas.microsoft.com/office/powerpoint/2010/main" val="41602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o</a:t>
            </a:r>
            <a:r>
              <a:rPr lang="cs-CZ" altLang="cs-CZ" dirty="0" smtClean="0"/>
              <a:t>tázky psycho–somatických </a:t>
            </a:r>
            <a:r>
              <a:rPr lang="cs-CZ" altLang="cs-CZ" dirty="0"/>
              <a:t>souvislostí jsou předmětem následujících </a:t>
            </a:r>
            <a:r>
              <a:rPr lang="cs-CZ" altLang="cs-CZ" dirty="0" smtClean="0"/>
              <a:t>disciplín: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ehaviorální medicína</a:t>
            </a:r>
          </a:p>
          <a:p>
            <a:pPr lvl="1"/>
            <a:r>
              <a:rPr lang="cs-CZ" altLang="cs-CZ" dirty="0"/>
              <a:t>l</a:t>
            </a:r>
            <a:r>
              <a:rPr lang="cs-CZ" altLang="cs-CZ" dirty="0" smtClean="0"/>
              <a:t>ékařská </a:t>
            </a:r>
            <a:r>
              <a:rPr lang="cs-CZ" altLang="cs-CZ" dirty="0"/>
              <a:t>psychologie</a:t>
            </a:r>
          </a:p>
          <a:p>
            <a:pPr lvl="1"/>
            <a:r>
              <a:rPr lang="cs-CZ" altLang="cs-CZ" dirty="0" smtClean="0"/>
              <a:t>psychosomatická </a:t>
            </a:r>
            <a:r>
              <a:rPr lang="cs-CZ" altLang="cs-CZ" dirty="0"/>
              <a:t>medicína</a:t>
            </a:r>
          </a:p>
          <a:p>
            <a:pPr lvl="1"/>
            <a:r>
              <a:rPr lang="cs-CZ" altLang="cs-CZ" dirty="0"/>
              <a:t>p</a:t>
            </a:r>
            <a:r>
              <a:rPr lang="cs-CZ" altLang="cs-CZ" dirty="0" smtClean="0"/>
              <a:t>sychologie </a:t>
            </a:r>
            <a:r>
              <a:rPr lang="cs-CZ" altLang="cs-CZ" dirty="0"/>
              <a:t>zdraví</a:t>
            </a:r>
          </a:p>
          <a:p>
            <a:r>
              <a:rPr lang="cs-CZ" dirty="0"/>
              <a:t>zaměřením výzkumu biologickým směrem medicína ztratila schopnost rozumět složitějším bio-psycho-sociálním vztahům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5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Nemoc </a:t>
            </a:r>
            <a:endParaRPr lang="en-GB" dirty="0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886003"/>
          </a:xfrm>
        </p:spPr>
        <p:txBody>
          <a:bodyPr>
            <a:noAutofit/>
          </a:bodyPr>
          <a:lstStyle/>
          <a:p>
            <a:pPr eaLnBrk="1"/>
            <a:r>
              <a:rPr lang="cs-CZ" sz="2400" dirty="0"/>
              <a:t>b</a:t>
            </a:r>
            <a:r>
              <a:rPr lang="cs-CZ" sz="2400" dirty="0" smtClean="0"/>
              <a:t>iomedicínský model nemoci – vztažný systém medicíny - </a:t>
            </a:r>
            <a:r>
              <a:rPr lang="cs-CZ" sz="2400" b="1" dirty="0" smtClean="0"/>
              <a:t>choroba</a:t>
            </a:r>
            <a:r>
              <a:rPr lang="cs-CZ" sz="2400" dirty="0" smtClean="0"/>
              <a:t> (angl. </a:t>
            </a:r>
            <a:r>
              <a:rPr lang="cs-CZ" sz="2400" dirty="0" err="1" smtClean="0"/>
              <a:t>disease</a:t>
            </a:r>
            <a:r>
              <a:rPr lang="cs-CZ" sz="2400" dirty="0" smtClean="0"/>
              <a:t>)</a:t>
            </a:r>
          </a:p>
          <a:p>
            <a:pPr eaLnBrk="1"/>
            <a:r>
              <a:rPr lang="cs-CZ" sz="2400" dirty="0"/>
              <a:t>p</a:t>
            </a:r>
            <a:r>
              <a:rPr lang="cs-CZ" sz="2400" dirty="0" smtClean="0"/>
              <a:t>sychologický model nemoci – vztažný systém osoby – spíše onemocnění, </a:t>
            </a:r>
            <a:r>
              <a:rPr lang="cs-CZ" sz="2400" b="1" dirty="0" smtClean="0"/>
              <a:t>nemoc</a:t>
            </a:r>
            <a:r>
              <a:rPr lang="cs-CZ" sz="2400" dirty="0" smtClean="0"/>
              <a:t> (angl. </a:t>
            </a:r>
            <a:r>
              <a:rPr lang="cs-CZ" sz="2400" dirty="0" err="1" smtClean="0"/>
              <a:t>illness</a:t>
            </a:r>
            <a:r>
              <a:rPr lang="cs-CZ" sz="2400" dirty="0" smtClean="0"/>
              <a:t>)</a:t>
            </a:r>
          </a:p>
          <a:p>
            <a:pPr eaLnBrk="1"/>
            <a:r>
              <a:rPr lang="cs-CZ" sz="2400" dirty="0"/>
              <a:t>s</a:t>
            </a:r>
            <a:r>
              <a:rPr lang="cs-CZ" sz="2400" dirty="0" smtClean="0"/>
              <a:t>ociologický model nemoci – vztažný systém působení nemoci  - </a:t>
            </a:r>
            <a:r>
              <a:rPr lang="cs-CZ" sz="2400" b="1" dirty="0" smtClean="0"/>
              <a:t>slabost</a:t>
            </a:r>
            <a:r>
              <a:rPr lang="cs-CZ" sz="2400" dirty="0" smtClean="0"/>
              <a:t> (angl. </a:t>
            </a:r>
            <a:r>
              <a:rPr lang="cs-CZ" sz="2400" dirty="0" err="1" smtClean="0"/>
              <a:t>sickness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porucha </a:t>
            </a:r>
            <a:r>
              <a:rPr lang="cs-CZ" sz="2400" dirty="0"/>
              <a:t>zdraví, která vznikla zpravidla jednorázovým nebo krátkodobě působícím poškozením </a:t>
            </a:r>
            <a:r>
              <a:rPr lang="cs-CZ" sz="2400" dirty="0" smtClean="0"/>
              <a:t>organismu - </a:t>
            </a:r>
            <a:r>
              <a:rPr lang="cs-CZ" sz="2400" b="1" dirty="0" smtClean="0"/>
              <a:t>úraz</a:t>
            </a:r>
            <a:endParaRPr lang="cs-CZ" sz="2400" b="1" dirty="0"/>
          </a:p>
          <a:p>
            <a:r>
              <a:rPr lang="cs-CZ" sz="2400" dirty="0" smtClean="0"/>
              <a:t>tělesné </a:t>
            </a:r>
            <a:r>
              <a:rPr lang="cs-CZ" sz="2400" dirty="0"/>
              <a:t>nebo duševní defekty obvykle trvalého rázu jsou považovány za </a:t>
            </a:r>
            <a:r>
              <a:rPr lang="cs-CZ" sz="2400" b="1" dirty="0"/>
              <a:t>vady</a:t>
            </a:r>
            <a:r>
              <a:rPr lang="cs-CZ" sz="2400" dirty="0"/>
              <a:t>, a to buď </a:t>
            </a:r>
            <a:r>
              <a:rPr lang="cs-CZ" sz="2400" b="1" dirty="0"/>
              <a:t>vrozené,</a:t>
            </a:r>
            <a:r>
              <a:rPr lang="cs-CZ" sz="2400" dirty="0"/>
              <a:t> nebo </a:t>
            </a:r>
            <a:r>
              <a:rPr lang="cs-CZ" sz="2400" b="1" dirty="0"/>
              <a:t>získané</a:t>
            </a:r>
            <a:r>
              <a:rPr lang="cs-CZ" sz="2400" dirty="0"/>
              <a:t> jako následek nemoci nebo </a:t>
            </a:r>
            <a:r>
              <a:rPr lang="cs-CZ" sz="2400" dirty="0" smtClean="0"/>
              <a:t>úrazu</a:t>
            </a:r>
            <a:endParaRPr lang="cs-CZ" sz="2400" dirty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C15F2E-94BA-4AF2-9E81-483870CA1C7D}" type="slidenum">
              <a:rPr lang="cs-CZ" sz="1400" smtClean="0">
                <a:solidFill>
                  <a:schemeClr val="folHlink"/>
                </a:solidFill>
              </a:rPr>
              <a:pPr eaLnBrk="1" hangingPunct="1"/>
              <a:t>12</a:t>
            </a:fld>
            <a:endParaRPr lang="cs-CZ" sz="140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Psychosomatika</a:t>
            </a:r>
            <a:endParaRPr lang="sk-SK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207375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dnes je pojem psychosomatika vnímán jako konzervace dualizmu (dělí na tělo a duši)</a:t>
            </a:r>
          </a:p>
          <a:p>
            <a:pPr eaLnBrk="1" hangingPunct="1"/>
            <a:r>
              <a:rPr lang="cs-CZ" sz="2400" dirty="0" smtClean="0"/>
              <a:t>jde nakonec o člověka, který je nemocný, ne o nemoc samotnou či její příčinu</a:t>
            </a:r>
          </a:p>
          <a:p>
            <a:r>
              <a:rPr lang="cs-CZ" sz="2400" dirty="0" smtClean="0"/>
              <a:t>nepovažuje </a:t>
            </a:r>
            <a:r>
              <a:rPr lang="cs-CZ" sz="2400" dirty="0"/>
              <a:t>jedince za vrchol pyramidy, ale za součást vyšších systémů, jimiž jsou dyáda, rodina, societa</a:t>
            </a:r>
          </a:p>
          <a:p>
            <a:r>
              <a:rPr lang="sk-SK" sz="2400" dirty="0" smtClean="0"/>
              <a:t>dilema, </a:t>
            </a:r>
            <a:r>
              <a:rPr lang="sk-SK" sz="2400" dirty="0" err="1" smtClean="0"/>
              <a:t>co</a:t>
            </a:r>
            <a:r>
              <a:rPr lang="sk-SK" sz="2400" dirty="0" smtClean="0"/>
              <a:t> </a:t>
            </a:r>
            <a:r>
              <a:rPr lang="sk-SK" sz="2400" dirty="0"/>
              <a:t>je to </a:t>
            </a:r>
            <a:r>
              <a:rPr lang="sk-SK" sz="2400" dirty="0" err="1"/>
              <a:t>vlastně</a:t>
            </a:r>
            <a:r>
              <a:rPr lang="sk-SK" sz="2400" dirty="0"/>
              <a:t> nemoc – </a:t>
            </a:r>
            <a:r>
              <a:rPr lang="sk-SK" sz="2400" dirty="0" smtClean="0"/>
              <a:t>v</a:t>
            </a:r>
            <a:r>
              <a:rPr lang="sk-SK" sz="2400" dirty="0"/>
              <a:t> jeho moderní </a:t>
            </a:r>
            <a:r>
              <a:rPr lang="sk-SK" sz="2400" dirty="0" err="1"/>
              <a:t>podobě</a:t>
            </a:r>
            <a:r>
              <a:rPr lang="sk-SK" sz="2400" dirty="0"/>
              <a:t>: </a:t>
            </a:r>
            <a:r>
              <a:rPr lang="sk-SK" sz="2400" dirty="0" err="1"/>
              <a:t>jestli</a:t>
            </a:r>
            <a:r>
              <a:rPr lang="sk-SK" sz="2400" dirty="0"/>
              <a:t> </a:t>
            </a:r>
            <a:r>
              <a:rPr lang="sk-SK" sz="2400" dirty="0" err="1"/>
              <a:t>léčit</a:t>
            </a:r>
            <a:r>
              <a:rPr lang="sk-SK" sz="2400" dirty="0"/>
              <a:t> jen </a:t>
            </a:r>
            <a:r>
              <a:rPr lang="sk-SK" sz="2400" dirty="0" err="1"/>
              <a:t>tělo</a:t>
            </a:r>
            <a:r>
              <a:rPr lang="sk-SK" sz="2400" dirty="0"/>
              <a:t>, nebo také „duši</a:t>
            </a:r>
            <a:r>
              <a:rPr lang="sk-SK" sz="2400" dirty="0" smtClean="0"/>
              <a:t>“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>
                <a:solidFill>
                  <a:srgbClr val="FF0000"/>
                </a:solidFill>
              </a:rPr>
              <a:t>bio-psycho-spirituální/sociální jednota člověka</a:t>
            </a:r>
          </a:p>
        </p:txBody>
      </p:sp>
    </p:spTree>
    <p:extLst>
      <p:ext uri="{BB962C8B-B14F-4D97-AF65-F5344CB8AC3E}">
        <p14:creationId xmlns:p14="http://schemas.microsoft.com/office/powerpoint/2010/main" val="156399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B</a:t>
            </a:r>
            <a:r>
              <a:rPr lang="cs-CZ" dirty="0" smtClean="0"/>
              <a:t>iopsychosociální přístup</a:t>
            </a:r>
            <a:endParaRPr lang="sk-SK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700213"/>
            <a:ext cx="8353425" cy="4495800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800" dirty="0" smtClean="0"/>
              <a:t>všechny tělesné a psychické nemoci v sobě zahrnují biologické, psychologické a sociální prvky</a:t>
            </a:r>
          </a:p>
          <a:p>
            <a:pPr marL="342900" indent="-342900"/>
            <a:r>
              <a:rPr lang="cs-CZ" sz="2800" dirty="0" smtClean="0"/>
              <a:t>přístup k nemocem, ale také k nemocným - orientován na nemocného ve vztazích, ne na medicínský konstrukt nemoci</a:t>
            </a:r>
          </a:p>
          <a:p>
            <a:pPr marL="342900" indent="-342900" eaLnBrk="1" hangingPunct="1"/>
            <a:r>
              <a:rPr lang="cs-CZ" sz="2800" dirty="0" smtClean="0"/>
              <a:t>medicína vnímá nemoc jako existující samu o sobě, ale nemoc bez člověka </a:t>
            </a:r>
            <a:r>
              <a:rPr lang="cs-CZ" sz="2800" dirty="0" smtClean="0"/>
              <a:t>se ve </a:t>
            </a:r>
            <a:r>
              <a:rPr lang="cs-CZ" sz="2800" dirty="0" smtClean="0"/>
              <a:t>své podstatě neprojevuje</a:t>
            </a:r>
          </a:p>
          <a:p>
            <a:pPr marL="342900" indent="-342900" eaLnBrk="1" hangingPunct="1"/>
            <a:r>
              <a:rPr lang="cs-CZ" sz="2800" dirty="0" smtClean="0"/>
              <a:t>chybí uvědomění, že stres z mezilidských vztahů a života vůbec vytváří tlak na regulační mechanismy člověka, a může se projevit ve sféře emoční i somatické</a:t>
            </a:r>
          </a:p>
        </p:txBody>
      </p:sp>
    </p:spTree>
    <p:extLst>
      <p:ext uri="{BB962C8B-B14F-4D97-AF65-F5344CB8AC3E}">
        <p14:creationId xmlns:p14="http://schemas.microsoft.com/office/powerpoint/2010/main" val="231791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Arial" charset="0"/>
              </a:rPr>
              <a:t>Psychosomatická onemocnění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cs-CZ" altLang="cs-CZ" sz="2400" noProof="1">
                <a:solidFill>
                  <a:schemeClr val="accent1"/>
                </a:solidFill>
              </a:rPr>
              <a:t>poruchy kardiovaskulárního systému – esenciální hypertenze</a:t>
            </a:r>
          </a:p>
          <a:p>
            <a:pPr lvl="1">
              <a:lnSpc>
                <a:spcPct val="105000"/>
              </a:lnSpc>
              <a:defRPr/>
            </a:pPr>
            <a:r>
              <a:rPr lang="cs-CZ" altLang="cs-CZ" noProof="1">
                <a:solidFill>
                  <a:schemeClr val="accent1"/>
                </a:solidFill>
              </a:rPr>
              <a:t>chování typu A</a:t>
            </a:r>
            <a:r>
              <a:rPr lang="cs-CZ" altLang="cs-CZ" b="1" noProof="1">
                <a:solidFill>
                  <a:schemeClr val="accent1"/>
                </a:solidFill>
              </a:rPr>
              <a:t>  </a:t>
            </a:r>
          </a:p>
          <a:p>
            <a:pPr lvl="2">
              <a:lnSpc>
                <a:spcPct val="105000"/>
              </a:lnSpc>
              <a:defRPr/>
            </a:pPr>
            <a:r>
              <a:rPr lang="cs-CZ" altLang="cs-CZ" sz="2400" noProof="1"/>
              <a:t>nadměrná soutěživost, snaha po úspěchu, agresivita, neklid, nepřátelské chování, rychlost  a netrpělivost, zaujetí pro práci a průbojnost</a:t>
            </a:r>
          </a:p>
          <a:p>
            <a:pPr>
              <a:lnSpc>
                <a:spcPct val="105000"/>
              </a:lnSpc>
              <a:defRPr/>
            </a:pPr>
            <a:r>
              <a:rPr lang="cs-CZ" altLang="cs-CZ" sz="2400" noProof="1">
                <a:solidFill>
                  <a:schemeClr val="accent1"/>
                </a:solidFill>
              </a:rPr>
              <a:t>poruchy dýchacího systému </a:t>
            </a:r>
          </a:p>
          <a:p>
            <a:pPr lvl="1">
              <a:lnSpc>
                <a:spcPct val="105000"/>
              </a:lnSpc>
              <a:defRPr/>
            </a:pPr>
            <a:r>
              <a:rPr lang="cs-CZ" altLang="cs-CZ" noProof="1">
                <a:solidFill>
                  <a:schemeClr val="accent1"/>
                </a:solidFill>
              </a:rPr>
              <a:t>bronchiální astma</a:t>
            </a:r>
          </a:p>
          <a:p>
            <a:pPr lvl="2">
              <a:lnSpc>
                <a:spcPct val="105000"/>
              </a:lnSpc>
              <a:defRPr/>
            </a:pPr>
            <a:r>
              <a:rPr lang="cs-CZ" altLang="cs-CZ" sz="2400" noProof="1"/>
              <a:t>vzniká následkem úzkosti a strachu </a:t>
            </a:r>
          </a:p>
          <a:p>
            <a:pPr lvl="2">
              <a:lnSpc>
                <a:spcPct val="105000"/>
              </a:lnSpc>
              <a:defRPr/>
            </a:pPr>
            <a:r>
              <a:rPr lang="cs-CZ" altLang="cs-CZ" sz="2400" noProof="1"/>
              <a:t>podle psychoanalýzy vyjadřuje astmatický záchvat strach spojený s voláním o pomoc směřujícím k mateřské figuře</a:t>
            </a:r>
          </a:p>
          <a:p>
            <a:endParaRPr lang="cs-CZ" altLang="cs-CZ" sz="2400" noProof="1" smtClean="0">
              <a:solidFill>
                <a:schemeClr val="accent1"/>
              </a:solidFill>
            </a:endParaRPr>
          </a:p>
          <a:p>
            <a:endParaRPr lang="cs-CZ" altLang="cs-CZ" sz="2400" noProof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8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noProof="1">
                <a:solidFill>
                  <a:schemeClr val="accent1"/>
                </a:solidFill>
              </a:rPr>
              <a:t>poruchy trávicího systému </a:t>
            </a:r>
          </a:p>
          <a:p>
            <a:pPr lvl="1">
              <a:defRPr/>
            </a:pPr>
            <a:r>
              <a:rPr lang="cs-CZ" altLang="cs-CZ" sz="2800" noProof="1">
                <a:solidFill>
                  <a:schemeClr val="accent1"/>
                </a:solidFill>
              </a:rPr>
              <a:t>nauzea, zvracení</a:t>
            </a:r>
            <a:r>
              <a:rPr lang="cs-CZ" altLang="cs-CZ" sz="2800" b="1" noProof="1"/>
              <a:t> </a:t>
            </a:r>
          </a:p>
          <a:p>
            <a:pPr lvl="2">
              <a:defRPr/>
            </a:pPr>
            <a:r>
              <a:rPr lang="cs-CZ" altLang="cs-CZ" sz="2800" noProof="1"/>
              <a:t>pocit ošklivosti, který se </a:t>
            </a:r>
            <a:r>
              <a:rPr lang="cs-CZ" altLang="cs-CZ" sz="2800" noProof="1" smtClean="0"/>
              <a:t>rozšiřuje i </a:t>
            </a:r>
            <a:r>
              <a:rPr lang="cs-CZ" altLang="cs-CZ" sz="2800" noProof="1"/>
              <a:t>na vztahy a postoje k lidem i sociálním hodnotám</a:t>
            </a:r>
          </a:p>
          <a:p>
            <a:pPr>
              <a:defRPr/>
            </a:pPr>
            <a:r>
              <a:rPr lang="cs-CZ" altLang="cs-CZ" sz="2800" noProof="1">
                <a:solidFill>
                  <a:schemeClr val="accent1"/>
                </a:solidFill>
              </a:rPr>
              <a:t>žaludeční dyspepsie </a:t>
            </a:r>
          </a:p>
          <a:p>
            <a:pPr lvl="1">
              <a:defRPr/>
            </a:pPr>
            <a:r>
              <a:rPr lang="cs-CZ" altLang="cs-CZ" sz="2800" noProof="1">
                <a:solidFill>
                  <a:schemeClr val="accent1"/>
                </a:solidFill>
              </a:rPr>
              <a:t>dráždivý a slabý žaludek </a:t>
            </a:r>
          </a:p>
          <a:p>
            <a:pPr lvl="2">
              <a:defRPr/>
            </a:pPr>
            <a:r>
              <a:rPr lang="cs-CZ" altLang="cs-CZ" sz="2800" noProof="1"/>
              <a:t>souvisí s neklidem, napětím, neschopností se soustředit, depresivními rozladami </a:t>
            </a:r>
            <a:r>
              <a:rPr lang="cs-CZ" altLang="cs-CZ" sz="2800" noProof="1" smtClean="0"/>
              <a:t>a </a:t>
            </a:r>
            <a:r>
              <a:rPr lang="cs-CZ" altLang="cs-CZ" sz="2800" noProof="1"/>
              <a:t>poruchami </a:t>
            </a:r>
            <a:r>
              <a:rPr lang="cs-CZ" altLang="cs-CZ" sz="2800" noProof="1" smtClean="0"/>
              <a:t>spánku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195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defRPr/>
            </a:pPr>
            <a:r>
              <a:rPr lang="cs-CZ" altLang="cs-CZ" sz="2400" dirty="0">
                <a:solidFill>
                  <a:schemeClr val="accent1"/>
                </a:solidFill>
              </a:rPr>
              <a:t>d</a:t>
            </a:r>
            <a:r>
              <a:rPr lang="en-US" altLang="cs-CZ" sz="2400" dirty="0" err="1">
                <a:solidFill>
                  <a:schemeClr val="accent1"/>
                </a:solidFill>
              </a:rPr>
              <a:t>vanácterníkový</a:t>
            </a:r>
            <a:r>
              <a:rPr lang="en-US" altLang="cs-CZ" sz="2400" dirty="0">
                <a:solidFill>
                  <a:schemeClr val="accent1"/>
                </a:solidFill>
              </a:rPr>
              <a:t> </a:t>
            </a:r>
            <a:r>
              <a:rPr lang="en-US" altLang="cs-CZ" sz="2400" dirty="0" err="1">
                <a:solidFill>
                  <a:schemeClr val="accent1"/>
                </a:solidFill>
              </a:rPr>
              <a:t>vřed</a:t>
            </a:r>
            <a:r>
              <a:rPr lang="en-US" altLang="cs-CZ" sz="2400" b="1" dirty="0"/>
              <a:t> </a:t>
            </a:r>
            <a:endParaRPr lang="en-US" altLang="cs-CZ" sz="2400" dirty="0"/>
          </a:p>
          <a:p>
            <a:pPr lvl="1">
              <a:lnSpc>
                <a:spcPct val="105000"/>
              </a:lnSpc>
              <a:defRPr/>
            </a:pPr>
            <a:r>
              <a:rPr lang="cs-CZ" altLang="cs-CZ" sz="2400" dirty="0"/>
              <a:t>u </a:t>
            </a:r>
            <a:r>
              <a:rPr lang="cs-CZ" altLang="cs-CZ" sz="2400" dirty="0" smtClean="0"/>
              <a:t>osob</a:t>
            </a:r>
            <a:r>
              <a:rPr lang="en-US" altLang="cs-CZ" sz="2400" dirty="0" smtClean="0"/>
              <a:t> </a:t>
            </a:r>
            <a:r>
              <a:rPr lang="en-US" altLang="cs-CZ" sz="2400" dirty="0"/>
              <a:t>se </a:t>
            </a:r>
            <a:r>
              <a:rPr lang="en-US" altLang="cs-CZ" sz="2400" dirty="0" err="1"/>
              <a:t>zvýšenou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potřebou</a:t>
            </a:r>
            <a:r>
              <a:rPr lang="en-US" altLang="cs-CZ" sz="2400" dirty="0"/>
              <a:t> </a:t>
            </a:r>
            <a:r>
              <a:rPr lang="en-US" altLang="cs-CZ" sz="2400" dirty="0" err="1" smtClean="0"/>
              <a:t>závislosti</a:t>
            </a:r>
            <a:r>
              <a:rPr lang="en-US" altLang="cs-CZ" sz="2400" dirty="0" smtClean="0"/>
              <a:t>,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z </a:t>
            </a:r>
            <a:r>
              <a:rPr lang="en-US" altLang="cs-CZ" sz="2400" dirty="0" err="1"/>
              <a:t>velké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části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nevědomé</a:t>
            </a:r>
            <a:r>
              <a:rPr lang="en-US" altLang="cs-CZ" sz="2400" dirty="0"/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400" dirty="0" err="1"/>
              <a:t>při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zvýšené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potřebě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souhlasu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ochrany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vstřícnosti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klíčové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osoby</a:t>
            </a:r>
            <a:r>
              <a:rPr lang="en-US" altLang="cs-CZ" sz="2400" dirty="0"/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400" dirty="0" err="1"/>
              <a:t>konflikt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vzniká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při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tlaku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obhájení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vlastního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názoru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při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ztrátě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klíčové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zázemí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při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tlaku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samostatné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rozhodnut</a:t>
            </a:r>
            <a:endParaRPr lang="cs-CZ" sz="2400" dirty="0" smtClean="0"/>
          </a:p>
          <a:p>
            <a:pPr>
              <a:lnSpc>
                <a:spcPct val="105000"/>
              </a:lnSpc>
              <a:defRPr/>
            </a:pPr>
            <a:r>
              <a:rPr lang="cs-CZ" altLang="cs-CZ" sz="2400" dirty="0">
                <a:solidFill>
                  <a:schemeClr val="accent1"/>
                </a:solidFill>
              </a:rPr>
              <a:t>z</a:t>
            </a:r>
            <a:r>
              <a:rPr lang="en-US" altLang="cs-CZ" sz="2400" dirty="0" err="1">
                <a:solidFill>
                  <a:schemeClr val="accent1"/>
                </a:solidFill>
              </a:rPr>
              <a:t>ácpa</a:t>
            </a:r>
            <a:r>
              <a:rPr lang="en-US" altLang="cs-CZ" sz="2400" dirty="0">
                <a:solidFill>
                  <a:schemeClr val="accent1"/>
                </a:solidFill>
              </a:rPr>
              <a:t> </a:t>
            </a:r>
            <a:r>
              <a:rPr lang="en-US" altLang="cs-CZ" sz="2400" dirty="0" err="1">
                <a:solidFill>
                  <a:schemeClr val="accent1"/>
                </a:solidFill>
              </a:rPr>
              <a:t>nebo</a:t>
            </a:r>
            <a:r>
              <a:rPr lang="en-US" altLang="cs-CZ" sz="2400" dirty="0">
                <a:solidFill>
                  <a:schemeClr val="accent1"/>
                </a:solidFill>
              </a:rPr>
              <a:t> </a:t>
            </a:r>
            <a:r>
              <a:rPr lang="en-US" altLang="cs-CZ" sz="2400" dirty="0" err="1">
                <a:solidFill>
                  <a:schemeClr val="accent1"/>
                </a:solidFill>
              </a:rPr>
              <a:t>průjem</a:t>
            </a:r>
            <a:r>
              <a:rPr lang="en-US" altLang="cs-CZ" sz="2400" b="1" dirty="0"/>
              <a:t> </a:t>
            </a:r>
            <a:endParaRPr lang="en-US" altLang="cs-CZ" sz="2400" dirty="0"/>
          </a:p>
          <a:p>
            <a:pPr lvl="1">
              <a:lnSpc>
                <a:spcPct val="105000"/>
              </a:lnSpc>
              <a:defRPr/>
            </a:pPr>
            <a:r>
              <a:rPr lang="en-US" altLang="cs-CZ" sz="2400" dirty="0" err="1"/>
              <a:t>vzniká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kombinací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biopsychosociálních</a:t>
            </a:r>
            <a:r>
              <a:rPr lang="cs-CZ" altLang="cs-CZ" sz="2400" dirty="0"/>
              <a:t> </a:t>
            </a:r>
            <a:r>
              <a:rPr lang="en-US" altLang="cs-CZ" sz="2400" dirty="0" err="1"/>
              <a:t>faktorů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souvisí</a:t>
            </a:r>
            <a:r>
              <a:rPr lang="en-US" altLang="cs-CZ" sz="2400" dirty="0"/>
              <a:t> s </a:t>
            </a:r>
            <a:r>
              <a:rPr lang="en-US" altLang="cs-CZ" sz="2400" dirty="0" err="1"/>
              <a:t>životním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stylem</a:t>
            </a:r>
            <a:r>
              <a:rPr lang="en-US" altLang="cs-CZ" sz="2400" dirty="0"/>
              <a:t> a s </a:t>
            </a:r>
            <a:r>
              <a:rPr lang="en-US" altLang="cs-CZ" sz="2400" dirty="0" err="1"/>
              <a:t>vlastnostmi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osoby</a:t>
            </a:r>
            <a:endParaRPr lang="en-US" altLang="cs-CZ" sz="2400" dirty="0"/>
          </a:p>
          <a:p>
            <a:pPr lvl="1">
              <a:lnSpc>
                <a:spcPct val="105000"/>
              </a:lnSpc>
              <a:defRPr/>
            </a:pPr>
            <a:r>
              <a:rPr lang="cs-CZ" altLang="cs-CZ" sz="2400" dirty="0"/>
              <a:t>p</a:t>
            </a:r>
            <a:r>
              <a:rPr lang="en-US" altLang="cs-CZ" sz="2400" dirty="0" err="1"/>
              <a:t>rojevuje</a:t>
            </a:r>
            <a:r>
              <a:rPr lang="en-US" altLang="cs-CZ" sz="2400" dirty="0"/>
              <a:t> se u </a:t>
            </a:r>
            <a:r>
              <a:rPr lang="en-US" altLang="cs-CZ" sz="2400" dirty="0" err="1"/>
              <a:t>nejistých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jedinců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smtClean="0"/>
              <a:t>u </a:t>
            </a:r>
            <a:r>
              <a:rPr lang="en-US" altLang="cs-CZ" sz="2400" dirty="0" err="1"/>
              <a:t>jedinců</a:t>
            </a:r>
            <a:r>
              <a:rPr lang="en-US" altLang="cs-CZ" sz="2400" dirty="0"/>
              <a:t> s </a:t>
            </a:r>
            <a:r>
              <a:rPr lang="en-US" altLang="cs-CZ" sz="2400" dirty="0" err="1"/>
              <a:t>vysokými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nároky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sebe</a:t>
            </a:r>
            <a:endParaRPr lang="en-US" alt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478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defRPr/>
            </a:pPr>
            <a:r>
              <a:rPr lang="cs-CZ" altLang="cs-CZ" sz="2600" dirty="0">
                <a:solidFill>
                  <a:schemeClr val="accent1"/>
                </a:solidFill>
              </a:rPr>
              <a:t>p</a:t>
            </a:r>
            <a:r>
              <a:rPr lang="en-US" altLang="cs-CZ" sz="2600" dirty="0" err="1">
                <a:solidFill>
                  <a:schemeClr val="accent1"/>
                </a:solidFill>
              </a:rPr>
              <a:t>oruchy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 err="1">
                <a:solidFill>
                  <a:schemeClr val="accent1"/>
                </a:solidFill>
              </a:rPr>
              <a:t>endokrinního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 err="1">
                <a:solidFill>
                  <a:schemeClr val="accent1"/>
                </a:solidFill>
              </a:rPr>
              <a:t>systému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 err="1"/>
              <a:t>objevují</a:t>
            </a:r>
            <a:r>
              <a:rPr lang="en-US" altLang="cs-CZ" sz="2600" dirty="0"/>
              <a:t> se </a:t>
            </a:r>
            <a:r>
              <a:rPr lang="en-US" altLang="cs-CZ" sz="2600" dirty="0" err="1"/>
              <a:t>působením</a:t>
            </a:r>
            <a:r>
              <a:rPr lang="en-US" altLang="cs-CZ" sz="2600" dirty="0"/>
              <a:t> </a:t>
            </a:r>
            <a:r>
              <a:rPr lang="en-US" altLang="cs-CZ" sz="2600" dirty="0" err="1"/>
              <a:t>komplexu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příčin</a:t>
            </a:r>
            <a:r>
              <a:rPr lang="en-US" altLang="cs-CZ" sz="2600" dirty="0"/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/>
              <a:t>u </a:t>
            </a:r>
            <a:r>
              <a:rPr lang="en-US" altLang="cs-CZ" sz="2600" dirty="0" err="1"/>
              <a:t>psychických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např</a:t>
            </a:r>
            <a:r>
              <a:rPr lang="en-US" altLang="cs-CZ" sz="2600" dirty="0"/>
              <a:t>. </a:t>
            </a:r>
            <a:r>
              <a:rPr lang="en-US" altLang="cs-CZ" sz="2600" dirty="0" err="1"/>
              <a:t>po</a:t>
            </a:r>
            <a:r>
              <a:rPr lang="en-US" altLang="cs-CZ" sz="2600" dirty="0"/>
              <a:t> </a:t>
            </a:r>
            <a:r>
              <a:rPr lang="en-US" altLang="cs-CZ" sz="2600" dirty="0" err="1"/>
              <a:t>šoku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nebo</a:t>
            </a:r>
            <a:r>
              <a:rPr lang="en-US" altLang="cs-CZ" sz="2600" dirty="0"/>
              <a:t> </a:t>
            </a:r>
            <a:r>
              <a:rPr lang="en-US" altLang="cs-CZ" sz="2600" dirty="0" err="1"/>
              <a:t>úleku</a:t>
            </a:r>
            <a:endParaRPr lang="en-US" altLang="cs-CZ" sz="2600" dirty="0"/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 err="1"/>
              <a:t>následkem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potlačování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potřeb</a:t>
            </a:r>
            <a:r>
              <a:rPr lang="en-US" altLang="cs-CZ" sz="2600" dirty="0"/>
              <a:t> a </a:t>
            </a:r>
            <a:r>
              <a:rPr lang="en-US" altLang="cs-CZ" sz="2600" dirty="0" err="1"/>
              <a:t>přání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stresu</a:t>
            </a:r>
            <a:r>
              <a:rPr lang="en-US" altLang="cs-CZ" sz="2600" dirty="0"/>
              <a:t> </a:t>
            </a:r>
            <a:r>
              <a:rPr lang="en-US" altLang="cs-CZ" sz="2600" dirty="0" err="1"/>
              <a:t>apod</a:t>
            </a:r>
            <a:r>
              <a:rPr lang="en-US" altLang="cs-CZ" sz="2600" dirty="0"/>
              <a:t>.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 err="1"/>
              <a:t>patří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mezi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ně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poruchy</a:t>
            </a:r>
            <a:r>
              <a:rPr lang="en-US" altLang="cs-CZ" sz="2600" dirty="0"/>
              <a:t> </a:t>
            </a:r>
            <a:r>
              <a:rPr lang="en-US" altLang="cs-CZ" sz="2600" dirty="0" err="1"/>
              <a:t>funkce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štítné</a:t>
            </a:r>
            <a:r>
              <a:rPr lang="en-US" altLang="cs-CZ" sz="2600" dirty="0"/>
              <a:t> </a:t>
            </a:r>
            <a:r>
              <a:rPr lang="en-US" altLang="cs-CZ" sz="2600" dirty="0" err="1"/>
              <a:t>žlázy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nadledvin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hypofýzy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slinivky</a:t>
            </a:r>
            <a:r>
              <a:rPr lang="en-US" altLang="cs-CZ" sz="2600" dirty="0"/>
              <a:t> </a:t>
            </a:r>
            <a:r>
              <a:rPr lang="en-US" altLang="cs-CZ" sz="2600" dirty="0" err="1"/>
              <a:t>břišní</a:t>
            </a:r>
            <a:endParaRPr lang="en-US" altLang="cs-CZ" sz="2600" dirty="0"/>
          </a:p>
          <a:p>
            <a:pPr>
              <a:defRPr/>
            </a:pPr>
            <a:r>
              <a:rPr lang="cs-CZ" altLang="cs-CZ" sz="2600" dirty="0">
                <a:solidFill>
                  <a:schemeClr val="accent1"/>
                </a:solidFill>
              </a:rPr>
              <a:t>p</a:t>
            </a:r>
            <a:r>
              <a:rPr lang="en-US" altLang="cs-CZ" sz="2600" dirty="0" err="1">
                <a:solidFill>
                  <a:schemeClr val="accent1"/>
                </a:solidFill>
              </a:rPr>
              <a:t>oruchy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 err="1">
                <a:solidFill>
                  <a:schemeClr val="accent1"/>
                </a:solidFill>
              </a:rPr>
              <a:t>příjmu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 err="1">
                <a:solidFill>
                  <a:schemeClr val="accent1"/>
                </a:solidFill>
              </a:rPr>
              <a:t>potravy</a:t>
            </a:r>
            <a:r>
              <a:rPr lang="en-US" altLang="cs-CZ" sz="2600" b="1" dirty="0"/>
              <a:t> </a:t>
            </a:r>
            <a:endParaRPr lang="en-US" altLang="cs-CZ" sz="2600" dirty="0"/>
          </a:p>
          <a:p>
            <a:pPr lvl="1">
              <a:defRPr/>
            </a:pPr>
            <a:r>
              <a:rPr lang="en-US" altLang="cs-CZ" sz="2600" dirty="0" err="1">
                <a:solidFill>
                  <a:schemeClr val="accent1"/>
                </a:solidFill>
              </a:rPr>
              <a:t>mentální</a:t>
            </a:r>
            <a:r>
              <a:rPr lang="en-US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 err="1">
                <a:solidFill>
                  <a:schemeClr val="accent1"/>
                </a:solidFill>
              </a:rPr>
              <a:t>anorexie</a:t>
            </a:r>
            <a:r>
              <a:rPr lang="en-US" altLang="cs-CZ" sz="2600" dirty="0">
                <a:solidFill>
                  <a:schemeClr val="accent1"/>
                </a:solidFill>
              </a:rPr>
              <a:t>, bulimia</a:t>
            </a:r>
            <a:r>
              <a:rPr lang="cs-CZ" altLang="cs-CZ" sz="2600" dirty="0">
                <a:solidFill>
                  <a:schemeClr val="accent1"/>
                </a:solidFill>
              </a:rPr>
              <a:t> </a:t>
            </a:r>
            <a:r>
              <a:rPr lang="en-US" altLang="cs-CZ" sz="2600" dirty="0">
                <a:solidFill>
                  <a:schemeClr val="accent1"/>
                </a:solidFill>
              </a:rPr>
              <a:t>nervosa</a:t>
            </a:r>
            <a:r>
              <a:rPr lang="en-US" altLang="cs-CZ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cs-CZ" altLang="cs-CZ" sz="2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>
              <a:defRPr/>
            </a:pPr>
            <a:r>
              <a:rPr lang="en-US" altLang="cs-CZ" sz="2600" dirty="0" err="1"/>
              <a:t>souvisí</a:t>
            </a:r>
            <a:r>
              <a:rPr lang="en-US" altLang="cs-CZ" sz="2600" dirty="0"/>
              <a:t> s </a:t>
            </a:r>
            <a:r>
              <a:rPr lang="en-US" altLang="cs-CZ" sz="2600" dirty="0" err="1"/>
              <a:t>poruchami</a:t>
            </a:r>
            <a:r>
              <a:rPr lang="en-US" altLang="cs-CZ" sz="2600" dirty="0"/>
              <a:t> </a:t>
            </a:r>
            <a:r>
              <a:rPr lang="en-US" altLang="cs-CZ" sz="2600" dirty="0" err="1"/>
              <a:t>vztahu</a:t>
            </a:r>
            <a:r>
              <a:rPr lang="en-US" altLang="cs-CZ" sz="2600" dirty="0"/>
              <a:t> k </a:t>
            </a:r>
            <a:r>
              <a:rPr lang="en-US" altLang="cs-CZ" sz="2600" dirty="0" err="1"/>
              <a:t>sobě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nepřijetí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sebe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sama</a:t>
            </a:r>
            <a:r>
              <a:rPr lang="en-US" altLang="cs-CZ" sz="2600" dirty="0"/>
              <a:t>, </a:t>
            </a:r>
            <a:r>
              <a:rPr lang="en-US" altLang="cs-CZ" sz="2600" dirty="0" err="1" smtClean="0"/>
              <a:t>poruchy</a:t>
            </a:r>
            <a:r>
              <a:rPr lang="en-US" altLang="cs-CZ" sz="2600" dirty="0" smtClean="0"/>
              <a:t> </a:t>
            </a:r>
            <a:r>
              <a:rPr lang="en-US" altLang="cs-CZ" sz="2600" dirty="0" err="1"/>
              <a:t>ve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vztahu</a:t>
            </a:r>
            <a:r>
              <a:rPr lang="en-US" altLang="cs-CZ" sz="2600" dirty="0"/>
              <a:t> k </a:t>
            </a:r>
            <a:r>
              <a:rPr lang="en-US" altLang="cs-CZ" sz="2600" dirty="0" err="1"/>
              <a:t>vlastnímu</a:t>
            </a:r>
            <a:r>
              <a:rPr lang="en-US" altLang="cs-CZ" sz="2600" dirty="0"/>
              <a:t> </a:t>
            </a:r>
            <a:r>
              <a:rPr lang="en-US" altLang="cs-CZ" sz="2600" dirty="0" err="1"/>
              <a:t>tělu</a:t>
            </a:r>
            <a:r>
              <a:rPr lang="en-US" altLang="cs-CZ" sz="2600" dirty="0"/>
              <a:t> </a:t>
            </a:r>
            <a:r>
              <a:rPr lang="en-US" altLang="cs-CZ" sz="2600" dirty="0" err="1" smtClean="0"/>
              <a:t>apod</a:t>
            </a:r>
            <a:r>
              <a:rPr lang="cs-CZ" altLang="cs-CZ" sz="2600" dirty="0" smtClean="0"/>
              <a:t>.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11046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altLang="cs-CZ" dirty="0">
                <a:solidFill>
                  <a:schemeClr val="accent1"/>
                </a:solidFill>
              </a:rPr>
              <a:t>s</a:t>
            </a:r>
            <a:r>
              <a:rPr lang="en-US" altLang="cs-CZ" dirty="0" err="1">
                <a:solidFill>
                  <a:schemeClr val="accent1"/>
                </a:solidFill>
              </a:rPr>
              <a:t>exuální</a:t>
            </a:r>
            <a:r>
              <a:rPr lang="en-US" altLang="cs-CZ" dirty="0">
                <a:solidFill>
                  <a:schemeClr val="accent1"/>
                </a:solidFill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</a:rPr>
              <a:t>poruchy</a:t>
            </a:r>
            <a:r>
              <a:rPr lang="en-US" altLang="cs-CZ" b="1" dirty="0"/>
              <a:t> </a:t>
            </a:r>
            <a:endParaRPr lang="en-US" altLang="cs-CZ" dirty="0"/>
          </a:p>
          <a:p>
            <a:pPr lvl="1">
              <a:lnSpc>
                <a:spcPct val="95000"/>
              </a:lnSpc>
              <a:defRPr/>
            </a:pPr>
            <a:r>
              <a:rPr lang="en-US" altLang="cs-CZ" sz="2600" dirty="0" err="1"/>
              <a:t>vznikají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obvykle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následkem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psychických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poruch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ve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vztahové</a:t>
            </a:r>
            <a:r>
              <a:rPr lang="en-US" altLang="cs-CZ" sz="2600" dirty="0"/>
              <a:t> </a:t>
            </a:r>
            <a:r>
              <a:rPr lang="en-US" altLang="cs-CZ" sz="2600" dirty="0" err="1"/>
              <a:t>oblasti</a:t>
            </a:r>
            <a:r>
              <a:rPr lang="en-US" altLang="cs-CZ" sz="2600" dirty="0"/>
              <a:t> </a:t>
            </a:r>
            <a:endParaRPr lang="cs-CZ" altLang="cs-CZ" sz="2600" dirty="0"/>
          </a:p>
          <a:p>
            <a:pPr lvl="2">
              <a:lnSpc>
                <a:spcPct val="95000"/>
              </a:lnSpc>
              <a:defRPr/>
            </a:pPr>
            <a:r>
              <a:rPr lang="en-US" altLang="cs-CZ" sz="2600" dirty="0" err="1"/>
              <a:t>anorgasmie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frigidita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vaginismus</a:t>
            </a:r>
            <a:r>
              <a:rPr lang="en-US" altLang="cs-CZ" sz="2600" dirty="0"/>
              <a:t>, </a:t>
            </a:r>
            <a:r>
              <a:rPr lang="en-US" altLang="cs-CZ" sz="2600" dirty="0" err="1"/>
              <a:t>poruchy</a:t>
            </a:r>
            <a:r>
              <a:rPr lang="en-US" altLang="cs-CZ" sz="2600" dirty="0"/>
              <a:t> </a:t>
            </a:r>
            <a:r>
              <a:rPr lang="en-US" altLang="cs-CZ" sz="2600" dirty="0" err="1"/>
              <a:t>erekce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či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předčasná</a:t>
            </a:r>
            <a:r>
              <a:rPr lang="en-US" altLang="cs-CZ" sz="2600" dirty="0"/>
              <a:t> </a:t>
            </a:r>
            <a:r>
              <a:rPr lang="en-US" altLang="cs-CZ" sz="2600" dirty="0" err="1"/>
              <a:t>ejakulace</a:t>
            </a:r>
            <a:endParaRPr lang="sk-SK" sz="2600" dirty="0"/>
          </a:p>
          <a:p>
            <a:pPr>
              <a:lnSpc>
                <a:spcPct val="105000"/>
              </a:lnSpc>
              <a:defRPr/>
            </a:pPr>
            <a:r>
              <a:rPr lang="cs-CZ" altLang="cs-CZ" dirty="0">
                <a:solidFill>
                  <a:schemeClr val="accent1"/>
                </a:solidFill>
              </a:rPr>
              <a:t>r</a:t>
            </a:r>
            <a:r>
              <a:rPr lang="en-US" altLang="cs-CZ" dirty="0" err="1">
                <a:solidFill>
                  <a:schemeClr val="accent1"/>
                </a:solidFill>
              </a:rPr>
              <a:t>evmatické</a:t>
            </a:r>
            <a:r>
              <a:rPr lang="en-US" altLang="cs-CZ" dirty="0">
                <a:solidFill>
                  <a:schemeClr val="accent1"/>
                </a:solidFill>
              </a:rPr>
              <a:t> </a:t>
            </a:r>
            <a:r>
              <a:rPr lang="en-US" altLang="cs-CZ" dirty="0" err="1">
                <a:solidFill>
                  <a:schemeClr val="accent1"/>
                </a:solidFill>
              </a:rPr>
              <a:t>poruchy</a:t>
            </a:r>
            <a:r>
              <a:rPr lang="en-US" altLang="cs-CZ" dirty="0">
                <a:solidFill>
                  <a:schemeClr val="accent1"/>
                </a:solidFill>
              </a:rPr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 err="1"/>
              <a:t>objevují</a:t>
            </a:r>
            <a:r>
              <a:rPr lang="en-US" altLang="cs-CZ" sz="2600" dirty="0"/>
              <a:t> se u </a:t>
            </a:r>
            <a:r>
              <a:rPr lang="en-US" altLang="cs-CZ" sz="2600" dirty="0" err="1"/>
              <a:t>jedinců</a:t>
            </a:r>
            <a:r>
              <a:rPr lang="en-US" altLang="cs-CZ" sz="2600" dirty="0"/>
              <a:t> s </a:t>
            </a:r>
            <a:r>
              <a:rPr lang="en-US" altLang="cs-CZ" sz="2600" dirty="0" err="1" smtClean="0"/>
              <a:t>tendencemi</a:t>
            </a:r>
            <a:r>
              <a:rPr lang="cs-CZ" altLang="cs-CZ" sz="2600" dirty="0" smtClean="0"/>
              <a:t> </a:t>
            </a:r>
            <a:r>
              <a:rPr lang="en-US" altLang="cs-CZ" sz="2600" dirty="0" smtClean="0"/>
              <a:t>k </a:t>
            </a:r>
            <a:r>
              <a:rPr lang="en-US" altLang="cs-CZ" sz="2600" dirty="0" err="1"/>
              <a:t>potlačování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agresivních</a:t>
            </a:r>
            <a:r>
              <a:rPr lang="en-US" altLang="cs-CZ" sz="2600" dirty="0"/>
              <a:t> </a:t>
            </a:r>
            <a:r>
              <a:rPr lang="en-US" altLang="cs-CZ" sz="2600" dirty="0" smtClean="0"/>
              <a:t>a </a:t>
            </a:r>
            <a:r>
              <a:rPr lang="en-US" altLang="cs-CZ" sz="2600" dirty="0" err="1"/>
              <a:t>nepřátelských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postojů</a:t>
            </a:r>
            <a:endParaRPr lang="cs-CZ" altLang="cs-CZ" sz="2600" dirty="0"/>
          </a:p>
          <a:p>
            <a:pPr lvl="1">
              <a:lnSpc>
                <a:spcPct val="105000"/>
              </a:lnSpc>
              <a:defRPr/>
            </a:pPr>
            <a:r>
              <a:rPr lang="en-US" altLang="cs-CZ" sz="2600" dirty="0" err="1"/>
              <a:t>následkem</a:t>
            </a:r>
            <a:r>
              <a:rPr lang="en-US" altLang="cs-CZ" sz="2600" dirty="0"/>
              <a:t> </a:t>
            </a:r>
            <a:r>
              <a:rPr lang="en-US" altLang="cs-CZ" sz="2600" dirty="0" err="1"/>
              <a:t>působení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některých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negativních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životních</a:t>
            </a:r>
            <a:r>
              <a:rPr lang="en-US" altLang="cs-CZ" sz="2600" dirty="0"/>
              <a:t> </a:t>
            </a:r>
            <a:r>
              <a:rPr lang="en-US" altLang="cs-CZ" sz="2600" dirty="0" err="1"/>
              <a:t>situací</a:t>
            </a:r>
            <a:r>
              <a:rPr lang="en-US" altLang="cs-CZ" sz="2600" dirty="0"/>
              <a:t> a </a:t>
            </a:r>
            <a:r>
              <a:rPr lang="en-US" altLang="cs-CZ" sz="2600" dirty="0" err="1"/>
              <a:t>snížené</a:t>
            </a:r>
            <a:r>
              <a:rPr lang="en-US" altLang="cs-CZ" sz="2600" dirty="0"/>
              <a:t> </a:t>
            </a:r>
            <a:r>
              <a:rPr lang="en-US" altLang="cs-CZ" sz="2600" dirty="0" err="1"/>
              <a:t>funkce</a:t>
            </a:r>
            <a:r>
              <a:rPr lang="en-US" altLang="cs-CZ" sz="2600" dirty="0"/>
              <a:t> </a:t>
            </a:r>
            <a:r>
              <a:rPr lang="en-US" altLang="cs-CZ" sz="2600" dirty="0" err="1"/>
              <a:t>imunitního</a:t>
            </a:r>
            <a:r>
              <a:rPr lang="en-US" altLang="cs-CZ" sz="2600" dirty="0"/>
              <a:t> </a:t>
            </a:r>
            <a:r>
              <a:rPr lang="en-US" altLang="cs-CZ" sz="2600" dirty="0" err="1"/>
              <a:t>systému</a:t>
            </a:r>
            <a:endParaRPr lang="en-US" altLang="cs-CZ" sz="2600" dirty="0"/>
          </a:p>
          <a:p>
            <a:pPr>
              <a:lnSpc>
                <a:spcPct val="95000"/>
              </a:lnSpc>
              <a:defRPr/>
            </a:pPr>
            <a:endParaRPr lang="cs-CZ" altLang="cs-CZ" dirty="0" smtClean="0">
              <a:solidFill>
                <a:schemeClr val="accent1"/>
              </a:solidFill>
            </a:endParaRPr>
          </a:p>
          <a:p>
            <a:pPr>
              <a:lnSpc>
                <a:spcPct val="95000"/>
              </a:lnSpc>
              <a:defRPr/>
            </a:pPr>
            <a:endParaRPr lang="cs-CZ" alt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5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Zdraví x nemoc</a:t>
            </a:r>
            <a:endParaRPr lang="en-GB" dirty="0" smtClean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 dirty="0"/>
              <a:t>h</a:t>
            </a:r>
            <a:r>
              <a:rPr lang="cs-CZ" dirty="0" smtClean="0"/>
              <a:t>ranice mezi </a:t>
            </a:r>
            <a:r>
              <a:rPr lang="cs-CZ" b="1" dirty="0" smtClean="0"/>
              <a:t>zdravím</a:t>
            </a:r>
            <a:r>
              <a:rPr lang="cs-CZ" dirty="0" smtClean="0"/>
              <a:t> a </a:t>
            </a:r>
            <a:r>
              <a:rPr lang="cs-CZ" b="1" dirty="0" smtClean="0"/>
              <a:t>nemocí</a:t>
            </a:r>
            <a:r>
              <a:rPr lang="cs-CZ" dirty="0" smtClean="0"/>
              <a:t> není vždy snadno stanovitelná</a:t>
            </a:r>
          </a:p>
          <a:p>
            <a:pPr eaLnBrk="1"/>
            <a:r>
              <a:rPr lang="cs-CZ" dirty="0" smtClean="0"/>
              <a:t>nemoc a zdraví jsou pojmy, které nelze oddělovat od člověka v celistvosti jeho života, tvořeného fyzickým stavem, společenskými funkcemi a rolemi, postoji a chováním, pocity a emocemi. </a:t>
            </a:r>
          </a:p>
          <a:p>
            <a:pPr eaLnBrk="1"/>
            <a:r>
              <a:rPr lang="cs-CZ" dirty="0" smtClean="0"/>
              <a:t> </a:t>
            </a:r>
            <a:r>
              <a:rPr lang="cs-CZ" dirty="0" err="1" smtClean="0"/>
              <a:t>salutogeneze</a:t>
            </a:r>
            <a:r>
              <a:rPr lang="cs-CZ" dirty="0" smtClean="0"/>
              <a:t> X patogeneze</a:t>
            </a:r>
          </a:p>
          <a:p>
            <a:pPr eaLnBrk="1" hangingPunct="1"/>
            <a:endParaRPr lang="en-GB" dirty="0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DEE50A-BFF9-49B0-956F-02F471D6B9C7}" type="slidenum">
              <a:rPr lang="cs-CZ" sz="1400" smtClean="0">
                <a:solidFill>
                  <a:schemeClr val="folHlink"/>
                </a:solidFill>
              </a:rPr>
              <a:pPr eaLnBrk="1" hangingPunct="1"/>
              <a:t>2</a:t>
            </a:fld>
            <a:endParaRPr lang="cs-CZ" sz="140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0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defRPr/>
            </a:pPr>
            <a:r>
              <a:rPr lang="cs-CZ" altLang="cs-CZ" sz="2800" dirty="0">
                <a:solidFill>
                  <a:schemeClr val="accent1"/>
                </a:solidFill>
              </a:rPr>
              <a:t>p</a:t>
            </a:r>
            <a:r>
              <a:rPr lang="en-US" altLang="cs-CZ" sz="2800" dirty="0" err="1">
                <a:solidFill>
                  <a:schemeClr val="accent1"/>
                </a:solidFill>
              </a:rPr>
              <a:t>oruchy</a:t>
            </a:r>
            <a:r>
              <a:rPr lang="en-US" altLang="cs-CZ" sz="2800" dirty="0">
                <a:solidFill>
                  <a:schemeClr val="accent1"/>
                </a:solidFill>
              </a:rPr>
              <a:t> </a:t>
            </a:r>
            <a:r>
              <a:rPr lang="en-US" altLang="cs-CZ" sz="2800" dirty="0" err="1">
                <a:solidFill>
                  <a:schemeClr val="accent1"/>
                </a:solidFill>
              </a:rPr>
              <a:t>kůže</a:t>
            </a:r>
            <a:r>
              <a:rPr lang="en-US" altLang="cs-CZ" sz="2800" dirty="0">
                <a:solidFill>
                  <a:schemeClr val="accent1"/>
                </a:solidFill>
              </a:rPr>
              <a:t> </a:t>
            </a:r>
          </a:p>
          <a:p>
            <a:pPr lvl="1">
              <a:lnSpc>
                <a:spcPct val="105000"/>
              </a:lnSpc>
              <a:defRPr/>
            </a:pPr>
            <a:r>
              <a:rPr lang="en-US" altLang="cs-CZ" sz="2800" dirty="0" err="1"/>
              <a:t>souvisí</a:t>
            </a:r>
            <a:r>
              <a:rPr lang="en-US" altLang="cs-CZ" sz="2800" dirty="0"/>
              <a:t> se </a:t>
            </a:r>
            <a:r>
              <a:rPr lang="en-US" altLang="cs-CZ" sz="2800" dirty="0" err="1"/>
              <a:t>zvýšeným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stresem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poruchami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vztahu</a:t>
            </a:r>
            <a:r>
              <a:rPr lang="en-US" altLang="cs-CZ" sz="2800" dirty="0"/>
              <a:t> k </a:t>
            </a:r>
            <a:r>
              <a:rPr lang="en-US" altLang="cs-CZ" sz="2800" dirty="0" err="1"/>
              <a:t>sobě</a:t>
            </a:r>
            <a:r>
              <a:rPr lang="en-US" altLang="cs-CZ" sz="2800" dirty="0"/>
              <a:t> a k </a:t>
            </a:r>
            <a:r>
              <a:rPr lang="en-US" altLang="cs-CZ" sz="2800" dirty="0" err="1"/>
              <a:t>sociální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roli</a:t>
            </a:r>
            <a:r>
              <a:rPr lang="en-US" altLang="cs-CZ" sz="2800" dirty="0"/>
              <a:t>, s </a:t>
            </a:r>
            <a:r>
              <a:rPr lang="en-US" altLang="cs-CZ" sz="2800" dirty="0" err="1"/>
              <a:t>pocitem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nedostačivosti</a:t>
            </a:r>
            <a:r>
              <a:rPr lang="cs-CZ" altLang="cs-CZ" sz="2800" dirty="0"/>
              <a:t> </a:t>
            </a:r>
            <a:r>
              <a:rPr lang="en-US" altLang="cs-CZ" sz="2800" dirty="0" err="1" smtClean="0"/>
              <a:t>apod</a:t>
            </a:r>
            <a:r>
              <a:rPr lang="sk-SK" altLang="cs-CZ" sz="2800" dirty="0" smtClean="0"/>
              <a:t>.</a:t>
            </a:r>
            <a:endParaRPr lang="cs-CZ" sz="2800" dirty="0" smtClean="0"/>
          </a:p>
          <a:p>
            <a:pPr>
              <a:lnSpc>
                <a:spcPct val="105000"/>
              </a:lnSpc>
              <a:defRPr/>
            </a:pPr>
            <a:r>
              <a:rPr lang="cs-CZ" altLang="cs-CZ" sz="2800" dirty="0">
                <a:solidFill>
                  <a:schemeClr val="accent1"/>
                </a:solidFill>
              </a:rPr>
              <a:t>n</a:t>
            </a:r>
            <a:r>
              <a:rPr lang="en-US" altLang="cs-CZ" sz="2800" dirty="0" err="1">
                <a:solidFill>
                  <a:schemeClr val="accent1"/>
                </a:solidFill>
              </a:rPr>
              <a:t>ádorová</a:t>
            </a:r>
            <a:r>
              <a:rPr lang="en-US" altLang="cs-CZ" sz="2800" dirty="0">
                <a:solidFill>
                  <a:schemeClr val="accent1"/>
                </a:solidFill>
              </a:rPr>
              <a:t> </a:t>
            </a:r>
            <a:r>
              <a:rPr lang="en-US" altLang="cs-CZ" sz="2800" dirty="0" err="1">
                <a:solidFill>
                  <a:schemeClr val="accent1"/>
                </a:solidFill>
              </a:rPr>
              <a:t>onemocnění</a:t>
            </a:r>
            <a:r>
              <a:rPr lang="en-US" altLang="cs-CZ" sz="2800" b="1" i="1" dirty="0"/>
              <a:t> </a:t>
            </a:r>
            <a:endParaRPr lang="en-US" altLang="cs-CZ" sz="2800" dirty="0"/>
          </a:p>
          <a:p>
            <a:pPr lvl="1">
              <a:lnSpc>
                <a:spcPct val="105000"/>
              </a:lnSpc>
              <a:defRPr/>
            </a:pPr>
            <a:r>
              <a:rPr lang="en-US" altLang="cs-CZ" sz="2800" dirty="0" err="1"/>
              <a:t>vznikají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následkem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poruchy</a:t>
            </a:r>
            <a:r>
              <a:rPr lang="en-US" altLang="cs-CZ" sz="2800" dirty="0"/>
              <a:t> </a:t>
            </a:r>
            <a:r>
              <a:rPr lang="en-US" altLang="cs-CZ" sz="2800" dirty="0" err="1"/>
              <a:t>imunitního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systému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po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prožitém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závažném</a:t>
            </a:r>
            <a:r>
              <a:rPr lang="en-US" altLang="cs-CZ" sz="2800" dirty="0"/>
              <a:t> </a:t>
            </a:r>
            <a:r>
              <a:rPr lang="en-US" altLang="cs-CZ" sz="2800" dirty="0" err="1"/>
              <a:t>traumatu</a:t>
            </a:r>
            <a:endParaRPr lang="cs-CZ" altLang="cs-CZ" sz="2800" dirty="0"/>
          </a:p>
          <a:p>
            <a:pPr lvl="1">
              <a:lnSpc>
                <a:spcPct val="105000"/>
              </a:lnSpc>
              <a:defRPr/>
            </a:pPr>
            <a:r>
              <a:rPr lang="en-US" altLang="cs-CZ" sz="2800" dirty="0" err="1"/>
              <a:t>při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nevyrovnání</a:t>
            </a:r>
            <a:r>
              <a:rPr lang="en-US" altLang="cs-CZ" sz="2800" dirty="0"/>
              <a:t> se s </a:t>
            </a:r>
            <a:r>
              <a:rPr lang="en-US" altLang="cs-CZ" sz="2800" dirty="0" err="1"/>
              <a:t>traumatem</a:t>
            </a:r>
            <a:r>
              <a:rPr lang="en-US" altLang="cs-CZ" sz="2800" dirty="0"/>
              <a:t> </a:t>
            </a:r>
            <a:r>
              <a:rPr lang="sk-SK" altLang="cs-CZ" sz="2800" dirty="0" smtClean="0"/>
              <a:t>,</a:t>
            </a:r>
            <a:r>
              <a:rPr lang="cs-CZ" altLang="cs-CZ" sz="2800" dirty="0" smtClean="0"/>
              <a:t> </a:t>
            </a:r>
            <a:r>
              <a:rPr lang="en-US" altLang="cs-CZ" sz="2800" dirty="0" err="1" smtClean="0"/>
              <a:t>nebo</a:t>
            </a:r>
            <a:r>
              <a:rPr lang="en-US" altLang="cs-CZ" sz="2800" dirty="0" smtClean="0"/>
              <a:t> </a:t>
            </a:r>
            <a:r>
              <a:rPr lang="en-US" altLang="cs-CZ" sz="2800" dirty="0"/>
              <a:t>se </a:t>
            </a:r>
            <a:r>
              <a:rPr lang="en-US" altLang="cs-CZ" sz="2800" dirty="0" err="1"/>
              <a:t>ztrátou</a:t>
            </a:r>
            <a:r>
              <a:rPr lang="en-US" altLang="cs-CZ" sz="2800" dirty="0"/>
              <a:t> </a:t>
            </a:r>
            <a:r>
              <a:rPr lang="en-US" altLang="cs-CZ" sz="2800" dirty="0" err="1"/>
              <a:t>blízkého</a:t>
            </a:r>
            <a:r>
              <a:rPr lang="en-US" altLang="cs-CZ" sz="2800" dirty="0"/>
              <a:t> </a:t>
            </a:r>
            <a:r>
              <a:rPr lang="en-US" altLang="cs-CZ" sz="2800" dirty="0" err="1"/>
              <a:t>člověka</a:t>
            </a:r>
            <a:r>
              <a:rPr lang="en-US" altLang="cs-CZ" sz="2800" dirty="0"/>
              <a:t> </a:t>
            </a:r>
            <a:r>
              <a:rPr lang="sk-SK" altLang="cs-CZ" sz="2800" dirty="0" smtClean="0"/>
              <a:t>či</a:t>
            </a:r>
            <a:r>
              <a:rPr lang="en-US" altLang="cs-CZ" sz="2800" dirty="0" smtClean="0"/>
              <a:t> </a:t>
            </a:r>
            <a:r>
              <a:rPr lang="en-US" altLang="cs-CZ" sz="2800" dirty="0" err="1"/>
              <a:t>hodnoty</a:t>
            </a:r>
            <a:endParaRPr lang="en-US" altLang="cs-CZ" sz="2800" dirty="0"/>
          </a:p>
          <a:p>
            <a:endParaRPr lang="cs-CZ" sz="2800" dirty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3533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latin typeface="Arial" charset="0"/>
              </a:rPr>
              <a:t>Prožívání nemoci</a:t>
            </a:r>
            <a:endParaRPr lang="en-US" altLang="cs-CZ" dirty="0" smtClean="0">
              <a:latin typeface="Arial" charset="0"/>
            </a:endParaRPr>
          </a:p>
        </p:txBody>
      </p:sp>
      <p:sp>
        <p:nvSpPr>
          <p:cNvPr id="1095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2816"/>
            <a:ext cx="8077200" cy="4869284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altLang="cs-CZ" sz="2800" dirty="0" smtClean="0"/>
              <a:t>individuální </a:t>
            </a:r>
            <a:r>
              <a:rPr lang="cs-CZ" altLang="cs-CZ" sz="2800" dirty="0" smtClean="0"/>
              <a:t>prožívání nemusí zdaleka odpovídat skutečnému zdravotnímu stavu pacienta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altLang="cs-CZ" sz="2800" dirty="0" smtClean="0"/>
              <a:t>pacienti s výraznými psychickými potížemi mohou trpět </a:t>
            </a:r>
            <a:r>
              <a:rPr lang="cs-CZ" altLang="cs-CZ" sz="2800" dirty="0" smtClean="0"/>
              <a:t>zdánlivě </a:t>
            </a:r>
            <a:r>
              <a:rPr lang="cs-CZ" altLang="cs-CZ" sz="2800" dirty="0" smtClean="0"/>
              <a:t>banálními fyzickými obtížemi </a:t>
            </a:r>
            <a:r>
              <a:rPr lang="cs-CZ" altLang="cs-CZ" sz="2800" dirty="0" smtClean="0"/>
              <a:t>více, </a:t>
            </a:r>
            <a:r>
              <a:rPr lang="cs-CZ" altLang="cs-CZ" sz="2800" dirty="0" smtClean="0"/>
              <a:t>než člověk trpící závažnějším onemocněním, který je </a:t>
            </a:r>
            <a:r>
              <a:rPr lang="cs-CZ" altLang="cs-CZ" sz="2800" dirty="0" smtClean="0"/>
              <a:t>přitom ve </a:t>
            </a:r>
            <a:r>
              <a:rPr lang="cs-CZ" altLang="cs-CZ" sz="2800" dirty="0" smtClean="0"/>
              <a:t>větší psychické pohodě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744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077200" cy="4876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altLang="cs-CZ" b="1" dirty="0" smtClean="0"/>
              <a:t>úzkost</a:t>
            </a:r>
            <a:r>
              <a:rPr lang="cs-CZ" altLang="cs-CZ" dirty="0" smtClean="0">
                <a:solidFill>
                  <a:schemeClr val="accent1"/>
                </a:solidFill>
              </a:rPr>
              <a:t> </a:t>
            </a:r>
            <a:r>
              <a:rPr lang="cs-CZ" altLang="cs-CZ" dirty="0" smtClean="0"/>
              <a:t>– zaujímá ústřední postavení mezi duševním a tělesným prožíváním</a:t>
            </a:r>
          </a:p>
          <a:p>
            <a:pPr eaLnBrk="1" hangingPunct="1">
              <a:defRPr/>
            </a:pPr>
            <a:r>
              <a:rPr lang="cs-CZ" altLang="cs-CZ" dirty="0" smtClean="0"/>
              <a:t>člověk s úzkostí má zhoršenou pozici v boji s nemocí, horší akceptace zdravotního stavu a horší mobilizace sil</a:t>
            </a:r>
          </a:p>
          <a:p>
            <a:pPr eaLnBrk="1" hangingPunct="1">
              <a:defRPr/>
            </a:pPr>
            <a:r>
              <a:rPr lang="cs-CZ" altLang="cs-CZ" dirty="0" smtClean="0"/>
              <a:t>významným osobnostním rysem, jak nemoci předcházet nebo ji zvládnout je „</a:t>
            </a:r>
            <a:r>
              <a:rPr lang="cs-CZ" altLang="cs-CZ" b="1" dirty="0" err="1" smtClean="0"/>
              <a:t>coping</a:t>
            </a:r>
            <a:r>
              <a:rPr lang="cs-CZ" altLang="cs-CZ" dirty="0" smtClean="0"/>
              <a:t>“ </a:t>
            </a:r>
            <a:r>
              <a:rPr lang="cs-CZ" altLang="cs-CZ" dirty="0" smtClean="0"/>
              <a:t>(zvládání) – </a:t>
            </a:r>
            <a:r>
              <a:rPr lang="cs-CZ" altLang="cs-CZ" dirty="0" smtClean="0"/>
              <a:t>vyjádření síly vlastního já, schopnosti vypořádat se s </a:t>
            </a:r>
            <a:r>
              <a:rPr lang="cs-CZ" altLang="cs-CZ" dirty="0" smtClean="0"/>
              <a:t>problémy</a:t>
            </a:r>
          </a:p>
          <a:p>
            <a:pPr>
              <a:defRPr/>
            </a:pPr>
            <a:r>
              <a:rPr lang="cs-CZ" altLang="cs-CZ" dirty="0"/>
              <a:t>v</a:t>
            </a:r>
            <a:r>
              <a:rPr lang="cs-CZ" altLang="cs-CZ" dirty="0" smtClean="0"/>
              <a:t> kontextu zdraví značí </a:t>
            </a:r>
            <a:r>
              <a:rPr lang="sk-SK" dirty="0" err="1"/>
              <a:t>přímý</a:t>
            </a:r>
            <a:r>
              <a:rPr lang="sk-SK" dirty="0"/>
              <a:t> boj s </a:t>
            </a:r>
            <a:r>
              <a:rPr lang="sk-SK" dirty="0" err="1"/>
              <a:t>mimořádně</a:t>
            </a:r>
            <a:r>
              <a:rPr lang="sk-SK" dirty="0"/>
              <a:t> </a:t>
            </a:r>
            <a:r>
              <a:rPr lang="sk-SK" dirty="0" err="1"/>
              <a:t>těžkou</a:t>
            </a:r>
            <a:r>
              <a:rPr lang="sk-SK" dirty="0"/>
              <a:t>/</a:t>
            </a:r>
            <a:r>
              <a:rPr lang="sk-SK" dirty="0" err="1"/>
              <a:t>zátěžovou</a:t>
            </a:r>
            <a:r>
              <a:rPr lang="sk-SK" dirty="0"/>
              <a:t> </a:t>
            </a:r>
            <a:r>
              <a:rPr lang="sk-SK" dirty="0" err="1"/>
              <a:t>situací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253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dirty="0" smtClean="0"/>
              <a:t>Vyrovnávání se s nemocí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r>
              <a:rPr lang="cs-CZ" sz="2000" b="1" dirty="0" err="1"/>
              <a:t>Coping</a:t>
            </a:r>
            <a:r>
              <a:rPr lang="cs-CZ" sz="2000" b="1" dirty="0"/>
              <a:t>:</a:t>
            </a:r>
            <a:r>
              <a:rPr lang="cs-CZ" sz="2000" dirty="0"/>
              <a:t> strategie zvládání náročné situace</a:t>
            </a:r>
          </a:p>
          <a:p>
            <a:pPr lvl="1"/>
            <a:r>
              <a:rPr lang="cs-CZ" sz="2000" dirty="0"/>
              <a:t>b</a:t>
            </a:r>
            <a:r>
              <a:rPr lang="cs-CZ" sz="2000" dirty="0" smtClean="0"/>
              <a:t>ehaviorální: </a:t>
            </a:r>
            <a:r>
              <a:rPr lang="cs-CZ" sz="2000" dirty="0"/>
              <a:t>nácvik relaxace, cvičení, zvýšený pohyb, metody vybíjení vzteku, hledání psychologické podpory v okolí… hledání řešení, informací o léčbě, rad… </a:t>
            </a:r>
          </a:p>
          <a:p>
            <a:pPr lvl="1"/>
            <a:r>
              <a:rPr lang="cs-CZ" sz="2000" dirty="0"/>
              <a:t>k</a:t>
            </a:r>
            <a:r>
              <a:rPr lang="cs-CZ" sz="2000" dirty="0" smtClean="0"/>
              <a:t>ognitivní: </a:t>
            </a:r>
            <a:r>
              <a:rPr lang="cs-CZ" sz="2000" dirty="0"/>
              <a:t>přehodnocování situace, snížení významu problému aj.</a:t>
            </a:r>
          </a:p>
          <a:p>
            <a:pPr lvl="1"/>
            <a:r>
              <a:rPr lang="cs-CZ" sz="2000" dirty="0"/>
              <a:t>r</a:t>
            </a:r>
            <a:r>
              <a:rPr lang="cs-CZ" sz="2000" dirty="0" smtClean="0"/>
              <a:t>ozptylující: </a:t>
            </a:r>
            <a:r>
              <a:rPr lang="cs-CZ" sz="2000" dirty="0"/>
              <a:t>provádění příjemných činností umožňující úlevu od problému, pocit kontroly, schopnost ovlivňovat sám běh událostí</a:t>
            </a:r>
          </a:p>
          <a:p>
            <a:pPr lvl="1"/>
            <a:r>
              <a:rPr lang="cs-CZ" sz="2000" dirty="0" smtClean="0"/>
              <a:t>redukce </a:t>
            </a:r>
            <a:r>
              <a:rPr lang="cs-CZ" sz="2000" dirty="0" smtClean="0"/>
              <a:t>emocí: </a:t>
            </a:r>
            <a:r>
              <a:rPr lang="cs-CZ" sz="2000" dirty="0"/>
              <a:t>ventilace emocí, pozitivní přerámování, </a:t>
            </a:r>
            <a:r>
              <a:rPr lang="cs-CZ" sz="2000" dirty="0" err="1"/>
              <a:t>dekatastrofizace</a:t>
            </a:r>
            <a:r>
              <a:rPr lang="cs-CZ" sz="2000" dirty="0"/>
              <a:t>, přijetí zodpovědnosti („vyléčím se x vylečte mě“)</a:t>
            </a:r>
          </a:p>
          <a:p>
            <a:r>
              <a:rPr lang="cs-CZ" sz="2000" b="1" dirty="0"/>
              <a:t>Obrany:</a:t>
            </a:r>
            <a:r>
              <a:rPr lang="cs-CZ" sz="2000" dirty="0"/>
              <a:t> pokud </a:t>
            </a:r>
            <a:r>
              <a:rPr lang="cs-CZ" sz="2000" dirty="0" err="1"/>
              <a:t>copingové</a:t>
            </a:r>
            <a:r>
              <a:rPr lang="cs-CZ" sz="2000" dirty="0"/>
              <a:t> strategie nefungují/nejsou vytvořeny</a:t>
            </a:r>
          </a:p>
          <a:p>
            <a:pPr lvl="1"/>
            <a:r>
              <a:rPr lang="cs-CZ" sz="2000" dirty="0" smtClean="0"/>
              <a:t>regrese</a:t>
            </a:r>
            <a:r>
              <a:rPr lang="cs-CZ" sz="2000" dirty="0"/>
              <a:t>, pasivita, agresivita, přenesení afektu, vyhnutí, útěk, zlehčování, racionalizace, potlačování… </a:t>
            </a:r>
            <a:r>
              <a:rPr lang="cs-CZ" sz="2000" b="1" dirty="0" smtClean="0"/>
              <a:t>somatizace</a:t>
            </a:r>
            <a:endParaRPr lang="cs-CZ" sz="2000" b="1" dirty="0"/>
          </a:p>
          <a:p>
            <a:pPr lvl="1"/>
            <a:r>
              <a:rPr lang="cs-CZ" sz="2000" dirty="0" smtClean="0"/>
              <a:t>někdy </a:t>
            </a:r>
            <a:r>
              <a:rPr lang="cs-CZ" sz="2000" dirty="0"/>
              <a:t>adaptivní (např. popření – chrání před depresí, motivuje k léčbě), maladaptivní pokud narušuje </a:t>
            </a:r>
            <a:r>
              <a:rPr lang="cs-CZ" sz="2000" dirty="0" smtClean="0"/>
              <a:t>spolupráci (</a:t>
            </a:r>
            <a:r>
              <a:rPr lang="cs-CZ" sz="2000" dirty="0" err="1" smtClean="0"/>
              <a:t>compliance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7937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Patogeneze</a:t>
            </a:r>
            <a:r>
              <a:rPr lang="cs-CZ" dirty="0" smtClean="0"/>
              <a:t>: </a:t>
            </a:r>
            <a:r>
              <a:rPr lang="cs-CZ" dirty="0"/>
              <a:t>zabřednutí do nemoci, vzdání boje, využívání nemoci, zneužívání léků, užívání alkoholu</a:t>
            </a:r>
            <a:r>
              <a:rPr lang="cs-CZ" dirty="0" smtClean="0"/>
              <a:t>…</a:t>
            </a:r>
          </a:p>
          <a:p>
            <a:r>
              <a:rPr lang="cs-CZ" b="1" dirty="0" err="1"/>
              <a:t>Salutogeneze</a:t>
            </a:r>
            <a:r>
              <a:rPr lang="cs-CZ" dirty="0"/>
              <a:t>: relaxace, sugesce, placebo, přijetí onemocnění, smysl léčby, motivace, vůle, interpersonální </a:t>
            </a:r>
            <a:r>
              <a:rPr lang="cs-CZ" dirty="0" smtClean="0"/>
              <a:t>podpora</a:t>
            </a:r>
          </a:p>
          <a:p>
            <a:endParaRPr lang="cs-CZ" dirty="0"/>
          </a:p>
          <a:p>
            <a:r>
              <a:rPr lang="cs-CZ" dirty="0"/>
              <a:t>Co ovlivňuje vyrovnávání se s nemocí u </a:t>
            </a:r>
            <a:r>
              <a:rPr lang="cs-CZ" dirty="0" smtClean="0"/>
              <a:t>jednotlivce?</a:t>
            </a:r>
          </a:p>
          <a:p>
            <a:pPr lvl="1"/>
            <a:r>
              <a:rPr lang="cs-CZ" dirty="0" smtClean="0"/>
              <a:t>obecná </a:t>
            </a:r>
            <a:r>
              <a:rPr lang="cs-CZ" dirty="0"/>
              <a:t>kapacita odolávat zátěži</a:t>
            </a:r>
          </a:p>
          <a:p>
            <a:pPr lvl="1"/>
            <a:r>
              <a:rPr lang="cs-CZ" dirty="0"/>
              <a:t>zralost</a:t>
            </a:r>
          </a:p>
          <a:p>
            <a:pPr lvl="1"/>
            <a:r>
              <a:rPr lang="cs-CZ" dirty="0"/>
              <a:t>úroveň kognitivních funkcí</a:t>
            </a:r>
          </a:p>
          <a:p>
            <a:pPr lvl="1"/>
            <a:r>
              <a:rPr lang="cs-CZ" dirty="0"/>
              <a:t>míra opory</a:t>
            </a:r>
          </a:p>
          <a:p>
            <a:pPr lvl="1"/>
            <a:r>
              <a:rPr lang="cs-CZ" dirty="0"/>
              <a:t>předchozí zkušenost s traumatem</a:t>
            </a:r>
          </a:p>
          <a:p>
            <a:pPr lvl="1"/>
            <a:r>
              <a:rPr lang="cs-CZ" dirty="0"/>
              <a:t>osobnostní rysy</a:t>
            </a:r>
          </a:p>
          <a:p>
            <a:pPr lvl="1"/>
            <a:r>
              <a:rPr lang="cs-CZ" dirty="0"/>
              <a:t>přítomnost osobnostní patologie</a:t>
            </a:r>
          </a:p>
          <a:p>
            <a:pPr lvl="1"/>
            <a:r>
              <a:rPr lang="cs-CZ" dirty="0"/>
              <a:t>psychiatrická komorbidita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68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 jako psychické trauma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</a:t>
            </a:r>
            <a:r>
              <a:rPr lang="cs-CZ" dirty="0"/>
              <a:t>důsledku působení extrémně silného zážitku</a:t>
            </a:r>
          </a:p>
          <a:p>
            <a:r>
              <a:rPr lang="cs-CZ" dirty="0" smtClean="0"/>
              <a:t>charakteristiky</a:t>
            </a:r>
            <a:r>
              <a:rPr lang="cs-CZ" dirty="0"/>
              <a:t>: </a:t>
            </a:r>
          </a:p>
          <a:p>
            <a:pPr lvl="1"/>
            <a:r>
              <a:rPr lang="cs-CZ" dirty="0" smtClean="0"/>
              <a:t>příčina </a:t>
            </a:r>
            <a:r>
              <a:rPr lang="cs-CZ" dirty="0"/>
              <a:t>přichází z vnějšku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extrémně děsivá</a:t>
            </a:r>
          </a:p>
          <a:p>
            <a:pPr lvl="1"/>
            <a:r>
              <a:rPr lang="cs-CZ" dirty="0" smtClean="0"/>
              <a:t>navozuje </a:t>
            </a:r>
            <a:r>
              <a:rPr lang="cs-CZ" dirty="0"/>
              <a:t>prožitek ohrožení života</a:t>
            </a:r>
          </a:p>
          <a:p>
            <a:pPr lvl="1"/>
            <a:r>
              <a:rPr lang="cs-CZ" dirty="0" smtClean="0"/>
              <a:t>navozuje </a:t>
            </a:r>
            <a:r>
              <a:rPr lang="cs-CZ" dirty="0"/>
              <a:t>pocity bezmoci (pocit ztráty moci a vlivu)</a:t>
            </a:r>
          </a:p>
          <a:p>
            <a:pPr lvl="1"/>
            <a:r>
              <a:rPr lang="cs-CZ" dirty="0" smtClean="0"/>
              <a:t>vyžaduje </a:t>
            </a:r>
            <a:r>
              <a:rPr lang="cs-CZ" dirty="0"/>
              <a:t>adaptační a kompenzační mechanismy</a:t>
            </a:r>
          </a:p>
          <a:p>
            <a:r>
              <a:rPr lang="cs-CZ" dirty="0" smtClean="0"/>
              <a:t>primární </a:t>
            </a:r>
            <a:r>
              <a:rPr lang="cs-CZ" dirty="0"/>
              <a:t>emoce: </a:t>
            </a:r>
            <a:r>
              <a:rPr lang="cs-CZ" b="1" dirty="0"/>
              <a:t>úzkost</a:t>
            </a:r>
          </a:p>
          <a:p>
            <a:r>
              <a:rPr lang="cs-CZ" dirty="0" smtClean="0"/>
              <a:t>vede </a:t>
            </a:r>
            <a:r>
              <a:rPr lang="cs-CZ" dirty="0"/>
              <a:t>k zúžení apercepce (vnímání reality je zúženo, obranné chování, které není pod volní kontrolou</a:t>
            </a:r>
            <a:r>
              <a:rPr lang="cs-CZ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4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Obranné reakce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Sympatikové</a:t>
            </a:r>
            <a:r>
              <a:rPr lang="cs-CZ" dirty="0" smtClean="0"/>
              <a:t> reakce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Parasympatikové</a:t>
            </a:r>
            <a:r>
              <a:rPr lang="cs-CZ" dirty="0" smtClean="0"/>
              <a:t> reakce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Aktivní reakce – útěk x útok</a:t>
            </a:r>
          </a:p>
          <a:p>
            <a:pPr lvl="1"/>
            <a:r>
              <a:rPr lang="cs-CZ" dirty="0"/>
              <a:t>Svalové napětí</a:t>
            </a:r>
          </a:p>
          <a:p>
            <a:pPr lvl="1"/>
            <a:r>
              <a:rPr lang="cs-CZ" dirty="0"/>
              <a:t>Psychomotorický neklid</a:t>
            </a:r>
          </a:p>
          <a:p>
            <a:pPr lvl="1"/>
            <a:r>
              <a:rPr lang="cs-CZ" dirty="0"/>
              <a:t>Zvýšené fyziologické funkce</a:t>
            </a:r>
          </a:p>
          <a:p>
            <a:pPr lvl="1"/>
            <a:r>
              <a:rPr lang="cs-CZ" dirty="0"/>
              <a:t>Převažují emoce smutku nebo zlosti</a:t>
            </a:r>
          </a:p>
          <a:p>
            <a:pPr lvl="1"/>
            <a:r>
              <a:rPr lang="cs-CZ" dirty="0"/>
              <a:t>Paradoxní reakce – smích ve vážné situaci</a:t>
            </a:r>
          </a:p>
          <a:p>
            <a:pPr lvl="1"/>
            <a:r>
              <a:rPr lang="cs-CZ" dirty="0"/>
              <a:t>Výrazná mimika</a:t>
            </a:r>
          </a:p>
          <a:p>
            <a:pPr lvl="1"/>
            <a:r>
              <a:rPr lang="cs-CZ" dirty="0"/>
              <a:t>Třes rukou</a:t>
            </a:r>
          </a:p>
          <a:p>
            <a:pPr lvl="1"/>
            <a:r>
              <a:rPr lang="cs-CZ" dirty="0"/>
              <a:t>Kontrola okolí, těkavost</a:t>
            </a:r>
          </a:p>
          <a:p>
            <a:endParaRPr lang="cs-CZ" dirty="0" smtClean="0"/>
          </a:p>
          <a:p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6016" y="2204864"/>
            <a:ext cx="4031431" cy="399043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Pasivní reakce </a:t>
            </a:r>
            <a:r>
              <a:rPr lang="cs-CZ" dirty="0" smtClean="0"/>
              <a:t>– „</a:t>
            </a:r>
            <a:r>
              <a:rPr lang="cs-CZ" dirty="0"/>
              <a:t>mrtvý brouk“</a:t>
            </a:r>
          </a:p>
          <a:p>
            <a:pPr lvl="1"/>
            <a:r>
              <a:rPr lang="cs-CZ" dirty="0"/>
              <a:t>Ztuhlost, strnulost, „zamrznutí“</a:t>
            </a:r>
          </a:p>
          <a:p>
            <a:pPr lvl="1"/>
            <a:r>
              <a:rPr lang="cs-CZ" dirty="0"/>
              <a:t>Nekoordinované pohyby</a:t>
            </a:r>
          </a:p>
          <a:p>
            <a:pPr lvl="1"/>
            <a:r>
              <a:rPr lang="cs-CZ" dirty="0"/>
              <a:t>Zblednutí, chladné periferie</a:t>
            </a:r>
          </a:p>
          <a:p>
            <a:pPr lvl="1"/>
            <a:r>
              <a:rPr lang="cs-CZ" dirty="0"/>
              <a:t>Zpomalené fyziologických procesů</a:t>
            </a:r>
          </a:p>
          <a:p>
            <a:pPr lvl="1"/>
            <a:r>
              <a:rPr lang="cs-CZ" dirty="0"/>
              <a:t>Maskovitá mimika</a:t>
            </a:r>
          </a:p>
          <a:p>
            <a:pPr lvl="1"/>
            <a:r>
              <a:rPr lang="cs-CZ" dirty="0"/>
              <a:t>Snížení citlivosti těla</a:t>
            </a:r>
          </a:p>
          <a:p>
            <a:pPr lvl="1"/>
            <a:r>
              <a:rPr lang="cs-CZ" dirty="0"/>
              <a:t>Pocity derealizace, depersonalizace, introvertní ladění</a:t>
            </a:r>
          </a:p>
          <a:p>
            <a:pPr lvl="1"/>
            <a:r>
              <a:rPr lang="cs-CZ" dirty="0"/>
              <a:t>Minimální oční kontakt</a:t>
            </a:r>
          </a:p>
          <a:p>
            <a:pPr lvl="1"/>
            <a:r>
              <a:rPr lang="cs-CZ" dirty="0" smtClean="0"/>
              <a:t>Akcentovaná </a:t>
            </a:r>
            <a:r>
              <a:rPr lang="cs-CZ" dirty="0"/>
              <a:t>forma: mdloby, </a:t>
            </a:r>
            <a:r>
              <a:rPr lang="cs-CZ" dirty="0" smtClean="0"/>
              <a:t>disociace</a:t>
            </a:r>
          </a:p>
          <a:p>
            <a:pPr marL="0" lvl="1" indent="0">
              <a:buNone/>
            </a:pPr>
            <a:r>
              <a:rPr lang="cs-CZ" dirty="0"/>
              <a:t>Často přehlíženo </a:t>
            </a:r>
            <a:r>
              <a:rPr lang="cs-CZ" dirty="0" smtClean="0"/>
              <a:t> „</a:t>
            </a:r>
            <a:r>
              <a:rPr lang="cs-CZ" dirty="0"/>
              <a:t>bezproblémoví pac</a:t>
            </a:r>
            <a:r>
              <a:rPr lang="cs-CZ" dirty="0" smtClean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4386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AYERS, S., DE VISSER, R. (2015). </a:t>
            </a:r>
            <a:r>
              <a:rPr lang="sk-SK" dirty="0" smtClean="0"/>
              <a:t>Kapitola 5 - Zdraví </a:t>
            </a:r>
            <a:r>
              <a:rPr lang="sk-SK" dirty="0"/>
              <a:t>a </a:t>
            </a:r>
            <a:r>
              <a:rPr lang="sk-SK" dirty="0" err="1"/>
              <a:t>chování</a:t>
            </a:r>
            <a:r>
              <a:rPr lang="sk-SK" dirty="0"/>
              <a:t>. </a:t>
            </a:r>
            <a:r>
              <a:rPr lang="sk-SK" i="1" dirty="0" err="1" smtClean="0"/>
              <a:t>Psychologie</a:t>
            </a:r>
            <a:r>
              <a:rPr lang="sk-SK" i="1" dirty="0" smtClean="0"/>
              <a:t> </a:t>
            </a:r>
            <a:r>
              <a:rPr lang="sk-SK" i="1" dirty="0"/>
              <a:t>v </a:t>
            </a:r>
            <a:r>
              <a:rPr lang="sk-SK" i="1" dirty="0" err="1"/>
              <a:t>medicíně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endParaRPr lang="sk-SK" dirty="0"/>
          </a:p>
          <a:p>
            <a:r>
              <a:rPr lang="sk-SK" dirty="0"/>
              <a:t>RAUDENSKÁ, J., JAV</a:t>
            </a:r>
            <a:r>
              <a:rPr lang="cs-CZ" dirty="0"/>
              <a:t>ŮRKOVÁ, A. (2011). </a:t>
            </a:r>
            <a:r>
              <a:rPr lang="cs-CZ" i="1" dirty="0"/>
              <a:t>Lékařská psychologie ve zdravotnictví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endParaRPr lang="sk-SK" dirty="0"/>
          </a:p>
          <a:p>
            <a:r>
              <a:rPr lang="sk-SK" dirty="0"/>
              <a:t>TRESS, W., KRUSSE, J., OTT, J. (2008). </a:t>
            </a:r>
            <a:r>
              <a:rPr lang="sk-SK" i="1" dirty="0"/>
              <a:t>Základní psychosomatická </a:t>
            </a:r>
            <a:r>
              <a:rPr lang="sk-SK" i="1" dirty="0" err="1"/>
              <a:t>péče</a:t>
            </a:r>
            <a:r>
              <a:rPr lang="sk-SK" dirty="0"/>
              <a:t>. Praha: Portál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090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Náhledy na pojem zdraví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l</a:t>
            </a:r>
            <a:r>
              <a:rPr lang="cs-CZ" b="1" dirty="0" smtClean="0"/>
              <a:t>ékař</a:t>
            </a:r>
            <a:r>
              <a:rPr lang="cs-CZ" dirty="0" smtClean="0"/>
              <a:t> </a:t>
            </a:r>
            <a:r>
              <a:rPr lang="cs-CZ" dirty="0"/>
              <a:t>- zdraví je nepřítomnost nemoci, choroby či úrazu</a:t>
            </a:r>
            <a:endParaRPr lang="sk-SK" dirty="0"/>
          </a:p>
          <a:p>
            <a:r>
              <a:rPr lang="cs-CZ" b="1" dirty="0"/>
              <a:t>s</a:t>
            </a:r>
            <a:r>
              <a:rPr lang="cs-CZ" b="1" dirty="0" smtClean="0"/>
              <a:t>ociolog</a:t>
            </a:r>
            <a:r>
              <a:rPr lang="cs-CZ" dirty="0" smtClean="0"/>
              <a:t> </a:t>
            </a:r>
            <a:r>
              <a:rPr lang="cs-CZ" dirty="0"/>
              <a:t>- zdravý člověk je takový, který dokáže dobře fungovat ve všech jemu příslušných sociálních rolích</a:t>
            </a:r>
            <a:endParaRPr lang="sk-SK" dirty="0"/>
          </a:p>
          <a:p>
            <a:r>
              <a:rPr lang="cs-CZ" b="1" dirty="0"/>
              <a:t>h</a:t>
            </a:r>
            <a:r>
              <a:rPr lang="cs-CZ" b="1" dirty="0" smtClean="0"/>
              <a:t>umanista</a:t>
            </a:r>
            <a:r>
              <a:rPr lang="cs-CZ" dirty="0" smtClean="0"/>
              <a:t> </a:t>
            </a:r>
            <a:r>
              <a:rPr lang="cs-CZ" dirty="0"/>
              <a:t>- zdravý člověk je takový, který je schopen pozitivně se vyrovnávat s životními úkoly, které se před ním naskytnou</a:t>
            </a:r>
            <a:endParaRPr lang="sk-SK" dirty="0"/>
          </a:p>
          <a:p>
            <a:r>
              <a:rPr lang="cs-CZ" b="1" dirty="0"/>
              <a:t>i</a:t>
            </a:r>
            <a:r>
              <a:rPr lang="cs-CZ" b="1" dirty="0" smtClean="0"/>
              <a:t>dealista</a:t>
            </a:r>
            <a:r>
              <a:rPr lang="cs-CZ" dirty="0" smtClean="0"/>
              <a:t> </a:t>
            </a:r>
            <a:r>
              <a:rPr lang="cs-CZ" dirty="0"/>
              <a:t>-zdravý člověk je takový, kterému je dobře - tělesně, duševně, duchovně i sociálně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1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Definice zdraví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Světová zdravotnická organizace (WHO) v r. 1948: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 </a:t>
            </a:r>
            <a:r>
              <a:rPr lang="cs-CZ" altLang="cs-CZ" sz="2400" b="1" dirty="0" smtClean="0"/>
              <a:t>„Zdraví je stav úplné tělesné, duševní a společenské pohody (</a:t>
            </a:r>
            <a:r>
              <a:rPr lang="cs-CZ" altLang="cs-CZ" sz="2400" b="1" dirty="0" err="1" smtClean="0"/>
              <a:t>well-being</a:t>
            </a:r>
            <a:r>
              <a:rPr lang="cs-CZ" altLang="cs-CZ" sz="2400" b="1" dirty="0" smtClean="0"/>
              <a:t>)“.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 V r. 1982 doplněno o schopnost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</a:t>
            </a:r>
            <a:r>
              <a:rPr lang="cs-CZ" altLang="cs-CZ" sz="2400" b="1" dirty="0" smtClean="0"/>
              <a:t>„vést sociálně a ekonomicky produktivní život“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b="1" dirty="0" smtClean="0"/>
          </a:p>
          <a:p>
            <a:pPr eaLnBrk="1" hangingPunct="1">
              <a:defRPr/>
            </a:pPr>
            <a:r>
              <a:rPr lang="cs-CZ" sz="2400" dirty="0"/>
              <a:t>b</a:t>
            </a:r>
            <a:r>
              <a:rPr lang="cs-CZ" sz="2400" dirty="0" smtClean="0"/>
              <a:t>ýt zdravý v</a:t>
            </a:r>
            <a:r>
              <a:rPr lang="cs-CZ" sz="2400" dirty="0" smtClean="0">
                <a:effectLst/>
              </a:rPr>
              <a:t> </a:t>
            </a:r>
            <a:r>
              <a:rPr lang="cs-CZ" sz="2400" dirty="0" smtClean="0">
                <a:ea typeface="+mj-ea"/>
                <a:cs typeface="+mj-cs"/>
              </a:rPr>
              <a:t>bio-psycho-</a:t>
            </a:r>
            <a:r>
              <a:rPr lang="cs-CZ" sz="2400" dirty="0" err="1" smtClean="0">
                <a:ea typeface="+mj-ea"/>
                <a:cs typeface="+mj-cs"/>
              </a:rPr>
              <a:t>eko</a:t>
            </a:r>
            <a:r>
              <a:rPr lang="cs-CZ" sz="2400" dirty="0" smtClean="0">
                <a:ea typeface="+mj-ea"/>
                <a:cs typeface="+mj-cs"/>
              </a:rPr>
              <a:t>-sociálním pojetí </a:t>
            </a:r>
            <a:r>
              <a:rPr lang="cs-CZ" sz="2400" dirty="0" smtClean="0"/>
              <a:t>představuje </a:t>
            </a:r>
            <a:r>
              <a:rPr lang="cs-CZ" sz="2400" b="1" dirty="0" smtClean="0"/>
              <a:t>dostačující kompetenci systému  „člověk“ vyrovnávat se díky </a:t>
            </a:r>
            <a:r>
              <a:rPr lang="cs-CZ" sz="2400" b="1" dirty="0" err="1" smtClean="0"/>
              <a:t>seberegulačním</a:t>
            </a:r>
            <a:r>
              <a:rPr lang="cs-CZ" sz="2400" b="1" dirty="0" smtClean="0"/>
              <a:t> procesům s patogenetickými faktory a účinně je kontrolovat</a:t>
            </a:r>
            <a:r>
              <a:rPr lang="cs-CZ" sz="2400" b="1" dirty="0" smtClean="0">
                <a:effectLst/>
              </a:rPr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Egger</a:t>
            </a:r>
            <a:r>
              <a:rPr lang="cs-CZ" sz="2400" dirty="0" smtClean="0"/>
              <a:t>, 2013)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809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507288" cy="1143000"/>
          </a:xfrm>
        </p:spPr>
        <p:txBody>
          <a:bodyPr>
            <a:normAutofit/>
          </a:bodyPr>
          <a:lstStyle/>
          <a:p>
            <a:r>
              <a:rPr lang="cs-CZ" dirty="0"/>
              <a:t>Chování pojící se s dlouhým životem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7 zvyků </a:t>
            </a:r>
            <a:r>
              <a:rPr lang="cs-CZ" dirty="0" smtClean="0"/>
              <a:t>pojících se se somatickým zdravím</a:t>
            </a:r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nekuřáctví</a:t>
            </a:r>
            <a:endParaRPr lang="sk-SK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tělesná </a:t>
            </a:r>
            <a:r>
              <a:rPr lang="cs-CZ" dirty="0"/>
              <a:t>aktivita</a:t>
            </a:r>
            <a:endParaRPr lang="sk-SK" dirty="0"/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přiměřená váha</a:t>
            </a:r>
            <a:endParaRPr lang="sk-SK" dirty="0"/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mírné pití alkoholu</a:t>
            </a:r>
            <a:endParaRPr lang="sk-SK" dirty="0"/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7-8 hodinový noční spánek</a:t>
            </a:r>
            <a:endParaRPr lang="sk-SK" dirty="0"/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pravidelná konzumace snídaně</a:t>
            </a:r>
            <a:endParaRPr lang="sk-SK" dirty="0"/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nejedení pozdě večer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864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přesvědčení o zdraví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8092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91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sk-SK" dirty="0" err="1" smtClean="0"/>
              <a:t>Teorie</a:t>
            </a:r>
            <a:r>
              <a:rPr lang="sk-SK" dirty="0" smtClean="0"/>
              <a:t> plánovaného </a:t>
            </a:r>
            <a:r>
              <a:rPr lang="sk-SK" dirty="0" err="1" smtClean="0"/>
              <a:t>chování</a:t>
            </a:r>
            <a:endParaRPr lang="sk-S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28800"/>
            <a:ext cx="816795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12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sk-SK" dirty="0" err="1" smtClean="0"/>
              <a:t>Transteoretický</a:t>
            </a:r>
            <a:r>
              <a:rPr lang="sk-SK" dirty="0" smtClean="0"/>
              <a:t> model</a:t>
            </a:r>
            <a:endParaRPr lang="sk-SK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17887"/>
            <a:ext cx="8208912" cy="5447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r>
              <a:rPr lang="sk-SK" dirty="0" err="1" smtClean="0"/>
              <a:t>Teorie</a:t>
            </a:r>
            <a:r>
              <a:rPr lang="sk-SK" dirty="0" smtClean="0"/>
              <a:t> PRIME (R. </a:t>
            </a:r>
            <a:r>
              <a:rPr lang="sk-SK" dirty="0" err="1" smtClean="0"/>
              <a:t>West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77923"/>
            <a:ext cx="7560840" cy="5091437"/>
          </a:xfrm>
        </p:spPr>
      </p:pic>
    </p:spTree>
    <p:extLst>
      <p:ext uri="{BB962C8B-B14F-4D97-AF65-F5344CB8AC3E}">
        <p14:creationId xmlns:p14="http://schemas.microsoft.com/office/powerpoint/2010/main" val="20889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1265</Words>
  <Application>Microsoft Office PowerPoint</Application>
  <PresentationFormat>Prezentácia na obrazovke (4:3)</PresentationFormat>
  <Paragraphs>175</Paragraphs>
  <Slides>27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Motív Office</vt:lpstr>
      <vt:lpstr>Psychosomatika a zdraví</vt:lpstr>
      <vt:lpstr>Zdraví x nemoc</vt:lpstr>
      <vt:lpstr>Náhledy na pojem zdraví</vt:lpstr>
      <vt:lpstr>Definice zdraví</vt:lpstr>
      <vt:lpstr>Chování pojící se s dlouhým životem</vt:lpstr>
      <vt:lpstr>Model přesvědčení o zdraví</vt:lpstr>
      <vt:lpstr>Teorie plánovaného chování</vt:lpstr>
      <vt:lpstr>Transteoretický model</vt:lpstr>
      <vt:lpstr>Teorie PRIME (R. West)</vt:lpstr>
      <vt:lpstr>Prezentácia programu PowerPoint</vt:lpstr>
      <vt:lpstr>Prezentácia programu PowerPoint</vt:lpstr>
      <vt:lpstr>Nemoc </vt:lpstr>
      <vt:lpstr>Psychosomatika</vt:lpstr>
      <vt:lpstr>Biopsychosociální přístup</vt:lpstr>
      <vt:lpstr>Psychosomatická onemocnění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Prožívání nemoci</vt:lpstr>
      <vt:lpstr>Prezentácia programu PowerPoint</vt:lpstr>
      <vt:lpstr>Vyrovnávání se s nemocí</vt:lpstr>
      <vt:lpstr>Prezentácia programu PowerPoint</vt:lpstr>
      <vt:lpstr>Nemoc jako psychické trauma</vt:lpstr>
      <vt:lpstr>Obranné reakce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 a zdraví</dc:title>
  <dc:creator>Kristina</dc:creator>
  <cp:lastModifiedBy>Kristina</cp:lastModifiedBy>
  <cp:revision>13</cp:revision>
  <dcterms:created xsi:type="dcterms:W3CDTF">2017-04-20T20:14:54Z</dcterms:created>
  <dcterms:modified xsi:type="dcterms:W3CDTF">2017-04-23T22:27:04Z</dcterms:modified>
</cp:coreProperties>
</file>