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9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8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02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9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1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8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65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0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23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6A84-E629-410C-9713-9204ECD72B78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9ED2-0933-4B41-B9B0-AF11EAF64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6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Základy </a:t>
            </a:r>
            <a:r>
              <a:rPr lang="cs-CZ" b="1" u="sng" dirty="0" err="1" smtClean="0">
                <a:solidFill>
                  <a:srgbClr val="0070C0"/>
                </a:solidFill>
              </a:rPr>
              <a:t>rtg</a:t>
            </a:r>
            <a:r>
              <a:rPr lang="cs-CZ" b="1" u="sng" dirty="0" smtClean="0">
                <a:solidFill>
                  <a:srgbClr val="0070C0"/>
                </a:solidFill>
              </a:rPr>
              <a:t> anatomie</a:t>
            </a:r>
            <a:br>
              <a:rPr lang="cs-CZ" b="1" u="sng" dirty="0" smtClean="0">
                <a:solidFill>
                  <a:srgbClr val="0070C0"/>
                </a:solidFill>
              </a:rPr>
            </a:br>
            <a:r>
              <a:rPr lang="cs-CZ" sz="4000" b="1" dirty="0" smtClean="0"/>
              <a:t>2019</a:t>
            </a:r>
            <a:r>
              <a:rPr lang="cs-CZ" b="1" u="sng" dirty="0" smtClean="0">
                <a:solidFill>
                  <a:srgbClr val="0070C0"/>
                </a:solidFill>
              </a:rPr>
              <a:t>   </a:t>
            </a:r>
            <a:br>
              <a:rPr lang="cs-CZ" b="1" u="sng" dirty="0" smtClean="0">
                <a:solidFill>
                  <a:srgbClr val="0070C0"/>
                </a:solidFill>
              </a:rPr>
            </a:br>
            <a:r>
              <a:rPr lang="cs-CZ" b="1" u="sng" dirty="0">
                <a:solidFill>
                  <a:srgbClr val="0070C0"/>
                </a:solidFill>
              </a:rPr>
              <a:t/>
            </a:r>
            <a:br>
              <a:rPr lang="cs-CZ" b="1" u="sng" dirty="0">
                <a:solidFill>
                  <a:srgbClr val="0070C0"/>
                </a:solidFill>
              </a:rPr>
            </a:br>
            <a:r>
              <a:rPr lang="cs-CZ" sz="2700" b="1" u="sng" dirty="0" smtClean="0">
                <a:solidFill>
                  <a:srgbClr val="C00000"/>
                </a:solidFill>
              </a:rPr>
              <a:t>prezentace: </a:t>
            </a:r>
            <a:r>
              <a:rPr lang="cs-CZ" sz="2700" b="1" u="sng" dirty="0" smtClean="0">
                <a:solidFill>
                  <a:srgbClr val="0070C0"/>
                </a:solidFill>
              </a:rPr>
              <a:t>Anatomie pro </a:t>
            </a:r>
            <a:r>
              <a:rPr lang="cs-CZ" sz="2700" b="1" u="sng" dirty="0" smtClean="0">
                <a:solidFill>
                  <a:srgbClr val="0070C0"/>
                </a:solidFill>
              </a:rPr>
              <a:t>samostudium </a:t>
            </a:r>
            <a:br>
              <a:rPr lang="cs-CZ" sz="2700" b="1" u="sng" dirty="0" smtClean="0">
                <a:solidFill>
                  <a:srgbClr val="0070C0"/>
                </a:solidFill>
              </a:rPr>
            </a:br>
            <a:r>
              <a:rPr lang="cs-CZ" sz="2700" b="1" u="sng" dirty="0" smtClean="0">
                <a:solidFill>
                  <a:srgbClr val="0070C0"/>
                </a:solidFill>
              </a:rPr>
              <a:t/>
            </a:r>
            <a:br>
              <a:rPr lang="cs-CZ" sz="2700" b="1" u="sng" dirty="0" smtClean="0">
                <a:solidFill>
                  <a:srgbClr val="0070C0"/>
                </a:solidFill>
              </a:rPr>
            </a:br>
            <a:r>
              <a:rPr lang="cs-CZ" sz="2700" b="1" u="sng" dirty="0" smtClean="0">
                <a:solidFill>
                  <a:srgbClr val="0070C0"/>
                </a:solidFill>
              </a:rPr>
              <a:t>https</a:t>
            </a:r>
            <a:r>
              <a:rPr lang="cs-CZ" sz="2200" b="1" u="sng" dirty="0" smtClean="0">
                <a:solidFill>
                  <a:srgbClr val="0070C0"/>
                </a:solidFill>
              </a:rPr>
              <a:t>://is.muni.cz/el/med/podzim2015/VSAN0131p/um/59291451/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smtClean="0">
                <a:solidFill>
                  <a:srgbClr val="0070C0"/>
                </a:solidFill>
              </a:rPr>
              <a:t/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57495" y="733530"/>
            <a:ext cx="95748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rgbClr val="C00000"/>
                </a:solidFill>
              </a:rPr>
              <a:t>Popis </a:t>
            </a:r>
            <a:r>
              <a:rPr lang="cs-CZ" sz="2400" b="1" u="sng" dirty="0" err="1" smtClean="0">
                <a:solidFill>
                  <a:srgbClr val="C00000"/>
                </a:solidFill>
              </a:rPr>
              <a:t>rtg</a:t>
            </a:r>
            <a:r>
              <a:rPr lang="cs-CZ" sz="2400" b="1" u="sng" dirty="0" smtClean="0">
                <a:solidFill>
                  <a:srgbClr val="C00000"/>
                </a:solidFill>
              </a:rPr>
              <a:t> snímku:</a:t>
            </a:r>
          </a:p>
          <a:p>
            <a:pPr marL="342900" indent="-342900">
              <a:buAutoNum type="arabicParenR"/>
            </a:pPr>
            <a:r>
              <a:rPr lang="cs-CZ" b="1" dirty="0" smtClean="0"/>
              <a:t>Oblast  ( břicho, pánev…)</a:t>
            </a:r>
          </a:p>
          <a:p>
            <a:pPr marL="342900" indent="-342900">
              <a:buAutoNum type="arabicParenR"/>
            </a:pPr>
            <a:r>
              <a:rPr lang="cs-CZ" b="1" dirty="0" smtClean="0"/>
              <a:t>Typ snímku -  a)</a:t>
            </a:r>
            <a:r>
              <a:rPr lang="cs-CZ" b="1" dirty="0" err="1" smtClean="0"/>
              <a:t>nativní-prostý</a:t>
            </a:r>
            <a:r>
              <a:rPr lang="cs-CZ" b="1" dirty="0" smtClean="0"/>
              <a:t>, b)kontrastní : BaSO4 nebo 3J,4J </a:t>
            </a:r>
            <a:r>
              <a:rPr lang="cs-CZ" b="1" dirty="0" err="1" smtClean="0"/>
              <a:t>jodidované</a:t>
            </a:r>
            <a:r>
              <a:rPr lang="cs-CZ" b="1" dirty="0" smtClean="0"/>
              <a:t> </a:t>
            </a:r>
            <a:r>
              <a:rPr lang="cs-CZ" b="1" dirty="0" err="1" smtClean="0"/>
              <a:t>steril</a:t>
            </a:r>
            <a:r>
              <a:rPr lang="cs-CZ" b="1" dirty="0" smtClean="0"/>
              <a:t>. vodné roztoky</a:t>
            </a:r>
          </a:p>
          <a:p>
            <a:pPr marL="342900" indent="-342900">
              <a:buAutoNum type="arabicParenR"/>
            </a:pPr>
            <a:r>
              <a:rPr lang="cs-CZ" b="1" dirty="0" smtClean="0"/>
              <a:t>Projekce – sagitální, koronární, boční</a:t>
            </a:r>
          </a:p>
          <a:p>
            <a:pPr marL="342900" indent="-342900">
              <a:buAutoNum type="arabicParenR"/>
            </a:pPr>
            <a:r>
              <a:rPr lang="cs-CZ" b="1" dirty="0" smtClean="0"/>
              <a:t>Vlastní popis struktur s event. konkrétním názvem </a:t>
            </a:r>
            <a:r>
              <a:rPr lang="cs-CZ" b="1" dirty="0" err="1" smtClean="0"/>
              <a:t>Rtg</a:t>
            </a:r>
            <a:r>
              <a:rPr lang="cs-CZ" b="1" dirty="0" smtClean="0"/>
              <a:t>: </a:t>
            </a:r>
            <a:r>
              <a:rPr lang="cs-CZ" b="1" dirty="0" err="1" smtClean="0"/>
              <a:t>koronarografie</a:t>
            </a:r>
            <a:r>
              <a:rPr lang="cs-CZ" b="1" dirty="0" smtClean="0"/>
              <a:t>, HSG, urografie, ERCP…</a:t>
            </a:r>
          </a:p>
          <a:p>
            <a:pPr marL="342900" indent="-342900">
              <a:buAutoNum type="arabicParenR"/>
            </a:pPr>
            <a:r>
              <a:rPr lang="cs-CZ" b="1" dirty="0" smtClean="0"/>
              <a:t>Variety, artefakty, klinika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5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89"/>
            <a:ext cx="91440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568450" y="53721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ERCP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32263" y="282576"/>
            <a:ext cx="18923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 </a:t>
            </a:r>
            <a:r>
              <a:rPr lang="cs-CZ" altLang="cs-CZ" sz="2800" b="1" dirty="0">
                <a:solidFill>
                  <a:srgbClr val="C00000"/>
                </a:solidFill>
              </a:rPr>
              <a:t>E R C P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31189" y="4581525"/>
            <a:ext cx="2193925" cy="13208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9900"/>
                </a:solidFill>
              </a:rPr>
              <a:t>E</a:t>
            </a:r>
            <a:r>
              <a:rPr lang="cs-CZ" altLang="cs-CZ" sz="2000" b="1">
                <a:solidFill>
                  <a:srgbClr val="FFFF99"/>
                </a:solidFill>
              </a:rPr>
              <a:t>ndoskopická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9900"/>
                </a:solidFill>
              </a:rPr>
              <a:t>R</a:t>
            </a:r>
            <a:r>
              <a:rPr lang="cs-CZ" altLang="cs-CZ" sz="2000" b="1">
                <a:solidFill>
                  <a:srgbClr val="FFFF99"/>
                </a:solidFill>
              </a:rPr>
              <a:t>etrográdní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9900"/>
                </a:solidFill>
              </a:rPr>
              <a:t>C</a:t>
            </a:r>
            <a:r>
              <a:rPr lang="cs-CZ" altLang="cs-CZ" sz="2000" b="1">
                <a:solidFill>
                  <a:srgbClr val="FFFF99"/>
                </a:solidFill>
              </a:rPr>
              <a:t>holangio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9900"/>
                </a:solidFill>
              </a:rPr>
              <a:t>P</a:t>
            </a:r>
            <a:r>
              <a:rPr lang="cs-CZ" altLang="cs-CZ" sz="2000" b="1">
                <a:solidFill>
                  <a:srgbClr val="FFFF99"/>
                </a:solidFill>
              </a:rPr>
              <a:t>ancreatico-grafie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72427"/>
              </p:ext>
            </p:extLst>
          </p:nvPr>
        </p:nvGraphicFramePr>
        <p:xfrm>
          <a:off x="8231189" y="598235"/>
          <a:ext cx="3746446" cy="38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PhotoPaint.Image.8" r:id="rId4" imgW="4154432" imgH="4257704" progId="CorelPhotoPaint.Image.8">
                  <p:embed/>
                </p:oleObj>
              </mc:Choice>
              <mc:Fallback>
                <p:oleObj name="CorelPhotoPaint.Image.8" r:id="rId4" imgW="4154432" imgH="4257704" progId="CorelPhotoPaint.Image.8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9" y="598235"/>
                        <a:ext cx="3746446" cy="38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7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159025"/>
            <a:ext cx="8668108" cy="65010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4967" y="1174652"/>
            <a:ext cx="1233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>
              <a:solidFill>
                <a:srgbClr val="0070C0"/>
              </a:solidFill>
            </a:endParaRPr>
          </a:p>
          <a:p>
            <a:endParaRPr lang="cs-CZ" sz="3200" b="1" dirty="0">
              <a:solidFill>
                <a:srgbClr val="0070C0"/>
              </a:solidFill>
            </a:endParaRPr>
          </a:p>
          <a:p>
            <a:endParaRPr lang="cs-CZ" sz="3200" b="1" dirty="0" smtClean="0">
              <a:solidFill>
                <a:srgbClr val="0070C0"/>
              </a:solidFill>
            </a:endParaRPr>
          </a:p>
          <a:p>
            <a:endParaRPr lang="cs-CZ" sz="3200" b="1" dirty="0">
              <a:solidFill>
                <a:srgbClr val="0070C0"/>
              </a:solidFill>
            </a:endParaRPr>
          </a:p>
          <a:p>
            <a:endParaRPr lang="cs-CZ" sz="3200" b="1" dirty="0" smtClean="0">
              <a:solidFill>
                <a:srgbClr val="0070C0"/>
              </a:solidFill>
            </a:endParaRPr>
          </a:p>
          <a:p>
            <a:endParaRPr lang="cs-CZ" sz="3200" b="1" dirty="0">
              <a:solidFill>
                <a:srgbClr val="0070C0"/>
              </a:solidFill>
            </a:endParaRPr>
          </a:p>
          <a:p>
            <a:r>
              <a:rPr lang="cs-CZ" sz="3200" b="1" dirty="0" smtClean="0">
                <a:solidFill>
                  <a:srgbClr val="0070C0"/>
                </a:solidFill>
              </a:rPr>
              <a:t>ERCP</a:t>
            </a: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33" y="63149"/>
            <a:ext cx="5139681" cy="65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857811" y="1482726"/>
            <a:ext cx="494560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sng" dirty="0">
                <a:solidFill>
                  <a:srgbClr val="0070C0"/>
                </a:solidFill>
              </a:rPr>
              <a:t>E R C </a:t>
            </a:r>
            <a:r>
              <a:rPr lang="cs-CZ" altLang="cs-CZ" sz="2800" b="1" u="sng" dirty="0" smtClean="0">
                <a:solidFill>
                  <a:srgbClr val="0070C0"/>
                </a:solidFill>
              </a:rPr>
              <a:t>P</a:t>
            </a:r>
            <a:endParaRPr lang="en-US" altLang="cs-CZ" sz="2800" b="1" u="sng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chemeClr val="accent2"/>
                </a:solidFill>
              </a:rPr>
              <a:t>Intra a e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xtrahepatální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žluč.cesty</a:t>
            </a:r>
            <a:endParaRPr lang="cs-CZ" altLang="cs-CZ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78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Office</vt:lpstr>
      <vt:lpstr>CorelPhotoPaint.Image.8</vt:lpstr>
      <vt:lpstr>Základy rtg anatomie 2019     prezentace: Anatomie pro samostudium   https://is.muni.cz/el/med/podzim2015/VSAN0131p/um/59291451/ 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rtg anatomie 2019     prezentace: Anatomie pro samostudium</dc:title>
  <dc:creator>Pavel Matonoha</dc:creator>
  <cp:lastModifiedBy>Pavel Matonoha</cp:lastModifiedBy>
  <cp:revision>6</cp:revision>
  <dcterms:created xsi:type="dcterms:W3CDTF">2019-05-10T09:33:50Z</dcterms:created>
  <dcterms:modified xsi:type="dcterms:W3CDTF">2019-05-10T10:10:06Z</dcterms:modified>
</cp:coreProperties>
</file>