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1" r:id="rId2"/>
    <p:sldId id="282" r:id="rId3"/>
    <p:sldId id="322" r:id="rId4"/>
    <p:sldId id="307" r:id="rId5"/>
    <p:sldId id="306" r:id="rId6"/>
    <p:sldId id="323" r:id="rId7"/>
    <p:sldId id="308" r:id="rId8"/>
    <p:sldId id="311" r:id="rId9"/>
    <p:sldId id="309" r:id="rId10"/>
    <p:sldId id="310" r:id="rId11"/>
    <p:sldId id="324" r:id="rId12"/>
    <p:sldId id="312" r:id="rId13"/>
    <p:sldId id="314" r:id="rId14"/>
    <p:sldId id="317" r:id="rId15"/>
    <p:sldId id="315" r:id="rId16"/>
    <p:sldId id="318" r:id="rId17"/>
    <p:sldId id="313" r:id="rId18"/>
    <p:sldId id="316" r:id="rId19"/>
    <p:sldId id="319" r:id="rId20"/>
    <p:sldId id="320" r:id="rId21"/>
    <p:sldId id="32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0" autoAdjust="0"/>
  </p:normalViewPr>
  <p:slideViewPr>
    <p:cSldViewPr showGuides="1">
      <p:cViewPr varScale="1">
        <p:scale>
          <a:sx n="84" d="100"/>
          <a:sy n="84" d="100"/>
        </p:scale>
        <p:origin x="1584" y="216"/>
      </p:cViewPr>
      <p:guideLst>
        <p:guide orient="horz" pos="2160"/>
        <p:guide pos="1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88A03-C773-4414-85E9-25D6497B4B83}" type="datetimeFigureOut">
              <a:rPr lang="cs-CZ" smtClean="0"/>
              <a:pPr/>
              <a:t>19.03.2018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F593-F1FF-4752-A702-C0C4AD87F8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0922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19.03.2018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65599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AEE1-BF43-42C1-9246-AB398206A190}" type="datetime1">
              <a:rPr lang="cs-CZ" smtClean="0"/>
              <a:pPr>
                <a:defRPr/>
              </a:pPr>
              <a:t>19.03.2018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zápatí 16"/>
          <p:cNvSpPr>
            <a:spLocks noGrp="1"/>
          </p:cNvSpPr>
          <p:nvPr userDrawn="1"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smtClean="0"/>
              <a:t>Kalina</a:t>
            </a:r>
            <a:endParaRPr lang="cs-CZ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8243-B92A-4D6E-AE3D-1013EE120A36}" type="datetime1">
              <a:rPr lang="cs-CZ" smtClean="0"/>
              <a:pPr>
                <a:defRPr/>
              </a:pPr>
              <a:t>19.03.2018</a:t>
            </a:fld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6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ástupný symbol pro zápatí 16"/>
          <p:cNvSpPr>
            <a:spLocks noGrp="1"/>
          </p:cNvSpPr>
          <p:nvPr userDrawn="1"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smtClean="0"/>
              <a:t>Kalina</a:t>
            </a:r>
            <a:endParaRPr lang="cs-CZ" i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4578-4909-4D8F-93F5-B504B09CCC63}" type="datetime1">
              <a:rPr lang="cs-CZ" smtClean="0"/>
              <a:pPr>
                <a:defRPr/>
              </a:pPr>
              <a:t>19.03.2018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nn-NO" smtClean="0"/>
              <a:t>Vytvořil Institut biostatistiky a analýz, Masarykova univerzita  J. Kalina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65FA4-A2AA-47BF-896F-0773869BCFE5}" type="datetime1">
              <a:rPr lang="cs-CZ" smtClean="0"/>
              <a:pPr>
                <a:defRPr/>
              </a:pPr>
              <a:t>19.03.2018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smtClean="0">
                <a:cs typeface="Arial" pitchFamily="34" charset="0"/>
              </a:rPr>
              <a:t>Vytvořil Institut biostatistiky a analýz, Masarykova univerzita  J. Kalina</a:t>
            </a: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vp.cz/local/new/ucebnice/VisBas/obsah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Cyklické odkazy a iterace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Makra – funkce a metody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11622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4b. Makra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pro Microsoft Excel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Okno pro spouštění maker: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12360" y="4077072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Úprav makra v prostředí VB.</a:t>
            </a:r>
            <a:endParaRPr lang="cs-CZ" sz="14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170" y="2060848"/>
            <a:ext cx="4839102" cy="41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7088143" y="1497080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5400000">
            <a:off x="7092280" y="2492896"/>
            <a:ext cx="216024" cy="1080120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12360" y="2636912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Krokování makra v prostředí VB.</a:t>
            </a:r>
            <a:endParaRPr lang="cs-CZ" sz="1400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8100000">
            <a:off x="7064828" y="3225271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7812360" y="1340768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Spuštění vybraného makra.</a:t>
            </a:r>
            <a:endParaRPr lang="cs-CZ" sz="1400" dirty="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8100000">
            <a:off x="7064828" y="4233383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812360" y="5085184"/>
            <a:ext cx="1116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Změna popisu a klávesové zkratky.</a:t>
            </a:r>
            <a:endParaRPr lang="cs-CZ" sz="1400" dirty="0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13500000">
            <a:off x="1897632" y="3229502"/>
            <a:ext cx="246957" cy="975059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91072" y="3933056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Seznam vytvořených maker.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34295"/>
              </p:ext>
            </p:extLst>
          </p:nvPr>
        </p:nvGraphicFramePr>
        <p:xfrm>
          <a:off x="323528" y="3933056"/>
          <a:ext cx="8512497" cy="224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3" imgW="18755280" imgH="5028480" progId="Photoshop.Image.12">
                  <p:embed/>
                </p:oleObj>
              </mc:Choice>
              <mc:Fallback>
                <p:oleObj name="Image" r:id="rId3" imgW="18755280" imgH="50284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3933056"/>
                        <a:ext cx="8512497" cy="224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Spouštění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Zobrazení karty Vývojář:</a:t>
            </a:r>
            <a:br>
              <a:rPr lang="cs-CZ" sz="2400" dirty="0" smtClean="0"/>
            </a:br>
            <a:r>
              <a:rPr lang="cs-CZ" sz="2400" b="1" i="1" dirty="0" smtClean="0"/>
              <a:t>Soubor &gt; Možnosti &gt; Přizpůsobit pás karet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46852"/>
              </p:ext>
            </p:extLst>
          </p:nvPr>
        </p:nvGraphicFramePr>
        <p:xfrm>
          <a:off x="336495" y="2571601"/>
          <a:ext cx="8455844" cy="90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5" imgW="11047320" imgH="1180800" progId="Photoshop.Image.12">
                  <p:embed/>
                </p:oleObj>
              </mc:Choice>
              <mc:Fallback>
                <p:oleObj name="Image" r:id="rId5" imgW="11047320" imgH="11808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495" y="2571601"/>
                        <a:ext cx="8455844" cy="90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484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Integrated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</a:t>
            </a:r>
            <a:r>
              <a:rPr lang="cs-CZ" sz="2400" dirty="0" err="1" smtClean="0"/>
              <a:t>environment</a:t>
            </a:r>
            <a:r>
              <a:rPr lang="cs-CZ" sz="2400" dirty="0" smtClean="0"/>
              <a:t> (IDE):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884368" y="2492896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Okno pro psaní kódu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594748" cy="357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7352859" y="2793223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8100000" flipV="1">
            <a:off x="967226" y="2840297"/>
            <a:ext cx="213983" cy="1094610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79512" y="2420888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Project </a:t>
            </a:r>
            <a:r>
              <a:rPr lang="cs-CZ" sz="1400" dirty="0" err="1" smtClean="0"/>
              <a:t>explorer</a:t>
            </a:r>
            <a:endParaRPr lang="cs-CZ" sz="1400" dirty="0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2700000" flipV="1">
            <a:off x="1322383" y="5029365"/>
            <a:ext cx="216456" cy="90372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15008" y="5354052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Properties</a:t>
            </a:r>
            <a:r>
              <a:rPr lang="cs-CZ" sz="1400" dirty="0" smtClean="0"/>
              <a:t> </a:t>
            </a:r>
            <a:r>
              <a:rPr lang="cs-CZ" sz="1400" dirty="0" err="1" smtClean="0"/>
              <a:t>window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Několik úvodních poznámek k jazyku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jazyk není case sensitive (nerozlišuje malá a velká písmena),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do kódu lze vepisovat komentáře </a:t>
            </a:r>
            <a:r>
              <a:rPr lang="cs-CZ" sz="2400" dirty="0" err="1" smtClean="0"/>
              <a:t>uvozené</a:t>
            </a:r>
            <a:r>
              <a:rPr lang="cs-CZ" sz="2400" dirty="0" smtClean="0"/>
              <a:t> apostrofem ',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852936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mezery a odsazení nemají vliv na interpretaci kódu,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důležité je rozdělení řádků – jedna funkce na jeden řádek,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více funkcí na řádku je možné spojit pomocí dvojtečky :,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dlouhé řádky lze rozdělit pomocí kombinace ,_ 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Dvě základní entity, které lze vytvářet v prostředí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jsou metody a </a:t>
            </a:r>
            <a:r>
              <a:rPr lang="cs-CZ" sz="2400" dirty="0" smtClean="0"/>
              <a:t>funkce (+ objekty).</a:t>
            </a: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Vytvořené funkce se automaticky přenáší do prostředí Excelu (konkrétního sešitu typu .</a:t>
            </a:r>
            <a:r>
              <a:rPr lang="cs-CZ" sz="2400" dirty="0" err="1" smtClean="0"/>
              <a:t>xlsm</a:t>
            </a:r>
            <a:r>
              <a:rPr lang="cs-CZ" sz="2400" dirty="0" smtClean="0"/>
              <a:t>, ke kterému je makro připojeno).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Funkce se od metody liší tím, že má definovánu nějakou návratovou hodnotu.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Makra nahraná pomocí záznamu maker v Excelu jsou automaticky považována za metody.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Funkce i metody se zadávají jako zdrojový kód psaný uživatelem nebo generovaný programem do okna kódu a uvozují se speciálními výrazy.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- funkce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Každá funkce je </a:t>
            </a:r>
            <a:r>
              <a:rPr lang="cs-CZ" sz="2400" dirty="0" err="1" smtClean="0"/>
              <a:t>uvozena</a:t>
            </a:r>
            <a:r>
              <a:rPr lang="cs-CZ" sz="2400" dirty="0" smtClean="0"/>
              <a:t> a uzavřena specifickými příkazy: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Function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_funkce(arg1, arg2,…) </a:t>
            </a:r>
            <a:r>
              <a:rPr lang="cs-CZ" sz="2400" b="1" dirty="0" smtClean="0">
                <a:solidFill>
                  <a:srgbClr val="00B0F0"/>
                </a:solidFill>
                <a:latin typeface="Courant" pitchFamily="49" charset="0"/>
              </a:rPr>
              <a:t>As typ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tělo funkce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End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Function</a:t>
            </a: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Tělo funkce se skládá z operací, v nichž jsou pro výpočet využity proměnné specifikované na vstupu do funkce (argumenty z 1. řádku funkce) a funkce jazyka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Návratová hodnota funkce je určena přiřazením hodnoty do názvu funkce. </a:t>
            </a:r>
          </a:p>
          <a:p>
            <a:pPr marL="730250" lvl="2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_funkce = arg1 + arg2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- metody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Každá metoda je </a:t>
            </a:r>
            <a:r>
              <a:rPr lang="cs-CZ" sz="2400" dirty="0" err="1" smtClean="0"/>
              <a:t>uvozena</a:t>
            </a:r>
            <a:r>
              <a:rPr lang="cs-CZ" sz="2400" dirty="0" smtClean="0"/>
              <a:t> a uzavřena specifickými příkazy: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Sub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_metody(arg1, arg2,…)</a:t>
            </a:r>
            <a:endParaRPr lang="cs-CZ" sz="2400" b="1" dirty="0" smtClean="0">
              <a:solidFill>
                <a:srgbClr val="00B0F0"/>
              </a:solidFill>
              <a:latin typeface="Courant" pitchFamily="49" charset="0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tělo metody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End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Sub</a:t>
            </a: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Tělo metody se skládá z operací, v nichž jsou pro výpočet využity proměnné specifikované na vstupu do metody a funkce jazyka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323528" y="2204864"/>
          <a:ext cx="8424936" cy="4088313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Jméno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Velikost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Rozsah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Integer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Celé číslo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91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Long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Celé číslo, ale větší rozsah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46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Boolean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Logická hodnota (pravda, nepravda)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nebo </a:t>
                      </a:r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91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String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Textová hodnota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bitů pro každý znak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Char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Znak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až 2</a:t>
                      </a:r>
                      <a:r>
                        <a:rPr lang="cs-CZ" sz="24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-16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44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Desetinné číslo s dvojitou přesností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5 x 10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-324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± 1,7 x 10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Primitivní datové typy jazyka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1484784"/>
            <a:ext cx="87849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Některé užitečné funkce jazyka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If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podmínka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Then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příkaz (blok příkazů) </a:t>
            </a:r>
            <a:r>
              <a:rPr lang="cs-CZ" sz="2400" b="1" dirty="0" err="1" smtClean="0">
                <a:solidFill>
                  <a:srgbClr val="C00000"/>
                </a:solidFill>
              </a:rPr>
              <a:t>End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If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(v případě bloku),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While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podmínka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příkaz (blok příkazů) </a:t>
            </a:r>
            <a:r>
              <a:rPr lang="cs-CZ" sz="2400" b="1" dirty="0" err="1" smtClean="0">
                <a:solidFill>
                  <a:srgbClr val="C00000"/>
                </a:solidFill>
              </a:rPr>
              <a:t>Wend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For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i</a:t>
            </a:r>
            <a:r>
              <a:rPr lang="cs-CZ" sz="2400" b="1" dirty="0" smtClean="0">
                <a:solidFill>
                  <a:srgbClr val="C00000"/>
                </a:solidFill>
              </a:rPr>
              <a:t> = 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 To </a:t>
            </a:r>
            <a:r>
              <a:rPr lang="cs-CZ" sz="2400" dirty="0" smtClean="0">
                <a:solidFill>
                  <a:srgbClr val="00B05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>
                <a:solidFill>
                  <a:srgbClr val="00B050"/>
                </a:solidFill>
              </a:rPr>
              <a:t>příkaz </a:t>
            </a:r>
            <a:r>
              <a:rPr lang="cs-CZ" sz="2400" b="1" dirty="0" err="1" smtClean="0">
                <a:solidFill>
                  <a:srgbClr val="C00000"/>
                </a:solidFill>
              </a:rPr>
              <a:t>Next</a:t>
            </a:r>
            <a:r>
              <a:rPr lang="cs-CZ" sz="2400" dirty="0" smtClean="0"/>
              <a:t> – </a:t>
            </a:r>
            <a:r>
              <a:rPr lang="cs-CZ" sz="2400" dirty="0" err="1" smtClean="0"/>
              <a:t>for</a:t>
            </a:r>
            <a:r>
              <a:rPr lang="cs-CZ" sz="2400" dirty="0" smtClean="0"/>
              <a:t> cyklus pro předem daný počet kroků,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Sheets</a:t>
            </a:r>
            <a:r>
              <a:rPr lang="cs-CZ" sz="2400" b="1" dirty="0" smtClean="0">
                <a:solidFill>
                  <a:srgbClr val="C00000"/>
                </a:solidFill>
              </a:rPr>
              <a:t>("</a:t>
            </a:r>
            <a:r>
              <a:rPr lang="cs-CZ" sz="2400" dirty="0" smtClean="0">
                <a:solidFill>
                  <a:srgbClr val="00B050"/>
                </a:solidFill>
              </a:rPr>
              <a:t>název listu</a:t>
            </a:r>
            <a:r>
              <a:rPr lang="cs-CZ" sz="2400" b="1" dirty="0" smtClean="0">
                <a:solidFill>
                  <a:srgbClr val="C00000"/>
                </a:solidFill>
              </a:rPr>
              <a:t>").</a:t>
            </a:r>
            <a:r>
              <a:rPr lang="cs-CZ" sz="2400" b="1" dirty="0" err="1" smtClean="0">
                <a:solidFill>
                  <a:srgbClr val="C00000"/>
                </a:solidFill>
              </a:rPr>
              <a:t>Select</a:t>
            </a:r>
            <a:r>
              <a:rPr lang="cs-CZ" sz="2400" dirty="0" smtClean="0"/>
              <a:t> – výběr označeného listu</a:t>
            </a:r>
            <a:r>
              <a:rPr lang="cs-CZ" sz="2400" dirty="0"/>
              <a:t>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>
                <a:solidFill>
                  <a:srgbClr val="C00000"/>
                </a:solidFill>
              </a:rPr>
              <a:t>Range</a:t>
            </a:r>
            <a:r>
              <a:rPr lang="cs-CZ" sz="2400" b="1" dirty="0">
                <a:solidFill>
                  <a:srgbClr val="C00000"/>
                </a:solidFill>
              </a:rPr>
              <a:t>("</a:t>
            </a:r>
            <a:r>
              <a:rPr lang="cs-CZ" sz="2400" dirty="0">
                <a:solidFill>
                  <a:srgbClr val="00B050"/>
                </a:solidFill>
              </a:rPr>
              <a:t>buňka1</a:t>
            </a:r>
            <a:r>
              <a:rPr lang="cs-CZ" sz="2400" b="1" dirty="0">
                <a:solidFill>
                  <a:srgbClr val="C00000"/>
                </a:solidFill>
              </a:rPr>
              <a:t>:</a:t>
            </a:r>
            <a:r>
              <a:rPr lang="cs-CZ" sz="2400" dirty="0">
                <a:solidFill>
                  <a:srgbClr val="00B050"/>
                </a:solidFill>
              </a:rPr>
              <a:t>buňka2</a:t>
            </a:r>
            <a:r>
              <a:rPr lang="cs-CZ" sz="2400" b="1" dirty="0">
                <a:solidFill>
                  <a:srgbClr val="C00000"/>
                </a:solidFill>
              </a:rPr>
              <a:t>").</a:t>
            </a:r>
            <a:r>
              <a:rPr lang="cs-CZ" sz="2400" b="1" dirty="0" err="1">
                <a:solidFill>
                  <a:srgbClr val="C00000"/>
                </a:solidFill>
              </a:rPr>
              <a:t>Select</a:t>
            </a:r>
            <a:r>
              <a:rPr lang="cs-CZ" sz="2400" dirty="0"/>
              <a:t> – výběr oblasti buněk,</a:t>
            </a:r>
            <a:endParaRPr lang="cs-CZ" sz="2400" dirty="0" smtClean="0"/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Range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buňka1</a:t>
            </a:r>
            <a:r>
              <a:rPr lang="cs-CZ" sz="2400" b="1" dirty="0" smtClean="0">
                <a:solidFill>
                  <a:srgbClr val="C00000"/>
                </a:solidFill>
              </a:rPr>
              <a:t>,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buňka2</a:t>
            </a:r>
            <a:r>
              <a:rPr lang="cs-CZ" sz="2400" b="1" dirty="0" smtClean="0">
                <a:solidFill>
                  <a:srgbClr val="C00000"/>
                </a:solidFill>
              </a:rPr>
              <a:t>).</a:t>
            </a:r>
            <a:r>
              <a:rPr lang="cs-CZ" sz="2400" b="1" dirty="0" err="1" smtClean="0">
                <a:solidFill>
                  <a:srgbClr val="C00000"/>
                </a:solidFill>
              </a:rPr>
              <a:t>Select</a:t>
            </a:r>
            <a:r>
              <a:rPr lang="cs-CZ" sz="2400" dirty="0" smtClean="0"/>
              <a:t> – totéž zadáno číselně,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ActiveCell.Offset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00B050"/>
                </a:solidFill>
              </a:rPr>
              <a:t>radky</a:t>
            </a:r>
            <a:r>
              <a:rPr lang="cs-CZ" sz="2400" b="1" dirty="0" err="1" smtClean="0">
                <a:solidFill>
                  <a:srgbClr val="C00000"/>
                </a:solidFill>
              </a:rPr>
              <a:t>,</a:t>
            </a:r>
            <a:r>
              <a:rPr lang="cs-CZ" sz="2400" dirty="0" err="1" smtClean="0">
                <a:solidFill>
                  <a:srgbClr val="00B050"/>
                </a:solidFill>
              </a:rPr>
              <a:t>sloupce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  <a:r>
              <a:rPr lang="cs-CZ" sz="2400" dirty="0" smtClean="0"/>
              <a:t> – přesun do zadané buňky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Mod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– zbytek po celočíselném dělení čísla a číslem b,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Sqr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) </a:t>
            </a:r>
            <a:r>
              <a:rPr lang="cs-CZ" sz="2400" dirty="0" smtClean="0"/>
              <a:t>– druhá odmocnina z čísla a,</a:t>
            </a:r>
          </a:p>
          <a:p>
            <a:pPr marL="6238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objekty a vlastnosti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Objektově orientované programování pracuje s objekty, které mají určité specifikované vlastnosti.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považuje v Excelu za objekt celý soubor, list, buňku, graf, ovládací prvek (tlačítko, </a:t>
            </a:r>
            <a:r>
              <a:rPr lang="cs-CZ" sz="2400" dirty="0" err="1" smtClean="0"/>
              <a:t>zatržítko</a:t>
            </a:r>
            <a:r>
              <a:rPr lang="cs-CZ" sz="2400" dirty="0" smtClean="0"/>
              <a:t>, </a:t>
            </a:r>
            <a:r>
              <a:rPr lang="cs-CZ" sz="2400" dirty="0" err="1" smtClean="0"/>
              <a:t>fromulář</a:t>
            </a:r>
            <a:r>
              <a:rPr lang="cs-CZ" sz="2400" dirty="0" smtClean="0"/>
              <a:t> aj.).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 editoru IDE lze měnit vlastnosti objektů v okně </a:t>
            </a:r>
            <a:r>
              <a:rPr lang="cs-CZ" sz="2400" dirty="0" err="1" smtClean="0"/>
              <a:t>Properties</a:t>
            </a:r>
            <a:r>
              <a:rPr lang="cs-CZ" sz="2400" dirty="0" smtClean="0"/>
              <a:t> </a:t>
            </a:r>
            <a:r>
              <a:rPr lang="cs-CZ" sz="2400" dirty="0" err="1" smtClean="0"/>
              <a:t>window</a:t>
            </a:r>
            <a:r>
              <a:rPr lang="cs-CZ" sz="2400" dirty="0" smtClean="0"/>
              <a:t>; některé lze měnit také přímo v Excelu (např. pojmenování listu, vybarvení buňky) a také samotnými makry.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Vlastnost objektu lze odkazovat přes tečku ..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Např. nastavení barvy buňky A1 na červenou se provede následujícím příkazem:</a:t>
            </a:r>
          </a:p>
          <a:p>
            <a:pPr marL="449263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ant" pitchFamily="49" charset="0"/>
              </a:rPr>
              <a:t>Range("A1").</a:t>
            </a:r>
            <a:r>
              <a:rPr lang="en-US" sz="2400" b="1" dirty="0" err="1" smtClean="0">
                <a:solidFill>
                  <a:srgbClr val="0070C0"/>
                </a:solidFill>
                <a:latin typeface="Courant" pitchFamily="49" charset="0"/>
              </a:rPr>
              <a:t>Interior.Color</a:t>
            </a:r>
            <a:r>
              <a:rPr lang="en-US" sz="2400" b="1" dirty="0" smtClean="0">
                <a:solidFill>
                  <a:srgbClr val="0070C0"/>
                </a:solidFill>
                <a:latin typeface="Courant" pitchFamily="49" charset="0"/>
              </a:rPr>
              <a:t> =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Red</a:t>
            </a: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Cyklický odkaz je odkaz, který okazuje na proměnnou (oblast), ve které je obsažena i buňka s odkazem.</a:t>
            </a:r>
          </a:p>
          <a:p>
            <a:r>
              <a:rPr lang="cs-CZ" sz="2400" dirty="0" smtClean="0"/>
              <a:t>Pro správnou funkci cyklického odkazu je třeba nastavit iterativní přepočet (opakované přepočítávání hodnot).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6444740" cy="31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127776" y="3068960"/>
            <a:ext cx="176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Možnosti aplikace Excel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5400000">
            <a:off x="6696236" y="3537012"/>
            <a:ext cx="216024" cy="12961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524328" y="4005064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Povolení iterací, nastavení jejich počtu a přesnosti (může zpomalovat výpočet).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události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Kromě vlastností se k objektu pojí také konkrétní události, které mohou být impulzem pro aktivaci funkce nebo metody.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Každý objekt má svoji specifickou sadu událostí, kterých jsou desítky.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>
                <a:latin typeface="+mj-lt"/>
              </a:rPr>
              <a:t>Důležité události mohou být např.: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Activate</a:t>
            </a:r>
            <a:r>
              <a:rPr lang="cs-CZ" sz="2400" dirty="0" smtClean="0"/>
              <a:t> – aktivace sešitu (otevření uloženého souboru),</a:t>
            </a:r>
            <a:endParaRPr lang="cs-CZ" sz="2400" dirty="0" smtClean="0">
              <a:latin typeface="+mj-lt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SheetActivate</a:t>
            </a:r>
            <a:r>
              <a:rPr lang="cs-CZ" sz="2400" dirty="0" smtClean="0"/>
              <a:t> – aktivace požadovaného listu,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Click</a:t>
            </a:r>
            <a:r>
              <a:rPr lang="cs-CZ" sz="2400" b="1" dirty="0" smtClean="0"/>
              <a:t> </a:t>
            </a:r>
            <a:r>
              <a:rPr lang="cs-CZ" sz="2400" dirty="0" smtClean="0"/>
              <a:t>– kliknutí na ovládací prvek,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Change</a:t>
            </a:r>
            <a:r>
              <a:rPr lang="cs-CZ" sz="2400" b="1" dirty="0" smtClean="0"/>
              <a:t> </a:t>
            </a:r>
            <a:r>
              <a:rPr lang="cs-CZ" sz="2400" dirty="0" smtClean="0"/>
              <a:t>– změna hodnoty prvku,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smtClean="0"/>
              <a:t>Show </a:t>
            </a:r>
            <a:r>
              <a:rPr lang="cs-CZ" sz="2400" dirty="0" smtClean="0"/>
              <a:t>– zviditelnění prvku,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Hide</a:t>
            </a:r>
            <a:r>
              <a:rPr lang="cs-CZ" sz="2400" b="1" dirty="0" smtClean="0"/>
              <a:t> </a:t>
            </a:r>
            <a:r>
              <a:rPr lang="cs-CZ" sz="2400" dirty="0" smtClean="0"/>
              <a:t>– zneviditelnění prvku.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</a:t>
            </a:r>
            <a:r>
              <a:rPr lang="cs-CZ" sz="3600" smtClean="0">
                <a:solidFill>
                  <a:schemeClr val="accent1"/>
                </a:solidFill>
                <a:latin typeface="Arial" pitchFamily="34" charset="0"/>
              </a:rPr>
              <a:t>další zdroje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51845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je plnohodnotný programovací jazyk, k jeho obsažení by nestačil ani celý předmět Bi7541,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existuje celá řada elektronických i klasických učebnic ve všech jazycích,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příjemnou učebnici lze nalézt např. zde: 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gvp.cz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local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new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ucebnice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VisBas</a:t>
            </a:r>
            <a:r>
              <a:rPr lang="cs-CZ" sz="2400" dirty="0" smtClean="0">
                <a:hlinkClick r:id="rId2"/>
              </a:rPr>
              <a:t>/obsah.</a:t>
            </a:r>
            <a:r>
              <a:rPr lang="cs-CZ" sz="2400" dirty="0" err="1" smtClean="0">
                <a:hlinkClick r:id="rId2"/>
              </a:rPr>
              <a:t>htm</a:t>
            </a:r>
            <a:r>
              <a:rPr lang="cs-CZ" sz="2400" dirty="0" smtClean="0"/>
              <a:t>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řada věcí je intuitivních a lze na ně přijít i bez odborného základu. 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>
              <a:latin typeface="+mj-lt"/>
            </a:endParaRPr>
          </a:p>
        </p:txBody>
      </p:sp>
      <p:pic>
        <p:nvPicPr>
          <p:cNvPr id="1026" name="Picture 2" descr="http://www.computermedia.cz/knihy/programovani-ve-visual-basicu-2010-CD_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2352675" cy="2781300"/>
          </a:xfrm>
          <a:prstGeom prst="rect">
            <a:avLst/>
          </a:prstGeom>
          <a:noFill/>
        </p:spPr>
      </p:pic>
      <p:pic>
        <p:nvPicPr>
          <p:cNvPr id="1028" name="Picture 4" descr="http://www.ucebnice.com/img/auto/138/0/K1611_nahledK1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96952"/>
            <a:ext cx="2406548" cy="324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412776"/>
            <a:ext cx="8496944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Lze je využít při hledání přibližného (numerického) řešení např. při optimalizaci nebo řešení rovnic.</a:t>
            </a:r>
          </a:p>
          <a:p>
            <a:r>
              <a:rPr lang="cs-CZ" sz="2400" dirty="0" smtClean="0"/>
              <a:t>Užitečné jsou pro tvorbu jednoduchých </a:t>
            </a:r>
            <a:r>
              <a:rPr lang="cs-CZ" sz="2400" dirty="0" err="1" smtClean="0"/>
              <a:t>heatmap</a:t>
            </a:r>
            <a:r>
              <a:rPr lang="cs-CZ" sz="2400" dirty="0"/>
              <a:t> </a:t>
            </a:r>
            <a:r>
              <a:rPr lang="cs-CZ" sz="2400" dirty="0" smtClean="0"/>
              <a:t>přímo v Excelu.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1" y="2708920"/>
            <a:ext cx="8647599" cy="36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60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 historie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600200"/>
            <a:ext cx="6851650" cy="1973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Možnost napsat vlastní funkci/makro je v Excelu od první verze v roce 1985.</a:t>
            </a:r>
          </a:p>
          <a:p>
            <a:r>
              <a:rPr lang="cs-CZ" sz="2400" dirty="0" smtClean="0"/>
              <a:t>Do roku 1993 (verze 5) byla makra zaznamenávána ve vlastním jazyce Excelu a ukládána jakou soubory .</a:t>
            </a:r>
            <a:r>
              <a:rPr lang="cs-CZ" sz="2400" dirty="0" err="1" smtClean="0"/>
              <a:t>xlm</a:t>
            </a:r>
            <a:r>
              <a:rPr lang="cs-CZ" sz="2400" dirty="0" smtClean="0"/>
              <a:t>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35842" name="Picture 2" descr="http://upload.wikimedia.org/wikipedia/en/d/d0/VBDOS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412776"/>
            <a:ext cx="1224132" cy="1224136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3573016"/>
            <a:ext cx="8208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Starší verze maker jsou zpětně kompatibilní, ale není doporučné jejich použití z hlediska bezpečnosti.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Od verze 5 je možné makra zaznamenávat v jazyce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byl vyvinut v roce 1991 kombinací staršího jazyka Basic (1964) a prostředí Ruby společnosti </a:t>
            </a:r>
            <a:r>
              <a:rPr lang="cs-CZ" sz="2400" dirty="0" err="1" smtClean="0"/>
              <a:t>Tripod</a:t>
            </a:r>
            <a:r>
              <a:rPr lang="cs-CZ" sz="2400" dirty="0" smtClean="0"/>
              <a:t>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makro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Účelem maker v Excelu je buď usnadnění opakujících se činností nebo zpřístupnění složitějších funkcí, kterých není možné dosáhnout při rozumné složitosti ručně, případně kombinace </a:t>
            </a:r>
            <a:r>
              <a:rPr lang="cs-CZ" sz="2400" dirty="0" err="1" smtClean="0"/>
              <a:t>obého</a:t>
            </a:r>
            <a:r>
              <a:rPr lang="cs-CZ" sz="2400" dirty="0" smtClean="0"/>
              <a:t>.</a:t>
            </a:r>
          </a:p>
        </p:txBody>
      </p:sp>
      <p:pic>
        <p:nvPicPr>
          <p:cNvPr id="60418" name="Picture 2" descr="http://www.planet-source-code.com/vb/2010Redesign/images/LangugeHomePages/VisualBasi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118" y="3284984"/>
            <a:ext cx="3917181" cy="2999234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996952"/>
            <a:ext cx="46085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Pomocí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maker lze rovněž vkládat do listů Excelu interaktivní prvky.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noProof="0" dirty="0" smtClean="0"/>
              <a:t>„Všechno, co jde udělat ručně, lze udělat také pomocí makra.“</a:t>
            </a:r>
            <a:endParaRPr kumimoji="0" lang="cs-CZ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baseline="0" dirty="0" smtClean="0"/>
              <a:t>Existují</a:t>
            </a:r>
            <a:r>
              <a:rPr lang="cs-CZ" sz="2400" dirty="0" smtClean="0"/>
              <a:t> dva režimy zadávání maker – záznam přímo v prostředí Excelu a ruční zápis makra v jazyce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Uložení maker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Makra lze ukládat jakou součástí sešitů Excelu (v tom případě se mění přípona na </a:t>
            </a:r>
            <a:r>
              <a:rPr lang="cs-CZ" sz="2400" i="1" dirty="0" smtClean="0"/>
              <a:t>.</a:t>
            </a:r>
            <a:r>
              <a:rPr lang="cs-CZ" sz="2400" i="1" dirty="0" err="1" smtClean="0"/>
              <a:t>xlsm</a:t>
            </a:r>
            <a:r>
              <a:rPr lang="cs-CZ" sz="2400" dirty="0" smtClean="0"/>
              <a:t>) nebo jako samostatné sešity Maker.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Každý uživatel má uložený na disku svého počítače nepřenositelný soubor </a:t>
            </a:r>
            <a:r>
              <a:rPr lang="cs-CZ" sz="2400" i="1" dirty="0" smtClean="0"/>
              <a:t>personal.xlsb</a:t>
            </a:r>
            <a:r>
              <a:rPr lang="cs-CZ" sz="2400" dirty="0" smtClean="0"/>
              <a:t>, do kterého může ukládat svá osobní makra – ta zůstávají k dispozici na daném počítači, ale ne jinde.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3789040"/>
            <a:ext cx="61206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Soubory 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cs-CZ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xlsb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jsou zaznamenávány v jiném binárním kódu a umožňují rychlejší načítání (vhodné pro velké objemy dat). Lze do nich také ukládat makra.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Makro uložené přímo v sešitě lze otevřít i na jiném počítači (obsahuje bezpečnostní riziko).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24677"/>
            <a:ext cx="181356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70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4896544" cy="399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Nejprve je nutné zpřístupnit v Excelu kartu Vývojář (od verze 2010):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3693936">
            <a:off x="2476990" y="2465016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118769" y="48691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„Zobrazit na pásu kartu Vývojář“.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118769" y="30689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Položka seznamu „Oblíbené“.</a:t>
            </a:r>
            <a:endParaRPr lang="cs-CZ" sz="1400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13693936">
            <a:off x="3114455" y="2928609"/>
            <a:ext cx="229618" cy="2216302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Jednoduchý způsob vytvoření makra. K dispozici jsou pouze standardně přístupné funkce, ale lze je pomocí makra opakovat jako proceduru.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295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893936">
            <a:off x="4922108" y="260903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Tlačítko pro zahájení záznamu makra.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851921" y="371703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195736" y="429309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Otevírá dialogové okno se seznamem maker.</a:t>
            </a:r>
            <a:endParaRPr lang="cs-CZ" sz="1400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41168"/>
            <a:ext cx="295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ve tvaru U 14"/>
          <p:cNvSpPr/>
          <p:nvPr/>
        </p:nvSpPr>
        <p:spPr>
          <a:xfrm rot="5400000">
            <a:off x="5796136" y="3933056"/>
            <a:ext cx="2376264" cy="1368152"/>
          </a:xfrm>
          <a:prstGeom prst="uturnArrow">
            <a:avLst>
              <a:gd name="adj1" fmla="val 20560"/>
              <a:gd name="adj2" fmla="val 24630"/>
              <a:gd name="adj3" fmla="val 25000"/>
              <a:gd name="adj4" fmla="val 43750"/>
              <a:gd name="adj5" fmla="val 1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6200000">
            <a:off x="2772408" y="3068352"/>
            <a:ext cx="216024" cy="79330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403648" y="30689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Přepíná do prostředí </a:t>
            </a:r>
            <a:r>
              <a:rPr lang="cs-CZ" sz="1400" dirty="0" err="1" smtClean="0"/>
              <a:t>Visual</a:t>
            </a:r>
            <a:r>
              <a:rPr lang="cs-CZ" sz="1400" dirty="0" smtClean="0"/>
              <a:t> Basic</a:t>
            </a:r>
            <a:endParaRPr lang="cs-CZ" sz="1400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2893936">
            <a:off x="4922108" y="448124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5292080" y="42210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Tlačítko pro zastavení záznamu makra.</a:t>
            </a:r>
            <a:endParaRPr lang="cs-CZ" sz="1400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3960000">
            <a:off x="6258522" y="2621037"/>
            <a:ext cx="227355" cy="1159936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948264" y="263691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Přepíná mezi absolutními a relativními odkazy v makru.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Před spuštěním záznamu makra: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11311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Uživatelský název makra.</a:t>
            </a:r>
            <a:endParaRPr lang="cs-CZ" sz="1400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648" y="2596604"/>
            <a:ext cx="4419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893936">
            <a:off x="4567864" y="2096686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rot="5400000">
            <a:off x="5220072" y="2132856"/>
            <a:ext cx="216024" cy="3384376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127776" y="3645024"/>
            <a:ext cx="147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Klávesová zkratka</a:t>
            </a:r>
          </a:p>
          <a:p>
            <a:r>
              <a:rPr lang="cs-CZ" sz="1400" dirty="0" smtClean="0"/>
              <a:t>neodporující standardním zkratkám. Musí jít o písmeno nebo příbuzný znak. V případě kolize navrhuje Excel varianty Ctrl nebo Ctrl+Shift.</a:t>
            </a:r>
            <a:endParaRPr lang="cs-CZ" sz="1400" dirty="0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6200000">
            <a:off x="2232132" y="4112684"/>
            <a:ext cx="216024" cy="72086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935088" y="4365104"/>
            <a:ext cx="133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Místo pro uložení makra.</a:t>
            </a:r>
            <a:endParaRPr lang="cs-CZ" sz="1400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13693936">
            <a:off x="2294048" y="4864921"/>
            <a:ext cx="250633" cy="10165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971600" y="54452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Volitelný popis makra.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1322</Words>
  <Application>Microsoft Office PowerPoint</Application>
  <PresentationFormat>Předvádění na obrazovce (4:3)</PresentationFormat>
  <Paragraphs>170</Paragraphs>
  <Slides>21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Courant</vt:lpstr>
      <vt:lpstr>Wingdings</vt:lpstr>
      <vt:lpstr>Wingdings 2</vt:lpstr>
      <vt:lpstr>Administrativní</vt:lpstr>
      <vt:lpstr>Image</vt:lpstr>
      <vt:lpstr>4b. Makra Visual Basic pro Microsoft Excel</vt:lpstr>
      <vt:lpstr>Cyklické odkazy a iterativní výpočty</vt:lpstr>
      <vt:lpstr>Cyklické odkazy a iterativní výpočty</vt:lpstr>
      <vt:lpstr>Z historie</vt:lpstr>
      <vt:lpstr>Visual Basic makro</vt:lpstr>
      <vt:lpstr>Uložení maker</vt:lpstr>
      <vt:lpstr>Záznam makra</vt:lpstr>
      <vt:lpstr>Záznam makra</vt:lpstr>
      <vt:lpstr>Záznam makra</vt:lpstr>
      <vt:lpstr>Záznam makra</vt:lpstr>
      <vt:lpstr>Spouštění makra</vt:lpstr>
      <vt:lpstr>Visual Basic</vt:lpstr>
      <vt:lpstr>Visual Basic</vt:lpstr>
      <vt:lpstr>Visual Basic</vt:lpstr>
      <vt:lpstr>Visual Basic - funkce</vt:lpstr>
      <vt:lpstr>Visual Basic - metody</vt:lpstr>
      <vt:lpstr>Visual Basic</vt:lpstr>
      <vt:lpstr>Visual Basic</vt:lpstr>
      <vt:lpstr>Visual Basic – objekty a vlastnosti</vt:lpstr>
      <vt:lpstr>Visual Basic – události</vt:lpstr>
      <vt:lpstr>Visual Basic – další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Jiří Kalina</cp:lastModifiedBy>
  <cp:revision>75</cp:revision>
  <dcterms:created xsi:type="dcterms:W3CDTF">2011-03-03T07:28:24Z</dcterms:created>
  <dcterms:modified xsi:type="dcterms:W3CDTF">2018-03-19T09:50:06Z</dcterms:modified>
</cp:coreProperties>
</file>