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B6664-F0ED-45C6-B879-27A4620014B3}" type="datetimeFigureOut">
              <a:rPr lang="sk-SK" smtClean="0"/>
              <a:pPr/>
              <a:t>2.3.2019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CB2D3-EB99-4B2C-9429-33214B63BD8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XXII. Stanovenie energetického výdaja nepriamou kalorimetriou </a:t>
            </a:r>
            <a:br>
              <a:rPr lang="sk-SK" b="1" dirty="0" smtClean="0"/>
            </a:b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XXIII. Stanovenie energetického výdaja výpočtom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625624"/>
          </a:xfrm>
        </p:spPr>
        <p:txBody>
          <a:bodyPr/>
          <a:lstStyle/>
          <a:p>
            <a:r>
              <a:rPr lang="sk-SK" dirty="0" smtClean="0"/>
              <a:t>Erik </a:t>
            </a:r>
            <a:r>
              <a:rPr lang="sk-SK" dirty="0" err="1" smtClean="0"/>
              <a:t>Kročka</a:t>
            </a:r>
            <a:endParaRPr lang="sk-SK" dirty="0"/>
          </a:p>
        </p:txBody>
      </p:sp>
      <p:sp>
        <p:nvSpPr>
          <p:cNvPr id="4" name="TextovéPole 3"/>
          <p:cNvSpPr txBox="1"/>
          <p:nvPr/>
        </p:nvSpPr>
        <p:spPr>
          <a:xfrm>
            <a:off x="7763608" y="630932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18.2.2019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675164" y="3136613"/>
            <a:ext cx="7793672" cy="58477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k-SK" sz="3200" b="1" dirty="0" smtClean="0"/>
              <a:t>Metabolizmus = </a:t>
            </a:r>
            <a:r>
              <a:rPr lang="sk-SK" sz="3200" b="1" dirty="0" err="1" smtClean="0"/>
              <a:t>anabolizmus</a:t>
            </a:r>
            <a:r>
              <a:rPr lang="sk-SK" sz="3200" b="1" dirty="0" smtClean="0"/>
              <a:t> + </a:t>
            </a:r>
            <a:r>
              <a:rPr lang="sk-SK" sz="3200" b="1" dirty="0" err="1" smtClean="0"/>
              <a:t>katabolizmus</a:t>
            </a:r>
            <a:endParaRPr lang="sk-SK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75164" y="5301208"/>
            <a:ext cx="7570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</a:t>
            </a:r>
            <a:r>
              <a:rPr lang="cs-CZ" dirty="0" err="1" smtClean="0"/>
              <a:t>zmysle</a:t>
            </a:r>
            <a:r>
              <a:rPr lang="cs-CZ" dirty="0" smtClean="0"/>
              <a:t> energetického metabolizmu </a:t>
            </a:r>
            <a:r>
              <a:rPr lang="cs-CZ" dirty="0" err="1" smtClean="0"/>
              <a:t>nie</a:t>
            </a:r>
            <a:r>
              <a:rPr lang="cs-CZ" dirty="0" smtClean="0"/>
              <a:t> je </a:t>
            </a:r>
            <a:r>
              <a:rPr lang="cs-CZ" dirty="0" err="1" smtClean="0"/>
              <a:t>žiadna</a:t>
            </a:r>
            <a:r>
              <a:rPr lang="cs-CZ" dirty="0" smtClean="0"/>
              <a:t> chemická </a:t>
            </a:r>
            <a:r>
              <a:rPr lang="cs-CZ" dirty="0" err="1" smtClean="0"/>
              <a:t>reakcia</a:t>
            </a:r>
            <a:r>
              <a:rPr lang="cs-CZ" dirty="0" smtClean="0"/>
              <a:t> dokonalá. </a:t>
            </a:r>
          </a:p>
          <a:p>
            <a:r>
              <a:rPr lang="cs-CZ" dirty="0" smtClean="0"/>
              <a:t>Nedokážeme </a:t>
            </a:r>
            <a:r>
              <a:rPr lang="cs-CZ" dirty="0" err="1" smtClean="0"/>
              <a:t>využiť</a:t>
            </a:r>
            <a:r>
              <a:rPr lang="cs-CZ" dirty="0" smtClean="0"/>
              <a:t> </a:t>
            </a:r>
            <a:r>
              <a:rPr lang="cs-CZ" dirty="0" err="1" smtClean="0"/>
              <a:t>všetku</a:t>
            </a:r>
            <a:r>
              <a:rPr lang="cs-CZ" dirty="0" smtClean="0"/>
              <a:t> </a:t>
            </a:r>
            <a:r>
              <a:rPr lang="cs-CZ" dirty="0" err="1" smtClean="0"/>
              <a:t>energiu</a:t>
            </a:r>
            <a:r>
              <a:rPr lang="cs-CZ" dirty="0" smtClean="0"/>
              <a:t> </a:t>
            </a:r>
            <a:r>
              <a:rPr lang="cs-CZ" dirty="0" err="1" smtClean="0"/>
              <a:t>vznikajúcu</a:t>
            </a:r>
            <a:r>
              <a:rPr lang="cs-CZ" dirty="0" smtClean="0"/>
              <a:t> </a:t>
            </a:r>
            <a:r>
              <a:rPr lang="cs-CZ" dirty="0" err="1" smtClean="0"/>
              <a:t>štiepením</a:t>
            </a:r>
            <a:r>
              <a:rPr lang="cs-CZ" dirty="0" smtClean="0"/>
              <a:t> chemických v</a:t>
            </a:r>
            <a:r>
              <a:rPr lang="sk-SK" dirty="0" err="1" smtClean="0"/>
              <a:t>äzieb</a:t>
            </a:r>
            <a:r>
              <a:rPr lang="sk-SK" dirty="0" smtClean="0"/>
              <a:t>. </a:t>
            </a:r>
          </a:p>
          <a:p>
            <a:r>
              <a:rPr lang="sk-SK" dirty="0" smtClean="0"/>
              <a:t>Časť z nej sa uvoľní vo forme tepla </a:t>
            </a:r>
            <a:r>
              <a:rPr lang="cs-CZ" dirty="0" smtClean="0"/>
              <a:t>         podklad </a:t>
            </a:r>
            <a:r>
              <a:rPr lang="cs-CZ" dirty="0" err="1" smtClean="0"/>
              <a:t>priamej</a:t>
            </a:r>
            <a:r>
              <a:rPr lang="cs-CZ" dirty="0" smtClean="0"/>
              <a:t> kalorimetrie.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4021200" y="6051600"/>
            <a:ext cx="360040" cy="0"/>
          </a:xfrm>
          <a:prstGeom prst="straightConnector1">
            <a:avLst/>
          </a:prstGeom>
          <a:ln w="19050" cmpd="sng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aoblený obdĺžnik 43"/>
          <p:cNvSpPr/>
          <p:nvPr/>
        </p:nvSpPr>
        <p:spPr>
          <a:xfrm>
            <a:off x="6012160" y="404664"/>
            <a:ext cx="2376000" cy="5040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b="1" dirty="0" smtClean="0"/>
              <a:t>Aminokyseliny</a:t>
            </a:r>
          </a:p>
        </p:txBody>
      </p:sp>
      <p:sp>
        <p:nvSpPr>
          <p:cNvPr id="45" name="Zaoblený obdĺžnik 44"/>
          <p:cNvSpPr/>
          <p:nvPr/>
        </p:nvSpPr>
        <p:spPr>
          <a:xfrm>
            <a:off x="3384000" y="404664"/>
            <a:ext cx="2376000" cy="5040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b="1" dirty="0" smtClean="0"/>
              <a:t>Sacharidy</a:t>
            </a:r>
          </a:p>
        </p:txBody>
      </p:sp>
      <p:sp>
        <p:nvSpPr>
          <p:cNvPr id="46" name="Zaoblený obdĺžnik 45"/>
          <p:cNvSpPr/>
          <p:nvPr/>
        </p:nvSpPr>
        <p:spPr>
          <a:xfrm>
            <a:off x="755576" y="404664"/>
            <a:ext cx="2376000" cy="5040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400" b="1" dirty="0" err="1" smtClean="0"/>
              <a:t>Lipidy</a:t>
            </a:r>
            <a:endParaRPr lang="sk-SK" sz="2400" b="1" dirty="0" smtClean="0"/>
          </a:p>
        </p:txBody>
      </p:sp>
      <p:sp>
        <p:nvSpPr>
          <p:cNvPr id="47" name="Vývojový diagram: zakončenie 46"/>
          <p:cNvSpPr/>
          <p:nvPr/>
        </p:nvSpPr>
        <p:spPr>
          <a:xfrm>
            <a:off x="3527884" y="1340768"/>
            <a:ext cx="2088232" cy="576064"/>
          </a:xfrm>
          <a:prstGeom prst="flowChartTerminator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err="1" smtClean="0">
                <a:latin typeface="Arial Rounded MT Bold" pitchFamily="34" charset="0"/>
              </a:rPr>
              <a:t>Pyruvát</a:t>
            </a:r>
            <a:endParaRPr lang="sk-SK" sz="2800" b="1" dirty="0">
              <a:latin typeface="Arial Rounded MT Bold" pitchFamily="34" charset="0"/>
            </a:endParaRPr>
          </a:p>
        </p:txBody>
      </p:sp>
      <p:sp>
        <p:nvSpPr>
          <p:cNvPr id="48" name="Obdĺžnik 47"/>
          <p:cNvSpPr/>
          <p:nvPr/>
        </p:nvSpPr>
        <p:spPr>
          <a:xfrm>
            <a:off x="3311860" y="2276872"/>
            <a:ext cx="2520280" cy="57600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k-SK" sz="2800" b="1" dirty="0" err="1" smtClean="0">
                <a:latin typeface="Arial Rounded MT Bold" pitchFamily="34" charset="0"/>
              </a:rPr>
              <a:t>Acetyl</a:t>
            </a:r>
            <a:r>
              <a:rPr lang="sk-SK" sz="2800" b="1" dirty="0" err="1">
                <a:latin typeface="Arial Rounded MT Bold" pitchFamily="34" charset="0"/>
              </a:rPr>
              <a:t>-</a:t>
            </a:r>
            <a:r>
              <a:rPr lang="sk-SK" sz="2800" b="1" dirty="0" err="1" smtClean="0">
                <a:latin typeface="Arial Rounded MT Bold" pitchFamily="34" charset="0"/>
              </a:rPr>
              <a:t>CoA</a:t>
            </a:r>
            <a:endParaRPr lang="sk-SK" sz="2800" b="1" dirty="0">
              <a:latin typeface="Arial Rounded MT Bold" pitchFamily="34" charset="0"/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4175097" y="3856693"/>
            <a:ext cx="7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b="1" dirty="0" smtClean="0">
                <a:solidFill>
                  <a:srgbClr val="00B050"/>
                </a:solidFill>
                <a:latin typeface="Arial Rounded MT Bold" pitchFamily="34" charset="0"/>
              </a:rPr>
              <a:t>CC</a:t>
            </a:r>
            <a:endParaRPr lang="sk-SK" sz="3200" b="1" dirty="0">
              <a:solidFill>
                <a:srgbClr val="00B050"/>
              </a:solidFill>
              <a:latin typeface="Arial Rounded MT Bold" pitchFamily="34" charset="0"/>
            </a:endParaRPr>
          </a:p>
        </p:txBody>
      </p:sp>
      <p:cxnSp>
        <p:nvCxnSpPr>
          <p:cNvPr id="56" name="Rovná spojovacia šípka 55"/>
          <p:cNvCxnSpPr>
            <a:stCxn id="44" idx="2"/>
            <a:endCxn id="47" idx="3"/>
          </p:cNvCxnSpPr>
          <p:nvPr/>
        </p:nvCxnSpPr>
        <p:spPr>
          <a:xfrm flipH="1">
            <a:off x="5616116" y="908720"/>
            <a:ext cx="1584044" cy="720080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ovná spojovacia šípka 58"/>
          <p:cNvCxnSpPr>
            <a:stCxn id="44" idx="2"/>
            <a:endCxn id="48" idx="3"/>
          </p:cNvCxnSpPr>
          <p:nvPr/>
        </p:nvCxnSpPr>
        <p:spPr>
          <a:xfrm flipH="1">
            <a:off x="5832140" y="908720"/>
            <a:ext cx="1368020" cy="165615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>
            <a:stCxn id="46" idx="2"/>
            <a:endCxn id="47" idx="1"/>
          </p:cNvCxnSpPr>
          <p:nvPr/>
        </p:nvCxnSpPr>
        <p:spPr>
          <a:xfrm>
            <a:off x="1943576" y="908720"/>
            <a:ext cx="1584308" cy="720080"/>
          </a:xfrm>
          <a:prstGeom prst="straightConnector1">
            <a:avLst/>
          </a:pr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ovná spojovacia šípka 64"/>
          <p:cNvCxnSpPr>
            <a:stCxn id="46" idx="2"/>
            <a:endCxn id="48" idx="1"/>
          </p:cNvCxnSpPr>
          <p:nvPr/>
        </p:nvCxnSpPr>
        <p:spPr>
          <a:xfrm>
            <a:off x="1943576" y="908720"/>
            <a:ext cx="1368284" cy="165615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>
            <a:stCxn id="47" idx="2"/>
            <a:endCxn id="48" idx="0"/>
          </p:cNvCxnSpPr>
          <p:nvPr/>
        </p:nvCxnSpPr>
        <p:spPr>
          <a:xfrm>
            <a:off x="4572000" y="1916832"/>
            <a:ext cx="0" cy="3600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ovacia šípka 71"/>
          <p:cNvCxnSpPr>
            <a:stCxn id="45" idx="2"/>
            <a:endCxn id="47" idx="0"/>
          </p:cNvCxnSpPr>
          <p:nvPr/>
        </p:nvCxnSpPr>
        <p:spPr>
          <a:xfrm>
            <a:off x="4572000" y="908720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ovná spojovacia šípka 77"/>
          <p:cNvCxnSpPr/>
          <p:nvPr/>
        </p:nvCxnSpPr>
        <p:spPr>
          <a:xfrm>
            <a:off x="4572000" y="2852936"/>
            <a:ext cx="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Skupina 83"/>
          <p:cNvGrpSpPr/>
          <p:nvPr/>
        </p:nvGrpSpPr>
        <p:grpSpPr>
          <a:xfrm>
            <a:off x="7020272" y="1268760"/>
            <a:ext cx="1296144" cy="1224136"/>
            <a:chOff x="7092280" y="2564904"/>
            <a:chExt cx="1296144" cy="1224136"/>
          </a:xfrm>
        </p:grpSpPr>
        <p:sp>
          <p:nvSpPr>
            <p:cNvPr id="83" name="Výbuch 2 82"/>
            <p:cNvSpPr/>
            <p:nvPr/>
          </p:nvSpPr>
          <p:spPr>
            <a:xfrm>
              <a:off x="7092280" y="2564904"/>
              <a:ext cx="1296144" cy="1224136"/>
            </a:xfrm>
            <a:prstGeom prst="irregularSeal2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1" name="BlokTextu 80"/>
            <p:cNvSpPr txBox="1"/>
            <p:nvPr/>
          </p:nvSpPr>
          <p:spPr>
            <a:xfrm>
              <a:off x="7308304" y="2924944"/>
              <a:ext cx="7745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>
                  <a:latin typeface="Arial Rounded MT Bold" pitchFamily="34" charset="0"/>
                </a:rPr>
                <a:t>NH</a:t>
              </a:r>
              <a:r>
                <a:rPr lang="sk-SK" sz="2400" b="1" baseline="-25000" dirty="0" smtClean="0">
                  <a:latin typeface="Arial Rounded MT Bold" pitchFamily="34" charset="0"/>
                </a:rPr>
                <a:t>3</a:t>
              </a:r>
              <a:endParaRPr lang="sk-SK" sz="2400" b="1" baseline="-25000" dirty="0">
                <a:latin typeface="Arial Rounded MT Bold" pitchFamily="34" charset="0"/>
              </a:endParaRPr>
            </a:p>
          </p:txBody>
        </p:sp>
      </p:grpSp>
      <p:grpSp>
        <p:nvGrpSpPr>
          <p:cNvPr id="676" name="Skupina 675"/>
          <p:cNvGrpSpPr>
            <a:grpSpLocks noChangeAspect="1"/>
          </p:cNvGrpSpPr>
          <p:nvPr/>
        </p:nvGrpSpPr>
        <p:grpSpPr>
          <a:xfrm>
            <a:off x="2416738" y="5733256"/>
            <a:ext cx="4310525" cy="857404"/>
            <a:chOff x="2718000" y="5589240"/>
            <a:chExt cx="4876635" cy="970008"/>
          </a:xfrm>
        </p:grpSpPr>
        <p:grpSp>
          <p:nvGrpSpPr>
            <p:cNvPr id="160" name="Skupina 159"/>
            <p:cNvGrpSpPr>
              <a:grpSpLocks noChangeAspect="1"/>
            </p:cNvGrpSpPr>
            <p:nvPr/>
          </p:nvGrpSpPr>
          <p:grpSpPr>
            <a:xfrm>
              <a:off x="3889549" y="5589240"/>
              <a:ext cx="1365134" cy="432048"/>
              <a:chOff x="2790176" y="5661248"/>
              <a:chExt cx="1691848" cy="535449"/>
            </a:xfrm>
          </p:grpSpPr>
          <p:grpSp>
            <p:nvGrpSpPr>
              <p:cNvPr id="161" name="Skupina 93"/>
              <p:cNvGrpSpPr/>
              <p:nvPr/>
            </p:nvGrpSpPr>
            <p:grpSpPr>
              <a:xfrm>
                <a:off x="2790176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26" name="Vývojový diagram: spojnica 225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27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31" name="Zalomená spojnica 23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Zalomená spojnica 23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8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29" name="Zalomená spojnica 22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0" name="Zalomená spojnica 22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2" name="Skupina 94"/>
              <p:cNvGrpSpPr/>
              <p:nvPr/>
            </p:nvGrpSpPr>
            <p:grpSpPr>
              <a:xfrm>
                <a:off x="295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19" name="Vývojový diagram: spojnica 218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20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24" name="Zalomená spojnica 22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5" name="Zalomená spojnica 22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1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22" name="Zalomená spojnica 22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Zalomená spojnica 22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3" name="Skupina 102"/>
              <p:cNvGrpSpPr/>
              <p:nvPr/>
            </p:nvGrpSpPr>
            <p:grpSpPr>
              <a:xfrm>
                <a:off x="311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12" name="Vývojový diagram: spojnica 211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13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17" name="Zalomená spojnica 21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Zalomená spojnica 21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4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15" name="Zalomená spojnica 21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6" name="Zalomená spojnica 21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4" name="Skupina 110"/>
              <p:cNvGrpSpPr/>
              <p:nvPr/>
            </p:nvGrpSpPr>
            <p:grpSpPr>
              <a:xfrm>
                <a:off x="327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05" name="Vývojový diagram: spojnica 204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06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10" name="Zalomená spojnica 20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Zalomená spojnica 21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7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08" name="Zalomená spojnica 20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Zalomená spojnica 20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5" name="Skupina 118"/>
              <p:cNvGrpSpPr/>
              <p:nvPr/>
            </p:nvGrpSpPr>
            <p:grpSpPr>
              <a:xfrm>
                <a:off x="3438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198" name="Vývojový diagram: spojnica 197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199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03" name="Zalomená spojnica 20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Zalomená spojnica 20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0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01" name="Zalomená spojnica 20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Zalomená spojnica 20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6" name="Skupina 126"/>
              <p:cNvGrpSpPr/>
              <p:nvPr/>
            </p:nvGrpSpPr>
            <p:grpSpPr>
              <a:xfrm>
                <a:off x="3600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191" name="Vývojový diagram: spojnica 190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192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96" name="Zalomená spojnica 19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Zalomená spojnica 19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3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94" name="Zalomená spojnica 19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Zalomená spojnica 19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7" name="Skupina 134"/>
              <p:cNvGrpSpPr/>
              <p:nvPr/>
            </p:nvGrpSpPr>
            <p:grpSpPr>
              <a:xfrm>
                <a:off x="376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184" name="Vývojový diagram: spojnica 183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185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89" name="Zalomená spojnica 18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Zalomená spojnica 18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6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87" name="Zalomená spojnica 18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Zalomená spojnica 18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8" name="Skupina 142"/>
              <p:cNvGrpSpPr/>
              <p:nvPr/>
            </p:nvGrpSpPr>
            <p:grpSpPr>
              <a:xfrm>
                <a:off x="392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177" name="Vývojový diagram: spojnica 176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178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82" name="Zalomená spojnica 18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Zalomená spojnica 18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9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80" name="Zalomená spojnica 17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1" name="Zalomená spojnica 18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9" name="Skupina 150"/>
              <p:cNvGrpSpPr/>
              <p:nvPr/>
            </p:nvGrpSpPr>
            <p:grpSpPr>
              <a:xfrm>
                <a:off x="408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170" name="Vývojový diagram: spojnica 169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171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75" name="Zalomená spojnica 17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Zalomená spojnica 17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2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173" name="Zalomená spojnica 17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Zalomená spojnica 17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234" name="Skupina 233"/>
            <p:cNvGrpSpPr>
              <a:grpSpLocks noChangeAspect="1"/>
            </p:cNvGrpSpPr>
            <p:nvPr/>
          </p:nvGrpSpPr>
          <p:grpSpPr>
            <a:xfrm>
              <a:off x="5059549" y="5589240"/>
              <a:ext cx="1365134" cy="432048"/>
              <a:chOff x="2790176" y="5661248"/>
              <a:chExt cx="1691848" cy="535449"/>
            </a:xfrm>
          </p:grpSpPr>
          <p:grpSp>
            <p:nvGrpSpPr>
              <p:cNvPr id="235" name="Skupina 93"/>
              <p:cNvGrpSpPr/>
              <p:nvPr/>
            </p:nvGrpSpPr>
            <p:grpSpPr>
              <a:xfrm>
                <a:off x="2790176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00" name="Vývojový diagram: spojnica 299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01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05" name="Zalomená spojnica 30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6" name="Zalomená spojnica 30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2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03" name="Zalomená spojnica 30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Zalomená spojnica 30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6" name="Skupina 94"/>
              <p:cNvGrpSpPr/>
              <p:nvPr/>
            </p:nvGrpSpPr>
            <p:grpSpPr>
              <a:xfrm>
                <a:off x="295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93" name="Vývojový diagram: spojnica 292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94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98" name="Zalomená spojnica 29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9" name="Zalomená spojnica 29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5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96" name="Zalomená spojnica 29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7" name="Zalomená spojnica 29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7" name="Skupina 102"/>
              <p:cNvGrpSpPr/>
              <p:nvPr/>
            </p:nvGrpSpPr>
            <p:grpSpPr>
              <a:xfrm>
                <a:off x="311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86" name="Vývojový diagram: spojnica 285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87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91" name="Zalomená spojnica 29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Zalomená spojnica 29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8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89" name="Zalomená spojnica 28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0" name="Zalomená spojnica 28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8" name="Skupina 110"/>
              <p:cNvGrpSpPr/>
              <p:nvPr/>
            </p:nvGrpSpPr>
            <p:grpSpPr>
              <a:xfrm>
                <a:off x="327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79" name="Vývojový diagram: spojnica 278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80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84" name="Zalomená spojnica 28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Zalomená spojnica 28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1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82" name="Zalomená spojnica 28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3" name="Zalomená spojnica 28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9" name="Skupina 118"/>
              <p:cNvGrpSpPr/>
              <p:nvPr/>
            </p:nvGrpSpPr>
            <p:grpSpPr>
              <a:xfrm>
                <a:off x="3438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72" name="Vývojový diagram: spojnica 271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73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77" name="Zalomená spojnica 27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8" name="Zalomená spojnica 27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75" name="Zalomená spojnica 27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6" name="Zalomená spojnica 27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Skupina 126"/>
              <p:cNvGrpSpPr/>
              <p:nvPr/>
            </p:nvGrpSpPr>
            <p:grpSpPr>
              <a:xfrm>
                <a:off x="3600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65" name="Vývojový diagram: spojnica 264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66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70" name="Zalomená spojnica 26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Zalomená spojnica 27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7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68" name="Zalomená spojnica 26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9" name="Zalomená spojnica 26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1" name="Skupina 134"/>
              <p:cNvGrpSpPr/>
              <p:nvPr/>
            </p:nvGrpSpPr>
            <p:grpSpPr>
              <a:xfrm>
                <a:off x="376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58" name="Vývojový diagram: spojnica 257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59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63" name="Zalomená spojnica 26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4" name="Zalomená spojnica 26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0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61" name="Zalomená spojnica 26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2" name="Zalomená spojnica 26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2" name="Skupina 142"/>
              <p:cNvGrpSpPr/>
              <p:nvPr/>
            </p:nvGrpSpPr>
            <p:grpSpPr>
              <a:xfrm>
                <a:off x="392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51" name="Vývojový diagram: spojnica 250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52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56" name="Zalomená spojnica 25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7" name="Zalomená spojnica 25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3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54" name="Zalomená spojnica 25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5" name="Zalomená spojnica 25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3" name="Skupina 150"/>
              <p:cNvGrpSpPr/>
              <p:nvPr/>
            </p:nvGrpSpPr>
            <p:grpSpPr>
              <a:xfrm>
                <a:off x="408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244" name="Vývojový diagram: spojnica 243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245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49" name="Zalomená spojnica 24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Zalomená spojnica 24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6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247" name="Zalomená spojnica 24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8" name="Zalomená spojnica 24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28" name="Skupina 527"/>
            <p:cNvGrpSpPr/>
            <p:nvPr/>
          </p:nvGrpSpPr>
          <p:grpSpPr>
            <a:xfrm>
              <a:off x="2718000" y="5589240"/>
              <a:ext cx="1366451" cy="970008"/>
              <a:chOff x="2718000" y="5589240"/>
              <a:chExt cx="1366451" cy="970008"/>
            </a:xfrm>
          </p:grpSpPr>
          <p:grpSp>
            <p:nvGrpSpPr>
              <p:cNvPr id="159" name="Skupina 158"/>
              <p:cNvGrpSpPr>
                <a:grpSpLocks noChangeAspect="1"/>
              </p:cNvGrpSpPr>
              <p:nvPr/>
            </p:nvGrpSpPr>
            <p:grpSpPr>
              <a:xfrm>
                <a:off x="2719317" y="5589240"/>
                <a:ext cx="1365134" cy="432048"/>
                <a:chOff x="2790176" y="5661248"/>
                <a:chExt cx="1691848" cy="535449"/>
              </a:xfrm>
            </p:grpSpPr>
            <p:grpSp>
              <p:nvGrpSpPr>
                <p:cNvPr id="94" name="Skupina 93"/>
                <p:cNvGrpSpPr/>
                <p:nvPr/>
              </p:nvGrpSpPr>
              <p:grpSpPr>
                <a:xfrm>
                  <a:off x="2790176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85" name="Vývojový diagram: spojnica 8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90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87" name="Zalomená spojnica 8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Zalomená spojnica 8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92" name="Zalomená spojnica 91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3" name="Zalomená spojnica 92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95" name="Skupina 94"/>
                <p:cNvGrpSpPr/>
                <p:nvPr/>
              </p:nvGrpSpPr>
              <p:grpSpPr>
                <a:xfrm>
                  <a:off x="295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96" name="Vývojový diagram: spojnica 9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97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01" name="Zalomená spojnica 10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2" name="Zalomená spojnica 10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8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99" name="Zalomená spojnica 9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0" name="Zalomená spojnica 9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03" name="Skupina 102"/>
                <p:cNvGrpSpPr/>
                <p:nvPr/>
              </p:nvGrpSpPr>
              <p:grpSpPr>
                <a:xfrm>
                  <a:off x="311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04" name="Vývojový diagram: spojnica 103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05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09" name="Zalomená spojnica 10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0" name="Zalomená spojnica 10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6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07" name="Zalomená spojnica 10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Zalomená spojnica 10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11" name="Skupina 110"/>
                <p:cNvGrpSpPr/>
                <p:nvPr/>
              </p:nvGrpSpPr>
              <p:grpSpPr>
                <a:xfrm>
                  <a:off x="327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12" name="Vývojový diagram: spojnica 11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13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17" name="Zalomená spojnica 11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Zalomená spojnica 11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4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15" name="Zalomená spojnica 11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Zalomená spojnica 11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19" name="Skupina 118"/>
                <p:cNvGrpSpPr/>
                <p:nvPr/>
              </p:nvGrpSpPr>
              <p:grpSpPr>
                <a:xfrm>
                  <a:off x="3438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20" name="Vývojový diagram: spojnica 119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21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25" name="Zalomená spojnica 12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6" name="Zalomená spojnica 12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23" name="Zalomená spojnica 12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4" name="Zalomená spojnica 12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27" name="Skupina 126"/>
                <p:cNvGrpSpPr/>
                <p:nvPr/>
              </p:nvGrpSpPr>
              <p:grpSpPr>
                <a:xfrm>
                  <a:off x="3600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28" name="Vývojový diagram: spojnica 127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29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33" name="Zalomená spojnica 13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Zalomená spojnica 13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0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31" name="Zalomená spojnica 13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Zalomená spojnica 13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35" name="Skupina 134"/>
                <p:cNvGrpSpPr/>
                <p:nvPr/>
              </p:nvGrpSpPr>
              <p:grpSpPr>
                <a:xfrm>
                  <a:off x="376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36" name="Vývojový diagram: spojnica 13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37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41" name="Zalomená spojnica 14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2" name="Zalomená spojnica 14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39" name="Zalomená spojnica 13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0" name="Zalomená spojnica 13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3" name="Skupina 142"/>
                <p:cNvGrpSpPr/>
                <p:nvPr/>
              </p:nvGrpSpPr>
              <p:grpSpPr>
                <a:xfrm>
                  <a:off x="392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44" name="Vývojový diagram: spojnica 143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45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49" name="Zalomená spojnica 14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Zalomená spojnica 14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6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47" name="Zalomená spojnica 14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Zalomená spojnica 14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51" name="Skupina 150"/>
                <p:cNvGrpSpPr/>
                <p:nvPr/>
              </p:nvGrpSpPr>
              <p:grpSpPr>
                <a:xfrm>
                  <a:off x="408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152" name="Vývojový diagram: spojnica 15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153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57" name="Zalomená spojnica 15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Zalomená spojnica 15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4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155" name="Zalomená spojnica 15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Zalomená spojnica 15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309" name="Skupina 158"/>
              <p:cNvGrpSpPr>
                <a:grpSpLocks noChangeAspect="1"/>
              </p:cNvGrpSpPr>
              <p:nvPr/>
            </p:nvGrpSpPr>
            <p:grpSpPr>
              <a:xfrm flipV="1">
                <a:off x="2718000" y="6127200"/>
                <a:ext cx="1365134" cy="432048"/>
                <a:chOff x="2790176" y="5661248"/>
                <a:chExt cx="1691848" cy="535449"/>
              </a:xfrm>
            </p:grpSpPr>
            <p:grpSp>
              <p:nvGrpSpPr>
                <p:cNvPr id="456" name="Skupina 93"/>
                <p:cNvGrpSpPr/>
                <p:nvPr/>
              </p:nvGrpSpPr>
              <p:grpSpPr>
                <a:xfrm>
                  <a:off x="2790176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21" name="Vývojový diagram: spojnica 8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22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26" name="Zalomená spojnica 525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7" name="Zalomená spojnica 8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23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24" name="Zalomená spojnica 523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5" name="Zalomená spojnica 524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57" name="Skupina 94"/>
                <p:cNvGrpSpPr/>
                <p:nvPr/>
              </p:nvGrpSpPr>
              <p:grpSpPr>
                <a:xfrm>
                  <a:off x="295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14" name="Vývojový diagram: spojnica 9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15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19" name="Zalomená spojnica 51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20" name="Zalomená spojnica 10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16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17" name="Zalomená spojnica 51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8" name="Zalomená spojnica 51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58" name="Skupina 102"/>
                <p:cNvGrpSpPr/>
                <p:nvPr/>
              </p:nvGrpSpPr>
              <p:grpSpPr>
                <a:xfrm>
                  <a:off x="311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07" name="Vývojový diagram: spojnica 506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08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12" name="Zalomená spojnica 10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3" name="Zalomená spojnica 10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09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10" name="Zalomená spojnica 509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1" name="Zalomená spojnica 510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59" name="Skupina 110"/>
                <p:cNvGrpSpPr/>
                <p:nvPr/>
              </p:nvGrpSpPr>
              <p:grpSpPr>
                <a:xfrm>
                  <a:off x="327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00" name="Vývojový diagram: spojnica 499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01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05" name="Zalomená spojnica 11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6" name="Zalomená spojnica 50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02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03" name="Zalomená spojnica 50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4" name="Zalomená spojnica 11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60" name="Skupina 118"/>
                <p:cNvGrpSpPr/>
                <p:nvPr/>
              </p:nvGrpSpPr>
              <p:grpSpPr>
                <a:xfrm>
                  <a:off x="3438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493" name="Vývojový diagram: spojnica 492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494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98" name="Zalomená spojnica 497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9" name="Zalomená spojnica 49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95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96" name="Zalomená spojnica 12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7" name="Zalomená spojnica 12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61" name="Skupina 126"/>
                <p:cNvGrpSpPr/>
                <p:nvPr/>
              </p:nvGrpSpPr>
              <p:grpSpPr>
                <a:xfrm>
                  <a:off x="3600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486" name="Vývojový diagram: spojnica 48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487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91" name="Zalomená spojnica 49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2" name="Zalomená spojnica 49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88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89" name="Zalomená spojnica 13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0" name="Zalomená spojnica 48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62" name="Skupina 134"/>
                <p:cNvGrpSpPr/>
                <p:nvPr/>
              </p:nvGrpSpPr>
              <p:grpSpPr>
                <a:xfrm>
                  <a:off x="376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479" name="Vývojový diagram: spojnica 478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480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84" name="Zalomená spojnica 483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5" name="Zalomená spojnica 484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81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82" name="Zalomená spojnica 481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3" name="Zalomená spojnica 482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63" name="Skupina 142"/>
                <p:cNvGrpSpPr/>
                <p:nvPr/>
              </p:nvGrpSpPr>
              <p:grpSpPr>
                <a:xfrm>
                  <a:off x="392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472" name="Vývojový diagram: spojnica 143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473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77" name="Zalomená spojnica 47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8" name="Zalomená spojnica 14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74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75" name="Zalomená spojnica 47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6" name="Zalomená spojnica 47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464" name="Skupina 150"/>
                <p:cNvGrpSpPr/>
                <p:nvPr/>
              </p:nvGrpSpPr>
              <p:grpSpPr>
                <a:xfrm>
                  <a:off x="408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465" name="Vývojový diagram: spojnica 15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466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70" name="Zalomená spojnica 15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1" name="Zalomená spojnica 15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7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468" name="Zalomená spojnica 15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9" name="Zalomená spojnica 15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310" name="Skupina 159"/>
            <p:cNvGrpSpPr>
              <a:grpSpLocks noChangeAspect="1"/>
            </p:cNvGrpSpPr>
            <p:nvPr/>
          </p:nvGrpSpPr>
          <p:grpSpPr>
            <a:xfrm flipV="1">
              <a:off x="3888232" y="6127200"/>
              <a:ext cx="1365134" cy="432048"/>
              <a:chOff x="2790176" y="5661248"/>
              <a:chExt cx="1691848" cy="535449"/>
            </a:xfrm>
          </p:grpSpPr>
          <p:grpSp>
            <p:nvGrpSpPr>
              <p:cNvPr id="384" name="Skupina 93"/>
              <p:cNvGrpSpPr/>
              <p:nvPr/>
            </p:nvGrpSpPr>
            <p:grpSpPr>
              <a:xfrm>
                <a:off x="2790176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49" name="Vývojový diagram: spojnica 448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50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54" name="Zalomená spojnica 45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5" name="Zalomená spojnica 45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1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52" name="Zalomená spojnica 45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3" name="Zalomená spojnica 45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5" name="Skupina 94"/>
              <p:cNvGrpSpPr/>
              <p:nvPr/>
            </p:nvGrpSpPr>
            <p:grpSpPr>
              <a:xfrm>
                <a:off x="295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42" name="Vývojový diagram: spojnica 441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43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47" name="Zalomená spojnica 44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Zalomená spojnica 44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4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45" name="Zalomená spojnica 44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6" name="Zalomená spojnica 44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6" name="Skupina 102"/>
              <p:cNvGrpSpPr/>
              <p:nvPr/>
            </p:nvGrpSpPr>
            <p:grpSpPr>
              <a:xfrm>
                <a:off x="311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35" name="Vývojový diagram: spojnica 434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36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40" name="Zalomená spojnica 43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1" name="Zalomená spojnica 44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7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38" name="Zalomená spojnica 43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9" name="Zalomená spojnica 43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7" name="Skupina 110"/>
              <p:cNvGrpSpPr/>
              <p:nvPr/>
            </p:nvGrpSpPr>
            <p:grpSpPr>
              <a:xfrm>
                <a:off x="327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28" name="Vývojový diagram: spojnica 427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29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33" name="Zalomená spojnica 43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4" name="Zalomená spojnica 43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0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31" name="Zalomená spojnica 43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2" name="Zalomená spojnica 43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8" name="Skupina 118"/>
              <p:cNvGrpSpPr/>
              <p:nvPr/>
            </p:nvGrpSpPr>
            <p:grpSpPr>
              <a:xfrm>
                <a:off x="3438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21" name="Vývojový diagram: spojnica 420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22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26" name="Zalomená spojnica 42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7" name="Zalomená spojnica 42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23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24" name="Zalomená spojnica 42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5" name="Zalomená spojnica 42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89" name="Skupina 126"/>
              <p:cNvGrpSpPr/>
              <p:nvPr/>
            </p:nvGrpSpPr>
            <p:grpSpPr>
              <a:xfrm>
                <a:off x="3600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14" name="Vývojový diagram: spojnica 413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15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19" name="Zalomená spojnica 41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0" name="Zalomená spojnica 41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6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17" name="Zalomená spojnica 41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8" name="Zalomená spojnica 41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90" name="Skupina 134"/>
              <p:cNvGrpSpPr/>
              <p:nvPr/>
            </p:nvGrpSpPr>
            <p:grpSpPr>
              <a:xfrm>
                <a:off x="376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07" name="Vývojový diagram: spojnica 406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08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12" name="Zalomená spojnica 41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3" name="Zalomená spojnica 41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9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10" name="Zalomená spojnica 40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1" name="Zalomená spojnica 41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91" name="Skupina 142"/>
              <p:cNvGrpSpPr/>
              <p:nvPr/>
            </p:nvGrpSpPr>
            <p:grpSpPr>
              <a:xfrm>
                <a:off x="392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400" name="Vývojový diagram: spojnica 399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401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05" name="Zalomená spojnica 40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6" name="Zalomená spojnica 40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02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403" name="Zalomená spojnica 40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4" name="Zalomená spojnica 40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92" name="Skupina 150"/>
              <p:cNvGrpSpPr/>
              <p:nvPr/>
            </p:nvGrpSpPr>
            <p:grpSpPr>
              <a:xfrm>
                <a:off x="408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93" name="Vývojový diagram: spojnica 392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94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98" name="Zalomená spojnica 39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9" name="Zalomená spojnica 39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95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96" name="Zalomená spojnica 39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7" name="Zalomená spojnica 39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11" name="Skupina 233"/>
            <p:cNvGrpSpPr>
              <a:grpSpLocks noChangeAspect="1"/>
            </p:cNvGrpSpPr>
            <p:nvPr/>
          </p:nvGrpSpPr>
          <p:grpSpPr>
            <a:xfrm flipV="1">
              <a:off x="5058232" y="6127200"/>
              <a:ext cx="1365134" cy="432048"/>
              <a:chOff x="2790176" y="5661248"/>
              <a:chExt cx="1691848" cy="535449"/>
            </a:xfrm>
          </p:grpSpPr>
          <p:grpSp>
            <p:nvGrpSpPr>
              <p:cNvPr id="312" name="Skupina 93"/>
              <p:cNvGrpSpPr/>
              <p:nvPr/>
            </p:nvGrpSpPr>
            <p:grpSpPr>
              <a:xfrm>
                <a:off x="2790176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77" name="Vývojový diagram: spojnica 376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78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82" name="Zalomená spojnica 38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3" name="Zalomená spojnica 38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9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80" name="Zalomená spojnica 37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1" name="Zalomená spojnica 38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3" name="Skupina 94"/>
              <p:cNvGrpSpPr/>
              <p:nvPr/>
            </p:nvGrpSpPr>
            <p:grpSpPr>
              <a:xfrm>
                <a:off x="295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70" name="Vývojový diagram: spojnica 369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71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75" name="Zalomená spojnica 37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6" name="Zalomená spojnica 37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72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73" name="Zalomená spojnica 37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4" name="Zalomená spojnica 37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4" name="Skupina 102"/>
              <p:cNvGrpSpPr/>
              <p:nvPr/>
            </p:nvGrpSpPr>
            <p:grpSpPr>
              <a:xfrm>
                <a:off x="311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63" name="Vývojový diagram: spojnica 362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64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68" name="Zalomená spojnica 36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9" name="Zalomená spojnica 36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65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66" name="Zalomená spojnica 36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7" name="Zalomená spojnica 36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5" name="Skupina 110"/>
              <p:cNvGrpSpPr/>
              <p:nvPr/>
            </p:nvGrpSpPr>
            <p:grpSpPr>
              <a:xfrm>
                <a:off x="327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56" name="Vývojový diagram: spojnica 355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57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61" name="Zalomená spojnica 36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2" name="Zalomená spojnica 36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8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59" name="Zalomená spojnica 358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0" name="Zalomená spojnica 359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6" name="Skupina 118"/>
              <p:cNvGrpSpPr/>
              <p:nvPr/>
            </p:nvGrpSpPr>
            <p:grpSpPr>
              <a:xfrm>
                <a:off x="3438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49" name="Vývojový diagram: spojnica 348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50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54" name="Zalomená spojnica 35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5" name="Zalomená spojnica 35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51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52" name="Zalomená spojnica 351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Zalomená spojnica 352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7" name="Skupina 126"/>
              <p:cNvGrpSpPr/>
              <p:nvPr/>
            </p:nvGrpSpPr>
            <p:grpSpPr>
              <a:xfrm>
                <a:off x="3600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42" name="Vývojový diagram: spojnica 341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43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47" name="Zalomená spojnica 346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8" name="Zalomená spojnica 347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4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45" name="Zalomená spojnica 344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6" name="Zalomená spojnica 345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8" name="Skupina 134"/>
              <p:cNvGrpSpPr/>
              <p:nvPr/>
            </p:nvGrpSpPr>
            <p:grpSpPr>
              <a:xfrm>
                <a:off x="3762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35" name="Vývojový diagram: spojnica 334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36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40" name="Zalomená spojnica 339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1" name="Zalomená spojnica 340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7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38" name="Zalomená spojnica 337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9" name="Zalomená spojnica 338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9" name="Skupina 142"/>
              <p:cNvGrpSpPr/>
              <p:nvPr/>
            </p:nvGrpSpPr>
            <p:grpSpPr>
              <a:xfrm>
                <a:off x="3924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28" name="Vývojový diagram: spojnica 327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29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33" name="Zalomená spojnica 332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4" name="Zalomená spojnica 333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0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31" name="Zalomená spojnica 330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Zalomená spojnica 331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20" name="Skupina 150"/>
              <p:cNvGrpSpPr/>
              <p:nvPr/>
            </p:nvGrpSpPr>
            <p:grpSpPr>
              <a:xfrm>
                <a:off x="4086000" y="5661248"/>
                <a:ext cx="396024" cy="535449"/>
                <a:chOff x="2790176" y="5661248"/>
                <a:chExt cx="396024" cy="535449"/>
              </a:xfrm>
            </p:grpSpPr>
            <p:sp>
              <p:nvSpPr>
                <p:cNvPr id="321" name="Vývojový diagram: spojnica 320"/>
                <p:cNvSpPr>
                  <a:spLocks noChangeAspect="1"/>
                </p:cNvSpPr>
                <p:nvPr/>
              </p:nvSpPr>
              <p:spPr>
                <a:xfrm>
                  <a:off x="2915816" y="5661248"/>
                  <a:ext cx="144016" cy="144016"/>
                </a:xfrm>
                <a:prstGeom prst="flowChartConnector">
                  <a:avLst/>
                </a:prstGeom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grpSp>
              <p:nvGrpSpPr>
                <p:cNvPr id="322" name="Skupina 89"/>
                <p:cNvGrpSpPr/>
                <p:nvPr/>
              </p:nvGrpSpPr>
              <p:grpSpPr>
                <a:xfrm rot="2700000">
                  <a:off x="2790000" y="5872497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26" name="Zalomená spojnica 325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Zalomená spojnica 326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3" name="Skupina 90"/>
                <p:cNvGrpSpPr/>
                <p:nvPr/>
              </p:nvGrpSpPr>
              <p:grpSpPr>
                <a:xfrm rot="2700000">
                  <a:off x="2862000" y="5872496"/>
                  <a:ext cx="324376" cy="324024"/>
                  <a:chOff x="1403648" y="4005064"/>
                  <a:chExt cx="324376" cy="324024"/>
                </a:xfrm>
              </p:grpSpPr>
              <p:cxnSp>
                <p:nvCxnSpPr>
                  <p:cNvPr id="324" name="Zalomená spojnica 323"/>
                  <p:cNvCxnSpPr/>
                  <p:nvPr/>
                </p:nvCxnSpPr>
                <p:spPr>
                  <a:xfrm rot="16200000" flipH="1">
                    <a:off x="1349636" y="4059076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Zalomená spojnica 324"/>
                  <p:cNvCxnSpPr/>
                  <p:nvPr/>
                </p:nvCxnSpPr>
                <p:spPr>
                  <a:xfrm>
                    <a:off x="1512000" y="4221088"/>
                    <a:ext cx="216024" cy="108000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529" name="Skupina 528"/>
            <p:cNvGrpSpPr/>
            <p:nvPr/>
          </p:nvGrpSpPr>
          <p:grpSpPr>
            <a:xfrm>
              <a:off x="6228184" y="5589240"/>
              <a:ext cx="1366451" cy="970008"/>
              <a:chOff x="2718000" y="5589240"/>
              <a:chExt cx="1366451" cy="970008"/>
            </a:xfrm>
          </p:grpSpPr>
          <p:grpSp>
            <p:nvGrpSpPr>
              <p:cNvPr id="530" name="Skupina 158"/>
              <p:cNvGrpSpPr>
                <a:grpSpLocks noChangeAspect="1"/>
              </p:cNvGrpSpPr>
              <p:nvPr/>
            </p:nvGrpSpPr>
            <p:grpSpPr>
              <a:xfrm>
                <a:off x="2719317" y="5589240"/>
                <a:ext cx="1365134" cy="432048"/>
                <a:chOff x="2790176" y="5661248"/>
                <a:chExt cx="1691848" cy="535449"/>
              </a:xfrm>
            </p:grpSpPr>
            <p:grpSp>
              <p:nvGrpSpPr>
                <p:cNvPr id="604" name="Skupina 93"/>
                <p:cNvGrpSpPr/>
                <p:nvPr/>
              </p:nvGrpSpPr>
              <p:grpSpPr>
                <a:xfrm>
                  <a:off x="2790176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69" name="Vývojový diagram: spojnica 8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70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74" name="Zalomená spojnica 8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5" name="Zalomená spojnica 674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71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72" name="Zalomená spojnica 671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73" name="Zalomená spojnica 672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5" name="Skupina 94"/>
                <p:cNvGrpSpPr/>
                <p:nvPr/>
              </p:nvGrpSpPr>
              <p:grpSpPr>
                <a:xfrm>
                  <a:off x="295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62" name="Vývojový diagram: spojnica 66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63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67" name="Zalomená spojnica 10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8" name="Zalomená spojnica 10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64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65" name="Zalomená spojnica 66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6" name="Zalomená spojnica 66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6" name="Skupina 102"/>
                <p:cNvGrpSpPr/>
                <p:nvPr/>
              </p:nvGrpSpPr>
              <p:grpSpPr>
                <a:xfrm>
                  <a:off x="311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55" name="Vývojový diagram: spojnica 65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56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60" name="Zalomená spojnica 10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61" name="Zalomená spojnica 660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7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58" name="Zalomená spojnica 657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9" name="Zalomená spojnica 10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7" name="Skupina 110"/>
                <p:cNvGrpSpPr/>
                <p:nvPr/>
              </p:nvGrpSpPr>
              <p:grpSpPr>
                <a:xfrm>
                  <a:off x="327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48" name="Vývojový diagram: spojnica 647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49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53" name="Zalomená spojnica 65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4" name="Zalomená spojnica 65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50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51" name="Zalomená spojnica 11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52" name="Zalomená spojnica 11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8" name="Skupina 118"/>
                <p:cNvGrpSpPr/>
                <p:nvPr/>
              </p:nvGrpSpPr>
              <p:grpSpPr>
                <a:xfrm>
                  <a:off x="3438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41" name="Vývojový diagram: spojnica 640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42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46" name="Zalomená spojnica 645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7" name="Zalomená spojnica 646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43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44" name="Zalomená spojnica 643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5" name="Zalomená spojnica 644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09" name="Skupina 126"/>
                <p:cNvGrpSpPr/>
                <p:nvPr/>
              </p:nvGrpSpPr>
              <p:grpSpPr>
                <a:xfrm>
                  <a:off x="3600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34" name="Vývojový diagram: spojnica 633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35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39" name="Zalomená spojnica 63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40" name="Zalomená spojnica 63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36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37" name="Zalomená spojnica 63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8" name="Zalomená spojnica 63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0" name="Skupina 134"/>
                <p:cNvGrpSpPr/>
                <p:nvPr/>
              </p:nvGrpSpPr>
              <p:grpSpPr>
                <a:xfrm>
                  <a:off x="376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27" name="Vývojový diagram: spojnica 626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28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32" name="Zalomená spojnica 631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3" name="Zalomená spojnica 632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29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30" name="Zalomená spojnica 629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31" name="Zalomená spojnica 630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1" name="Skupina 142"/>
                <p:cNvGrpSpPr/>
                <p:nvPr/>
              </p:nvGrpSpPr>
              <p:grpSpPr>
                <a:xfrm>
                  <a:off x="392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20" name="Vývojový diagram: spojnica 619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21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25" name="Zalomená spojnica 62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6" name="Zalomená spojnica 62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22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23" name="Zalomená spojnica 62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24" name="Zalomená spojnica 62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612" name="Skupina 150"/>
                <p:cNvGrpSpPr/>
                <p:nvPr/>
              </p:nvGrpSpPr>
              <p:grpSpPr>
                <a:xfrm>
                  <a:off x="408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613" name="Vývojový diagram: spojnica 612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614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18" name="Zalomená spojnica 617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9" name="Zalomená spojnica 61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15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16" name="Zalomená spojnica 615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17" name="Zalomená spojnica 616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grpSp>
            <p:nvGrpSpPr>
              <p:cNvPr id="531" name="Skupina 158"/>
              <p:cNvGrpSpPr>
                <a:grpSpLocks noChangeAspect="1"/>
              </p:cNvGrpSpPr>
              <p:nvPr/>
            </p:nvGrpSpPr>
            <p:grpSpPr>
              <a:xfrm flipV="1">
                <a:off x="2718000" y="6127200"/>
                <a:ext cx="1365134" cy="432048"/>
                <a:chOff x="2790176" y="5661248"/>
                <a:chExt cx="1691848" cy="535449"/>
              </a:xfrm>
            </p:grpSpPr>
            <p:grpSp>
              <p:nvGrpSpPr>
                <p:cNvPr id="532" name="Skupina 93"/>
                <p:cNvGrpSpPr/>
                <p:nvPr/>
              </p:nvGrpSpPr>
              <p:grpSpPr>
                <a:xfrm>
                  <a:off x="2790176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97" name="Vývojový diagram: spojnica 8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98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02" name="Zalomená spojnica 601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3" name="Zalomená spojnica 8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9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600" name="Zalomená spojnica 599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01" name="Zalomená spojnica 600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3" name="Skupina 94"/>
                <p:cNvGrpSpPr/>
                <p:nvPr/>
              </p:nvGrpSpPr>
              <p:grpSpPr>
                <a:xfrm>
                  <a:off x="295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90" name="Vývojový diagram: spojnica 9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91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95" name="Zalomená spojnica 59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6" name="Zalomená spojnica 10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92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93" name="Zalomená spojnica 59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94" name="Zalomená spojnica 59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4" name="Skupina 102"/>
                <p:cNvGrpSpPr/>
                <p:nvPr/>
              </p:nvGrpSpPr>
              <p:grpSpPr>
                <a:xfrm>
                  <a:off x="311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83" name="Vývojový diagram: spojnica 582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84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88" name="Zalomená spojnica 10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9" name="Zalomená spojnica 10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85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86" name="Zalomená spojnica 585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7" name="Zalomená spojnica 586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5" name="Skupina 110"/>
                <p:cNvGrpSpPr/>
                <p:nvPr/>
              </p:nvGrpSpPr>
              <p:grpSpPr>
                <a:xfrm>
                  <a:off x="327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76" name="Vývojový diagram: spojnica 575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77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81" name="Zalomená spojnica 11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2" name="Zalomená spojnica 58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78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79" name="Zalomená spojnica 578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80" name="Zalomená spojnica 11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6" name="Skupina 118"/>
                <p:cNvGrpSpPr/>
                <p:nvPr/>
              </p:nvGrpSpPr>
              <p:grpSpPr>
                <a:xfrm>
                  <a:off x="3438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69" name="Vývojový diagram: spojnica 568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70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74" name="Zalomená spojnica 573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5" name="Zalomená spojnica 574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71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72" name="Zalomená spojnica 12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73" name="Zalomená spojnica 123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7" name="Skupina 126"/>
                <p:cNvGrpSpPr/>
                <p:nvPr/>
              </p:nvGrpSpPr>
              <p:grpSpPr>
                <a:xfrm>
                  <a:off x="3600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62" name="Vývojový diagram: spojnica 56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63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67" name="Zalomená spojnica 56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8" name="Zalomená spojnica 56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64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65" name="Zalomená spojnica 13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6" name="Zalomená spojnica 56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8" name="Skupina 134"/>
                <p:cNvGrpSpPr/>
                <p:nvPr/>
              </p:nvGrpSpPr>
              <p:grpSpPr>
                <a:xfrm>
                  <a:off x="3762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55" name="Vývojový diagram: spojnica 554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56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60" name="Zalomená spojnica 559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1" name="Zalomená spojnica 560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57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58" name="Zalomená spojnica 557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9" name="Zalomená spojnica 558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39" name="Skupina 142"/>
                <p:cNvGrpSpPr/>
                <p:nvPr/>
              </p:nvGrpSpPr>
              <p:grpSpPr>
                <a:xfrm>
                  <a:off x="3924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48" name="Vývojový diagram: spojnica 143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49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53" name="Zalomená spojnica 552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4" name="Zalomená spojnica 149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50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51" name="Zalomená spojnica 550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52" name="Zalomená spojnica 551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540" name="Skupina 150"/>
                <p:cNvGrpSpPr/>
                <p:nvPr/>
              </p:nvGrpSpPr>
              <p:grpSpPr>
                <a:xfrm>
                  <a:off x="4086000" y="5661248"/>
                  <a:ext cx="396024" cy="535449"/>
                  <a:chOff x="2790176" y="5661248"/>
                  <a:chExt cx="396024" cy="535449"/>
                </a:xfrm>
              </p:grpSpPr>
              <p:sp>
                <p:nvSpPr>
                  <p:cNvPr id="541" name="Vývojový diagram: spojnica 151"/>
                  <p:cNvSpPr>
                    <a:spLocks noChangeAspect="1"/>
                  </p:cNvSpPr>
                  <p:nvPr/>
                </p:nvSpPr>
                <p:spPr>
                  <a:xfrm>
                    <a:off x="2915816" y="5661248"/>
                    <a:ext cx="144016" cy="144016"/>
                  </a:xfrm>
                  <a:prstGeom prst="flowChartConnector">
                    <a:avLst/>
                  </a:prstGeom>
                </p:spPr>
                <p:style>
                  <a:lnRef idx="2">
                    <a:schemeClr val="accent6">
                      <a:shade val="50000"/>
                    </a:schemeClr>
                  </a:lnRef>
                  <a:fillRef idx="1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k-SK"/>
                  </a:p>
                </p:txBody>
              </p:sp>
              <p:grpSp>
                <p:nvGrpSpPr>
                  <p:cNvPr id="542" name="Skupina 89"/>
                  <p:cNvGrpSpPr/>
                  <p:nvPr/>
                </p:nvGrpSpPr>
                <p:grpSpPr>
                  <a:xfrm rot="2700000">
                    <a:off x="2790000" y="5872497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46" name="Zalomená spojnica 156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7" name="Zalomená spojnica 157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543" name="Skupina 90"/>
                  <p:cNvGrpSpPr/>
                  <p:nvPr/>
                </p:nvGrpSpPr>
                <p:grpSpPr>
                  <a:xfrm rot="2700000">
                    <a:off x="2862000" y="5872496"/>
                    <a:ext cx="324376" cy="324024"/>
                    <a:chOff x="1403648" y="4005064"/>
                    <a:chExt cx="324376" cy="324024"/>
                  </a:xfrm>
                </p:grpSpPr>
                <p:cxnSp>
                  <p:nvCxnSpPr>
                    <p:cNvPr id="544" name="Zalomená spojnica 154"/>
                    <p:cNvCxnSpPr/>
                    <p:nvPr/>
                  </p:nvCxnSpPr>
                  <p:spPr>
                    <a:xfrm rot="16200000" flipH="1">
                      <a:off x="1349636" y="4059076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45" name="Zalomená spojnica 155"/>
                    <p:cNvCxnSpPr/>
                    <p:nvPr/>
                  </p:nvCxnSpPr>
                  <p:spPr>
                    <a:xfrm>
                      <a:off x="1512000" y="4221088"/>
                      <a:ext cx="216024" cy="108000"/>
                    </a:xfrm>
                    <a:prstGeom prst="bentConnector3">
                      <a:avLst>
                        <a:gd name="adj1" fmla="val 50000"/>
                      </a:avLst>
                    </a:prstGeom>
                    <a:ln>
                      <a:solidFill>
                        <a:schemeClr val="accent6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</p:grpSp>
      <p:sp>
        <p:nvSpPr>
          <p:cNvPr id="677" name="Ovál 676"/>
          <p:cNvSpPr/>
          <p:nvPr/>
        </p:nvSpPr>
        <p:spPr>
          <a:xfrm>
            <a:off x="2699792" y="5661248"/>
            <a:ext cx="482352" cy="10081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78" name="Ovál 677"/>
          <p:cNvSpPr/>
          <p:nvPr/>
        </p:nvSpPr>
        <p:spPr>
          <a:xfrm>
            <a:off x="3347864" y="5661248"/>
            <a:ext cx="432048" cy="28803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80" name="Ovál 679"/>
          <p:cNvSpPr/>
          <p:nvPr/>
        </p:nvSpPr>
        <p:spPr>
          <a:xfrm>
            <a:off x="3923928" y="5661248"/>
            <a:ext cx="648072" cy="100811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81" name="Ovál 680"/>
          <p:cNvSpPr/>
          <p:nvPr/>
        </p:nvSpPr>
        <p:spPr>
          <a:xfrm>
            <a:off x="4860032" y="5661248"/>
            <a:ext cx="64807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82" name="BlokTextu 681"/>
          <p:cNvSpPr txBox="1"/>
          <p:nvPr/>
        </p:nvSpPr>
        <p:spPr>
          <a:xfrm>
            <a:off x="2797339" y="599602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/>
              <a:t>I.</a:t>
            </a:r>
            <a:endParaRPr lang="sk-SK" sz="1600" dirty="0"/>
          </a:p>
        </p:txBody>
      </p:sp>
      <p:sp>
        <p:nvSpPr>
          <p:cNvPr id="683" name="BlokTextu 682"/>
          <p:cNvSpPr txBox="1"/>
          <p:nvPr/>
        </p:nvSpPr>
        <p:spPr>
          <a:xfrm>
            <a:off x="3394611" y="5635987"/>
            <a:ext cx="338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/>
              <a:t>II.</a:t>
            </a:r>
            <a:endParaRPr lang="sk-SK" sz="1600" dirty="0"/>
          </a:p>
        </p:txBody>
      </p:sp>
      <p:sp>
        <p:nvSpPr>
          <p:cNvPr id="684" name="BlokTextu 683"/>
          <p:cNvSpPr txBox="1"/>
          <p:nvPr/>
        </p:nvSpPr>
        <p:spPr>
          <a:xfrm>
            <a:off x="4053039" y="5996027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/>
              <a:t>III.</a:t>
            </a:r>
            <a:endParaRPr lang="sk-SK" sz="1600" dirty="0"/>
          </a:p>
        </p:txBody>
      </p:sp>
      <p:sp>
        <p:nvSpPr>
          <p:cNvPr id="685" name="BlokTextu 684"/>
          <p:cNvSpPr txBox="1"/>
          <p:nvPr/>
        </p:nvSpPr>
        <p:spPr>
          <a:xfrm>
            <a:off x="4992189" y="5996027"/>
            <a:ext cx="3837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dirty="0" smtClean="0"/>
              <a:t>IV.</a:t>
            </a:r>
            <a:endParaRPr lang="sk-SK" sz="1600" dirty="0"/>
          </a:p>
        </p:txBody>
      </p:sp>
      <p:cxnSp>
        <p:nvCxnSpPr>
          <p:cNvPr id="688" name="Rovná spojovacia šípka 687"/>
          <p:cNvCxnSpPr/>
          <p:nvPr/>
        </p:nvCxnSpPr>
        <p:spPr>
          <a:xfrm>
            <a:off x="4572000" y="5013176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Rovná spojovacia šípka 692"/>
          <p:cNvCxnSpPr/>
          <p:nvPr/>
        </p:nvCxnSpPr>
        <p:spPr>
          <a:xfrm>
            <a:off x="2699792" y="2780928"/>
            <a:ext cx="1422000" cy="6139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2" name="Skupina 691"/>
          <p:cNvGrpSpPr/>
          <p:nvPr/>
        </p:nvGrpSpPr>
        <p:grpSpPr>
          <a:xfrm>
            <a:off x="1115484" y="2348880"/>
            <a:ext cx="1656184" cy="504056"/>
            <a:chOff x="971600" y="2348880"/>
            <a:chExt cx="1656184" cy="504056"/>
          </a:xfrm>
        </p:grpSpPr>
        <p:sp>
          <p:nvSpPr>
            <p:cNvPr id="690" name="Vývojový diagram: zakončenie 689"/>
            <p:cNvSpPr/>
            <p:nvPr/>
          </p:nvSpPr>
          <p:spPr>
            <a:xfrm>
              <a:off x="971600" y="2348880"/>
              <a:ext cx="1656184" cy="504056"/>
            </a:xfrm>
            <a:prstGeom prst="flowChartTerminator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0" scaled="1"/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91" name="BlokTextu 690"/>
            <p:cNvSpPr txBox="1"/>
            <p:nvPr/>
          </p:nvSpPr>
          <p:spPr>
            <a:xfrm>
              <a:off x="1032495" y="2400853"/>
              <a:ext cx="15343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000" dirty="0" err="1" smtClean="0">
                  <a:latin typeface="Arial Rounded MT Bold" pitchFamily="34" charset="0"/>
                </a:rPr>
                <a:t>Oxalacetát</a:t>
              </a:r>
              <a:endParaRPr lang="sk-SK" sz="2000" dirty="0">
                <a:latin typeface="Arial Rounded MT Bold" pitchFamily="34" charset="0"/>
              </a:endParaRPr>
            </a:p>
          </p:txBody>
        </p:sp>
      </p:grpSp>
      <p:cxnSp>
        <p:nvCxnSpPr>
          <p:cNvPr id="705" name="Rovná spojovacia šípka 704"/>
          <p:cNvCxnSpPr/>
          <p:nvPr/>
        </p:nvCxnSpPr>
        <p:spPr>
          <a:xfrm flipH="1">
            <a:off x="2699792" y="1772816"/>
            <a:ext cx="864096" cy="6480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8" name="Skupina 717"/>
          <p:cNvGrpSpPr/>
          <p:nvPr/>
        </p:nvGrpSpPr>
        <p:grpSpPr>
          <a:xfrm>
            <a:off x="7380312" y="4653136"/>
            <a:ext cx="864228" cy="648072"/>
            <a:chOff x="6876124" y="4653136"/>
            <a:chExt cx="864228" cy="648072"/>
          </a:xfrm>
        </p:grpSpPr>
        <p:sp>
          <p:nvSpPr>
            <p:cNvPr id="716" name="Vývojový diagram: spojnica 715"/>
            <p:cNvSpPr>
              <a:spLocks noChangeAspect="1"/>
            </p:cNvSpPr>
            <p:nvPr/>
          </p:nvSpPr>
          <p:spPr>
            <a:xfrm>
              <a:off x="6876124" y="4653136"/>
              <a:ext cx="864228" cy="648072"/>
            </a:xfrm>
            <a:prstGeom prst="flowChartConnector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17" name="BlokTextu 716"/>
            <p:cNvSpPr txBox="1"/>
            <p:nvPr/>
          </p:nvSpPr>
          <p:spPr>
            <a:xfrm>
              <a:off x="6946601" y="4746340"/>
              <a:ext cx="7232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>
                  <a:latin typeface="Arial Rounded MT Bold" pitchFamily="34" charset="0"/>
                </a:rPr>
                <a:t>H</a:t>
              </a:r>
              <a:r>
                <a:rPr lang="sk-SK" sz="2400" b="1" baseline="-25000" dirty="0" smtClean="0">
                  <a:latin typeface="Arial Rounded MT Bold" pitchFamily="34" charset="0"/>
                </a:rPr>
                <a:t>2</a:t>
              </a:r>
              <a:r>
                <a:rPr lang="sk-SK" sz="2400" b="1" dirty="0" smtClean="0">
                  <a:latin typeface="Arial Rounded MT Bold" pitchFamily="34" charset="0"/>
                </a:rPr>
                <a:t>0</a:t>
              </a:r>
              <a:endParaRPr lang="sk-SK" sz="2400" b="1" dirty="0">
                <a:latin typeface="Arial Rounded MT Bold" pitchFamily="34" charset="0"/>
              </a:endParaRPr>
            </a:p>
          </p:txBody>
        </p:sp>
      </p:grpSp>
      <p:sp>
        <p:nvSpPr>
          <p:cNvPr id="722" name="Voľná forma 721"/>
          <p:cNvSpPr/>
          <p:nvPr/>
        </p:nvSpPr>
        <p:spPr>
          <a:xfrm>
            <a:off x="3041964" y="5151422"/>
            <a:ext cx="4390931" cy="497940"/>
          </a:xfrm>
          <a:custGeom>
            <a:avLst/>
            <a:gdLst>
              <a:gd name="connsiteX0" fmla="*/ 0 w 4390931"/>
              <a:gd name="connsiteY0" fmla="*/ 0 h 497940"/>
              <a:gd name="connsiteX1" fmla="*/ 2145672 w 4390931"/>
              <a:gd name="connsiteY1" fmla="*/ 497940 h 497940"/>
              <a:gd name="connsiteX2" fmla="*/ 4390931 w 4390931"/>
              <a:gd name="connsiteY2" fmla="*/ 0 h 49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0931" h="497940">
                <a:moveTo>
                  <a:pt x="0" y="0"/>
                </a:moveTo>
                <a:cubicBezTo>
                  <a:pt x="706925" y="248970"/>
                  <a:pt x="1413850" y="497940"/>
                  <a:pt x="2145672" y="497940"/>
                </a:cubicBezTo>
                <a:cubicBezTo>
                  <a:pt x="2877494" y="497940"/>
                  <a:pt x="3634212" y="248970"/>
                  <a:pt x="4390931" y="0"/>
                </a:cubicBez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24" name="Rovná spojovacia šípka 723"/>
          <p:cNvCxnSpPr/>
          <p:nvPr/>
        </p:nvCxnSpPr>
        <p:spPr>
          <a:xfrm flipH="1">
            <a:off x="1987200" y="4149080"/>
            <a:ext cx="1710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2" name="Skupina 731"/>
          <p:cNvGrpSpPr/>
          <p:nvPr/>
        </p:nvGrpSpPr>
        <p:grpSpPr>
          <a:xfrm>
            <a:off x="2195736" y="4725144"/>
            <a:ext cx="864096" cy="792088"/>
            <a:chOff x="2195736" y="4725144"/>
            <a:chExt cx="864096" cy="792088"/>
          </a:xfrm>
        </p:grpSpPr>
        <p:sp>
          <p:nvSpPr>
            <p:cNvPr id="727" name="Oblak 726"/>
            <p:cNvSpPr/>
            <p:nvPr/>
          </p:nvSpPr>
          <p:spPr>
            <a:xfrm>
              <a:off x="2195736" y="4725144"/>
              <a:ext cx="864096" cy="792088"/>
            </a:xfrm>
            <a:prstGeom prst="cloud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13" name="BlokTextu 712"/>
            <p:cNvSpPr txBox="1"/>
            <p:nvPr/>
          </p:nvSpPr>
          <p:spPr>
            <a:xfrm>
              <a:off x="2321450" y="4842000"/>
              <a:ext cx="6126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b="1" dirty="0" smtClean="0">
                  <a:latin typeface="Arial Rounded MT Bold" pitchFamily="34" charset="0"/>
                </a:rPr>
                <a:t>O</a:t>
              </a:r>
              <a:r>
                <a:rPr lang="sk-SK" sz="2800" b="1" baseline="-25000" dirty="0" smtClean="0">
                  <a:latin typeface="Arial Rounded MT Bold" pitchFamily="34" charset="0"/>
                </a:rPr>
                <a:t>2</a:t>
              </a:r>
              <a:endParaRPr lang="sk-SK" sz="2800" b="1" baseline="-25000" dirty="0">
                <a:latin typeface="Arial Rounded MT Bold" pitchFamily="34" charset="0"/>
              </a:endParaRPr>
            </a:p>
          </p:txBody>
        </p:sp>
      </p:grpSp>
      <p:grpSp>
        <p:nvGrpSpPr>
          <p:cNvPr id="731" name="Skupina 730"/>
          <p:cNvGrpSpPr/>
          <p:nvPr/>
        </p:nvGrpSpPr>
        <p:grpSpPr>
          <a:xfrm>
            <a:off x="1040400" y="3573016"/>
            <a:ext cx="1008112" cy="1116124"/>
            <a:chOff x="863588" y="3609020"/>
            <a:chExt cx="1008112" cy="1116124"/>
          </a:xfrm>
        </p:grpSpPr>
        <p:sp>
          <p:nvSpPr>
            <p:cNvPr id="729" name="Oblak 728"/>
            <p:cNvSpPr/>
            <p:nvPr/>
          </p:nvSpPr>
          <p:spPr>
            <a:xfrm rot="5400000">
              <a:off x="809582" y="3663026"/>
              <a:ext cx="1116124" cy="1008112"/>
            </a:xfrm>
            <a:prstGeom prst="cloud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30" name="BlokTextu 729"/>
            <p:cNvSpPr txBox="1"/>
            <p:nvPr/>
          </p:nvSpPr>
          <p:spPr>
            <a:xfrm>
              <a:off x="928261" y="3905472"/>
              <a:ext cx="8787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800" b="1" dirty="0" smtClean="0">
                  <a:latin typeface="Arial Rounded MT Bold" pitchFamily="34" charset="0"/>
                </a:rPr>
                <a:t>CO</a:t>
              </a:r>
              <a:r>
                <a:rPr lang="sk-SK" sz="2800" b="1" baseline="-25000" dirty="0" smtClean="0">
                  <a:latin typeface="Arial Rounded MT Bold" pitchFamily="34" charset="0"/>
                </a:rPr>
                <a:t>2</a:t>
              </a:r>
              <a:endParaRPr lang="sk-SK" sz="2800" b="1" baseline="-25000" dirty="0">
                <a:latin typeface="Arial Rounded MT Bold" pitchFamily="34" charset="0"/>
              </a:endParaRPr>
            </a:p>
          </p:txBody>
        </p:sp>
      </p:grpSp>
      <p:sp>
        <p:nvSpPr>
          <p:cNvPr id="49" name="Oblúk 48"/>
          <p:cNvSpPr>
            <a:spLocks noChangeAspect="1"/>
          </p:cNvSpPr>
          <p:nvPr/>
        </p:nvSpPr>
        <p:spPr>
          <a:xfrm>
            <a:off x="3707904" y="3284984"/>
            <a:ext cx="1728192" cy="1728192"/>
          </a:xfrm>
          <a:prstGeom prst="arc">
            <a:avLst>
              <a:gd name="adj1" fmla="val 16200000"/>
              <a:gd name="adj2" fmla="val 16087938"/>
            </a:avLst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06" name="Voľná forma 705"/>
          <p:cNvSpPr/>
          <p:nvPr/>
        </p:nvSpPr>
        <p:spPr>
          <a:xfrm>
            <a:off x="6444208" y="1196752"/>
            <a:ext cx="736864" cy="669600"/>
          </a:xfrm>
          <a:custGeom>
            <a:avLst/>
            <a:gdLst>
              <a:gd name="connsiteX0" fmla="*/ 115402 w 902949"/>
              <a:gd name="connsiteY0" fmla="*/ 0 h 766404"/>
              <a:gd name="connsiteX1" fmla="*/ 131258 w 902949"/>
              <a:gd name="connsiteY1" fmla="*/ 628980 h 766404"/>
              <a:gd name="connsiteX2" fmla="*/ 902949 w 902949"/>
              <a:gd name="connsiteY2" fmla="*/ 766404 h 766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2949" h="766404">
                <a:moveTo>
                  <a:pt x="115402" y="0"/>
                </a:moveTo>
                <a:cubicBezTo>
                  <a:pt x="57701" y="250623"/>
                  <a:pt x="0" y="501246"/>
                  <a:pt x="131258" y="628980"/>
                </a:cubicBezTo>
                <a:cubicBezTo>
                  <a:pt x="262516" y="756714"/>
                  <a:pt x="582732" y="761559"/>
                  <a:pt x="902949" y="766404"/>
                </a:cubicBezTo>
              </a:path>
            </a:pathLst>
          </a:custGeom>
          <a:ln w="1905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11" name="Rovná spojovacia šípka 710"/>
          <p:cNvCxnSpPr/>
          <p:nvPr/>
        </p:nvCxnSpPr>
        <p:spPr>
          <a:xfrm flipV="1">
            <a:off x="6124077" y="5122800"/>
            <a:ext cx="0" cy="1692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7" name="Skupina 686"/>
          <p:cNvGrpSpPr/>
          <p:nvPr/>
        </p:nvGrpSpPr>
        <p:grpSpPr>
          <a:xfrm>
            <a:off x="5724128" y="5661248"/>
            <a:ext cx="799899" cy="1014972"/>
            <a:chOff x="5796136" y="5661248"/>
            <a:chExt cx="799899" cy="1014972"/>
          </a:xfrm>
        </p:grpSpPr>
        <p:sp>
          <p:nvSpPr>
            <p:cNvPr id="679" name="Vývojový diagram: alternatívny proces 678"/>
            <p:cNvSpPr/>
            <p:nvPr/>
          </p:nvSpPr>
          <p:spPr>
            <a:xfrm rot="5400000">
              <a:off x="5688599" y="5827133"/>
              <a:ext cx="1014972" cy="683201"/>
            </a:xfrm>
            <a:prstGeom prst="flowChartAlternateProcess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86" name="BlokTextu 685"/>
            <p:cNvSpPr txBox="1"/>
            <p:nvPr/>
          </p:nvSpPr>
          <p:spPr>
            <a:xfrm>
              <a:off x="5796136" y="5876346"/>
              <a:ext cx="7998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k-SK" sz="1600" dirty="0" smtClean="0"/>
                <a:t>ATP -</a:t>
              </a:r>
            </a:p>
            <a:p>
              <a:pPr algn="ctr"/>
              <a:r>
                <a:rPr lang="sk-SK" sz="1600" dirty="0" err="1" smtClean="0"/>
                <a:t>syntáza</a:t>
              </a:r>
              <a:endParaRPr lang="sk-SK" sz="1600" dirty="0"/>
            </a:p>
          </p:txBody>
        </p:sp>
      </p:grpSp>
      <p:grpSp>
        <p:nvGrpSpPr>
          <p:cNvPr id="721" name="Skupina 720"/>
          <p:cNvGrpSpPr/>
          <p:nvPr/>
        </p:nvGrpSpPr>
        <p:grpSpPr>
          <a:xfrm>
            <a:off x="5695200" y="4251600"/>
            <a:ext cx="864096" cy="864096"/>
            <a:chOff x="5695200" y="4251600"/>
            <a:chExt cx="864096" cy="864096"/>
          </a:xfrm>
        </p:grpSpPr>
        <p:sp>
          <p:nvSpPr>
            <p:cNvPr id="719" name="Desaťcípa hviezda 718"/>
            <p:cNvSpPr>
              <a:spLocks noChangeAspect="1"/>
            </p:cNvSpPr>
            <p:nvPr/>
          </p:nvSpPr>
          <p:spPr>
            <a:xfrm>
              <a:off x="5695200" y="4251600"/>
              <a:ext cx="864096" cy="864096"/>
            </a:xfrm>
            <a:prstGeom prst="star10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0" name="BlokTextu 719"/>
            <p:cNvSpPr txBox="1"/>
            <p:nvPr/>
          </p:nvSpPr>
          <p:spPr>
            <a:xfrm>
              <a:off x="5739065" y="4452816"/>
              <a:ext cx="7763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>
                  <a:latin typeface="Arial Rounded MT Bold" pitchFamily="34" charset="0"/>
                </a:rPr>
                <a:t>ATP</a:t>
              </a:r>
              <a:endParaRPr lang="sk-SK" sz="2400" b="1" dirty="0">
                <a:latin typeface="Arial Rounded MT Bold" pitchFamily="34" charset="0"/>
              </a:endParaRPr>
            </a:p>
          </p:txBody>
        </p:sp>
      </p:grpSp>
      <p:grpSp>
        <p:nvGrpSpPr>
          <p:cNvPr id="726" name="Skupina 725"/>
          <p:cNvGrpSpPr/>
          <p:nvPr/>
        </p:nvGrpSpPr>
        <p:grpSpPr>
          <a:xfrm>
            <a:off x="6732240" y="3789040"/>
            <a:ext cx="1656184" cy="504056"/>
            <a:chOff x="6732240" y="3789040"/>
            <a:chExt cx="1656184" cy="504056"/>
          </a:xfrm>
        </p:grpSpPr>
        <p:sp>
          <p:nvSpPr>
            <p:cNvPr id="723" name="Vývojový diagram: zakončenie 722"/>
            <p:cNvSpPr/>
            <p:nvPr/>
          </p:nvSpPr>
          <p:spPr>
            <a:xfrm>
              <a:off x="6732240" y="3789040"/>
              <a:ext cx="1656184" cy="504056"/>
            </a:xfrm>
            <a:prstGeom prst="flowChartTerminator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5" name="BlokTextu 724"/>
            <p:cNvSpPr txBox="1"/>
            <p:nvPr/>
          </p:nvSpPr>
          <p:spPr>
            <a:xfrm>
              <a:off x="6835999" y="3810236"/>
              <a:ext cx="14486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/>
                <a:t>Močovina</a:t>
              </a:r>
              <a:endParaRPr lang="sk-SK" sz="2400" b="1" dirty="0"/>
            </a:p>
          </p:txBody>
        </p:sp>
      </p:grpSp>
      <p:cxnSp>
        <p:nvCxnSpPr>
          <p:cNvPr id="728" name="Rovná spojovacia šípka 727"/>
          <p:cNvCxnSpPr/>
          <p:nvPr/>
        </p:nvCxnSpPr>
        <p:spPr>
          <a:xfrm flipH="1">
            <a:off x="7560332" y="3573016"/>
            <a:ext cx="1" cy="216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0" name="Rovná spojovacia šípka 739"/>
          <p:cNvCxnSpPr/>
          <p:nvPr/>
        </p:nvCxnSpPr>
        <p:spPr>
          <a:xfrm flipH="1">
            <a:off x="7560332" y="2390400"/>
            <a:ext cx="1" cy="234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0" name="Skupina 709"/>
          <p:cNvGrpSpPr/>
          <p:nvPr/>
        </p:nvGrpSpPr>
        <p:grpSpPr>
          <a:xfrm>
            <a:off x="7092280" y="2636912"/>
            <a:ext cx="936104" cy="936104"/>
            <a:chOff x="7020272" y="2924944"/>
            <a:chExt cx="936104" cy="936104"/>
          </a:xfrm>
        </p:grpSpPr>
        <p:sp>
          <p:nvSpPr>
            <p:cNvPr id="707" name="Oblúk 706"/>
            <p:cNvSpPr>
              <a:spLocks noChangeAspect="1"/>
            </p:cNvSpPr>
            <p:nvPr/>
          </p:nvSpPr>
          <p:spPr>
            <a:xfrm>
              <a:off x="7020272" y="2924944"/>
              <a:ext cx="936104" cy="936104"/>
            </a:xfrm>
            <a:prstGeom prst="arc">
              <a:avLst>
                <a:gd name="adj1" fmla="val 16200000"/>
                <a:gd name="adj2" fmla="val 16087938"/>
              </a:avLst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08" name="BlokTextu 707"/>
            <p:cNvSpPr txBox="1"/>
            <p:nvPr/>
          </p:nvSpPr>
          <p:spPr>
            <a:xfrm>
              <a:off x="7153938" y="3162164"/>
              <a:ext cx="6687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 smtClean="0">
                  <a:solidFill>
                    <a:srgbClr val="FFC000"/>
                  </a:solidFill>
                  <a:latin typeface="Arial Rounded MT Bold" pitchFamily="34" charset="0"/>
                </a:rPr>
                <a:t>MC</a:t>
              </a:r>
              <a:endParaRPr lang="sk-SK" sz="2400" b="1" dirty="0">
                <a:solidFill>
                  <a:srgbClr val="FFC000"/>
                </a:solidFill>
                <a:latin typeface="Arial Rounded MT Bold" pitchFamily="34" charset="0"/>
              </a:endParaRPr>
            </a:p>
          </p:txBody>
        </p:sp>
      </p:grpSp>
      <p:sp>
        <p:nvSpPr>
          <p:cNvPr id="741" name="BlokTextu 740"/>
          <p:cNvSpPr txBox="1"/>
          <p:nvPr/>
        </p:nvSpPr>
        <p:spPr>
          <a:xfrm>
            <a:off x="3779912" y="5013176"/>
            <a:ext cx="77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FADH</a:t>
            </a:r>
            <a:r>
              <a:rPr lang="sk-SK" baseline="-25000" dirty="0" smtClean="0"/>
              <a:t>2</a:t>
            </a:r>
            <a:endParaRPr lang="sk-SK" baseline="-25000" dirty="0"/>
          </a:p>
        </p:txBody>
      </p:sp>
      <p:sp>
        <p:nvSpPr>
          <p:cNvPr id="742" name="BlokTextu 741"/>
          <p:cNvSpPr txBox="1"/>
          <p:nvPr/>
        </p:nvSpPr>
        <p:spPr>
          <a:xfrm>
            <a:off x="4572000" y="501317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smtClean="0"/>
              <a:t>NADH + H</a:t>
            </a:r>
            <a:r>
              <a:rPr lang="sk-SK" baseline="30000" dirty="0" smtClean="0"/>
              <a:t>+</a:t>
            </a:r>
            <a:endParaRPr lang="sk-SK" baseline="30000" dirty="0"/>
          </a:p>
        </p:txBody>
      </p:sp>
      <p:cxnSp>
        <p:nvCxnSpPr>
          <p:cNvPr id="689" name="Rovná spojovacia šípka 704"/>
          <p:cNvCxnSpPr/>
          <p:nvPr/>
        </p:nvCxnSpPr>
        <p:spPr>
          <a:xfrm flipH="1">
            <a:off x="2627652" y="896834"/>
            <a:ext cx="801516" cy="1492133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4" name="Přímá spojnice se šipkou 693"/>
          <p:cNvCxnSpPr/>
          <p:nvPr/>
        </p:nvCxnSpPr>
        <p:spPr>
          <a:xfrm flipV="1">
            <a:off x="1802247" y="5445224"/>
            <a:ext cx="519203" cy="400344"/>
          </a:xfrm>
          <a:prstGeom prst="straightConnector1">
            <a:avLst/>
          </a:prstGeom>
          <a:ln w="19050" cmpd="sng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46873" y="5845567"/>
            <a:ext cx="1356846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/>
              <a:t>Nepriama </a:t>
            </a:r>
          </a:p>
          <a:p>
            <a:pPr algn="ctr"/>
            <a:r>
              <a:rPr lang="sk-SK" b="1" dirty="0" smtClean="0"/>
              <a:t>kalorimetria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Kroghov</a:t>
            </a:r>
            <a:r>
              <a:rPr lang="sk-SK" b="1" dirty="0" smtClean="0"/>
              <a:t> </a:t>
            </a:r>
            <a:r>
              <a:rPr lang="sk-SK" b="1" dirty="0" err="1"/>
              <a:t>r</a:t>
            </a:r>
            <a:r>
              <a:rPr lang="sk-SK" b="1" dirty="0" err="1" smtClean="0"/>
              <a:t>espirometer</a:t>
            </a:r>
            <a:endParaRPr lang="sk-SK" b="1" dirty="0"/>
          </a:p>
        </p:txBody>
      </p:sp>
      <p:grpSp>
        <p:nvGrpSpPr>
          <p:cNvPr id="140" name="Skupina 139"/>
          <p:cNvGrpSpPr/>
          <p:nvPr/>
        </p:nvGrpSpPr>
        <p:grpSpPr>
          <a:xfrm>
            <a:off x="6876256" y="6381328"/>
            <a:ext cx="359872" cy="365296"/>
            <a:chOff x="3319184" y="3861048"/>
            <a:chExt cx="359872" cy="365296"/>
          </a:xfrm>
        </p:grpSpPr>
        <p:sp>
          <p:nvSpPr>
            <p:cNvPr id="141" name="Vývojový diagram: spojnica 140"/>
            <p:cNvSpPr>
              <a:spLocks noChangeAspect="1"/>
            </p:cNvSpPr>
            <p:nvPr/>
          </p:nvSpPr>
          <p:spPr>
            <a:xfrm>
              <a:off x="3319184" y="39888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2" name="Vývojový diagram: spojnica 141"/>
            <p:cNvSpPr>
              <a:spLocks noChangeAspect="1"/>
            </p:cNvSpPr>
            <p:nvPr/>
          </p:nvSpPr>
          <p:spPr>
            <a:xfrm>
              <a:off x="3445168" y="39888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3" name="Vývojový diagram: spojnica 142"/>
            <p:cNvSpPr>
              <a:spLocks noChangeAspect="1"/>
            </p:cNvSpPr>
            <p:nvPr/>
          </p:nvSpPr>
          <p:spPr>
            <a:xfrm>
              <a:off x="3571168" y="39888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4" name="Vývojový diagram: spojnica 143"/>
            <p:cNvSpPr>
              <a:spLocks noChangeAspect="1"/>
            </p:cNvSpPr>
            <p:nvPr/>
          </p:nvSpPr>
          <p:spPr>
            <a:xfrm>
              <a:off x="3319184" y="41184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5" name="Vývojový diagram: spojnica 144"/>
            <p:cNvSpPr>
              <a:spLocks noChangeAspect="1"/>
            </p:cNvSpPr>
            <p:nvPr/>
          </p:nvSpPr>
          <p:spPr>
            <a:xfrm>
              <a:off x="3445168" y="41184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6" name="Vývojový diagram: spojnica 145"/>
            <p:cNvSpPr>
              <a:spLocks noChangeAspect="1"/>
            </p:cNvSpPr>
            <p:nvPr/>
          </p:nvSpPr>
          <p:spPr>
            <a:xfrm>
              <a:off x="3571168" y="41184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7" name="Vývojový diagram: spojnica 146"/>
            <p:cNvSpPr>
              <a:spLocks noChangeAspect="1"/>
            </p:cNvSpPr>
            <p:nvPr/>
          </p:nvSpPr>
          <p:spPr>
            <a:xfrm>
              <a:off x="3319184" y="3861048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8" name="Vývojový diagram: spojnica 147"/>
            <p:cNvSpPr>
              <a:spLocks noChangeAspect="1"/>
            </p:cNvSpPr>
            <p:nvPr/>
          </p:nvSpPr>
          <p:spPr>
            <a:xfrm>
              <a:off x="3445168" y="3862856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9" name="Vývojový diagram: spojnica 148"/>
            <p:cNvSpPr>
              <a:spLocks noChangeAspect="1"/>
            </p:cNvSpPr>
            <p:nvPr/>
          </p:nvSpPr>
          <p:spPr>
            <a:xfrm>
              <a:off x="3571168" y="3861048"/>
              <a:ext cx="107888" cy="107888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160" name="BlokTextu 159"/>
          <p:cNvSpPr txBox="1"/>
          <p:nvPr/>
        </p:nvSpPr>
        <p:spPr>
          <a:xfrm>
            <a:off x="7236296" y="6381328"/>
            <a:ext cx="1842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Nátronové vápno</a:t>
            </a:r>
            <a:endParaRPr lang="sk-SK" b="1" dirty="0"/>
          </a:p>
        </p:txBody>
      </p:sp>
      <p:sp>
        <p:nvSpPr>
          <p:cNvPr id="161" name="BlokTextu 160"/>
          <p:cNvSpPr txBox="1"/>
          <p:nvPr/>
        </p:nvSpPr>
        <p:spPr>
          <a:xfrm>
            <a:off x="102379" y="5805264"/>
            <a:ext cx="8939242" cy="3693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k-SK" b="1" dirty="0" smtClean="0"/>
              <a:t>S každým dychovým cyklom dochádza k zmenšeniu objemu plynu v zásobníku </a:t>
            </a:r>
            <a:r>
              <a:rPr lang="sk-SK" b="1" dirty="0" err="1" smtClean="0"/>
              <a:t>respirometra</a:t>
            </a:r>
            <a:r>
              <a:rPr lang="sk-SK" b="1" dirty="0" smtClean="0"/>
              <a:t>.</a:t>
            </a:r>
            <a:endParaRPr lang="sk-SK" b="1" dirty="0"/>
          </a:p>
        </p:txBody>
      </p:sp>
      <p:grpSp>
        <p:nvGrpSpPr>
          <p:cNvPr id="168" name="Skupina 167"/>
          <p:cNvGrpSpPr/>
          <p:nvPr/>
        </p:nvGrpSpPr>
        <p:grpSpPr>
          <a:xfrm>
            <a:off x="964800" y="1772816"/>
            <a:ext cx="2959128" cy="3672408"/>
            <a:chOff x="964800" y="1772816"/>
            <a:chExt cx="2959128" cy="3672408"/>
          </a:xfrm>
        </p:grpSpPr>
        <p:sp>
          <p:nvSpPr>
            <p:cNvPr id="158" name="BlokTextu 157"/>
            <p:cNvSpPr txBox="1"/>
            <p:nvPr/>
          </p:nvSpPr>
          <p:spPr>
            <a:xfrm>
              <a:off x="1979712" y="5013176"/>
              <a:ext cx="10350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>
                  <a:latin typeface="Arial Rounded MT Bold" pitchFamily="34" charset="0"/>
                </a:rPr>
                <a:t>Nádych</a:t>
              </a:r>
              <a:endParaRPr lang="sk-SK" dirty="0">
                <a:latin typeface="Arial Rounded MT Bold" pitchFamily="34" charset="0"/>
              </a:endParaRPr>
            </a:p>
          </p:txBody>
        </p:sp>
        <p:sp>
          <p:nvSpPr>
            <p:cNvPr id="69" name="Vývojový diagram: magnetický disk 68"/>
            <p:cNvSpPr/>
            <p:nvPr/>
          </p:nvSpPr>
          <p:spPr>
            <a:xfrm>
              <a:off x="3293984" y="3225560"/>
              <a:ext cx="410344" cy="792088"/>
            </a:xfrm>
            <a:prstGeom prst="flowChartMagneticDisk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70" name="Rovná spojnica 69"/>
            <p:cNvCxnSpPr/>
            <p:nvPr/>
          </p:nvCxnSpPr>
          <p:spPr>
            <a:xfrm>
              <a:off x="2609984" y="3284984"/>
              <a:ext cx="0" cy="658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ovná spojnica 70"/>
            <p:cNvCxnSpPr/>
            <p:nvPr/>
          </p:nvCxnSpPr>
          <p:spPr>
            <a:xfrm>
              <a:off x="2861984" y="3284984"/>
              <a:ext cx="0" cy="910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ovná spojnica 71"/>
            <p:cNvCxnSpPr/>
            <p:nvPr/>
          </p:nvCxnSpPr>
          <p:spPr>
            <a:xfrm flipH="1">
              <a:off x="964800" y="3933056"/>
              <a:ext cx="1645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Rovná spojnica 72"/>
            <p:cNvCxnSpPr/>
            <p:nvPr/>
          </p:nvCxnSpPr>
          <p:spPr>
            <a:xfrm>
              <a:off x="971600" y="3920400"/>
              <a:ext cx="0" cy="1141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ovná spojnica 73"/>
            <p:cNvCxnSpPr/>
            <p:nvPr/>
          </p:nvCxnSpPr>
          <p:spPr>
            <a:xfrm>
              <a:off x="1231200" y="4510760"/>
              <a:ext cx="0" cy="554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ovná spojnica 74"/>
            <p:cNvCxnSpPr/>
            <p:nvPr/>
          </p:nvCxnSpPr>
          <p:spPr>
            <a:xfrm flipH="1">
              <a:off x="1220400" y="4186760"/>
              <a:ext cx="1648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Rovná spojnica 75"/>
            <p:cNvCxnSpPr/>
            <p:nvPr/>
          </p:nvCxnSpPr>
          <p:spPr>
            <a:xfrm flipH="1">
              <a:off x="1220400" y="4510760"/>
              <a:ext cx="2419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ovná spojnica 76"/>
            <p:cNvCxnSpPr/>
            <p:nvPr/>
          </p:nvCxnSpPr>
          <p:spPr>
            <a:xfrm flipH="1">
              <a:off x="1220400" y="4258760"/>
              <a:ext cx="2170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ovná spojnica 77"/>
            <p:cNvCxnSpPr/>
            <p:nvPr/>
          </p:nvCxnSpPr>
          <p:spPr>
            <a:xfrm>
              <a:off x="1231200" y="4186760"/>
              <a:ext cx="0" cy="7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ovná spojnica 78"/>
            <p:cNvCxnSpPr/>
            <p:nvPr/>
          </p:nvCxnSpPr>
          <p:spPr>
            <a:xfrm>
              <a:off x="3635896" y="3988760"/>
              <a:ext cx="0" cy="532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ovná spojnica 79"/>
            <p:cNvCxnSpPr/>
            <p:nvPr/>
          </p:nvCxnSpPr>
          <p:spPr>
            <a:xfrm>
              <a:off x="3376784" y="3992360"/>
              <a:ext cx="0" cy="2663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bdĺžnik 80"/>
            <p:cNvSpPr/>
            <p:nvPr/>
          </p:nvSpPr>
          <p:spPr>
            <a:xfrm>
              <a:off x="3402000" y="3789040"/>
              <a:ext cx="2088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2" name="Vývojový diagram: magnetický disk 81"/>
            <p:cNvSpPr>
              <a:spLocks noChangeAspect="1"/>
            </p:cNvSpPr>
            <p:nvPr/>
          </p:nvSpPr>
          <p:spPr>
            <a:xfrm>
              <a:off x="2411760" y="1772816"/>
              <a:ext cx="1512168" cy="1872208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3" name="Obdĺžnik 82"/>
            <p:cNvSpPr/>
            <p:nvPr/>
          </p:nvSpPr>
          <p:spPr>
            <a:xfrm>
              <a:off x="3319200" y="3356992"/>
              <a:ext cx="3600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4" name="Obdĺžnik 83"/>
            <p:cNvSpPr/>
            <p:nvPr/>
          </p:nvSpPr>
          <p:spPr>
            <a:xfrm>
              <a:off x="2635200" y="3429000"/>
              <a:ext cx="2016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5" name="Vývojový diagram: magnetický disk 84"/>
            <p:cNvSpPr>
              <a:spLocks/>
            </p:cNvSpPr>
            <p:nvPr/>
          </p:nvSpPr>
          <p:spPr>
            <a:xfrm>
              <a:off x="2422784" y="1785560"/>
              <a:ext cx="1494000" cy="1850400"/>
            </a:xfrm>
            <a:prstGeom prst="flowChartMagneticDisk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grpSp>
          <p:nvGrpSpPr>
            <p:cNvPr id="139" name="Skupina 138"/>
            <p:cNvGrpSpPr/>
            <p:nvPr/>
          </p:nvGrpSpPr>
          <p:grpSpPr>
            <a:xfrm>
              <a:off x="3322800" y="3573016"/>
              <a:ext cx="359872" cy="365296"/>
              <a:chOff x="3319184" y="3861048"/>
              <a:chExt cx="359872" cy="365296"/>
            </a:xfrm>
          </p:grpSpPr>
          <p:sp>
            <p:nvSpPr>
              <p:cNvPr id="86" name="Vývojový diagram: spojnica 85"/>
              <p:cNvSpPr>
                <a:spLocks noChangeAspect="1"/>
              </p:cNvSpPr>
              <p:nvPr/>
            </p:nvSpPr>
            <p:spPr>
              <a:xfrm>
                <a:off x="3319184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7" name="Vývojový diagram: spojnica 86"/>
              <p:cNvSpPr>
                <a:spLocks noChangeAspect="1"/>
              </p:cNvSpPr>
              <p:nvPr/>
            </p:nvSpPr>
            <p:spPr>
              <a:xfrm>
                <a:off x="3445168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8" name="Vývojový diagram: spojnica 87"/>
              <p:cNvSpPr>
                <a:spLocks noChangeAspect="1"/>
              </p:cNvSpPr>
              <p:nvPr/>
            </p:nvSpPr>
            <p:spPr>
              <a:xfrm>
                <a:off x="3571168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9" name="Vývojový diagram: spojnica 88"/>
              <p:cNvSpPr>
                <a:spLocks noChangeAspect="1"/>
              </p:cNvSpPr>
              <p:nvPr/>
            </p:nvSpPr>
            <p:spPr>
              <a:xfrm>
                <a:off x="3319184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0" name="Vývojový diagram: spojnica 89"/>
              <p:cNvSpPr>
                <a:spLocks noChangeAspect="1"/>
              </p:cNvSpPr>
              <p:nvPr/>
            </p:nvSpPr>
            <p:spPr>
              <a:xfrm>
                <a:off x="3445168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1" name="Vývojový diagram: spojnica 90"/>
              <p:cNvSpPr>
                <a:spLocks noChangeAspect="1"/>
              </p:cNvSpPr>
              <p:nvPr/>
            </p:nvSpPr>
            <p:spPr>
              <a:xfrm>
                <a:off x="3571168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2" name="Vývojový diagram: spojnica 91"/>
              <p:cNvSpPr>
                <a:spLocks noChangeAspect="1"/>
              </p:cNvSpPr>
              <p:nvPr/>
            </p:nvSpPr>
            <p:spPr>
              <a:xfrm>
                <a:off x="3319184" y="3861048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3" name="Vývojový diagram: spojnica 92"/>
              <p:cNvSpPr>
                <a:spLocks noChangeAspect="1"/>
              </p:cNvSpPr>
              <p:nvPr/>
            </p:nvSpPr>
            <p:spPr>
              <a:xfrm>
                <a:off x="3445168" y="3862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4" name="Vývojový diagram: spojnica 93"/>
              <p:cNvSpPr>
                <a:spLocks noChangeAspect="1"/>
              </p:cNvSpPr>
              <p:nvPr/>
            </p:nvSpPr>
            <p:spPr>
              <a:xfrm>
                <a:off x="3571168" y="3861048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95" name="Ovál 94"/>
            <p:cNvSpPr/>
            <p:nvPr/>
          </p:nvSpPr>
          <p:spPr>
            <a:xfrm rot="5400000">
              <a:off x="892368" y="4309200"/>
              <a:ext cx="252000" cy="72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96" name="Ovál 95"/>
            <p:cNvSpPr/>
            <p:nvPr/>
          </p:nvSpPr>
          <p:spPr>
            <a:xfrm rot="5400000">
              <a:off x="1144368" y="4348800"/>
              <a:ext cx="237600" cy="72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97" name="Rovná spojnica 96"/>
            <p:cNvCxnSpPr/>
            <p:nvPr/>
          </p:nvCxnSpPr>
          <p:spPr>
            <a:xfrm>
              <a:off x="1259632" y="4255160"/>
              <a:ext cx="0" cy="54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ovná spojnica 97"/>
            <p:cNvCxnSpPr/>
            <p:nvPr/>
          </p:nvCxnSpPr>
          <p:spPr>
            <a:xfrm rot="16200000">
              <a:off x="998600" y="4194088"/>
              <a:ext cx="0" cy="5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Zalomená spojnica 101"/>
            <p:cNvCxnSpPr/>
            <p:nvPr/>
          </p:nvCxnSpPr>
          <p:spPr>
            <a:xfrm rot="5400000">
              <a:off x="989512" y="3699120"/>
              <a:ext cx="1872208" cy="1620000"/>
            </a:xfrm>
            <a:prstGeom prst="bentConnector3">
              <a:avLst>
                <a:gd name="adj1" fmla="val 26331"/>
              </a:avLst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BlokTextu 161"/>
            <p:cNvSpPr txBox="1"/>
            <p:nvPr/>
          </p:nvSpPr>
          <p:spPr>
            <a:xfrm>
              <a:off x="2987824" y="25649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/>
                <a:t>O</a:t>
              </a:r>
              <a:r>
                <a:rPr lang="sk-SK" b="1" baseline="-25000" dirty="0" smtClean="0"/>
                <a:t>2</a:t>
              </a:r>
              <a:endParaRPr lang="sk-SK" b="1" baseline="-25000" dirty="0"/>
            </a:p>
          </p:txBody>
        </p:sp>
      </p:grpSp>
      <p:grpSp>
        <p:nvGrpSpPr>
          <p:cNvPr id="205" name="Skupina 204"/>
          <p:cNvGrpSpPr/>
          <p:nvPr/>
        </p:nvGrpSpPr>
        <p:grpSpPr>
          <a:xfrm>
            <a:off x="4996800" y="1764000"/>
            <a:ext cx="3547877" cy="3618508"/>
            <a:chOff x="4996800" y="1764000"/>
            <a:chExt cx="3547877" cy="3618508"/>
          </a:xfrm>
        </p:grpSpPr>
        <p:sp>
          <p:nvSpPr>
            <p:cNvPr id="159" name="BlokTextu 158"/>
            <p:cNvSpPr txBox="1"/>
            <p:nvPr/>
          </p:nvSpPr>
          <p:spPr>
            <a:xfrm>
              <a:off x="6156176" y="5013176"/>
              <a:ext cx="10062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 smtClean="0">
                  <a:latin typeface="Arial Rounded MT Bold" pitchFamily="34" charset="0"/>
                </a:rPr>
                <a:t>Výdych</a:t>
              </a:r>
              <a:endParaRPr lang="sk-SK" dirty="0">
                <a:latin typeface="Arial Rounded MT Bold" pitchFamily="34" charset="0"/>
              </a:endParaRPr>
            </a:p>
          </p:txBody>
        </p:sp>
        <p:sp>
          <p:nvSpPr>
            <p:cNvPr id="151" name="Bublina v tvare zaobleného obdĺžnika 150"/>
            <p:cNvSpPr/>
            <p:nvPr/>
          </p:nvSpPr>
          <p:spPr>
            <a:xfrm rot="5400000">
              <a:off x="7959064" y="3594158"/>
              <a:ext cx="510916" cy="612648"/>
            </a:xfrm>
            <a:prstGeom prst="wedgeRoundRectCallou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 dirty="0"/>
            </a:p>
          </p:txBody>
        </p:sp>
        <p:sp>
          <p:nvSpPr>
            <p:cNvPr id="152" name="BlokTextu 151"/>
            <p:cNvSpPr txBox="1"/>
            <p:nvPr/>
          </p:nvSpPr>
          <p:spPr>
            <a:xfrm>
              <a:off x="7884368" y="3715816"/>
              <a:ext cx="6603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/>
                <a:t>- CO</a:t>
              </a:r>
              <a:r>
                <a:rPr lang="sk-SK" b="1" baseline="-25000" dirty="0" smtClean="0"/>
                <a:t>2</a:t>
              </a:r>
              <a:endParaRPr lang="sk-SK" b="1" baseline="-25000" dirty="0"/>
            </a:p>
          </p:txBody>
        </p:sp>
        <p:sp>
          <p:nvSpPr>
            <p:cNvPr id="62" name="Ovál 61"/>
            <p:cNvSpPr/>
            <p:nvPr/>
          </p:nvSpPr>
          <p:spPr>
            <a:xfrm>
              <a:off x="5011200" y="4177944"/>
              <a:ext cx="244800" cy="72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3" name="Ovál 62"/>
            <p:cNvSpPr/>
            <p:nvPr/>
          </p:nvSpPr>
          <p:spPr>
            <a:xfrm>
              <a:off x="5284832" y="4267944"/>
              <a:ext cx="252000" cy="72008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65" name="Rovná spojnica 64"/>
            <p:cNvCxnSpPr/>
            <p:nvPr/>
          </p:nvCxnSpPr>
          <p:spPr>
            <a:xfrm>
              <a:off x="5284832" y="4246344"/>
              <a:ext cx="0" cy="540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Vývojový diagram: magnetický disk 170"/>
            <p:cNvSpPr/>
            <p:nvPr/>
          </p:nvSpPr>
          <p:spPr>
            <a:xfrm>
              <a:off x="7325984" y="3216744"/>
              <a:ext cx="410344" cy="792088"/>
            </a:xfrm>
            <a:prstGeom prst="flowChartMagneticDisk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cxnSp>
          <p:nvCxnSpPr>
            <p:cNvPr id="172" name="Rovná spojnica 171"/>
            <p:cNvCxnSpPr/>
            <p:nvPr/>
          </p:nvCxnSpPr>
          <p:spPr>
            <a:xfrm>
              <a:off x="6641984" y="3276168"/>
              <a:ext cx="0" cy="658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ovná spojnica 172"/>
            <p:cNvCxnSpPr/>
            <p:nvPr/>
          </p:nvCxnSpPr>
          <p:spPr>
            <a:xfrm>
              <a:off x="6893984" y="3276168"/>
              <a:ext cx="0" cy="910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ovná spojnica 173"/>
            <p:cNvCxnSpPr/>
            <p:nvPr/>
          </p:nvCxnSpPr>
          <p:spPr>
            <a:xfrm flipH="1">
              <a:off x="4996800" y="3924240"/>
              <a:ext cx="1645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ovná spojnica 174"/>
            <p:cNvCxnSpPr/>
            <p:nvPr/>
          </p:nvCxnSpPr>
          <p:spPr>
            <a:xfrm>
              <a:off x="5003600" y="3911584"/>
              <a:ext cx="0" cy="11412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ovná spojnica 175"/>
            <p:cNvCxnSpPr/>
            <p:nvPr/>
          </p:nvCxnSpPr>
          <p:spPr>
            <a:xfrm>
              <a:off x="5263200" y="4501944"/>
              <a:ext cx="0" cy="554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ovná spojnica 176"/>
            <p:cNvCxnSpPr/>
            <p:nvPr/>
          </p:nvCxnSpPr>
          <p:spPr>
            <a:xfrm flipH="1">
              <a:off x="5252400" y="4177944"/>
              <a:ext cx="1648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Rovná spojnica 177"/>
            <p:cNvCxnSpPr/>
            <p:nvPr/>
          </p:nvCxnSpPr>
          <p:spPr>
            <a:xfrm flipH="1">
              <a:off x="5252400" y="4501944"/>
              <a:ext cx="24192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Rovná spojnica 178"/>
            <p:cNvCxnSpPr/>
            <p:nvPr/>
          </p:nvCxnSpPr>
          <p:spPr>
            <a:xfrm flipH="1">
              <a:off x="5252400" y="4249944"/>
              <a:ext cx="2170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Rovná spojnica 179"/>
            <p:cNvCxnSpPr/>
            <p:nvPr/>
          </p:nvCxnSpPr>
          <p:spPr>
            <a:xfrm>
              <a:off x="5263200" y="4177944"/>
              <a:ext cx="0" cy="72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Rovná spojnica 180"/>
            <p:cNvCxnSpPr/>
            <p:nvPr/>
          </p:nvCxnSpPr>
          <p:spPr>
            <a:xfrm>
              <a:off x="7667896" y="3979944"/>
              <a:ext cx="0" cy="532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Rovná spojnica 181"/>
            <p:cNvCxnSpPr/>
            <p:nvPr/>
          </p:nvCxnSpPr>
          <p:spPr>
            <a:xfrm>
              <a:off x="7408784" y="3983544"/>
              <a:ext cx="0" cy="26636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bdĺžnik 182"/>
            <p:cNvSpPr/>
            <p:nvPr/>
          </p:nvSpPr>
          <p:spPr>
            <a:xfrm>
              <a:off x="7434000" y="3780224"/>
              <a:ext cx="2088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4" name="Vývojový diagram: magnetický disk 183"/>
            <p:cNvSpPr>
              <a:spLocks noChangeAspect="1"/>
            </p:cNvSpPr>
            <p:nvPr/>
          </p:nvSpPr>
          <p:spPr>
            <a:xfrm>
              <a:off x="6443760" y="1764000"/>
              <a:ext cx="1512168" cy="1872208"/>
            </a:xfrm>
            <a:prstGeom prst="flowChartMagneticDisk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5" name="Obdĺžnik 184"/>
            <p:cNvSpPr/>
            <p:nvPr/>
          </p:nvSpPr>
          <p:spPr>
            <a:xfrm>
              <a:off x="7351200" y="3348176"/>
              <a:ext cx="3600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6" name="Obdĺžnik 185"/>
            <p:cNvSpPr/>
            <p:nvPr/>
          </p:nvSpPr>
          <p:spPr>
            <a:xfrm>
              <a:off x="6667200" y="3420184"/>
              <a:ext cx="201600" cy="43200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87" name="Vývojový diagram: magnetický disk 186"/>
            <p:cNvSpPr>
              <a:spLocks/>
            </p:cNvSpPr>
            <p:nvPr/>
          </p:nvSpPr>
          <p:spPr>
            <a:xfrm>
              <a:off x="6454784" y="1776744"/>
              <a:ext cx="1494000" cy="1850400"/>
            </a:xfrm>
            <a:prstGeom prst="flowChartMagneticDisk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94" name="BlokTextu 193"/>
            <p:cNvSpPr txBox="1"/>
            <p:nvPr/>
          </p:nvSpPr>
          <p:spPr>
            <a:xfrm>
              <a:off x="7019824" y="255608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b="1" dirty="0" smtClean="0"/>
                <a:t>O</a:t>
              </a:r>
              <a:r>
                <a:rPr lang="sk-SK" b="1" baseline="-25000" dirty="0" smtClean="0"/>
                <a:t>2</a:t>
              </a:r>
              <a:endParaRPr lang="sk-SK" b="1" baseline="-25000" dirty="0"/>
            </a:p>
          </p:txBody>
        </p:sp>
        <p:cxnSp>
          <p:nvCxnSpPr>
            <p:cNvPr id="114" name="Zalomená spojnica 113"/>
            <p:cNvCxnSpPr/>
            <p:nvPr/>
          </p:nvCxnSpPr>
          <p:spPr>
            <a:xfrm rot="5400000" flipH="1" flipV="1">
              <a:off x="5255992" y="3097776"/>
              <a:ext cx="2160000" cy="2390400"/>
            </a:xfrm>
            <a:prstGeom prst="bentConnector3">
              <a:avLst>
                <a:gd name="adj1" fmla="val 45678"/>
              </a:avLst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8" name="Skupina 138"/>
            <p:cNvGrpSpPr/>
            <p:nvPr/>
          </p:nvGrpSpPr>
          <p:grpSpPr>
            <a:xfrm>
              <a:off x="7354800" y="3564200"/>
              <a:ext cx="359872" cy="365296"/>
              <a:chOff x="3319184" y="3861048"/>
              <a:chExt cx="359872" cy="365296"/>
            </a:xfrm>
          </p:grpSpPr>
          <p:sp>
            <p:nvSpPr>
              <p:cNvPr id="195" name="Vývojový diagram: spojnica 194"/>
              <p:cNvSpPr>
                <a:spLocks noChangeAspect="1"/>
              </p:cNvSpPr>
              <p:nvPr/>
            </p:nvSpPr>
            <p:spPr>
              <a:xfrm>
                <a:off x="3319184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96" name="Vývojový diagram: spojnica 195"/>
              <p:cNvSpPr>
                <a:spLocks noChangeAspect="1"/>
              </p:cNvSpPr>
              <p:nvPr/>
            </p:nvSpPr>
            <p:spPr>
              <a:xfrm>
                <a:off x="3445168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97" name="Vývojový diagram: spojnica 196"/>
              <p:cNvSpPr>
                <a:spLocks noChangeAspect="1"/>
              </p:cNvSpPr>
              <p:nvPr/>
            </p:nvSpPr>
            <p:spPr>
              <a:xfrm>
                <a:off x="3571168" y="3988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98" name="Vývojový diagram: spojnica 197"/>
              <p:cNvSpPr>
                <a:spLocks noChangeAspect="1"/>
              </p:cNvSpPr>
              <p:nvPr/>
            </p:nvSpPr>
            <p:spPr>
              <a:xfrm>
                <a:off x="3319184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99" name="Vývojový diagram: spojnica 198"/>
              <p:cNvSpPr>
                <a:spLocks noChangeAspect="1"/>
              </p:cNvSpPr>
              <p:nvPr/>
            </p:nvSpPr>
            <p:spPr>
              <a:xfrm>
                <a:off x="3445168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00" name="Vývojový diagram: spojnica 199"/>
              <p:cNvSpPr>
                <a:spLocks noChangeAspect="1"/>
              </p:cNvSpPr>
              <p:nvPr/>
            </p:nvSpPr>
            <p:spPr>
              <a:xfrm>
                <a:off x="3571168" y="41184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01" name="Vývojový diagram: spojnica 200"/>
              <p:cNvSpPr>
                <a:spLocks noChangeAspect="1"/>
              </p:cNvSpPr>
              <p:nvPr/>
            </p:nvSpPr>
            <p:spPr>
              <a:xfrm>
                <a:off x="3319184" y="3861048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03" name="Vývojový diagram: spojnica 202"/>
              <p:cNvSpPr>
                <a:spLocks noChangeAspect="1"/>
              </p:cNvSpPr>
              <p:nvPr/>
            </p:nvSpPr>
            <p:spPr>
              <a:xfrm>
                <a:off x="3571168" y="3861048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02" name="Vývojový diagram: spojnica 201"/>
              <p:cNvSpPr>
                <a:spLocks noChangeAspect="1"/>
              </p:cNvSpPr>
              <p:nvPr/>
            </p:nvSpPr>
            <p:spPr>
              <a:xfrm>
                <a:off x="3445168" y="3862856"/>
                <a:ext cx="107888" cy="107888"/>
              </a:xfrm>
              <a:prstGeom prst="flowChartConnector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064896" cy="24342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b="1" dirty="0" smtClean="0"/>
              <a:t>Rýchlosť poklesu objemu plynu </a:t>
            </a:r>
            <a:br>
              <a:rPr lang="sk-SK" b="1" dirty="0" smtClean="0"/>
            </a:br>
            <a:r>
              <a:rPr lang="sk-SK" b="1" dirty="0" smtClean="0"/>
              <a:t>v zásobníku závisí na aktuálnej </a:t>
            </a:r>
            <a:br>
              <a:rPr lang="sk-SK" b="1" dirty="0" smtClean="0"/>
            </a:br>
            <a:r>
              <a:rPr lang="sk-SK" b="1" dirty="0" smtClean="0"/>
              <a:t>spotrebe O</a:t>
            </a:r>
            <a:r>
              <a:rPr lang="sk-SK" b="1" baseline="-25000" dirty="0" smtClean="0"/>
              <a:t>2</a:t>
            </a:r>
            <a:r>
              <a:rPr lang="sk-SK" b="1" dirty="0" smtClean="0"/>
              <a:t> organizmom, teda </a:t>
            </a:r>
            <a:br>
              <a:rPr lang="sk-SK" b="1" dirty="0" smtClean="0"/>
            </a:br>
            <a:r>
              <a:rPr lang="sk-SK" b="1" dirty="0" smtClean="0"/>
              <a:t>na úrovni metabolizmu. </a:t>
            </a:r>
            <a:endParaRPr lang="sk-SK" b="1" dirty="0"/>
          </a:p>
        </p:txBody>
      </p:sp>
      <p:grpSp>
        <p:nvGrpSpPr>
          <p:cNvPr id="18" name="Skupina 17"/>
          <p:cNvGrpSpPr/>
          <p:nvPr/>
        </p:nvGrpSpPr>
        <p:grpSpPr>
          <a:xfrm>
            <a:off x="539552" y="3068960"/>
            <a:ext cx="3872137" cy="2745596"/>
            <a:chOff x="323528" y="3284984"/>
            <a:chExt cx="3872137" cy="2745596"/>
          </a:xfrm>
        </p:grpSpPr>
        <p:grpSp>
          <p:nvGrpSpPr>
            <p:cNvPr id="13" name="Skupina 12"/>
            <p:cNvGrpSpPr/>
            <p:nvPr/>
          </p:nvGrpSpPr>
          <p:grpSpPr>
            <a:xfrm>
              <a:off x="323528" y="3284984"/>
              <a:ext cx="3872137" cy="2745596"/>
              <a:chOff x="395536" y="3284984"/>
              <a:chExt cx="3872137" cy="2745596"/>
            </a:xfrm>
          </p:grpSpPr>
          <p:grpSp>
            <p:nvGrpSpPr>
              <p:cNvPr id="10" name="Skupina 9"/>
              <p:cNvGrpSpPr/>
              <p:nvPr/>
            </p:nvGrpSpPr>
            <p:grpSpPr>
              <a:xfrm>
                <a:off x="1043608" y="3429000"/>
                <a:ext cx="2815600" cy="2102400"/>
                <a:chOff x="1043608" y="3429000"/>
                <a:chExt cx="2815600" cy="2102400"/>
              </a:xfrm>
            </p:grpSpPr>
            <p:cxnSp>
              <p:nvCxnSpPr>
                <p:cNvPr id="5" name="Rovná spojovacia šípka 4"/>
                <p:cNvCxnSpPr/>
                <p:nvPr/>
              </p:nvCxnSpPr>
              <p:spPr>
                <a:xfrm flipV="1">
                  <a:off x="1043608" y="3429000"/>
                  <a:ext cx="0" cy="210240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Rovná spojovacia šípka 7"/>
                <p:cNvCxnSpPr/>
                <p:nvPr/>
              </p:nvCxnSpPr>
              <p:spPr>
                <a:xfrm flipV="1">
                  <a:off x="1051208" y="5526000"/>
                  <a:ext cx="2808000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BlokTextu 10"/>
              <p:cNvSpPr txBox="1"/>
              <p:nvPr/>
            </p:nvSpPr>
            <p:spPr>
              <a:xfrm>
                <a:off x="3707904" y="5661248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b="1" dirty="0"/>
                  <a:t>t</a:t>
                </a:r>
                <a:r>
                  <a:rPr lang="sk-SK" b="1" dirty="0" smtClean="0"/>
                  <a:t> </a:t>
                </a:r>
                <a:r>
                  <a:rPr lang="en-GB" b="1" dirty="0" smtClean="0"/>
                  <a:t>[</a:t>
                </a:r>
                <a:r>
                  <a:rPr lang="sk-SK" b="1" dirty="0" smtClean="0"/>
                  <a:t>s</a:t>
                </a:r>
                <a:r>
                  <a:rPr lang="en-GB" b="1" dirty="0" smtClean="0"/>
                  <a:t>]</a:t>
                </a:r>
                <a:endParaRPr lang="sk-SK" b="1" dirty="0"/>
              </a:p>
            </p:txBody>
          </p:sp>
          <p:sp>
            <p:nvSpPr>
              <p:cNvPr id="12" name="BlokTextu 11"/>
              <p:cNvSpPr txBox="1"/>
              <p:nvPr/>
            </p:nvSpPr>
            <p:spPr>
              <a:xfrm>
                <a:off x="395536" y="3284984"/>
                <a:ext cx="580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b="1" dirty="0" smtClean="0"/>
                  <a:t>V </a:t>
                </a:r>
                <a:r>
                  <a:rPr lang="en-GB" b="1" dirty="0" smtClean="0"/>
                  <a:t>[</a:t>
                </a:r>
                <a:r>
                  <a:rPr lang="sk-SK" b="1" dirty="0" smtClean="0"/>
                  <a:t>l</a:t>
                </a:r>
                <a:r>
                  <a:rPr lang="en-GB" b="1" dirty="0" smtClean="0"/>
                  <a:t>]</a:t>
                </a:r>
                <a:endParaRPr lang="sk-SK" b="1" dirty="0"/>
              </a:p>
            </p:txBody>
          </p:sp>
        </p:grpSp>
        <p:cxnSp>
          <p:nvCxnSpPr>
            <p:cNvPr id="15" name="Rovná spojnica 14"/>
            <p:cNvCxnSpPr/>
            <p:nvPr/>
          </p:nvCxnSpPr>
          <p:spPr>
            <a:xfrm>
              <a:off x="971600" y="3861048"/>
              <a:ext cx="2592288" cy="93610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kupina 18"/>
          <p:cNvGrpSpPr/>
          <p:nvPr/>
        </p:nvGrpSpPr>
        <p:grpSpPr>
          <a:xfrm>
            <a:off x="4572000" y="3068960"/>
            <a:ext cx="3872137" cy="2745596"/>
            <a:chOff x="323528" y="3284984"/>
            <a:chExt cx="3872137" cy="2745596"/>
          </a:xfrm>
        </p:grpSpPr>
        <p:grpSp>
          <p:nvGrpSpPr>
            <p:cNvPr id="20" name="Skupina 12"/>
            <p:cNvGrpSpPr/>
            <p:nvPr/>
          </p:nvGrpSpPr>
          <p:grpSpPr>
            <a:xfrm>
              <a:off x="323528" y="3284984"/>
              <a:ext cx="3872137" cy="2745596"/>
              <a:chOff x="395536" y="3284984"/>
              <a:chExt cx="3872137" cy="2745596"/>
            </a:xfrm>
          </p:grpSpPr>
          <p:grpSp>
            <p:nvGrpSpPr>
              <p:cNvPr id="22" name="Skupina 9"/>
              <p:cNvGrpSpPr/>
              <p:nvPr/>
            </p:nvGrpSpPr>
            <p:grpSpPr>
              <a:xfrm>
                <a:off x="1043608" y="3429000"/>
                <a:ext cx="2815600" cy="2102400"/>
                <a:chOff x="1043608" y="3429000"/>
                <a:chExt cx="2815600" cy="2102400"/>
              </a:xfrm>
            </p:grpSpPr>
            <p:cxnSp>
              <p:nvCxnSpPr>
                <p:cNvPr id="25" name="Rovná spojovacia šípka 4"/>
                <p:cNvCxnSpPr/>
                <p:nvPr/>
              </p:nvCxnSpPr>
              <p:spPr>
                <a:xfrm flipV="1">
                  <a:off x="1043608" y="3429000"/>
                  <a:ext cx="0" cy="210240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ovná spojovacia šípka 25"/>
                <p:cNvCxnSpPr/>
                <p:nvPr/>
              </p:nvCxnSpPr>
              <p:spPr>
                <a:xfrm flipV="1">
                  <a:off x="1051208" y="5526000"/>
                  <a:ext cx="2808000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" name="BlokTextu 22"/>
              <p:cNvSpPr txBox="1"/>
              <p:nvPr/>
            </p:nvSpPr>
            <p:spPr>
              <a:xfrm>
                <a:off x="3707904" y="5661248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b="1" dirty="0"/>
                  <a:t>t</a:t>
                </a:r>
                <a:r>
                  <a:rPr lang="sk-SK" b="1" dirty="0" smtClean="0"/>
                  <a:t> </a:t>
                </a:r>
                <a:r>
                  <a:rPr lang="en-GB" b="1" dirty="0" smtClean="0"/>
                  <a:t>[</a:t>
                </a:r>
                <a:r>
                  <a:rPr lang="sk-SK" b="1" dirty="0" smtClean="0"/>
                  <a:t>s</a:t>
                </a:r>
                <a:r>
                  <a:rPr lang="en-GB" b="1" dirty="0" smtClean="0"/>
                  <a:t>]</a:t>
                </a:r>
                <a:endParaRPr lang="sk-SK" b="1" dirty="0"/>
              </a:p>
            </p:txBody>
          </p:sp>
          <p:sp>
            <p:nvSpPr>
              <p:cNvPr id="24" name="BlokTextu 23"/>
              <p:cNvSpPr txBox="1"/>
              <p:nvPr/>
            </p:nvSpPr>
            <p:spPr>
              <a:xfrm>
                <a:off x="395536" y="3284984"/>
                <a:ext cx="5806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b="1" dirty="0" smtClean="0"/>
                  <a:t>V </a:t>
                </a:r>
                <a:r>
                  <a:rPr lang="en-GB" b="1" dirty="0" smtClean="0"/>
                  <a:t>[</a:t>
                </a:r>
                <a:r>
                  <a:rPr lang="sk-SK" b="1" dirty="0" smtClean="0"/>
                  <a:t>l</a:t>
                </a:r>
                <a:r>
                  <a:rPr lang="en-GB" b="1" dirty="0" smtClean="0"/>
                  <a:t>]</a:t>
                </a:r>
                <a:endParaRPr lang="sk-SK" b="1" dirty="0"/>
              </a:p>
            </p:txBody>
          </p:sp>
        </p:grpSp>
        <p:cxnSp>
          <p:nvCxnSpPr>
            <p:cNvPr id="21" name="Rovná spojnica 20"/>
            <p:cNvCxnSpPr/>
            <p:nvPr/>
          </p:nvCxnSpPr>
          <p:spPr>
            <a:xfrm>
              <a:off x="971600" y="3861048"/>
              <a:ext cx="1440160" cy="129614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BlokTextu 26"/>
          <p:cNvSpPr txBox="1"/>
          <p:nvPr/>
        </p:nvSpPr>
        <p:spPr>
          <a:xfrm>
            <a:off x="1259632" y="5877272"/>
            <a:ext cx="2576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Pomalší metabolizmus</a:t>
            </a:r>
            <a:endParaRPr lang="sk-SK" sz="2000" b="1" dirty="0"/>
          </a:p>
        </p:txBody>
      </p:sp>
      <p:sp>
        <p:nvSpPr>
          <p:cNvPr id="28" name="BlokTextu 27"/>
          <p:cNvSpPr txBox="1"/>
          <p:nvPr/>
        </p:nvSpPr>
        <p:spPr>
          <a:xfrm>
            <a:off x="5364088" y="5877272"/>
            <a:ext cx="26718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Rýchlejší metabolizmus</a:t>
            </a:r>
            <a:endParaRPr lang="sk-SK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42617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b="1" dirty="0" smtClean="0"/>
              <a:t>Nameraná hodnota </a:t>
            </a:r>
            <a:r>
              <a:rPr lang="sk-SK" b="1" dirty="0" err="1" smtClean="0"/>
              <a:t>v</a:t>
            </a:r>
            <a:r>
              <a:rPr lang="sk-SK" b="1" baseline="-25000" dirty="0" err="1" smtClean="0"/>
              <a:t>n</a:t>
            </a:r>
            <a:r>
              <a:rPr lang="sk-SK" b="1" dirty="0" smtClean="0"/>
              <a:t> v l/s sa koriguje na teplotu 0 °C a tlak 101,325 kPa.</a:t>
            </a:r>
            <a:r>
              <a:rPr lang="sk-SK" dirty="0" smtClean="0"/>
              <a:t>  </a:t>
            </a:r>
            <a:r>
              <a:rPr lang="sk-SK" baseline="-25000" dirty="0" smtClean="0"/>
              <a:t> </a:t>
            </a:r>
            <a:endParaRPr lang="sk-SK" baseline="-25000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1811632" y="2781799"/>
            <a:ext cx="5520737" cy="1294403"/>
            <a:chOff x="1763688" y="3573016"/>
            <a:chExt cx="5520737" cy="1294403"/>
          </a:xfrm>
        </p:grpSpPr>
        <p:sp>
          <p:nvSpPr>
            <p:cNvPr id="4" name="BlokTextu 3"/>
            <p:cNvSpPr txBox="1"/>
            <p:nvPr/>
          </p:nvSpPr>
          <p:spPr>
            <a:xfrm>
              <a:off x="1763688" y="3861048"/>
              <a:ext cx="13083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v</a:t>
              </a:r>
              <a:r>
                <a:rPr lang="sk-SK" sz="3600" baseline="-25000" dirty="0" smtClean="0"/>
                <a:t>r</a:t>
              </a:r>
              <a:r>
                <a:rPr lang="sk-SK" sz="3600" dirty="0" smtClean="0"/>
                <a:t> = </a:t>
              </a:r>
              <a:r>
                <a:rPr lang="sk-SK" sz="3600" dirty="0" err="1" smtClean="0"/>
                <a:t>v</a:t>
              </a:r>
              <a:r>
                <a:rPr lang="sk-SK" sz="3600" baseline="-25000" dirty="0" err="1" smtClean="0"/>
                <a:t>n</a:t>
              </a:r>
              <a:endParaRPr lang="sk-SK" sz="3600" dirty="0"/>
            </a:p>
          </p:txBody>
        </p:sp>
        <p:cxnSp>
          <p:nvCxnSpPr>
            <p:cNvPr id="6" name="Rovná spojnica 5"/>
            <p:cNvCxnSpPr/>
            <p:nvPr/>
          </p:nvCxnSpPr>
          <p:spPr>
            <a:xfrm>
              <a:off x="3419872" y="4226400"/>
              <a:ext cx="158417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BlokTextu 8"/>
            <p:cNvSpPr txBox="1"/>
            <p:nvPr/>
          </p:nvSpPr>
          <p:spPr>
            <a:xfrm>
              <a:off x="2987824" y="3789040"/>
              <a:ext cx="301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.</a:t>
              </a:r>
              <a:endParaRPr lang="sk-SK" sz="3600" dirty="0"/>
            </a:p>
          </p:txBody>
        </p:sp>
        <p:sp>
          <p:nvSpPr>
            <p:cNvPr id="10" name="BlokTextu 9"/>
            <p:cNvSpPr txBox="1"/>
            <p:nvPr/>
          </p:nvSpPr>
          <p:spPr>
            <a:xfrm>
              <a:off x="3779912" y="3573016"/>
              <a:ext cx="8867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273</a:t>
              </a:r>
              <a:endParaRPr lang="sk-SK" sz="3600" dirty="0"/>
            </a:p>
          </p:txBody>
        </p:sp>
        <p:sp>
          <p:nvSpPr>
            <p:cNvPr id="11" name="BlokTextu 10"/>
            <p:cNvSpPr txBox="1"/>
            <p:nvPr/>
          </p:nvSpPr>
          <p:spPr>
            <a:xfrm>
              <a:off x="3491880" y="4221088"/>
              <a:ext cx="14782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273 + t</a:t>
              </a:r>
              <a:endParaRPr lang="sk-SK" sz="3600" dirty="0"/>
            </a:p>
          </p:txBody>
        </p:sp>
        <p:sp>
          <p:nvSpPr>
            <p:cNvPr id="12" name="BlokTextu 11"/>
            <p:cNvSpPr txBox="1"/>
            <p:nvPr/>
          </p:nvSpPr>
          <p:spPr>
            <a:xfrm>
              <a:off x="5148064" y="3789040"/>
              <a:ext cx="301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.</a:t>
              </a:r>
              <a:endParaRPr lang="sk-SK" sz="3600" dirty="0"/>
            </a:p>
          </p:txBody>
        </p:sp>
        <p:cxnSp>
          <p:nvCxnSpPr>
            <p:cNvPr id="13" name="Rovná spojnica 12"/>
            <p:cNvCxnSpPr/>
            <p:nvPr/>
          </p:nvCxnSpPr>
          <p:spPr>
            <a:xfrm>
              <a:off x="5580112" y="4226400"/>
              <a:ext cx="16920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BlokTextu 13"/>
            <p:cNvSpPr txBox="1"/>
            <p:nvPr/>
          </p:nvSpPr>
          <p:spPr>
            <a:xfrm>
              <a:off x="5868144" y="3573016"/>
              <a:ext cx="101502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B - e</a:t>
              </a:r>
              <a:endParaRPr lang="sk-SK" sz="3600" dirty="0"/>
            </a:p>
          </p:txBody>
        </p:sp>
        <p:sp>
          <p:nvSpPr>
            <p:cNvPr id="15" name="BlokTextu 14"/>
            <p:cNvSpPr txBox="1"/>
            <p:nvPr/>
          </p:nvSpPr>
          <p:spPr>
            <a:xfrm>
              <a:off x="5580112" y="4221088"/>
              <a:ext cx="17043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3600" dirty="0" smtClean="0"/>
                <a:t>101,325</a:t>
              </a:r>
              <a:endParaRPr lang="sk-SK" sz="3600" dirty="0"/>
            </a:p>
          </p:txBody>
        </p:sp>
      </p:grpSp>
      <p:sp>
        <p:nvSpPr>
          <p:cNvPr id="18" name="BlokTextu 17"/>
          <p:cNvSpPr txBox="1"/>
          <p:nvPr/>
        </p:nvSpPr>
        <p:spPr>
          <a:xfrm>
            <a:off x="251520" y="5301208"/>
            <a:ext cx="58473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t – teplota v miestnosti </a:t>
            </a:r>
            <a:r>
              <a:rPr lang="en-GB" sz="2000" dirty="0" smtClean="0"/>
              <a:t>[</a:t>
            </a:r>
            <a:r>
              <a:rPr lang="sk-SK" sz="2000" dirty="0" smtClean="0"/>
              <a:t>°C</a:t>
            </a:r>
            <a:r>
              <a:rPr lang="en-GB" sz="2000" dirty="0" smtClean="0"/>
              <a:t>]</a:t>
            </a:r>
            <a:r>
              <a:rPr lang="sk-SK" sz="2000" dirty="0" smtClean="0"/>
              <a:t> </a:t>
            </a:r>
          </a:p>
          <a:p>
            <a:r>
              <a:rPr lang="sk-SK" sz="2000" dirty="0" smtClean="0"/>
              <a:t>B – barometrický tlak </a:t>
            </a:r>
            <a:r>
              <a:rPr lang="en-GB" sz="2000" dirty="0" smtClean="0"/>
              <a:t>[</a:t>
            </a:r>
            <a:r>
              <a:rPr lang="sk-SK" sz="2000" dirty="0" smtClean="0"/>
              <a:t>kPa</a:t>
            </a:r>
            <a:r>
              <a:rPr lang="en-GB" sz="2000" dirty="0" smtClean="0"/>
              <a:t>]</a:t>
            </a:r>
            <a:r>
              <a:rPr lang="sk-SK" sz="2000" dirty="0" smtClean="0"/>
              <a:t> </a:t>
            </a:r>
          </a:p>
          <a:p>
            <a:r>
              <a:rPr lang="sk-SK" sz="2000" dirty="0" smtClean="0"/>
              <a:t>e – napätie vodných pár pri teplote v miestnosti </a:t>
            </a:r>
            <a:r>
              <a:rPr lang="en-GB" sz="2000" dirty="0" smtClean="0"/>
              <a:t>[</a:t>
            </a:r>
            <a:r>
              <a:rPr lang="sk-SK" sz="2000" dirty="0" smtClean="0"/>
              <a:t>kPa</a:t>
            </a:r>
            <a:r>
              <a:rPr lang="en-GB" sz="2000" dirty="0" smtClean="0"/>
              <a:t>]</a:t>
            </a:r>
            <a:r>
              <a:rPr lang="sk-SK" sz="2000" dirty="0" smtClean="0"/>
              <a:t>  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k-SK" b="1" dirty="0" smtClean="0"/>
              <a:t>Z korigovanej hodnoty v</a:t>
            </a:r>
            <a:r>
              <a:rPr lang="sk-SK" b="1" baseline="-25000" dirty="0" smtClean="0"/>
              <a:t>r</a:t>
            </a:r>
            <a:r>
              <a:rPr lang="sk-SK" b="1" dirty="0" smtClean="0"/>
              <a:t> vypočítame aktuálny energetický výdaj (AEE). 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2048232" y="3105835"/>
            <a:ext cx="50475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dirty="0" smtClean="0"/>
              <a:t>AEE = 20,19 . VO</a:t>
            </a:r>
            <a:r>
              <a:rPr lang="sk-SK" sz="3600" baseline="-25000" dirty="0" smtClean="0"/>
              <a:t>2</a:t>
            </a:r>
            <a:r>
              <a:rPr lang="sk-SK" sz="3600" dirty="0" smtClean="0"/>
              <a:t>  </a:t>
            </a:r>
            <a:r>
              <a:rPr lang="en-GB" sz="3600" dirty="0" smtClean="0"/>
              <a:t>[</a:t>
            </a:r>
            <a:r>
              <a:rPr lang="sk-SK" sz="3600" dirty="0" err="1" smtClean="0"/>
              <a:t>kJ</a:t>
            </a:r>
            <a:r>
              <a:rPr lang="sk-SK" sz="3600" dirty="0" smtClean="0"/>
              <a:t>/čas</a:t>
            </a:r>
            <a:r>
              <a:rPr lang="en-GB" sz="3600" dirty="0" smtClean="0"/>
              <a:t>]</a:t>
            </a:r>
            <a:endParaRPr lang="sk-SK" sz="3600" dirty="0"/>
          </a:p>
        </p:txBody>
      </p:sp>
      <p:sp>
        <p:nvSpPr>
          <p:cNvPr id="5" name="BlokTextu 4"/>
          <p:cNvSpPr txBox="1"/>
          <p:nvPr/>
        </p:nvSpPr>
        <p:spPr>
          <a:xfrm>
            <a:off x="539552" y="5445224"/>
            <a:ext cx="5255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EE – energetický ekvivalent kyslíku, 20,19 </a:t>
            </a:r>
            <a:r>
              <a:rPr lang="sk-SK" sz="2000" dirty="0" err="1" smtClean="0"/>
              <a:t>kJ</a:t>
            </a:r>
            <a:r>
              <a:rPr lang="sk-SK" sz="2000" dirty="0" smtClean="0"/>
              <a:t>/l O</a:t>
            </a:r>
            <a:r>
              <a:rPr lang="sk-SK" sz="2000" baseline="-25000" dirty="0" smtClean="0"/>
              <a:t>2</a:t>
            </a:r>
            <a:r>
              <a:rPr lang="sk-SK" sz="2000" dirty="0" smtClean="0"/>
              <a:t> </a:t>
            </a:r>
            <a:endParaRPr lang="sk-SK" sz="2000" dirty="0"/>
          </a:p>
        </p:txBody>
      </p:sp>
      <p:cxnSp>
        <p:nvCxnSpPr>
          <p:cNvPr id="7" name="Rovná spojovacia šípka 6"/>
          <p:cNvCxnSpPr>
            <a:stCxn id="5" idx="0"/>
          </p:cNvCxnSpPr>
          <p:nvPr/>
        </p:nvCxnSpPr>
        <p:spPr>
          <a:xfrm flipV="1">
            <a:off x="3167259" y="3789040"/>
            <a:ext cx="540645" cy="165618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lokTextu 9"/>
          <p:cNvSpPr txBox="1"/>
          <p:nvPr/>
        </p:nvSpPr>
        <p:spPr>
          <a:xfrm>
            <a:off x="6444208" y="5373216"/>
            <a:ext cx="10180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b="1" dirty="0" smtClean="0"/>
              <a:t>VO</a:t>
            </a:r>
            <a:r>
              <a:rPr lang="sk-SK" sz="2000" b="1" baseline="-25000" dirty="0" smtClean="0"/>
              <a:t>2</a:t>
            </a:r>
            <a:r>
              <a:rPr lang="sk-SK" sz="2000" b="1" dirty="0" smtClean="0"/>
              <a:t> = v</a:t>
            </a:r>
            <a:r>
              <a:rPr lang="sk-SK" sz="2000" b="1" baseline="-25000" dirty="0" smtClean="0"/>
              <a:t>r</a:t>
            </a:r>
            <a:endParaRPr lang="sk-SK" sz="2000" b="1" baseline="-25000" dirty="0"/>
          </a:p>
        </p:txBody>
      </p:sp>
      <p:cxnSp>
        <p:nvCxnSpPr>
          <p:cNvPr id="11" name="Rovná spojovacia šípka 10"/>
          <p:cNvCxnSpPr>
            <a:stCxn id="10" idx="0"/>
          </p:cNvCxnSpPr>
          <p:nvPr/>
        </p:nvCxnSpPr>
        <p:spPr>
          <a:xfrm flipH="1" flipV="1">
            <a:off x="5076061" y="3789040"/>
            <a:ext cx="1877165" cy="158417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Výpočet bazálneho energetického výdaja (BEE) v kcal/deň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467544" y="2564904"/>
            <a:ext cx="81980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dirty="0" smtClean="0"/>
              <a:t>Muž:  BEE = 66 + (13,7 . m + 5 . h) – (6,8 . r)</a:t>
            </a:r>
            <a:endParaRPr lang="sk-SK" sz="3600" dirty="0"/>
          </a:p>
        </p:txBody>
      </p:sp>
      <p:sp>
        <p:nvSpPr>
          <p:cNvPr id="5" name="BlokTextu 4"/>
          <p:cNvSpPr txBox="1"/>
          <p:nvPr/>
        </p:nvSpPr>
        <p:spPr>
          <a:xfrm>
            <a:off x="251428" y="3429000"/>
            <a:ext cx="8630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dirty="0" smtClean="0"/>
              <a:t>Žena:  BEE = 655 + (9,6 . m + 1,7 . h) – (4,7 . r)</a:t>
            </a:r>
            <a:endParaRPr lang="sk-SK" sz="3600" dirty="0"/>
          </a:p>
        </p:txBody>
      </p:sp>
      <p:sp>
        <p:nvSpPr>
          <p:cNvPr id="6" name="BlokTextu 5"/>
          <p:cNvSpPr txBox="1"/>
          <p:nvPr/>
        </p:nvSpPr>
        <p:spPr>
          <a:xfrm>
            <a:off x="251520" y="5301208"/>
            <a:ext cx="29762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m – telesná hmotnosť </a:t>
            </a:r>
            <a:r>
              <a:rPr lang="en-GB" sz="2000" dirty="0" smtClean="0"/>
              <a:t>[</a:t>
            </a:r>
            <a:r>
              <a:rPr lang="sk-SK" sz="2000" dirty="0" smtClean="0"/>
              <a:t>kg</a:t>
            </a:r>
            <a:r>
              <a:rPr lang="en-GB" sz="2000" dirty="0" smtClean="0"/>
              <a:t>]</a:t>
            </a:r>
            <a:r>
              <a:rPr lang="sk-SK" sz="2000" dirty="0" smtClean="0"/>
              <a:t> </a:t>
            </a:r>
          </a:p>
          <a:p>
            <a:r>
              <a:rPr lang="sk-SK" sz="2000" dirty="0" smtClean="0"/>
              <a:t>h – výška </a:t>
            </a:r>
            <a:r>
              <a:rPr lang="en-GB" sz="2000" dirty="0" smtClean="0"/>
              <a:t>[</a:t>
            </a:r>
            <a:r>
              <a:rPr lang="sk-SK" sz="2000" dirty="0" smtClean="0"/>
              <a:t>cm</a:t>
            </a:r>
            <a:r>
              <a:rPr lang="en-GB" sz="2000" dirty="0" smtClean="0"/>
              <a:t>]</a:t>
            </a:r>
            <a:r>
              <a:rPr lang="sk-SK" sz="2000" dirty="0" smtClean="0"/>
              <a:t> </a:t>
            </a:r>
          </a:p>
          <a:p>
            <a:r>
              <a:rPr lang="sk-SK" sz="2000" dirty="0" smtClean="0"/>
              <a:t>r – vek </a:t>
            </a:r>
            <a:r>
              <a:rPr lang="en-GB" sz="2000" dirty="0" smtClean="0"/>
              <a:t>[</a:t>
            </a:r>
            <a:r>
              <a:rPr lang="sk-SK" sz="2000" dirty="0" smtClean="0"/>
              <a:t>rok</a:t>
            </a:r>
            <a:r>
              <a:rPr lang="en-GB" sz="2000" dirty="0" smtClean="0"/>
              <a:t>]</a:t>
            </a:r>
            <a:r>
              <a:rPr lang="sk-SK" sz="2000" dirty="0" smtClean="0"/>
              <a:t> 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Výpočet aktuálneho energetického výdaja (AEE) v kcal/deň</a:t>
            </a:r>
            <a:endParaRPr lang="sk-SK" b="1" dirty="0"/>
          </a:p>
        </p:txBody>
      </p:sp>
      <p:sp>
        <p:nvSpPr>
          <p:cNvPr id="4" name="BlokTextu 3"/>
          <p:cNvSpPr txBox="1"/>
          <p:nvPr/>
        </p:nvSpPr>
        <p:spPr>
          <a:xfrm>
            <a:off x="2439045" y="3105835"/>
            <a:ext cx="42659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600" dirty="0" smtClean="0"/>
              <a:t>AEE = BEE . AF . TF . IF</a:t>
            </a:r>
            <a:endParaRPr lang="sk-SK" sz="3600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5301208"/>
            <a:ext cx="248356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 smtClean="0"/>
              <a:t>AF – faktor aktivity </a:t>
            </a:r>
          </a:p>
          <a:p>
            <a:r>
              <a:rPr lang="sk-SK" sz="2000" dirty="0" smtClean="0"/>
              <a:t>TF – telesná teplota</a:t>
            </a:r>
          </a:p>
          <a:p>
            <a:r>
              <a:rPr lang="sk-SK" sz="2000" dirty="0" smtClean="0"/>
              <a:t>IF – faktor poškodenia</a:t>
            </a:r>
            <a:endParaRPr lang="sk-S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Office PowerPoint</Application>
  <PresentationFormat>Předvádění na obrazovce (4:3)</PresentationFormat>
  <Paragraphs>72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Arial Rounded MT Bold</vt:lpstr>
      <vt:lpstr>Calibri</vt:lpstr>
      <vt:lpstr>Motív Office</vt:lpstr>
      <vt:lpstr>XXII. Stanovenie energetického výdaja nepriamou kalorimetriou   XXIII. Stanovenie energetického výdaja výpočtom</vt:lpstr>
      <vt:lpstr>Prezentace aplikace PowerPoint</vt:lpstr>
      <vt:lpstr>Prezentace aplikace PowerPoint</vt:lpstr>
      <vt:lpstr>Kroghov respirometer</vt:lpstr>
      <vt:lpstr>Rýchlosť poklesu objemu plynu  v zásobníku závisí na aktuálnej  spotrebe O2 organizmom, teda  na úrovni metabolizmu. </vt:lpstr>
      <vt:lpstr>Nameraná hodnota vn v l/s sa koriguje na teplotu 0 °C a tlak 101,325 kPa.   </vt:lpstr>
      <vt:lpstr>Z korigovanej hodnoty vr vypočítame aktuálny energetický výdaj (AEE). </vt:lpstr>
      <vt:lpstr>Výpočet bazálneho energetického výdaja (BEE) v kcal/deň</vt:lpstr>
      <vt:lpstr>Výpočet aktuálneho energetického výdaja (AEE) v kcal/deň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Erko</dc:creator>
  <cp:lastModifiedBy>Erik Kročka</cp:lastModifiedBy>
  <cp:revision>136</cp:revision>
  <dcterms:created xsi:type="dcterms:W3CDTF">2019-02-16T14:34:33Z</dcterms:created>
  <dcterms:modified xsi:type="dcterms:W3CDTF">2019-03-02T13:06:27Z</dcterms:modified>
</cp:coreProperties>
</file>