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9" r:id="rId2"/>
    <p:sldId id="261" r:id="rId3"/>
    <p:sldId id="288" r:id="rId4"/>
    <p:sldId id="309" r:id="rId5"/>
    <p:sldId id="310" r:id="rId6"/>
    <p:sldId id="311" r:id="rId7"/>
    <p:sldId id="329" r:id="rId8"/>
    <p:sldId id="312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13" r:id="rId18"/>
    <p:sldId id="314" r:id="rId19"/>
    <p:sldId id="336" r:id="rId20"/>
    <p:sldId id="343" r:id="rId21"/>
    <p:sldId id="337" r:id="rId22"/>
    <p:sldId id="338" r:id="rId23"/>
    <p:sldId id="339" r:id="rId24"/>
    <p:sldId id="315" r:id="rId25"/>
    <p:sldId id="319" r:id="rId26"/>
    <p:sldId id="320" r:id="rId27"/>
    <p:sldId id="316" r:id="rId28"/>
    <p:sldId id="335" r:id="rId29"/>
    <p:sldId id="330" r:id="rId30"/>
    <p:sldId id="317" r:id="rId31"/>
    <p:sldId id="340" r:id="rId32"/>
    <p:sldId id="341" r:id="rId33"/>
    <p:sldId id="342" r:id="rId34"/>
    <p:sldId id="289" r:id="rId35"/>
    <p:sldId id="291" r:id="rId36"/>
    <p:sldId id="292" r:id="rId37"/>
    <p:sldId id="333" r:id="rId38"/>
    <p:sldId id="294" r:id="rId39"/>
    <p:sldId id="295" r:id="rId40"/>
    <p:sldId id="296" r:id="rId41"/>
    <p:sldId id="293" r:id="rId42"/>
    <p:sldId id="297" r:id="rId43"/>
    <p:sldId id="298" r:id="rId44"/>
    <p:sldId id="302" r:id="rId45"/>
    <p:sldId id="303" r:id="rId46"/>
    <p:sldId id="304" r:id="rId47"/>
    <p:sldId id="305" r:id="rId48"/>
    <p:sldId id="290" r:id="rId49"/>
    <p:sldId id="306" r:id="rId50"/>
    <p:sldId id="331" r:id="rId51"/>
    <p:sldId id="307" r:id="rId52"/>
    <p:sldId id="332" r:id="rId53"/>
    <p:sldId id="308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79CC93D-E52E-4D84-901B-11D7331DD495}">
          <p14:sldIdLst>
            <p14:sldId id="259"/>
          </p14:sldIdLst>
        </p14:section>
        <p14:section name="Přehled a cíle" id="{ABA716BF-3A5C-4ADB-94C9-CFEF84EBA240}">
          <p14:sldIdLst>
            <p14:sldId id="261"/>
            <p14:sldId id="288"/>
            <p14:sldId id="309"/>
            <p14:sldId id="310"/>
            <p14:sldId id="311"/>
            <p14:sldId id="329"/>
            <p14:sldId id="312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13"/>
            <p14:sldId id="314"/>
            <p14:sldId id="336"/>
            <p14:sldId id="343"/>
            <p14:sldId id="337"/>
            <p14:sldId id="338"/>
            <p14:sldId id="339"/>
            <p14:sldId id="315"/>
            <p14:sldId id="319"/>
            <p14:sldId id="320"/>
            <p14:sldId id="316"/>
            <p14:sldId id="335"/>
            <p14:sldId id="330"/>
            <p14:sldId id="317"/>
            <p14:sldId id="340"/>
            <p14:sldId id="341"/>
            <p14:sldId id="342"/>
            <p14:sldId id="289"/>
            <p14:sldId id="291"/>
            <p14:sldId id="292"/>
            <p14:sldId id="333"/>
            <p14:sldId id="294"/>
            <p14:sldId id="295"/>
            <p14:sldId id="296"/>
            <p14:sldId id="293"/>
            <p14:sldId id="297"/>
            <p14:sldId id="298"/>
            <p14:sldId id="302"/>
            <p14:sldId id="303"/>
            <p14:sldId id="304"/>
            <p14:sldId id="305"/>
            <p14:sldId id="290"/>
            <p14:sldId id="306"/>
            <p14:sldId id="331"/>
            <p14:sldId id="307"/>
            <p14:sldId id="332"/>
            <p14:sldId id="308"/>
          </p14:sldIdLst>
        </p14:section>
        <p14:section name="Téma 1" id="{6D9936A3-3945-4757-BC8B-B5C252D8E036}">
          <p14:sldIdLst/>
        </p14:section>
        <p14:section name="Ukázkové snímky pro vizuální prvky" id="{BAB3A466-96C9-4230-9978-795378D75699}">
          <p14:sldIdLst/>
        </p14:section>
        <p14:section name="Případová studie" id="{8C0305C9-B152-4FBA-A789-FE1976D53990}">
          <p14:sldIdLst/>
        </p14:section>
        <p14:section name="Závěr a souhrn" id="{790CEF5B-569A-4C2F-BED5-750B08C0E5AD}">
          <p14:sldIdLst/>
        </p14:section>
        <p14:section name="Dodatek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59" autoAdjust="0"/>
  </p:normalViewPr>
  <p:slideViewPr>
    <p:cSldViewPr>
      <p:cViewPr varScale="1">
        <p:scale>
          <a:sx n="105" d="100"/>
          <a:sy n="105" d="100"/>
        </p:scale>
        <p:origin x="-6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2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D83FDC75-7F73-4A4A-A77C-09AADF00E0EA}" type="datetimeFigureOut">
              <a:rPr lang="cs-CZ" smtClean="0"/>
              <a:pPr/>
              <a:t>22/11/17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459226BF-1F13-42D3-80DC-373E7ADD1E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691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48AEF76B-3757-4A0B-AF93-28494465C1DD}" type="datetimeFigureOut">
              <a:pPr/>
              <a:t>22/11/17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75693FD4-8F83-4EF7-AC3F-0DC0388986B0}" type="slidenum"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93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/>
            </a:pPr>
            <a:r>
              <a:rPr lang="cs-CZ" dirty="0" smtClean="0"/>
              <a:t>Tuto šablonu lze použít jako počáteční soubor pro prezentaci výukových materiálů při práci ve skupině.</a:t>
            </a:r>
          </a:p>
          <a:p>
            <a:endParaRPr lang="cs-CZ" dirty="0" smtClean="0"/>
          </a:p>
          <a:p>
            <a:pPr lvl="0"/>
            <a:r>
              <a:rPr lang="cs-CZ" sz="1200" b="1" dirty="0" smtClean="0"/>
              <a:t>Oddíly</a:t>
            </a:r>
            <a:endParaRPr lang="cs-CZ" sz="1200" b="0" dirty="0" smtClean="0"/>
          </a:p>
          <a:p>
            <a:pPr lvl="0"/>
            <a:r>
              <a:rPr lang="cs-CZ" sz="1200" b="0" dirty="0" smtClean="0"/>
              <a:t>Po kliknutí na snímek pravým tlačítkem myši lze přidat oddíly.</a:t>
            </a:r>
            <a:r>
              <a:rPr lang="cs-CZ" sz="1200" b="0" baseline="0" dirty="0" smtClean="0"/>
              <a:t> Oddíly mohou pomoci uspořádat snímky nebo usnadnit spolupráci mezi více autory.</a:t>
            </a:r>
            <a:endParaRPr lang="cs-CZ" sz="1200" b="0" dirty="0" smtClean="0"/>
          </a:p>
          <a:p>
            <a:pPr lvl="0"/>
            <a:endParaRPr lang="cs-CZ" sz="1200" b="1" dirty="0" smtClean="0"/>
          </a:p>
          <a:p>
            <a:pPr lvl="0"/>
            <a:r>
              <a:rPr lang="cs-CZ" sz="1200" b="1" dirty="0" smtClean="0"/>
              <a:t>Poznámky</a:t>
            </a:r>
          </a:p>
          <a:p>
            <a:pPr lvl="0"/>
            <a:r>
              <a:rPr lang="cs-CZ" sz="1200" dirty="0" smtClean="0"/>
              <a:t>Oddíl Poznámky použijte k zadání poznámek k doručení nebo dalších podrobností pro posluchače.</a:t>
            </a:r>
            <a:r>
              <a:rPr lang="cs-CZ" sz="1200" baseline="0" dirty="0" smtClean="0"/>
              <a:t> Tyto poznámky lze zobrazit během prezentace. </a:t>
            </a:r>
          </a:p>
          <a:p>
            <a:pPr lvl="0">
              <a:buFontTx/>
              <a:buNone/>
            </a:pPr>
            <a:r>
              <a:rPr lang="cs-CZ" sz="1200" dirty="0" smtClean="0"/>
              <a:t>Vezměte v úvahu velikost písma (důležité pro usnadnění, viditelnost, pořízení videozáznamu a online provoz).</a:t>
            </a:r>
          </a:p>
          <a:p>
            <a:pPr lvl="0"/>
            <a:endParaRPr lang="cs-CZ" sz="1200" dirty="0" smtClean="0"/>
          </a:p>
          <a:p>
            <a:pPr lvl="0">
              <a:buFontTx/>
              <a:buNone/>
            </a:pPr>
            <a:r>
              <a:rPr lang="cs-CZ" sz="1200" b="1" dirty="0" smtClean="0"/>
              <a:t>Sladěné barvy </a:t>
            </a:r>
          </a:p>
          <a:p>
            <a:pPr lvl="0">
              <a:buFontTx/>
              <a:buNone/>
            </a:pPr>
            <a:r>
              <a:rPr lang="cs-CZ" sz="1200" dirty="0" smtClean="0"/>
              <a:t>Věnujte zvláštní pozornost obrázkům, grafům a textovým polím.</a:t>
            </a:r>
            <a:r>
              <a:rPr lang="cs-CZ" sz="1200" baseline="0" dirty="0" smtClean="0"/>
              <a:t> </a:t>
            </a:r>
            <a:endParaRPr lang="cs-CZ" sz="1200" dirty="0" smtClean="0"/>
          </a:p>
          <a:p>
            <a:pPr lvl="0"/>
            <a:r>
              <a:rPr lang="cs-CZ" sz="1200" dirty="0" smtClean="0"/>
              <a:t>Zvažte, zda účastníci budou tisknout černobíle nebo ve </a:t>
            </a:r>
            <a:r>
              <a:rPr lang="cs-CZ" sz="1200" dirty="0" err="1" smtClean="0"/>
              <a:t>stupních šedé</a:t>
            </a:r>
            <a:r>
              <a:rPr lang="cs-CZ" sz="1200" dirty="0" smtClean="0"/>
              <a:t>. Provedením zkušebního tisku ověřte, zda barvy fungují správně při vytištění černobíle i ve </a:t>
            </a:r>
            <a:r>
              <a:rPr lang="cs-CZ" sz="1200" dirty="0" err="1" smtClean="0"/>
              <a:t>stupních šedé</a:t>
            </a:r>
            <a:r>
              <a:rPr lang="cs-CZ" sz="1200" dirty="0" smtClean="0"/>
              <a:t>.</a:t>
            </a:r>
          </a:p>
          <a:p>
            <a:pPr lvl="0">
              <a:buFontTx/>
              <a:buNone/>
            </a:pPr>
            <a:endParaRPr lang="cs-CZ" sz="1200" dirty="0" smtClean="0"/>
          </a:p>
          <a:p>
            <a:pPr lvl="0">
              <a:buFontTx/>
              <a:buNone/>
            </a:pPr>
            <a:r>
              <a:rPr lang="cs-CZ" sz="1200" b="1" dirty="0" smtClean="0"/>
              <a:t>Obrázky, tabulky a grafy</a:t>
            </a:r>
          </a:p>
          <a:p>
            <a:pPr lvl="0"/>
            <a:r>
              <a:rPr lang="cs-CZ" sz="1200" dirty="0" smtClean="0"/>
              <a:t>Vsaďte na jednoduchost: pokud je to možné, použijte konzistentní a nerušivé styly a barvy.</a:t>
            </a:r>
          </a:p>
          <a:p>
            <a:pPr lvl="0"/>
            <a:r>
              <a:rPr lang="cs-CZ" sz="1200" dirty="0" smtClean="0"/>
              <a:t>Označte popisky všechny grafy a tabulky.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 smtClean="0"/>
              <a:t>Sdělte stručný přehled prezentace.</a:t>
            </a:r>
            <a:r>
              <a:rPr lang="cs-CZ" baseline="0" dirty="0" smtClean="0"/>
              <a:t> P</a:t>
            </a:r>
            <a:r>
              <a:rPr lang="cs-CZ" dirty="0" smtClean="0"/>
              <a:t>opište hlavní záměr prezentace a v čem spočívá její důležitost.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Uveďte každé z hlavních témat.</a:t>
            </a:r>
          </a:p>
          <a:p>
            <a:r>
              <a:rPr lang="cs-CZ" dirty="0" smtClean="0"/>
              <a:t>Aby se posluchači dokázali v prezentaci orientovat,</a:t>
            </a:r>
            <a:r>
              <a:rPr lang="cs-CZ" baseline="0" dirty="0" smtClean="0"/>
              <a:t> můžete </a:t>
            </a:r>
            <a:r>
              <a:rPr lang="cs-CZ" dirty="0" smtClean="0"/>
              <a:t>tento snímek s přehledem opakovat během celé prezentace vždy se zdůrazněním konkrétního tématu, které se chystáte probírat jako další.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cs-CZ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cs-CZ"/>
              <a:t>Po kliknutí lze upravit styl předlohy nadpisů.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cs-CZ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cs-CZ" smtClean="0"/>
              <a:t>Kliknutím lze upravit styl předlohy.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cs-CZ" sz="2000" baseline="0"/>
            </a:lvl1pPr>
          </a:lstStyle>
          <a:p>
            <a:r>
              <a:rPr kumimoji="0" lang="cs-CZ"/>
              <a:t>Logo společnosti</a:t>
            </a: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22/11/17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22/11/17</a:t>
            </a:fld>
            <a:endParaRPr kumimoji="0"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22/11/17</a:t>
            </a:fld>
            <a:endParaRPr kumimoji="0"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cs-CZ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cs-CZ" sz="3500"/>
              <a:t>Po kliknutí lze upravit styl předlohy nadpisů.</a:t>
            </a:r>
            <a:endParaRPr kumimoji="0"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22/11/17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cs-CZ" sz="1800"/>
            </a:lvl1pPr>
          </a:lstStyle>
          <a:p>
            <a:r>
              <a:rPr kumimoji="0" lang="cs-CZ"/>
              <a:t>Logo společnosti</a:t>
            </a: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cs-CZ"/>
            </a:lvl1pPr>
          </a:lstStyle>
          <a:p>
            <a:r>
              <a:rPr kumimoji="0" lang="cs-CZ"/>
              <a:t>Po kliknutí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cs-CZ" sz="3200">
                <a:latin typeface="+mn-lt"/>
              </a:defRPr>
            </a:lvl1pPr>
            <a:lvl2pPr eaLnBrk="1" latinLnBrk="0" hangingPunct="1">
              <a:defRPr kumimoji="0" lang="cs-CZ" sz="2800">
                <a:latin typeface="+mn-lt"/>
              </a:defRPr>
            </a:lvl2pPr>
            <a:lvl3pPr eaLnBrk="1" latinLnBrk="0" hangingPunct="1">
              <a:defRPr kumimoji="0" lang="cs-CZ" sz="2400">
                <a:latin typeface="+mn-lt"/>
              </a:defRPr>
            </a:lvl3pPr>
            <a:lvl4pPr eaLnBrk="1" latinLnBrk="0" hangingPunct="1">
              <a:defRPr kumimoji="0" lang="cs-CZ" sz="2400">
                <a:latin typeface="+mn-lt"/>
              </a:defRPr>
            </a:lvl4pPr>
            <a:lvl5pPr eaLnBrk="1" latinLnBrk="0" hangingPunct="1">
              <a:defRPr kumimoji="0" lang="cs-CZ" sz="2400">
                <a:latin typeface="+mn-lt"/>
              </a:defRPr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22/11/17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cs-CZ" sz="28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cs-CZ" sz="28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22/11/17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cs-CZ"/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cs-CZ" sz="2400" b="1"/>
            </a:lvl1pPr>
            <a:lvl2pPr marL="457200" indent="0" eaLnBrk="1" latinLnBrk="0" hangingPunct="1">
              <a:buNone/>
              <a:defRPr kumimoji="0" lang="cs-CZ" sz="2000" b="1"/>
            </a:lvl2pPr>
            <a:lvl3pPr marL="914400" indent="0" eaLnBrk="1" latinLnBrk="0" hangingPunct="1">
              <a:buNone/>
              <a:defRPr kumimoji="0" lang="cs-CZ" sz="1800" b="1"/>
            </a:lvl3pPr>
            <a:lvl4pPr marL="1371600" indent="0" eaLnBrk="1" latinLnBrk="0" hangingPunct="1">
              <a:buNone/>
              <a:defRPr kumimoji="0" lang="cs-CZ" sz="1600" b="1"/>
            </a:lvl4pPr>
            <a:lvl5pPr marL="1828800" indent="0" eaLnBrk="1" latinLnBrk="0" hangingPunct="1">
              <a:buNone/>
              <a:defRPr kumimoji="0" lang="cs-CZ" sz="1600" b="1"/>
            </a:lvl5pPr>
            <a:lvl6pPr marL="2286000" indent="0" eaLnBrk="1" latinLnBrk="0" hangingPunct="1">
              <a:buNone/>
              <a:defRPr kumimoji="0" lang="cs-CZ" sz="1600" b="1"/>
            </a:lvl6pPr>
            <a:lvl7pPr marL="2743200" indent="0" eaLnBrk="1" latinLnBrk="0" hangingPunct="1">
              <a:buNone/>
              <a:defRPr kumimoji="0" lang="cs-CZ" sz="1600" b="1"/>
            </a:lvl7pPr>
            <a:lvl8pPr marL="3200400" indent="0" eaLnBrk="1" latinLnBrk="0" hangingPunct="1">
              <a:buNone/>
              <a:defRPr kumimoji="0" lang="cs-CZ" sz="1600" b="1"/>
            </a:lvl8pPr>
            <a:lvl9pPr marL="3657600" indent="0" eaLnBrk="1" latinLnBrk="0" hangingPunct="1">
              <a:buNone/>
              <a:defRPr kumimoji="0" lang="cs-CZ"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lvl6pPr eaLnBrk="1" latinLnBrk="0" hangingPunct="1">
              <a:defRPr kumimoji="0" lang="cs-CZ" sz="1600"/>
            </a:lvl6pPr>
            <a:lvl7pPr eaLnBrk="1" latinLnBrk="0" hangingPunct="1">
              <a:defRPr kumimoji="0" lang="cs-CZ" sz="1600"/>
            </a:lvl7pPr>
            <a:lvl8pPr eaLnBrk="1" latinLnBrk="0" hangingPunct="1">
              <a:defRPr kumimoji="0" lang="cs-CZ" sz="1600"/>
            </a:lvl8pPr>
            <a:lvl9pPr eaLnBrk="1" latinLnBrk="0" hangingPunct="1">
              <a:defRPr kumimoji="0" lang="cs-CZ"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cs-CZ" sz="2400" b="1"/>
            </a:lvl1pPr>
            <a:lvl2pPr marL="457200" indent="0" eaLnBrk="1" latinLnBrk="0" hangingPunct="1">
              <a:buNone/>
              <a:defRPr kumimoji="0" lang="cs-CZ" sz="2000" b="1"/>
            </a:lvl2pPr>
            <a:lvl3pPr marL="914400" indent="0" eaLnBrk="1" latinLnBrk="0" hangingPunct="1">
              <a:buNone/>
              <a:defRPr kumimoji="0" lang="cs-CZ" sz="1800" b="1"/>
            </a:lvl3pPr>
            <a:lvl4pPr marL="1371600" indent="0" eaLnBrk="1" latinLnBrk="0" hangingPunct="1">
              <a:buNone/>
              <a:defRPr kumimoji="0" lang="cs-CZ" sz="1600" b="1"/>
            </a:lvl4pPr>
            <a:lvl5pPr marL="1828800" indent="0" eaLnBrk="1" latinLnBrk="0" hangingPunct="1">
              <a:buNone/>
              <a:defRPr kumimoji="0" lang="cs-CZ" sz="1600" b="1"/>
            </a:lvl5pPr>
            <a:lvl6pPr marL="2286000" indent="0" eaLnBrk="1" latinLnBrk="0" hangingPunct="1">
              <a:buNone/>
              <a:defRPr kumimoji="0" lang="cs-CZ" sz="1600" b="1"/>
            </a:lvl6pPr>
            <a:lvl7pPr marL="2743200" indent="0" eaLnBrk="1" latinLnBrk="0" hangingPunct="1">
              <a:buNone/>
              <a:defRPr kumimoji="0" lang="cs-CZ" sz="1600" b="1"/>
            </a:lvl7pPr>
            <a:lvl8pPr marL="3200400" indent="0" eaLnBrk="1" latinLnBrk="0" hangingPunct="1">
              <a:buNone/>
              <a:defRPr kumimoji="0" lang="cs-CZ" sz="1600" b="1"/>
            </a:lvl8pPr>
            <a:lvl9pPr marL="3657600" indent="0" eaLnBrk="1" latinLnBrk="0" hangingPunct="1">
              <a:buNone/>
              <a:defRPr kumimoji="0" lang="cs-CZ"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lvl6pPr eaLnBrk="1" latinLnBrk="0" hangingPunct="1">
              <a:defRPr kumimoji="0" lang="cs-CZ" sz="1600"/>
            </a:lvl6pPr>
            <a:lvl7pPr eaLnBrk="1" latinLnBrk="0" hangingPunct="1">
              <a:defRPr kumimoji="0" lang="cs-CZ" sz="1600"/>
            </a:lvl7pPr>
            <a:lvl8pPr eaLnBrk="1" latinLnBrk="0" hangingPunct="1">
              <a:defRPr kumimoji="0" lang="cs-CZ" sz="1600"/>
            </a:lvl8pPr>
            <a:lvl9pPr eaLnBrk="1" latinLnBrk="0" hangingPunct="1">
              <a:defRPr kumimoji="0" lang="cs-CZ"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22/11/17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cs-CZ" sz="2000" b="1"/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cs-CZ" sz="3200"/>
            </a:lvl1pPr>
            <a:lvl2pPr eaLnBrk="1" latinLnBrk="0" hangingPunct="1">
              <a:defRPr kumimoji="0" lang="cs-CZ" sz="2800"/>
            </a:lvl2pPr>
            <a:lvl3pPr eaLnBrk="1" latinLnBrk="0" hangingPunct="1">
              <a:defRPr kumimoji="0" lang="cs-CZ" sz="2400"/>
            </a:lvl3pPr>
            <a:lvl4pPr eaLnBrk="1" latinLnBrk="0" hangingPunct="1">
              <a:defRPr kumimoji="0" lang="cs-CZ" sz="2000"/>
            </a:lvl4pPr>
            <a:lvl5pPr eaLnBrk="1" latinLnBrk="0" hangingPunct="1">
              <a:defRPr kumimoji="0" lang="cs-CZ" sz="2000"/>
            </a:lvl5pPr>
            <a:lvl6pPr eaLnBrk="1" latinLnBrk="0" hangingPunct="1">
              <a:defRPr kumimoji="0" lang="cs-CZ" sz="2000"/>
            </a:lvl6pPr>
            <a:lvl7pPr eaLnBrk="1" latinLnBrk="0" hangingPunct="1">
              <a:defRPr kumimoji="0" lang="cs-CZ" sz="2000"/>
            </a:lvl7pPr>
            <a:lvl8pPr eaLnBrk="1" latinLnBrk="0" hangingPunct="1">
              <a:defRPr kumimoji="0" lang="cs-CZ" sz="2000"/>
            </a:lvl8pPr>
            <a:lvl9pPr eaLnBrk="1" latinLnBrk="0" hangingPunct="1">
              <a:defRPr kumimoji="0" lang="cs-CZ" sz="20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cs-CZ" sz="1400"/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22/11/17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cs-CZ" sz="2000" b="1"/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cs-CZ" sz="3200"/>
            </a:lvl1pPr>
            <a:lvl2pPr marL="457200" indent="0" eaLnBrk="1" latinLnBrk="0" hangingPunct="1">
              <a:buNone/>
              <a:defRPr kumimoji="0" lang="cs-CZ" sz="2800"/>
            </a:lvl2pPr>
            <a:lvl3pPr marL="914400" indent="0" eaLnBrk="1" latinLnBrk="0" hangingPunct="1">
              <a:buNone/>
              <a:defRPr kumimoji="0" lang="cs-CZ" sz="2400"/>
            </a:lvl3pPr>
            <a:lvl4pPr marL="1371600" indent="0" eaLnBrk="1" latinLnBrk="0" hangingPunct="1">
              <a:buNone/>
              <a:defRPr kumimoji="0" lang="cs-CZ" sz="2000"/>
            </a:lvl4pPr>
            <a:lvl5pPr marL="1828800" indent="0" eaLnBrk="1" latinLnBrk="0" hangingPunct="1">
              <a:buNone/>
              <a:defRPr kumimoji="0" lang="cs-CZ" sz="2000"/>
            </a:lvl5pPr>
            <a:lvl6pPr marL="2286000" indent="0" eaLnBrk="1" latinLnBrk="0" hangingPunct="1">
              <a:buNone/>
              <a:defRPr kumimoji="0" lang="cs-CZ" sz="2000"/>
            </a:lvl6pPr>
            <a:lvl7pPr marL="2743200" indent="0" eaLnBrk="1" latinLnBrk="0" hangingPunct="1">
              <a:buNone/>
              <a:defRPr kumimoji="0" lang="cs-CZ" sz="2000"/>
            </a:lvl7pPr>
            <a:lvl8pPr marL="3200400" indent="0" eaLnBrk="1" latinLnBrk="0" hangingPunct="1">
              <a:buNone/>
              <a:defRPr kumimoji="0" lang="cs-CZ" sz="2000"/>
            </a:lvl8pPr>
            <a:lvl9pPr marL="3657600" indent="0" eaLnBrk="1" latinLnBrk="0" hangingPunct="1">
              <a:buNone/>
              <a:defRPr kumimoji="0" lang="cs-CZ" sz="2000"/>
            </a:lvl9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cs-CZ" sz="1400"/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22/11/17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22/11/17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22/11/17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cs-CZ" smtClean="0"/>
              <a:t>Kliknutím lze upravit styl.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22/11/17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cs-CZ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cs-CZ"/>
      </a:defPPr>
      <a:lvl1pPr marL="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71600" y="1340768"/>
            <a:ext cx="8064896" cy="1470025"/>
          </a:xfrm>
        </p:spPr>
        <p:txBody>
          <a:bodyPr>
            <a:noAutofit/>
          </a:bodyPr>
          <a:lstStyle/>
          <a:p>
            <a:r>
              <a:rPr lang="cs-CZ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Hemodynamické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příčiny nemocí-  místní a celkové poruchy oběhu</a:t>
            </a:r>
            <a:endParaRPr lang="cs-CZ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23928" y="4509120"/>
            <a:ext cx="4772528" cy="9906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+mn-lt"/>
              </a:rPr>
              <a:t>Lukáš Velecký</a:t>
            </a:r>
            <a:endParaRPr lang="cs-CZ" sz="2400" dirty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23.11.2017</a:t>
            </a:r>
            <a:endParaRPr lang="cs-CZ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Patofyziologie /</a:t>
            </a:r>
            <a:r>
              <a:rPr lang="cs-CZ" dirty="0" err="1" smtClean="0"/>
              <a:t>Virchowova</a:t>
            </a:r>
            <a:r>
              <a:rPr lang="cs-CZ" dirty="0" smtClean="0"/>
              <a:t> triáda/</a:t>
            </a:r>
            <a:endParaRPr lang="cs-CZ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843213" y="2492375"/>
            <a:ext cx="3529012" cy="2520950"/>
          </a:xfrm>
          <a:prstGeom prst="triangle">
            <a:avLst>
              <a:gd name="adj" fmla="val 49625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400">
                <a:solidFill>
                  <a:schemeClr val="tx1"/>
                </a:solidFill>
                <a:effectLst/>
                <a:latin typeface="Arial" charset="0"/>
              </a:rPr>
              <a:t>TROMBÓZA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900113" y="5157788"/>
            <a:ext cx="2952750" cy="5032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>
                <a:solidFill>
                  <a:schemeClr val="tx1"/>
                </a:solidFill>
                <a:effectLst/>
                <a:latin typeface="Arial" charset="0"/>
              </a:rPr>
              <a:t>Abnormální tok krve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508625" y="5157788"/>
            <a:ext cx="2952750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>
                <a:solidFill>
                  <a:schemeClr val="tx1"/>
                </a:solidFill>
                <a:effectLst/>
                <a:latin typeface="Arial" charset="0"/>
              </a:rPr>
              <a:t>Koagulopatie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132138" y="1700213"/>
            <a:ext cx="2952750" cy="50482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2000">
                <a:solidFill>
                  <a:schemeClr val="tx1"/>
                </a:solidFill>
                <a:effectLst/>
                <a:latin typeface="Arial" charset="0"/>
              </a:rPr>
              <a:t>Poškození endotelu</a:t>
            </a:r>
          </a:p>
        </p:txBody>
      </p:sp>
      <p:sp>
        <p:nvSpPr>
          <p:cNvPr id="8" name="Line 66"/>
          <p:cNvSpPr>
            <a:spLocks noChangeShapeType="1"/>
          </p:cNvSpPr>
          <p:nvPr/>
        </p:nvSpPr>
        <p:spPr bwMode="auto">
          <a:xfrm flipH="1">
            <a:off x="2627313" y="2420938"/>
            <a:ext cx="1584325" cy="2447925"/>
          </a:xfrm>
          <a:prstGeom prst="line">
            <a:avLst/>
          </a:prstGeom>
          <a:noFill/>
          <a:ln w="635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9" name="Line 67"/>
          <p:cNvSpPr>
            <a:spLocks noChangeShapeType="1"/>
          </p:cNvSpPr>
          <p:nvPr/>
        </p:nvSpPr>
        <p:spPr bwMode="auto">
          <a:xfrm>
            <a:off x="5148263" y="2420938"/>
            <a:ext cx="1584325" cy="2447925"/>
          </a:xfrm>
          <a:prstGeom prst="line">
            <a:avLst/>
          </a:prstGeom>
          <a:noFill/>
          <a:ln w="635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10" name="Line 68"/>
          <p:cNvSpPr>
            <a:spLocks noChangeShapeType="1"/>
          </p:cNvSpPr>
          <p:nvPr/>
        </p:nvSpPr>
        <p:spPr bwMode="auto">
          <a:xfrm flipV="1">
            <a:off x="2339975" y="2420938"/>
            <a:ext cx="1584325" cy="2447925"/>
          </a:xfrm>
          <a:prstGeom prst="line">
            <a:avLst/>
          </a:prstGeom>
          <a:noFill/>
          <a:ln w="635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11" name="Line 70"/>
          <p:cNvSpPr>
            <a:spLocks noChangeShapeType="1"/>
          </p:cNvSpPr>
          <p:nvPr/>
        </p:nvSpPr>
        <p:spPr bwMode="auto">
          <a:xfrm flipV="1">
            <a:off x="2843213" y="4652963"/>
            <a:ext cx="576262" cy="3603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12" name="Line 72"/>
          <p:cNvSpPr>
            <a:spLocks noChangeShapeType="1"/>
          </p:cNvSpPr>
          <p:nvPr/>
        </p:nvSpPr>
        <p:spPr bwMode="auto">
          <a:xfrm flipH="1" flipV="1">
            <a:off x="5795963" y="4652963"/>
            <a:ext cx="576262" cy="3603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  <p:sp>
        <p:nvSpPr>
          <p:cNvPr id="13" name="Line 73"/>
          <p:cNvSpPr>
            <a:spLocks noChangeShapeType="1"/>
          </p:cNvSpPr>
          <p:nvPr/>
        </p:nvSpPr>
        <p:spPr bwMode="auto">
          <a:xfrm rot="14212033" flipH="1" flipV="1">
            <a:off x="4319587" y="2673351"/>
            <a:ext cx="576263" cy="3603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6787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Trombus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altLang="cs-CZ" b="1" dirty="0"/>
              <a:t>MAKRO: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FF0000"/>
                </a:solidFill>
              </a:rPr>
              <a:t>nástěnný</a:t>
            </a:r>
            <a:r>
              <a:rPr lang="cs-CZ" altLang="cs-CZ" dirty="0"/>
              <a:t> (srdeční dutiny, arterie)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cs-CZ" altLang="cs-CZ" dirty="0" err="1">
                <a:solidFill>
                  <a:srgbClr val="FF0000"/>
                </a:solidFill>
              </a:rPr>
              <a:t>obturační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(žíly)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895350" algn="l"/>
              </a:tabLst>
            </a:pPr>
            <a:r>
              <a:rPr lang="cs-CZ" altLang="cs-CZ" b="1" dirty="0"/>
              <a:t>MIKRO:</a:t>
            </a:r>
          </a:p>
          <a:p>
            <a:pPr marL="625475" lvl="1" indent="-1682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cs-CZ" altLang="cs-CZ" dirty="0">
                <a:solidFill>
                  <a:srgbClr val="FF0000"/>
                </a:solidFill>
              </a:rPr>
              <a:t>červený</a:t>
            </a:r>
            <a:r>
              <a:rPr lang="cs-CZ" altLang="cs-CZ" dirty="0"/>
              <a:t> (stagnační)</a:t>
            </a:r>
          </a:p>
          <a:p>
            <a:pPr marL="914400" lvl="2" indent="0">
              <a:lnSpc>
                <a:spcPct val="90000"/>
              </a:lnSpc>
              <a:buNone/>
              <a:tabLst>
                <a:tab pos="895350" algn="l"/>
              </a:tabLst>
            </a:pPr>
            <a:r>
              <a:rPr lang="cs-CZ" altLang="cs-CZ" dirty="0" smtClean="0">
                <a:latin typeface="Arial" charset="0"/>
              </a:rPr>
              <a:t>- </a:t>
            </a:r>
            <a:r>
              <a:rPr lang="cs-CZ" altLang="cs-CZ" dirty="0" smtClean="0"/>
              <a:t>erytrocyty, </a:t>
            </a:r>
            <a:r>
              <a:rPr lang="cs-CZ" altLang="cs-CZ" dirty="0"/>
              <a:t>v žilách DKK</a:t>
            </a:r>
          </a:p>
          <a:p>
            <a:pPr marL="625475" lvl="1" indent="-1682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cs-CZ" altLang="cs-CZ" dirty="0">
                <a:solidFill>
                  <a:srgbClr val="FF0000"/>
                </a:solidFill>
              </a:rPr>
              <a:t>bílý</a:t>
            </a:r>
          </a:p>
          <a:p>
            <a:pPr marL="914400" lvl="2" indent="0">
              <a:lnSpc>
                <a:spcPct val="90000"/>
              </a:lnSpc>
              <a:buNone/>
              <a:tabLst>
                <a:tab pos="895350" algn="l"/>
              </a:tabLst>
            </a:pPr>
            <a:r>
              <a:rPr lang="cs-CZ" altLang="cs-CZ" dirty="0" smtClean="0">
                <a:latin typeface="Arial" charset="0"/>
              </a:rPr>
              <a:t>- </a:t>
            </a:r>
            <a:r>
              <a:rPr lang="cs-CZ" altLang="cs-CZ" dirty="0" smtClean="0"/>
              <a:t>trombocyty, </a:t>
            </a:r>
            <a:r>
              <a:rPr lang="cs-CZ" altLang="cs-CZ" dirty="0"/>
              <a:t>fibrin (</a:t>
            </a:r>
            <a:r>
              <a:rPr lang="cs-CZ" altLang="cs-CZ" dirty="0" err="1"/>
              <a:t>fluxní</a:t>
            </a:r>
            <a:r>
              <a:rPr lang="cs-CZ" altLang="cs-CZ" dirty="0"/>
              <a:t>) – srdeční chlopně</a:t>
            </a:r>
          </a:p>
          <a:p>
            <a:pPr marL="625475" lvl="1" indent="-1682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cs-CZ" altLang="cs-CZ" dirty="0">
                <a:solidFill>
                  <a:srgbClr val="FF0000"/>
                </a:solidFill>
              </a:rPr>
              <a:t>smíšený </a:t>
            </a:r>
          </a:p>
          <a:p>
            <a:pPr marL="914400" lvl="2" indent="0">
              <a:lnSpc>
                <a:spcPct val="90000"/>
              </a:lnSpc>
              <a:buNone/>
              <a:tabLst>
                <a:tab pos="895350" algn="l"/>
              </a:tabLst>
            </a:pPr>
            <a:r>
              <a:rPr lang="cs-CZ" altLang="cs-CZ" dirty="0" smtClean="0">
                <a:latin typeface="Arial" charset="0"/>
              </a:rPr>
              <a:t>- </a:t>
            </a:r>
            <a:r>
              <a:rPr lang="cs-CZ" altLang="cs-CZ" dirty="0" smtClean="0"/>
              <a:t>kombinace </a:t>
            </a:r>
            <a:r>
              <a:rPr lang="cs-CZ" altLang="cs-CZ" dirty="0"/>
              <a:t>obou (vrstevnatý trombus, např. </a:t>
            </a:r>
            <a:r>
              <a:rPr lang="cs-CZ" altLang="cs-CZ" dirty="0">
                <a:latin typeface="Arial" charset="0"/>
              </a:rPr>
              <a:t>	</a:t>
            </a:r>
            <a:r>
              <a:rPr lang="cs-CZ" altLang="cs-CZ" dirty="0"/>
              <a:t>aneurysmata srdce a aorty)</a:t>
            </a:r>
          </a:p>
          <a:p>
            <a:pPr marL="625475" lvl="1" indent="-1682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cs-CZ" altLang="cs-CZ" dirty="0">
                <a:solidFill>
                  <a:srgbClr val="FF0000"/>
                </a:solidFill>
              </a:rPr>
              <a:t>fibrinový trombus</a:t>
            </a:r>
          </a:p>
          <a:p>
            <a:pPr marL="914400" lvl="2" indent="0">
              <a:lnSpc>
                <a:spcPct val="90000"/>
              </a:lnSpc>
              <a:buNone/>
              <a:tabLst>
                <a:tab pos="895350" algn="l"/>
              </a:tabLst>
            </a:pPr>
            <a:r>
              <a:rPr lang="cs-CZ" altLang="cs-CZ" dirty="0" smtClean="0">
                <a:latin typeface="Arial" charset="0"/>
              </a:rPr>
              <a:t>- </a:t>
            </a:r>
            <a:r>
              <a:rPr lang="cs-CZ" altLang="cs-CZ" dirty="0" smtClean="0"/>
              <a:t>mikroskopické </a:t>
            </a:r>
            <a:r>
              <a:rPr lang="cs-CZ" altLang="cs-CZ" dirty="0"/>
              <a:t>rozměry, v drobných cévách a </a:t>
            </a:r>
            <a:r>
              <a:rPr lang="cs-CZ" altLang="cs-CZ" dirty="0">
                <a:latin typeface="Arial" charset="0"/>
              </a:rPr>
              <a:t>	</a:t>
            </a:r>
            <a:r>
              <a:rPr lang="cs-CZ" altLang="cs-CZ" dirty="0"/>
              <a:t>kapilárách, </a:t>
            </a:r>
            <a:r>
              <a:rPr lang="cs-CZ" altLang="cs-CZ" dirty="0" err="1"/>
              <a:t>fi</a:t>
            </a:r>
            <a:r>
              <a:rPr lang="cs-CZ" altLang="cs-CZ" dirty="0"/>
              <a:t> + </a:t>
            </a:r>
            <a:r>
              <a:rPr lang="cs-CZ" altLang="cs-CZ" dirty="0" err="1"/>
              <a:t>tro</a:t>
            </a:r>
            <a:r>
              <a:rPr lang="cs-CZ" altLang="cs-CZ" dirty="0"/>
              <a:t>, CNS, ledviny, plíce při šokových </a:t>
            </a:r>
            <a:r>
              <a:rPr lang="cs-CZ" altLang="cs-CZ" dirty="0">
                <a:latin typeface="Arial" charset="0"/>
              </a:rPr>
              <a:t>	</a:t>
            </a:r>
            <a:r>
              <a:rPr lang="cs-CZ" altLang="cs-CZ" dirty="0"/>
              <a:t>stavech, infekcích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00195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Osud trombu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lvl="1" indent="-269875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hypoxie </a:t>
            </a:r>
            <a:r>
              <a:rPr lang="cs-CZ" altLang="cs-CZ" sz="2400" dirty="0"/>
              <a:t>cévní stěny </a:t>
            </a:r>
            <a:r>
              <a:rPr lang="cs-CZ" altLang="cs-CZ" sz="2400" dirty="0" smtClean="0">
                <a:sym typeface="Wingdings" pitchFamily="2" charset="2"/>
              </a:rPr>
              <a:t>-&gt;&gt;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růstové faktory destiček </a:t>
            </a:r>
            <a:r>
              <a:rPr lang="cs-CZ" altLang="cs-CZ" sz="2400" dirty="0" smtClean="0"/>
              <a:t>-&gt;&gt; </a:t>
            </a:r>
            <a:r>
              <a:rPr lang="cs-CZ" altLang="cs-CZ" sz="2400" dirty="0"/>
              <a:t>reparativní </a:t>
            </a:r>
            <a:r>
              <a:rPr lang="cs-CZ" altLang="cs-CZ" sz="2400" dirty="0" err="1"/>
              <a:t>fibroproduktivní</a:t>
            </a:r>
            <a:r>
              <a:rPr lang="cs-CZ" altLang="cs-CZ" sz="2400" dirty="0"/>
              <a:t> zánět </a:t>
            </a:r>
            <a:r>
              <a:rPr lang="cs-CZ" altLang="cs-CZ" sz="2400" dirty="0" smtClean="0"/>
              <a:t>-&gt;&gt; </a:t>
            </a:r>
            <a:r>
              <a:rPr lang="cs-CZ" altLang="cs-CZ" sz="2400" dirty="0"/>
              <a:t>fixace ke stěně cévy </a:t>
            </a:r>
            <a:r>
              <a:rPr lang="cs-CZ" altLang="cs-CZ" sz="2400" dirty="0" smtClean="0">
                <a:sym typeface="Wingdings" pitchFamily="2" charset="2"/>
              </a:rPr>
              <a:t>--&gt;&gt; </a:t>
            </a:r>
            <a:r>
              <a:rPr lang="cs-CZ" altLang="cs-CZ" sz="2400" dirty="0" smtClean="0"/>
              <a:t>fibroblasty -&gt;&gt; </a:t>
            </a:r>
            <a:r>
              <a:rPr lang="cs-CZ" altLang="cs-CZ" sz="2400" dirty="0" err="1"/>
              <a:t>retrakce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trombu-&gt;&gt; </a:t>
            </a:r>
            <a:r>
              <a:rPr lang="cs-CZ" altLang="cs-CZ" sz="2400" dirty="0" err="1"/>
              <a:t>rekanalizace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-&gt;&gt; ORGANIZACE</a:t>
            </a:r>
          </a:p>
          <a:p>
            <a:pPr marL="539750" lvl="1" indent="-269875">
              <a:buFont typeface="Arial" panose="020B0604020202020204" pitchFamily="34" charset="0"/>
              <a:buChar char="•"/>
            </a:pPr>
            <a:endParaRPr lang="cs-CZ" altLang="cs-CZ" sz="2400" dirty="0"/>
          </a:p>
          <a:p>
            <a:pPr marL="539750" lvl="1" indent="-269875">
              <a:buFont typeface="Arial" panose="020B0604020202020204" pitchFamily="34" charset="0"/>
              <a:buChar char="•"/>
            </a:pPr>
            <a:r>
              <a:rPr lang="cs-CZ" altLang="cs-CZ" sz="2400" dirty="0"/>
              <a:t>narůstání trombu</a:t>
            </a:r>
          </a:p>
          <a:p>
            <a:pPr marL="539750" lvl="1" indent="-269875">
              <a:buFont typeface="Arial" panose="020B0604020202020204" pitchFamily="34" charset="0"/>
              <a:buChar char="•"/>
            </a:pPr>
            <a:r>
              <a:rPr lang="cs-CZ" altLang="cs-CZ" sz="2400" dirty="0"/>
              <a:t>utržení </a:t>
            </a:r>
            <a:r>
              <a:rPr lang="cs-CZ" altLang="cs-CZ" sz="2400" dirty="0">
                <a:sym typeface="Wingdings" pitchFamily="2" charset="2"/>
              </a:rPr>
              <a:t> </a:t>
            </a:r>
            <a:r>
              <a:rPr lang="cs-CZ" altLang="cs-CZ" sz="2400" dirty="0"/>
              <a:t>embolizace</a:t>
            </a:r>
          </a:p>
          <a:p>
            <a:pPr marL="539750" lvl="1" indent="-269875">
              <a:buFont typeface="Arial" panose="020B0604020202020204" pitchFamily="34" charset="0"/>
              <a:buChar char="•"/>
            </a:pPr>
            <a:r>
              <a:rPr lang="cs-CZ" altLang="cs-CZ" sz="2400" dirty="0" err="1"/>
              <a:t>fibrinolýza</a:t>
            </a:r>
            <a:r>
              <a:rPr lang="cs-CZ" altLang="cs-CZ" sz="2400" dirty="0"/>
              <a:t> – rozpuštění trombu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88369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80" y="1597025"/>
            <a:ext cx="6449439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22394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Trombóza koronární arterie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7308304" cy="424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08684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Trombóza </a:t>
            </a:r>
            <a:r>
              <a:rPr lang="cs-CZ" altLang="cs-CZ" dirty="0" smtClean="0"/>
              <a:t>mikrocirkulace - DIC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65113" indent="-265113">
              <a:lnSpc>
                <a:spcPct val="90000"/>
              </a:lnSpc>
              <a:tabLst>
                <a:tab pos="539750" algn="l"/>
              </a:tabLst>
            </a:pPr>
            <a:r>
              <a:rPr lang="cs-CZ" altLang="cs-CZ" sz="2400" dirty="0"/>
              <a:t>z</a:t>
            </a:r>
            <a:r>
              <a:rPr lang="cs-CZ" altLang="cs-CZ" sz="2400" dirty="0" smtClean="0"/>
              <a:t>ískaná </a:t>
            </a:r>
            <a:r>
              <a:rPr lang="cs-CZ" altLang="cs-CZ" sz="2400" dirty="0" err="1"/>
              <a:t>koagulopatie</a:t>
            </a:r>
            <a:r>
              <a:rPr lang="cs-CZ" altLang="cs-CZ" sz="2400" dirty="0"/>
              <a:t>, 40% </a:t>
            </a:r>
            <a:r>
              <a:rPr lang="cs-CZ" altLang="cs-CZ" sz="2400" dirty="0" smtClean="0"/>
              <a:t>úmrtnost</a:t>
            </a:r>
          </a:p>
          <a:p>
            <a:pPr marL="265113" indent="-265113">
              <a:lnSpc>
                <a:spcPct val="90000"/>
              </a:lnSpc>
              <a:buFont typeface="Wingdings" pitchFamily="2" charset="2"/>
              <a:buNone/>
              <a:tabLst>
                <a:tab pos="539750" algn="l"/>
              </a:tabLst>
            </a:pPr>
            <a:endParaRPr lang="cs-CZ" altLang="cs-CZ" sz="1200" dirty="0"/>
          </a:p>
          <a:p>
            <a:pPr marL="265113" indent="-265113">
              <a:lnSpc>
                <a:spcPct val="90000"/>
              </a:lnSpc>
              <a:tabLst>
                <a:tab pos="539750" algn="l"/>
              </a:tabLst>
            </a:pPr>
            <a:r>
              <a:rPr lang="cs-CZ" altLang="cs-CZ" sz="2400" b="1" dirty="0"/>
              <a:t>e</a:t>
            </a:r>
            <a:r>
              <a:rPr lang="cs-CZ" altLang="cs-CZ" sz="2400" b="1" dirty="0" smtClean="0"/>
              <a:t>tiopatogeneze</a:t>
            </a:r>
            <a:r>
              <a:rPr lang="cs-CZ" altLang="cs-CZ" sz="2400" b="1" dirty="0"/>
              <a:t>:</a:t>
            </a:r>
          </a:p>
          <a:p>
            <a:pPr marL="530225" lvl="1">
              <a:lnSpc>
                <a:spcPct val="90000"/>
              </a:lnSpc>
              <a:buFont typeface="Wingdings" pitchFamily="2" charset="2"/>
              <a:buNone/>
              <a:tabLst>
                <a:tab pos="539750" algn="l"/>
              </a:tabLst>
            </a:pPr>
            <a:r>
              <a:rPr lang="cs-CZ" altLang="cs-CZ" sz="2000" dirty="0">
                <a:latin typeface="Arial" charset="0"/>
              </a:rPr>
              <a:t>	</a:t>
            </a:r>
            <a:r>
              <a:rPr lang="cs-CZ" altLang="cs-CZ" sz="2000" dirty="0"/>
              <a:t>uvolnění tkáňového tromboplastinu (součást </a:t>
            </a:r>
            <a:r>
              <a:rPr lang="cs-CZ" altLang="cs-CZ" sz="2000" dirty="0" err="1"/>
              <a:t>bb</a:t>
            </a:r>
            <a:r>
              <a:rPr lang="cs-CZ" altLang="cs-CZ" sz="2000" dirty="0"/>
              <a:t>. membrán)</a:t>
            </a:r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/>
              <a:t>nebo bakteriálního endotoxinu do oběhu, poškození endotelu</a:t>
            </a:r>
            <a:endParaRPr lang="cs-CZ" altLang="cs-CZ" sz="2000" dirty="0">
              <a:latin typeface="Arial" charset="0"/>
            </a:endParaRPr>
          </a:p>
          <a:p>
            <a:pPr marL="530225" lvl="1">
              <a:lnSpc>
                <a:spcPct val="90000"/>
              </a:lnSpc>
              <a:buFont typeface="Wingdings" pitchFamily="2" charset="2"/>
              <a:buNone/>
              <a:tabLst>
                <a:tab pos="539750" algn="l"/>
              </a:tabLst>
            </a:pPr>
            <a:endParaRPr lang="cs-CZ" altLang="cs-CZ" sz="2000" dirty="0">
              <a:latin typeface="Arial" charset="0"/>
            </a:endParaRPr>
          </a:p>
          <a:p>
            <a:pPr marL="265113" indent="-265113">
              <a:lnSpc>
                <a:spcPct val="90000"/>
              </a:lnSpc>
              <a:tabLst>
                <a:tab pos="539750" algn="l"/>
              </a:tabLst>
            </a:pPr>
            <a:r>
              <a:rPr lang="cs-CZ" altLang="cs-CZ" sz="2400" b="1" dirty="0" smtClean="0"/>
              <a:t>příčiny</a:t>
            </a:r>
            <a:r>
              <a:rPr lang="cs-CZ" altLang="cs-CZ" sz="2400" b="1" dirty="0"/>
              <a:t>:</a:t>
            </a:r>
          </a:p>
          <a:p>
            <a:pPr marL="530225" lvl="1">
              <a:lnSpc>
                <a:spcPct val="90000"/>
              </a:lnSpc>
              <a:tabLst>
                <a:tab pos="539750" algn="l"/>
              </a:tabLst>
            </a:pPr>
            <a:r>
              <a:rPr lang="cs-CZ" altLang="cs-CZ" sz="2000" b="1" dirty="0"/>
              <a:t>g</a:t>
            </a:r>
            <a:r>
              <a:rPr lang="cs-CZ" altLang="cs-CZ" sz="2000" b="1" dirty="0" smtClean="0"/>
              <a:t>ynekologické </a:t>
            </a:r>
            <a:r>
              <a:rPr lang="cs-CZ" altLang="cs-CZ" sz="2000" b="1" dirty="0"/>
              <a:t>komplikace:</a:t>
            </a:r>
          </a:p>
          <a:p>
            <a:pPr marL="1077913" lvl="2" indent="-163513">
              <a:lnSpc>
                <a:spcPct val="90000"/>
              </a:lnSpc>
              <a:tabLst>
                <a:tab pos="539750" algn="l"/>
              </a:tabLst>
            </a:pPr>
            <a:r>
              <a:rPr lang="cs-CZ" altLang="cs-CZ" sz="1800" dirty="0">
                <a:latin typeface="Arial" charset="0"/>
              </a:rPr>
              <a:t> </a:t>
            </a:r>
            <a:r>
              <a:rPr lang="cs-CZ" altLang="cs-CZ" sz="1800" dirty="0"/>
              <a:t>protrahovaný porod</a:t>
            </a:r>
          </a:p>
          <a:p>
            <a:pPr marL="1077913" lvl="2" indent="-163513">
              <a:lnSpc>
                <a:spcPct val="90000"/>
              </a:lnSpc>
              <a:tabLst>
                <a:tab pos="539750" algn="l"/>
              </a:tabLst>
            </a:pPr>
            <a:r>
              <a:rPr lang="cs-CZ" altLang="cs-CZ" sz="1800" dirty="0">
                <a:latin typeface="Arial" charset="0"/>
              </a:rPr>
              <a:t> </a:t>
            </a:r>
            <a:r>
              <a:rPr lang="cs-CZ" altLang="cs-CZ" sz="1800" dirty="0"/>
              <a:t>abrupce placenty, embolie plodové vody do děložních vén</a:t>
            </a:r>
          </a:p>
          <a:p>
            <a:pPr marL="530225" lvl="1">
              <a:lnSpc>
                <a:spcPct val="90000"/>
              </a:lnSpc>
              <a:tabLst>
                <a:tab pos="539750" algn="l"/>
              </a:tabLst>
            </a:pPr>
            <a:r>
              <a:rPr lang="cs-CZ" altLang="cs-CZ" sz="2000" b="1" dirty="0"/>
              <a:t>i</a:t>
            </a:r>
            <a:r>
              <a:rPr lang="cs-CZ" altLang="cs-CZ" sz="2000" b="1" dirty="0" smtClean="0"/>
              <a:t>nfekce </a:t>
            </a:r>
            <a:endParaRPr lang="cs-CZ" altLang="cs-CZ" sz="2000" b="1" dirty="0"/>
          </a:p>
          <a:p>
            <a:pPr marL="1077913" lvl="2" indent="-163513">
              <a:lnSpc>
                <a:spcPct val="90000"/>
              </a:lnSpc>
              <a:tabLst>
                <a:tab pos="539750" algn="l"/>
              </a:tabLst>
            </a:pPr>
            <a:r>
              <a:rPr lang="cs-CZ" altLang="cs-CZ" sz="1800" dirty="0">
                <a:latin typeface="Arial" charset="0"/>
              </a:rPr>
              <a:t> </a:t>
            </a:r>
            <a:r>
              <a:rPr lang="cs-CZ" altLang="cs-CZ" sz="1800" dirty="0" err="1"/>
              <a:t>menigokoková</a:t>
            </a:r>
            <a:r>
              <a:rPr lang="cs-CZ" altLang="cs-CZ" sz="1800" dirty="0">
                <a:latin typeface="Arial" charset="0"/>
              </a:rPr>
              <a:t>,</a:t>
            </a:r>
            <a:r>
              <a:rPr lang="cs-CZ" altLang="cs-CZ" sz="1800" dirty="0"/>
              <a:t> stafylokoková sepse, akutní pankreatitida</a:t>
            </a:r>
          </a:p>
          <a:p>
            <a:pPr marL="530225" lvl="1">
              <a:lnSpc>
                <a:spcPct val="90000"/>
              </a:lnSpc>
              <a:tabLst>
                <a:tab pos="539750" algn="l"/>
              </a:tabLst>
            </a:pPr>
            <a:r>
              <a:rPr lang="cs-CZ" altLang="cs-CZ" sz="2000" b="1" dirty="0"/>
              <a:t>š</a:t>
            </a:r>
            <a:r>
              <a:rPr lang="cs-CZ" altLang="cs-CZ" sz="2000" b="1" dirty="0" smtClean="0"/>
              <a:t>okové </a:t>
            </a:r>
            <a:r>
              <a:rPr lang="cs-CZ" altLang="cs-CZ" sz="2000" b="1" dirty="0"/>
              <a:t>stavy</a:t>
            </a:r>
          </a:p>
          <a:p>
            <a:pPr marL="530225" lvl="1">
              <a:lnSpc>
                <a:spcPct val="90000"/>
              </a:lnSpc>
              <a:tabLst>
                <a:tab pos="539750" algn="l"/>
              </a:tabLst>
            </a:pPr>
            <a:r>
              <a:rPr lang="cs-CZ" altLang="cs-CZ" sz="2000" b="1" dirty="0"/>
              <a:t>r</a:t>
            </a:r>
            <a:r>
              <a:rPr lang="cs-CZ" altLang="cs-CZ" sz="2000" b="1" dirty="0" smtClean="0"/>
              <a:t>ozsáhlé </a:t>
            </a:r>
            <a:r>
              <a:rPr lang="cs-CZ" altLang="cs-CZ" sz="2000" b="1" dirty="0"/>
              <a:t>poškození tkáně </a:t>
            </a:r>
            <a:r>
              <a:rPr lang="cs-CZ" altLang="cs-CZ" sz="1800" dirty="0"/>
              <a:t>(popáleniny, rozsáhlé operace)</a:t>
            </a:r>
            <a:r>
              <a:rPr lang="cs-CZ" altLang="cs-CZ" sz="2000" dirty="0"/>
              <a:t> </a:t>
            </a:r>
          </a:p>
          <a:p>
            <a:pPr marL="244475" lvl="1" indent="0">
              <a:lnSpc>
                <a:spcPct val="90000"/>
              </a:lnSpc>
              <a:buNone/>
              <a:tabLst>
                <a:tab pos="539750" algn="l"/>
              </a:tabLst>
            </a:pPr>
            <a:endParaRPr lang="cs-CZ" altLang="cs-CZ" sz="2000" dirty="0" smtClean="0"/>
          </a:p>
          <a:p>
            <a:pPr marL="269875" lvl="1" indent="-2698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altLang="cs-CZ" sz="2000" b="1" dirty="0"/>
              <a:t>P</a:t>
            </a:r>
            <a:r>
              <a:rPr lang="cs-CZ" altLang="cs-CZ" sz="2000" b="1" dirty="0" smtClean="0"/>
              <a:t>oškození </a:t>
            </a:r>
            <a:r>
              <a:rPr lang="cs-CZ" altLang="cs-CZ" sz="2000" b="1" dirty="0"/>
              <a:t>mozku, srdce, plic, ledvin, nadledvin, jater, slezin -&gt; </a:t>
            </a:r>
            <a:r>
              <a:rPr lang="cs-CZ" altLang="cs-CZ" sz="2000" b="1" dirty="0" err="1"/>
              <a:t>mikroinfarkty</a:t>
            </a:r>
            <a:r>
              <a:rPr lang="cs-CZ" altLang="cs-CZ" sz="2000" b="1" dirty="0"/>
              <a:t> či nekrózy</a:t>
            </a:r>
          </a:p>
          <a:p>
            <a:pPr marL="530225" lvl="1">
              <a:lnSpc>
                <a:spcPct val="90000"/>
              </a:lnSpc>
              <a:tabLst>
                <a:tab pos="539750" algn="l"/>
              </a:tabLst>
            </a:pPr>
            <a:endParaRPr lang="cs-CZ" alt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19152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/>
            <a:r>
              <a:rPr lang="cs-CZ" altLang="cs-CZ" sz="2800" b="1" u="sng" dirty="0"/>
              <a:t>1. fáze: </a:t>
            </a:r>
            <a:r>
              <a:rPr lang="cs-CZ" altLang="cs-CZ" sz="2800" b="1" u="sng" dirty="0" err="1"/>
              <a:t>hyperkoagulační</a:t>
            </a:r>
            <a:endParaRPr lang="cs-CZ" altLang="cs-CZ" sz="2800" b="1" u="sng" dirty="0"/>
          </a:p>
          <a:p>
            <a:pPr marL="530225" lvl="1"/>
            <a:r>
              <a:rPr lang="cs-CZ" altLang="cs-CZ" sz="2400" dirty="0"/>
              <a:t>m</a:t>
            </a:r>
            <a:r>
              <a:rPr lang="cs-CZ" altLang="cs-CZ" sz="2400" dirty="0" smtClean="0"/>
              <a:t>orfologie</a:t>
            </a:r>
            <a:r>
              <a:rPr lang="cs-CZ" altLang="cs-CZ" sz="2400" dirty="0"/>
              <a:t>:</a:t>
            </a:r>
          </a:p>
          <a:p>
            <a:pPr marL="1077913" lvl="2" indent="-163513"/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/>
              <a:t>tvorba trombů v mikrocirkulaci</a:t>
            </a:r>
          </a:p>
          <a:p>
            <a:pPr marL="1077913" lvl="2" indent="-163513"/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/>
              <a:t>mozek, plíce, srdce, ledviny, játra – ischémie, selhávání</a:t>
            </a:r>
          </a:p>
          <a:p>
            <a:pPr marL="1077913" lvl="2" indent="-163513"/>
            <a:r>
              <a:rPr lang="cs-CZ" altLang="cs-CZ" sz="2000" dirty="0" err="1"/>
              <a:t>mikroangiopatická</a:t>
            </a:r>
            <a:r>
              <a:rPr lang="cs-CZ" altLang="cs-CZ" sz="2000" dirty="0"/>
              <a:t> hemolytická anémie</a:t>
            </a:r>
          </a:p>
          <a:p>
            <a:pPr marL="530225" lvl="1">
              <a:buFont typeface="Wingdings" pitchFamily="2" charset="2"/>
              <a:buNone/>
            </a:pPr>
            <a:endParaRPr lang="cs-CZ" altLang="cs-CZ" sz="2400" dirty="0"/>
          </a:p>
          <a:p>
            <a:pPr marL="265113" indent="-265113"/>
            <a:r>
              <a:rPr lang="cs-CZ" altLang="cs-CZ" sz="2800" b="1" u="sng" dirty="0"/>
              <a:t>2. fáze: </a:t>
            </a:r>
            <a:r>
              <a:rPr lang="cs-CZ" altLang="cs-CZ" sz="2800" b="1" u="sng" dirty="0" err="1"/>
              <a:t>hypokoagulační</a:t>
            </a:r>
            <a:r>
              <a:rPr lang="cs-CZ" altLang="cs-CZ" sz="2800" b="1" u="sng" dirty="0"/>
              <a:t>:</a:t>
            </a:r>
          </a:p>
          <a:p>
            <a:pPr marL="530225" lvl="1"/>
            <a:r>
              <a:rPr lang="cs-CZ" altLang="cs-CZ" sz="2400" dirty="0"/>
              <a:t>konzumpce koagulačních faktorů/antikoagulační  produkty degradace fibrinu</a:t>
            </a:r>
          </a:p>
          <a:p>
            <a:pPr marL="530225" lvl="1"/>
            <a:r>
              <a:rPr lang="cs-CZ" altLang="cs-CZ" sz="2400" dirty="0"/>
              <a:t>nesrážlivost krve, fatální krvácení (operační rány, sliznice)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82875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Ischemie (nedokrvení)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</a:t>
            </a:r>
            <a:r>
              <a:rPr lang="cs-CZ" sz="2800" dirty="0" smtClean="0"/>
              <a:t>yvolána zúžením/uzavřením přívodné tepny</a:t>
            </a:r>
          </a:p>
          <a:p>
            <a:endParaRPr lang="cs-CZ" sz="2800" dirty="0" smtClean="0"/>
          </a:p>
          <a:p>
            <a:r>
              <a:rPr lang="cs-CZ" sz="2400" b="1" dirty="0"/>
              <a:t>n</a:t>
            </a:r>
            <a:r>
              <a:rPr lang="cs-CZ" sz="2400" b="1" dirty="0" smtClean="0"/>
              <a:t>ásledky se různí:</a:t>
            </a:r>
          </a:p>
          <a:p>
            <a:pPr marL="0" indent="355600">
              <a:buNone/>
            </a:pPr>
            <a:r>
              <a:rPr lang="cs-CZ" sz="2400" dirty="0" smtClean="0"/>
              <a:t>- citlivost tkání na nedokrvení</a:t>
            </a:r>
          </a:p>
          <a:p>
            <a:pPr marL="0" indent="355600">
              <a:buNone/>
            </a:pPr>
            <a:r>
              <a:rPr lang="cs-CZ" sz="2400" dirty="0" smtClean="0"/>
              <a:t>- rychlost vzniku uzávěru</a:t>
            </a:r>
          </a:p>
          <a:p>
            <a:pPr marL="0" indent="355600">
              <a:buNone/>
            </a:pPr>
            <a:r>
              <a:rPr lang="cs-CZ" sz="2400" dirty="0" smtClean="0"/>
              <a:t>- stav cirkulace – kolaterály</a:t>
            </a:r>
            <a:r>
              <a:rPr lang="cs-CZ" sz="2400" dirty="0"/>
              <a:t> </a:t>
            </a:r>
            <a:r>
              <a:rPr lang="cs-CZ" sz="2400" dirty="0" smtClean="0"/>
              <a:t>(srdce x ledvina)</a:t>
            </a:r>
          </a:p>
          <a:p>
            <a:endParaRPr lang="cs-CZ" sz="2800" dirty="0" smtClean="0"/>
          </a:p>
          <a:p>
            <a:r>
              <a:rPr lang="cs-CZ" sz="2400" dirty="0"/>
              <a:t>role hypertenze či aortální stenóze na srdce</a:t>
            </a:r>
          </a:p>
        </p:txBody>
      </p:sp>
    </p:spTree>
    <p:extLst>
      <p:ext uri="{BB962C8B-B14F-4D97-AF65-F5344CB8AC3E}">
        <p14:creationId xmlns:p14="http://schemas.microsoft.com/office/powerpoint/2010/main" val="215309252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Infarkt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= ischemická nekróza tkáně</a:t>
            </a:r>
            <a:endParaRPr lang="cs-CZ" sz="2400" dirty="0"/>
          </a:p>
          <a:p>
            <a:pPr marL="182563" indent="-182563"/>
            <a:r>
              <a:rPr lang="cs-CZ" sz="2400" b="1" dirty="0" smtClean="0"/>
              <a:t>makroskopicky</a:t>
            </a:r>
            <a:r>
              <a:rPr lang="cs-CZ" sz="2400" dirty="0" smtClean="0"/>
              <a:t>: bílý, červený, smíšený</a:t>
            </a:r>
          </a:p>
          <a:p>
            <a:pPr marL="182563" indent="-182563"/>
            <a:endParaRPr lang="cs-CZ" sz="2400" dirty="0" smtClean="0"/>
          </a:p>
          <a:p>
            <a:pPr marL="182563" indent="-182563"/>
            <a:r>
              <a:rPr lang="cs-CZ" sz="2400" dirty="0"/>
              <a:t>i</a:t>
            </a:r>
            <a:r>
              <a:rPr lang="cs-CZ" sz="2400" dirty="0" smtClean="0"/>
              <a:t>nfarkt plic – hemoragický</a:t>
            </a:r>
          </a:p>
          <a:p>
            <a:pPr marL="182563" indent="-182563"/>
            <a:r>
              <a:rPr lang="cs-CZ" sz="2400" dirty="0"/>
              <a:t>i</a:t>
            </a:r>
            <a:r>
              <a:rPr lang="cs-CZ" sz="2400" dirty="0" smtClean="0"/>
              <a:t>nfarkt mozku – </a:t>
            </a:r>
            <a:r>
              <a:rPr lang="cs-CZ" sz="2400" dirty="0" err="1" smtClean="0"/>
              <a:t>encefalomalacie</a:t>
            </a:r>
            <a:endParaRPr lang="cs-CZ" sz="2400" dirty="0" smtClean="0"/>
          </a:p>
          <a:p>
            <a:pPr marL="182563" indent="-182563"/>
            <a:r>
              <a:rPr lang="cs-CZ" sz="2400" dirty="0"/>
              <a:t>i</a:t>
            </a:r>
            <a:r>
              <a:rPr lang="cs-CZ" sz="2400" dirty="0" smtClean="0"/>
              <a:t>nfarkt ledviny – bílý/žlutý</a:t>
            </a:r>
          </a:p>
          <a:p>
            <a:pPr marL="182563" indent="-182563"/>
            <a:r>
              <a:rPr lang="cs-CZ" sz="2400" dirty="0"/>
              <a:t>i</a:t>
            </a:r>
            <a:r>
              <a:rPr lang="cs-CZ" sz="2400" dirty="0" smtClean="0"/>
              <a:t>nfarkt tenkého střeva</a:t>
            </a:r>
          </a:p>
          <a:p>
            <a:pPr marL="182563" indent="-182563"/>
            <a:r>
              <a:rPr lang="cs-CZ" sz="2400" dirty="0"/>
              <a:t>i</a:t>
            </a:r>
            <a:r>
              <a:rPr lang="cs-CZ" sz="2400" dirty="0" smtClean="0"/>
              <a:t>nfarkt jater (žíla – </a:t>
            </a:r>
            <a:r>
              <a:rPr lang="cs-CZ" sz="2400" dirty="0" err="1" smtClean="0"/>
              <a:t>Zahnův</a:t>
            </a:r>
            <a:r>
              <a:rPr lang="cs-CZ" sz="2400" dirty="0" smtClean="0"/>
              <a:t> infarkt x uzavření tepny)</a:t>
            </a:r>
          </a:p>
          <a:p>
            <a:pPr marL="182563" indent="-182563"/>
            <a:r>
              <a:rPr lang="cs-CZ" sz="2400" dirty="0" smtClean="0"/>
              <a:t>hemoragická </a:t>
            </a:r>
            <a:r>
              <a:rPr lang="cs-CZ" sz="2400" dirty="0" err="1" smtClean="0"/>
              <a:t>infarzace</a:t>
            </a:r>
            <a:r>
              <a:rPr lang="cs-CZ" sz="2400" dirty="0" smtClean="0"/>
              <a:t> – uzávěr žíly</a:t>
            </a:r>
          </a:p>
        </p:txBody>
      </p:sp>
    </p:spTree>
    <p:extLst>
      <p:ext uri="{BB962C8B-B14F-4D97-AF65-F5344CB8AC3E}">
        <p14:creationId xmlns:p14="http://schemas.microsoft.com/office/powerpoint/2010/main" val="49508428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Infarkt myokardu</a:t>
            </a:r>
            <a:endParaRPr lang="cs-CZ" sz="36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6319822" cy="4784303"/>
          </a:xfrm>
        </p:spPr>
      </p:pic>
    </p:spTree>
    <p:extLst>
      <p:ext uri="{BB962C8B-B14F-4D97-AF65-F5344CB8AC3E}">
        <p14:creationId xmlns:p14="http://schemas.microsoft.com/office/powerpoint/2010/main" val="335613566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Poruchy oběhu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357188" indent="-357188"/>
            <a:r>
              <a:rPr lang="cs-CZ" altLang="cs-CZ" sz="2800" dirty="0" smtClean="0"/>
              <a:t>Lokální</a:t>
            </a:r>
          </a:p>
          <a:p>
            <a:pPr marL="357188" indent="-357188"/>
            <a:endParaRPr lang="cs-CZ" altLang="cs-CZ" sz="2800" dirty="0"/>
          </a:p>
          <a:p>
            <a:pPr marL="357188" indent="-357188"/>
            <a:r>
              <a:rPr lang="cs-CZ" altLang="cs-CZ" sz="2800" dirty="0"/>
              <a:t>Systémové</a:t>
            </a:r>
          </a:p>
          <a:p>
            <a:pPr marL="357188" indent="-357188"/>
            <a:endParaRPr lang="cs-CZ" altLang="cs-CZ" sz="2800" dirty="0" smtClean="0"/>
          </a:p>
          <a:p>
            <a:pPr marL="357188" indent="-357188"/>
            <a:r>
              <a:rPr lang="cs-CZ" altLang="cs-CZ" sz="2800" dirty="0" smtClean="0"/>
              <a:t>Šok</a:t>
            </a:r>
            <a:endParaRPr lang="cs-CZ" altLang="cs-CZ" sz="28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Infarkt myokardu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6239972" cy="4117358"/>
          </a:xfrm>
        </p:spPr>
      </p:pic>
    </p:spTree>
    <p:extLst>
      <p:ext uri="{BB962C8B-B14F-4D97-AF65-F5344CB8AC3E}">
        <p14:creationId xmlns:p14="http://schemas.microsoft.com/office/powerpoint/2010/main" val="379676125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Plicní infarkt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607504" cy="4118400"/>
          </a:xfrm>
        </p:spPr>
      </p:pic>
    </p:spTree>
    <p:extLst>
      <p:ext uri="{BB962C8B-B14F-4D97-AF65-F5344CB8AC3E}">
        <p14:creationId xmlns:p14="http://schemas.microsoft.com/office/powerpoint/2010/main" val="247293207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Mozkový infarkt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760640" cy="4689161"/>
          </a:xfrm>
        </p:spPr>
      </p:pic>
    </p:spTree>
    <p:extLst>
      <p:ext uri="{BB962C8B-B14F-4D97-AF65-F5344CB8AC3E}">
        <p14:creationId xmlns:p14="http://schemas.microsoft.com/office/powerpoint/2010/main" val="59394572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Infarkt tenkého střeva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6502353" cy="4244592"/>
          </a:xfrm>
        </p:spPr>
      </p:pic>
    </p:spTree>
    <p:extLst>
      <p:ext uri="{BB962C8B-B14F-4D97-AF65-F5344CB8AC3E}">
        <p14:creationId xmlns:p14="http://schemas.microsoft.com/office/powerpoint/2010/main" val="362744723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Embolie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65113" indent="-265113">
              <a:buFont typeface="Wingdings" pitchFamily="2" charset="2"/>
              <a:buNone/>
              <a:tabLst>
                <a:tab pos="630238" algn="l"/>
              </a:tabLst>
            </a:pPr>
            <a:r>
              <a:rPr lang="cs-CZ" altLang="cs-CZ" sz="2400" i="1" dirty="0">
                <a:latin typeface="Calibri" pitchFamily="34" charset="0"/>
              </a:rPr>
              <a:t>= </a:t>
            </a:r>
            <a:r>
              <a:rPr lang="cs-CZ" altLang="cs-CZ" sz="2800" dirty="0"/>
              <a:t>zavlečení pohyblivého předmětu (embolu) krevním proudem na místo, kde rozměry předmětu přesahují průsvit cévy, bez </a:t>
            </a:r>
            <a:r>
              <a:rPr lang="cs-CZ" altLang="cs-CZ" sz="2800" dirty="0" smtClean="0"/>
              <a:t>možnosti </a:t>
            </a:r>
            <a:r>
              <a:rPr lang="cs-CZ" altLang="cs-CZ" sz="2800" dirty="0"/>
              <a:t>jeho dalšího pohybu </a:t>
            </a:r>
            <a:r>
              <a:rPr lang="cs-CZ" altLang="cs-CZ" sz="2800" dirty="0" smtClean="0"/>
              <a:t>-&gt;&gt; </a:t>
            </a:r>
            <a:r>
              <a:rPr lang="cs-CZ" altLang="cs-CZ" sz="2800" b="1" dirty="0"/>
              <a:t>uzávěr cévy</a:t>
            </a:r>
            <a:r>
              <a:rPr lang="cs-CZ" altLang="cs-CZ" sz="2800" dirty="0"/>
              <a:t>.</a:t>
            </a:r>
          </a:p>
          <a:p>
            <a:pPr marL="265113" indent="-265113">
              <a:buFont typeface="Wingdings" pitchFamily="2" charset="2"/>
              <a:buNone/>
              <a:tabLst>
                <a:tab pos="630238" algn="l"/>
              </a:tabLst>
            </a:pPr>
            <a:endParaRPr lang="cs-CZ" altLang="cs-CZ" sz="2600" dirty="0"/>
          </a:p>
          <a:p>
            <a:pPr marL="265113" indent="-265113">
              <a:tabLst>
                <a:tab pos="630238" algn="l"/>
              </a:tabLst>
            </a:pPr>
            <a:r>
              <a:rPr lang="cs-CZ" altLang="cs-CZ" sz="2800" b="1" dirty="0"/>
              <a:t>nejčastěji </a:t>
            </a:r>
            <a:r>
              <a:rPr lang="cs-CZ" altLang="cs-CZ" sz="2800" b="1" dirty="0" err="1"/>
              <a:t>trombembolie</a:t>
            </a:r>
            <a:r>
              <a:rPr lang="cs-CZ" altLang="cs-CZ" sz="2800" b="1" dirty="0"/>
              <a:t>:</a:t>
            </a:r>
          </a:p>
          <a:p>
            <a:pPr marL="244475" lvl="1" indent="0">
              <a:buNone/>
              <a:tabLst>
                <a:tab pos="630238" algn="l"/>
              </a:tabLst>
            </a:pPr>
            <a:r>
              <a:rPr lang="cs-CZ" altLang="cs-CZ" dirty="0"/>
              <a:t> </a:t>
            </a:r>
            <a:r>
              <a:rPr lang="cs-CZ" altLang="cs-CZ" dirty="0" smtClean="0"/>
              <a:t>  - z </a:t>
            </a:r>
            <a:r>
              <a:rPr lang="cs-CZ" altLang="cs-CZ" dirty="0"/>
              <a:t>hlubokých žil DKK do plicních tepen</a:t>
            </a:r>
          </a:p>
          <a:p>
            <a:pPr marL="530225" lvl="1">
              <a:buFont typeface="Wingdings" pitchFamily="2" charset="2"/>
              <a:buNone/>
              <a:tabLst>
                <a:tab pos="630238" algn="l"/>
              </a:tabLst>
            </a:pPr>
            <a:endParaRPr lang="cs-CZ" altLang="cs-CZ" sz="2000" dirty="0">
              <a:latin typeface="Arial" charset="0"/>
            </a:endParaRPr>
          </a:p>
          <a:p>
            <a:pPr marL="269875" indent="-269875"/>
            <a:r>
              <a:rPr lang="cs-CZ" altLang="cs-CZ" sz="2800" b="1" dirty="0"/>
              <a:t>d</a:t>
            </a:r>
            <a:r>
              <a:rPr lang="cs-CZ" altLang="cs-CZ" sz="2800" b="1" dirty="0" smtClean="0"/>
              <a:t>le </a:t>
            </a:r>
            <a:r>
              <a:rPr lang="cs-CZ" altLang="cs-CZ" sz="2800" b="1" dirty="0"/>
              <a:t>lokalizace:</a:t>
            </a:r>
          </a:p>
          <a:p>
            <a:pPr marL="457200" lvl="1" indent="0">
              <a:buNone/>
            </a:pPr>
            <a:r>
              <a:rPr lang="cs-CZ" altLang="cs-CZ" dirty="0" smtClean="0"/>
              <a:t>- žilní </a:t>
            </a:r>
            <a:r>
              <a:rPr lang="cs-CZ" altLang="cs-CZ" dirty="0"/>
              <a:t>embolie</a:t>
            </a:r>
          </a:p>
          <a:p>
            <a:pPr marL="457200" lvl="1" indent="0">
              <a:buNone/>
            </a:pPr>
            <a:r>
              <a:rPr lang="cs-CZ" altLang="cs-CZ" dirty="0" smtClean="0"/>
              <a:t>- tepenná </a:t>
            </a:r>
            <a:r>
              <a:rPr lang="cs-CZ" altLang="cs-CZ" dirty="0"/>
              <a:t>embolie</a:t>
            </a:r>
          </a:p>
          <a:p>
            <a:pPr marL="457200" lvl="1" indent="0">
              <a:buNone/>
            </a:pPr>
            <a:r>
              <a:rPr lang="cs-CZ" altLang="cs-CZ" dirty="0" smtClean="0"/>
              <a:t>- paradoxní </a:t>
            </a:r>
            <a:r>
              <a:rPr lang="cs-CZ" altLang="cs-CZ" dirty="0"/>
              <a:t>embolie</a:t>
            </a:r>
          </a:p>
          <a:p>
            <a:pPr marL="457200" lvl="1" indent="0">
              <a:buNone/>
            </a:pPr>
            <a:r>
              <a:rPr lang="cs-CZ" altLang="cs-CZ" dirty="0" smtClean="0"/>
              <a:t>- vrátnicová </a:t>
            </a:r>
            <a:r>
              <a:rPr lang="cs-CZ" altLang="cs-CZ" dirty="0"/>
              <a:t>(portální embolie)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76085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Embolie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b="1" dirty="0"/>
              <a:t>d</a:t>
            </a:r>
            <a:r>
              <a:rPr lang="cs-CZ" altLang="cs-CZ" sz="2400" b="1" dirty="0" smtClean="0"/>
              <a:t>le </a:t>
            </a:r>
            <a:r>
              <a:rPr lang="cs-CZ" altLang="cs-CZ" sz="2400" b="1" dirty="0"/>
              <a:t>charakteru embolu:</a:t>
            </a:r>
          </a:p>
          <a:p>
            <a:pPr marL="457200" lvl="1" indent="0">
              <a:buNone/>
            </a:pPr>
            <a:r>
              <a:rPr lang="cs-CZ" altLang="cs-CZ" sz="2400" dirty="0" smtClean="0"/>
              <a:t>- trombotická</a:t>
            </a:r>
            <a:endParaRPr lang="cs-CZ" altLang="cs-CZ" sz="2400" dirty="0"/>
          </a:p>
          <a:p>
            <a:pPr marL="457200" lvl="1" indent="0">
              <a:buNone/>
            </a:pPr>
            <a:r>
              <a:rPr lang="cs-CZ" altLang="cs-CZ" sz="2400" dirty="0" smtClean="0"/>
              <a:t>- vzduchová</a:t>
            </a:r>
            <a:endParaRPr lang="cs-CZ" altLang="cs-CZ" sz="2400" dirty="0"/>
          </a:p>
          <a:p>
            <a:pPr marL="457200" lvl="1" indent="0">
              <a:buNone/>
            </a:pPr>
            <a:r>
              <a:rPr lang="cs-CZ" altLang="cs-CZ" sz="2400" dirty="0" smtClean="0"/>
              <a:t>- tuková </a:t>
            </a:r>
            <a:r>
              <a:rPr lang="cs-CZ" altLang="cs-CZ" sz="2400" dirty="0"/>
              <a:t>embolie </a:t>
            </a:r>
          </a:p>
          <a:p>
            <a:pPr marL="457200" lvl="1" indent="0">
              <a:buNone/>
            </a:pPr>
            <a:r>
              <a:rPr lang="cs-CZ" altLang="cs-CZ" sz="2400" dirty="0" smtClean="0"/>
              <a:t>- buněčná </a:t>
            </a:r>
            <a:r>
              <a:rPr lang="cs-CZ" altLang="cs-CZ" sz="2400" dirty="0"/>
              <a:t>(nádorová)</a:t>
            </a:r>
          </a:p>
          <a:p>
            <a:pPr marL="457200" lvl="1" indent="0">
              <a:buNone/>
            </a:pPr>
            <a:r>
              <a:rPr lang="cs-CZ" altLang="cs-CZ" sz="2400" dirty="0" smtClean="0"/>
              <a:t>- </a:t>
            </a:r>
            <a:r>
              <a:rPr lang="cs-CZ" altLang="cs-CZ" sz="2400" dirty="0" err="1" smtClean="0"/>
              <a:t>subcelulární</a:t>
            </a:r>
            <a:r>
              <a:rPr lang="cs-CZ" altLang="cs-CZ" sz="2400" dirty="0" smtClean="0"/>
              <a:t> </a:t>
            </a:r>
            <a:endParaRPr lang="cs-CZ" altLang="cs-CZ" sz="2400" dirty="0"/>
          </a:p>
          <a:p>
            <a:pPr marL="457200" lvl="1" indent="0">
              <a:buNone/>
            </a:pPr>
            <a:r>
              <a:rPr lang="cs-CZ" altLang="cs-CZ" sz="2400" dirty="0" smtClean="0"/>
              <a:t>- embolie </a:t>
            </a:r>
            <a:r>
              <a:rPr lang="cs-CZ" altLang="cs-CZ" sz="2400" dirty="0"/>
              <a:t>plodové vody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74493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Plicní embolie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820146" cy="4856311"/>
          </a:xfrm>
        </p:spPr>
      </p:pic>
    </p:spTree>
    <p:extLst>
      <p:ext uri="{BB962C8B-B14F-4D97-AF65-F5344CB8AC3E}">
        <p14:creationId xmlns:p14="http://schemas.microsoft.com/office/powerpoint/2010/main" val="278360975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65113" indent="-265113">
              <a:buFont typeface="Wingdings" pitchFamily="2" charset="2"/>
              <a:buNone/>
              <a:tabLst>
                <a:tab pos="627063" algn="l"/>
              </a:tabLst>
            </a:pPr>
            <a:r>
              <a:rPr lang="cs-CZ" altLang="cs-CZ" dirty="0"/>
              <a:t> </a:t>
            </a:r>
            <a:r>
              <a:rPr lang="cs-CZ" altLang="cs-CZ" sz="2600" dirty="0"/>
              <a:t>OBECNĚ: nahromadění tekutiny v </a:t>
            </a:r>
            <a:r>
              <a:rPr lang="cs-CZ" altLang="cs-CZ" sz="2600" dirty="0" err="1"/>
              <a:t>intersticiu</a:t>
            </a:r>
            <a:r>
              <a:rPr lang="cs-CZ" altLang="cs-CZ" sz="2600" dirty="0"/>
              <a:t>.</a:t>
            </a:r>
          </a:p>
          <a:p>
            <a:pPr marL="265113" indent="-265113">
              <a:tabLst>
                <a:tab pos="627063" algn="l"/>
              </a:tabLst>
            </a:pPr>
            <a:r>
              <a:rPr lang="cs-CZ" altLang="cs-CZ" sz="2600" b="1" dirty="0"/>
              <a:t>t</a:t>
            </a:r>
            <a:r>
              <a:rPr lang="cs-CZ" altLang="cs-CZ" sz="2600" b="1" dirty="0" smtClean="0"/>
              <a:t>ypy</a:t>
            </a:r>
            <a:r>
              <a:rPr lang="cs-CZ" altLang="cs-CZ" sz="2600" b="1" dirty="0"/>
              <a:t>:</a:t>
            </a:r>
          </a:p>
          <a:p>
            <a:pPr marL="530225" lvl="1">
              <a:tabLst>
                <a:tab pos="627063" algn="l"/>
              </a:tabLst>
            </a:pPr>
            <a:r>
              <a:rPr lang="cs-CZ" altLang="cs-CZ" sz="2600" dirty="0"/>
              <a:t>lokalizovaný</a:t>
            </a:r>
          </a:p>
          <a:p>
            <a:pPr marL="530225" lvl="1">
              <a:tabLst>
                <a:tab pos="627063" algn="l"/>
              </a:tabLst>
            </a:pPr>
            <a:r>
              <a:rPr lang="cs-CZ" altLang="cs-CZ" sz="2600" dirty="0"/>
              <a:t>g</a:t>
            </a:r>
            <a:r>
              <a:rPr lang="cs-CZ" altLang="cs-CZ" sz="2600" dirty="0" smtClean="0"/>
              <a:t>eneralizovaný</a:t>
            </a:r>
          </a:p>
          <a:p>
            <a:pPr marL="530225" lvl="1">
              <a:tabLst>
                <a:tab pos="627063" algn="l"/>
              </a:tabLst>
            </a:pPr>
            <a:endParaRPr lang="cs-CZ" altLang="cs-CZ" sz="2600" dirty="0"/>
          </a:p>
          <a:p>
            <a:pPr marL="265113" indent="-265113">
              <a:tabLst>
                <a:tab pos="627063" algn="l"/>
              </a:tabLst>
            </a:pPr>
            <a:r>
              <a:rPr lang="cs-CZ" altLang="cs-CZ" sz="2600" b="1" dirty="0"/>
              <a:t>p</a:t>
            </a:r>
            <a:r>
              <a:rPr lang="cs-CZ" altLang="cs-CZ" sz="2600" b="1" dirty="0" smtClean="0"/>
              <a:t>říčiny</a:t>
            </a:r>
            <a:r>
              <a:rPr lang="cs-CZ" altLang="cs-CZ" sz="2600" b="1" dirty="0"/>
              <a:t>:</a:t>
            </a:r>
          </a:p>
          <a:p>
            <a:pPr marL="530225" lvl="1">
              <a:tabLst>
                <a:tab pos="627063" algn="l"/>
              </a:tabLst>
            </a:pPr>
            <a:r>
              <a:rPr lang="cs-CZ" altLang="cs-CZ" sz="2600" dirty="0"/>
              <a:t>chronické oběhové </a:t>
            </a:r>
            <a:r>
              <a:rPr lang="cs-CZ" altLang="cs-CZ" sz="2600" dirty="0" smtClean="0"/>
              <a:t>selhání /venostatický/</a:t>
            </a:r>
            <a:endParaRPr lang="cs-CZ" altLang="cs-CZ" sz="2600" dirty="0"/>
          </a:p>
          <a:p>
            <a:pPr marL="530225" lvl="1">
              <a:tabLst>
                <a:tab pos="627063" algn="l"/>
              </a:tabLst>
            </a:pPr>
            <a:r>
              <a:rPr lang="cs-CZ" altLang="cs-CZ" sz="2600" dirty="0"/>
              <a:t>otevření intercelulárních štěrbin </a:t>
            </a:r>
            <a:r>
              <a:rPr lang="cs-CZ" altLang="cs-CZ" sz="2600" dirty="0" smtClean="0"/>
              <a:t>endotelií /u zánětu/</a:t>
            </a:r>
            <a:endParaRPr lang="cs-CZ" altLang="cs-CZ" sz="2600" dirty="0"/>
          </a:p>
          <a:p>
            <a:pPr marL="530225" lvl="1">
              <a:tabLst>
                <a:tab pos="627063" algn="l"/>
              </a:tabLst>
            </a:pPr>
            <a:r>
              <a:rPr lang="cs-CZ" altLang="cs-CZ" sz="2600" dirty="0"/>
              <a:t>pokles </a:t>
            </a:r>
            <a:r>
              <a:rPr lang="cs-CZ" altLang="cs-CZ" sz="2600" dirty="0" err="1"/>
              <a:t>onkotického</a:t>
            </a:r>
            <a:r>
              <a:rPr lang="cs-CZ" altLang="cs-CZ" sz="2600" dirty="0"/>
              <a:t> </a:t>
            </a:r>
            <a:r>
              <a:rPr lang="cs-CZ" altLang="cs-CZ" sz="2600" dirty="0" smtClean="0"/>
              <a:t>tlaku /</a:t>
            </a:r>
            <a:r>
              <a:rPr lang="cs-CZ" altLang="cs-CZ" sz="2600" dirty="0" err="1" smtClean="0"/>
              <a:t>hypoproteinemický</a:t>
            </a:r>
            <a:r>
              <a:rPr lang="cs-CZ" altLang="cs-CZ" sz="2600" dirty="0" smtClean="0"/>
              <a:t>/</a:t>
            </a:r>
            <a:endParaRPr lang="cs-CZ" altLang="cs-CZ" sz="2600" dirty="0"/>
          </a:p>
          <a:p>
            <a:pPr marL="530225" lvl="1">
              <a:tabLst>
                <a:tab pos="627063" algn="l"/>
              </a:tabLst>
            </a:pPr>
            <a:r>
              <a:rPr lang="cs-CZ" altLang="cs-CZ" sz="2600" dirty="0" err="1"/>
              <a:t>lymfostatický</a:t>
            </a:r>
            <a:r>
              <a:rPr lang="cs-CZ" altLang="cs-CZ" sz="2600" dirty="0"/>
              <a:t> </a:t>
            </a:r>
            <a:r>
              <a:rPr lang="cs-CZ" altLang="cs-CZ" sz="2600" dirty="0" smtClean="0"/>
              <a:t>edém /metastáza, elefantiáza – </a:t>
            </a:r>
            <a:r>
              <a:rPr lang="cs-CZ" altLang="cs-CZ" sz="2600" dirty="0" err="1" smtClean="0"/>
              <a:t>filárie</a:t>
            </a:r>
            <a:r>
              <a:rPr lang="cs-CZ" altLang="cs-CZ" sz="2600" dirty="0" smtClean="0"/>
              <a:t>/</a:t>
            </a:r>
            <a:endParaRPr lang="cs-CZ" altLang="cs-CZ" sz="2600" dirty="0"/>
          </a:p>
          <a:p>
            <a:pPr marL="530225" lvl="1">
              <a:tabLst>
                <a:tab pos="627063" algn="l"/>
              </a:tabLst>
            </a:pPr>
            <a:endParaRPr lang="cs-CZ" altLang="cs-CZ" dirty="0" smtClean="0"/>
          </a:p>
          <a:p>
            <a:pPr marL="530225" lvl="1">
              <a:tabLst>
                <a:tab pos="627063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77914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 descr="HLÍSTI+-+zástupci+vlasovec+mízní+způsobuje+velké+otoky+(elefantiáza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 b="145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188551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Nahromadění tekutiny v tělních dutinách	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563" indent="-182563"/>
            <a:r>
              <a:rPr lang="cs-CZ" sz="2800" b="1" dirty="0" err="1" smtClean="0"/>
              <a:t>hydrothorax</a:t>
            </a:r>
            <a:endParaRPr lang="cs-CZ" sz="2800" b="1" dirty="0" smtClean="0"/>
          </a:p>
          <a:p>
            <a:pPr marL="182563" indent="-182563"/>
            <a:r>
              <a:rPr lang="cs-CZ" sz="2800" b="1" dirty="0" err="1"/>
              <a:t>h</a:t>
            </a:r>
            <a:r>
              <a:rPr lang="cs-CZ" sz="2800" b="1" dirty="0" err="1" smtClean="0"/>
              <a:t>ydroperikard</a:t>
            </a:r>
            <a:endParaRPr lang="cs-CZ" sz="2800" b="1" dirty="0" smtClean="0"/>
          </a:p>
          <a:p>
            <a:pPr marL="182563" indent="-182563"/>
            <a:r>
              <a:rPr lang="cs-CZ" sz="2800" b="1" dirty="0"/>
              <a:t>a</a:t>
            </a:r>
            <a:r>
              <a:rPr lang="cs-CZ" sz="2800" b="1" dirty="0" smtClean="0"/>
              <a:t>scites</a:t>
            </a:r>
          </a:p>
          <a:p>
            <a:pPr marL="182563" indent="-182563"/>
            <a:r>
              <a:rPr lang="cs-CZ" sz="2800" b="1" dirty="0"/>
              <a:t>h</a:t>
            </a:r>
            <a:r>
              <a:rPr lang="cs-CZ" sz="2800" b="1" dirty="0" smtClean="0"/>
              <a:t>ydrops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b="1" dirty="0"/>
              <a:t>e</a:t>
            </a:r>
            <a:r>
              <a:rPr lang="cs-CZ" sz="2800" b="1" dirty="0" smtClean="0"/>
              <a:t>dém plic </a:t>
            </a:r>
            <a:r>
              <a:rPr lang="cs-CZ" sz="2800" dirty="0" smtClean="0"/>
              <a:t>(selhávání LK, toxicky, záněty)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b="1" dirty="0"/>
              <a:t>e</a:t>
            </a:r>
            <a:r>
              <a:rPr lang="cs-CZ" sz="2800" b="1" dirty="0" smtClean="0"/>
              <a:t>dém mozku </a:t>
            </a:r>
            <a:r>
              <a:rPr lang="cs-CZ" sz="2800" dirty="0" smtClean="0"/>
              <a:t>– </a:t>
            </a:r>
            <a:r>
              <a:rPr lang="cs-CZ" sz="2800" dirty="0" err="1" smtClean="0"/>
              <a:t>herniace</a:t>
            </a:r>
            <a:r>
              <a:rPr lang="cs-CZ" sz="2800" dirty="0" smtClean="0"/>
              <a:t> (</a:t>
            </a:r>
            <a:r>
              <a:rPr lang="cs-CZ" sz="2800" dirty="0" err="1" smtClean="0"/>
              <a:t>mj.okcipitální</a:t>
            </a:r>
            <a:r>
              <a:rPr lang="cs-CZ" sz="2800" dirty="0" smtClean="0"/>
              <a:t> </a:t>
            </a:r>
            <a:r>
              <a:rPr lang="cs-CZ" sz="2800" dirty="0" err="1" smtClean="0"/>
              <a:t>konus</a:t>
            </a:r>
            <a:r>
              <a:rPr lang="cs-CZ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210319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Lokální poruchy oběhu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640899"/>
          </a:xfrm>
        </p:spPr>
        <p:txBody>
          <a:bodyPr>
            <a:noAutofit/>
          </a:bodyPr>
          <a:lstStyle/>
          <a:p>
            <a:pPr marL="357188" indent="-357188"/>
            <a:r>
              <a:rPr lang="cs-CZ" altLang="cs-CZ" sz="2800" dirty="0"/>
              <a:t>h</a:t>
            </a:r>
            <a:r>
              <a:rPr lang="cs-CZ" altLang="cs-CZ" sz="2800" dirty="0" smtClean="0"/>
              <a:t>yperémie</a:t>
            </a:r>
          </a:p>
          <a:p>
            <a:pPr marL="357188" indent="-357188"/>
            <a:r>
              <a:rPr lang="cs-CZ" altLang="cs-CZ" sz="2800" dirty="0"/>
              <a:t>h</a:t>
            </a:r>
            <a:r>
              <a:rPr lang="cs-CZ" altLang="cs-CZ" sz="2800" dirty="0" smtClean="0"/>
              <a:t>emoragie</a:t>
            </a:r>
            <a:endParaRPr lang="cs-CZ" altLang="cs-CZ" sz="2800" dirty="0"/>
          </a:p>
          <a:p>
            <a:pPr marL="357188" indent="-357188"/>
            <a:r>
              <a:rPr lang="cs-CZ" altLang="cs-CZ" sz="2800" dirty="0"/>
              <a:t>k</a:t>
            </a:r>
            <a:r>
              <a:rPr lang="cs-CZ" altLang="cs-CZ" sz="2800" dirty="0" smtClean="0"/>
              <a:t>rvácivost</a:t>
            </a:r>
          </a:p>
          <a:p>
            <a:pPr marL="357188" indent="-357188"/>
            <a:r>
              <a:rPr lang="cs-CZ" altLang="cs-CZ" sz="2800" dirty="0"/>
              <a:t>t</a:t>
            </a:r>
            <a:r>
              <a:rPr lang="cs-CZ" altLang="cs-CZ" sz="2800" dirty="0" smtClean="0"/>
              <a:t>rombóza</a:t>
            </a:r>
          </a:p>
          <a:p>
            <a:pPr marL="357188" indent="-357188"/>
            <a:r>
              <a:rPr lang="cs-CZ" altLang="cs-CZ" sz="2800" dirty="0"/>
              <a:t>i</a:t>
            </a:r>
            <a:r>
              <a:rPr lang="cs-CZ" altLang="cs-CZ" sz="2800" dirty="0" smtClean="0"/>
              <a:t>schemie</a:t>
            </a:r>
          </a:p>
          <a:p>
            <a:pPr marL="357188" indent="-357188"/>
            <a:r>
              <a:rPr lang="cs-CZ" altLang="cs-CZ" sz="2800" dirty="0"/>
              <a:t>i</a:t>
            </a:r>
            <a:r>
              <a:rPr lang="cs-CZ" altLang="cs-CZ" sz="2800" dirty="0" smtClean="0"/>
              <a:t>nfarkt</a:t>
            </a:r>
            <a:endParaRPr lang="cs-CZ" altLang="cs-CZ" sz="2800" dirty="0"/>
          </a:p>
          <a:p>
            <a:pPr marL="357188" indent="-357188"/>
            <a:r>
              <a:rPr lang="cs-CZ" altLang="cs-CZ" sz="2800" dirty="0" smtClean="0"/>
              <a:t>embolie</a:t>
            </a:r>
            <a:endParaRPr lang="cs-CZ" altLang="cs-CZ" sz="2800" dirty="0"/>
          </a:p>
          <a:p>
            <a:pPr marL="357188" indent="-357188"/>
            <a:r>
              <a:rPr lang="cs-CZ" altLang="cs-CZ" sz="2800" dirty="0"/>
              <a:t>e</a:t>
            </a:r>
            <a:r>
              <a:rPr lang="cs-CZ" altLang="cs-CZ" sz="2800" dirty="0" smtClean="0"/>
              <a:t>dém</a:t>
            </a:r>
          </a:p>
          <a:p>
            <a:pPr marL="357188" indent="-357188"/>
            <a:r>
              <a:rPr lang="cs-CZ" altLang="cs-CZ" sz="2800" dirty="0"/>
              <a:t>d</a:t>
            </a:r>
            <a:r>
              <a:rPr lang="cs-CZ" altLang="cs-CZ" sz="2800" dirty="0" smtClean="0"/>
              <a:t>ehydratace</a:t>
            </a:r>
            <a:endParaRPr lang="cs-CZ" alt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1882598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Dehydratace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úbytek tekuté složky krve, počet erytrocytů je v normě, sliznice a kůže jsou suché, snižuje se produkce moče a zvyšuje viskozita krve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2063904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červených krvinek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82563" indent="-182563"/>
            <a:r>
              <a:rPr lang="cs-CZ" sz="2600" b="1" dirty="0"/>
              <a:t>p</a:t>
            </a:r>
            <a:r>
              <a:rPr lang="cs-CZ" sz="2600" b="1" dirty="0" smtClean="0"/>
              <a:t>olyglobulie</a:t>
            </a:r>
            <a:endParaRPr lang="cs-CZ" sz="2600" b="1" baseline="30000" dirty="0" smtClean="0"/>
          </a:p>
          <a:p>
            <a:pPr marL="355600" indent="184150">
              <a:buFontTx/>
              <a:buChar char="-"/>
            </a:pPr>
            <a:r>
              <a:rPr lang="cs-CZ" sz="2400" dirty="0" smtClean="0"/>
              <a:t>fyziologicky </a:t>
            </a:r>
            <a:r>
              <a:rPr lang="cs-CZ" sz="2400" dirty="0"/>
              <a:t>4,3-5,3x106/mm3</a:t>
            </a:r>
          </a:p>
          <a:p>
            <a:pPr marL="0" indent="0">
              <a:buNone/>
            </a:pPr>
            <a:endParaRPr lang="cs-CZ" baseline="30000" dirty="0" smtClean="0"/>
          </a:p>
          <a:p>
            <a:pPr marL="182563" indent="-182563"/>
            <a:r>
              <a:rPr lang="cs-CZ" sz="2600" b="1" dirty="0"/>
              <a:t>a</a:t>
            </a:r>
            <a:r>
              <a:rPr lang="cs-CZ" sz="2600" b="1" dirty="0" smtClean="0"/>
              <a:t>némie</a:t>
            </a:r>
            <a:r>
              <a:rPr lang="cs-CZ" dirty="0" smtClean="0"/>
              <a:t> - </a:t>
            </a:r>
            <a:r>
              <a:rPr lang="cs-CZ" sz="2400" dirty="0" err="1" smtClean="0"/>
              <a:t>nedostatačný</a:t>
            </a:r>
            <a:r>
              <a:rPr lang="cs-CZ" sz="2400" dirty="0" smtClean="0"/>
              <a:t> počet či snížení krevního barviva</a:t>
            </a:r>
          </a:p>
          <a:p>
            <a:pPr indent="196850">
              <a:buFontTx/>
              <a:buChar char="-"/>
            </a:pPr>
            <a:r>
              <a:rPr lang="cs-CZ" sz="2400" dirty="0" smtClean="0"/>
              <a:t>ztráta krve (akutní x chronické trauma)</a:t>
            </a:r>
          </a:p>
          <a:p>
            <a:pPr indent="196850">
              <a:buFontTx/>
              <a:buChar char="-"/>
            </a:pPr>
            <a:r>
              <a:rPr lang="cs-CZ" sz="2400" dirty="0"/>
              <a:t>z</a:t>
            </a:r>
            <a:r>
              <a:rPr lang="cs-CZ" sz="2400" dirty="0" smtClean="0"/>
              <a:t>výšený rozpad erytrocytů u hemolytických anémií (</a:t>
            </a:r>
            <a:r>
              <a:rPr lang="cs-CZ" sz="2400" dirty="0" err="1" smtClean="0"/>
              <a:t>sférocytóza</a:t>
            </a:r>
            <a:r>
              <a:rPr lang="cs-CZ" sz="2400" dirty="0" smtClean="0"/>
              <a:t>, talasémie, srpkovitá anémie, léky, toxiny, hadí jed,…)</a:t>
            </a:r>
          </a:p>
          <a:p>
            <a:pPr indent="196850">
              <a:buFontTx/>
              <a:buChar char="-"/>
            </a:pPr>
            <a:r>
              <a:rPr lang="cs-CZ" sz="2400" dirty="0"/>
              <a:t>n</a:t>
            </a:r>
            <a:r>
              <a:rPr lang="cs-CZ" sz="2400" dirty="0" smtClean="0"/>
              <a:t>edostatek látek potřebných k tvorbě </a:t>
            </a:r>
            <a:r>
              <a:rPr lang="cs-CZ" sz="2400" dirty="0" err="1" smtClean="0"/>
              <a:t>erc</a:t>
            </a:r>
            <a:r>
              <a:rPr lang="cs-CZ" sz="2400" dirty="0" smtClean="0"/>
              <a:t> (nedostatek železa)</a:t>
            </a:r>
          </a:p>
          <a:p>
            <a:pPr indent="196850">
              <a:buFontTx/>
              <a:buChar char="-"/>
            </a:pPr>
            <a:r>
              <a:rPr lang="cs-CZ" sz="2400" dirty="0"/>
              <a:t>p</a:t>
            </a:r>
            <a:r>
              <a:rPr lang="cs-CZ" sz="2400" dirty="0" smtClean="0"/>
              <a:t>oškození kostní dřeně</a:t>
            </a:r>
          </a:p>
          <a:p>
            <a:pPr indent="196850">
              <a:buFontTx/>
              <a:buChar char="-"/>
            </a:pPr>
            <a:r>
              <a:rPr lang="cs-CZ" sz="2400" dirty="0"/>
              <a:t>p</a:t>
            </a:r>
            <a:r>
              <a:rPr lang="cs-CZ" sz="2400" dirty="0" smtClean="0"/>
              <a:t>erniciózní anémie</a:t>
            </a:r>
            <a:endParaRPr lang="cs-CZ" sz="2400" dirty="0"/>
          </a:p>
          <a:p>
            <a:pPr marL="0" indent="0">
              <a:buNone/>
            </a:pPr>
            <a:endParaRPr lang="cs-CZ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11456356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bílých krvinek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/>
            <a:r>
              <a:rPr lang="cs-CZ" sz="2400" dirty="0"/>
              <a:t>fyziologicky </a:t>
            </a:r>
            <a:r>
              <a:rPr lang="cs-CZ" sz="2400" dirty="0" smtClean="0"/>
              <a:t>4-9 x10</a:t>
            </a:r>
            <a:r>
              <a:rPr lang="cs-CZ" sz="2400" baseline="30000" dirty="0" smtClean="0"/>
              <a:t>6</a:t>
            </a:r>
            <a:r>
              <a:rPr lang="cs-CZ" sz="2400" dirty="0" smtClean="0"/>
              <a:t>/mm</a:t>
            </a:r>
            <a:r>
              <a:rPr lang="cs-CZ" sz="2400" baseline="30000" dirty="0" smtClean="0"/>
              <a:t>3</a:t>
            </a:r>
          </a:p>
          <a:p>
            <a:pPr marL="182563" indent="-182563"/>
            <a:r>
              <a:rPr lang="cs-CZ" sz="2400" dirty="0" smtClean="0"/>
              <a:t>granulocyty x lymfocyty</a:t>
            </a:r>
          </a:p>
          <a:p>
            <a:pPr marL="182563" indent="-182563"/>
            <a:r>
              <a:rPr lang="cs-CZ" sz="2400" b="1" dirty="0"/>
              <a:t>l</a:t>
            </a:r>
            <a:r>
              <a:rPr lang="cs-CZ" sz="2400" b="1" dirty="0" smtClean="0"/>
              <a:t>eukocytóza</a:t>
            </a:r>
            <a:r>
              <a:rPr lang="cs-CZ" sz="2400" dirty="0" smtClean="0"/>
              <a:t> – bakteriální záněty </a:t>
            </a:r>
          </a:p>
          <a:p>
            <a:pPr marL="182563" indent="-182563"/>
            <a:r>
              <a:rPr lang="cs-CZ" sz="2400" b="1" dirty="0"/>
              <a:t>l</a:t>
            </a:r>
            <a:r>
              <a:rPr lang="cs-CZ" sz="2400" b="1" dirty="0" smtClean="0"/>
              <a:t>eukopenie</a:t>
            </a:r>
          </a:p>
          <a:p>
            <a:pPr marL="182563" indent="-182563"/>
            <a:r>
              <a:rPr lang="cs-CZ" sz="2400" b="1" dirty="0" err="1" smtClean="0"/>
              <a:t>agranulocytóza</a:t>
            </a:r>
            <a:r>
              <a:rPr lang="cs-CZ" sz="2400" dirty="0" smtClean="0"/>
              <a:t> – úplné či téměř úplné vymizení </a:t>
            </a:r>
            <a:r>
              <a:rPr lang="cs-CZ" sz="2400" dirty="0" err="1" smtClean="0"/>
              <a:t>graulocytů</a:t>
            </a:r>
            <a:r>
              <a:rPr lang="cs-CZ" sz="2400" dirty="0" smtClean="0"/>
              <a:t> z periferní krve, vznikají záněty nekrotizujícího charakteru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91989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krevních destiček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596413"/>
            <a:ext cx="8202488" cy="42973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fyziologicky 150-300x10</a:t>
            </a:r>
            <a:r>
              <a:rPr lang="cs-CZ" sz="2400" baseline="30000" dirty="0" smtClean="0"/>
              <a:t>6</a:t>
            </a:r>
            <a:r>
              <a:rPr lang="cs-CZ" sz="2400" dirty="0" smtClean="0"/>
              <a:t>/mm</a:t>
            </a:r>
            <a:r>
              <a:rPr lang="cs-CZ" sz="2400" baseline="30000" dirty="0" smtClean="0"/>
              <a:t>3</a:t>
            </a:r>
          </a:p>
          <a:p>
            <a:r>
              <a:rPr lang="cs-CZ" sz="2400" b="1" dirty="0" err="1"/>
              <a:t>t</a:t>
            </a:r>
            <a:r>
              <a:rPr lang="cs-CZ" sz="2400" b="1" dirty="0" err="1" smtClean="0"/>
              <a:t>rombocytémie</a:t>
            </a:r>
            <a:endParaRPr lang="cs-CZ" sz="2400" b="1" dirty="0" smtClean="0"/>
          </a:p>
          <a:p>
            <a:r>
              <a:rPr lang="cs-CZ" sz="2400" b="1" dirty="0"/>
              <a:t>t</a:t>
            </a:r>
            <a:r>
              <a:rPr lang="cs-CZ" sz="2400" b="1" dirty="0" smtClean="0"/>
              <a:t>rombocytopenie</a:t>
            </a:r>
            <a:r>
              <a:rPr lang="cs-CZ" sz="2400" dirty="0" smtClean="0"/>
              <a:t> – snížená tvorba v kostní dřeni - primární či sekundární onemocnění)  x zvýšená spotřeba (autoimunitně)</a:t>
            </a:r>
          </a:p>
          <a:p>
            <a:r>
              <a:rPr lang="cs-CZ" sz="2400" b="1" dirty="0"/>
              <a:t>i</a:t>
            </a:r>
            <a:r>
              <a:rPr lang="cs-CZ" sz="2400" b="1" dirty="0" smtClean="0"/>
              <a:t>diopatická trombocytopenická purpura </a:t>
            </a:r>
            <a:r>
              <a:rPr lang="cs-CZ" sz="2400" dirty="0" smtClean="0"/>
              <a:t>(hlavně mladší ženy), Ab proti destičkám -&gt; příznakem jsou krvácení</a:t>
            </a:r>
          </a:p>
          <a:p>
            <a:r>
              <a:rPr lang="cs-CZ" sz="2400" b="1" dirty="0" err="1"/>
              <a:t>p</a:t>
            </a:r>
            <a:r>
              <a:rPr lang="cs-CZ" sz="2400" b="1" dirty="0" err="1" smtClean="0"/>
              <a:t>ancytopenie</a:t>
            </a:r>
            <a:r>
              <a:rPr lang="cs-CZ" sz="2400" dirty="0" smtClean="0"/>
              <a:t> – nedostatek všech  krevních buněk</a:t>
            </a:r>
          </a:p>
        </p:txBody>
      </p:sp>
    </p:spTree>
    <p:extLst>
      <p:ext uri="{BB962C8B-B14F-4D97-AF65-F5344CB8AC3E}">
        <p14:creationId xmlns:p14="http://schemas.microsoft.com/office/powerpoint/2010/main" val="247926523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Příčiny a projevy oběhového selhání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65113" indent="-265113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/>
              <a:t>PŘÍČINY</a:t>
            </a:r>
            <a:r>
              <a:rPr lang="cs-CZ" altLang="cs-CZ" b="1" dirty="0" smtClean="0"/>
              <a:t>:</a:t>
            </a:r>
          </a:p>
          <a:p>
            <a:pPr marL="265113" indent="-265113">
              <a:lnSpc>
                <a:spcPct val="90000"/>
              </a:lnSpc>
              <a:buFont typeface="Wingdings" pitchFamily="2" charset="2"/>
              <a:buNone/>
            </a:pPr>
            <a:endParaRPr lang="cs-CZ" altLang="cs-CZ" dirty="0"/>
          </a:p>
          <a:p>
            <a:pPr marL="265113" indent="-265113">
              <a:lnSpc>
                <a:spcPct val="90000"/>
              </a:lnSpc>
            </a:pPr>
            <a:r>
              <a:rPr lang="cs-CZ" altLang="cs-CZ" sz="3000" b="1" dirty="0"/>
              <a:t>SRDCE</a:t>
            </a:r>
            <a:r>
              <a:rPr lang="cs-CZ" altLang="cs-CZ" sz="3000" dirty="0"/>
              <a:t> </a:t>
            </a:r>
          </a:p>
          <a:p>
            <a:pPr marL="622300" lvl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/>
              <a:t>- ICHS</a:t>
            </a:r>
            <a:r>
              <a:rPr lang="cs-CZ" altLang="cs-CZ" dirty="0"/>
              <a:t>, myokarditidy, kardiomyopatie, perikarditidy, chlopenní vady, endokarditidy)</a:t>
            </a:r>
          </a:p>
          <a:p>
            <a:pPr marL="265113" indent="-265113">
              <a:lnSpc>
                <a:spcPct val="90000"/>
              </a:lnSpc>
              <a:buFont typeface="Wingdings" pitchFamily="2" charset="2"/>
              <a:buNone/>
            </a:pPr>
            <a:endParaRPr lang="cs-CZ" altLang="cs-CZ" dirty="0"/>
          </a:p>
          <a:p>
            <a:pPr marL="265113" indent="-265113">
              <a:lnSpc>
                <a:spcPct val="90000"/>
              </a:lnSpc>
            </a:pPr>
            <a:r>
              <a:rPr lang="cs-CZ" altLang="cs-CZ" sz="3000" b="1" dirty="0"/>
              <a:t>CÉVY</a:t>
            </a:r>
            <a:endParaRPr lang="cs-CZ" altLang="cs-CZ" sz="3000" dirty="0"/>
          </a:p>
          <a:p>
            <a:pPr marL="622300" lvl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/>
              <a:t>- hypertenze systémová, plicní</a:t>
            </a:r>
          </a:p>
          <a:p>
            <a:pPr marL="622300" lvl="1">
              <a:lnSpc>
                <a:spcPct val="90000"/>
              </a:lnSpc>
              <a:buFont typeface="Wingdings" pitchFamily="2" charset="2"/>
              <a:buNone/>
            </a:pPr>
            <a:endParaRPr lang="cs-CZ" altLang="cs-CZ" dirty="0"/>
          </a:p>
          <a:p>
            <a:pPr marL="265113" indent="-265113">
              <a:lnSpc>
                <a:spcPct val="90000"/>
              </a:lnSpc>
            </a:pPr>
            <a:r>
              <a:rPr lang="cs-CZ" altLang="cs-CZ" sz="3000" b="1" dirty="0"/>
              <a:t>KREV</a:t>
            </a:r>
            <a:r>
              <a:rPr lang="cs-CZ" altLang="cs-CZ" sz="3000" dirty="0"/>
              <a:t> </a:t>
            </a:r>
          </a:p>
          <a:p>
            <a:pPr marL="793750" lvl="1" indent="-457200">
              <a:lnSpc>
                <a:spcPct val="90000"/>
              </a:lnSpc>
              <a:buFontTx/>
              <a:buChar char="-"/>
            </a:pPr>
            <a:r>
              <a:rPr lang="cs-CZ" altLang="cs-CZ" dirty="0" err="1" smtClean="0"/>
              <a:t>polycytaemia</a:t>
            </a:r>
            <a:r>
              <a:rPr lang="cs-CZ" altLang="cs-CZ" dirty="0" smtClean="0"/>
              <a:t> vera</a:t>
            </a:r>
          </a:p>
          <a:p>
            <a:pPr marL="793750" lvl="1" indent="-457200">
              <a:lnSpc>
                <a:spcPct val="90000"/>
              </a:lnSpc>
              <a:buFontTx/>
              <a:buChar char="-"/>
            </a:pPr>
            <a:r>
              <a:rPr lang="cs-CZ" altLang="cs-CZ" dirty="0" smtClean="0"/>
              <a:t>anémie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40911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65113" indent="-265113"/>
            <a:r>
              <a:rPr lang="cs-CZ" altLang="cs-CZ" sz="3000" dirty="0"/>
              <a:t>v</a:t>
            </a:r>
            <a:r>
              <a:rPr lang="cs-CZ" altLang="cs-CZ" sz="3000" dirty="0" smtClean="0"/>
              <a:t>šechny </a:t>
            </a:r>
            <a:r>
              <a:rPr lang="cs-CZ" altLang="cs-CZ" sz="3000" dirty="0"/>
              <a:t>příčiny se projeví jako </a:t>
            </a:r>
          </a:p>
          <a:p>
            <a:pPr marL="265113" indent="-265113" algn="ctr">
              <a:buFont typeface="Wingdings" pitchFamily="2" charset="2"/>
              <a:buNone/>
            </a:pPr>
            <a:endParaRPr lang="cs-CZ" altLang="cs-CZ" b="1" dirty="0" smtClean="0">
              <a:solidFill>
                <a:srgbClr val="FF0000"/>
              </a:solidFill>
            </a:endParaRPr>
          </a:p>
          <a:p>
            <a:pPr marL="265113" indent="-265113" algn="ctr"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SRDEČNÍ </a:t>
            </a:r>
            <a:r>
              <a:rPr lang="cs-CZ" altLang="cs-CZ" b="1" dirty="0">
                <a:solidFill>
                  <a:srgbClr val="FF0000"/>
                </a:solidFill>
              </a:rPr>
              <a:t>SELHÁVÁNÍ</a:t>
            </a:r>
          </a:p>
          <a:p>
            <a:pPr marL="265113" indent="-265113">
              <a:buFont typeface="Wingdings" pitchFamily="2" charset="2"/>
              <a:buNone/>
            </a:pPr>
            <a:endParaRPr lang="cs-CZ" altLang="cs-CZ" b="1" i="1" dirty="0">
              <a:solidFill>
                <a:schemeClr val="bg1"/>
              </a:solidFill>
            </a:endParaRPr>
          </a:p>
          <a:p>
            <a:pPr marL="269875" indent="-269875"/>
            <a:r>
              <a:rPr lang="cs-CZ" altLang="cs-CZ" sz="2600" b="1" dirty="0"/>
              <a:t>m</a:t>
            </a:r>
            <a:r>
              <a:rPr lang="cs-CZ" altLang="cs-CZ" sz="2600" b="1" dirty="0" smtClean="0"/>
              <a:t>ěstnání </a:t>
            </a:r>
            <a:r>
              <a:rPr lang="cs-CZ" altLang="cs-CZ" sz="2600" b="1" dirty="0"/>
              <a:t>krve </a:t>
            </a:r>
            <a:r>
              <a:rPr lang="cs-CZ" altLang="cs-CZ" sz="2600" dirty="0"/>
              <a:t>– kongestivní srdeční selhání</a:t>
            </a:r>
          </a:p>
          <a:p>
            <a:pPr marL="265113" indent="-265113">
              <a:buFont typeface="Wingdings" pitchFamily="2" charset="2"/>
              <a:buNone/>
            </a:pPr>
            <a:endParaRPr lang="cs-CZ" altLang="cs-CZ" sz="1400" dirty="0"/>
          </a:p>
          <a:p>
            <a:pPr marL="336550" lvl="1" indent="0">
              <a:buNone/>
            </a:pPr>
            <a:r>
              <a:rPr lang="cs-CZ" altLang="cs-CZ" dirty="0" smtClean="0"/>
              <a:t>- </a:t>
            </a:r>
            <a:r>
              <a:rPr lang="cs-CZ" altLang="cs-CZ" b="1" dirty="0" smtClean="0"/>
              <a:t>selhání </a:t>
            </a:r>
            <a:r>
              <a:rPr lang="cs-CZ" altLang="cs-CZ" b="1" dirty="0"/>
              <a:t>vpřed </a:t>
            </a:r>
            <a:r>
              <a:rPr lang="cs-CZ" altLang="cs-CZ" dirty="0"/>
              <a:t>– nedostatečný srdeční výdej</a:t>
            </a:r>
          </a:p>
          <a:p>
            <a:pPr marL="336550" lvl="1" indent="0">
              <a:buNone/>
            </a:pPr>
            <a:r>
              <a:rPr lang="cs-CZ" altLang="cs-CZ" dirty="0" smtClean="0"/>
              <a:t>- </a:t>
            </a:r>
            <a:r>
              <a:rPr lang="cs-CZ" altLang="cs-CZ" b="1" dirty="0" smtClean="0"/>
              <a:t>selhání </a:t>
            </a:r>
            <a:r>
              <a:rPr lang="cs-CZ" altLang="cs-CZ" b="1" dirty="0"/>
              <a:t>vzad </a:t>
            </a:r>
            <a:r>
              <a:rPr lang="cs-CZ" altLang="cs-CZ" dirty="0"/>
              <a:t>– kongesce v žilním systému</a:t>
            </a:r>
          </a:p>
          <a:p>
            <a:pPr marL="622300" lvl="1"/>
            <a:endParaRPr lang="cs-CZ" altLang="cs-CZ" dirty="0"/>
          </a:p>
          <a:p>
            <a:pPr marL="269875" indent="-269875"/>
            <a:r>
              <a:rPr lang="cs-CZ" altLang="cs-CZ" sz="2600" b="1" dirty="0" smtClean="0"/>
              <a:t>kardiogenní </a:t>
            </a:r>
            <a:r>
              <a:rPr lang="cs-CZ" altLang="cs-CZ" sz="2600" b="1" dirty="0"/>
              <a:t>šok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00280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Morfologické projevy oběhového selhání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/>
            <a:r>
              <a:rPr lang="cs-CZ" altLang="cs-CZ" b="1" dirty="0"/>
              <a:t>SRDCE</a:t>
            </a:r>
            <a:r>
              <a:rPr lang="cs-CZ" altLang="cs-CZ" dirty="0"/>
              <a:t>:</a:t>
            </a:r>
          </a:p>
          <a:p>
            <a:pPr marL="336550" lvl="1" indent="0">
              <a:buNone/>
            </a:pPr>
            <a:r>
              <a:rPr lang="cs-CZ" altLang="cs-CZ" dirty="0" smtClean="0"/>
              <a:t>- </a:t>
            </a:r>
            <a:r>
              <a:rPr lang="cs-CZ" altLang="cs-CZ" b="1" dirty="0" smtClean="0"/>
              <a:t>dilatace</a:t>
            </a:r>
            <a:endParaRPr lang="cs-CZ" altLang="cs-CZ" b="1" dirty="0"/>
          </a:p>
          <a:p>
            <a:pPr marL="893763" lvl="2"/>
            <a:r>
              <a:rPr lang="cs-CZ" altLang="cs-CZ" dirty="0" smtClean="0"/>
              <a:t>při </a:t>
            </a:r>
            <a:r>
              <a:rPr lang="cs-CZ" altLang="cs-CZ" dirty="0"/>
              <a:t>akutním selhání (embolie plicnice)</a:t>
            </a:r>
            <a:endParaRPr lang="cs-CZ" altLang="cs-CZ" dirty="0">
              <a:latin typeface="Arial" charset="0"/>
            </a:endParaRPr>
          </a:p>
          <a:p>
            <a:pPr marL="893763" lvl="2">
              <a:buFont typeface="Arial" charset="0"/>
              <a:buNone/>
            </a:pPr>
            <a:endParaRPr lang="cs-CZ" altLang="cs-CZ" dirty="0">
              <a:latin typeface="Arial" charset="0"/>
            </a:endParaRPr>
          </a:p>
          <a:p>
            <a:pPr marL="336550" lvl="1" indent="0">
              <a:buNone/>
            </a:pPr>
            <a:r>
              <a:rPr lang="cs-CZ" altLang="cs-CZ" b="1" dirty="0" smtClean="0"/>
              <a:t>- hypertrofie</a:t>
            </a:r>
            <a:endParaRPr lang="cs-CZ" altLang="cs-CZ" b="1" dirty="0"/>
          </a:p>
          <a:p>
            <a:pPr marL="893763" lvl="2"/>
            <a:r>
              <a:rPr lang="cs-CZ" altLang="cs-CZ" dirty="0" smtClean="0"/>
              <a:t>koncentrická </a:t>
            </a:r>
            <a:r>
              <a:rPr lang="cs-CZ" altLang="cs-CZ" dirty="0"/>
              <a:t>x excentrická </a:t>
            </a:r>
          </a:p>
          <a:p>
            <a:pPr marL="893763" lvl="2"/>
            <a:r>
              <a:rPr lang="cs-CZ" altLang="cs-CZ" dirty="0" err="1" smtClean="0"/>
              <a:t>Starlingův</a:t>
            </a:r>
            <a:r>
              <a:rPr lang="cs-CZ" altLang="cs-CZ" dirty="0" smtClean="0"/>
              <a:t> </a:t>
            </a:r>
            <a:r>
              <a:rPr lang="cs-CZ" altLang="cs-CZ" dirty="0"/>
              <a:t>princip, vyčerpání adaptačních mechanismů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49505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7776864" cy="358214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8640"/>
            <a:ext cx="4176464" cy="28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5231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Srdeční insuficience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/>
            <a:r>
              <a:rPr lang="cs-CZ" altLang="cs-CZ" b="1" dirty="0"/>
              <a:t>LK x </a:t>
            </a:r>
            <a:r>
              <a:rPr lang="cs-CZ" altLang="cs-CZ" b="1" dirty="0" smtClean="0"/>
              <a:t>PK</a:t>
            </a:r>
          </a:p>
          <a:p>
            <a:pPr marL="265113" indent="-265113"/>
            <a:endParaRPr lang="cs-CZ" altLang="cs-CZ" b="1" dirty="0"/>
          </a:p>
          <a:p>
            <a:pPr marL="265113" indent="-265113"/>
            <a:r>
              <a:rPr lang="cs-CZ" altLang="cs-CZ" b="1" dirty="0"/>
              <a:t>AKUTNÍ x CHRONICKÁ insuficience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88584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Srdeční insuficience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>
              <a:tabLst>
                <a:tab pos="895350" algn="l"/>
              </a:tabLst>
            </a:pPr>
            <a:r>
              <a:rPr lang="cs-CZ" altLang="cs-CZ" sz="2800" b="1" dirty="0"/>
              <a:t>insuficience LK:</a:t>
            </a:r>
          </a:p>
          <a:p>
            <a:pPr marL="336550" lvl="1" indent="0">
              <a:buNone/>
              <a:tabLst>
                <a:tab pos="895350" algn="l"/>
              </a:tabLst>
            </a:pPr>
            <a:r>
              <a:rPr lang="cs-CZ" altLang="cs-CZ" b="1" dirty="0" smtClean="0"/>
              <a:t>- akutní </a:t>
            </a:r>
            <a:r>
              <a:rPr lang="cs-CZ" altLang="cs-CZ" b="1" dirty="0"/>
              <a:t>- morfologie</a:t>
            </a:r>
            <a:r>
              <a:rPr lang="cs-CZ" altLang="cs-CZ" dirty="0"/>
              <a:t>:</a:t>
            </a:r>
          </a:p>
          <a:p>
            <a:pPr marL="808038" lvl="2" indent="-142875">
              <a:tabLst>
                <a:tab pos="895350" algn="l"/>
              </a:tabLst>
            </a:pP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/>
              <a:t>městnání v malém oběhu</a:t>
            </a:r>
          </a:p>
          <a:p>
            <a:pPr marL="808038" lvl="2" indent="-142875">
              <a:tabLst>
                <a:tab pos="895350" algn="l"/>
              </a:tabLst>
            </a:pPr>
            <a:r>
              <a:rPr lang="cs-CZ" altLang="cs-CZ" dirty="0"/>
              <a:t> venostáza a edém plic/parenchymové orgány</a:t>
            </a:r>
          </a:p>
          <a:p>
            <a:pPr marL="893763" lvl="2">
              <a:buFont typeface="Arial" charset="0"/>
              <a:buNone/>
              <a:tabLst>
                <a:tab pos="895350" algn="l"/>
              </a:tabLst>
            </a:pPr>
            <a:endParaRPr lang="cs-CZ" altLang="cs-CZ" dirty="0">
              <a:latin typeface="Arial" charset="0"/>
            </a:endParaRPr>
          </a:p>
          <a:p>
            <a:pPr marL="336550" lvl="1" indent="0">
              <a:buNone/>
              <a:tabLst>
                <a:tab pos="895350" algn="l"/>
              </a:tabLst>
            </a:pPr>
            <a:r>
              <a:rPr lang="cs-CZ" altLang="cs-CZ" b="1" dirty="0" smtClean="0"/>
              <a:t>- chronická </a:t>
            </a:r>
            <a:r>
              <a:rPr lang="cs-CZ" altLang="cs-CZ" b="1" dirty="0"/>
              <a:t>- morfologie:</a:t>
            </a:r>
          </a:p>
          <a:p>
            <a:pPr marL="808038" lvl="2" indent="-142875">
              <a:tabLst>
                <a:tab pos="895350" algn="l"/>
              </a:tabLst>
            </a:pPr>
            <a:r>
              <a:rPr lang="cs-CZ" altLang="cs-CZ" dirty="0"/>
              <a:t> chronická plicní venostáza – hnědá indurace plic 	(</a:t>
            </a:r>
            <a:r>
              <a:rPr lang="cs-CZ" altLang="cs-CZ" dirty="0" err="1"/>
              <a:t>siderofágy</a:t>
            </a:r>
            <a:r>
              <a:rPr lang="cs-CZ" altLang="cs-CZ" dirty="0"/>
              <a:t>)</a:t>
            </a:r>
            <a:endParaRPr lang="cs-CZ" alt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02335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Hyperémie (překrvení)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596413"/>
            <a:ext cx="8274496" cy="4297363"/>
          </a:xfrm>
        </p:spPr>
        <p:txBody>
          <a:bodyPr>
            <a:normAutofit fontScale="85000" lnSpcReduction="10000"/>
          </a:bodyPr>
          <a:lstStyle/>
          <a:p>
            <a:r>
              <a:rPr lang="cs-CZ" sz="3000" b="1" dirty="0"/>
              <a:t>t</a:t>
            </a:r>
            <a:r>
              <a:rPr lang="cs-CZ" sz="3000" b="1" dirty="0" smtClean="0"/>
              <a:t>epenná (arteriální) </a:t>
            </a:r>
          </a:p>
          <a:p>
            <a:pPr marL="0" indent="182563">
              <a:buNone/>
            </a:pPr>
            <a:r>
              <a:rPr lang="cs-CZ" sz="2600" dirty="0"/>
              <a:t>- </a:t>
            </a:r>
            <a:r>
              <a:rPr lang="cs-CZ" sz="2800" dirty="0"/>
              <a:t>vyšší přítok okysličené krve, dilatace cév, kůže teplejší, pulzace</a:t>
            </a:r>
          </a:p>
          <a:p>
            <a:pPr indent="-160338">
              <a:buFontTx/>
              <a:buChar char="-"/>
            </a:pPr>
            <a:r>
              <a:rPr lang="cs-CZ" sz="2800" dirty="0"/>
              <a:t>sval při zvýšené aktivitě, horko, psychické příčiny</a:t>
            </a:r>
          </a:p>
          <a:p>
            <a:pPr>
              <a:buFontTx/>
              <a:buChar char="-"/>
            </a:pPr>
            <a:endParaRPr lang="cs-CZ" sz="3000" dirty="0" smtClean="0"/>
          </a:p>
          <a:p>
            <a:r>
              <a:rPr lang="cs-CZ" sz="3000" b="1" dirty="0"/>
              <a:t>v</a:t>
            </a:r>
            <a:r>
              <a:rPr lang="cs-CZ" sz="3000" b="1" dirty="0" smtClean="0"/>
              <a:t>enózní </a:t>
            </a:r>
            <a:endParaRPr lang="cs-CZ" sz="2600" b="1" dirty="0" smtClean="0"/>
          </a:p>
          <a:p>
            <a:pPr marL="457200" lvl="1" indent="-274638">
              <a:buNone/>
            </a:pPr>
            <a:r>
              <a:rPr lang="cs-CZ" dirty="0" smtClean="0"/>
              <a:t>- pasivní překrvení (venostáza), při městnání, překážce v odtoku, kůže je tmavočervená</a:t>
            </a:r>
          </a:p>
          <a:p>
            <a:endParaRPr lang="cs-CZ" sz="3000" dirty="0" smtClean="0"/>
          </a:p>
          <a:p>
            <a:r>
              <a:rPr lang="cs-CZ" sz="3000" b="1" dirty="0" err="1"/>
              <a:t>p</a:t>
            </a:r>
            <a:r>
              <a:rPr lang="cs-CZ" sz="3000" b="1" dirty="0" err="1" smtClean="0"/>
              <a:t>eristatické</a:t>
            </a:r>
            <a:r>
              <a:rPr lang="cs-CZ" sz="3000" b="1" dirty="0" smtClean="0"/>
              <a:t> </a:t>
            </a:r>
          </a:p>
          <a:p>
            <a:pPr marL="457200" lvl="1" indent="-274638">
              <a:buNone/>
            </a:pPr>
            <a:r>
              <a:rPr lang="cs-CZ" sz="2600" dirty="0" smtClean="0"/>
              <a:t>- u zánětů, přívodní céva běžné tloušťky, </a:t>
            </a:r>
            <a:r>
              <a:rPr lang="cs-CZ" sz="2600" dirty="0" err="1" smtClean="0"/>
              <a:t>vlásečníci</a:t>
            </a:r>
            <a:r>
              <a:rPr lang="cs-CZ" sz="2600" dirty="0" smtClean="0"/>
              <a:t> jsou dilatované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7555429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Srdeční insuficience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/>
            <a:r>
              <a:rPr lang="cs-CZ" altLang="cs-CZ" sz="2800" b="1" dirty="0"/>
              <a:t>insuficience PK:</a:t>
            </a:r>
          </a:p>
          <a:p>
            <a:pPr marL="336550" lvl="1" indent="0">
              <a:buNone/>
            </a:pPr>
            <a:r>
              <a:rPr lang="cs-CZ" altLang="cs-CZ" b="1" dirty="0" smtClean="0"/>
              <a:t>- akutní </a:t>
            </a:r>
            <a:r>
              <a:rPr lang="cs-CZ" altLang="cs-CZ" b="1" dirty="0"/>
              <a:t>- morfologie</a:t>
            </a:r>
            <a:r>
              <a:rPr lang="cs-CZ" altLang="cs-CZ" dirty="0"/>
              <a:t>: </a:t>
            </a:r>
          </a:p>
          <a:p>
            <a:pPr marL="808038" lvl="2" indent="-142875"/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/>
              <a:t>akutní venostáza ve velkém oběhu (</a:t>
            </a:r>
            <a:r>
              <a:rPr lang="cs-CZ" altLang="cs-CZ" dirty="0" err="1"/>
              <a:t>splanchnická</a:t>
            </a:r>
            <a:r>
              <a:rPr lang="cs-CZ" altLang="cs-CZ" dirty="0"/>
              <a:t> oblast)</a:t>
            </a:r>
          </a:p>
          <a:p>
            <a:pPr marL="808038" lvl="2" indent="-142875"/>
            <a:r>
              <a:rPr lang="cs-CZ" altLang="cs-CZ" dirty="0"/>
              <a:t> akutní </a:t>
            </a:r>
            <a:r>
              <a:rPr lang="cs-CZ" altLang="cs-CZ" dirty="0" err="1"/>
              <a:t>cor</a:t>
            </a:r>
            <a:r>
              <a:rPr lang="cs-CZ" altLang="cs-CZ" dirty="0"/>
              <a:t> </a:t>
            </a:r>
            <a:r>
              <a:rPr lang="cs-CZ" altLang="cs-CZ" dirty="0" err="1"/>
              <a:t>pulmonale</a:t>
            </a:r>
            <a:r>
              <a:rPr lang="cs-CZ" altLang="cs-CZ" dirty="0"/>
              <a:t> při masivní embolii</a:t>
            </a:r>
          </a:p>
          <a:p>
            <a:pPr marL="893763" lvl="2">
              <a:buFont typeface="Arial" charset="0"/>
              <a:buNone/>
            </a:pPr>
            <a:endParaRPr lang="cs-CZ" altLang="cs-CZ" dirty="0"/>
          </a:p>
          <a:p>
            <a:pPr marL="336550" lvl="1" indent="0">
              <a:buNone/>
            </a:pPr>
            <a:r>
              <a:rPr lang="cs-CZ" altLang="cs-CZ" b="1" dirty="0" smtClean="0"/>
              <a:t>- chronická </a:t>
            </a:r>
            <a:r>
              <a:rPr lang="cs-CZ" altLang="cs-CZ" b="1" dirty="0"/>
              <a:t>- morfologie:</a:t>
            </a:r>
          </a:p>
          <a:p>
            <a:pPr marL="808038" lvl="2" indent="-142875"/>
            <a:r>
              <a:rPr lang="cs-CZ" altLang="cs-CZ" dirty="0"/>
              <a:t> chronická venostáza jater, sleziny, ledvin</a:t>
            </a:r>
          </a:p>
          <a:p>
            <a:pPr marL="808038" lvl="2" indent="-142875"/>
            <a:r>
              <a:rPr lang="cs-CZ" altLang="cs-CZ" dirty="0"/>
              <a:t> venostáza v podkoží – trofické změny, otoky</a:t>
            </a:r>
          </a:p>
          <a:p>
            <a:pPr marL="808038" lvl="2" indent="-142875"/>
            <a:r>
              <a:rPr lang="cs-CZ" altLang="cs-CZ" dirty="0"/>
              <a:t> postižení mozku a portálního řečiště</a:t>
            </a: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32040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/>
            <a:r>
              <a:rPr lang="cs-CZ" altLang="cs-CZ" b="1" dirty="0"/>
              <a:t>EXTRAKARDIÁLNĚ</a:t>
            </a:r>
          </a:p>
          <a:p>
            <a:pPr marL="336550" lvl="1" indent="0">
              <a:buNone/>
            </a:pPr>
            <a:r>
              <a:rPr lang="cs-CZ" altLang="cs-CZ" dirty="0" smtClean="0"/>
              <a:t>- venostáza</a:t>
            </a:r>
            <a:endParaRPr lang="cs-CZ" altLang="cs-CZ" dirty="0"/>
          </a:p>
          <a:p>
            <a:pPr marL="336550" lvl="1" indent="0">
              <a:buNone/>
            </a:pPr>
            <a:r>
              <a:rPr lang="cs-CZ" altLang="cs-CZ" dirty="0" smtClean="0"/>
              <a:t>- cyanóza </a:t>
            </a:r>
            <a:endParaRPr lang="cs-CZ" altLang="cs-CZ" dirty="0"/>
          </a:p>
          <a:p>
            <a:pPr marL="336550" lvl="1" indent="0">
              <a:buNone/>
            </a:pPr>
            <a:r>
              <a:rPr lang="cs-CZ" altLang="cs-CZ" dirty="0" smtClean="0"/>
              <a:t>- indurace </a:t>
            </a:r>
            <a:endParaRPr lang="cs-CZ" altLang="cs-CZ" dirty="0"/>
          </a:p>
          <a:p>
            <a:pPr marL="336550" lvl="1" indent="0">
              <a:buNone/>
            </a:pPr>
            <a:r>
              <a:rPr lang="cs-CZ" altLang="cs-CZ" dirty="0" smtClean="0">
                <a:cs typeface="Arial" charset="0"/>
              </a:rPr>
              <a:t>- edém </a:t>
            </a:r>
            <a:endParaRPr lang="cs-CZ" altLang="cs-CZ" dirty="0">
              <a:cs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36856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Venostáza v játrech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/>
            <a:r>
              <a:rPr lang="cs-CZ" altLang="cs-CZ" b="1" dirty="0"/>
              <a:t>MAKRO: </a:t>
            </a:r>
          </a:p>
          <a:p>
            <a:pPr marL="803275" lvl="1" indent="-266700"/>
            <a:r>
              <a:rPr lang="cs-CZ" altLang="cs-CZ" dirty="0"/>
              <a:t>játra zvětšená, těžší, tuhá, přední okraj zaoblený</a:t>
            </a:r>
          </a:p>
          <a:p>
            <a:pPr marL="803275" lvl="1" indent="-266700"/>
            <a:r>
              <a:rPr lang="cs-CZ" altLang="cs-CZ" dirty="0"/>
              <a:t>tmavě červenohnědé barvy</a:t>
            </a:r>
          </a:p>
          <a:p>
            <a:pPr marL="803275" lvl="1" indent="-266700"/>
            <a:r>
              <a:rPr lang="cs-CZ" altLang="cs-CZ" dirty="0"/>
              <a:t>kardiální fibróza (indurace)</a:t>
            </a:r>
          </a:p>
          <a:p>
            <a:pPr marL="803275" lvl="1" indent="-266700"/>
            <a:r>
              <a:rPr lang="cs-CZ" altLang="cs-CZ" dirty="0"/>
              <a:t>při kombinaci s hypoxickou steatózou - </a:t>
            </a:r>
            <a:r>
              <a:rPr lang="cs-CZ" altLang="cs-CZ" b="1" dirty="0">
                <a:solidFill>
                  <a:srgbClr val="FF0000"/>
                </a:solidFill>
              </a:rPr>
              <a:t>muškátová játra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24137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Venostáza v játrech</a:t>
            </a:r>
            <a:r>
              <a:rPr lang="cs-CZ" altLang="cs-CZ" sz="4000" dirty="0"/>
              <a:t/>
            </a:r>
            <a:br>
              <a:rPr lang="cs-CZ" altLang="cs-CZ" sz="4000" dirty="0"/>
            </a:br>
            <a:r>
              <a:rPr lang="cs-CZ" altLang="cs-CZ" sz="3200" dirty="0"/>
              <a:t>(</a:t>
            </a:r>
            <a:r>
              <a:rPr lang="cs-CZ" altLang="cs-CZ" sz="3200" dirty="0" err="1"/>
              <a:t>hepar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moschatum</a:t>
            </a:r>
            <a:r>
              <a:rPr lang="cs-CZ" altLang="cs-CZ" sz="3200" dirty="0"/>
              <a:t>)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48" y="1597025"/>
            <a:ext cx="6545304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34210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</a:t>
            </a:r>
            <a:r>
              <a:rPr lang="cs-CZ" altLang="cs-CZ" dirty="0" smtClean="0"/>
              <a:t>enostáza </a:t>
            </a:r>
            <a:r>
              <a:rPr lang="cs-CZ" altLang="cs-CZ" dirty="0"/>
              <a:t>v játrech </a:t>
            </a:r>
            <a:endParaRPr lang="cs-CZ" dirty="0"/>
          </a:p>
        </p:txBody>
      </p:sp>
      <p:pic>
        <p:nvPicPr>
          <p:cNvPr id="4" name="Picture 5" descr="městnání v játrech 20x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31890"/>
            <a:ext cx="7560840" cy="520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36503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cs-CZ" dirty="0" smtClean="0"/>
              <a:t>dém plic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/>
            <a:r>
              <a:rPr lang="cs-CZ" altLang="cs-CZ" sz="2800" dirty="0"/>
              <a:t>vznik při insuficienci LK, mitrální stenóze</a:t>
            </a:r>
          </a:p>
          <a:p>
            <a:pPr marL="265113" indent="-265113"/>
            <a:r>
              <a:rPr lang="cs-CZ" altLang="cs-CZ" sz="2800" dirty="0"/>
              <a:t>městnání v plicních žilách, </a:t>
            </a:r>
            <a:r>
              <a:rPr lang="cs-CZ" altLang="cs-CZ" sz="2800" dirty="0" smtClean="0"/>
              <a:t>kapilárách</a:t>
            </a:r>
          </a:p>
          <a:p>
            <a:pPr marL="265113" indent="-265113"/>
            <a:endParaRPr lang="cs-CZ" altLang="cs-CZ" dirty="0"/>
          </a:p>
          <a:p>
            <a:pPr marL="265113" indent="-265113">
              <a:tabLst>
                <a:tab pos="712788" algn="l"/>
              </a:tabLst>
            </a:pPr>
            <a:r>
              <a:rPr lang="cs-CZ" altLang="cs-CZ" sz="2800" b="1" dirty="0"/>
              <a:t>MAKRO</a:t>
            </a:r>
            <a:r>
              <a:rPr lang="cs-CZ" altLang="cs-CZ" sz="2800" dirty="0"/>
              <a:t>: </a:t>
            </a:r>
          </a:p>
          <a:p>
            <a:pPr marL="530225" lvl="1">
              <a:tabLst>
                <a:tab pos="712788" algn="l"/>
              </a:tabLst>
            </a:pPr>
            <a:r>
              <a:rPr lang="cs-CZ" altLang="cs-CZ" dirty="0"/>
              <a:t>plíce zvětšené, těžké, prosáklé</a:t>
            </a:r>
          </a:p>
          <a:p>
            <a:pPr marL="530225" lvl="1">
              <a:tabLst>
                <a:tab pos="712788" algn="l"/>
              </a:tabLst>
            </a:pPr>
            <a:r>
              <a:rPr lang="cs-CZ" altLang="cs-CZ" dirty="0"/>
              <a:t>na řezu zpěněná tekutina i v </a:t>
            </a:r>
            <a:r>
              <a:rPr lang="cs-CZ" altLang="cs-CZ" dirty="0" err="1"/>
              <a:t>bronších</a:t>
            </a:r>
            <a:endParaRPr lang="cs-CZ" altLang="cs-CZ" dirty="0"/>
          </a:p>
          <a:p>
            <a:pPr marL="530225" lvl="1">
              <a:tabLst>
                <a:tab pos="712788" algn="l"/>
              </a:tabLst>
            </a:pPr>
            <a:r>
              <a:rPr lang="cs-CZ" altLang="cs-CZ" dirty="0"/>
              <a:t>při chronické venostáze tužší, rezavě zbarvené 	(rezavá </a:t>
            </a:r>
            <a:r>
              <a:rPr lang="cs-CZ" altLang="cs-CZ" dirty="0" smtClean="0"/>
              <a:t>indurace)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57444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Akutní edém plic</a:t>
            </a:r>
            <a:endParaRPr lang="cs-CZ" dirty="0"/>
          </a:p>
        </p:txBody>
      </p:sp>
      <p:pic>
        <p:nvPicPr>
          <p:cNvPr id="4" name="Content Placeholder 3" descr="edem plic 100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7960" y="2185130"/>
            <a:ext cx="4145280" cy="3121152"/>
          </a:xfrm>
        </p:spPr>
      </p:pic>
    </p:spTree>
    <p:extLst>
      <p:ext uri="{BB962C8B-B14F-4D97-AF65-F5344CB8AC3E}">
        <p14:creationId xmlns:p14="http://schemas.microsoft.com/office/powerpoint/2010/main" val="401834249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Chronická venostáza plic	</a:t>
            </a:r>
            <a:endParaRPr lang="cs-CZ" dirty="0"/>
          </a:p>
        </p:txBody>
      </p:sp>
      <p:pic>
        <p:nvPicPr>
          <p:cNvPr id="4" name="Picture 20" descr="chron venostáza plí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143323"/>
            <a:ext cx="6912768" cy="4714677"/>
          </a:xfrm>
        </p:spPr>
      </p:pic>
      <p:pic>
        <p:nvPicPr>
          <p:cNvPr id="5" name="Picture 14" descr="chron venostáza plíce- detai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842" y="1124745"/>
            <a:ext cx="4632158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379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tabLst>
                <a:tab pos="265113" algn="l"/>
              </a:tabLst>
            </a:pPr>
            <a:r>
              <a:rPr lang="cs-CZ" altLang="cs-CZ" sz="2400" dirty="0" smtClean="0">
                <a:latin typeface="Calibri" pitchFamily="34" charset="0"/>
              </a:rPr>
              <a:t>= </a:t>
            </a:r>
            <a:r>
              <a:rPr lang="cs-CZ" altLang="cs-CZ" sz="2400" dirty="0" err="1" smtClean="0">
                <a:latin typeface="Calibri" pitchFamily="34" charset="0"/>
              </a:rPr>
              <a:t>unifomní</a:t>
            </a:r>
            <a:r>
              <a:rPr lang="cs-CZ" altLang="cs-CZ" sz="2400" dirty="0" smtClean="0">
                <a:latin typeface="Calibri" pitchFamily="34" charset="0"/>
              </a:rPr>
              <a:t> </a:t>
            </a:r>
            <a:r>
              <a:rPr lang="cs-CZ" altLang="cs-CZ" sz="2400" dirty="0">
                <a:latin typeface="Calibri" pitchFamily="34" charset="0"/>
              </a:rPr>
              <a:t>reakce organismu na závažné </a:t>
            </a:r>
            <a:r>
              <a:rPr lang="cs-CZ" altLang="cs-CZ" sz="2400" dirty="0" smtClean="0">
                <a:latin typeface="Calibri" pitchFamily="34" charset="0"/>
              </a:rPr>
              <a:t>poškození </a:t>
            </a:r>
            <a:r>
              <a:rPr lang="cs-CZ" altLang="cs-CZ" sz="2400" dirty="0">
                <a:latin typeface="Calibri" pitchFamily="34" charset="0"/>
              </a:rPr>
              <a:t>různého charakteru, při které </a:t>
            </a:r>
            <a:r>
              <a:rPr lang="cs-CZ" altLang="cs-CZ" sz="2400" dirty="0" smtClean="0">
                <a:latin typeface="Calibri" pitchFamily="34" charset="0"/>
              </a:rPr>
              <a:t>dochází </a:t>
            </a:r>
            <a:r>
              <a:rPr lang="cs-CZ" altLang="cs-CZ" sz="2400" dirty="0">
                <a:latin typeface="Calibri" pitchFamily="34" charset="0"/>
              </a:rPr>
              <a:t>k nedostatečnému prokrvení </a:t>
            </a:r>
            <a:r>
              <a:rPr lang="cs-CZ" altLang="cs-CZ" sz="2400" dirty="0" smtClean="0">
                <a:latin typeface="Calibri" pitchFamily="34" charset="0"/>
              </a:rPr>
              <a:t>(</a:t>
            </a:r>
            <a:r>
              <a:rPr lang="cs-CZ" altLang="cs-CZ" sz="2400" dirty="0" err="1">
                <a:latin typeface="Calibri" pitchFamily="34" charset="0"/>
              </a:rPr>
              <a:t>perfuzi</a:t>
            </a:r>
            <a:r>
              <a:rPr lang="cs-CZ" altLang="cs-CZ" sz="2400" dirty="0">
                <a:latin typeface="Calibri" pitchFamily="34" charset="0"/>
              </a:rPr>
              <a:t>) </a:t>
            </a:r>
            <a:r>
              <a:rPr lang="cs-CZ" altLang="cs-CZ" sz="2400" dirty="0" smtClean="0">
                <a:latin typeface="Calibri" pitchFamily="34" charset="0"/>
              </a:rPr>
              <a:t>tkání.</a:t>
            </a:r>
            <a:r>
              <a:rPr lang="cs-CZ" altLang="cs-CZ" sz="2400" dirty="0">
                <a:latin typeface="Calibri" pitchFamily="34" charset="0"/>
              </a:rPr>
              <a:t> </a:t>
            </a:r>
            <a:endParaRPr lang="cs-CZ" altLang="cs-CZ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None/>
              <a:tabLst>
                <a:tab pos="265113" algn="l"/>
              </a:tabLst>
            </a:pPr>
            <a:endParaRPr lang="cs-CZ" altLang="cs-CZ" sz="2400" dirty="0" smtClean="0">
              <a:latin typeface="Calibri" pitchFamily="34" charset="0"/>
            </a:endParaRPr>
          </a:p>
          <a:p>
            <a:pPr>
              <a:tabLst>
                <a:tab pos="265113" algn="l"/>
              </a:tabLst>
            </a:pPr>
            <a:r>
              <a:rPr lang="cs-CZ" altLang="cs-CZ" sz="2400" dirty="0" smtClean="0"/>
              <a:t>bez </a:t>
            </a:r>
            <a:r>
              <a:rPr lang="cs-CZ" altLang="cs-CZ" sz="2400" dirty="0"/>
              <a:t>adekvátní terapie vede ke smrti buněk </a:t>
            </a:r>
            <a:r>
              <a:rPr lang="cs-CZ" altLang="cs-CZ" sz="2400" dirty="0" smtClean="0"/>
              <a:t> nebo </a:t>
            </a:r>
            <a:r>
              <a:rPr lang="cs-CZ" altLang="cs-CZ" sz="2400" dirty="0"/>
              <a:t>až celého organismu.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45178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65113" indent="-265113"/>
            <a:r>
              <a:rPr lang="cs-CZ" altLang="cs-CZ" dirty="0"/>
              <a:t>Faktory vzniku:</a:t>
            </a:r>
          </a:p>
          <a:p>
            <a:pPr marL="530225" lvl="1"/>
            <a:r>
              <a:rPr lang="cs-CZ" altLang="cs-CZ" b="1" dirty="0" err="1"/>
              <a:t>h</a:t>
            </a:r>
            <a:r>
              <a:rPr lang="cs-CZ" altLang="cs-CZ" b="1" dirty="0" err="1" smtClean="0"/>
              <a:t>ypovolemický</a:t>
            </a:r>
            <a:r>
              <a:rPr lang="cs-CZ" altLang="cs-CZ" dirty="0" smtClean="0"/>
              <a:t> (menší množství krve)</a:t>
            </a:r>
            <a:endParaRPr lang="cs-CZ" altLang="cs-CZ" dirty="0"/>
          </a:p>
          <a:p>
            <a:pPr marL="1077913" lvl="2" indent="-163513"/>
            <a:r>
              <a:rPr lang="cs-CZ" altLang="cs-CZ" dirty="0"/>
              <a:t> </a:t>
            </a:r>
            <a:r>
              <a:rPr lang="cs-CZ" altLang="cs-CZ" dirty="0" smtClean="0"/>
              <a:t>hemoragický</a:t>
            </a:r>
            <a:endParaRPr lang="cs-CZ" altLang="cs-CZ" dirty="0"/>
          </a:p>
          <a:p>
            <a:pPr marL="1077913" lvl="2" indent="-163513"/>
            <a:r>
              <a:rPr lang="cs-CZ" altLang="cs-CZ" dirty="0"/>
              <a:t> </a:t>
            </a:r>
            <a:r>
              <a:rPr lang="cs-CZ" altLang="cs-CZ" dirty="0" smtClean="0"/>
              <a:t>traumatický</a:t>
            </a:r>
          </a:p>
          <a:p>
            <a:pPr marL="1077913" lvl="2" indent="-163513"/>
            <a:r>
              <a:rPr lang="cs-CZ" altLang="cs-CZ" dirty="0"/>
              <a:t>p</a:t>
            </a:r>
            <a:r>
              <a:rPr lang="cs-CZ" altLang="cs-CZ" dirty="0" smtClean="0"/>
              <a:t>opáleninový (ztráta plazmy)</a:t>
            </a:r>
          </a:p>
          <a:p>
            <a:pPr marL="1077913" lvl="2" indent="-163513"/>
            <a:r>
              <a:rPr lang="cs-CZ" altLang="cs-CZ" dirty="0"/>
              <a:t>d</a:t>
            </a:r>
            <a:r>
              <a:rPr lang="cs-CZ" altLang="cs-CZ" dirty="0" smtClean="0"/>
              <a:t>ehydratační </a:t>
            </a:r>
            <a:endParaRPr lang="cs-CZ" altLang="cs-CZ" dirty="0"/>
          </a:p>
          <a:p>
            <a:pPr marL="530225" lvl="1"/>
            <a:r>
              <a:rPr lang="cs-CZ" altLang="cs-CZ" b="1" dirty="0" err="1"/>
              <a:t>n</a:t>
            </a:r>
            <a:r>
              <a:rPr lang="cs-CZ" altLang="cs-CZ" b="1" dirty="0" err="1" smtClean="0"/>
              <a:t>ormovolemický</a:t>
            </a:r>
            <a:endParaRPr lang="cs-CZ" altLang="cs-CZ" b="1" dirty="0"/>
          </a:p>
          <a:p>
            <a:pPr marL="1077913" lvl="2" indent="-163513"/>
            <a:r>
              <a:rPr lang="cs-CZ" altLang="cs-CZ" dirty="0"/>
              <a:t> </a:t>
            </a:r>
            <a:r>
              <a:rPr lang="cs-CZ" altLang="cs-CZ" dirty="0" smtClean="0"/>
              <a:t>kardiogenní šok</a:t>
            </a:r>
            <a:endParaRPr lang="cs-CZ" altLang="cs-CZ" dirty="0"/>
          </a:p>
          <a:p>
            <a:pPr marL="1077913" lvl="3" indent="-163513">
              <a:buFont typeface="Arial" charset="0"/>
              <a:buNone/>
            </a:pPr>
            <a:r>
              <a:rPr lang="cs-CZ" altLang="cs-CZ" dirty="0"/>
              <a:t>(AIM, VVV, masivní plicní embolie, tamponáda, </a:t>
            </a:r>
            <a:r>
              <a:rPr lang="cs-CZ" altLang="cs-CZ" dirty="0" smtClean="0"/>
              <a:t>PNX)</a:t>
            </a:r>
          </a:p>
          <a:p>
            <a:pPr marL="1077913" lvl="3" indent="-163513">
              <a:buFont typeface="Arial" panose="020B0604020202020204" pitchFamily="34" charset="0"/>
              <a:buChar char="•"/>
            </a:pPr>
            <a:r>
              <a:rPr lang="cs-CZ" altLang="cs-CZ" dirty="0" smtClean="0"/>
              <a:t>SIRS (těžká infekce)</a:t>
            </a:r>
          </a:p>
          <a:p>
            <a:pPr marL="1077913" lvl="3" indent="-163513">
              <a:buFont typeface="Arial" panose="020B0604020202020204" pitchFamily="34" charset="0"/>
              <a:buChar char="•"/>
            </a:pPr>
            <a:r>
              <a:rPr lang="cs-CZ" altLang="cs-CZ" dirty="0" smtClean="0"/>
              <a:t>anafylaktický šok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28917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Hemoragie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928931"/>
          </a:xfrm>
        </p:spPr>
        <p:txBody>
          <a:bodyPr>
            <a:normAutofit fontScale="77500" lnSpcReduction="20000"/>
          </a:bodyPr>
          <a:lstStyle/>
          <a:p>
            <a:pPr marL="265113" indent="-265113">
              <a:buFont typeface="Wingdings" pitchFamily="2" charset="2"/>
              <a:buNone/>
              <a:tabLst>
                <a:tab pos="712788" algn="l"/>
              </a:tabLst>
            </a:pPr>
            <a:r>
              <a:rPr lang="cs-CZ" altLang="cs-CZ" dirty="0"/>
              <a:t> </a:t>
            </a:r>
            <a:r>
              <a:rPr lang="cs-CZ" altLang="cs-CZ" dirty="0">
                <a:latin typeface="Calibri" pitchFamily="34" charset="0"/>
              </a:rPr>
              <a:t>= proces výstupu krve z cév, nahromadění krve ve tkáních mimo cévy – </a:t>
            </a:r>
            <a:r>
              <a:rPr lang="cs-CZ" altLang="cs-CZ" dirty="0">
                <a:solidFill>
                  <a:srgbClr val="FF0000"/>
                </a:solidFill>
                <a:latin typeface="Calibri" pitchFamily="34" charset="0"/>
              </a:rPr>
              <a:t>HEMATOM</a:t>
            </a:r>
          </a:p>
          <a:p>
            <a:pPr marL="265113" indent="-265113">
              <a:buFont typeface="Wingdings" pitchFamily="2" charset="2"/>
              <a:buNone/>
              <a:tabLst>
                <a:tab pos="712788" algn="l"/>
              </a:tabLst>
            </a:pPr>
            <a:endParaRPr lang="cs-CZ" altLang="cs-CZ" sz="2000" dirty="0">
              <a:latin typeface="Calibri" pitchFamily="34" charset="0"/>
            </a:endParaRPr>
          </a:p>
          <a:p>
            <a:pPr marL="265113" indent="-265113">
              <a:tabLst>
                <a:tab pos="712788" algn="l"/>
              </a:tabLst>
            </a:pPr>
            <a:r>
              <a:rPr lang="cs-CZ" altLang="cs-CZ" b="1" dirty="0"/>
              <a:t>dle lokalizace:</a:t>
            </a:r>
          </a:p>
          <a:p>
            <a:pPr marL="530225" lvl="1">
              <a:tabLst>
                <a:tab pos="712788" algn="l"/>
              </a:tabLst>
            </a:pPr>
            <a:r>
              <a:rPr lang="cs-CZ" altLang="cs-CZ" dirty="0"/>
              <a:t>vnitřní x zevní</a:t>
            </a:r>
          </a:p>
          <a:p>
            <a:pPr marL="265113" indent="-265113">
              <a:tabLst>
                <a:tab pos="712788" algn="l"/>
              </a:tabLst>
            </a:pPr>
            <a:r>
              <a:rPr lang="cs-CZ" altLang="cs-CZ" b="1" dirty="0"/>
              <a:t>dle původu:</a:t>
            </a:r>
          </a:p>
          <a:p>
            <a:pPr marL="530225" lvl="1">
              <a:tabLst>
                <a:tab pos="712788" algn="l"/>
              </a:tabLst>
            </a:pPr>
            <a:r>
              <a:rPr lang="cs-CZ" altLang="cs-CZ" dirty="0"/>
              <a:t>arteriální, venózní, </a:t>
            </a:r>
            <a:r>
              <a:rPr lang="cs-CZ" altLang="cs-CZ" dirty="0" smtClean="0"/>
              <a:t>kapilární</a:t>
            </a:r>
          </a:p>
          <a:p>
            <a:pPr marL="269875" lvl="1" indent="-269875">
              <a:buFont typeface="Arial" panose="020B0604020202020204" pitchFamily="34" charset="0"/>
              <a:buChar char="•"/>
              <a:tabLst>
                <a:tab pos="712788" algn="l"/>
              </a:tabLst>
            </a:pPr>
            <a:r>
              <a:rPr lang="cs-CZ" altLang="cs-CZ" sz="3100" dirty="0"/>
              <a:t>m</a:t>
            </a:r>
            <a:r>
              <a:rPr lang="cs-CZ" altLang="cs-CZ" sz="3100" dirty="0" smtClean="0"/>
              <a:t>echanické poškození cévní stěny, nahlodání chorobným procesem (per </a:t>
            </a:r>
            <a:r>
              <a:rPr lang="cs-CZ" altLang="cs-CZ" sz="3100" dirty="0" err="1" smtClean="0"/>
              <a:t>diabrosin</a:t>
            </a:r>
            <a:r>
              <a:rPr lang="cs-CZ" altLang="cs-CZ" sz="3100" dirty="0" smtClean="0"/>
              <a:t>) či rozšíření vlásečnic (per </a:t>
            </a:r>
            <a:r>
              <a:rPr lang="cs-CZ" altLang="cs-CZ" sz="3100" dirty="0" err="1" smtClean="0"/>
              <a:t>diapedesin</a:t>
            </a:r>
            <a:r>
              <a:rPr lang="cs-CZ" altLang="cs-CZ" sz="3100" dirty="0" smtClean="0"/>
              <a:t>) </a:t>
            </a:r>
          </a:p>
          <a:p>
            <a:pPr marL="269875" lvl="1" indent="-269875">
              <a:buFont typeface="Arial" panose="020B0604020202020204" pitchFamily="34" charset="0"/>
              <a:buChar char="•"/>
              <a:tabLst>
                <a:tab pos="712788" algn="l"/>
              </a:tabLst>
            </a:pPr>
            <a:r>
              <a:rPr lang="cs-CZ" altLang="cs-CZ" sz="3100" b="1" dirty="0"/>
              <a:t>n</a:t>
            </a:r>
            <a:r>
              <a:rPr lang="cs-CZ" altLang="cs-CZ" sz="3100" b="1" dirty="0" smtClean="0"/>
              <a:t>ásledky</a:t>
            </a:r>
            <a:r>
              <a:rPr lang="cs-CZ" altLang="cs-CZ" sz="3100" dirty="0" smtClean="0"/>
              <a:t>: ztráta krve x vykrvácení x poškození orgánu x druhotné komplikace /infikovaný hematom/</a:t>
            </a:r>
            <a:endParaRPr lang="cs-CZ" altLang="cs-CZ" sz="3100" dirty="0"/>
          </a:p>
          <a:p>
            <a:pPr marL="265113" indent="-265113">
              <a:tabLst>
                <a:tab pos="712788" algn="l"/>
              </a:tabLst>
            </a:pPr>
            <a:r>
              <a:rPr lang="cs-CZ" altLang="cs-CZ" sz="3100" b="1" dirty="0"/>
              <a:t>dle vzhledu:</a:t>
            </a:r>
          </a:p>
          <a:p>
            <a:pPr marL="244475" lvl="1" indent="0">
              <a:buNone/>
              <a:tabLst>
                <a:tab pos="712788" algn="l"/>
              </a:tabLst>
            </a:pPr>
            <a:r>
              <a:rPr lang="cs-CZ" altLang="cs-CZ" sz="3100" dirty="0" smtClean="0"/>
              <a:t>- petechie x apoplexie </a:t>
            </a:r>
            <a:r>
              <a:rPr lang="cs-CZ" altLang="cs-CZ" sz="3100" dirty="0"/>
              <a:t>(masivní</a:t>
            </a:r>
            <a:r>
              <a:rPr lang="cs-CZ" altLang="cs-CZ" sz="3100" dirty="0" smtClean="0"/>
              <a:t>)</a:t>
            </a:r>
          </a:p>
          <a:p>
            <a:pPr marL="530225" lvl="1">
              <a:tabLst>
                <a:tab pos="712788" algn="l"/>
              </a:tabLst>
            </a:pPr>
            <a:endParaRPr lang="cs-CZ" altLang="cs-CZ" dirty="0" smtClean="0"/>
          </a:p>
          <a:p>
            <a:pPr marL="244475" lvl="1" indent="0">
              <a:buNone/>
              <a:tabLst>
                <a:tab pos="712788" algn="l"/>
              </a:tabLst>
            </a:pPr>
            <a:endParaRPr lang="cs-CZ" altLang="cs-CZ" dirty="0"/>
          </a:p>
          <a:p>
            <a:pPr marL="530225" lvl="1">
              <a:tabLst>
                <a:tab pos="712788" algn="l"/>
              </a:tabLst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18919433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šoku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č</a:t>
            </a:r>
            <a:r>
              <a:rPr lang="cs-CZ" sz="2800" b="1" dirty="0" smtClean="0"/>
              <a:t>asné stadium </a:t>
            </a:r>
            <a:r>
              <a:rPr lang="cs-CZ" sz="2800" dirty="0" smtClean="0"/>
              <a:t>(udržení </a:t>
            </a:r>
            <a:r>
              <a:rPr lang="cs-CZ" sz="2800" dirty="0" err="1" smtClean="0"/>
              <a:t>perfuzního</a:t>
            </a:r>
            <a:r>
              <a:rPr lang="cs-CZ" sz="2800" dirty="0" smtClean="0"/>
              <a:t> tlaku -&gt; mozek, srdce x GIT)</a:t>
            </a:r>
          </a:p>
          <a:p>
            <a:endParaRPr lang="cs-CZ" sz="2800" dirty="0" smtClean="0"/>
          </a:p>
          <a:p>
            <a:r>
              <a:rPr lang="cs-CZ" sz="2800" b="1" dirty="0"/>
              <a:t>k</a:t>
            </a:r>
            <a:r>
              <a:rPr lang="cs-CZ" sz="2800" b="1" dirty="0" smtClean="0"/>
              <a:t>ompenzované stadium </a:t>
            </a:r>
            <a:r>
              <a:rPr lang="cs-CZ" sz="2800" dirty="0" smtClean="0"/>
              <a:t>(aktivace nadledvin – AA, NA -&gt; vazokonstrikce -&gt; kůže, ledviny (bledost, anurie)</a:t>
            </a:r>
          </a:p>
          <a:p>
            <a:endParaRPr lang="cs-CZ" sz="2800" dirty="0" smtClean="0"/>
          </a:p>
          <a:p>
            <a:r>
              <a:rPr lang="cs-CZ" sz="2800" b="1" dirty="0"/>
              <a:t>d</a:t>
            </a:r>
            <a:r>
              <a:rPr lang="cs-CZ" sz="2800" b="1" dirty="0" smtClean="0"/>
              <a:t>ekompenzované stadium </a:t>
            </a:r>
            <a:r>
              <a:rPr lang="cs-CZ" sz="2800" dirty="0" smtClean="0"/>
              <a:t>(hypoxie -&gt; acidóza -&gt; rozvoj DIC)</a:t>
            </a:r>
          </a:p>
        </p:txBody>
      </p:sp>
    </p:spTree>
    <p:extLst>
      <p:ext uri="{BB962C8B-B14F-4D97-AF65-F5344CB8AC3E}">
        <p14:creationId xmlns:p14="http://schemas.microsoft.com/office/powerpoint/2010/main" val="49860105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Šok – orgánové projevy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/>
            <a:r>
              <a:rPr lang="cs-CZ" altLang="cs-CZ" b="1" dirty="0" smtClean="0"/>
              <a:t>multiorgánové </a:t>
            </a:r>
            <a:r>
              <a:rPr lang="cs-CZ" altLang="cs-CZ" b="1" dirty="0"/>
              <a:t>selhání </a:t>
            </a:r>
            <a:r>
              <a:rPr lang="cs-CZ" altLang="cs-CZ" dirty="0"/>
              <a:t>(ischémie orgánů)</a:t>
            </a:r>
          </a:p>
          <a:p>
            <a:pPr marL="622300" lvl="1"/>
            <a:r>
              <a:rPr lang="cs-CZ" altLang="cs-CZ" sz="2400" b="1" dirty="0"/>
              <a:t>m</a:t>
            </a:r>
            <a:r>
              <a:rPr lang="cs-CZ" altLang="cs-CZ" sz="2400" b="1" dirty="0" smtClean="0"/>
              <a:t>ozek</a:t>
            </a:r>
            <a:r>
              <a:rPr lang="cs-CZ" altLang="cs-CZ" sz="2400" dirty="0" smtClean="0"/>
              <a:t> (buněčný edém -&gt; zhoršení zásobení -&gt; zhoršení ischemie -&gt; tzv. respirátorový mozek</a:t>
            </a:r>
            <a:endParaRPr lang="cs-CZ" altLang="cs-CZ" sz="2400" dirty="0"/>
          </a:p>
          <a:p>
            <a:pPr marL="622300" lvl="1"/>
            <a:r>
              <a:rPr lang="cs-CZ" altLang="cs-CZ" sz="2400" b="1" dirty="0"/>
              <a:t>s</a:t>
            </a:r>
            <a:r>
              <a:rPr lang="cs-CZ" altLang="cs-CZ" sz="2400" b="1" dirty="0" smtClean="0"/>
              <a:t>rdce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subendokardiální</a:t>
            </a:r>
            <a:r>
              <a:rPr lang="cs-CZ" altLang="cs-CZ" sz="2400" dirty="0" smtClean="0"/>
              <a:t> krvácení)</a:t>
            </a:r>
            <a:endParaRPr lang="cs-CZ" altLang="cs-CZ" sz="2400" dirty="0"/>
          </a:p>
          <a:p>
            <a:pPr marL="622300" lvl="1"/>
            <a:r>
              <a:rPr lang="cs-CZ" altLang="cs-CZ" sz="2400" b="1" dirty="0"/>
              <a:t>l</a:t>
            </a:r>
            <a:r>
              <a:rPr lang="cs-CZ" altLang="cs-CZ" sz="2400" b="1" dirty="0" smtClean="0"/>
              <a:t>edvina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– ATN</a:t>
            </a:r>
          </a:p>
          <a:p>
            <a:pPr marL="622300" lvl="1"/>
            <a:r>
              <a:rPr lang="cs-CZ" altLang="cs-CZ" sz="2400" b="1" dirty="0"/>
              <a:t>plíce</a:t>
            </a:r>
            <a:r>
              <a:rPr lang="cs-CZ" altLang="cs-CZ" sz="2400" dirty="0"/>
              <a:t> –</a:t>
            </a:r>
            <a:r>
              <a:rPr lang="cs-CZ" altLang="cs-CZ" sz="2400" dirty="0" smtClean="0"/>
              <a:t>DAD/ARDS</a:t>
            </a:r>
          </a:p>
          <a:p>
            <a:pPr marL="622300" lvl="1"/>
            <a:r>
              <a:rPr lang="cs-CZ" altLang="cs-CZ" sz="2400" b="1" dirty="0"/>
              <a:t>j</a:t>
            </a:r>
            <a:r>
              <a:rPr lang="cs-CZ" altLang="cs-CZ" sz="2400" b="1" dirty="0" smtClean="0"/>
              <a:t>átra</a:t>
            </a:r>
            <a:r>
              <a:rPr lang="cs-CZ" altLang="cs-CZ" sz="2400" dirty="0" smtClean="0"/>
              <a:t> – hypoxická „hepatitida“</a:t>
            </a:r>
            <a:endParaRPr lang="cs-CZ" altLang="cs-CZ" sz="2400" dirty="0"/>
          </a:p>
          <a:p>
            <a:pPr marL="622300" lvl="1"/>
            <a:r>
              <a:rPr lang="cs-CZ" altLang="cs-CZ" sz="2400" b="1" dirty="0"/>
              <a:t>nadledviny</a:t>
            </a:r>
            <a:r>
              <a:rPr lang="cs-CZ" altLang="cs-CZ" sz="2400" dirty="0"/>
              <a:t>, </a:t>
            </a:r>
            <a:endParaRPr lang="cs-CZ" altLang="cs-CZ" sz="2400" dirty="0" smtClean="0"/>
          </a:p>
          <a:p>
            <a:pPr marL="622300" lvl="1"/>
            <a:r>
              <a:rPr lang="cs-CZ" altLang="cs-CZ" sz="2400" b="1" dirty="0" smtClean="0"/>
              <a:t>GIT</a:t>
            </a:r>
          </a:p>
          <a:p>
            <a:pPr marL="336550" lvl="1" indent="0">
              <a:buNone/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35494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Plicní edém x DAD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93752"/>
            <a:ext cx="4419491" cy="518457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5819" y="2492893"/>
            <a:ext cx="5184576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942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DAD/ARDS</a:t>
            </a:r>
            <a:endParaRPr lang="cs-CZ" dirty="0"/>
          </a:p>
        </p:txBody>
      </p:sp>
      <p:pic>
        <p:nvPicPr>
          <p:cNvPr id="4" name="Picture 14" descr="ARD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640681"/>
            <a:ext cx="7704856" cy="4988037"/>
          </a:xfrm>
        </p:spPr>
      </p:pic>
    </p:spTree>
    <p:extLst>
      <p:ext uri="{BB962C8B-B14F-4D97-AF65-F5344CB8AC3E}">
        <p14:creationId xmlns:p14="http://schemas.microsoft.com/office/powerpoint/2010/main" val="99376933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Krvácivost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563" indent="-182563"/>
            <a:r>
              <a:rPr lang="cs-CZ" sz="2400" dirty="0"/>
              <a:t>s</a:t>
            </a:r>
            <a:r>
              <a:rPr lang="cs-CZ" sz="2400" dirty="0" smtClean="0"/>
              <a:t>tav spojený s poruchou srážlivosti krve</a:t>
            </a:r>
          </a:p>
          <a:p>
            <a:pPr marL="182563" indent="-182563">
              <a:tabLst>
                <a:tab pos="182563" algn="l"/>
              </a:tabLst>
            </a:pPr>
            <a:r>
              <a:rPr lang="cs-CZ" sz="2400" b="1" dirty="0"/>
              <a:t>s</a:t>
            </a:r>
            <a:r>
              <a:rPr lang="cs-CZ" sz="2400" b="1" dirty="0" smtClean="0"/>
              <a:t>rážení krve:</a:t>
            </a:r>
          </a:p>
          <a:p>
            <a:pPr marL="0" indent="0">
              <a:buNone/>
              <a:tabLst>
                <a:tab pos="182563" algn="l"/>
              </a:tabLst>
            </a:pPr>
            <a:r>
              <a:rPr lang="cs-CZ" sz="2400" dirty="0" smtClean="0"/>
              <a:t> - vnitřní systém o 13 koagulačních faktorech /role jater, </a:t>
            </a:r>
            <a:r>
              <a:rPr lang="cs-CZ" sz="2400" dirty="0" err="1" smtClean="0"/>
              <a:t>vit.K</a:t>
            </a:r>
            <a:r>
              <a:rPr lang="cs-CZ" sz="2400" dirty="0"/>
              <a:t>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- zevní systémy /uvolní se při poškození výstelky cév či cévní stěny</a:t>
            </a:r>
          </a:p>
          <a:p>
            <a:pPr marL="182563" indent="-182563"/>
            <a:r>
              <a:rPr lang="cs-CZ" sz="2400" b="1" dirty="0" smtClean="0"/>
              <a:t>hemoragická diatéza </a:t>
            </a:r>
            <a:r>
              <a:rPr lang="cs-CZ" sz="2400" dirty="0" smtClean="0"/>
              <a:t>- </a:t>
            </a:r>
            <a:r>
              <a:rPr lang="cs-CZ" sz="2400" dirty="0" err="1" smtClean="0"/>
              <a:t>težce</a:t>
            </a:r>
            <a:r>
              <a:rPr lang="cs-CZ" sz="2400" dirty="0" smtClean="0"/>
              <a:t> stavitelné krvácení do tkání a orgánů při nedostatku koagulačních faktorů, destiček (&lt;30.000/mm3)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554359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Poruchy plazmatických faktorů – </a:t>
            </a:r>
            <a:r>
              <a:rPr lang="cs-CZ" sz="4000" dirty="0" err="1" smtClean="0"/>
              <a:t>koagulopatie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h</a:t>
            </a:r>
            <a:r>
              <a:rPr lang="cs-CZ" sz="2400" b="1" dirty="0" smtClean="0"/>
              <a:t>emofilie</a:t>
            </a:r>
            <a:r>
              <a:rPr lang="cs-CZ" sz="2400" dirty="0" smtClean="0"/>
              <a:t> (X-vazba, </a:t>
            </a:r>
            <a:r>
              <a:rPr lang="cs-CZ" sz="2400" dirty="0" err="1" smtClean="0"/>
              <a:t>f.VIII</a:t>
            </a:r>
            <a:r>
              <a:rPr lang="cs-CZ" sz="2400" dirty="0" smtClean="0"/>
              <a:t> – typ A, </a:t>
            </a:r>
            <a:r>
              <a:rPr lang="cs-CZ" sz="2400" dirty="0" err="1" smtClean="0"/>
              <a:t>f.IX</a:t>
            </a:r>
            <a:r>
              <a:rPr lang="cs-CZ" sz="2400" dirty="0" smtClean="0"/>
              <a:t> typ B)</a:t>
            </a:r>
          </a:p>
          <a:p>
            <a:endParaRPr lang="cs-CZ" sz="2400" dirty="0" smtClean="0"/>
          </a:p>
          <a:p>
            <a:r>
              <a:rPr lang="cs-CZ" sz="2400" b="1" dirty="0"/>
              <a:t>n</a:t>
            </a:r>
            <a:r>
              <a:rPr lang="cs-CZ" sz="2400" b="1" dirty="0" smtClean="0"/>
              <a:t>edostatek faktorů </a:t>
            </a:r>
            <a:r>
              <a:rPr lang="cs-CZ" sz="2400" dirty="0" smtClean="0"/>
              <a:t>– onemocnění jater</a:t>
            </a:r>
          </a:p>
          <a:p>
            <a:endParaRPr lang="cs-CZ" sz="2400" dirty="0" smtClean="0"/>
          </a:p>
          <a:p>
            <a:r>
              <a:rPr lang="cs-CZ" sz="2400" b="1" dirty="0"/>
              <a:t>v</a:t>
            </a:r>
            <a:r>
              <a:rPr lang="cs-CZ" sz="2400" b="1" dirty="0" smtClean="0"/>
              <a:t>yšší spotřeba PF </a:t>
            </a:r>
            <a:r>
              <a:rPr lang="cs-CZ" sz="2400" dirty="0" smtClean="0"/>
              <a:t>– tvorba hematomů při šoku, sepsi, traumatech</a:t>
            </a:r>
          </a:p>
          <a:p>
            <a:endParaRPr lang="cs-CZ" sz="2400" dirty="0" smtClean="0"/>
          </a:p>
          <a:p>
            <a:r>
              <a:rPr lang="cs-CZ" sz="2400" b="1" dirty="0" smtClean="0"/>
              <a:t>DIC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94263055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Trombóza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5113" indent="-265113"/>
            <a:r>
              <a:rPr lang="cs-CZ" altLang="cs-CZ" sz="2800" dirty="0"/>
              <a:t>základní příčina lokálních poruch oběhu</a:t>
            </a:r>
          </a:p>
          <a:p>
            <a:pPr marL="265113" indent="-265113">
              <a:buFont typeface="Wingdings" pitchFamily="2" charset="2"/>
              <a:buNone/>
            </a:pPr>
            <a:endParaRPr lang="cs-CZ" altLang="cs-CZ" sz="2400" dirty="0"/>
          </a:p>
          <a:p>
            <a:pPr marL="265113" indent="-265113">
              <a:buFont typeface="Wingdings" pitchFamily="2" charset="2"/>
              <a:buNone/>
            </a:pPr>
            <a:r>
              <a:rPr lang="cs-CZ" altLang="cs-CZ" sz="2400" dirty="0"/>
              <a:t>  </a:t>
            </a:r>
            <a:r>
              <a:rPr lang="cs-CZ" altLang="cs-CZ" sz="2400" dirty="0" smtClean="0"/>
              <a:t>-&gt;&gt; intravitální </a:t>
            </a:r>
            <a:r>
              <a:rPr lang="cs-CZ" altLang="cs-CZ" sz="2400" dirty="0"/>
              <a:t>patologické srážení krve intravaskulárně </a:t>
            </a:r>
            <a:endParaRPr lang="cs-CZ" altLang="cs-CZ" sz="2400" dirty="0" smtClean="0"/>
          </a:p>
          <a:p>
            <a:pPr marL="265113" indent="-265113">
              <a:buFont typeface="Wingdings" pitchFamily="2" charset="2"/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s </a:t>
            </a:r>
            <a:r>
              <a:rPr lang="cs-CZ" altLang="cs-CZ" sz="2400" dirty="0"/>
              <a:t>agregací trombocytů a přeměnou fibrinogenu na fibrin s tvorbou </a:t>
            </a:r>
            <a:r>
              <a:rPr lang="cs-CZ" altLang="cs-CZ" sz="2400" dirty="0" smtClean="0"/>
              <a:t>trombu</a:t>
            </a:r>
            <a:r>
              <a:rPr lang="cs-CZ" altLang="cs-CZ" sz="24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93290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Trombóza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  <a:tabLst>
                <a:tab pos="895350" algn="l"/>
              </a:tabLst>
            </a:pPr>
            <a:r>
              <a:rPr lang="cs-CZ" altLang="cs-CZ" u="sng" dirty="0"/>
              <a:t>3 </a:t>
            </a:r>
            <a:r>
              <a:rPr lang="cs-CZ" altLang="cs-CZ" sz="3000" u="sng" dirty="0"/>
              <a:t>základní patogenetické mechanismy:</a:t>
            </a:r>
          </a:p>
          <a:p>
            <a:pPr lvl="1">
              <a:tabLst>
                <a:tab pos="895350" algn="l"/>
              </a:tabLst>
            </a:pPr>
            <a:r>
              <a:rPr lang="cs-CZ" altLang="cs-CZ" b="1" dirty="0"/>
              <a:t>poškození endotelu</a:t>
            </a:r>
            <a:endParaRPr lang="cs-CZ" altLang="cs-CZ" b="1" dirty="0">
              <a:latin typeface="Arial" charset="0"/>
            </a:endParaRPr>
          </a:p>
          <a:p>
            <a:pPr marL="1077913" lvl="2" indent="-163513">
              <a:tabLst>
                <a:tab pos="895350" algn="l"/>
              </a:tabLst>
            </a:pP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>
                <a:solidFill>
                  <a:srgbClr val="FF0000"/>
                </a:solidFill>
              </a:rPr>
              <a:t>nejvýznamnější</a:t>
            </a:r>
            <a:r>
              <a:rPr lang="cs-CZ" altLang="cs-CZ" dirty="0"/>
              <a:t> (trauma, AS, IK, viry, bakterie, záněty, </a:t>
            </a:r>
            <a:r>
              <a:rPr lang="cs-CZ" altLang="cs-CZ" dirty="0">
                <a:latin typeface="Arial" charset="0"/>
              </a:rPr>
              <a:t>	</a:t>
            </a:r>
            <a:r>
              <a:rPr lang="cs-CZ" altLang="cs-CZ" dirty="0"/>
              <a:t>toxiny) – aktivace FXII</a:t>
            </a:r>
          </a:p>
          <a:p>
            <a:pPr lvl="1">
              <a:tabLst>
                <a:tab pos="895350" algn="l"/>
              </a:tabLst>
            </a:pPr>
            <a:r>
              <a:rPr lang="cs-CZ" altLang="cs-CZ" b="1" dirty="0"/>
              <a:t>stagnace / turbulentní proudění</a:t>
            </a:r>
            <a:endParaRPr lang="cs-CZ" altLang="cs-CZ" b="1" dirty="0">
              <a:latin typeface="Arial" charset="0"/>
            </a:endParaRPr>
          </a:p>
          <a:p>
            <a:pPr marL="1077913" lvl="2" indent="-163513">
              <a:tabLst>
                <a:tab pos="895350" algn="l"/>
              </a:tabLst>
            </a:pP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/>
              <a:t>zpomalení proudu krve, adheze, v žilách DKK </a:t>
            </a:r>
            <a:r>
              <a:rPr lang="cs-CZ" altLang="cs-CZ" dirty="0">
                <a:latin typeface="Arial" charset="0"/>
              </a:rPr>
              <a:t>	</a:t>
            </a:r>
            <a:r>
              <a:rPr lang="cs-CZ" altLang="cs-CZ" dirty="0"/>
              <a:t>imobilních pacientů</a:t>
            </a:r>
          </a:p>
          <a:p>
            <a:pPr lvl="1">
              <a:tabLst>
                <a:tab pos="895350" algn="l"/>
              </a:tabLst>
            </a:pPr>
            <a:r>
              <a:rPr lang="cs-CZ" altLang="cs-CZ" b="1" dirty="0"/>
              <a:t>poruchy koagulace</a:t>
            </a:r>
            <a:endParaRPr lang="cs-CZ" altLang="cs-CZ" b="1" dirty="0">
              <a:latin typeface="Arial" charset="0"/>
            </a:endParaRPr>
          </a:p>
          <a:p>
            <a:pPr marL="1077913" lvl="2" indent="-163513">
              <a:tabLst>
                <a:tab pos="895350" algn="l"/>
              </a:tabLst>
            </a:pP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/>
              <a:t>změny ve srážlivosti krve</a:t>
            </a:r>
          </a:p>
          <a:p>
            <a:pPr lvl="3">
              <a:tabLst>
                <a:tab pos="895350" algn="l"/>
              </a:tabLst>
            </a:pPr>
            <a:r>
              <a:rPr lang="cs-CZ" altLang="cs-CZ" dirty="0">
                <a:solidFill>
                  <a:srgbClr val="FF0000"/>
                </a:solidFill>
              </a:rPr>
              <a:t>vrozené</a:t>
            </a:r>
            <a:r>
              <a:rPr lang="cs-CZ" altLang="cs-CZ" dirty="0"/>
              <a:t>: </a:t>
            </a:r>
            <a:r>
              <a:rPr lang="cs-CZ" altLang="cs-CZ" dirty="0" err="1"/>
              <a:t>nejč</a:t>
            </a:r>
            <a:r>
              <a:rPr lang="cs-CZ" altLang="cs-CZ" dirty="0"/>
              <a:t>. mutace v genu FV (Leiden)</a:t>
            </a:r>
          </a:p>
          <a:p>
            <a:pPr lvl="3">
              <a:tabLst>
                <a:tab pos="895350" algn="l"/>
              </a:tabLst>
            </a:pPr>
            <a:r>
              <a:rPr lang="cs-CZ" altLang="cs-CZ" dirty="0">
                <a:solidFill>
                  <a:srgbClr val="FF0000"/>
                </a:solidFill>
              </a:rPr>
              <a:t>získané</a:t>
            </a:r>
            <a:r>
              <a:rPr lang="cs-CZ" altLang="cs-CZ" dirty="0"/>
              <a:t>: orální </a:t>
            </a:r>
            <a:r>
              <a:rPr lang="cs-CZ" altLang="cs-CZ" dirty="0" err="1"/>
              <a:t>kontraceptiva</a:t>
            </a:r>
            <a:r>
              <a:rPr lang="cs-CZ" altLang="cs-CZ" dirty="0"/>
              <a:t>, diseminované tumory, DIC, </a:t>
            </a:r>
            <a:r>
              <a:rPr lang="cs-CZ" altLang="cs-CZ" dirty="0" err="1"/>
              <a:t>hyperlipidémie</a:t>
            </a:r>
            <a:r>
              <a:rPr lang="cs-CZ" altLang="cs-CZ" dirty="0"/>
              <a:t>, kouření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199064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Školen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1590</Words>
  <Application>Microsoft Macintosh PowerPoint</Application>
  <PresentationFormat>On-screen Show (4:3)</PresentationFormat>
  <Paragraphs>338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Školení</vt:lpstr>
      <vt:lpstr>Hemodynamické příčiny nemocí-  místní a celkové poruchy oběhu</vt:lpstr>
      <vt:lpstr>Poruchy oběhu</vt:lpstr>
      <vt:lpstr>Lokální poruchy oběhu</vt:lpstr>
      <vt:lpstr>Hyperémie (překrvení) </vt:lpstr>
      <vt:lpstr>Hemoragie</vt:lpstr>
      <vt:lpstr>Krvácivost</vt:lpstr>
      <vt:lpstr>Poruchy plazmatických faktorů – koagulopatie </vt:lpstr>
      <vt:lpstr>Trombóza</vt:lpstr>
      <vt:lpstr>Trombóza</vt:lpstr>
      <vt:lpstr>Patofyziologie /Virchowova triáda/</vt:lpstr>
      <vt:lpstr>Trombus</vt:lpstr>
      <vt:lpstr>Osud trombu</vt:lpstr>
      <vt:lpstr>PowerPoint Presentation</vt:lpstr>
      <vt:lpstr>Trombóza koronární arterie</vt:lpstr>
      <vt:lpstr>Trombóza mikrocirkulace - DIC</vt:lpstr>
      <vt:lpstr>DIC</vt:lpstr>
      <vt:lpstr>Ischemie (nedokrvení)</vt:lpstr>
      <vt:lpstr>Infarkt</vt:lpstr>
      <vt:lpstr>Infarkt myokardu</vt:lpstr>
      <vt:lpstr>Infarkt myokardu</vt:lpstr>
      <vt:lpstr>Plicní infarkt</vt:lpstr>
      <vt:lpstr>Mozkový infarkt</vt:lpstr>
      <vt:lpstr>Infarkt tenkého střeva</vt:lpstr>
      <vt:lpstr>Embolie</vt:lpstr>
      <vt:lpstr>Embolie</vt:lpstr>
      <vt:lpstr>Plicní embolie</vt:lpstr>
      <vt:lpstr>Edém</vt:lpstr>
      <vt:lpstr>PowerPoint Presentation</vt:lpstr>
      <vt:lpstr>Nahromadění tekutiny v tělních dutinách </vt:lpstr>
      <vt:lpstr>Dehydratace</vt:lpstr>
      <vt:lpstr>Poruchy červených krvinek</vt:lpstr>
      <vt:lpstr>Poruchy bílých krvinek</vt:lpstr>
      <vt:lpstr>Poruchy krevních destiček</vt:lpstr>
      <vt:lpstr>Příčiny a projevy oběhového selhání</vt:lpstr>
      <vt:lpstr>PowerPoint Presentation</vt:lpstr>
      <vt:lpstr>Morfologické projevy oběhového selhání </vt:lpstr>
      <vt:lpstr>PowerPoint Presentation</vt:lpstr>
      <vt:lpstr>Srdeční insuficience</vt:lpstr>
      <vt:lpstr>Srdeční insuficience</vt:lpstr>
      <vt:lpstr>Srdeční insuficience</vt:lpstr>
      <vt:lpstr>PowerPoint Presentation</vt:lpstr>
      <vt:lpstr>Venostáza v játrech </vt:lpstr>
      <vt:lpstr>Venostáza v játrech (hepar moschatum)</vt:lpstr>
      <vt:lpstr>venostáza v játrech </vt:lpstr>
      <vt:lpstr>Edém plic</vt:lpstr>
      <vt:lpstr>Akutní edém plic</vt:lpstr>
      <vt:lpstr>Chronická venostáza plic </vt:lpstr>
      <vt:lpstr>šok</vt:lpstr>
      <vt:lpstr>Šok</vt:lpstr>
      <vt:lpstr>Průběh šoku</vt:lpstr>
      <vt:lpstr>Šok – orgánové projevy</vt:lpstr>
      <vt:lpstr>Plicní edém x DAD</vt:lpstr>
      <vt:lpstr>DAD/ARDS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2017-10-29T17:34:32Z</dcterms:created>
  <dcterms:modified xsi:type="dcterms:W3CDTF">2017-11-22T20:36:23Z</dcterms:modified>
</cp:coreProperties>
</file>