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18" r:id="rId3"/>
    <p:sldId id="258" r:id="rId4"/>
    <p:sldId id="261" r:id="rId5"/>
    <p:sldId id="262" r:id="rId6"/>
    <p:sldId id="263" r:id="rId7"/>
    <p:sldId id="265" r:id="rId8"/>
    <p:sldId id="272" r:id="rId9"/>
    <p:sldId id="266" r:id="rId10"/>
    <p:sldId id="267" r:id="rId11"/>
    <p:sldId id="268" r:id="rId12"/>
    <p:sldId id="302" r:id="rId13"/>
    <p:sldId id="304" r:id="rId14"/>
    <p:sldId id="269" r:id="rId15"/>
    <p:sldId id="275" r:id="rId16"/>
    <p:sldId id="296" r:id="rId17"/>
    <p:sldId id="295" r:id="rId18"/>
    <p:sldId id="294" r:id="rId19"/>
    <p:sldId id="271" r:id="rId20"/>
    <p:sldId id="279" r:id="rId21"/>
    <p:sldId id="306" r:id="rId22"/>
    <p:sldId id="292" r:id="rId23"/>
    <p:sldId id="308" r:id="rId24"/>
    <p:sldId id="288" r:id="rId25"/>
    <p:sldId id="289" r:id="rId26"/>
    <p:sldId id="300" r:id="rId27"/>
    <p:sldId id="290" r:id="rId28"/>
    <p:sldId id="291" r:id="rId29"/>
    <p:sldId id="298" r:id="rId30"/>
    <p:sldId id="276" r:id="rId31"/>
    <p:sldId id="281" r:id="rId32"/>
    <p:sldId id="277" r:id="rId33"/>
    <p:sldId id="310" r:id="rId34"/>
    <p:sldId id="282" r:id="rId35"/>
    <p:sldId id="259" r:id="rId36"/>
    <p:sldId id="284" r:id="rId37"/>
    <p:sldId id="283" r:id="rId38"/>
    <p:sldId id="285" r:id="rId39"/>
    <p:sldId id="286" r:id="rId40"/>
    <p:sldId id="312" r:id="rId41"/>
    <p:sldId id="314" r:id="rId42"/>
    <p:sldId id="278" r:id="rId43"/>
    <p:sldId id="280" r:id="rId44"/>
    <p:sldId id="260" r:id="rId45"/>
    <p:sldId id="316" r:id="rId46"/>
    <p:sldId id="31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690ED-2A05-42EE-903E-6A463DF702BE}" type="datetime1">
              <a:rPr lang="cs-CZ"/>
              <a:pPr>
                <a:defRPr/>
              </a:pPr>
              <a:t>19. 10. 2017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3CA1-04B7-41FA-BF43-7664228DC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10/19/2017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10/19/2017</a:t>
            </a:fld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10/19/2017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10/19/2017</a:t>
            </a:fld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10/19/2017</a:t>
            </a:fld>
            <a:endParaRPr lang="en-US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INFEKČNÍ PŘÍČINY NEMOCÍ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Streptokoky</a:t>
            </a:r>
          </a:p>
          <a:p>
            <a:pPr lvl="1"/>
            <a:r>
              <a:rPr lang="cs-CZ" dirty="0" smtClean="0"/>
              <a:t>s. alfa hemolytické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mutans</a:t>
            </a:r>
            <a:r>
              <a:rPr lang="cs-CZ" dirty="0" smtClean="0"/>
              <a:t> – zubní kaz (sacharáza </a:t>
            </a:r>
            <a:r>
              <a:rPr lang="en-US" dirty="0" smtClean="0"/>
              <a:t>&gt;</a:t>
            </a:r>
            <a:r>
              <a:rPr lang="cs-CZ" dirty="0" smtClean="0"/>
              <a:t> k. mléčná </a:t>
            </a:r>
            <a:r>
              <a:rPr lang="en-US" dirty="0" smtClean="0"/>
              <a:t>&gt;</a:t>
            </a:r>
            <a:r>
              <a:rPr lang="cs-CZ" dirty="0" smtClean="0"/>
              <a:t> demineralizace)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pneumoniae</a:t>
            </a:r>
            <a:r>
              <a:rPr lang="cs-CZ" dirty="0" smtClean="0"/>
              <a:t> = pneumokok (záněty HCD, lobární pneumonie – </a:t>
            </a:r>
            <a:r>
              <a:rPr lang="cs-CZ" dirty="0" err="1" smtClean="0"/>
              <a:t>fibrinózní</a:t>
            </a:r>
            <a:r>
              <a:rPr lang="cs-CZ" dirty="0" smtClean="0"/>
              <a:t> krupózní zánět, sepse, meningitis)</a:t>
            </a:r>
          </a:p>
          <a:p>
            <a:pPr lvl="1"/>
            <a:r>
              <a:rPr lang="cs-CZ" dirty="0" smtClean="0"/>
              <a:t>s. beta hemolytické</a:t>
            </a:r>
          </a:p>
          <a:p>
            <a:pPr lvl="2"/>
            <a:r>
              <a:rPr lang="cs-CZ" dirty="0" smtClean="0"/>
              <a:t>s. </a:t>
            </a:r>
            <a:r>
              <a:rPr lang="cs-CZ" dirty="0" err="1" smtClean="0"/>
              <a:t>pyogenes</a:t>
            </a:r>
            <a:r>
              <a:rPr lang="cs-CZ" dirty="0" smtClean="0"/>
              <a:t>- angína, spála (</a:t>
            </a:r>
            <a:r>
              <a:rPr lang="cs-CZ" dirty="0" err="1" smtClean="0"/>
              <a:t>erytrogenní</a:t>
            </a:r>
            <a:r>
              <a:rPr lang="cs-CZ" dirty="0" smtClean="0"/>
              <a:t> toxin), erysipel (růže), sepse. Riziko komplikací - </a:t>
            </a:r>
            <a:r>
              <a:rPr lang="cs-CZ" dirty="0" smtClean="0"/>
              <a:t>revmatická </a:t>
            </a:r>
            <a:r>
              <a:rPr lang="cs-CZ" dirty="0" smtClean="0"/>
              <a:t>horečka, </a:t>
            </a:r>
            <a:r>
              <a:rPr lang="cs-CZ" dirty="0" err="1" smtClean="0"/>
              <a:t>postinfekční</a:t>
            </a:r>
            <a:r>
              <a:rPr lang="cs-CZ" dirty="0" smtClean="0"/>
              <a:t> glomerulonefritida</a:t>
            </a:r>
            <a:endParaRPr lang="cs-CZ" dirty="0" smtClean="0"/>
          </a:p>
          <a:p>
            <a:pPr lvl="3"/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KVS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Neisserriové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meningitidis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/>
              <a:t>n. meningitida – sporadicky, epidemie v dětských kolektivech</a:t>
            </a:r>
          </a:p>
          <a:p>
            <a:pPr lvl="1"/>
            <a:r>
              <a:rPr lang="cs-CZ" dirty="0" smtClean="0"/>
              <a:t>vstup nosohltanem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meningy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!!! m. sepse</a:t>
            </a:r>
          </a:p>
          <a:p>
            <a:pPr lvl="2"/>
            <a:r>
              <a:rPr lang="cs-CZ" dirty="0" smtClean="0"/>
              <a:t>krvácení do kůže</a:t>
            </a:r>
          </a:p>
          <a:p>
            <a:pPr lvl="2"/>
            <a:r>
              <a:rPr lang="cs-CZ" dirty="0" smtClean="0"/>
              <a:t>krvácení do nadledvin – </a:t>
            </a:r>
            <a:r>
              <a:rPr lang="cs-CZ" dirty="0" err="1" smtClean="0"/>
              <a:t>Waterhouse-Friedrichsen</a:t>
            </a:r>
            <a:r>
              <a:rPr lang="cs-CZ" dirty="0" smtClean="0"/>
              <a:t> syndrom (DIC)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gonorrhoeae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/>
              <a:t>STD</a:t>
            </a:r>
          </a:p>
          <a:p>
            <a:pPr lvl="1"/>
            <a:r>
              <a:rPr lang="cs-CZ" dirty="0" smtClean="0"/>
              <a:t>muži - uretritida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prostata</a:t>
            </a:r>
            <a:r>
              <a:rPr lang="en-US" dirty="0"/>
              <a:t> &gt; </a:t>
            </a:r>
            <a:r>
              <a:rPr lang="cs-CZ" dirty="0" smtClean="0"/>
              <a:t>semenné váčky</a:t>
            </a:r>
          </a:p>
          <a:p>
            <a:pPr lvl="1"/>
            <a:r>
              <a:rPr lang="cs-CZ" dirty="0" smtClean="0"/>
              <a:t>ženy- kolpitida, </a:t>
            </a:r>
            <a:r>
              <a:rPr lang="cs-CZ" dirty="0" err="1" smtClean="0"/>
              <a:t>cervicitida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endometritis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cs-CZ" dirty="0" smtClean="0"/>
              <a:t> tuby</a:t>
            </a:r>
            <a:r>
              <a:rPr lang="en-US" dirty="0" smtClean="0"/>
              <a:t> &gt;</a:t>
            </a:r>
            <a:r>
              <a:rPr lang="cs-CZ" dirty="0" smtClean="0"/>
              <a:t> </a:t>
            </a:r>
            <a:r>
              <a:rPr lang="cs-CZ" dirty="0" err="1" smtClean="0"/>
              <a:t>ovárium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zánětlivý </a:t>
            </a:r>
            <a:r>
              <a:rPr lang="cs-CZ" dirty="0" err="1" smtClean="0"/>
              <a:t>adnextumor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sterilita</a:t>
            </a:r>
          </a:p>
          <a:p>
            <a:pPr marL="457200" lvl="1" indent="0">
              <a:buNone/>
            </a:pPr>
            <a:r>
              <a:rPr lang="cs-CZ" dirty="0" smtClean="0"/>
              <a:t>			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Hnisavá leptomeningitida</a:t>
            </a:r>
            <a:r>
              <a:rPr lang="cs-CZ" altLang="cs-CZ" sz="3200"/>
              <a:t/>
            </a:r>
            <a:br>
              <a:rPr lang="cs-CZ" altLang="cs-CZ" sz="3200"/>
            </a:br>
            <a:r>
              <a:rPr lang="cs-CZ" altLang="cs-CZ" sz="2800"/>
              <a:t>(povrchový hnisavý zánět)</a:t>
            </a:r>
          </a:p>
        </p:txBody>
      </p:sp>
      <p:pic>
        <p:nvPicPr>
          <p:cNvPr id="388107" name="Picture 11" descr="meningit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27" y="1557338"/>
            <a:ext cx="8112323" cy="53133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8110" name="Text Box 14"/>
          <p:cNvSpPr txBox="1">
            <a:spLocks noChangeArrowheads="1"/>
          </p:cNvSpPr>
          <p:nvPr/>
        </p:nvSpPr>
        <p:spPr bwMode="auto">
          <a:xfrm>
            <a:off x="7812088" y="15573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cs-CZ" altLang="cs-CZ" sz="1800" i="0">
                <a:solidFill>
                  <a:schemeClr val="bg1"/>
                </a:solidFill>
                <a:effectLst/>
                <a:latin typeface="Arial" charset="0"/>
              </a:rPr>
              <a:t>kopie</a:t>
            </a:r>
          </a:p>
        </p:txBody>
      </p:sp>
    </p:spTree>
    <p:extLst>
      <p:ext uri="{BB962C8B-B14F-4D97-AF65-F5344CB8AC3E}">
        <p14:creationId xmlns:p14="http://schemas.microsoft.com/office/powerpoint/2010/main" val="36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35" name="Picture 19" descr="purulentní leptomeningitida 40x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686967"/>
            <a:ext cx="8104985" cy="4709616"/>
          </a:xfrm>
        </p:spPr>
      </p:pic>
      <p:sp>
        <p:nvSpPr>
          <p:cNvPr id="3932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/>
              <a:t>Hnisavá leptomeningitida</a:t>
            </a:r>
            <a:br>
              <a:rPr lang="cs-CZ" altLang="cs-CZ" sz="3600"/>
            </a:br>
            <a:r>
              <a:rPr lang="cs-CZ" altLang="cs-CZ" sz="3600"/>
              <a:t> </a:t>
            </a:r>
            <a:r>
              <a:rPr lang="cs-CZ" altLang="cs-CZ" sz="2800"/>
              <a:t>(povrchový hnisavý zánět)</a:t>
            </a:r>
          </a:p>
        </p:txBody>
      </p:sp>
      <p:sp>
        <p:nvSpPr>
          <p:cNvPr id="393223" name="Text Box 9"/>
          <p:cNvSpPr txBox="1">
            <a:spLocks noChangeArrowheads="1"/>
          </p:cNvSpPr>
          <p:nvPr/>
        </p:nvSpPr>
        <p:spPr bwMode="auto">
          <a:xfrm>
            <a:off x="2916238" y="42926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4" name="Text Box 9"/>
          <p:cNvSpPr txBox="1">
            <a:spLocks noChangeArrowheads="1"/>
          </p:cNvSpPr>
          <p:nvPr/>
        </p:nvSpPr>
        <p:spPr bwMode="auto">
          <a:xfrm>
            <a:off x="6084888" y="2420938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2</a:t>
            </a:r>
          </a:p>
        </p:txBody>
      </p:sp>
      <p:sp>
        <p:nvSpPr>
          <p:cNvPr id="393226" name="Text Box 9"/>
          <p:cNvSpPr txBox="1">
            <a:spLocks noChangeArrowheads="1"/>
          </p:cNvSpPr>
          <p:nvPr/>
        </p:nvSpPr>
        <p:spPr bwMode="auto">
          <a:xfrm>
            <a:off x="1042988" y="2565400"/>
            <a:ext cx="360362" cy="4572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>
                <a:effectLst/>
              </a:rPr>
              <a:t>1</a:t>
            </a:r>
          </a:p>
        </p:txBody>
      </p:sp>
      <p:sp>
        <p:nvSpPr>
          <p:cNvPr id="393227" name="Text Box 9"/>
          <p:cNvSpPr txBox="1">
            <a:spLocks noChangeArrowheads="1"/>
          </p:cNvSpPr>
          <p:nvPr/>
        </p:nvSpPr>
        <p:spPr bwMode="auto">
          <a:xfrm>
            <a:off x="8027988" y="4292600"/>
            <a:ext cx="360362" cy="457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i="0" dirty="0">
                <a:effectLst/>
              </a:rPr>
              <a:t>1</a:t>
            </a:r>
          </a:p>
        </p:txBody>
      </p:sp>
      <p:sp>
        <p:nvSpPr>
          <p:cNvPr id="393228" name="Rectangle 6"/>
          <p:cNvSpPr>
            <a:spLocks noChangeArrowheads="1"/>
          </p:cNvSpPr>
          <p:nvPr/>
        </p:nvSpPr>
        <p:spPr bwMode="auto">
          <a:xfrm>
            <a:off x="6948488" y="5791200"/>
            <a:ext cx="2160587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000" i="0" dirty="0">
                <a:effectLst/>
              </a:rPr>
              <a:t>1</a:t>
            </a:r>
            <a:r>
              <a:rPr lang="cs-CZ" altLang="cs-CZ" sz="2400" i="0" dirty="0">
                <a:solidFill>
                  <a:srgbClr val="002060"/>
                </a:solidFill>
                <a:effectLst/>
              </a:rPr>
              <a:t> </a:t>
            </a:r>
            <a:r>
              <a:rPr lang="cs-CZ" altLang="cs-CZ" sz="2000" i="0" dirty="0">
                <a:effectLst/>
              </a:rPr>
              <a:t>Mozková tkáň</a:t>
            </a:r>
          </a:p>
          <a:p>
            <a:r>
              <a:rPr lang="cs-CZ" altLang="cs-CZ" sz="2000" i="0" dirty="0">
                <a:effectLst/>
              </a:rPr>
              <a:t>2 </a:t>
            </a:r>
            <a:r>
              <a:rPr lang="cs-CZ" altLang="cs-CZ" sz="2000" i="0" dirty="0" err="1">
                <a:effectLst/>
              </a:rPr>
              <a:t>Neutrofily</a:t>
            </a:r>
            <a:endParaRPr lang="cs-CZ" altLang="cs-CZ" sz="2000" i="0" dirty="0">
              <a:effectLst/>
            </a:endParaRPr>
          </a:p>
          <a:p>
            <a:r>
              <a:rPr lang="cs-CZ" altLang="cs-CZ" sz="2000" i="0" dirty="0">
                <a:effectLst/>
                <a:sym typeface="Wingdings 3" pitchFamily="18" charset="2"/>
              </a:rPr>
              <a:t></a:t>
            </a:r>
            <a:r>
              <a:rPr lang="cs-CZ" altLang="cs-CZ" sz="2000" i="0" dirty="0">
                <a:effectLst/>
              </a:rPr>
              <a:t>Pia mater</a:t>
            </a:r>
          </a:p>
        </p:txBody>
      </p:sp>
      <p:sp>
        <p:nvSpPr>
          <p:cNvPr id="393232" name="AutoShape 16"/>
          <p:cNvSpPr>
            <a:spLocks noChangeArrowheads="1"/>
          </p:cNvSpPr>
          <p:nvPr/>
        </p:nvSpPr>
        <p:spPr bwMode="auto">
          <a:xfrm rot="-20498267">
            <a:off x="2268538" y="3429000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3233" name="AutoShape 17"/>
          <p:cNvSpPr>
            <a:spLocks noChangeArrowheads="1"/>
          </p:cNvSpPr>
          <p:nvPr/>
        </p:nvSpPr>
        <p:spPr bwMode="auto">
          <a:xfrm rot="-8161982">
            <a:off x="6443663" y="3933825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1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Korynebakteriální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Corynebacterium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diphtheriae</a:t>
            </a:r>
            <a:r>
              <a:rPr lang="cs-CZ" dirty="0" smtClean="0"/>
              <a:t> (G+ tyčka)</a:t>
            </a:r>
          </a:p>
          <a:p>
            <a:pPr lvl="1"/>
            <a:r>
              <a:rPr lang="cs-CZ" dirty="0" smtClean="0"/>
              <a:t>záškrt </a:t>
            </a:r>
          </a:p>
          <a:p>
            <a:pPr lvl="2"/>
            <a:r>
              <a:rPr lang="cs-CZ" dirty="0" smtClean="0"/>
              <a:t>přenos vzduchem, dříve epidemie</a:t>
            </a:r>
          </a:p>
          <a:p>
            <a:pPr lvl="2"/>
            <a:r>
              <a:rPr lang="cs-CZ" dirty="0" smtClean="0"/>
              <a:t>vyvolává </a:t>
            </a:r>
            <a:r>
              <a:rPr lang="cs-CZ" dirty="0"/>
              <a:t>t</a:t>
            </a:r>
            <a:r>
              <a:rPr lang="cs-CZ" dirty="0" smtClean="0"/>
              <a:t>ěžké onemocnění HCD s tvorbou pablán</a:t>
            </a:r>
          </a:p>
          <a:p>
            <a:pPr lvl="2"/>
            <a:r>
              <a:rPr lang="cs-CZ" dirty="0" err="1" smtClean="0"/>
              <a:t>fibrinózní</a:t>
            </a:r>
            <a:r>
              <a:rPr lang="cs-CZ" dirty="0" smtClean="0"/>
              <a:t> povrchový zánět sliznic –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bude probráno obecná patologie zánět</a:t>
            </a:r>
          </a:p>
          <a:p>
            <a:pPr lvl="2"/>
            <a:r>
              <a:rPr lang="cs-CZ" dirty="0" smtClean="0"/>
              <a:t>riziko udušení</a:t>
            </a:r>
          </a:p>
          <a:p>
            <a:pPr lvl="2"/>
            <a:r>
              <a:rPr lang="cs-CZ" dirty="0" smtClean="0"/>
              <a:t>komplikace: myokarditida, obrna</a:t>
            </a:r>
          </a:p>
          <a:p>
            <a:pPr lvl="2"/>
            <a:r>
              <a:rPr lang="cs-CZ" dirty="0" smtClean="0"/>
              <a:t>po roce 1946 – povinné očkování</a:t>
            </a:r>
          </a:p>
          <a:p>
            <a:pPr lvl="2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1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Kolibacilární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G- bakterií </a:t>
            </a:r>
            <a:r>
              <a:rPr lang="cs-CZ" dirty="0" err="1" smtClean="0"/>
              <a:t>Escherichia</a:t>
            </a:r>
            <a:r>
              <a:rPr lang="cs-CZ" dirty="0" smtClean="0"/>
              <a:t> coli</a:t>
            </a:r>
          </a:p>
          <a:p>
            <a:pPr lvl="1"/>
            <a:r>
              <a:rPr lang="cs-CZ" dirty="0" smtClean="0"/>
              <a:t>součást běžné mikrobiální flóry tenkého i tlustého střeva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infekce GIT traktu - průjmová onemocnění</a:t>
            </a:r>
          </a:p>
          <a:p>
            <a:pPr lvl="1"/>
            <a:r>
              <a:rPr lang="cs-CZ" dirty="0" smtClean="0"/>
              <a:t>dle produkovaného toxinu</a:t>
            </a:r>
          </a:p>
          <a:p>
            <a:pPr lvl="2"/>
            <a:r>
              <a:rPr lang="cs-CZ" dirty="0" smtClean="0"/>
              <a:t>ETEC: cestovatelské průjmy v tropech</a:t>
            </a:r>
          </a:p>
          <a:p>
            <a:pPr lvl="2"/>
            <a:r>
              <a:rPr lang="cs-CZ" dirty="0" smtClean="0"/>
              <a:t>EPEC: těžké průjmy novorozenců a kojenců s dehydratací</a:t>
            </a:r>
          </a:p>
          <a:p>
            <a:pPr lvl="2"/>
            <a:r>
              <a:rPr lang="cs-CZ" dirty="0" smtClean="0"/>
              <a:t>EIEC: hemoragické průjmy větších dětí a dospělých s horečkou</a:t>
            </a:r>
            <a:r>
              <a:rPr lang="en-US" dirty="0" smtClean="0"/>
              <a:t> </a:t>
            </a:r>
            <a:r>
              <a:rPr lang="cs-CZ" dirty="0" smtClean="0"/>
              <a:t>připomínající úplavici</a:t>
            </a:r>
          </a:p>
          <a:p>
            <a:pPr lvl="2"/>
            <a:r>
              <a:rPr lang="cs-CZ" dirty="0" smtClean="0"/>
              <a:t>EHEC: </a:t>
            </a:r>
            <a:r>
              <a:rPr lang="cs-CZ" dirty="0" err="1" smtClean="0"/>
              <a:t>Ag</a:t>
            </a:r>
            <a:r>
              <a:rPr lang="cs-CZ" dirty="0" smtClean="0"/>
              <a:t> O157, produkce </a:t>
            </a:r>
            <a:r>
              <a:rPr lang="cs-CZ" dirty="0" err="1" smtClean="0"/>
              <a:t>verotoxinu</a:t>
            </a:r>
            <a:r>
              <a:rPr lang="cs-CZ" dirty="0" smtClean="0"/>
              <a:t> - poškození </a:t>
            </a:r>
            <a:r>
              <a:rPr lang="cs-CZ" dirty="0" err="1" smtClean="0"/>
              <a:t>ery</a:t>
            </a:r>
            <a:r>
              <a:rPr lang="cs-CZ" dirty="0" smtClean="0"/>
              <a:t> </a:t>
            </a:r>
            <a:r>
              <a:rPr lang="en-US" dirty="0" smtClean="0"/>
              <a:t>&gt; </a:t>
            </a:r>
            <a:r>
              <a:rPr lang="cs-CZ" dirty="0" smtClean="0"/>
              <a:t>agregace trombocytů</a:t>
            </a:r>
            <a:r>
              <a:rPr lang="en-US" dirty="0" smtClean="0"/>
              <a:t> &gt;</a:t>
            </a:r>
            <a:r>
              <a:rPr lang="cs-CZ" dirty="0" smtClean="0"/>
              <a:t> vznik hyalinních trombů </a:t>
            </a:r>
            <a:r>
              <a:rPr lang="en-US" dirty="0" smtClean="0"/>
              <a:t>&gt;&gt;</a:t>
            </a:r>
            <a:r>
              <a:rPr lang="cs-CZ" b="1" dirty="0" smtClean="0"/>
              <a:t>HUS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bg1">
                    <a:lumMod val="65000"/>
                  </a:schemeClr>
                </a:solidFill>
              </a:rPr>
              <a:t>Kolibacilární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</a:t>
            </a:r>
            <a:r>
              <a:rPr lang="cs-CZ" dirty="0" err="1"/>
              <a:t>extraintestinální</a:t>
            </a:r>
            <a:r>
              <a:rPr lang="cs-CZ" dirty="0"/>
              <a:t> - většinou endogenní při oslabení imunity</a:t>
            </a:r>
          </a:p>
          <a:p>
            <a:pPr lvl="1"/>
            <a:r>
              <a:rPr lang="cs-CZ" dirty="0" smtClean="0"/>
              <a:t>většinou neobvyklé sérotypy, odolné k běžným ATB</a:t>
            </a:r>
          </a:p>
          <a:p>
            <a:pPr lvl="1"/>
            <a:r>
              <a:rPr lang="cs-CZ" dirty="0" smtClean="0"/>
              <a:t>infekce močových cest</a:t>
            </a:r>
          </a:p>
          <a:p>
            <a:pPr lvl="1"/>
            <a:r>
              <a:rPr lang="cs-CZ" dirty="0" smtClean="0"/>
              <a:t>infekce žlučových cest</a:t>
            </a:r>
          </a:p>
          <a:p>
            <a:pPr lvl="1"/>
            <a:r>
              <a:rPr lang="cs-CZ" dirty="0" smtClean="0"/>
              <a:t>kojenci a malé děti: meningitidy, sepse </a:t>
            </a:r>
          </a:p>
          <a:p>
            <a:pPr marL="365760" lvl="1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Salmonelózy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typhi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typhus</a:t>
            </a:r>
            <a:r>
              <a:rPr lang="cs-CZ" dirty="0" smtClean="0"/>
              <a:t> </a:t>
            </a:r>
            <a:r>
              <a:rPr lang="cs-CZ" dirty="0" err="1" smtClean="0"/>
              <a:t>abdominalis</a:t>
            </a:r>
            <a:endParaRPr lang="cs-CZ" dirty="0" smtClean="0"/>
          </a:p>
          <a:p>
            <a:pPr lvl="1"/>
            <a:r>
              <a:rPr lang="cs-CZ" dirty="0" smtClean="0"/>
              <a:t>alimentární nákaza </a:t>
            </a:r>
            <a:r>
              <a:rPr lang="en-US" dirty="0"/>
              <a:t>&gt; </a:t>
            </a:r>
            <a:r>
              <a:rPr lang="cs-CZ" dirty="0" smtClean="0"/>
              <a:t>bakteriemie </a:t>
            </a:r>
            <a:r>
              <a:rPr lang="en-US" dirty="0"/>
              <a:t>&gt;</a:t>
            </a:r>
            <a:r>
              <a:rPr lang="cs-CZ" dirty="0" smtClean="0"/>
              <a:t> pomnožení ve žlučníku </a:t>
            </a:r>
            <a:r>
              <a:rPr lang="en-US" dirty="0"/>
              <a:t>&gt; </a:t>
            </a:r>
            <a:r>
              <a:rPr lang="cs-CZ" dirty="0" smtClean="0"/>
              <a:t>žlučí zpět do střeva</a:t>
            </a:r>
            <a:r>
              <a:rPr lang="en-US" dirty="0"/>
              <a:t> &gt;</a:t>
            </a:r>
            <a:r>
              <a:rPr lang="cs-CZ" dirty="0" smtClean="0"/>
              <a:t> maximum zánětu v ileu</a:t>
            </a:r>
          </a:p>
          <a:p>
            <a:pPr lvl="1"/>
            <a:r>
              <a:rPr lang="cs-CZ" dirty="0" smtClean="0"/>
              <a:t>stádia nemoci</a:t>
            </a:r>
          </a:p>
          <a:p>
            <a:pPr lvl="2"/>
            <a:r>
              <a:rPr lang="cs-CZ" dirty="0" smtClean="0"/>
              <a:t>pomnožení v lymfatické tkání ilea - </a:t>
            </a:r>
            <a:r>
              <a:rPr lang="cs-CZ" dirty="0" err="1" smtClean="0"/>
              <a:t>tyfomy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/>
              <a:t> </a:t>
            </a:r>
            <a:r>
              <a:rPr lang="cs-CZ" dirty="0" smtClean="0"/>
              <a:t>nekrózy a příškvary sliznice </a:t>
            </a:r>
            <a:r>
              <a:rPr lang="en-US" dirty="0"/>
              <a:t>&gt; </a:t>
            </a:r>
            <a:r>
              <a:rPr lang="cs-CZ" dirty="0" smtClean="0"/>
              <a:t>vředy </a:t>
            </a:r>
            <a:r>
              <a:rPr lang="en-US" dirty="0" smtClean="0"/>
              <a:t>&gt;</a:t>
            </a:r>
            <a:r>
              <a:rPr lang="cs-CZ" dirty="0" smtClean="0"/>
              <a:t> hojení</a:t>
            </a:r>
          </a:p>
          <a:p>
            <a:pPr lvl="1"/>
            <a:r>
              <a:rPr lang="cs-CZ" dirty="0" smtClean="0"/>
              <a:t>komplikace</a:t>
            </a:r>
          </a:p>
          <a:p>
            <a:pPr lvl="2"/>
            <a:r>
              <a:rPr lang="cs-CZ" dirty="0" smtClean="0"/>
              <a:t>perforace, krvácení, nosičství (žlučník)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paratyphi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- paratyfus</a:t>
            </a:r>
          </a:p>
          <a:p>
            <a:pPr lvl="1"/>
            <a:r>
              <a:rPr lang="cs-CZ" dirty="0" smtClean="0"/>
              <a:t>mírnější průběh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typhimurium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enteritidis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- gastroenteritidy</a:t>
            </a:r>
          </a:p>
          <a:p>
            <a:pPr lvl="1"/>
            <a:r>
              <a:rPr lang="cs-CZ" dirty="0" smtClean="0"/>
              <a:t>přenos kontaminovanou živočišnou tepelně špatně upravenou potravou</a:t>
            </a:r>
          </a:p>
          <a:p>
            <a:pPr lvl="1"/>
            <a:r>
              <a:rPr lang="cs-CZ" dirty="0" smtClean="0"/>
              <a:t>ileum, kolon - eroze a smíšená zánět. celul. LP</a:t>
            </a:r>
          </a:p>
          <a:p>
            <a:pPr lvl="1"/>
            <a:r>
              <a:rPr lang="cs-CZ" dirty="0" smtClean="0"/>
              <a:t>komplikace vzácné (meningitis, endokarditis)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Anaerobní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dirty="0"/>
              <a:t>růst v prostředí s velmi malým obsahem </a:t>
            </a:r>
            <a:r>
              <a:rPr lang="cs-CZ" dirty="0" smtClean="0"/>
              <a:t>kyslíku</a:t>
            </a:r>
          </a:p>
          <a:p>
            <a:pPr lvl="1"/>
            <a:r>
              <a:rPr lang="cs-CZ" dirty="0" smtClean="0"/>
              <a:t>pomalý růst</a:t>
            </a:r>
          </a:p>
          <a:p>
            <a:pPr lvl="1"/>
            <a:endParaRPr lang="cs-CZ" dirty="0" smtClean="0"/>
          </a:p>
          <a:p>
            <a:r>
              <a:rPr lang="cs-CZ" b="1" dirty="0" err="1" smtClean="0"/>
              <a:t>sporulující</a:t>
            </a:r>
            <a:r>
              <a:rPr lang="cs-CZ" b="1" dirty="0" smtClean="0"/>
              <a:t> – klostridie </a:t>
            </a:r>
          </a:p>
          <a:p>
            <a:r>
              <a:rPr lang="cs-CZ" dirty="0" err="1" smtClean="0"/>
              <a:t>nesporulující</a:t>
            </a:r>
            <a:r>
              <a:rPr lang="cs-CZ" dirty="0" smtClean="0"/>
              <a:t>  </a:t>
            </a:r>
          </a:p>
          <a:p>
            <a:pPr lvl="1"/>
            <a:r>
              <a:rPr lang="cs-CZ" dirty="0" smtClean="0"/>
              <a:t>většinou nepatogenní, součást běžní flóry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onemocnění v místech, kde je nižší sycení kyslíkem – rány s cizím tělesem, dutiny se sekretem </a:t>
            </a:r>
            <a:r>
              <a:rPr lang="en-US" dirty="0" smtClean="0"/>
              <a:t>&gt; </a:t>
            </a:r>
            <a:r>
              <a:rPr lang="cs-CZ" dirty="0" smtClean="0"/>
              <a:t>abscesy, granulomy, píštěle + toxemie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INFEKČNÍ PŘÍČINY NEMOCÍ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způsobené:</a:t>
            </a:r>
          </a:p>
          <a:p>
            <a:pPr lvl="1"/>
            <a:r>
              <a:rPr lang="cs-CZ" dirty="0" smtClean="0"/>
              <a:t>bakteriemi</a:t>
            </a:r>
          </a:p>
          <a:p>
            <a:pPr lvl="1"/>
            <a:r>
              <a:rPr lang="cs-CZ" dirty="0" smtClean="0"/>
              <a:t>houbami</a:t>
            </a:r>
          </a:p>
          <a:p>
            <a:pPr lvl="1"/>
            <a:r>
              <a:rPr lang="cs-CZ" dirty="0" smtClean="0"/>
              <a:t>parazity</a:t>
            </a:r>
          </a:p>
          <a:p>
            <a:pPr lvl="1"/>
            <a:r>
              <a:rPr lang="cs-CZ" dirty="0" smtClean="0"/>
              <a:t>viry</a:t>
            </a:r>
          </a:p>
          <a:p>
            <a:pPr lvl="1"/>
            <a:r>
              <a:rPr lang="cs-CZ" dirty="0" err="1" smtClean="0"/>
              <a:t>priony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755576" y="836712"/>
            <a:ext cx="7467600" cy="549275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Klostridiové infekce</a:t>
            </a:r>
          </a:p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b="1" dirty="0" smtClean="0"/>
              <a:t>tetanus </a:t>
            </a:r>
            <a:r>
              <a:rPr lang="cs-CZ" dirty="0" smtClean="0"/>
              <a:t>(C. </a:t>
            </a:r>
            <a:r>
              <a:rPr lang="cs-CZ" dirty="0" err="1" smtClean="0"/>
              <a:t>tetani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toxin proniká podél nervů do míchy (přední rohy) </a:t>
            </a:r>
          </a:p>
          <a:p>
            <a:pPr lvl="2"/>
            <a:r>
              <a:rPr lang="cs-CZ" dirty="0" smtClean="0"/>
              <a:t>tetanické křeče, </a:t>
            </a:r>
            <a:r>
              <a:rPr lang="cs-CZ" dirty="0" err="1" smtClean="0"/>
              <a:t>risus</a:t>
            </a:r>
            <a:r>
              <a:rPr lang="cs-CZ" dirty="0" smtClean="0"/>
              <a:t> </a:t>
            </a:r>
            <a:r>
              <a:rPr lang="cs-CZ" dirty="0" err="1" smtClean="0"/>
              <a:t>sardonicus</a:t>
            </a:r>
            <a:endParaRPr lang="cs-CZ" dirty="0" smtClean="0"/>
          </a:p>
          <a:p>
            <a:pPr lvl="2"/>
            <a:r>
              <a:rPr lang="cs-CZ" dirty="0" err="1" smtClean="0"/>
              <a:t>histol</a:t>
            </a:r>
            <a:r>
              <a:rPr lang="cs-CZ" dirty="0" smtClean="0"/>
              <a:t>.: </a:t>
            </a:r>
            <a:r>
              <a:rPr lang="cs-CZ" dirty="0" err="1" smtClean="0"/>
              <a:t>Zenkerova</a:t>
            </a:r>
            <a:r>
              <a:rPr lang="cs-CZ" dirty="0" smtClean="0"/>
              <a:t> vosková nekróza svalů </a:t>
            </a:r>
          </a:p>
          <a:p>
            <a:pPr lvl="1"/>
            <a:r>
              <a:rPr lang="cs-CZ" b="1" dirty="0" smtClean="0"/>
              <a:t>plynatá sněť </a:t>
            </a:r>
            <a:r>
              <a:rPr lang="cs-CZ" dirty="0" smtClean="0"/>
              <a:t>(C. </a:t>
            </a:r>
            <a:r>
              <a:rPr lang="cs-CZ" dirty="0" err="1" smtClean="0"/>
              <a:t>perfringens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gangrena</a:t>
            </a:r>
            <a:r>
              <a:rPr lang="cs-CZ" dirty="0" smtClean="0"/>
              <a:t> </a:t>
            </a:r>
            <a:r>
              <a:rPr lang="cs-CZ" dirty="0" err="1" smtClean="0"/>
              <a:t>emphysematosa</a:t>
            </a:r>
            <a:endParaRPr lang="cs-CZ" dirty="0" smtClean="0"/>
          </a:p>
          <a:p>
            <a:pPr lvl="1"/>
            <a:r>
              <a:rPr lang="cs-CZ" b="1" dirty="0" smtClean="0"/>
              <a:t>botulismus </a:t>
            </a:r>
            <a:r>
              <a:rPr lang="cs-CZ" dirty="0" smtClean="0"/>
              <a:t>(C. </a:t>
            </a:r>
            <a:r>
              <a:rPr lang="cs-CZ" dirty="0" err="1" smtClean="0"/>
              <a:t>botulinum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toxin ze špatně tepelně upravených konzerv</a:t>
            </a:r>
          </a:p>
          <a:p>
            <a:pPr lvl="2"/>
            <a:r>
              <a:rPr lang="cs-CZ" dirty="0" smtClean="0"/>
              <a:t>diplopie, poruchy polykání, svalové obrny </a:t>
            </a:r>
            <a:r>
              <a:rPr lang="en-US" dirty="0" smtClean="0"/>
              <a:t>&gt;</a:t>
            </a:r>
            <a:r>
              <a:rPr lang="cs-CZ" dirty="0" smtClean="0"/>
              <a:t> smrt</a:t>
            </a:r>
          </a:p>
          <a:p>
            <a:pPr lvl="1"/>
            <a:r>
              <a:rPr lang="cs-CZ" b="1" dirty="0" err="1" smtClean="0"/>
              <a:t>pseudomembranózní</a:t>
            </a:r>
            <a:r>
              <a:rPr lang="cs-CZ" b="1" dirty="0" smtClean="0"/>
              <a:t> kolitida</a:t>
            </a:r>
            <a:r>
              <a:rPr lang="cs-CZ" dirty="0" smtClean="0"/>
              <a:t> (C. </a:t>
            </a:r>
            <a:r>
              <a:rPr lang="cs-CZ" dirty="0" err="1" smtClean="0"/>
              <a:t>difficile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po ATB terapii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60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kern="1200" dirty="0" err="1" smtClean="0"/>
              <a:t>Pseudomembranózní</a:t>
            </a:r>
            <a:r>
              <a:rPr lang="cs-CZ" sz="3200" kern="1200" dirty="0" smtClean="0"/>
              <a:t> kolitida </a:t>
            </a:r>
            <a:r>
              <a:rPr lang="cs-CZ" sz="2400" kern="1200" dirty="0" smtClean="0"/>
              <a:t>(etiologie </a:t>
            </a:r>
            <a:r>
              <a:rPr lang="cs-CZ" sz="2400" kern="1200" dirty="0" err="1" smtClean="0"/>
              <a:t>Clostridie</a:t>
            </a:r>
            <a:r>
              <a:rPr lang="cs-CZ" sz="2400" kern="1200" dirty="0" smtClean="0"/>
              <a:t>)</a:t>
            </a:r>
            <a:endParaRPr lang="cs-CZ" sz="2400" dirty="0" smtClean="0">
              <a:effectLst/>
            </a:endParaRPr>
          </a:p>
        </p:txBody>
      </p:sp>
      <p:pic>
        <p:nvPicPr>
          <p:cNvPr id="137219" name="Picture 6" descr="klostridiova PMC 4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70723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000750" y="4357688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71688" y="2428875"/>
            <a:ext cx="4318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37222" name="Rectangle 9"/>
          <p:cNvSpPr>
            <a:spLocks noChangeArrowheads="1"/>
          </p:cNvSpPr>
          <p:nvPr/>
        </p:nvSpPr>
        <p:spPr bwMode="auto">
          <a:xfrm>
            <a:off x="1143000" y="1643063"/>
            <a:ext cx="39290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eaLnBrk="0" hangingPunct="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1  Pablána s koloniemi bakterií</a:t>
            </a:r>
          </a:p>
          <a:p>
            <a:pPr eaLnBrk="1" hangingPunct="1"/>
            <a:r>
              <a:rPr lang="cs-CZ" altLang="cs-CZ" sz="1400" i="0">
                <a:solidFill>
                  <a:schemeClr val="tx1"/>
                </a:solidFill>
                <a:latin typeface="Arial" charset="0"/>
              </a:rPr>
              <a:t>2  Reziduální sliznice</a:t>
            </a:r>
          </a:p>
        </p:txBody>
      </p:sp>
    </p:spTree>
    <p:extLst>
      <p:ext uri="{BB962C8B-B14F-4D97-AF65-F5344CB8AC3E}">
        <p14:creationId xmlns:p14="http://schemas.microsoft.com/office/powerpoint/2010/main" val="343800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aktinomycety (A. </a:t>
            </a:r>
            <a:r>
              <a:rPr lang="cs-CZ" dirty="0" err="1" smtClean="0"/>
              <a:t>israeli</a:t>
            </a:r>
            <a:r>
              <a:rPr lang="cs-CZ" dirty="0" smtClean="0"/>
              <a:t>) G+ vláknité bakterie </a:t>
            </a:r>
            <a:r>
              <a:rPr lang="en-US" dirty="0" smtClean="0"/>
              <a:t>&gt;</a:t>
            </a:r>
            <a:r>
              <a:rPr lang="cs-CZ" dirty="0" smtClean="0"/>
              <a:t> aktinomykotické drúzy </a:t>
            </a:r>
            <a:r>
              <a:rPr lang="cs-CZ" sz="2400" dirty="0" smtClean="0"/>
              <a:t>(</a:t>
            </a:r>
            <a:r>
              <a:rPr lang="cs-CZ" sz="2400" dirty="0" err="1" smtClean="0"/>
              <a:t>Splendore-Hoeppliho</a:t>
            </a:r>
            <a:r>
              <a:rPr lang="cs-CZ" sz="2400" dirty="0" smtClean="0"/>
              <a:t> fenomén)</a:t>
            </a:r>
          </a:p>
          <a:p>
            <a:r>
              <a:rPr lang="cs-CZ" dirty="0" smtClean="0"/>
              <a:t>běžně v  dutině ústní, v </a:t>
            </a:r>
            <a:r>
              <a:rPr lang="cs-CZ" dirty="0" err="1" smtClean="0"/>
              <a:t>periodontu</a:t>
            </a:r>
            <a:r>
              <a:rPr lang="cs-CZ" dirty="0" smtClean="0"/>
              <a:t> při paradentóze</a:t>
            </a:r>
          </a:p>
          <a:p>
            <a:r>
              <a:rPr lang="cs-CZ" dirty="0" smtClean="0"/>
              <a:t>chronický aktivní zánět</a:t>
            </a:r>
          </a:p>
          <a:p>
            <a:pPr lvl="1"/>
            <a:r>
              <a:rPr lang="cs-CZ" b="1" u="sng" dirty="0" err="1" smtClean="0">
                <a:solidFill>
                  <a:srgbClr val="FF0000"/>
                </a:solidFill>
              </a:rPr>
              <a:t>cervikofaciální</a:t>
            </a:r>
            <a:r>
              <a:rPr lang="cs-CZ" b="1" u="sng" dirty="0" smtClean="0">
                <a:solidFill>
                  <a:srgbClr val="FF0000"/>
                </a:solidFill>
              </a:rPr>
              <a:t> forma</a:t>
            </a:r>
            <a:endParaRPr lang="cs-CZ" b="1" dirty="0" smtClean="0">
              <a:solidFill>
                <a:srgbClr val="FF0000"/>
              </a:solidFill>
            </a:endParaRPr>
          </a:p>
          <a:p>
            <a:pPr lvl="2"/>
            <a:r>
              <a:rPr lang="cs-CZ" dirty="0" smtClean="0"/>
              <a:t>zánětlivý infiltrát v DÚ, tkáň velmi </a:t>
            </a:r>
            <a:r>
              <a:rPr lang="cs-CZ" u="sng" dirty="0" smtClean="0"/>
              <a:t>tuhá</a:t>
            </a:r>
          </a:p>
          <a:p>
            <a:pPr lvl="2"/>
            <a:r>
              <a:rPr lang="cs-CZ" dirty="0" smtClean="0"/>
              <a:t>postiženy měkké tkáně i mandibula, časté kožní </a:t>
            </a:r>
            <a:r>
              <a:rPr lang="cs-CZ" u="sng" dirty="0" smtClean="0"/>
              <a:t>píštěle</a:t>
            </a:r>
          </a:p>
          <a:p>
            <a:pPr lvl="1"/>
            <a:r>
              <a:rPr lang="cs-CZ" b="1" dirty="0" err="1" smtClean="0"/>
              <a:t>intrathorakální</a:t>
            </a:r>
            <a:r>
              <a:rPr lang="cs-CZ" dirty="0" smtClean="0"/>
              <a:t> - postiženy plíce</a:t>
            </a:r>
          </a:p>
          <a:p>
            <a:pPr lvl="1"/>
            <a:r>
              <a:rPr lang="cs-CZ" b="1" dirty="0" smtClean="0"/>
              <a:t>abdominální </a:t>
            </a:r>
            <a:r>
              <a:rPr lang="cs-CZ" dirty="0" smtClean="0"/>
              <a:t>- zdroj: </a:t>
            </a:r>
            <a:r>
              <a:rPr lang="cs-CZ" b="1" dirty="0" smtClean="0"/>
              <a:t>IUD</a:t>
            </a:r>
            <a:r>
              <a:rPr lang="cs-CZ" dirty="0" smtClean="0"/>
              <a:t> (zánětlivý </a:t>
            </a:r>
            <a:r>
              <a:rPr lang="cs-CZ" dirty="0" err="1" smtClean="0"/>
              <a:t>adnextumor</a:t>
            </a:r>
            <a:r>
              <a:rPr lang="cs-CZ" dirty="0" smtClean="0"/>
              <a:t> ! sterilita) </a:t>
            </a:r>
            <a:r>
              <a:rPr lang="cs-CZ" dirty="0" err="1" smtClean="0"/>
              <a:t>appendix</a:t>
            </a:r>
            <a:r>
              <a:rPr lang="cs-CZ" dirty="0" smtClean="0"/>
              <a:t>, plíce- provalením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0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Aktinomykóza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752528" cy="3565916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74160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Mykózy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houbové infekce způsobené </a:t>
            </a:r>
            <a:r>
              <a:rPr lang="cs-CZ" dirty="0" err="1" smtClean="0"/>
              <a:t>mikromycetami</a:t>
            </a:r>
            <a:r>
              <a:rPr lang="cs-CZ" dirty="0" smtClean="0"/>
              <a:t> tvořenými </a:t>
            </a:r>
            <a:r>
              <a:rPr lang="cs-CZ" dirty="0" err="1" smtClean="0"/>
              <a:t>septovanými</a:t>
            </a:r>
            <a:r>
              <a:rPr lang="cs-CZ" dirty="0" smtClean="0"/>
              <a:t> či </a:t>
            </a:r>
            <a:r>
              <a:rPr lang="cs-CZ" dirty="0" err="1" smtClean="0"/>
              <a:t>neseptovanými</a:t>
            </a:r>
            <a:r>
              <a:rPr lang="cs-CZ" dirty="0" smtClean="0"/>
              <a:t> </a:t>
            </a:r>
            <a:r>
              <a:rPr lang="cs-CZ" dirty="0" err="1" smtClean="0"/>
              <a:t>myceliemi</a:t>
            </a:r>
            <a:endParaRPr lang="cs-CZ" dirty="0" smtClean="0"/>
          </a:p>
          <a:p>
            <a:r>
              <a:rPr lang="cs-CZ" dirty="0" smtClean="0"/>
              <a:t>dělení</a:t>
            </a:r>
          </a:p>
          <a:p>
            <a:pPr lvl="1"/>
            <a:r>
              <a:rPr lang="cs-CZ" dirty="0" smtClean="0"/>
              <a:t>povrchové (</a:t>
            </a:r>
            <a:r>
              <a:rPr lang="cs-CZ" dirty="0" err="1" smtClean="0"/>
              <a:t>dermatomytózy</a:t>
            </a:r>
            <a:r>
              <a:rPr lang="cs-CZ" dirty="0" smtClean="0"/>
              <a:t> - kůže, adnexa)</a:t>
            </a:r>
          </a:p>
          <a:p>
            <a:pPr lvl="1"/>
            <a:r>
              <a:rPr lang="cs-CZ" b="1" dirty="0" smtClean="0"/>
              <a:t>hluboké</a:t>
            </a:r>
            <a:r>
              <a:rPr lang="cs-CZ" dirty="0" smtClean="0"/>
              <a:t> (orgánové, systémové včetně postižení kůže; </a:t>
            </a:r>
            <a:r>
              <a:rPr lang="cs-CZ" dirty="0" err="1" smtClean="0"/>
              <a:t>imunokompromitovaní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diagnostika v tkáňových preparátech</a:t>
            </a:r>
          </a:p>
          <a:p>
            <a:pPr lvl="1"/>
            <a:r>
              <a:rPr lang="cs-CZ" dirty="0" smtClean="0"/>
              <a:t>speciální barvení - PAS, </a:t>
            </a:r>
            <a:r>
              <a:rPr lang="cs-CZ" dirty="0" err="1" smtClean="0"/>
              <a:t>Grocott</a:t>
            </a: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0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Hluboké mykózy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Kandidózy </a:t>
            </a:r>
            <a:r>
              <a:rPr lang="cs-CZ" dirty="0" smtClean="0"/>
              <a:t>(C. </a:t>
            </a:r>
            <a:r>
              <a:rPr lang="cs-CZ" dirty="0" err="1" smtClean="0"/>
              <a:t>albicans</a:t>
            </a:r>
            <a:r>
              <a:rPr lang="cs-CZ" dirty="0" smtClean="0"/>
              <a:t>, ….) </a:t>
            </a:r>
          </a:p>
          <a:p>
            <a:pPr lvl="1"/>
            <a:r>
              <a:rPr lang="cs-CZ" dirty="0" smtClean="0"/>
              <a:t>C. </a:t>
            </a:r>
            <a:r>
              <a:rPr lang="cs-CZ" dirty="0" err="1" smtClean="0"/>
              <a:t>albicans</a:t>
            </a:r>
            <a:r>
              <a:rPr lang="cs-CZ" dirty="0" smtClean="0"/>
              <a:t>- potenciální patogen u </a:t>
            </a:r>
            <a:r>
              <a:rPr lang="cs-CZ" dirty="0" err="1" smtClean="0"/>
              <a:t>imunokompromitovaných</a:t>
            </a:r>
            <a:r>
              <a:rPr lang="cs-CZ" dirty="0" smtClean="0"/>
              <a:t>, existence i vysoce virulentních kmenů napadajících zdravé</a:t>
            </a:r>
          </a:p>
          <a:p>
            <a:pPr lvl="1"/>
            <a:r>
              <a:rPr lang="cs-CZ" dirty="0" smtClean="0"/>
              <a:t>tvoří pablánu</a:t>
            </a:r>
          </a:p>
          <a:p>
            <a:pPr lvl="1"/>
            <a:r>
              <a:rPr lang="cs-CZ" dirty="0" smtClean="0"/>
              <a:t>př.: stomatitida (soor), ezofagitida, vulvovaginitidy (! pro plod), bronchopulmonální formy</a:t>
            </a:r>
          </a:p>
          <a:p>
            <a:pPr lvl="1"/>
            <a:r>
              <a:rPr lang="cs-CZ" dirty="0" smtClean="0"/>
              <a:t>při hematogenní diseminaci: </a:t>
            </a:r>
            <a:r>
              <a:rPr lang="cs-CZ" dirty="0" err="1" smtClean="0"/>
              <a:t>ledviny,mozek</a:t>
            </a:r>
            <a:r>
              <a:rPr lang="cs-CZ" dirty="0" smtClean="0"/>
              <a:t>, </a:t>
            </a:r>
            <a:r>
              <a:rPr lang="cs-CZ" dirty="0" err="1" smtClean="0"/>
              <a:t>játtra</a:t>
            </a:r>
            <a:r>
              <a:rPr lang="cs-CZ" dirty="0" smtClean="0"/>
              <a:t>, plíce (</a:t>
            </a:r>
            <a:r>
              <a:rPr lang="cs-CZ" dirty="0" err="1" smtClean="0"/>
              <a:t>granulomatózní</a:t>
            </a:r>
            <a:r>
              <a:rPr lang="cs-CZ" dirty="0" smtClean="0"/>
              <a:t> ložiska)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Mykotická ezofagitida </a:t>
            </a:r>
            <a:br>
              <a:rPr lang="cs-CZ" smtClean="0"/>
            </a:br>
            <a:r>
              <a:rPr lang="cs-CZ" sz="3200" smtClean="0"/>
              <a:t>přehled</a:t>
            </a:r>
            <a:r>
              <a:rPr lang="cs-CZ" sz="3200" smtClean="0">
                <a:latin typeface="Arial" charset="0"/>
              </a:rPr>
              <a:t> </a:t>
            </a:r>
            <a:r>
              <a:rPr lang="cs-CZ" sz="3200" smtClean="0"/>
              <a:t>(Grocott)</a:t>
            </a:r>
          </a:p>
        </p:txBody>
      </p:sp>
      <p:pic>
        <p:nvPicPr>
          <p:cNvPr id="28675" name="Picture 4" descr="mykoticka ezofagitida Grocott 1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65008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Aspergilóza</a:t>
            </a:r>
            <a:r>
              <a:rPr lang="cs-CZ" dirty="0" smtClean="0"/>
              <a:t> (mnoho druhů)</a:t>
            </a:r>
          </a:p>
          <a:p>
            <a:pPr lvl="1"/>
            <a:r>
              <a:rPr lang="cs-CZ" dirty="0" err="1" smtClean="0"/>
              <a:t>septovaná</a:t>
            </a:r>
            <a:r>
              <a:rPr lang="cs-CZ" dirty="0" smtClean="0"/>
              <a:t> mycelia</a:t>
            </a:r>
          </a:p>
          <a:p>
            <a:pPr lvl="1"/>
            <a:r>
              <a:rPr lang="cs-CZ" dirty="0" smtClean="0"/>
              <a:t>produkce aflatoxinů (zdroj </a:t>
            </a:r>
            <a:r>
              <a:rPr lang="cs-CZ" dirty="0" err="1" smtClean="0"/>
              <a:t>obilí,ořechy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postižení plic (hemoragické pneumonie s infarkty - </a:t>
            </a:r>
            <a:r>
              <a:rPr lang="cs-CZ" dirty="0" err="1" smtClean="0"/>
              <a:t>angiotropismus</a:t>
            </a:r>
            <a:r>
              <a:rPr lang="cs-CZ" dirty="0" smtClean="0"/>
              <a:t> s trombózami)</a:t>
            </a:r>
          </a:p>
          <a:p>
            <a:pPr lvl="1"/>
            <a:r>
              <a:rPr lang="cs-CZ" dirty="0" smtClean="0"/>
              <a:t>postižení mozku - zdroj očnice, sinusy, střední ucho…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7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Hluboké mykózy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Mukormykózy</a:t>
            </a:r>
            <a:r>
              <a:rPr lang="cs-CZ" dirty="0" smtClean="0"/>
              <a:t> (rody </a:t>
            </a:r>
            <a:r>
              <a:rPr lang="cs-CZ" dirty="0" err="1" smtClean="0"/>
              <a:t>Mucor</a:t>
            </a:r>
            <a:r>
              <a:rPr lang="cs-CZ" dirty="0" smtClean="0"/>
              <a:t>, </a:t>
            </a:r>
            <a:r>
              <a:rPr lang="cs-CZ" dirty="0" err="1" smtClean="0"/>
              <a:t>Rhizopus</a:t>
            </a:r>
            <a:r>
              <a:rPr lang="cs-CZ" dirty="0" smtClean="0"/>
              <a:t>…)</a:t>
            </a:r>
          </a:p>
          <a:p>
            <a:pPr lvl="1"/>
            <a:r>
              <a:rPr lang="cs-CZ" dirty="0" err="1" smtClean="0"/>
              <a:t>neseptovaná</a:t>
            </a:r>
            <a:r>
              <a:rPr lang="cs-CZ" dirty="0" smtClean="0"/>
              <a:t> mycelia</a:t>
            </a:r>
          </a:p>
          <a:p>
            <a:pPr lvl="1"/>
            <a:r>
              <a:rPr lang="cs-CZ" dirty="0" smtClean="0"/>
              <a:t>plicní a </a:t>
            </a:r>
            <a:r>
              <a:rPr lang="cs-CZ" dirty="0" err="1" smtClean="0"/>
              <a:t>rhinocerebrální</a:t>
            </a:r>
            <a:r>
              <a:rPr lang="cs-CZ" dirty="0" smtClean="0"/>
              <a:t> (mortalita až 100%) forma</a:t>
            </a:r>
          </a:p>
          <a:p>
            <a:pPr lvl="1"/>
            <a:endParaRPr lang="cs-CZ" dirty="0"/>
          </a:p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Pneumocystóza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P.carinii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progresivní intersticiální pneumonie s vysokou mortalitou </a:t>
            </a:r>
          </a:p>
          <a:p>
            <a:pPr lvl="1"/>
            <a:r>
              <a:rPr lang="cs-CZ" dirty="0" smtClean="0"/>
              <a:t>u osob s poruchou celulární imunity (AIDS), u nedonošenců</a:t>
            </a:r>
          </a:p>
          <a:p>
            <a:pPr lvl="1"/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Kryptokokóza</a:t>
            </a:r>
            <a:r>
              <a:rPr lang="cs-CZ" dirty="0" smtClean="0"/>
              <a:t> (C. </a:t>
            </a:r>
            <a:r>
              <a:rPr lang="cs-CZ" dirty="0" err="1" smtClean="0"/>
              <a:t>neoformans</a:t>
            </a:r>
            <a:r>
              <a:rPr lang="cs-CZ" dirty="0" smtClean="0"/>
              <a:t> - kvasinka)</a:t>
            </a:r>
          </a:p>
          <a:p>
            <a:pPr lvl="1"/>
            <a:r>
              <a:rPr lang="cs-CZ" dirty="0" smtClean="0"/>
              <a:t>výskyt: půda, rostliny, živočichové</a:t>
            </a:r>
          </a:p>
          <a:p>
            <a:pPr lvl="1"/>
            <a:r>
              <a:rPr lang="cs-CZ" dirty="0" smtClean="0"/>
              <a:t>nejčastěji postižení plic a CNS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45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cs-CZ" altLang="cs-CZ" dirty="0" err="1" smtClean="0">
                <a:solidFill>
                  <a:schemeClr val="tx1"/>
                </a:solidFill>
                <a:effectLst/>
              </a:rPr>
              <a:t>Pneumocystová</a:t>
            </a:r>
            <a:r>
              <a:rPr lang="cs-CZ" altLang="cs-CZ" dirty="0" smtClean="0">
                <a:solidFill>
                  <a:schemeClr val="tx1"/>
                </a:solidFill>
                <a:effectLst/>
              </a:rPr>
              <a:t> pneumonie</a:t>
            </a:r>
          </a:p>
        </p:txBody>
      </p:sp>
      <p:pic>
        <p:nvPicPr>
          <p:cNvPr id="65539" name="Picture 4" descr="HE400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6553200" cy="5216525"/>
          </a:xfr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1700808"/>
            <a:ext cx="604857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marL="7620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12192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6764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21336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590800" indent="-7620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30480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35052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9624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4419600" indent="-7620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cs-CZ" sz="1600" b="0" dirty="0" err="1" smtClean="0">
                <a:solidFill>
                  <a:schemeClr val="tx1"/>
                </a:solidFill>
                <a:latin typeface="Arial" charset="0"/>
              </a:rPr>
              <a:t>Interalveolární</a:t>
            </a: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 septa prostoupená </a:t>
            </a:r>
            <a:r>
              <a:rPr lang="cs-CZ" sz="1600" b="0" dirty="0" err="1" smtClean="0">
                <a:solidFill>
                  <a:schemeClr val="tx1"/>
                </a:solidFill>
                <a:latin typeface="Arial" charset="0"/>
              </a:rPr>
              <a:t>lymfoplazmocelulárním</a:t>
            </a: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 infiltrátem</a:t>
            </a:r>
          </a:p>
          <a:p>
            <a:pPr algn="l">
              <a:spcBef>
                <a:spcPct val="50000"/>
              </a:spcBef>
              <a:defRPr/>
            </a:pPr>
            <a:r>
              <a:rPr lang="cs-CZ" sz="1600" b="0" dirty="0" smtClean="0">
                <a:solidFill>
                  <a:schemeClr val="tx1"/>
                </a:solidFill>
                <a:latin typeface="Arial" charset="0"/>
              </a:rPr>
              <a:t>2. Pěnité hmoty </a:t>
            </a:r>
            <a:r>
              <a:rPr lang="cs-CZ" sz="1600" b="0" dirty="0" err="1" smtClean="0">
                <a:solidFill>
                  <a:schemeClr val="tx1"/>
                </a:solidFill>
                <a:latin typeface="Arial" charset="0"/>
              </a:rPr>
              <a:t>intraalveolárně</a:t>
            </a:r>
            <a:endParaRPr lang="cs-CZ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4140200" y="3933825"/>
            <a:ext cx="354013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4859338" y="5876925"/>
            <a:ext cx="354012" cy="457200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cs-CZ" altLang="cs-CZ" sz="2400" i="0" dirty="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03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71420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ZÁKLADNÍ POJMY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708920"/>
            <a:ext cx="7772400" cy="3310880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Bakteriemie</a:t>
            </a:r>
          </a:p>
          <a:p>
            <a:pPr lvl="1"/>
            <a:r>
              <a:rPr lang="cs-CZ" dirty="0" smtClean="0"/>
              <a:t>stav, kdy v krvi kolují nevirulentní nebo málo virulentní bakterie, jsou imunitním systémem rychle rozpoznány a ničeny</a:t>
            </a:r>
          </a:p>
          <a:p>
            <a:pPr lvl="1"/>
            <a:r>
              <a:rPr lang="cs-CZ" dirty="0" smtClean="0"/>
              <a:t>běžný stav (př.: po extrakci zubu) 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Protozoální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Trichomonáza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 smtClean="0"/>
              <a:t>Trichomonas</a:t>
            </a:r>
            <a:r>
              <a:rPr lang="cs-CZ" dirty="0" smtClean="0"/>
              <a:t> </a:t>
            </a:r>
            <a:r>
              <a:rPr lang="cs-CZ" dirty="0" err="1" smtClean="0"/>
              <a:t>vaginalis</a:t>
            </a:r>
            <a:endParaRPr lang="cs-CZ" dirty="0" smtClean="0"/>
          </a:p>
          <a:p>
            <a:pPr lvl="1"/>
            <a:r>
              <a:rPr lang="cs-CZ" dirty="0" smtClean="0"/>
              <a:t>hnisavé kolpitidy</a:t>
            </a:r>
          </a:p>
          <a:p>
            <a:pPr lvl="1"/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Toxoplazmóza</a:t>
            </a:r>
          </a:p>
          <a:p>
            <a:pPr lvl="1"/>
            <a:r>
              <a:rPr lang="cs-CZ" dirty="0" err="1" smtClean="0"/>
              <a:t>Toxoplazma</a:t>
            </a:r>
            <a:r>
              <a:rPr lang="cs-CZ" dirty="0" smtClean="0"/>
              <a:t> </a:t>
            </a:r>
            <a:r>
              <a:rPr lang="cs-CZ" dirty="0" err="1" smtClean="0"/>
              <a:t>gondii</a:t>
            </a:r>
            <a:endParaRPr lang="cs-CZ" dirty="0" smtClean="0"/>
          </a:p>
          <a:p>
            <a:pPr lvl="1"/>
            <a:r>
              <a:rPr lang="cs-CZ" dirty="0" smtClean="0"/>
              <a:t>antropozoonóza (oocysty přenášené z koček; mezihostitel vepř, králík, ovce…)</a:t>
            </a:r>
          </a:p>
          <a:p>
            <a:pPr lvl="1"/>
            <a:r>
              <a:rPr lang="cs-CZ" dirty="0" smtClean="0"/>
              <a:t>přenos alimentární, </a:t>
            </a:r>
            <a:r>
              <a:rPr lang="cs-CZ" dirty="0" err="1" smtClean="0"/>
              <a:t>transplacentární</a:t>
            </a:r>
            <a:endParaRPr lang="cs-CZ" dirty="0" smtClean="0"/>
          </a:p>
          <a:p>
            <a:pPr lvl="2"/>
            <a:r>
              <a:rPr lang="cs-CZ" dirty="0" smtClean="0"/>
              <a:t>rizika pro plod: potrat, VVV mozek, oči; encefalomyelitis s </a:t>
            </a:r>
            <a:r>
              <a:rPr lang="cs-CZ" dirty="0" err="1" smtClean="0"/>
              <a:t>pseudocystami</a:t>
            </a:r>
            <a:r>
              <a:rPr lang="cs-CZ" dirty="0" smtClean="0"/>
              <a:t> a nekrózami; MR, epilepsie</a:t>
            </a:r>
          </a:p>
          <a:p>
            <a:pPr lvl="2"/>
            <a:r>
              <a:rPr lang="cs-CZ" dirty="0" smtClean="0"/>
              <a:t>rizika pro ostatní: </a:t>
            </a:r>
            <a:r>
              <a:rPr lang="cs-CZ" dirty="0" err="1" smtClean="0"/>
              <a:t>toxoplazmová</a:t>
            </a:r>
            <a:r>
              <a:rPr lang="cs-CZ" dirty="0" smtClean="0"/>
              <a:t> </a:t>
            </a:r>
            <a:r>
              <a:rPr lang="cs-CZ" dirty="0" err="1" smtClean="0"/>
              <a:t>granulomatózní</a:t>
            </a:r>
            <a:r>
              <a:rPr lang="cs-CZ" dirty="0" smtClean="0"/>
              <a:t> </a:t>
            </a:r>
            <a:r>
              <a:rPr lang="cs-CZ" dirty="0" err="1" smtClean="0"/>
              <a:t>lymfadenitis</a:t>
            </a:r>
            <a:r>
              <a:rPr lang="cs-CZ" dirty="0" smtClean="0"/>
              <a:t>; osoby s poruchami </a:t>
            </a:r>
            <a:r>
              <a:rPr lang="cs-CZ" dirty="0" err="1" smtClean="0"/>
              <a:t>munity</a:t>
            </a:r>
            <a:r>
              <a:rPr lang="cs-CZ" dirty="0" smtClean="0"/>
              <a:t>: encefalomyelitis, pneumonie, myokarditis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9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bg1">
                    <a:lumMod val="65000"/>
                  </a:schemeClr>
                </a:solidFill>
              </a:rPr>
              <a:t>Protozoální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Amébová dyzenterie</a:t>
            </a:r>
          </a:p>
          <a:p>
            <a:pPr lvl="1"/>
            <a:r>
              <a:rPr lang="cs-CZ" dirty="0" err="1" smtClean="0"/>
              <a:t>Entamoeba</a:t>
            </a:r>
            <a:r>
              <a:rPr lang="cs-CZ" dirty="0" smtClean="0"/>
              <a:t> </a:t>
            </a:r>
            <a:r>
              <a:rPr lang="cs-CZ" dirty="0" err="1" smtClean="0"/>
              <a:t>histolitica</a:t>
            </a:r>
            <a:endParaRPr lang="cs-CZ" dirty="0" smtClean="0"/>
          </a:p>
          <a:p>
            <a:pPr lvl="1"/>
            <a:r>
              <a:rPr lang="cs-CZ" dirty="0" smtClean="0"/>
              <a:t>těžké průjmy s ulceracemi střeva a abscesy jater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Malárie</a:t>
            </a:r>
          </a:p>
          <a:p>
            <a:pPr lvl="1"/>
            <a:r>
              <a:rPr lang="cs-CZ" dirty="0" smtClean="0"/>
              <a:t>původce </a:t>
            </a:r>
            <a:r>
              <a:rPr lang="cs-CZ" dirty="0" err="1" smtClean="0"/>
              <a:t>plasmodia</a:t>
            </a:r>
            <a:r>
              <a:rPr lang="cs-CZ" dirty="0" smtClean="0"/>
              <a:t> (p. </a:t>
            </a:r>
            <a:r>
              <a:rPr lang="cs-CZ" dirty="0" err="1" smtClean="0"/>
              <a:t>falciparum</a:t>
            </a:r>
            <a:r>
              <a:rPr lang="cs-CZ" dirty="0" smtClean="0"/>
              <a:t>, </a:t>
            </a:r>
            <a:r>
              <a:rPr lang="cs-CZ" dirty="0" err="1" smtClean="0"/>
              <a:t>vivax</a:t>
            </a:r>
            <a:r>
              <a:rPr lang="cs-CZ" dirty="0" smtClean="0"/>
              <a:t>, </a:t>
            </a:r>
            <a:r>
              <a:rPr lang="cs-CZ" dirty="0" err="1" smtClean="0"/>
              <a:t>ovale</a:t>
            </a:r>
            <a:r>
              <a:rPr lang="cs-CZ" dirty="0" smtClean="0"/>
              <a:t>, </a:t>
            </a:r>
            <a:r>
              <a:rPr lang="cs-CZ" dirty="0" err="1" smtClean="0"/>
              <a:t>malariae</a:t>
            </a:r>
            <a:r>
              <a:rPr lang="cs-CZ" dirty="0" smtClean="0"/>
              <a:t>….)</a:t>
            </a:r>
          </a:p>
          <a:p>
            <a:pPr lvl="1"/>
            <a:r>
              <a:rPr lang="cs-CZ" dirty="0" smtClean="0"/>
              <a:t>přenos moskyty druhu </a:t>
            </a:r>
            <a:r>
              <a:rPr lang="cs-CZ" dirty="0" err="1" smtClean="0"/>
              <a:t>Anopheles</a:t>
            </a:r>
            <a:endParaRPr lang="cs-CZ" dirty="0" smtClean="0"/>
          </a:p>
          <a:p>
            <a:pPr lvl="1"/>
            <a:r>
              <a:rPr lang="cs-CZ" dirty="0" smtClean="0"/>
              <a:t>celosvětový výskyt, ročně zemře až 1,5 milionů lidí</a:t>
            </a:r>
          </a:p>
          <a:p>
            <a:pPr lvl="1"/>
            <a:r>
              <a:rPr lang="cs-CZ" dirty="0" smtClean="0"/>
              <a:t>nepohlavní vývoj v lidském těle: krev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dirty="0" err="1" smtClean="0"/>
              <a:t>hepatocyty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množení parazita a zánik </a:t>
            </a:r>
            <a:r>
              <a:rPr lang="cs-CZ" dirty="0" err="1" smtClean="0"/>
              <a:t>hc</a:t>
            </a:r>
            <a:r>
              <a:rPr lang="cs-CZ" dirty="0" smtClean="0"/>
              <a:t> </a:t>
            </a:r>
            <a:r>
              <a:rPr lang="en-US" dirty="0" smtClean="0"/>
              <a:t>&gt;</a:t>
            </a:r>
            <a:r>
              <a:rPr lang="cs-CZ" dirty="0" smtClean="0"/>
              <a:t> erytrocyty – pomnožení a rozpad </a:t>
            </a:r>
            <a:r>
              <a:rPr lang="cs-CZ" dirty="0" err="1" smtClean="0"/>
              <a:t>ery</a:t>
            </a:r>
            <a:r>
              <a:rPr lang="cs-CZ" dirty="0" smtClean="0"/>
              <a:t> = horečky, zimnice, třesavka v cyklech </a:t>
            </a:r>
            <a:r>
              <a:rPr lang="en-US" dirty="0" smtClean="0"/>
              <a:t>&gt;</a:t>
            </a:r>
            <a:r>
              <a:rPr lang="cs-CZ" dirty="0" smtClean="0"/>
              <a:t> nakažení moskyta při sání krve</a:t>
            </a:r>
          </a:p>
          <a:p>
            <a:pPr lvl="1"/>
            <a:r>
              <a:rPr lang="cs-CZ" dirty="0" smtClean="0"/>
              <a:t>současně aktivace systému mononukleárních fagocytů: zvětšení jater a sleziny; při shlukování </a:t>
            </a:r>
            <a:r>
              <a:rPr lang="cs-CZ" dirty="0" err="1" smtClean="0"/>
              <a:t>ery</a:t>
            </a:r>
            <a:r>
              <a:rPr lang="cs-CZ" dirty="0" smtClean="0"/>
              <a:t> (p. </a:t>
            </a:r>
            <a:r>
              <a:rPr lang="cs-CZ" dirty="0" err="1" smtClean="0"/>
              <a:t>falciparum</a:t>
            </a:r>
            <a:r>
              <a:rPr lang="cs-CZ" dirty="0" smtClean="0"/>
              <a:t>) mozkové ischemie, myokarditis, DIC </a:t>
            </a:r>
            <a:r>
              <a:rPr lang="en-US" dirty="0" smtClean="0"/>
              <a:t>&gt;</a:t>
            </a:r>
            <a:r>
              <a:rPr lang="cs-CZ" dirty="0" smtClean="0"/>
              <a:t> !+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Parazitální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Enterobióza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err="1" smtClean="0"/>
              <a:t>Enterobius</a:t>
            </a:r>
            <a:r>
              <a:rPr lang="cs-CZ" dirty="0" smtClean="0"/>
              <a:t> </a:t>
            </a:r>
            <a:r>
              <a:rPr lang="cs-CZ" dirty="0" err="1" smtClean="0"/>
              <a:t>vermicularis</a:t>
            </a:r>
            <a:r>
              <a:rPr lang="cs-CZ" dirty="0" smtClean="0"/>
              <a:t> (</a:t>
            </a:r>
            <a:r>
              <a:rPr lang="cs-CZ" dirty="0" err="1" smtClean="0"/>
              <a:t>nejč</a:t>
            </a:r>
            <a:r>
              <a:rPr lang="cs-CZ" dirty="0" smtClean="0"/>
              <a:t>. střevní parazit u nás – roup dětský) </a:t>
            </a:r>
          </a:p>
          <a:p>
            <a:pPr lvl="1"/>
            <a:r>
              <a:rPr lang="cs-CZ" dirty="0" smtClean="0"/>
              <a:t>přenos fekálně orální cestou</a:t>
            </a:r>
          </a:p>
          <a:p>
            <a:pPr lvl="1"/>
            <a:r>
              <a:rPr lang="cs-CZ" dirty="0" err="1" smtClean="0"/>
              <a:t>appendicopathia</a:t>
            </a:r>
            <a:r>
              <a:rPr lang="cs-CZ" dirty="0" smtClean="0"/>
              <a:t> </a:t>
            </a:r>
            <a:r>
              <a:rPr lang="cs-CZ" dirty="0" err="1" smtClean="0"/>
              <a:t>oxyurica</a:t>
            </a:r>
            <a:endParaRPr lang="cs-CZ" dirty="0" smtClean="0"/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Askarióza</a:t>
            </a:r>
          </a:p>
          <a:p>
            <a:pPr lvl="1"/>
            <a:r>
              <a:rPr lang="cs-CZ" dirty="0" err="1" smtClean="0"/>
              <a:t>Ascaris</a:t>
            </a:r>
            <a:r>
              <a:rPr lang="cs-CZ" dirty="0" smtClean="0"/>
              <a:t> </a:t>
            </a:r>
            <a:r>
              <a:rPr lang="cs-CZ" dirty="0" err="1" smtClean="0"/>
              <a:t>lumbricoides</a:t>
            </a:r>
            <a:r>
              <a:rPr lang="cs-CZ" dirty="0" smtClean="0"/>
              <a:t> – škrkavka dětská</a:t>
            </a:r>
          </a:p>
          <a:p>
            <a:pPr lvl="1"/>
            <a:r>
              <a:rPr lang="cs-CZ" dirty="0" smtClean="0"/>
              <a:t>rozvojové země</a:t>
            </a:r>
          </a:p>
          <a:p>
            <a:pPr lvl="1"/>
            <a:r>
              <a:rPr lang="cs-CZ" dirty="0" smtClean="0"/>
              <a:t>přenos vajíček potravou či vodou</a:t>
            </a:r>
          </a:p>
          <a:p>
            <a:pPr lvl="1"/>
            <a:r>
              <a:rPr lang="cs-CZ" dirty="0" smtClean="0"/>
              <a:t>larvy v tenkém střevě </a:t>
            </a:r>
            <a:r>
              <a:rPr lang="en-US" dirty="0" smtClean="0"/>
              <a:t>&gt;</a:t>
            </a:r>
            <a:r>
              <a:rPr lang="cs-CZ" dirty="0" smtClean="0"/>
              <a:t> krví do srdce a plic – </a:t>
            </a:r>
            <a:r>
              <a:rPr lang="cs-CZ" dirty="0" err="1" smtClean="0"/>
              <a:t>škrkavková</a:t>
            </a:r>
            <a:r>
              <a:rPr lang="cs-CZ" dirty="0" smtClean="0"/>
              <a:t> pneumonie, </a:t>
            </a:r>
            <a:r>
              <a:rPr lang="cs-CZ" dirty="0" err="1" smtClean="0"/>
              <a:t>Löfflerův</a:t>
            </a:r>
            <a:r>
              <a:rPr lang="cs-CZ" dirty="0" smtClean="0"/>
              <a:t> syndrom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7" descr="parazitární apendikopati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428750"/>
            <a:ext cx="8358188" cy="5411788"/>
          </a:xfrm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7943850" cy="1143000"/>
          </a:xfrm>
        </p:spPr>
        <p:txBody>
          <a:bodyPr/>
          <a:lstStyle/>
          <a:p>
            <a:pPr>
              <a:defRPr/>
            </a:pPr>
            <a:r>
              <a:rPr lang="cs-CZ" sz="2800" dirty="0" smtClean="0"/>
              <a:t>Parazitární </a:t>
            </a:r>
            <a:r>
              <a:rPr lang="cs-CZ" sz="2800" dirty="0" err="1" smtClean="0"/>
              <a:t>apendikopatie</a:t>
            </a:r>
            <a:r>
              <a:rPr lang="cs-CZ" sz="2800" dirty="0" smtClean="0"/>
              <a:t> – roup dětský v lumen</a:t>
            </a:r>
          </a:p>
        </p:txBody>
      </p:sp>
    </p:spTree>
    <p:extLst>
      <p:ext uri="{BB962C8B-B14F-4D97-AF65-F5344CB8AC3E}">
        <p14:creationId xmlns:p14="http://schemas.microsoft.com/office/powerpoint/2010/main" val="1656708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bg1">
                    <a:lumMod val="65000"/>
                  </a:schemeClr>
                </a:solidFill>
              </a:rPr>
              <a:t>Parazitální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 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Teniózy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cs-CZ" dirty="0" smtClean="0"/>
              <a:t>t. </a:t>
            </a:r>
            <a:r>
              <a:rPr lang="cs-CZ" dirty="0" err="1" smtClean="0"/>
              <a:t>saginata</a:t>
            </a:r>
            <a:r>
              <a:rPr lang="cs-CZ" dirty="0" smtClean="0"/>
              <a:t> (hovězí maso)</a:t>
            </a:r>
          </a:p>
          <a:p>
            <a:pPr lvl="1"/>
            <a:r>
              <a:rPr lang="cs-CZ" dirty="0" smtClean="0"/>
              <a:t>t. </a:t>
            </a:r>
            <a:r>
              <a:rPr lang="cs-CZ" dirty="0" err="1" smtClean="0"/>
              <a:t>solium</a:t>
            </a:r>
            <a:r>
              <a:rPr lang="cs-CZ" dirty="0" smtClean="0"/>
              <a:t> (vepř)= cysticerkóza</a:t>
            </a:r>
          </a:p>
          <a:p>
            <a:pPr lvl="2"/>
            <a:r>
              <a:rPr lang="cs-CZ" dirty="0" smtClean="0"/>
              <a:t>mezihostitelem vepř, skot, člověk</a:t>
            </a:r>
          </a:p>
          <a:p>
            <a:pPr lvl="2"/>
            <a:r>
              <a:rPr lang="cs-CZ" dirty="0" smtClean="0"/>
              <a:t>ve svalech (u člověka i v mozku, míše, oku, plících, srdci…) váčkovitá larva- boubel</a:t>
            </a:r>
          </a:p>
          <a:p>
            <a:pPr lvl="2"/>
            <a:r>
              <a:rPr lang="cs-CZ" dirty="0" smtClean="0"/>
              <a:t>infekce pozřením nedostatečně upraveného masa</a:t>
            </a: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Echinokokóza</a:t>
            </a:r>
          </a:p>
          <a:p>
            <a:pPr lvl="1"/>
            <a:r>
              <a:rPr lang="cs-CZ" dirty="0" smtClean="0"/>
              <a:t>E. </a:t>
            </a:r>
            <a:r>
              <a:rPr lang="cs-CZ" dirty="0" err="1" smtClean="0"/>
              <a:t>granulosus</a:t>
            </a:r>
            <a:r>
              <a:rPr lang="cs-CZ" dirty="0" smtClean="0"/>
              <a:t> (měchožil zhoubný)</a:t>
            </a:r>
          </a:p>
          <a:p>
            <a:pPr lvl="2"/>
            <a:r>
              <a:rPr lang="cs-CZ" dirty="0" smtClean="0"/>
              <a:t>psovité šelmy</a:t>
            </a:r>
          </a:p>
          <a:p>
            <a:pPr lvl="2"/>
            <a:r>
              <a:rPr lang="cs-CZ" dirty="0" smtClean="0"/>
              <a:t>přenos do mezihostitele potravou – tenké střevo </a:t>
            </a:r>
            <a:r>
              <a:rPr lang="en-US" dirty="0" smtClean="0"/>
              <a:t>&gt;</a:t>
            </a:r>
            <a:r>
              <a:rPr lang="cs-CZ" dirty="0" smtClean="0"/>
              <a:t> játra (cysty). Riziko ruptury a alergické anafylaktické reakce</a:t>
            </a:r>
          </a:p>
          <a:p>
            <a:pPr lvl="1"/>
            <a:r>
              <a:rPr lang="cs-CZ" dirty="0" smtClean="0"/>
              <a:t>E. </a:t>
            </a:r>
            <a:r>
              <a:rPr lang="cs-CZ" dirty="0" err="1" smtClean="0"/>
              <a:t>multilocularis</a:t>
            </a:r>
            <a:endParaRPr lang="cs-CZ" dirty="0" smtClean="0"/>
          </a:p>
          <a:p>
            <a:pPr lvl="2"/>
            <a:r>
              <a:rPr lang="cs-CZ" dirty="0" smtClean="0"/>
              <a:t>liška, vlk, pes – Evropa, Sibiř, Kanada</a:t>
            </a:r>
          </a:p>
          <a:p>
            <a:pPr lvl="2"/>
            <a:r>
              <a:rPr lang="cs-CZ" dirty="0" smtClean="0"/>
              <a:t>přenos obdobný </a:t>
            </a:r>
            <a:r>
              <a:rPr lang="en-US" dirty="0" smtClean="0"/>
              <a:t>&gt;</a:t>
            </a:r>
            <a:r>
              <a:rPr lang="cs-CZ" dirty="0" smtClean="0"/>
              <a:t> mnohokomorové cysty v játrech a plících bez pouzdra</a:t>
            </a:r>
            <a:r>
              <a:rPr lang="en-US" dirty="0"/>
              <a:t> &gt;</a:t>
            </a:r>
            <a:r>
              <a:rPr lang="cs-CZ" dirty="0" smtClean="0"/>
              <a:t> riziko metastazování, </a:t>
            </a:r>
            <a:r>
              <a:rPr lang="cs-CZ" dirty="0" err="1" smtClean="0"/>
              <a:t>dif</a:t>
            </a:r>
            <a:r>
              <a:rPr lang="cs-CZ" dirty="0" smtClean="0"/>
              <a:t>. </a:t>
            </a:r>
            <a:r>
              <a:rPr lang="cs-CZ" dirty="0" err="1" smtClean="0"/>
              <a:t>dg.tumor</a:t>
            </a:r>
            <a:r>
              <a:rPr lang="cs-CZ" dirty="0" smtClean="0"/>
              <a:t> (portální HT, ascites), často fatální 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6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VIRY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charakteristika</a:t>
            </a:r>
          </a:p>
          <a:p>
            <a:pPr lvl="1"/>
            <a:r>
              <a:rPr lang="cs-CZ" dirty="0" smtClean="0"/>
              <a:t>závislost na žijící buňce, ve které se množí</a:t>
            </a:r>
          </a:p>
          <a:p>
            <a:pPr lvl="1"/>
            <a:r>
              <a:rPr lang="cs-CZ" dirty="0" smtClean="0"/>
              <a:t>pouze 1 druh NK: DNK x RNK</a:t>
            </a:r>
          </a:p>
          <a:p>
            <a:pPr lvl="1"/>
            <a:r>
              <a:rPr lang="cs-CZ" dirty="0" smtClean="0"/>
              <a:t>malá velikost, prostupnost antibakteriálními filtry</a:t>
            </a:r>
          </a:p>
          <a:p>
            <a:pPr lvl="1"/>
            <a:endParaRPr lang="cs-CZ" dirty="0"/>
          </a:p>
          <a:p>
            <a:r>
              <a:rPr lang="cs-CZ" dirty="0" smtClean="0"/>
              <a:t>cesty infekce</a:t>
            </a:r>
          </a:p>
          <a:p>
            <a:pPr lvl="1"/>
            <a:r>
              <a:rPr lang="cs-CZ" dirty="0" smtClean="0"/>
              <a:t>RT (RS virus, chřipka)</a:t>
            </a:r>
          </a:p>
          <a:p>
            <a:pPr lvl="1"/>
            <a:r>
              <a:rPr lang="cs-CZ" dirty="0" smtClean="0"/>
              <a:t>GIT (hepatitis, poliomyelitis)</a:t>
            </a:r>
          </a:p>
          <a:p>
            <a:pPr lvl="1"/>
            <a:r>
              <a:rPr lang="cs-CZ" dirty="0" err="1" smtClean="0"/>
              <a:t>transplacentární</a:t>
            </a:r>
            <a:r>
              <a:rPr lang="cs-CZ" dirty="0" smtClean="0"/>
              <a:t> (CMV, zarděnky)</a:t>
            </a:r>
          </a:p>
          <a:p>
            <a:pPr lvl="1"/>
            <a:r>
              <a:rPr lang="cs-CZ" dirty="0" smtClean="0"/>
              <a:t>krví, krevními deriváty, tělními tekutinami (hepatitidy, HIV)</a:t>
            </a:r>
          </a:p>
          <a:p>
            <a:pPr lvl="1"/>
            <a:r>
              <a:rPr lang="cs-CZ" dirty="0" smtClean="0"/>
              <a:t>hmyzem (klíšťová encefalitis)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9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VIRY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projevy virové infekce</a:t>
            </a:r>
          </a:p>
          <a:p>
            <a:pPr lvl="1"/>
            <a:r>
              <a:rPr lang="cs-CZ" dirty="0" smtClean="0"/>
              <a:t>nekrózy povrchového epitelu, pablány, hemoragie u akutní fáze zánětu</a:t>
            </a:r>
          </a:p>
          <a:p>
            <a:pPr lvl="1"/>
            <a:r>
              <a:rPr lang="cs-CZ" dirty="0"/>
              <a:t>v zánětlivém </a:t>
            </a:r>
            <a:r>
              <a:rPr lang="cs-CZ" dirty="0" smtClean="0"/>
              <a:t>infiltrátu dominují lymfocyty</a:t>
            </a:r>
          </a:p>
          <a:p>
            <a:pPr lvl="1"/>
            <a:r>
              <a:rPr lang="cs-CZ" dirty="0" smtClean="0"/>
              <a:t>někdy tvorba inkluzí – intranukleárních (CMV), </a:t>
            </a:r>
            <a:r>
              <a:rPr lang="cs-CZ" dirty="0" err="1" smtClean="0"/>
              <a:t>intracytoplazmatické</a:t>
            </a:r>
            <a:r>
              <a:rPr lang="cs-CZ" dirty="0" smtClean="0"/>
              <a:t> (rabies)</a:t>
            </a:r>
          </a:p>
          <a:p>
            <a:pPr lvl="1"/>
            <a:r>
              <a:rPr lang="cs-CZ" dirty="0" smtClean="0"/>
              <a:t>někdy tvorba mnohojaderných buněk (spalničky, zarděnky, RSV)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VIRY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800" b="1" dirty="0" smtClean="0"/>
              <a:t>typy infekcí:</a:t>
            </a:r>
          </a:p>
          <a:p>
            <a:pPr lvl="2"/>
            <a:r>
              <a:rPr lang="cs-CZ" sz="2400" b="1" dirty="0" smtClean="0"/>
              <a:t>akutní </a:t>
            </a:r>
            <a:r>
              <a:rPr lang="cs-CZ" sz="2400" dirty="0" smtClean="0"/>
              <a:t>(chřipka) </a:t>
            </a:r>
          </a:p>
          <a:p>
            <a:pPr lvl="3"/>
            <a:r>
              <a:rPr lang="cs-CZ" dirty="0" smtClean="0"/>
              <a:t>krátká inkubační doma, trvání dny (týdny)</a:t>
            </a:r>
          </a:p>
          <a:p>
            <a:pPr lvl="2"/>
            <a:r>
              <a:rPr lang="cs-CZ" sz="2400" b="1" dirty="0" smtClean="0"/>
              <a:t>chronické</a:t>
            </a:r>
            <a:r>
              <a:rPr lang="cs-CZ" sz="2400" dirty="0" smtClean="0"/>
              <a:t> (HPV)</a:t>
            </a:r>
          </a:p>
          <a:p>
            <a:pPr lvl="3"/>
            <a:r>
              <a:rPr lang="cs-CZ" dirty="0" smtClean="0"/>
              <a:t>roky, někdy </a:t>
            </a:r>
            <a:r>
              <a:rPr lang="cs-CZ" dirty="0" err="1" smtClean="0"/>
              <a:t>spontální</a:t>
            </a:r>
            <a:r>
              <a:rPr lang="cs-CZ" dirty="0" smtClean="0"/>
              <a:t> vymizení, jindy progrese v </a:t>
            </a:r>
            <a:r>
              <a:rPr lang="cs-CZ" dirty="0" err="1" smtClean="0"/>
              <a:t>neoplázii</a:t>
            </a:r>
            <a:endParaRPr lang="cs-CZ" dirty="0" smtClean="0"/>
          </a:p>
          <a:p>
            <a:pPr lvl="2"/>
            <a:r>
              <a:rPr lang="cs-CZ" sz="2400" b="1" dirty="0" smtClean="0"/>
              <a:t>latentní</a:t>
            </a:r>
            <a:r>
              <a:rPr lang="cs-CZ" sz="2400" dirty="0" smtClean="0"/>
              <a:t> (HSV)</a:t>
            </a:r>
          </a:p>
          <a:p>
            <a:pPr lvl="3"/>
            <a:r>
              <a:rPr lang="cs-CZ" dirty="0" smtClean="0"/>
              <a:t>po iniciálním </a:t>
            </a:r>
            <a:r>
              <a:rPr lang="cs-CZ" dirty="0" err="1" smtClean="0"/>
              <a:t>infektu</a:t>
            </a:r>
            <a:r>
              <a:rPr lang="cs-CZ" dirty="0" smtClean="0"/>
              <a:t> různě </a:t>
            </a:r>
            <a:r>
              <a:rPr lang="cs-CZ" dirty="0" err="1" smtClean="0"/>
              <a:t>dlouhlé</a:t>
            </a:r>
            <a:r>
              <a:rPr lang="cs-CZ" dirty="0" smtClean="0"/>
              <a:t> bezpříznakové latentní období, při snížení imunity reaktivace</a:t>
            </a:r>
          </a:p>
          <a:p>
            <a:pPr lvl="2"/>
            <a:r>
              <a:rPr lang="cs-CZ" sz="2400" b="1" dirty="0" smtClean="0"/>
              <a:t>perzistující</a:t>
            </a:r>
            <a:r>
              <a:rPr lang="cs-CZ" sz="2400" dirty="0" smtClean="0"/>
              <a:t> (CMV)</a:t>
            </a:r>
          </a:p>
          <a:p>
            <a:pPr lvl="3"/>
            <a:r>
              <a:rPr lang="cs-CZ" dirty="0" smtClean="0"/>
              <a:t>tvorba virionů v infikovaných buňkách (inkluze), ale bezpříznakové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9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Akutní virové infekce- příklady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ariola</a:t>
            </a:r>
          </a:p>
          <a:p>
            <a:r>
              <a:rPr lang="cs-CZ" dirty="0" err="1"/>
              <a:t>V</a:t>
            </a:r>
            <a:r>
              <a:rPr lang="cs-CZ" dirty="0" err="1" smtClean="0"/>
              <a:t>aricella</a:t>
            </a:r>
            <a:r>
              <a:rPr lang="cs-CZ" dirty="0" smtClean="0"/>
              <a:t>/ herpes </a:t>
            </a:r>
            <a:r>
              <a:rPr lang="cs-CZ" dirty="0" err="1" smtClean="0"/>
              <a:t>zoster</a:t>
            </a:r>
            <a:endParaRPr lang="cs-CZ" dirty="0" smtClean="0"/>
          </a:p>
          <a:p>
            <a:r>
              <a:rPr lang="cs-CZ" dirty="0" smtClean="0"/>
              <a:t>HSV - př. latentní infekce viz orální patologie</a:t>
            </a:r>
          </a:p>
          <a:p>
            <a:r>
              <a:rPr lang="cs-CZ" dirty="0" smtClean="0"/>
              <a:t>EBV - infekční mononukleóza</a:t>
            </a:r>
          </a:p>
          <a:p>
            <a:r>
              <a:rPr lang="cs-CZ" dirty="0" smtClean="0"/>
              <a:t>CMV - př. perzistující infekce ! přenosu na plod, ! generalizace u </a:t>
            </a:r>
            <a:r>
              <a:rPr lang="cs-CZ" dirty="0" err="1" smtClean="0"/>
              <a:t>imunokompromitovaných</a:t>
            </a:r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palničky (</a:t>
            </a:r>
            <a:r>
              <a:rPr lang="cs-CZ" dirty="0" err="1" smtClean="0"/>
              <a:t>morbilli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RSV- </a:t>
            </a:r>
            <a:r>
              <a:rPr lang="cs-CZ" dirty="0" err="1" smtClean="0"/>
              <a:t>Adamsova</a:t>
            </a:r>
            <a:r>
              <a:rPr lang="cs-CZ" dirty="0" smtClean="0"/>
              <a:t> pneumonie</a:t>
            </a:r>
          </a:p>
          <a:p>
            <a:r>
              <a:rPr lang="cs-CZ" dirty="0" smtClean="0"/>
              <a:t>Příušnice - komplikace orchitis po pubertě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2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Chronické 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virové infekce-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HPV : vztah k onkogenezi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genitálu, nádory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orofaciální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oblasti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- bude odpřednášeno</a:t>
            </a:r>
          </a:p>
          <a:p>
            <a:r>
              <a:rPr lang="cs-CZ" dirty="0" smtClean="0"/>
              <a:t>Hepatitidy (akutní i chronické infekce):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jater -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Toxemie</a:t>
            </a:r>
          </a:p>
          <a:p>
            <a:pPr lvl="1"/>
            <a:r>
              <a:rPr lang="cs-CZ" dirty="0" smtClean="0"/>
              <a:t>bakteriální toxiny v krvi po vstřebání z potravy (stafylokoky), po poranění (Clostridium </a:t>
            </a:r>
            <a:r>
              <a:rPr lang="cs-CZ" dirty="0" err="1" smtClean="0"/>
              <a:t>tetani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alimentární </a:t>
            </a:r>
            <a:r>
              <a:rPr lang="cs-CZ" dirty="0" err="1" smtClean="0"/>
              <a:t>enterotoxikóza</a:t>
            </a:r>
            <a:r>
              <a:rPr lang="cs-CZ" dirty="0" smtClean="0"/>
              <a:t> (hodiny)</a:t>
            </a:r>
          </a:p>
          <a:p>
            <a:pPr lvl="1"/>
            <a:r>
              <a:rPr lang="cs-CZ" dirty="0" smtClean="0"/>
              <a:t>regresivní změny parenchymových orgánů (játra, srdce, ledviny) různého stupně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smtClean="0">
                <a:effectLst/>
              </a:rPr>
              <a:t>Condyloma accuminatum</a:t>
            </a:r>
          </a:p>
        </p:txBody>
      </p:sp>
      <p:grpSp>
        <p:nvGrpSpPr>
          <p:cNvPr id="72707" name="Skupina 4"/>
          <p:cNvGrpSpPr>
            <a:grpSpLocks/>
          </p:cNvGrpSpPr>
          <p:nvPr/>
        </p:nvGrpSpPr>
        <p:grpSpPr bwMode="auto">
          <a:xfrm>
            <a:off x="1403350" y="1628775"/>
            <a:ext cx="6337300" cy="4770438"/>
            <a:chOff x="1403350" y="1628775"/>
            <a:chExt cx="6337300" cy="4770438"/>
          </a:xfrm>
        </p:grpSpPr>
        <p:pic>
          <p:nvPicPr>
            <p:cNvPr id="72708" name="Picture 5" descr="condylomata2, přehled40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7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200" dirty="0" err="1" smtClean="0"/>
              <a:t>Dysplázie</a:t>
            </a:r>
            <a:r>
              <a:rPr lang="cs-CZ" sz="3200" dirty="0" smtClean="0"/>
              <a:t> děložního čípku </a:t>
            </a:r>
            <a:r>
              <a:rPr lang="cs-CZ" sz="2800" dirty="0" smtClean="0"/>
              <a:t>CIN II</a:t>
            </a:r>
          </a:p>
        </p:txBody>
      </p:sp>
      <p:grpSp>
        <p:nvGrpSpPr>
          <p:cNvPr id="89096" name="Group 8"/>
          <p:cNvGrpSpPr>
            <a:grpSpLocks/>
          </p:cNvGrpSpPr>
          <p:nvPr/>
        </p:nvGrpSpPr>
        <p:grpSpPr bwMode="auto">
          <a:xfrm>
            <a:off x="1316038" y="1340768"/>
            <a:ext cx="6511925" cy="4638017"/>
            <a:chOff x="829" y="1071"/>
            <a:chExt cx="4102" cy="3088"/>
          </a:xfrm>
        </p:grpSpPr>
        <p:pic>
          <p:nvPicPr>
            <p:cNvPr id="89092" name="Obrázek 9" descr="1HG_CIN_400x_a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" y="1071"/>
              <a:ext cx="410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7" name="Text Box 9"/>
            <p:cNvSpPr txBox="1">
              <a:spLocks noChangeArrowheads="1"/>
            </p:cNvSpPr>
            <p:nvPr/>
          </p:nvSpPr>
          <p:spPr bwMode="auto">
            <a:xfrm>
              <a:off x="829" y="3793"/>
              <a:ext cx="1633" cy="366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cs-CZ" sz="16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Cytonukleární atypie v dolních 2/3 šíře epitelu</a:t>
              </a:r>
              <a:r>
                <a:rPr lang="cs-CZ" sz="160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</a:p>
          </p:txBody>
        </p:sp>
        <p:cxnSp>
          <p:nvCxnSpPr>
            <p:cNvPr id="89094" name="Přímá spojovací šipka 11"/>
            <p:cNvCxnSpPr>
              <a:cxnSpLocks noChangeShapeType="1"/>
            </p:cNvCxnSpPr>
            <p:nvPr/>
          </p:nvCxnSpPr>
          <p:spPr bwMode="auto">
            <a:xfrm flipV="1">
              <a:off x="1935" y="1980"/>
              <a:ext cx="1440" cy="112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69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HIV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HIV </a:t>
            </a:r>
            <a:r>
              <a:rPr lang="cs-CZ" dirty="0"/>
              <a:t>typ 1 a 2 (retrovirus); 1981; 2007: 33 milionů HIV+; 2,7 milionů nově nakažených (z toho 1,7 milionů v subsaharské Africe, 40 % žen a lidí mezi 5-24 lety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Cesty nákazy: sexuální styk, krví, spermatem, transplantovanými orgány, vertikální přenos z matky na dítě, </a:t>
            </a:r>
            <a:r>
              <a:rPr lang="cs-CZ" dirty="0" smtClean="0"/>
              <a:t>kojení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CD4+ T </a:t>
            </a:r>
            <a:r>
              <a:rPr lang="cs-CZ" dirty="0" err="1" smtClean="0"/>
              <a:t>lymfocty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Stádia </a:t>
            </a:r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HIV infekce: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endParaRPr lang="cs-CZ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dirty="0" smtClean="0"/>
              <a:t>Akutní </a:t>
            </a:r>
            <a:r>
              <a:rPr lang="cs-CZ" b="1" dirty="0"/>
              <a:t>retrovirový syndrom</a:t>
            </a:r>
            <a:r>
              <a:rPr lang="cs-CZ" dirty="0"/>
              <a:t>  (</a:t>
            </a:r>
            <a:r>
              <a:rPr lang="cs-CZ" dirty="0" err="1"/>
              <a:t>glandular</a:t>
            </a:r>
            <a:r>
              <a:rPr lang="cs-CZ" dirty="0"/>
              <a:t> </a:t>
            </a:r>
            <a:r>
              <a:rPr lang="cs-CZ" dirty="0" err="1"/>
              <a:t>fever-like</a:t>
            </a:r>
            <a:r>
              <a:rPr lang="cs-CZ" dirty="0"/>
              <a:t> </a:t>
            </a:r>
            <a:r>
              <a:rPr lang="cs-CZ" dirty="0" err="1"/>
              <a:t>illness</a:t>
            </a:r>
            <a:r>
              <a:rPr lang="cs-CZ" dirty="0" smtClean="0"/>
              <a:t>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Bezpříznakové </a:t>
            </a:r>
            <a:r>
              <a:rPr lang="cs-CZ" b="1" dirty="0" smtClean="0"/>
              <a:t>stádium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Perzistující generalizovaná lymfadenopatie, časné symptomatické stádium</a:t>
            </a:r>
            <a:r>
              <a:rPr lang="cs-CZ" dirty="0"/>
              <a:t> (moučnivka, opary, průjmy, ztráta váhy, noční pocení</a:t>
            </a:r>
            <a:r>
              <a:rPr lang="cs-CZ" dirty="0" smtClean="0"/>
              <a:t>,…)</a:t>
            </a:r>
          </a:p>
          <a:p>
            <a:pPr lvl="0"/>
            <a:endParaRPr lang="cs-CZ" dirty="0"/>
          </a:p>
          <a:p>
            <a:pPr lvl="0"/>
            <a:r>
              <a:rPr lang="cs-CZ" b="1" dirty="0"/>
              <a:t>AIDS, pozdní </a:t>
            </a:r>
            <a:r>
              <a:rPr lang="cs-CZ" b="1" dirty="0" err="1"/>
              <a:t>symtomatické</a:t>
            </a:r>
            <a:r>
              <a:rPr lang="cs-CZ" b="1" dirty="0"/>
              <a:t> stádium  (oportunní infekce a nádory:</a:t>
            </a:r>
            <a:r>
              <a:rPr lang="cs-CZ" dirty="0"/>
              <a:t> </a:t>
            </a:r>
            <a:r>
              <a:rPr lang="cs-CZ" dirty="0" err="1"/>
              <a:t>pneumocytová</a:t>
            </a:r>
            <a:r>
              <a:rPr lang="cs-CZ" dirty="0"/>
              <a:t> pneumonie, CMV, herpetické infekce, cerebrální toxoplazmóza, atypické </a:t>
            </a:r>
            <a:r>
              <a:rPr lang="cs-CZ" dirty="0" err="1"/>
              <a:t>mykobakteriózy</a:t>
            </a:r>
            <a:r>
              <a:rPr lang="cs-CZ" dirty="0"/>
              <a:t>, systémové mykotické infekce, </a:t>
            </a:r>
            <a:r>
              <a:rPr lang="cs-CZ" dirty="0" err="1"/>
              <a:t>cryptokokózy</a:t>
            </a:r>
            <a:r>
              <a:rPr lang="cs-CZ" dirty="0"/>
              <a:t>, parazitární infekce GIT,…., </a:t>
            </a:r>
            <a:r>
              <a:rPr lang="cs-CZ" dirty="0" err="1"/>
              <a:t>Kaposiho</a:t>
            </a:r>
            <a:r>
              <a:rPr lang="cs-CZ" dirty="0"/>
              <a:t> sarkom (HHV typ 8), non-</a:t>
            </a:r>
            <a:r>
              <a:rPr lang="cs-CZ" dirty="0" err="1"/>
              <a:t>Hodgkinovy</a:t>
            </a:r>
            <a:r>
              <a:rPr lang="cs-CZ" dirty="0"/>
              <a:t> lymfomy (EBV))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18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 smtClean="0">
                <a:solidFill>
                  <a:schemeClr val="bg1">
                    <a:lumMod val="65000"/>
                  </a:schemeClr>
                </a:solidFill>
              </a:rPr>
              <a:t>Prionové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PRION</a:t>
            </a:r>
            <a:r>
              <a:rPr lang="cs-CZ" dirty="0" smtClean="0"/>
              <a:t> (</a:t>
            </a:r>
            <a:r>
              <a:rPr lang="cs-CZ" dirty="0" err="1" smtClean="0"/>
              <a:t>proteinaceous</a:t>
            </a:r>
            <a:r>
              <a:rPr lang="cs-CZ" dirty="0" smtClean="0"/>
              <a:t> </a:t>
            </a:r>
            <a:r>
              <a:rPr lang="cs-CZ" dirty="0" err="1" smtClean="0"/>
              <a:t>infectious</a:t>
            </a:r>
            <a:r>
              <a:rPr lang="cs-CZ" dirty="0" smtClean="0"/>
              <a:t> </a:t>
            </a:r>
            <a:r>
              <a:rPr lang="cs-CZ" dirty="0" err="1" smtClean="0"/>
              <a:t>particle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normální= nestabilní</a:t>
            </a:r>
          </a:p>
          <a:p>
            <a:pPr lvl="1"/>
            <a:r>
              <a:rPr lang="cs-CZ" dirty="0" smtClean="0"/>
              <a:t>abnormální= stabilní, s pozměněnou konfirmací; původce </a:t>
            </a:r>
            <a:r>
              <a:rPr lang="cs-CZ" dirty="0" err="1" smtClean="0"/>
              <a:t>prionóz</a:t>
            </a:r>
            <a:r>
              <a:rPr lang="cs-CZ" dirty="0" smtClean="0"/>
              <a:t> </a:t>
            </a:r>
          </a:p>
          <a:p>
            <a:r>
              <a:rPr lang="cs-CZ" dirty="0" smtClean="0"/>
              <a:t>Papua Nová Guinea - kanibalové - KURU</a:t>
            </a:r>
          </a:p>
          <a:p>
            <a:r>
              <a:rPr lang="cs-CZ" dirty="0" err="1" smtClean="0"/>
              <a:t>Creutzfelt</a:t>
            </a:r>
            <a:r>
              <a:rPr lang="cs-CZ" dirty="0" smtClean="0"/>
              <a:t>-Jakob (JCD)</a:t>
            </a:r>
          </a:p>
          <a:p>
            <a:pPr lvl="1"/>
            <a:r>
              <a:rPr lang="cs-CZ" dirty="0" smtClean="0"/>
              <a:t>sporadicky, familiárně, </a:t>
            </a:r>
            <a:r>
              <a:rPr lang="cs-CZ" dirty="0" err="1" smtClean="0"/>
              <a:t>iatrogenně</a:t>
            </a:r>
            <a:endParaRPr lang="cs-CZ" dirty="0" smtClean="0"/>
          </a:p>
          <a:p>
            <a:pPr lvl="1"/>
            <a:r>
              <a:rPr lang="cs-CZ" dirty="0" smtClean="0"/>
              <a:t>variantní CJD (Velká Británie) potrava???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Viz patologie CNS - bude odpřednášeno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5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>
                <a:effectLst/>
              </a:rPr>
              <a:t>Creutzfeldtova-Jacobova nemoc</a:t>
            </a:r>
            <a:endParaRPr lang="cs-CZ" altLang="cs-CZ" sz="2400" smtClean="0">
              <a:effectLst/>
            </a:endParaRPr>
          </a:p>
        </p:txBody>
      </p:sp>
      <p:pic>
        <p:nvPicPr>
          <p:cNvPr id="52227" name="Picture 3" descr="n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628775"/>
            <a:ext cx="60928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Obdélník 4"/>
          <p:cNvSpPr>
            <a:spLocks noChangeArrowheads="1"/>
          </p:cNvSpPr>
          <p:nvPr/>
        </p:nvSpPr>
        <p:spPr bwMode="auto">
          <a:xfrm>
            <a:off x="1547813" y="5734050"/>
            <a:ext cx="3179762" cy="4572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itchFamily="34" charset="0"/>
              </a:defRPr>
            </a:lvl9pPr>
          </a:lstStyle>
          <a:p>
            <a:pPr algn="l"/>
            <a:r>
              <a:rPr lang="cs-CZ" altLang="cs-CZ" sz="2400" b="0" i="0">
                <a:solidFill>
                  <a:schemeClr val="tx1"/>
                </a:solidFill>
                <a:latin typeface="Calibri" pitchFamily="34" charset="0"/>
              </a:rPr>
              <a:t>Spongiformní dystrofie </a:t>
            </a:r>
            <a:endParaRPr lang="cs-CZ" altLang="cs-CZ" sz="24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05008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Sepse/ septikemie</a:t>
            </a:r>
          </a:p>
          <a:p>
            <a:pPr lvl="1"/>
            <a:r>
              <a:rPr lang="cs-CZ" dirty="0" smtClean="0"/>
              <a:t>systémová odpověď na generalizovanou infekci způsobenou bakteriemi a jejich toxiny, vyskytující se v krvi</a:t>
            </a:r>
          </a:p>
          <a:p>
            <a:pPr lvl="2"/>
            <a:r>
              <a:rPr lang="cs-CZ" dirty="0" err="1" smtClean="0"/>
              <a:t>nejč</a:t>
            </a:r>
            <a:r>
              <a:rPr lang="cs-CZ" dirty="0" smtClean="0"/>
              <a:t>. pyogenní infekce – </a:t>
            </a:r>
            <a:r>
              <a:rPr lang="cs-CZ" dirty="0" err="1" smtClean="0"/>
              <a:t>hemolyt</a:t>
            </a:r>
            <a:r>
              <a:rPr lang="cs-CZ" dirty="0" smtClean="0"/>
              <a:t>. streptokoky a stafylokoky</a:t>
            </a:r>
          </a:p>
          <a:p>
            <a:pPr lvl="2"/>
            <a:endParaRPr lang="cs-CZ" dirty="0" smtClean="0"/>
          </a:p>
          <a:p>
            <a:r>
              <a:rPr lang="cs-CZ" b="1" dirty="0" smtClean="0"/>
              <a:t>m</a:t>
            </a:r>
            <a:r>
              <a:rPr lang="en-US" b="1" dirty="0" smtClean="0"/>
              <a:t>or</a:t>
            </a:r>
            <a:r>
              <a:rPr lang="cs-CZ" b="1" dirty="0" err="1"/>
              <a:t>fo</a:t>
            </a:r>
            <a:r>
              <a:rPr lang="en-US" b="1" dirty="0" err="1"/>
              <a:t>logick</a:t>
            </a:r>
            <a:r>
              <a:rPr lang="cs-CZ" b="1" dirty="0"/>
              <a:t>é</a:t>
            </a:r>
            <a:r>
              <a:rPr lang="en-US" b="1" dirty="0"/>
              <a:t> </a:t>
            </a:r>
            <a:r>
              <a:rPr lang="en-US" b="1" dirty="0" err="1"/>
              <a:t>projev</a:t>
            </a:r>
            <a:r>
              <a:rPr lang="cs-CZ" b="1" dirty="0" smtClean="0"/>
              <a:t>y </a:t>
            </a:r>
            <a:r>
              <a:rPr lang="en-US" b="1" dirty="0" err="1" smtClean="0"/>
              <a:t>sepse</a:t>
            </a:r>
            <a:r>
              <a:rPr lang="en-US" b="1" dirty="0" smtClean="0"/>
              <a:t> </a:t>
            </a:r>
            <a:r>
              <a:rPr lang="en-US" b="1" dirty="0" err="1"/>
              <a:t>na</a:t>
            </a:r>
            <a:r>
              <a:rPr lang="en-US" b="1" dirty="0"/>
              <a:t> v</a:t>
            </a:r>
            <a:r>
              <a:rPr lang="cs-CZ" b="1" dirty="0" err="1"/>
              <a:t>nitřních</a:t>
            </a:r>
            <a:r>
              <a:rPr lang="cs-CZ" b="1" dirty="0"/>
              <a:t> orgánech</a:t>
            </a:r>
          </a:p>
          <a:p>
            <a:pPr lvl="1"/>
            <a:r>
              <a:rPr lang="cs-CZ" dirty="0"/>
              <a:t>slezina – septická slezina</a:t>
            </a:r>
          </a:p>
          <a:p>
            <a:pPr lvl="1"/>
            <a:r>
              <a:rPr lang="cs-CZ" dirty="0"/>
              <a:t>zvětšení LU - reaktivní změny</a:t>
            </a:r>
          </a:p>
          <a:p>
            <a:pPr lvl="1"/>
            <a:r>
              <a:rPr lang="cs-CZ" dirty="0"/>
              <a:t>septické </a:t>
            </a:r>
            <a:r>
              <a:rPr lang="cs-CZ" dirty="0" err="1"/>
              <a:t>mikroabscesy</a:t>
            </a:r>
            <a:r>
              <a:rPr lang="cs-CZ" dirty="0"/>
              <a:t> – metastazující sepse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cs-CZ" sz="2400" b="1" dirty="0" smtClean="0">
                <a:latin typeface="+mj-lt"/>
              </a:rPr>
              <a:t>SIRS – syndrom systémové zánětlivé odpovědi</a:t>
            </a:r>
            <a:endParaRPr lang="cs-CZ" sz="2400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počátku infekce zánět lokalizovaný, kontrolovaný imunitním systémem</a:t>
            </a:r>
          </a:p>
          <a:p>
            <a:pPr lvl="2"/>
            <a:r>
              <a:rPr lang="cs-CZ" dirty="0"/>
              <a:t>pro další vývoj rozhodující </a:t>
            </a:r>
            <a:r>
              <a:rPr lang="cs-CZ" b="1" dirty="0"/>
              <a:t>stav pacienta </a:t>
            </a:r>
            <a:r>
              <a:rPr lang="cs-CZ" dirty="0"/>
              <a:t>(věk, stav výživy, genetika, komorbidity, léčba)  </a:t>
            </a:r>
          </a:p>
          <a:p>
            <a:pPr lvl="2"/>
            <a:r>
              <a:rPr lang="cs-CZ" dirty="0"/>
              <a:t>klíčová reakce s </a:t>
            </a:r>
            <a:r>
              <a:rPr lang="cs-CZ" b="1" dirty="0">
                <a:solidFill>
                  <a:srgbClr val="FF0000"/>
                </a:solidFill>
              </a:rPr>
              <a:t>tvorbou </a:t>
            </a:r>
            <a:r>
              <a:rPr lang="cs-CZ" b="1" dirty="0" err="1">
                <a:solidFill>
                  <a:srgbClr val="FF0000"/>
                </a:solidFill>
              </a:rPr>
              <a:t>cytokinů</a:t>
            </a:r>
            <a:endParaRPr lang="cs-CZ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b="1" dirty="0" smtClean="0"/>
          </a:p>
          <a:p>
            <a:pPr lvl="1"/>
            <a:r>
              <a:rPr lang="cs-CZ" b="1" dirty="0" smtClean="0"/>
              <a:t>silná </a:t>
            </a:r>
            <a:r>
              <a:rPr lang="cs-CZ" dirty="0" smtClean="0"/>
              <a:t>cytokinová reakce</a:t>
            </a:r>
            <a:r>
              <a:rPr lang="en-US" dirty="0" smtClean="0"/>
              <a:t> &gt;</a:t>
            </a:r>
            <a:r>
              <a:rPr lang="cs-CZ" dirty="0" smtClean="0"/>
              <a:t> rychlá aktivace makrofágů a granulocytů 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smrt většiny mikrobů  </a:t>
            </a:r>
            <a:r>
              <a:rPr lang="cs-CZ" dirty="0" smtClean="0"/>
              <a:t>pozdní fáze - k sepsi nedochází, </a:t>
            </a:r>
            <a:r>
              <a:rPr lang="cs-CZ" b="1" dirty="0" smtClean="0"/>
              <a:t>množství </a:t>
            </a:r>
            <a:r>
              <a:rPr lang="cs-CZ" b="1" dirty="0" err="1" smtClean="0"/>
              <a:t>cytokinů</a:t>
            </a:r>
            <a:r>
              <a:rPr lang="cs-CZ" b="1" dirty="0" smtClean="0"/>
              <a:t> klesá </a:t>
            </a:r>
            <a:r>
              <a:rPr lang="en-US" dirty="0" smtClean="0"/>
              <a:t>&gt; </a:t>
            </a:r>
            <a:r>
              <a:rPr lang="cs-CZ" dirty="0" smtClean="0"/>
              <a:t>reakce je mírná, spontánně odeznívající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b="1" dirty="0" smtClean="0"/>
              <a:t>nedostatečná</a:t>
            </a:r>
            <a:r>
              <a:rPr lang="cs-CZ" dirty="0" smtClean="0"/>
              <a:t> cytokinová reakce </a:t>
            </a:r>
            <a:r>
              <a:rPr lang="en-US" dirty="0" smtClean="0"/>
              <a:t>&gt; </a:t>
            </a:r>
            <a:r>
              <a:rPr lang="cs-CZ" dirty="0" smtClean="0"/>
              <a:t>malá reakce makrofágů a granulocytů </a:t>
            </a:r>
            <a:r>
              <a:rPr lang="en-US" dirty="0" smtClean="0"/>
              <a:t>&gt;</a:t>
            </a:r>
            <a:r>
              <a:rPr lang="cs-CZ" dirty="0" smtClean="0"/>
              <a:t> pozdní fáze 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většina mikrobů přežívá a množí se v cirkulaci</a:t>
            </a:r>
            <a:r>
              <a:rPr lang="en-US" dirty="0" smtClean="0"/>
              <a:t> &gt;</a:t>
            </a:r>
            <a:r>
              <a:rPr lang="cs-CZ" dirty="0" smtClean="0"/>
              <a:t> výrazně se </a:t>
            </a:r>
            <a:r>
              <a:rPr lang="cs-CZ" b="1" dirty="0" smtClean="0"/>
              <a:t>zvyšuje hladina </a:t>
            </a:r>
            <a:r>
              <a:rPr lang="cs-CZ" b="1" dirty="0" err="1" smtClean="0"/>
              <a:t>cytokinů</a:t>
            </a:r>
            <a:r>
              <a:rPr lang="cs-CZ" dirty="0" smtClean="0"/>
              <a:t>  </a:t>
            </a:r>
            <a:r>
              <a:rPr lang="en-US" dirty="0" smtClean="0"/>
              <a:t>&gt;&gt;&gt; </a:t>
            </a:r>
            <a:r>
              <a:rPr lang="cs-CZ" dirty="0" smtClean="0"/>
              <a:t>systémová reakce na zánět=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SEPSE</a:t>
            </a:r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 riziko </a:t>
            </a:r>
            <a:r>
              <a:rPr lang="cs-CZ" dirty="0"/>
              <a:t>v</a:t>
            </a:r>
            <a:r>
              <a:rPr lang="cs-CZ" dirty="0" smtClean="0"/>
              <a:t>yčerpání </a:t>
            </a:r>
            <a:r>
              <a:rPr lang="cs-CZ" dirty="0"/>
              <a:t>a zhroucení imunitního systému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en-US" dirty="0" smtClean="0"/>
              <a:t>&gt; </a:t>
            </a:r>
            <a:r>
              <a:rPr lang="cs-CZ" dirty="0" smtClean="0"/>
              <a:t>septický </a:t>
            </a:r>
            <a:r>
              <a:rPr lang="cs-CZ" dirty="0"/>
              <a:t>šok </a:t>
            </a:r>
            <a:r>
              <a:rPr lang="en-US" dirty="0"/>
              <a:t>&gt; </a:t>
            </a:r>
            <a:r>
              <a:rPr lang="cs-CZ" dirty="0"/>
              <a:t>smrt</a:t>
            </a:r>
          </a:p>
          <a:p>
            <a:pPr lvl="1"/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Pyemie</a:t>
            </a:r>
          </a:p>
          <a:p>
            <a:pPr lvl="1"/>
            <a:r>
              <a:rPr lang="cs-CZ" dirty="0" smtClean="0"/>
              <a:t>v krvi shluky mikrobů – tzv. vegetace</a:t>
            </a:r>
          </a:p>
          <a:p>
            <a:pPr lvl="1"/>
            <a:r>
              <a:rPr lang="cs-CZ" dirty="0" smtClean="0"/>
              <a:t>původ: hnisavá tromboflebitida, endokarditida</a:t>
            </a:r>
          </a:p>
          <a:p>
            <a:pPr lvl="1"/>
            <a:r>
              <a:rPr lang="cs-CZ" dirty="0" smtClean="0"/>
              <a:t>dělení:</a:t>
            </a:r>
          </a:p>
          <a:p>
            <a:pPr lvl="2"/>
            <a:r>
              <a:rPr lang="cs-CZ" dirty="0" smtClean="0"/>
              <a:t>periferní</a:t>
            </a:r>
          </a:p>
          <a:p>
            <a:pPr lvl="2"/>
            <a:r>
              <a:rPr lang="cs-CZ" dirty="0" smtClean="0"/>
              <a:t>centrální </a:t>
            </a:r>
          </a:p>
          <a:p>
            <a:pPr lvl="2"/>
            <a:r>
              <a:rPr lang="cs-CZ" dirty="0" smtClean="0"/>
              <a:t>portální</a:t>
            </a:r>
          </a:p>
          <a:p>
            <a:pPr lvl="2"/>
            <a:r>
              <a:rPr lang="cs-CZ" dirty="0" smtClean="0"/>
              <a:t>umbilikální (novorozenci)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ZÁKLADNÍ POJMY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Toxoinfekce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alimentální</a:t>
            </a:r>
            <a:r>
              <a:rPr lang="cs-CZ" dirty="0" smtClean="0"/>
              <a:t> nákazy</a:t>
            </a:r>
          </a:p>
          <a:p>
            <a:pPr lvl="1"/>
            <a:r>
              <a:rPr lang="cs-CZ" dirty="0" smtClean="0"/>
              <a:t>vyvolány mikroorganismy (často ze zvířat), uvolňujícími ve střevě endotoxiny, které poškozují sliznici </a:t>
            </a:r>
            <a:r>
              <a:rPr lang="cs-CZ" dirty="0"/>
              <a:t>střeva a vyvolají </a:t>
            </a:r>
            <a:r>
              <a:rPr lang="cs-CZ" dirty="0" smtClean="0"/>
              <a:t>onemocnění</a:t>
            </a:r>
          </a:p>
          <a:p>
            <a:pPr lvl="2"/>
            <a:r>
              <a:rPr lang="cs-CZ" dirty="0" err="1" smtClean="0"/>
              <a:t>Campylobacter</a:t>
            </a:r>
            <a:r>
              <a:rPr lang="cs-CZ" dirty="0" smtClean="0"/>
              <a:t> </a:t>
            </a:r>
            <a:r>
              <a:rPr lang="cs-CZ" dirty="0" err="1" smtClean="0"/>
              <a:t>jejuni</a:t>
            </a:r>
            <a:r>
              <a:rPr lang="cs-CZ" dirty="0" smtClean="0"/>
              <a:t> – drůbež, mléko: enteritis, kolitis</a:t>
            </a:r>
          </a:p>
          <a:p>
            <a:pPr lvl="2"/>
            <a:r>
              <a:rPr lang="cs-CZ" dirty="0" err="1" smtClean="0"/>
              <a:t>Shigella</a:t>
            </a:r>
            <a:r>
              <a:rPr lang="cs-CZ" dirty="0" smtClean="0"/>
              <a:t> </a:t>
            </a:r>
            <a:r>
              <a:rPr lang="cs-CZ" dirty="0" err="1" smtClean="0"/>
              <a:t>dysenterie</a:t>
            </a:r>
            <a:r>
              <a:rPr lang="cs-CZ" dirty="0" smtClean="0"/>
              <a:t> – úplavice: </a:t>
            </a:r>
            <a:r>
              <a:rPr lang="cs-CZ" dirty="0" err="1" smtClean="0"/>
              <a:t>pseudomembranózní</a:t>
            </a:r>
            <a:r>
              <a:rPr lang="cs-CZ" dirty="0" smtClean="0"/>
              <a:t> a </a:t>
            </a:r>
            <a:r>
              <a:rPr lang="cs-CZ" dirty="0" err="1" smtClean="0"/>
              <a:t>ulcerativní</a:t>
            </a:r>
            <a:r>
              <a:rPr lang="cs-CZ" dirty="0" smtClean="0"/>
              <a:t> kolitis, HUS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Intoxikace</a:t>
            </a:r>
            <a:r>
              <a:rPr lang="cs-CZ" dirty="0"/>
              <a:t> (</a:t>
            </a:r>
            <a:r>
              <a:rPr lang="cs-CZ" dirty="0" err="1"/>
              <a:t>enterotoxikózy</a:t>
            </a:r>
            <a:r>
              <a:rPr lang="cs-CZ" dirty="0"/>
              <a:t>) </a:t>
            </a:r>
            <a:endParaRPr lang="cs-CZ" dirty="0" smtClean="0"/>
          </a:p>
          <a:p>
            <a:pPr lvl="1"/>
            <a:r>
              <a:rPr lang="cs-CZ" dirty="0" smtClean="0"/>
              <a:t>jsou </a:t>
            </a:r>
            <a:r>
              <a:rPr lang="cs-CZ" dirty="0"/>
              <a:t>onemocnění, </a:t>
            </a:r>
            <a:r>
              <a:rPr lang="cs-CZ" dirty="0" smtClean="0"/>
              <a:t>způsobená potravinami, </a:t>
            </a:r>
            <a:r>
              <a:rPr lang="cs-CZ" dirty="0"/>
              <a:t>ve kterých se pomnožily bakterie, které do jídla uvolnily </a:t>
            </a:r>
            <a:r>
              <a:rPr lang="cs-CZ" dirty="0" smtClean="0"/>
              <a:t>toxiny, a které vyvolají otravu(stafylokokový enterotoxin, botulotoxin)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okové infekce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Stafylokoky</a:t>
            </a:r>
          </a:p>
          <a:p>
            <a:pPr lvl="1"/>
            <a:r>
              <a:rPr lang="cs-CZ" dirty="0" smtClean="0"/>
              <a:t>ohraničená (+/-) hnisavá ložiska v kůži</a:t>
            </a:r>
          </a:p>
          <a:p>
            <a:pPr lvl="2"/>
            <a:r>
              <a:rPr lang="cs-CZ" dirty="0" smtClean="0"/>
              <a:t>furunkl, karbunkl, panaritium</a:t>
            </a:r>
          </a:p>
          <a:p>
            <a:pPr lvl="1"/>
            <a:r>
              <a:rPr lang="cs-CZ" dirty="0" err="1" smtClean="0"/>
              <a:t>staf</a:t>
            </a:r>
            <a:r>
              <a:rPr lang="cs-CZ" dirty="0" smtClean="0"/>
              <a:t>. mastitida kojících</a:t>
            </a:r>
          </a:p>
          <a:p>
            <a:pPr lvl="1"/>
            <a:r>
              <a:rPr lang="cs-CZ" dirty="0" err="1" smtClean="0"/>
              <a:t>staf</a:t>
            </a:r>
            <a:r>
              <a:rPr lang="cs-CZ" dirty="0" smtClean="0"/>
              <a:t>. osteomyelitida (při sepsi)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10/19/2017</a:t>
            </a:fld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933</TotalTime>
  <Words>2155</Words>
  <Application>Microsoft Office PowerPoint</Application>
  <PresentationFormat>Předvádění na obrazovce (4:3)</PresentationFormat>
  <Paragraphs>443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Century Schoolbook</vt:lpstr>
      <vt:lpstr>Verdana</vt:lpstr>
      <vt:lpstr>Wingdings</vt:lpstr>
      <vt:lpstr>Wingdings 2</vt:lpstr>
      <vt:lpstr>Wingdings 3</vt:lpstr>
      <vt:lpstr>Arkýř</vt:lpstr>
      <vt:lpstr>INFEKČNÍ PŘÍČINY NEMOCÍ</vt:lpstr>
      <vt:lpstr>INFEKČNÍ PŘÍČINY NEMOCÍ</vt:lpstr>
      <vt:lpstr>ZÁKLADNÍ POJMY</vt:lpstr>
      <vt:lpstr>ZÁKLADNÍ POJMY</vt:lpstr>
      <vt:lpstr>ZÁKLADNÍ POJMY</vt:lpstr>
      <vt:lpstr>SIRS – syndrom systémové zánětlivé odpovědi</vt:lpstr>
      <vt:lpstr>ZÁKLADNÍ POJMY</vt:lpstr>
      <vt:lpstr>ZÁKLADNÍ POJMY</vt:lpstr>
      <vt:lpstr>Kokové infekce</vt:lpstr>
      <vt:lpstr>Prezentace aplikace PowerPoint</vt:lpstr>
      <vt:lpstr>Neisserriové infekce</vt:lpstr>
      <vt:lpstr>Hnisavá leptomeningitida (povrchový hnisavý zánět)</vt:lpstr>
      <vt:lpstr>Hnisavá leptomeningitida  (povrchový hnisavý zánět)</vt:lpstr>
      <vt:lpstr>Korynebakteriální infekce</vt:lpstr>
      <vt:lpstr>Kolibacilární infekce</vt:lpstr>
      <vt:lpstr>Kolibacilární infekce</vt:lpstr>
      <vt:lpstr>Salmonelózy</vt:lpstr>
      <vt:lpstr>Prezentace aplikace PowerPoint</vt:lpstr>
      <vt:lpstr>Anaerobní infekce</vt:lpstr>
      <vt:lpstr>Prezentace aplikace PowerPoint</vt:lpstr>
      <vt:lpstr>Pseudomembranózní kolitida (etiologie Clostridie)</vt:lpstr>
      <vt:lpstr>Aktinomykóza</vt:lpstr>
      <vt:lpstr>Aktinomykóza</vt:lpstr>
      <vt:lpstr>Mykózy</vt:lpstr>
      <vt:lpstr>Hluboké mykózy</vt:lpstr>
      <vt:lpstr>Mykotická ezofagitida  přehled (Grocott)</vt:lpstr>
      <vt:lpstr>Hluboké mykózy</vt:lpstr>
      <vt:lpstr>Hluboké mykózy</vt:lpstr>
      <vt:lpstr>Pneumocystová pneumonie</vt:lpstr>
      <vt:lpstr>Protozoální infekce</vt:lpstr>
      <vt:lpstr>Protozoální infekce</vt:lpstr>
      <vt:lpstr>Parazitální infekce</vt:lpstr>
      <vt:lpstr>Parazitární apendikopatie – roup dětský v lumen</vt:lpstr>
      <vt:lpstr>Parazitální infekce</vt:lpstr>
      <vt:lpstr>VIRY</vt:lpstr>
      <vt:lpstr>VIRY</vt:lpstr>
      <vt:lpstr>VIRY</vt:lpstr>
      <vt:lpstr>Akutní virové infekce- příklady</vt:lpstr>
      <vt:lpstr>Chronické virové infekce- příklady</vt:lpstr>
      <vt:lpstr>Condyloma accuminatum</vt:lpstr>
      <vt:lpstr>Dysplázie děložního čípku CIN II</vt:lpstr>
      <vt:lpstr>HIV infekce</vt:lpstr>
      <vt:lpstr>Stádia HIV infekce: </vt:lpstr>
      <vt:lpstr>Prionové infekce</vt:lpstr>
      <vt:lpstr>Creutzfeldtova-Jacobova nemoc</vt:lpstr>
      <vt:lpstr>DĚKUJI ZA POZORNOST!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PŘÍČINY NEMOCÍ</dc:title>
  <dc:creator>Sylva Hotarková</dc:creator>
  <cp:lastModifiedBy>OLYMPUS</cp:lastModifiedBy>
  <cp:revision>50</cp:revision>
  <dcterms:created xsi:type="dcterms:W3CDTF">2017-09-13T12:22:19Z</dcterms:created>
  <dcterms:modified xsi:type="dcterms:W3CDTF">2017-10-19T09:56:30Z</dcterms:modified>
</cp:coreProperties>
</file>