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8"/>
  </p:notesMasterIdLst>
  <p:sldIdLst>
    <p:sldId id="256" r:id="rId2"/>
    <p:sldId id="257" r:id="rId3"/>
    <p:sldId id="258" r:id="rId4"/>
    <p:sldId id="259" r:id="rId5"/>
    <p:sldId id="303" r:id="rId6"/>
    <p:sldId id="304" r:id="rId7"/>
    <p:sldId id="305" r:id="rId8"/>
    <p:sldId id="306" r:id="rId9"/>
    <p:sldId id="307" r:id="rId10"/>
    <p:sldId id="309" r:id="rId11"/>
    <p:sldId id="273" r:id="rId12"/>
    <p:sldId id="260" r:id="rId13"/>
    <p:sldId id="301" r:id="rId14"/>
    <p:sldId id="280" r:id="rId15"/>
    <p:sldId id="289" r:id="rId16"/>
    <p:sldId id="279" r:id="rId17"/>
    <p:sldId id="261" r:id="rId18"/>
    <p:sldId id="262" r:id="rId19"/>
    <p:sldId id="275" r:id="rId20"/>
    <p:sldId id="276" r:id="rId21"/>
    <p:sldId id="286" r:id="rId22"/>
    <p:sldId id="290" r:id="rId23"/>
    <p:sldId id="291" r:id="rId24"/>
    <p:sldId id="292" r:id="rId25"/>
    <p:sldId id="287" r:id="rId26"/>
    <p:sldId id="288" r:id="rId27"/>
    <p:sldId id="266" r:id="rId28"/>
    <p:sldId id="299" r:id="rId29"/>
    <p:sldId id="293" r:id="rId30"/>
    <p:sldId id="294" r:id="rId31"/>
    <p:sldId id="295" r:id="rId32"/>
    <p:sldId id="296" r:id="rId33"/>
    <p:sldId id="267" r:id="rId34"/>
    <p:sldId id="298" r:id="rId35"/>
    <p:sldId id="302" r:id="rId36"/>
    <p:sldId id="308" r:id="rId37"/>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144" y="62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8517B5-A5E4-4442-BA96-E4089896C356}" type="datetimeFigureOut">
              <a:rPr lang="cs-CZ" smtClean="0"/>
              <a:t>12.01.2018</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B332DF-70D1-4043-9A3F-4B81A7C67B9E}" type="slidenum">
              <a:rPr lang="cs-CZ" smtClean="0"/>
              <a:t>‹#›</a:t>
            </a:fld>
            <a:endParaRPr lang="cs-CZ"/>
          </a:p>
        </p:txBody>
      </p:sp>
    </p:spTree>
    <p:extLst>
      <p:ext uri="{BB962C8B-B14F-4D97-AF65-F5344CB8AC3E}">
        <p14:creationId xmlns:p14="http://schemas.microsoft.com/office/powerpoint/2010/main" val="4046696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5B332DF-70D1-4043-9A3F-4B81A7C67B9E}" type="slidenum">
              <a:rPr lang="cs-CZ" smtClean="0"/>
              <a:t>1</a:t>
            </a:fld>
            <a:endParaRPr lang="cs-CZ"/>
          </a:p>
        </p:txBody>
      </p:sp>
    </p:spTree>
    <p:extLst>
      <p:ext uri="{BB962C8B-B14F-4D97-AF65-F5344CB8AC3E}">
        <p14:creationId xmlns:p14="http://schemas.microsoft.com/office/powerpoint/2010/main" val="2008428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pPr lvl="0"/>
            <a:r>
              <a:t>Pravděpodobností a emoční vnímání rizika.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cs-CZ" dirty="0"/>
              <a:t>Kliknutím lze upravit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Kliknutím můžete upravit styl předlohy.</a:t>
            </a:r>
            <a:endParaRPr lang="en-US" dirty="0"/>
          </a:p>
        </p:txBody>
      </p:sp>
      <p:sp>
        <p:nvSpPr>
          <p:cNvPr id="4" name="Date Placeholder 3"/>
          <p:cNvSpPr>
            <a:spLocks noGrp="1"/>
          </p:cNvSpPr>
          <p:nvPr>
            <p:ph type="dt" sz="half" idx="10"/>
          </p:nvPr>
        </p:nvSpPr>
        <p:spPr/>
        <p:txBody>
          <a:bodyPr/>
          <a:lstStyle/>
          <a:p>
            <a:fld id="{8A3A43DF-04A3-4662-88CA-28FDED1CFC09}" type="datetimeFigureOut">
              <a:rPr lang="cs-CZ" smtClean="0"/>
              <a:t>12.01.2018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133630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Date Placeholder 3"/>
          <p:cNvSpPr>
            <a:spLocks noGrp="1"/>
          </p:cNvSpPr>
          <p:nvPr>
            <p:ph type="dt" sz="half" idx="10"/>
          </p:nvPr>
        </p:nvSpPr>
        <p:spPr/>
        <p:txBody>
          <a:bodyPr/>
          <a:lstStyle/>
          <a:p>
            <a:fld id="{8A3A43DF-04A3-4662-88CA-28FDED1CFC09}" type="datetimeFigureOut">
              <a:rPr lang="cs-CZ" smtClean="0"/>
              <a:t>12.01.2018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2634403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cs-CZ" dirty="0"/>
              <a:t>Kliknutím lze upravit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Date Placeholder 3"/>
          <p:cNvSpPr>
            <a:spLocks noGrp="1"/>
          </p:cNvSpPr>
          <p:nvPr>
            <p:ph type="dt" sz="half" idx="10"/>
          </p:nvPr>
        </p:nvSpPr>
        <p:spPr/>
        <p:txBody>
          <a:bodyPr/>
          <a:lstStyle/>
          <a:p>
            <a:fld id="{8A3A43DF-04A3-4662-88CA-28FDED1CFC09}" type="datetimeFigureOut">
              <a:rPr lang="cs-CZ" smtClean="0"/>
              <a:t>12.01.2018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3303502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Kliknutím lze upravit styl.</a:t>
            </a:r>
            <a:endParaRPr lang="en-US" dirty="0"/>
          </a:p>
        </p:txBody>
      </p:sp>
      <p:sp>
        <p:nvSpPr>
          <p:cNvPr id="3" name="Content Placeholder 2"/>
          <p:cNvSpPr>
            <a:spLocks noGrp="1"/>
          </p:cNvSpPr>
          <p:nvPr>
            <p:ph idx="1"/>
          </p:nvPr>
        </p:nvSpPr>
        <p:spPr/>
        <p:txBody>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Date Placeholder 3"/>
          <p:cNvSpPr>
            <a:spLocks noGrp="1"/>
          </p:cNvSpPr>
          <p:nvPr>
            <p:ph type="dt" sz="half" idx="10"/>
          </p:nvPr>
        </p:nvSpPr>
        <p:spPr/>
        <p:txBody>
          <a:bodyPr/>
          <a:lstStyle/>
          <a:p>
            <a:fld id="{8A3A43DF-04A3-4662-88CA-28FDED1CFC09}" type="datetimeFigureOut">
              <a:rPr lang="cs-CZ" smtClean="0"/>
              <a:t>12.01.2018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42894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cs-CZ" dirty="0"/>
              <a:t>Kliknutím lze upravit styl.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dirty="0"/>
              <a:t>Upravte styly předlohy textu.</a:t>
            </a:r>
          </a:p>
        </p:txBody>
      </p:sp>
      <p:sp>
        <p:nvSpPr>
          <p:cNvPr id="4" name="Date Placeholder 3"/>
          <p:cNvSpPr>
            <a:spLocks noGrp="1"/>
          </p:cNvSpPr>
          <p:nvPr>
            <p:ph type="dt" sz="half" idx="10"/>
          </p:nvPr>
        </p:nvSpPr>
        <p:spPr/>
        <p:txBody>
          <a:bodyPr/>
          <a:lstStyle/>
          <a:p>
            <a:fld id="{8A3A43DF-04A3-4662-88CA-28FDED1CFC09}" type="datetimeFigureOut">
              <a:rPr lang="cs-CZ" smtClean="0"/>
              <a:t>12.01.2018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1085206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Kliknutím lze upravit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5" name="Date Placeholder 4"/>
          <p:cNvSpPr>
            <a:spLocks noGrp="1"/>
          </p:cNvSpPr>
          <p:nvPr>
            <p:ph type="dt" sz="half" idx="10"/>
          </p:nvPr>
        </p:nvSpPr>
        <p:spPr/>
        <p:txBody>
          <a:bodyPr/>
          <a:lstStyle/>
          <a:p>
            <a:fld id="{8A3A43DF-04A3-4662-88CA-28FDED1CFC09}" type="datetimeFigureOut">
              <a:rPr lang="cs-CZ" smtClean="0"/>
              <a:t>12.01.2018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2115035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cs-CZ" dirty="0"/>
              <a:t>Kliknutím lze upravit styl.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Upravte styly předlohy textu.</a:t>
            </a:r>
          </a:p>
        </p:txBody>
      </p:sp>
      <p:sp>
        <p:nvSpPr>
          <p:cNvPr id="4" name="Content Placeholder 3"/>
          <p:cNvSpPr>
            <a:spLocks noGrp="1"/>
          </p:cNvSpPr>
          <p:nvPr>
            <p:ph sz="half" idx="2"/>
          </p:nvPr>
        </p:nvSpPr>
        <p:spPr>
          <a:xfrm>
            <a:off x="839788" y="2505075"/>
            <a:ext cx="5157787" cy="3684588"/>
          </a:xfrm>
        </p:spPr>
        <p:txBody>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Upravte styly předlohy textu.</a:t>
            </a:r>
          </a:p>
        </p:txBody>
      </p:sp>
      <p:sp>
        <p:nvSpPr>
          <p:cNvPr id="6" name="Content Placeholder 5"/>
          <p:cNvSpPr>
            <a:spLocks noGrp="1"/>
          </p:cNvSpPr>
          <p:nvPr>
            <p:ph sz="quarter" idx="4"/>
          </p:nvPr>
        </p:nvSpPr>
        <p:spPr>
          <a:xfrm>
            <a:off x="6172200" y="2505075"/>
            <a:ext cx="5183188" cy="3684588"/>
          </a:xfrm>
        </p:spPr>
        <p:txBody>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7" name="Date Placeholder 6"/>
          <p:cNvSpPr>
            <a:spLocks noGrp="1"/>
          </p:cNvSpPr>
          <p:nvPr>
            <p:ph type="dt" sz="half" idx="10"/>
          </p:nvPr>
        </p:nvSpPr>
        <p:spPr/>
        <p:txBody>
          <a:bodyPr/>
          <a:lstStyle/>
          <a:p>
            <a:fld id="{8A3A43DF-04A3-4662-88CA-28FDED1CFC09}" type="datetimeFigureOut">
              <a:rPr lang="cs-CZ" smtClean="0"/>
              <a:t>12.01.2018</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2963676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Kliknutím lze upravit styl.</a:t>
            </a:r>
            <a:endParaRPr lang="en-US" dirty="0"/>
          </a:p>
        </p:txBody>
      </p:sp>
      <p:sp>
        <p:nvSpPr>
          <p:cNvPr id="3" name="Date Placeholder 2"/>
          <p:cNvSpPr>
            <a:spLocks noGrp="1"/>
          </p:cNvSpPr>
          <p:nvPr>
            <p:ph type="dt" sz="half" idx="10"/>
          </p:nvPr>
        </p:nvSpPr>
        <p:spPr/>
        <p:txBody>
          <a:bodyPr/>
          <a:lstStyle/>
          <a:p>
            <a:fld id="{8A3A43DF-04A3-4662-88CA-28FDED1CFC09}" type="datetimeFigureOut">
              <a:rPr lang="cs-CZ" smtClean="0"/>
              <a:t>12.01.2018</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3964334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3A43DF-04A3-4662-88CA-28FDED1CFC09}" type="datetimeFigureOut">
              <a:rPr lang="cs-CZ" smtClean="0"/>
              <a:t>12.01.2018</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1961380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dirty="0"/>
              <a:t>Kliknutím lze upravit styl.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a:t>Upravte styly předlohy textu.</a:t>
            </a:r>
          </a:p>
        </p:txBody>
      </p:sp>
      <p:sp>
        <p:nvSpPr>
          <p:cNvPr id="5" name="Date Placeholder 4"/>
          <p:cNvSpPr>
            <a:spLocks noGrp="1"/>
          </p:cNvSpPr>
          <p:nvPr>
            <p:ph type="dt" sz="half" idx="10"/>
          </p:nvPr>
        </p:nvSpPr>
        <p:spPr/>
        <p:txBody>
          <a:bodyPr/>
          <a:lstStyle/>
          <a:p>
            <a:fld id="{8A3A43DF-04A3-4662-88CA-28FDED1CFC09}" type="datetimeFigureOut">
              <a:rPr lang="cs-CZ" smtClean="0"/>
              <a:t>12.01.2018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104209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dirty="0"/>
              <a:t>Kliknutím lze upravit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dirty="0"/>
              <a:t>Kliknutím na ikonu přidáte obrázek.</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a:t>Upravte styly předlohy textu.</a:t>
            </a:r>
          </a:p>
        </p:txBody>
      </p:sp>
      <p:sp>
        <p:nvSpPr>
          <p:cNvPr id="5" name="Date Placeholder 4"/>
          <p:cNvSpPr>
            <a:spLocks noGrp="1"/>
          </p:cNvSpPr>
          <p:nvPr>
            <p:ph type="dt" sz="half" idx="10"/>
          </p:nvPr>
        </p:nvSpPr>
        <p:spPr/>
        <p:txBody>
          <a:bodyPr/>
          <a:lstStyle/>
          <a:p>
            <a:fld id="{8A3A43DF-04A3-4662-88CA-28FDED1CFC09}" type="datetimeFigureOut">
              <a:rPr lang="cs-CZ" smtClean="0"/>
              <a:t>12.01.2018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2041669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dirty="0"/>
              <a:t>Kliknutím lze upravit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3A43DF-04A3-4662-88CA-28FDED1CFC09}" type="datetimeFigureOut">
              <a:rPr lang="cs-CZ" smtClean="0"/>
              <a:t>12.01.2018</a:t>
            </a:fld>
            <a:endParaRPr lang="cs-C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D58ADA-DDE5-40A5-9BF1-B0BC81F4C7C5}" type="slidenum">
              <a:rPr lang="cs-CZ" smtClean="0"/>
              <a:t>‹#›</a:t>
            </a:fld>
            <a:endParaRPr lang="cs-CZ"/>
          </a:p>
        </p:txBody>
      </p:sp>
    </p:spTree>
    <p:extLst>
      <p:ext uri="{BB962C8B-B14F-4D97-AF65-F5344CB8AC3E}">
        <p14:creationId xmlns:p14="http://schemas.microsoft.com/office/powerpoint/2010/main" val="7799844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err="1" smtClean="0"/>
              <a:t>Types</a:t>
            </a:r>
            <a:r>
              <a:rPr lang="cs-CZ" b="1" dirty="0" smtClean="0"/>
              <a:t> </a:t>
            </a:r>
            <a:r>
              <a:rPr lang="cs-CZ" b="1" dirty="0" err="1" smtClean="0"/>
              <a:t>of</a:t>
            </a:r>
            <a:r>
              <a:rPr lang="cs-CZ" b="1" dirty="0" smtClean="0"/>
              <a:t> </a:t>
            </a:r>
            <a:r>
              <a:rPr lang="cs-CZ" b="1" dirty="0" err="1" smtClean="0"/>
              <a:t>prevention</a:t>
            </a:r>
            <a:r>
              <a:rPr lang="en-US" b="1" dirty="0">
                <a:latin typeface="+mj-ea"/>
                <a:cs typeface="+mj-ea"/>
              </a:rPr>
              <a:t/>
            </a:r>
            <a:br>
              <a:rPr lang="en-US" b="1" dirty="0">
                <a:latin typeface="+mj-ea"/>
                <a:cs typeface="+mj-ea"/>
              </a:rPr>
            </a:br>
            <a:r>
              <a:rPr lang="cs-CZ" b="1" dirty="0" smtClean="0">
                <a:cs typeface="+mj-ea"/>
              </a:rPr>
              <a:t>Risk </a:t>
            </a:r>
            <a:r>
              <a:rPr lang="cs-CZ" b="1" dirty="0" err="1" smtClean="0">
                <a:cs typeface="+mj-ea"/>
              </a:rPr>
              <a:t>assessment</a:t>
            </a:r>
            <a:endParaRPr lang="cs-CZ" b="1" dirty="0"/>
          </a:p>
        </p:txBody>
      </p:sp>
      <p:sp>
        <p:nvSpPr>
          <p:cNvPr id="3" name="Podnadpis 2"/>
          <p:cNvSpPr>
            <a:spLocks noGrp="1"/>
          </p:cNvSpPr>
          <p:nvPr>
            <p:ph type="subTitle" idx="1"/>
          </p:nvPr>
        </p:nvSpPr>
        <p:spPr>
          <a:xfrm>
            <a:off x="1524000" y="4497388"/>
            <a:ext cx="9144000" cy="1655762"/>
          </a:xfrm>
        </p:spPr>
        <p:txBody>
          <a:bodyPr vert="horz" lIns="91440" tIns="45720" rIns="91440" bIns="45720" rtlCol="0" anchor="t">
            <a:normAutofit/>
          </a:bodyPr>
          <a:lstStyle/>
          <a:p>
            <a:r>
              <a:rPr lang="cs-CZ" dirty="0"/>
              <a:t>Mgr. A. Peřina, Ph.D</a:t>
            </a:r>
            <a:r>
              <a:rPr lang="cs-CZ" dirty="0" smtClean="0"/>
              <a:t>.</a:t>
            </a:r>
          </a:p>
          <a:p>
            <a:r>
              <a:rPr lang="cs-CZ" dirty="0" err="1" smtClean="0"/>
              <a:t>Dept</a:t>
            </a:r>
            <a:r>
              <a:rPr lang="cs-CZ" dirty="0" smtClean="0"/>
              <a:t>. </a:t>
            </a:r>
            <a:r>
              <a:rPr lang="cs-CZ" dirty="0" err="1"/>
              <a:t>o</a:t>
            </a:r>
            <a:r>
              <a:rPr lang="cs-CZ" dirty="0" err="1" smtClean="0"/>
              <a:t>f</a:t>
            </a:r>
            <a:r>
              <a:rPr lang="cs-CZ" dirty="0" smtClean="0"/>
              <a:t> Public </a:t>
            </a:r>
            <a:r>
              <a:rPr lang="cs-CZ" dirty="0" err="1" smtClean="0"/>
              <a:t>Health</a:t>
            </a:r>
            <a:endParaRPr lang="cs-CZ" dirty="0" smtClean="0"/>
          </a:p>
          <a:p>
            <a:r>
              <a:rPr lang="cs-CZ" dirty="0" err="1" smtClean="0"/>
              <a:t>Faculty</a:t>
            </a:r>
            <a:r>
              <a:rPr lang="cs-CZ" dirty="0" smtClean="0"/>
              <a:t> </a:t>
            </a:r>
            <a:r>
              <a:rPr lang="cs-CZ" dirty="0" err="1" smtClean="0"/>
              <a:t>of</a:t>
            </a:r>
            <a:r>
              <a:rPr lang="cs-CZ" dirty="0" smtClean="0"/>
              <a:t> </a:t>
            </a:r>
            <a:r>
              <a:rPr lang="cs-CZ" dirty="0" err="1" smtClean="0"/>
              <a:t>Medicine</a:t>
            </a:r>
            <a:r>
              <a:rPr lang="cs-CZ" dirty="0" smtClean="0"/>
              <a:t>, Masaryk University</a:t>
            </a:r>
            <a:endParaRPr lang="cs-CZ" dirty="0"/>
          </a:p>
        </p:txBody>
      </p:sp>
    </p:spTree>
    <p:extLst>
      <p:ext uri="{BB962C8B-B14F-4D97-AF65-F5344CB8AC3E}">
        <p14:creationId xmlns:p14="http://schemas.microsoft.com/office/powerpoint/2010/main" val="3799523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ázek 4" descr="SaveLIVESpackage310.jpg">
            <a:extLst>
              <a:ext uri="{FF2B5EF4-FFF2-40B4-BE49-F238E27FC236}">
                <a16:creationId xmlns:a16="http://schemas.microsoft.com/office/drawing/2014/main" id="{FE8AF7E3-3953-4590-82FE-6ED31A25BD4E}"/>
              </a:ext>
            </a:extLst>
          </p:cNvPr>
          <p:cNvPicPr>
            <a:picLocks noChangeAspect="1"/>
          </p:cNvPicPr>
          <p:nvPr/>
        </p:nvPicPr>
        <p:blipFill rotWithShape="1">
          <a:blip r:embed="rId2"/>
          <a:srcRect l="2017" r="3889" b="1"/>
          <a:stretch/>
        </p:blipFill>
        <p:spPr>
          <a:xfrm>
            <a:off x="5120640" y="1904281"/>
            <a:ext cx="6233160" cy="4272681"/>
          </a:xfrm>
          <a:prstGeom prst="rect">
            <a:avLst/>
          </a:prstGeom>
        </p:spPr>
      </p:pic>
      <p:sp>
        <p:nvSpPr>
          <p:cNvPr id="2" name="Nadpis 1">
            <a:extLst>
              <a:ext uri="{FF2B5EF4-FFF2-40B4-BE49-F238E27FC236}">
                <a16:creationId xmlns:a16="http://schemas.microsoft.com/office/drawing/2014/main" id="{8E9445CB-30C8-4938-AFC4-B4A0CEB6F065}"/>
              </a:ext>
            </a:extLst>
          </p:cNvPr>
          <p:cNvSpPr>
            <a:spLocks noGrp="1"/>
          </p:cNvSpPr>
          <p:nvPr>
            <p:ph type="title"/>
          </p:nvPr>
        </p:nvSpPr>
        <p:spPr>
          <a:xfrm>
            <a:off x="838200" y="365125"/>
            <a:ext cx="10515600" cy="1325563"/>
          </a:xfrm>
        </p:spPr>
        <p:txBody>
          <a:bodyPr>
            <a:normAutofit/>
          </a:bodyPr>
          <a:lstStyle/>
          <a:p>
            <a:pPr algn="ctr"/>
            <a:r>
              <a:rPr lang="en-US" b="1" dirty="0" smtClean="0"/>
              <a:t>Selected campaigns of </a:t>
            </a:r>
            <a:r>
              <a:rPr lang="cs-CZ" b="1" dirty="0" smtClean="0"/>
              <a:t>WHO</a:t>
            </a:r>
            <a:endParaRPr lang="cs-CZ" b="1" dirty="0"/>
          </a:p>
        </p:txBody>
      </p:sp>
      <p:sp>
        <p:nvSpPr>
          <p:cNvPr id="3" name="Zástupný symbol pro obsah 2">
            <a:extLst>
              <a:ext uri="{FF2B5EF4-FFF2-40B4-BE49-F238E27FC236}">
                <a16:creationId xmlns:a16="http://schemas.microsoft.com/office/drawing/2014/main" id="{F07401C7-D0B8-4CE7-AF96-EFC0135C2D94}"/>
              </a:ext>
            </a:extLst>
          </p:cNvPr>
          <p:cNvSpPr>
            <a:spLocks noGrp="1"/>
          </p:cNvSpPr>
          <p:nvPr>
            <p:ph idx="1"/>
          </p:nvPr>
        </p:nvSpPr>
        <p:spPr>
          <a:xfrm>
            <a:off x="838200" y="1825625"/>
            <a:ext cx="3797807" cy="4351338"/>
          </a:xfrm>
        </p:spPr>
        <p:txBody>
          <a:bodyPr vert="horz" lIns="91440" tIns="45720" rIns="91440" bIns="45720" rtlCol="0" anchor="t">
            <a:normAutofit/>
          </a:bodyPr>
          <a:lstStyle/>
          <a:p>
            <a:r>
              <a:rPr lang="en-US" dirty="0" err="1"/>
              <a:t>SaveLIVES</a:t>
            </a:r>
            <a:r>
              <a:rPr lang="en-US" dirty="0"/>
              <a:t>: road safety package, evidence-based inventory focusing on speed limits, transport infrastructure, vehicle safety, traffic law and regulations and actions </a:t>
            </a:r>
            <a:r>
              <a:rPr lang="en-US" dirty="0" smtClean="0"/>
              <a:t>increasing the chance of </a:t>
            </a:r>
            <a:r>
              <a:rPr lang="en-US" dirty="0"/>
              <a:t>survival </a:t>
            </a:r>
            <a:r>
              <a:rPr lang="en-US" dirty="0" smtClean="0"/>
              <a:t>after </a:t>
            </a:r>
            <a:r>
              <a:rPr lang="en-US" dirty="0"/>
              <a:t>a traffic accident.</a:t>
            </a:r>
            <a:endParaRPr lang="cs-CZ" dirty="0"/>
          </a:p>
        </p:txBody>
      </p:sp>
    </p:spTree>
    <p:extLst>
      <p:ext uri="{BB962C8B-B14F-4D97-AF65-F5344CB8AC3E}">
        <p14:creationId xmlns:p14="http://schemas.microsoft.com/office/powerpoint/2010/main" val="1856462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rázek 3" descr="Thisness of a that: It's like your health – bad habits ...">
            <a:extLst>
              <a:ext uri="{FF2B5EF4-FFF2-40B4-BE49-F238E27FC236}">
                <a16:creationId xmlns:a16="http://schemas.microsoft.com/office/drawing/2014/main" id="{3D4D25FB-0C7F-4B45-82CE-B81D514BC962}"/>
              </a:ext>
            </a:extLst>
          </p:cNvPr>
          <p:cNvPicPr>
            <a:picLocks noChangeAspect="1"/>
          </p:cNvPicPr>
          <p:nvPr/>
        </p:nvPicPr>
        <p:blipFill>
          <a:blip r:embed="rId2"/>
          <a:stretch>
            <a:fillRect/>
          </a:stretch>
        </p:blipFill>
        <p:spPr>
          <a:xfrm>
            <a:off x="5153822" y="926240"/>
            <a:ext cx="6553545" cy="5013461"/>
          </a:xfrm>
          <a:prstGeom prst="rect">
            <a:avLst/>
          </a:prstGeom>
        </p:spPr>
      </p:pic>
      <p:sp>
        <p:nvSpPr>
          <p:cNvPr id="8" name="Rectangle 7">
            <a:extLst>
              <a:ext uri="{FF2B5EF4-FFF2-40B4-BE49-F238E27FC236}">
                <a16:creationId xmlns:a16="http://schemas.microsoft.com/office/drawing/2014/main" id="{AB45A142-4255-493C-8284-5D566C121B1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38FB9660-F42F-4313-BBC4-47C007FE484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Nadpis 1"/>
          <p:cNvSpPr>
            <a:spLocks noGrp="1"/>
          </p:cNvSpPr>
          <p:nvPr>
            <p:ph type="title"/>
          </p:nvPr>
        </p:nvSpPr>
        <p:spPr>
          <a:xfrm>
            <a:off x="759962" y="926240"/>
            <a:ext cx="3657600" cy="3619500"/>
          </a:xfrm>
        </p:spPr>
        <p:txBody>
          <a:bodyPr vert="horz" lIns="91440" tIns="45720" rIns="91440" bIns="45720" rtlCol="0" anchor="b">
            <a:normAutofit/>
          </a:bodyPr>
          <a:lstStyle/>
          <a:p>
            <a:pPr algn="ctr"/>
            <a:r>
              <a:rPr lang="en-US" sz="4000" dirty="0">
                <a:solidFill>
                  <a:schemeClr val="bg1"/>
                </a:solidFill>
              </a:rPr>
              <a:t>The preventive and therapeutic components of medicine are complementary to one another.</a:t>
            </a:r>
            <a:endParaRPr lang="en-US" sz="3700" kern="1200" dirty="0">
              <a:solidFill>
                <a:schemeClr val="bg1"/>
              </a:solidFill>
            </a:endParaRPr>
          </a:p>
        </p:txBody>
      </p:sp>
    </p:spTree>
    <p:extLst>
      <p:ext uri="{BB962C8B-B14F-4D97-AF65-F5344CB8AC3E}">
        <p14:creationId xmlns:p14="http://schemas.microsoft.com/office/powerpoint/2010/main" val="1402530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5D92DD-1138-4F62-8B03-49AA0D4843B2}"/>
              </a:ext>
            </a:extLst>
          </p:cNvPr>
          <p:cNvSpPr>
            <a:spLocks noGrp="1"/>
          </p:cNvSpPr>
          <p:nvPr>
            <p:ph type="title"/>
          </p:nvPr>
        </p:nvSpPr>
        <p:spPr>
          <a:xfrm>
            <a:off x="838200" y="365126"/>
            <a:ext cx="10515600" cy="958850"/>
          </a:xfrm>
        </p:spPr>
        <p:txBody>
          <a:bodyPr>
            <a:normAutofit fontScale="90000"/>
          </a:bodyPr>
          <a:lstStyle/>
          <a:p>
            <a:pPr algn="ctr"/>
            <a:r>
              <a:rPr lang="en-US" b="1" dirty="0"/>
              <a:t>Why </a:t>
            </a:r>
            <a:r>
              <a:rPr lang="en-US" b="1" dirty="0" smtClean="0"/>
              <a:t>prevention</a:t>
            </a:r>
            <a:br>
              <a:rPr lang="en-US" b="1" dirty="0" smtClean="0"/>
            </a:br>
            <a:r>
              <a:rPr lang="en-US" b="1" dirty="0" smtClean="0"/>
              <a:t> </a:t>
            </a:r>
            <a:r>
              <a:rPr lang="en-US" b="1" dirty="0"/>
              <a:t>when we can treat the disease?</a:t>
            </a:r>
            <a:endParaRPr lang="cs-CZ" b="1" dirty="0"/>
          </a:p>
        </p:txBody>
      </p:sp>
      <p:sp>
        <p:nvSpPr>
          <p:cNvPr id="3" name="Zástupný symbol pro obsah 2">
            <a:extLst>
              <a:ext uri="{FF2B5EF4-FFF2-40B4-BE49-F238E27FC236}">
                <a16:creationId xmlns:a16="http://schemas.microsoft.com/office/drawing/2014/main" id="{4D9567C0-56EB-40B8-B557-669B810F673E}"/>
              </a:ext>
            </a:extLst>
          </p:cNvPr>
          <p:cNvSpPr>
            <a:spLocks noGrp="1"/>
          </p:cNvSpPr>
          <p:nvPr>
            <p:ph idx="1"/>
          </p:nvPr>
        </p:nvSpPr>
        <p:spPr>
          <a:xfrm>
            <a:off x="838200" y="1495425"/>
            <a:ext cx="10515600" cy="5067299"/>
          </a:xfrm>
        </p:spPr>
        <p:txBody>
          <a:bodyPr vert="horz" lIns="91440" tIns="45720" rIns="91440" bIns="45720" rtlCol="0" anchor="t">
            <a:normAutofit lnSpcReduction="10000"/>
          </a:bodyPr>
          <a:lstStyle/>
          <a:p>
            <a:r>
              <a:rPr lang="en-US" dirty="0"/>
              <a:t>Effective prevention reduces the incidence and prevalence of serious diseases</a:t>
            </a:r>
            <a:r>
              <a:rPr lang="en-US" dirty="0" smtClean="0"/>
              <a:t>.</a:t>
            </a:r>
          </a:p>
          <a:p>
            <a:r>
              <a:rPr lang="en-US" dirty="0"/>
              <a:t>In most cases, treatment has side effects that can be avoided by effective </a:t>
            </a:r>
            <a:r>
              <a:rPr lang="en-US" dirty="0" smtClean="0"/>
              <a:t>prevention.</a:t>
            </a:r>
          </a:p>
          <a:p>
            <a:r>
              <a:rPr lang="en-US" dirty="0" smtClean="0"/>
              <a:t>Consistently </a:t>
            </a:r>
            <a:r>
              <a:rPr lang="en-US" dirty="0"/>
              <a:t>healthy individual is economically </a:t>
            </a:r>
            <a:r>
              <a:rPr lang="en-US" dirty="0" smtClean="0"/>
              <a:t>active. </a:t>
            </a:r>
            <a:endParaRPr lang="cs-CZ" dirty="0"/>
          </a:p>
          <a:p>
            <a:r>
              <a:rPr lang="en-US" dirty="0"/>
              <a:t>Consistently healthy individual is less sensitive to social, cultural and other d</a:t>
            </a:r>
            <a:r>
              <a:rPr lang="en-US" dirty="0" smtClean="0"/>
              <a:t>ifferentiation.</a:t>
            </a:r>
            <a:endParaRPr lang="cs-CZ" dirty="0"/>
          </a:p>
          <a:p>
            <a:r>
              <a:rPr lang="en-US" dirty="0"/>
              <a:t>Satisfactory environment </a:t>
            </a:r>
            <a:r>
              <a:rPr lang="en-US" dirty="0" smtClean="0"/>
              <a:t>fulfills well the </a:t>
            </a:r>
            <a:r>
              <a:rPr lang="en-US" dirty="0"/>
              <a:t>functions of production, recreation and </a:t>
            </a:r>
            <a:r>
              <a:rPr lang="en-US" dirty="0" smtClean="0"/>
              <a:t>regeneration.</a:t>
            </a:r>
          </a:p>
          <a:p>
            <a:r>
              <a:rPr lang="en-US" i="1" dirty="0" smtClean="0"/>
              <a:t>The </a:t>
            </a:r>
            <a:r>
              <a:rPr lang="en-US" i="1" dirty="0"/>
              <a:t>zero option means the growing cost of medical technology, the possibilities of which can be (once) exhausted </a:t>
            </a:r>
            <a:r>
              <a:rPr lang="en-US" i="1" dirty="0" smtClean="0"/>
              <a:t>(</a:t>
            </a:r>
            <a:r>
              <a:rPr lang="en-US" i="1" dirty="0" err="1" smtClean="0"/>
              <a:t>eg</a:t>
            </a:r>
            <a:r>
              <a:rPr lang="en-US" i="1" dirty="0" smtClean="0"/>
              <a:t>. antibiotics </a:t>
            </a:r>
            <a:r>
              <a:rPr lang="en-US" i="1" dirty="0"/>
              <a:t>and current resistance, </a:t>
            </a:r>
            <a:r>
              <a:rPr lang="en-US" i="1" dirty="0" smtClean="0"/>
              <a:t>organ </a:t>
            </a:r>
            <a:r>
              <a:rPr lang="en-US" i="1" dirty="0"/>
              <a:t>transplants and ethical </a:t>
            </a:r>
            <a:r>
              <a:rPr lang="en-US" i="1" dirty="0" smtClean="0"/>
              <a:t>issues etc.).</a:t>
            </a:r>
            <a:endParaRPr lang="cs-CZ" i="1" dirty="0"/>
          </a:p>
        </p:txBody>
      </p:sp>
    </p:spTree>
    <p:extLst>
      <p:ext uri="{BB962C8B-B14F-4D97-AF65-F5344CB8AC3E}">
        <p14:creationId xmlns:p14="http://schemas.microsoft.com/office/powerpoint/2010/main" val="56031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rázek 3" descr="ibbandm - 5.7 Crisis Managment &amp; Contingency Planning (HL)">
            <a:extLst>
              <a:ext uri="{FF2B5EF4-FFF2-40B4-BE49-F238E27FC236}">
                <a16:creationId xmlns:a16="http://schemas.microsoft.com/office/drawing/2014/main" id="{A25BF0A5-3E0E-44DF-A90B-C545A59DF2B6}"/>
              </a:ext>
            </a:extLst>
          </p:cNvPr>
          <p:cNvPicPr>
            <a:picLocks noChangeAspect="1"/>
          </p:cNvPicPr>
          <p:nvPr/>
        </p:nvPicPr>
        <p:blipFill>
          <a:blip r:embed="rId2"/>
          <a:stretch>
            <a:fillRect/>
          </a:stretch>
        </p:blipFill>
        <p:spPr>
          <a:xfrm>
            <a:off x="5490196" y="492573"/>
            <a:ext cx="5880796" cy="5880796"/>
          </a:xfrm>
          <a:prstGeom prst="rect">
            <a:avLst/>
          </a:prstGeom>
        </p:spPr>
      </p:pic>
      <p:sp>
        <p:nvSpPr>
          <p:cNvPr id="8" name="Rectangle 7">
            <a:extLst>
              <a:ext uri="{FF2B5EF4-FFF2-40B4-BE49-F238E27FC236}">
                <a16:creationId xmlns:a16="http://schemas.microsoft.com/office/drawing/2014/main" id="{AB45A142-4255-493C-8284-5D566C121B1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38FB9660-F42F-4313-BBC4-47C007FE484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Nadpis 1">
            <a:extLst>
              <a:ext uri="{FF2B5EF4-FFF2-40B4-BE49-F238E27FC236}">
                <a16:creationId xmlns:a16="http://schemas.microsoft.com/office/drawing/2014/main" id="{A178D35F-F9AB-4877-A9CC-C3D10696696D}"/>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dirty="0" smtClean="0">
                <a:solidFill>
                  <a:schemeClr val="bg1"/>
                </a:solidFill>
                <a:latin typeface="+mj-lt"/>
              </a:rPr>
              <a:t>Health risks assessment</a:t>
            </a:r>
            <a:endParaRPr lang="cs-CZ" sz="4800" kern="1200" dirty="0">
              <a:solidFill>
                <a:schemeClr val="bg1"/>
              </a:solidFill>
              <a:latin typeface="+mj-lt"/>
            </a:endParaRPr>
          </a:p>
        </p:txBody>
      </p:sp>
    </p:spTree>
    <p:extLst>
      <p:ext uri="{BB962C8B-B14F-4D97-AF65-F5344CB8AC3E}">
        <p14:creationId xmlns:p14="http://schemas.microsoft.com/office/powerpoint/2010/main" val="3338046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a:effectLst>
            <a:outerShdw blurRad="40000" dist="19995" dir="5400000" algn="ctr">
              <a:srgbClr val="000000">
                <a:alpha val="38000"/>
              </a:srgbClr>
            </a:outerShdw>
          </a:effectLst>
        </p:spPr>
        <p:txBody>
          <a:bodyPr/>
          <a:lstStyle>
            <a:lvl1pPr lvl="0">
              <a:defRPr/>
            </a:lvl1pPr>
          </a:lstStyle>
          <a:p>
            <a:pPr lvl="0" algn="ctr"/>
            <a:r>
              <a:rPr lang="cs-CZ" sz="4800" b="1" dirty="0" smtClean="0"/>
              <a:t>Hazard </a:t>
            </a:r>
            <a:r>
              <a:rPr lang="cs-CZ" sz="4800" b="1" dirty="0" err="1" smtClean="0"/>
              <a:t>vs</a:t>
            </a:r>
            <a:r>
              <a:rPr lang="cs-CZ" sz="4800" b="1" dirty="0" smtClean="0"/>
              <a:t> Risk</a:t>
            </a:r>
            <a:endParaRPr lang="cs-CZ" sz="4800" b="1" dirty="0"/>
          </a:p>
        </p:txBody>
      </p:sp>
      <p:sp>
        <p:nvSpPr>
          <p:cNvPr id="3" name="Text Placeholder 2"/>
          <p:cNvSpPr txBox="1">
            <a:spLocks noGrp="1"/>
          </p:cNvSpPr>
          <p:nvPr>
            <p:ph sz="half" idx="1"/>
          </p:nvPr>
        </p:nvSpPr>
        <p:spPr>
          <a:xfrm>
            <a:off x="691315" y="1599151"/>
            <a:ext cx="5389893" cy="4303199"/>
          </a:xfrm>
          <a:prstGeom prst="rect">
            <a:avLst/>
          </a:prstGeom>
        </p:spPr>
        <p:txBody>
          <a:bodyPr lIns="100704" tIns="50353" rIns="100704" bIns="50353" anchor="t"/>
          <a:lstStyle>
            <a:lvl1pPr lvl="0">
              <a:defRPr/>
            </a:lvl1pPr>
          </a:lstStyle>
          <a:p>
            <a:pPr lvl="0" indent="-375920"/>
            <a:r>
              <a:rPr lang="cs-CZ" sz="4000" dirty="0" smtClean="0"/>
              <a:t>Hazard</a:t>
            </a:r>
            <a:endParaRPr lang="en-US" dirty="0"/>
          </a:p>
          <a:p>
            <a:pPr lvl="1"/>
            <a:r>
              <a:rPr lang="cs-CZ" sz="3200" dirty="0" err="1"/>
              <a:t>Characterizes</a:t>
            </a:r>
            <a:r>
              <a:rPr lang="cs-CZ" sz="3200" dirty="0"/>
              <a:t> </a:t>
            </a:r>
            <a:r>
              <a:rPr lang="cs-CZ" sz="3200" dirty="0" err="1"/>
              <a:t>properties</a:t>
            </a:r>
            <a:r>
              <a:rPr lang="cs-CZ" sz="3200" dirty="0"/>
              <a:t> </a:t>
            </a:r>
            <a:r>
              <a:rPr lang="cs-CZ" sz="3200" dirty="0" err="1"/>
              <a:t>of</a:t>
            </a:r>
            <a:r>
              <a:rPr lang="cs-CZ" sz="3200" dirty="0"/>
              <a:t> </a:t>
            </a:r>
            <a:r>
              <a:rPr lang="cs-CZ" sz="3200" dirty="0" err="1" smtClean="0"/>
              <a:t>agents</a:t>
            </a:r>
            <a:endParaRPr lang="cs-CZ" sz="3200" dirty="0" smtClean="0"/>
          </a:p>
          <a:p>
            <a:pPr lvl="2"/>
            <a:r>
              <a:rPr lang="cs-CZ" sz="2800" dirty="0" err="1"/>
              <a:t>Pathogenicity</a:t>
            </a:r>
            <a:r>
              <a:rPr lang="cs-CZ" sz="2800" dirty="0"/>
              <a:t>, </a:t>
            </a:r>
            <a:r>
              <a:rPr lang="cs-CZ" sz="2800" dirty="0" smtClean="0"/>
              <a:t>toxicity... </a:t>
            </a:r>
            <a:endParaRPr lang="cs-CZ" sz="2800" dirty="0"/>
          </a:p>
        </p:txBody>
      </p:sp>
      <p:sp>
        <p:nvSpPr>
          <p:cNvPr id="4" name="Text Placeholder 3"/>
          <p:cNvSpPr txBox="1">
            <a:spLocks noGrp="1"/>
          </p:cNvSpPr>
          <p:nvPr>
            <p:ph sz="half" idx="2"/>
          </p:nvPr>
        </p:nvSpPr>
        <p:spPr>
          <a:xfrm>
            <a:off x="6008829" y="1664503"/>
            <a:ext cx="5941485" cy="4724930"/>
          </a:xfrm>
          <a:prstGeom prst="rect">
            <a:avLst/>
          </a:prstGeom>
        </p:spPr>
        <p:txBody>
          <a:bodyPr vert="horz" lIns="91440" tIns="45720" rIns="91440" bIns="45720" rtlCol="0" anchor="t">
            <a:normAutofit/>
          </a:bodyPr>
          <a:lstStyle>
            <a:lvl1pPr lvl="0">
              <a:defRPr/>
            </a:lvl1pPr>
          </a:lstStyle>
          <a:p>
            <a:pPr lvl="0"/>
            <a:r>
              <a:rPr lang="cs-CZ" sz="3600" dirty="0" smtClean="0"/>
              <a:t>Risk</a:t>
            </a:r>
            <a:endParaRPr lang="cs-CZ" sz="3600" dirty="0"/>
          </a:p>
          <a:p>
            <a:pPr lvl="1"/>
            <a:r>
              <a:rPr lang="en-US" sz="2800" dirty="0"/>
              <a:t>Determines the probability of adverse changes in health </a:t>
            </a:r>
            <a:r>
              <a:rPr lang="en-US" sz="2800" dirty="0" smtClean="0"/>
              <a:t>status</a:t>
            </a:r>
            <a:endParaRPr lang="cs-CZ" sz="2800" dirty="0" smtClean="0"/>
          </a:p>
          <a:p>
            <a:pPr lvl="1"/>
            <a:r>
              <a:rPr lang="en-US" sz="2800" dirty="0"/>
              <a:t>It is a mathematical function of </a:t>
            </a:r>
            <a:r>
              <a:rPr lang="cs-CZ" sz="2800" dirty="0" err="1" smtClean="0"/>
              <a:t>haza</a:t>
            </a:r>
            <a:r>
              <a:rPr lang="en-US" sz="2800" dirty="0" smtClean="0"/>
              <a:t>r</a:t>
            </a:r>
            <a:r>
              <a:rPr lang="cs-CZ" sz="2800" dirty="0" smtClean="0"/>
              <a:t>d.</a:t>
            </a:r>
            <a:endParaRPr lang="cs-CZ" sz="2800" dirty="0"/>
          </a:p>
          <a:p>
            <a:pPr lvl="2"/>
            <a:r>
              <a:rPr lang="cs-CZ" sz="2800" dirty="0"/>
              <a:t>P = 0 … 1</a:t>
            </a:r>
          </a:p>
          <a:p>
            <a:pPr lvl="2"/>
            <a:r>
              <a:rPr lang="cs-CZ" sz="2800" dirty="0"/>
              <a:t>P = 0 % … 100 %</a:t>
            </a:r>
          </a:p>
        </p:txBody>
      </p:sp>
      <p:sp>
        <p:nvSpPr>
          <p:cNvPr id="5" name="Arrow: Right 4"/>
          <p:cNvSpPr/>
          <p:nvPr/>
        </p:nvSpPr>
        <p:spPr>
          <a:xfrm>
            <a:off x="1714500" y="4143375"/>
            <a:ext cx="4228466" cy="1512805"/>
          </a:xfrm>
          <a:prstGeom prst="rightArrow">
            <a:avLst/>
          </a:prstGeom>
          <a:solidFill>
            <a:schemeClr val="lt1"/>
          </a:solidFill>
          <a:ln w="25400" cap="flat">
            <a:solidFill>
              <a:schemeClr val="dk1"/>
            </a:solidFill>
          </a:ln>
        </p:spPr>
        <p:txBody>
          <a:bodyPr lIns="100794" tIns="50397" rIns="100794" bIns="50397" anchor="ctr"/>
          <a:lstStyle>
            <a:lvl1pPr lvl="0">
              <a:defRPr/>
            </a:lvl1pPr>
          </a:lstStyle>
          <a:p>
            <a:pPr lvl="0" algn="ctr"/>
            <a:r>
              <a:rPr lang="cs-CZ" sz="3600" b="1" dirty="0"/>
              <a:t>… </a:t>
            </a:r>
            <a:r>
              <a:rPr lang="cs-CZ" sz="3600" b="1" dirty="0" err="1" smtClean="0"/>
              <a:t>It</a:t>
            </a:r>
            <a:r>
              <a:rPr lang="cs-CZ" sz="3600" b="1" dirty="0" smtClean="0"/>
              <a:t> </a:t>
            </a:r>
            <a:r>
              <a:rPr lang="cs-CZ" sz="3600" b="1" dirty="0" err="1" smtClean="0"/>
              <a:t>may</a:t>
            </a:r>
            <a:r>
              <a:rPr lang="cs-CZ" sz="3600" b="1" dirty="0" smtClean="0"/>
              <a:t>, </a:t>
            </a:r>
            <a:r>
              <a:rPr lang="cs-CZ" sz="3600" b="1" dirty="0" err="1" smtClean="0"/>
              <a:t>it</a:t>
            </a:r>
            <a:r>
              <a:rPr lang="cs-CZ" sz="3600" b="1" dirty="0" smtClean="0"/>
              <a:t> </a:t>
            </a:r>
            <a:r>
              <a:rPr lang="cs-CZ" sz="3600" b="1" dirty="0" err="1" smtClean="0"/>
              <a:t>could</a:t>
            </a:r>
            <a:r>
              <a:rPr lang="cs-CZ" sz="3600" b="1" dirty="0" smtClean="0"/>
              <a:t>…</a:t>
            </a:r>
            <a:endParaRPr lang="cs-CZ" sz="3600" b="1" dirty="0"/>
          </a:p>
        </p:txBody>
      </p:sp>
    </p:spTree>
    <p:extLst>
      <p:ext uri="{BB962C8B-B14F-4D97-AF65-F5344CB8AC3E}">
        <p14:creationId xmlns:p14="http://schemas.microsoft.com/office/powerpoint/2010/main" val="4099385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ázek 4" descr="&lt;strong&gt;Probability&lt;/strong&gt; Stock Vectors &amp; Vector Clip Art | Shutterstock">
            <a:extLst>
              <a:ext uri="{FF2B5EF4-FFF2-40B4-BE49-F238E27FC236}">
                <a16:creationId xmlns:a16="http://schemas.microsoft.com/office/drawing/2014/main" id="{0A9F08C7-3804-423D-BFAD-5C1DEA0945B4}"/>
              </a:ext>
            </a:extLst>
          </p:cNvPr>
          <p:cNvPicPr>
            <a:picLocks noChangeAspect="1"/>
          </p:cNvPicPr>
          <p:nvPr/>
        </p:nvPicPr>
        <p:blipFill rotWithShape="1">
          <a:blip r:embed="rId2"/>
          <a:srcRect l="16453" r="10363"/>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Nadpis 1"/>
          <p:cNvSpPr>
            <a:spLocks noGrp="1"/>
          </p:cNvSpPr>
          <p:nvPr>
            <p:ph type="title"/>
          </p:nvPr>
        </p:nvSpPr>
        <p:spPr>
          <a:xfrm>
            <a:off x="655320" y="365125"/>
            <a:ext cx="5120114" cy="1187450"/>
          </a:xfrm>
        </p:spPr>
        <p:txBody>
          <a:bodyPr>
            <a:normAutofit/>
          </a:bodyPr>
          <a:lstStyle/>
          <a:p>
            <a:pPr algn="ctr"/>
            <a:r>
              <a:rPr lang="cs-CZ" b="1" dirty="0" smtClean="0"/>
              <a:t>Probability</a:t>
            </a:r>
            <a:endParaRPr lang="cs-CZ" b="1" dirty="0"/>
          </a:p>
        </p:txBody>
      </p:sp>
      <p:sp>
        <p:nvSpPr>
          <p:cNvPr id="3" name="Zástupný symbol pro obsah 2"/>
          <p:cNvSpPr>
            <a:spLocks noGrp="1"/>
          </p:cNvSpPr>
          <p:nvPr>
            <p:ph idx="1"/>
          </p:nvPr>
        </p:nvSpPr>
        <p:spPr>
          <a:xfrm>
            <a:off x="447675" y="1857374"/>
            <a:ext cx="5431174" cy="4505325"/>
          </a:xfrm>
        </p:spPr>
        <p:txBody>
          <a:bodyPr vert="horz" lIns="91440" tIns="45720" rIns="91440" bIns="45720" rtlCol="0" anchor="t">
            <a:noAutofit/>
          </a:bodyPr>
          <a:lstStyle/>
          <a:p>
            <a:r>
              <a:rPr lang="cs-CZ" sz="2400" dirty="0" err="1" smtClean="0"/>
              <a:t>Meaning</a:t>
            </a:r>
            <a:r>
              <a:rPr lang="cs-CZ" sz="2400" dirty="0" smtClean="0"/>
              <a:t> </a:t>
            </a:r>
            <a:r>
              <a:rPr lang="cs-CZ" sz="2400" dirty="0"/>
              <a:t>in </a:t>
            </a:r>
            <a:r>
              <a:rPr lang="cs-CZ" sz="2400" dirty="0" err="1" smtClean="0"/>
              <a:t>conversation</a:t>
            </a:r>
            <a:endParaRPr lang="cs-CZ" sz="2400" dirty="0" smtClean="0"/>
          </a:p>
          <a:p>
            <a:r>
              <a:rPr lang="en-US" sz="2400" dirty="0"/>
              <a:t>Relative frequency of the </a:t>
            </a:r>
            <a:r>
              <a:rPr lang="en-US" sz="2400" dirty="0" smtClean="0"/>
              <a:t>phenomenon</a:t>
            </a:r>
            <a:endParaRPr lang="cs-CZ" sz="2400" dirty="0">
              <a:cs typeface="Calibri"/>
            </a:endParaRPr>
          </a:p>
          <a:p>
            <a:pPr marL="457200" lvl="1" indent="0">
              <a:buNone/>
            </a:pPr>
            <a:r>
              <a:rPr lang="en-US" i="1" dirty="0"/>
              <a:t>The result can be predicted on the basis of a statistical analysis of a large number of </a:t>
            </a:r>
            <a:r>
              <a:rPr lang="en-US" i="1" dirty="0" smtClean="0"/>
              <a:t>iterations</a:t>
            </a:r>
            <a:r>
              <a:rPr lang="cs-CZ" dirty="0" smtClean="0"/>
              <a:t>.</a:t>
            </a:r>
          </a:p>
          <a:p>
            <a:pPr marL="457200" lvl="1" indent="0">
              <a:buNone/>
            </a:pPr>
            <a:endParaRPr lang="cs-CZ" dirty="0" smtClean="0"/>
          </a:p>
          <a:p>
            <a:pPr marL="457200" lvl="1" indent="0" algn="ctr">
              <a:buNone/>
            </a:pPr>
            <a:r>
              <a:rPr lang="cs-CZ" dirty="0" err="1" smtClean="0"/>
              <a:t>However</a:t>
            </a:r>
            <a:r>
              <a:rPr lang="cs-CZ" dirty="0" smtClean="0"/>
              <a:t>:</a:t>
            </a:r>
          </a:p>
          <a:p>
            <a:pPr lvl="1"/>
            <a:r>
              <a:rPr lang="en-US" sz="1800" dirty="0" smtClean="0"/>
              <a:t>the </a:t>
            </a:r>
            <a:r>
              <a:rPr lang="en-US" sz="1800" dirty="0"/>
              <a:t>life expectancy in the population does not indicate the length of an individual's </a:t>
            </a:r>
            <a:r>
              <a:rPr lang="en-US" sz="1800" dirty="0" smtClean="0"/>
              <a:t>life</a:t>
            </a:r>
            <a:r>
              <a:rPr lang="cs-CZ" sz="1800" dirty="0" smtClean="0"/>
              <a:t>.</a:t>
            </a:r>
            <a:endParaRPr lang="cs-CZ" sz="1800" dirty="0">
              <a:cs typeface="Calibri"/>
            </a:endParaRPr>
          </a:p>
          <a:p>
            <a:pPr lvl="1"/>
            <a:r>
              <a:rPr lang="en-US" sz="1800" dirty="0" smtClean="0"/>
              <a:t>the </a:t>
            </a:r>
            <a:r>
              <a:rPr lang="en-US" sz="1800" dirty="0"/>
              <a:t>likelihood of genetic diseases do not indicate the occurrence of this disease in particular </a:t>
            </a:r>
            <a:r>
              <a:rPr lang="en-US" sz="1800" dirty="0" smtClean="0"/>
              <a:t>newborns</a:t>
            </a:r>
            <a:endParaRPr lang="cs-CZ" sz="2400" dirty="0"/>
          </a:p>
        </p:txBody>
      </p:sp>
    </p:spTree>
    <p:extLst>
      <p:ext uri="{BB962C8B-B14F-4D97-AF65-F5344CB8AC3E}">
        <p14:creationId xmlns:p14="http://schemas.microsoft.com/office/powerpoint/2010/main" val="2567484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err="1" smtClean="0"/>
              <a:t>Pifalls</a:t>
            </a:r>
            <a:r>
              <a:rPr lang="cs-CZ" b="1" dirty="0" smtClean="0"/>
              <a:t> in risk </a:t>
            </a:r>
            <a:r>
              <a:rPr lang="cs-CZ" b="1" dirty="0" err="1" smtClean="0"/>
              <a:t>assessment</a:t>
            </a:r>
            <a:endParaRPr lang="cs-CZ" b="1" dirty="0"/>
          </a:p>
        </p:txBody>
      </p:sp>
      <p:sp>
        <p:nvSpPr>
          <p:cNvPr id="3" name="Zástupný symbol pro obsah 2"/>
          <p:cNvSpPr>
            <a:spLocks noGrp="1"/>
          </p:cNvSpPr>
          <p:nvPr>
            <p:ph idx="1"/>
          </p:nvPr>
        </p:nvSpPr>
        <p:spPr>
          <a:xfrm>
            <a:off x="838200" y="1690688"/>
            <a:ext cx="10515600" cy="4967287"/>
          </a:xfrm>
        </p:spPr>
        <p:txBody>
          <a:bodyPr vert="horz" lIns="91440" tIns="45720" rIns="91440" bIns="45720" rtlCol="0" anchor="t">
            <a:normAutofit/>
          </a:bodyPr>
          <a:lstStyle/>
          <a:p>
            <a:r>
              <a:rPr lang="cs-CZ" sz="3200" dirty="0" smtClean="0"/>
              <a:t>Risk </a:t>
            </a:r>
            <a:r>
              <a:rPr lang="cs-CZ" sz="3200" dirty="0" err="1" smtClean="0"/>
              <a:t>assessment</a:t>
            </a:r>
            <a:r>
              <a:rPr lang="cs-CZ" sz="3200" dirty="0" smtClean="0"/>
              <a:t> (</a:t>
            </a:r>
            <a:r>
              <a:rPr lang="cs-CZ" sz="3200" dirty="0" err="1" smtClean="0"/>
              <a:t>among</a:t>
            </a:r>
            <a:r>
              <a:rPr lang="cs-CZ" sz="3200" dirty="0" smtClean="0"/>
              <a:t> </a:t>
            </a:r>
            <a:r>
              <a:rPr lang="cs-CZ" sz="3200" dirty="0" err="1" smtClean="0"/>
              <a:t>others</a:t>
            </a:r>
            <a:r>
              <a:rPr lang="cs-CZ" sz="3200" dirty="0" smtClean="0"/>
              <a:t>) </a:t>
            </a:r>
            <a:r>
              <a:rPr lang="cs-CZ" sz="3200" dirty="0"/>
              <a:t>= </a:t>
            </a:r>
            <a:r>
              <a:rPr lang="cs-CZ" sz="3200" dirty="0" smtClean="0"/>
              <a:t>probability </a:t>
            </a:r>
            <a:r>
              <a:rPr lang="cs-CZ" sz="3200" dirty="0" err="1" smtClean="0"/>
              <a:t>of</a:t>
            </a:r>
            <a:r>
              <a:rPr lang="cs-CZ" sz="3200" dirty="0" smtClean="0"/>
              <a:t> hazard </a:t>
            </a:r>
            <a:r>
              <a:rPr lang="cs-CZ" sz="3200" dirty="0" err="1" smtClean="0"/>
              <a:t>application</a:t>
            </a:r>
            <a:r>
              <a:rPr lang="cs-CZ" sz="3200" dirty="0" smtClean="0"/>
              <a:t> + </a:t>
            </a:r>
            <a:r>
              <a:rPr lang="cs-CZ" sz="3200" dirty="0" err="1" smtClean="0"/>
              <a:t>emotions</a:t>
            </a:r>
            <a:endParaRPr lang="cs-CZ" sz="3200" dirty="0"/>
          </a:p>
          <a:p>
            <a:pPr lvl="1"/>
            <a:r>
              <a:rPr lang="en-US" sz="2800" dirty="0"/>
              <a:t>the public knows very little about probability and overestimates its </a:t>
            </a:r>
            <a:r>
              <a:rPr lang="en-US" sz="2800" dirty="0" smtClean="0"/>
              <a:t>importance</a:t>
            </a:r>
            <a:endParaRPr lang="cs-CZ" sz="2800" dirty="0">
              <a:cs typeface="Calibri"/>
            </a:endParaRPr>
          </a:p>
          <a:p>
            <a:pPr lvl="1"/>
            <a:r>
              <a:rPr lang="en-US" sz="2800" dirty="0"/>
              <a:t>experts (mostly) know very little about emotions; experts must be fully aware of </a:t>
            </a:r>
            <a:r>
              <a:rPr lang="en-US" sz="2800" dirty="0" err="1" smtClean="0"/>
              <a:t>th</a:t>
            </a:r>
            <a:r>
              <a:rPr lang="cs-CZ" sz="2800" dirty="0" smtClean="0"/>
              <a:t>e </a:t>
            </a:r>
            <a:r>
              <a:rPr lang="cs-CZ" sz="2800" dirty="0" err="1" smtClean="0"/>
              <a:t>fact</a:t>
            </a:r>
            <a:r>
              <a:rPr lang="cs-CZ" sz="2800" dirty="0" smtClean="0"/>
              <a:t>, </a:t>
            </a:r>
            <a:r>
              <a:rPr lang="cs-CZ" sz="2800" dirty="0" err="1" smtClean="0"/>
              <a:t>that</a:t>
            </a:r>
            <a:endParaRPr lang="cs-CZ" sz="2800" dirty="0" smtClean="0"/>
          </a:p>
          <a:p>
            <a:pPr marL="457200" lvl="1" indent="0">
              <a:buNone/>
            </a:pPr>
            <a:endParaRPr lang="cs-CZ" sz="2800" dirty="0">
              <a:cs typeface="Calibri"/>
            </a:endParaRPr>
          </a:p>
          <a:p>
            <a:pPr lvl="2"/>
            <a:r>
              <a:rPr lang="cs-CZ" sz="2800" dirty="0" smtClean="0"/>
              <a:t>e</a:t>
            </a:r>
            <a:r>
              <a:rPr lang="en-US" sz="2800" dirty="0" smtClean="0"/>
              <a:t>motions </a:t>
            </a:r>
            <a:r>
              <a:rPr lang="en-US" sz="2800" dirty="0"/>
              <a:t>are measurable, as well as the </a:t>
            </a:r>
            <a:r>
              <a:rPr lang="en-US" sz="2800" dirty="0" smtClean="0"/>
              <a:t>probability</a:t>
            </a:r>
            <a:r>
              <a:rPr lang="cs-CZ" sz="2800" dirty="0" smtClean="0"/>
              <a:t> </a:t>
            </a:r>
            <a:r>
              <a:rPr lang="cs-CZ" sz="2800" dirty="0" err="1" smtClean="0"/>
              <a:t>is</a:t>
            </a:r>
            <a:endParaRPr lang="cs-CZ" sz="2800" dirty="0" smtClean="0"/>
          </a:p>
          <a:p>
            <a:pPr lvl="2"/>
            <a:r>
              <a:rPr lang="en-US" sz="2800" dirty="0" smtClean="0"/>
              <a:t>emotions </a:t>
            </a:r>
            <a:r>
              <a:rPr lang="en-US" sz="2800" dirty="0"/>
              <a:t>can be affected as well as the </a:t>
            </a:r>
            <a:r>
              <a:rPr lang="cs-CZ" sz="2800" dirty="0" smtClean="0"/>
              <a:t>probability </a:t>
            </a:r>
          </a:p>
          <a:p>
            <a:pPr lvl="2"/>
            <a:r>
              <a:rPr lang="en-US" sz="2800" dirty="0"/>
              <a:t>emotions are a legitimate part of the </a:t>
            </a:r>
            <a:r>
              <a:rPr lang="en-US" sz="2800" dirty="0" smtClean="0"/>
              <a:t>risk</a:t>
            </a:r>
            <a:endParaRPr lang="cs-CZ" sz="2800" dirty="0">
              <a:cs typeface="Calibri"/>
            </a:endParaRPr>
          </a:p>
        </p:txBody>
      </p:sp>
    </p:spTree>
    <p:extLst>
      <p:ext uri="{BB962C8B-B14F-4D97-AF65-F5344CB8AC3E}">
        <p14:creationId xmlns:p14="http://schemas.microsoft.com/office/powerpoint/2010/main" val="975963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11313EAB-AFBD-44FC-B96C-9C9A7416E5D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rgbClr val="794B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2">
            <a:extLst>
              <a:ext uri="{FF2B5EF4-FFF2-40B4-BE49-F238E27FC236}">
                <a16:creationId xmlns:a16="http://schemas.microsoft.com/office/drawing/2014/main" id="{480C5C28-3276-4497-8BC1-366BAD074B8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946169" y="481265"/>
            <a:ext cx="2212848" cy="1880508"/>
          </a:xfrm>
          <a:prstGeom prst="rect">
            <a:avLst/>
          </a:prstGeom>
          <a:solidFill>
            <a:srgbClr val="FE2F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4">
            <a:extLst>
              <a:ext uri="{FF2B5EF4-FFF2-40B4-BE49-F238E27FC236}">
                <a16:creationId xmlns:a16="http://schemas.microsoft.com/office/drawing/2014/main" id="{5256CDE3-F9C5-4283-AD5F-6148D5AD83B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51051" y="3509435"/>
            <a:ext cx="2212848" cy="2857076"/>
          </a:xfrm>
          <a:prstGeom prst="rect">
            <a:avLst/>
          </a:prstGeom>
          <a:solidFill>
            <a:srgbClr val="FE2F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A279C60-B3AB-4994-BBA4-00CB99B2FD2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0677" y="485775"/>
            <a:ext cx="2203222" cy="286279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79976EB-B5B0-40FD-ABF3-AD6041BA594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3561" y="2514599"/>
            <a:ext cx="2783884" cy="385191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B2D13A27-BA7B-4AC1-BAF1-72B1496204F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08782" y="1701532"/>
            <a:ext cx="4572000" cy="0"/>
          </a:xfrm>
          <a:prstGeom prst="line">
            <a:avLst/>
          </a:prstGeom>
          <a:ln>
            <a:solidFill>
              <a:srgbClr val="794B43"/>
            </a:solidFill>
          </a:ln>
        </p:spPr>
        <p:style>
          <a:lnRef idx="1">
            <a:schemeClr val="accent1"/>
          </a:lnRef>
          <a:fillRef idx="0">
            <a:schemeClr val="accent1"/>
          </a:fillRef>
          <a:effectRef idx="0">
            <a:schemeClr val="accent1"/>
          </a:effectRef>
          <a:fontRef idx="minor">
            <a:schemeClr val="tx1"/>
          </a:fontRef>
        </p:style>
      </p:cxnSp>
      <p:pic>
        <p:nvPicPr>
          <p:cNvPr id="4" name="Obrázek 4" descr="VEDA | VEDANTA | UPANISHAD | SHIRDI SAI BABA Messages ...">
            <a:extLst>
              <a:ext uri="{FF2B5EF4-FFF2-40B4-BE49-F238E27FC236}">
                <a16:creationId xmlns:a16="http://schemas.microsoft.com/office/drawing/2014/main" id="{0E738D3F-1EF5-46E7-A09A-0F9EC6B54EAB}"/>
              </a:ext>
            </a:extLst>
          </p:cNvPr>
          <p:cNvPicPr>
            <a:picLocks noChangeAspect="1"/>
          </p:cNvPicPr>
          <p:nvPr/>
        </p:nvPicPr>
        <p:blipFill rotWithShape="1">
          <a:blip r:embed="rId2"/>
          <a:srcRect/>
          <a:stretch/>
        </p:blipFill>
        <p:spPr>
          <a:xfrm>
            <a:off x="9105635" y="3135249"/>
            <a:ext cx="2459736" cy="2589195"/>
          </a:xfrm>
          <a:prstGeom prst="rect">
            <a:avLst/>
          </a:prstGeom>
        </p:spPr>
      </p:pic>
      <p:pic>
        <p:nvPicPr>
          <p:cNvPr id="6" name="Obrázek 6" descr="301 Moved Permanently">
            <a:extLst>
              <a:ext uri="{FF2B5EF4-FFF2-40B4-BE49-F238E27FC236}">
                <a16:creationId xmlns:a16="http://schemas.microsoft.com/office/drawing/2014/main" id="{555E2E14-B2A0-4EE9-9B47-8CCB343680BD}"/>
              </a:ext>
            </a:extLst>
          </p:cNvPr>
          <p:cNvPicPr>
            <a:picLocks noChangeAspect="1"/>
          </p:cNvPicPr>
          <p:nvPr/>
        </p:nvPicPr>
        <p:blipFill>
          <a:blip r:embed="rId3"/>
          <a:stretch>
            <a:fillRect/>
          </a:stretch>
        </p:blipFill>
        <p:spPr>
          <a:xfrm>
            <a:off x="6715643" y="973083"/>
            <a:ext cx="1883664" cy="1883664"/>
          </a:xfrm>
          <a:prstGeom prst="rect">
            <a:avLst/>
          </a:prstGeom>
        </p:spPr>
      </p:pic>
      <p:sp>
        <p:nvSpPr>
          <p:cNvPr id="2" name="Nadpis 1">
            <a:extLst>
              <a:ext uri="{FF2B5EF4-FFF2-40B4-BE49-F238E27FC236}">
                <a16:creationId xmlns:a16="http://schemas.microsoft.com/office/drawing/2014/main" id="{6FF88746-D185-48C4-92B7-2C509312E2F1}"/>
              </a:ext>
            </a:extLst>
          </p:cNvPr>
          <p:cNvSpPr>
            <a:spLocks noGrp="1"/>
          </p:cNvSpPr>
          <p:nvPr>
            <p:ph type="title"/>
          </p:nvPr>
        </p:nvSpPr>
        <p:spPr>
          <a:xfrm>
            <a:off x="838200" y="365125"/>
            <a:ext cx="4981734" cy="1212315"/>
          </a:xfrm>
        </p:spPr>
        <p:txBody>
          <a:bodyPr anchor="b">
            <a:normAutofit/>
          </a:bodyPr>
          <a:lstStyle/>
          <a:p>
            <a:r>
              <a:rPr lang="cs-CZ" sz="4000" b="1" dirty="0" err="1"/>
              <a:t>Prioritization</a:t>
            </a:r>
            <a:r>
              <a:rPr lang="cs-CZ" sz="4000" b="1" dirty="0"/>
              <a:t> </a:t>
            </a:r>
            <a:r>
              <a:rPr lang="cs-CZ" sz="4000" b="1" dirty="0" err="1"/>
              <a:t>of</a:t>
            </a:r>
            <a:r>
              <a:rPr lang="cs-CZ" sz="4000" b="1" dirty="0"/>
              <a:t> </a:t>
            </a:r>
            <a:r>
              <a:rPr lang="cs-CZ" sz="4000" b="1" dirty="0" err="1"/>
              <a:t>health</a:t>
            </a:r>
            <a:r>
              <a:rPr lang="cs-CZ" sz="4000" b="1" dirty="0"/>
              <a:t> </a:t>
            </a:r>
            <a:r>
              <a:rPr lang="cs-CZ" sz="4000" b="1" dirty="0" err="1"/>
              <a:t>risks</a:t>
            </a:r>
            <a:endParaRPr lang="cs-CZ" sz="4000" b="1" dirty="0"/>
          </a:p>
        </p:txBody>
      </p:sp>
      <p:sp>
        <p:nvSpPr>
          <p:cNvPr id="3" name="Zástupný symbol pro obsah 2">
            <a:extLst>
              <a:ext uri="{FF2B5EF4-FFF2-40B4-BE49-F238E27FC236}">
                <a16:creationId xmlns:a16="http://schemas.microsoft.com/office/drawing/2014/main" id="{B1F61595-2BA6-4EBA-BF25-1BEA8621D04E}"/>
              </a:ext>
            </a:extLst>
          </p:cNvPr>
          <p:cNvSpPr>
            <a:spLocks noGrp="1"/>
          </p:cNvSpPr>
          <p:nvPr>
            <p:ph idx="1"/>
          </p:nvPr>
        </p:nvSpPr>
        <p:spPr>
          <a:xfrm>
            <a:off x="838200" y="2981325"/>
            <a:ext cx="4981734" cy="3195638"/>
          </a:xfrm>
        </p:spPr>
        <p:txBody>
          <a:bodyPr vert="horz" lIns="91440" tIns="45720" rIns="91440" bIns="45720" rtlCol="0">
            <a:normAutofit/>
          </a:bodyPr>
          <a:lstStyle/>
          <a:p>
            <a:pPr>
              <a:buClr>
                <a:srgbClr val="794B43"/>
              </a:buClr>
            </a:pPr>
            <a:r>
              <a:rPr lang="en-US" sz="2400" dirty="0"/>
              <a:t>Why</a:t>
            </a:r>
            <a:r>
              <a:rPr lang="en-US" sz="2400" dirty="0" smtClean="0"/>
              <a:t>?</a:t>
            </a:r>
          </a:p>
          <a:p>
            <a:pPr marL="0" indent="0">
              <a:buClr>
                <a:srgbClr val="794B43"/>
              </a:buClr>
              <a:buNone/>
            </a:pPr>
            <a:r>
              <a:rPr lang="en-US" sz="2400" dirty="0" smtClean="0"/>
              <a:t>There </a:t>
            </a:r>
            <a:r>
              <a:rPr lang="en-US" sz="2400" dirty="0"/>
              <a:t>are a lot of risks that occur in the human environment, but only some of them have a direct impact on human </a:t>
            </a:r>
            <a:r>
              <a:rPr lang="en-US" sz="2400" dirty="0" smtClean="0"/>
              <a:t>health.</a:t>
            </a:r>
            <a:endParaRPr lang="cs-CZ" sz="2400" dirty="0"/>
          </a:p>
        </p:txBody>
      </p:sp>
    </p:spTree>
    <p:extLst>
      <p:ext uri="{BB962C8B-B14F-4D97-AF65-F5344CB8AC3E}">
        <p14:creationId xmlns:p14="http://schemas.microsoft.com/office/powerpoint/2010/main" val="941004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1130300"/>
          </a:xfrm>
        </p:spPr>
        <p:txBody>
          <a:bodyPr/>
          <a:lstStyle/>
          <a:p>
            <a:pPr algn="ctr"/>
            <a:r>
              <a:rPr lang="en-GB" b="1" dirty="0" smtClean="0"/>
              <a:t>Risk Assessment</a:t>
            </a:r>
            <a:endParaRPr lang="cs-CZ" b="1" dirty="0"/>
          </a:p>
        </p:txBody>
      </p:sp>
      <p:sp>
        <p:nvSpPr>
          <p:cNvPr id="3" name="Zástupný symbol pro obsah 2"/>
          <p:cNvSpPr>
            <a:spLocks noGrp="1"/>
          </p:cNvSpPr>
          <p:nvPr>
            <p:ph idx="1"/>
          </p:nvPr>
        </p:nvSpPr>
        <p:spPr>
          <a:xfrm>
            <a:off x="838200" y="1495426"/>
            <a:ext cx="10515600" cy="4886323"/>
          </a:xfrm>
        </p:spPr>
        <p:txBody>
          <a:bodyPr vert="horz" lIns="91440" tIns="45720" rIns="91440" bIns="45720" rtlCol="0" anchor="t">
            <a:normAutofit/>
          </a:bodyPr>
          <a:lstStyle/>
          <a:p>
            <a:pPr marL="0" indent="0" algn="ctr">
              <a:buNone/>
            </a:pPr>
            <a:r>
              <a:rPr lang="cs-CZ" b="1" dirty="0" err="1" smtClean="0"/>
              <a:t>Attention</a:t>
            </a:r>
            <a:r>
              <a:rPr lang="cs-CZ" b="1" dirty="0" smtClean="0"/>
              <a:t> </a:t>
            </a:r>
            <a:r>
              <a:rPr lang="cs-CZ" b="1" dirty="0" err="1" smtClean="0"/>
              <a:t>focuses</a:t>
            </a:r>
            <a:r>
              <a:rPr lang="cs-CZ" b="1" dirty="0" smtClean="0"/>
              <a:t> on </a:t>
            </a:r>
            <a:r>
              <a:rPr lang="cs-CZ" b="1" dirty="0" err="1" smtClean="0"/>
              <a:t>human</a:t>
            </a:r>
            <a:r>
              <a:rPr lang="cs-CZ" b="1" dirty="0" smtClean="0"/>
              <a:t>! </a:t>
            </a:r>
          </a:p>
          <a:p>
            <a:pPr marL="0" indent="0" algn="ctr">
              <a:buNone/>
            </a:pPr>
            <a:r>
              <a:rPr lang="cs-CZ" dirty="0" smtClean="0"/>
              <a:t>Hazard </a:t>
            </a:r>
            <a:r>
              <a:rPr lang="cs-CZ" dirty="0" err="1" smtClean="0"/>
              <a:t>identification</a:t>
            </a:r>
            <a:r>
              <a:rPr lang="cs-CZ" dirty="0" smtClean="0"/>
              <a:t>: </a:t>
            </a:r>
            <a:r>
              <a:rPr lang="cs-CZ" dirty="0" err="1" smtClean="0"/>
              <a:t>can</a:t>
            </a:r>
            <a:r>
              <a:rPr lang="cs-CZ" dirty="0" smtClean="0"/>
              <a:t> </a:t>
            </a:r>
            <a:r>
              <a:rPr lang="cs-CZ" dirty="0" err="1" smtClean="0"/>
              <a:t>the</a:t>
            </a:r>
            <a:r>
              <a:rPr lang="cs-CZ" dirty="0" smtClean="0"/>
              <a:t> agent </a:t>
            </a:r>
            <a:r>
              <a:rPr lang="cs-CZ" i="1" dirty="0" smtClean="0"/>
              <a:t>(</a:t>
            </a:r>
            <a:r>
              <a:rPr lang="cs-CZ" i="1" dirty="0" err="1" smtClean="0"/>
              <a:t>or</a:t>
            </a:r>
            <a:r>
              <a:rPr lang="cs-CZ" i="1" dirty="0" smtClean="0"/>
              <a:t> </a:t>
            </a:r>
            <a:r>
              <a:rPr lang="cs-CZ" i="1" dirty="0" err="1" smtClean="0"/>
              <a:t>active</a:t>
            </a:r>
            <a:r>
              <a:rPr lang="cs-CZ" i="1" dirty="0" smtClean="0"/>
              <a:t> </a:t>
            </a:r>
            <a:r>
              <a:rPr lang="cs-CZ" i="1" dirty="0" err="1" smtClean="0"/>
              <a:t>factor</a:t>
            </a:r>
            <a:r>
              <a:rPr lang="cs-CZ" i="1" dirty="0" smtClean="0"/>
              <a:t>) </a:t>
            </a:r>
            <a:r>
              <a:rPr lang="cs-CZ" dirty="0" err="1" smtClean="0"/>
              <a:t>harm</a:t>
            </a:r>
            <a:r>
              <a:rPr lang="cs-CZ" dirty="0" smtClean="0"/>
              <a:t> </a:t>
            </a:r>
            <a:r>
              <a:rPr lang="cs-CZ" dirty="0" err="1" smtClean="0"/>
              <a:t>health</a:t>
            </a:r>
            <a:r>
              <a:rPr lang="cs-CZ" dirty="0" smtClean="0"/>
              <a:t>?</a:t>
            </a:r>
          </a:p>
          <a:p>
            <a:pPr marL="0" indent="0" algn="ctr">
              <a:buNone/>
            </a:pPr>
            <a:endParaRPr lang="cs-CZ" dirty="0"/>
          </a:p>
          <a:p>
            <a:pPr marL="514350" indent="-514350">
              <a:buFont typeface="+mj-lt"/>
              <a:buAutoNum type="arabicPeriod"/>
            </a:pPr>
            <a:r>
              <a:rPr lang="cs-CZ" dirty="0"/>
              <a:t>Dose - </a:t>
            </a:r>
            <a:r>
              <a:rPr lang="cs-CZ" dirty="0" err="1"/>
              <a:t>effect</a:t>
            </a:r>
            <a:r>
              <a:rPr lang="cs-CZ" dirty="0"/>
              <a:t> </a:t>
            </a:r>
            <a:r>
              <a:rPr lang="cs-CZ" dirty="0" err="1" smtClean="0"/>
              <a:t>relationship</a:t>
            </a:r>
            <a:r>
              <a:rPr lang="cs-CZ" dirty="0" smtClean="0"/>
              <a:t>: </a:t>
            </a:r>
            <a:r>
              <a:rPr lang="en-US" dirty="0"/>
              <a:t>what is the numerical relationship between the </a:t>
            </a:r>
            <a:r>
              <a:rPr lang="en-US" dirty="0" smtClean="0"/>
              <a:t>exposure </a:t>
            </a:r>
            <a:r>
              <a:rPr lang="en-US" dirty="0"/>
              <a:t>and the effect on </a:t>
            </a:r>
            <a:r>
              <a:rPr lang="en-US" dirty="0" smtClean="0"/>
              <a:t>health</a:t>
            </a:r>
            <a:r>
              <a:rPr lang="cs-CZ" dirty="0" smtClean="0"/>
              <a:t>?</a:t>
            </a:r>
            <a:endParaRPr lang="cs-CZ" dirty="0"/>
          </a:p>
          <a:p>
            <a:pPr marL="514350" indent="-514350">
              <a:buFont typeface="+mj-lt"/>
              <a:buAutoNum type="arabicPeriod"/>
            </a:pPr>
            <a:r>
              <a:rPr lang="cs-CZ" dirty="0" err="1" smtClean="0"/>
              <a:t>Exposure</a:t>
            </a:r>
            <a:r>
              <a:rPr lang="cs-CZ" dirty="0" smtClean="0"/>
              <a:t> </a:t>
            </a:r>
            <a:r>
              <a:rPr lang="cs-CZ" dirty="0" err="1"/>
              <a:t>assessment</a:t>
            </a:r>
            <a:r>
              <a:rPr lang="cs-CZ" dirty="0"/>
              <a:t> </a:t>
            </a:r>
            <a:r>
              <a:rPr lang="cs-CZ" dirty="0" smtClean="0"/>
              <a:t>(</a:t>
            </a:r>
            <a:r>
              <a:rPr lang="cs-CZ" dirty="0" err="1" smtClean="0"/>
              <a:t>evaluation</a:t>
            </a:r>
            <a:r>
              <a:rPr lang="cs-CZ" dirty="0" smtClean="0"/>
              <a:t>): </a:t>
            </a:r>
            <a:r>
              <a:rPr lang="en-US" dirty="0"/>
              <a:t>how important is the contact of the individual / population with the </a:t>
            </a:r>
            <a:r>
              <a:rPr lang="en-US" dirty="0" smtClean="0"/>
              <a:t>agent</a:t>
            </a:r>
            <a:r>
              <a:rPr lang="cs-CZ" dirty="0" smtClean="0"/>
              <a:t>?</a:t>
            </a:r>
            <a:endParaRPr lang="cs-CZ" dirty="0"/>
          </a:p>
          <a:p>
            <a:pPr marL="514350" indent="-514350">
              <a:buFont typeface="+mj-lt"/>
              <a:buAutoNum type="arabicPeriod"/>
            </a:pPr>
            <a:r>
              <a:rPr lang="cs-CZ" dirty="0"/>
              <a:t>Risk </a:t>
            </a:r>
            <a:r>
              <a:rPr lang="cs-CZ" dirty="0" err="1" smtClean="0"/>
              <a:t>characterization</a:t>
            </a:r>
            <a:r>
              <a:rPr lang="cs-CZ" dirty="0" smtClean="0"/>
              <a:t>: </a:t>
            </a:r>
            <a:r>
              <a:rPr lang="en-US" dirty="0"/>
              <a:t>can the assumption of an adverse effect on health be confirmed? </a:t>
            </a:r>
            <a:endParaRPr lang="cs-CZ" dirty="0"/>
          </a:p>
        </p:txBody>
      </p:sp>
    </p:spTree>
    <p:extLst>
      <p:ext uri="{BB962C8B-B14F-4D97-AF65-F5344CB8AC3E}">
        <p14:creationId xmlns:p14="http://schemas.microsoft.com/office/powerpoint/2010/main" val="3959593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Types</a:t>
            </a:r>
            <a:r>
              <a:rPr lang="cs-CZ" dirty="0"/>
              <a:t> </a:t>
            </a:r>
            <a:r>
              <a:rPr lang="cs-CZ" dirty="0" err="1"/>
              <a:t>of</a:t>
            </a:r>
            <a:r>
              <a:rPr lang="cs-CZ" dirty="0"/>
              <a:t> hazard </a:t>
            </a:r>
            <a:r>
              <a:rPr lang="cs-CZ" sz="3200" dirty="0" smtClean="0"/>
              <a:t>(</a:t>
            </a:r>
            <a:r>
              <a:rPr lang="en-US" sz="2400" dirty="0"/>
              <a:t>will be discussed in more detail in specific </a:t>
            </a:r>
            <a:r>
              <a:rPr lang="en-US" sz="2400" dirty="0" smtClean="0"/>
              <a:t>seminars</a:t>
            </a:r>
            <a:r>
              <a:rPr lang="cs-CZ" sz="3200" dirty="0" smtClean="0"/>
              <a:t>)</a:t>
            </a:r>
            <a:endParaRPr lang="cs-CZ" sz="3200" dirty="0"/>
          </a:p>
        </p:txBody>
      </p:sp>
      <p:sp>
        <p:nvSpPr>
          <p:cNvPr id="3" name="Zástupný symbol pro obsah 2"/>
          <p:cNvSpPr>
            <a:spLocks noGrp="1"/>
          </p:cNvSpPr>
          <p:nvPr>
            <p:ph idx="1"/>
          </p:nvPr>
        </p:nvSpPr>
        <p:spPr>
          <a:xfrm>
            <a:off x="523875" y="1438274"/>
            <a:ext cx="11125200" cy="4962525"/>
          </a:xfrm>
        </p:spPr>
        <p:txBody>
          <a:bodyPr vert="horz" lIns="91440" tIns="45720" rIns="91440" bIns="45720" rtlCol="0" anchor="t">
            <a:normAutofit lnSpcReduction="10000"/>
          </a:bodyPr>
          <a:lstStyle/>
          <a:p>
            <a:r>
              <a:rPr lang="cs-CZ" dirty="0" err="1" smtClean="0"/>
              <a:t>Biological</a:t>
            </a:r>
            <a:r>
              <a:rPr lang="cs-CZ" dirty="0" smtClean="0"/>
              <a:t> </a:t>
            </a:r>
            <a:r>
              <a:rPr lang="cs-CZ" dirty="0" err="1" smtClean="0"/>
              <a:t>agents</a:t>
            </a:r>
            <a:endParaRPr lang="cs-CZ" dirty="0"/>
          </a:p>
          <a:p>
            <a:pPr lvl="1"/>
            <a:r>
              <a:rPr lang="cs-CZ" dirty="0" err="1"/>
              <a:t>Pathogenic</a:t>
            </a:r>
            <a:r>
              <a:rPr lang="cs-CZ" dirty="0"/>
              <a:t> </a:t>
            </a:r>
            <a:r>
              <a:rPr lang="cs-CZ" dirty="0" err="1"/>
              <a:t>microorganisms</a:t>
            </a:r>
            <a:r>
              <a:rPr lang="cs-CZ" dirty="0"/>
              <a:t> </a:t>
            </a:r>
            <a:r>
              <a:rPr lang="cs-CZ" dirty="0" smtClean="0"/>
              <a:t>(</a:t>
            </a:r>
            <a:r>
              <a:rPr lang="cs-CZ" sz="2000" i="1" dirty="0" err="1" smtClean="0">
                <a:solidFill>
                  <a:schemeClr val="accent1">
                    <a:lumMod val="75000"/>
                  </a:schemeClr>
                </a:solidFill>
              </a:rPr>
              <a:t>see</a:t>
            </a:r>
            <a:r>
              <a:rPr lang="cs-CZ" sz="2000" i="1" dirty="0" smtClean="0">
                <a:solidFill>
                  <a:schemeClr val="accent1">
                    <a:lumMod val="75000"/>
                  </a:schemeClr>
                </a:solidFill>
              </a:rPr>
              <a:t> </a:t>
            </a:r>
            <a:r>
              <a:rPr lang="cs-CZ" sz="2000" i="1" dirty="0" err="1" smtClean="0">
                <a:solidFill>
                  <a:schemeClr val="accent1">
                    <a:lumMod val="75000"/>
                  </a:schemeClr>
                </a:solidFill>
              </a:rPr>
              <a:t>epidemiological</a:t>
            </a:r>
            <a:r>
              <a:rPr lang="cs-CZ" sz="2000" i="1" dirty="0" smtClean="0">
                <a:solidFill>
                  <a:schemeClr val="accent1">
                    <a:lumMod val="75000"/>
                  </a:schemeClr>
                </a:solidFill>
              </a:rPr>
              <a:t> </a:t>
            </a:r>
            <a:r>
              <a:rPr lang="cs-CZ" sz="2000" i="1" dirty="0" err="1" smtClean="0">
                <a:solidFill>
                  <a:schemeClr val="accent1">
                    <a:lumMod val="75000"/>
                  </a:schemeClr>
                </a:solidFill>
              </a:rPr>
              <a:t>seminars</a:t>
            </a:r>
            <a:r>
              <a:rPr lang="cs-CZ" dirty="0" smtClean="0"/>
              <a:t>)</a:t>
            </a:r>
            <a:endParaRPr lang="cs-CZ" dirty="0">
              <a:cs typeface="Calibri"/>
            </a:endParaRPr>
          </a:p>
          <a:p>
            <a:pPr lvl="1"/>
            <a:r>
              <a:rPr lang="en-US" dirty="0"/>
              <a:t>Non-pathogenic microorganisms related to </a:t>
            </a:r>
            <a:r>
              <a:rPr lang="en-US" dirty="0" smtClean="0"/>
              <a:t>health</a:t>
            </a:r>
            <a:r>
              <a:rPr lang="cs-CZ" dirty="0" smtClean="0"/>
              <a:t> </a:t>
            </a:r>
          </a:p>
          <a:p>
            <a:pPr lvl="1"/>
            <a:r>
              <a:rPr lang="en-US" dirty="0"/>
              <a:t>Toxins as by-products of decomposing and primarily non-pathogenic microflora (fungi and aflatoxins</a:t>
            </a:r>
            <a:r>
              <a:rPr lang="en-US" dirty="0" smtClean="0"/>
              <a:t>)</a:t>
            </a:r>
            <a:endParaRPr lang="cs-CZ" dirty="0">
              <a:cs typeface="Calibri"/>
            </a:endParaRPr>
          </a:p>
          <a:p>
            <a:r>
              <a:rPr lang="cs-CZ" dirty="0" err="1" smtClean="0"/>
              <a:t>Chemicals</a:t>
            </a:r>
            <a:endParaRPr lang="cs-CZ" dirty="0" smtClean="0"/>
          </a:p>
          <a:p>
            <a:r>
              <a:rPr lang="cs-CZ" dirty="0"/>
              <a:t> </a:t>
            </a:r>
            <a:r>
              <a:rPr lang="cs-CZ" dirty="0" smtClean="0"/>
              <a:t>    </a:t>
            </a:r>
            <a:r>
              <a:rPr lang="cs-CZ" sz="2400" dirty="0"/>
              <a:t>I</a:t>
            </a:r>
            <a:r>
              <a:rPr lang="en-US" sz="2400" dirty="0" err="1" smtClean="0"/>
              <a:t>rritating</a:t>
            </a:r>
            <a:r>
              <a:rPr lang="en-US" sz="2400" dirty="0"/>
              <a:t>, toxic, mutagenic, teratogenic and carcinogenic effects</a:t>
            </a:r>
            <a:endParaRPr lang="cs-CZ" sz="2400" dirty="0" smtClean="0">
              <a:cs typeface="Calibri"/>
            </a:endParaRPr>
          </a:p>
          <a:p>
            <a:r>
              <a:rPr lang="cs-CZ" dirty="0" err="1" smtClean="0">
                <a:cs typeface="Calibri"/>
              </a:rPr>
              <a:t>Ph</a:t>
            </a:r>
            <a:r>
              <a:rPr lang="cs-CZ" dirty="0" err="1" smtClean="0"/>
              <a:t>ysical</a:t>
            </a:r>
            <a:r>
              <a:rPr lang="cs-CZ" dirty="0" smtClean="0"/>
              <a:t> </a:t>
            </a:r>
            <a:r>
              <a:rPr lang="cs-CZ" dirty="0" err="1" smtClean="0"/>
              <a:t>factors</a:t>
            </a:r>
            <a:endParaRPr lang="cs-CZ" sz="2800" dirty="0"/>
          </a:p>
          <a:p>
            <a:pPr lvl="1"/>
            <a:r>
              <a:rPr lang="en-US" dirty="0"/>
              <a:t>Noise, </a:t>
            </a:r>
            <a:r>
              <a:rPr lang="en-US" dirty="0" smtClean="0"/>
              <a:t>vibration</a:t>
            </a:r>
            <a:endParaRPr lang="cs-CZ" dirty="0" smtClean="0"/>
          </a:p>
          <a:p>
            <a:pPr lvl="1"/>
            <a:r>
              <a:rPr lang="en-US" dirty="0" smtClean="0"/>
              <a:t>Nonionizing </a:t>
            </a:r>
            <a:r>
              <a:rPr lang="en-US" dirty="0"/>
              <a:t>and ionizing radiation: Special features of therapeutic use: benefit / risk </a:t>
            </a:r>
            <a:r>
              <a:rPr lang="en-US" dirty="0" smtClean="0"/>
              <a:t>ratio</a:t>
            </a:r>
            <a:endParaRPr lang="cs-CZ" dirty="0" smtClean="0"/>
          </a:p>
          <a:p>
            <a:pPr lvl="1"/>
            <a:r>
              <a:rPr lang="en-US" dirty="0" smtClean="0"/>
              <a:t>Microclimate</a:t>
            </a:r>
            <a:r>
              <a:rPr lang="en-US" dirty="0"/>
              <a:t>, unilateral strain of muscle </a:t>
            </a:r>
            <a:r>
              <a:rPr lang="en-US" dirty="0" smtClean="0"/>
              <a:t>groups</a:t>
            </a:r>
            <a:endParaRPr lang="cs-CZ" dirty="0">
              <a:cs typeface="Calibri"/>
            </a:endParaRPr>
          </a:p>
        </p:txBody>
      </p:sp>
    </p:spTree>
    <p:extLst>
      <p:ext uri="{BB962C8B-B14F-4D97-AF65-F5344CB8AC3E}">
        <p14:creationId xmlns:p14="http://schemas.microsoft.com/office/powerpoint/2010/main" val="450909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AC721B-AFD2-4ADD-A1B6-9094DF3B6644}"/>
              </a:ext>
            </a:extLst>
          </p:cNvPr>
          <p:cNvSpPr>
            <a:spLocks noGrp="1"/>
          </p:cNvSpPr>
          <p:nvPr>
            <p:ph type="title"/>
          </p:nvPr>
        </p:nvSpPr>
        <p:spPr/>
        <p:txBody>
          <a:bodyPr/>
          <a:lstStyle/>
          <a:p>
            <a:pPr algn="ctr"/>
            <a:r>
              <a:rPr lang="cs-CZ" b="1" dirty="0" err="1" smtClean="0"/>
              <a:t>Health</a:t>
            </a:r>
            <a:endParaRPr lang="cs-CZ" b="1" dirty="0"/>
          </a:p>
        </p:txBody>
      </p:sp>
      <p:sp>
        <p:nvSpPr>
          <p:cNvPr id="3" name="Zástupný symbol pro obsah 2">
            <a:extLst>
              <a:ext uri="{FF2B5EF4-FFF2-40B4-BE49-F238E27FC236}">
                <a16:creationId xmlns:a16="http://schemas.microsoft.com/office/drawing/2014/main" id="{53E598AB-1E78-4FC1-ACB0-C24ABE9627B2}"/>
              </a:ext>
            </a:extLst>
          </p:cNvPr>
          <p:cNvSpPr>
            <a:spLocks noGrp="1"/>
          </p:cNvSpPr>
          <p:nvPr>
            <p:ph idx="1"/>
          </p:nvPr>
        </p:nvSpPr>
        <p:spPr>
          <a:xfrm>
            <a:off x="838200" y="1609725"/>
            <a:ext cx="10515600" cy="4857750"/>
          </a:xfrm>
        </p:spPr>
        <p:txBody>
          <a:bodyPr vert="horz" lIns="91440" tIns="45720" rIns="91440" bIns="45720" rtlCol="0" anchor="t">
            <a:normAutofit/>
          </a:bodyPr>
          <a:lstStyle/>
          <a:p>
            <a:r>
              <a:rPr lang="en-US" dirty="0" smtClean="0"/>
              <a:t>A </a:t>
            </a:r>
            <a:r>
              <a:rPr lang="en-US" dirty="0"/>
              <a:t>state of complete physical, mental and </a:t>
            </a:r>
            <a:r>
              <a:rPr lang="en-US" dirty="0" smtClean="0"/>
              <a:t>social</a:t>
            </a:r>
            <a:r>
              <a:rPr lang="cs-CZ" dirty="0" smtClean="0"/>
              <a:t> </a:t>
            </a:r>
            <a:r>
              <a:rPr lang="en-US" dirty="0" smtClean="0"/>
              <a:t>well-being </a:t>
            </a:r>
            <a:r>
              <a:rPr lang="en-US" dirty="0"/>
              <a:t>and not merely the absence </a:t>
            </a:r>
            <a:r>
              <a:rPr lang="en-US" dirty="0" smtClean="0"/>
              <a:t>of</a:t>
            </a:r>
            <a:r>
              <a:rPr lang="cs-CZ" dirty="0" smtClean="0"/>
              <a:t> </a:t>
            </a:r>
            <a:r>
              <a:rPr lang="cs-CZ" dirty="0" err="1" smtClean="0"/>
              <a:t>disease</a:t>
            </a:r>
            <a:r>
              <a:rPr lang="cs-CZ" dirty="0" smtClean="0"/>
              <a:t> </a:t>
            </a:r>
            <a:r>
              <a:rPr lang="cs-CZ" dirty="0" err="1"/>
              <a:t>or</a:t>
            </a:r>
            <a:r>
              <a:rPr lang="cs-CZ" dirty="0"/>
              <a:t> </a:t>
            </a:r>
            <a:r>
              <a:rPr lang="cs-CZ" dirty="0" err="1" smtClean="0"/>
              <a:t>infirmity</a:t>
            </a:r>
            <a:r>
              <a:rPr lang="cs-CZ" dirty="0" smtClean="0"/>
              <a:t> </a:t>
            </a:r>
            <a:r>
              <a:rPr lang="cs-CZ" dirty="0"/>
              <a:t>(WHO, 1948</a:t>
            </a:r>
            <a:r>
              <a:rPr lang="cs-CZ" dirty="0" smtClean="0"/>
              <a:t>).</a:t>
            </a:r>
            <a:endParaRPr lang="cs-CZ" dirty="0"/>
          </a:p>
          <a:p>
            <a:endParaRPr lang="cs-CZ" dirty="0"/>
          </a:p>
          <a:p>
            <a:r>
              <a:rPr lang="cs-CZ" dirty="0" err="1" smtClean="0"/>
              <a:t>Health</a:t>
            </a:r>
            <a:r>
              <a:rPr lang="cs-CZ" dirty="0" smtClean="0"/>
              <a:t> </a:t>
            </a:r>
            <a:r>
              <a:rPr lang="cs-CZ" dirty="0" err="1" smtClean="0"/>
              <a:t>is</a:t>
            </a:r>
            <a:r>
              <a:rPr lang="cs-CZ" dirty="0" smtClean="0"/>
              <a:t> </a:t>
            </a:r>
            <a:r>
              <a:rPr lang="cs-CZ" dirty="0" err="1" smtClean="0"/>
              <a:t>neither</a:t>
            </a:r>
            <a:r>
              <a:rPr lang="cs-CZ" dirty="0" smtClean="0"/>
              <a:t> </a:t>
            </a:r>
            <a:r>
              <a:rPr lang="cs-CZ" dirty="0" err="1" smtClean="0"/>
              <a:t>born</a:t>
            </a:r>
            <a:r>
              <a:rPr lang="cs-CZ" dirty="0" smtClean="0"/>
              <a:t> nor </a:t>
            </a:r>
            <a:r>
              <a:rPr lang="cs-CZ" dirty="0" err="1" smtClean="0"/>
              <a:t>cultivated</a:t>
            </a:r>
            <a:r>
              <a:rPr lang="cs-CZ" dirty="0" smtClean="0"/>
              <a:t> in </a:t>
            </a:r>
            <a:r>
              <a:rPr lang="cs-CZ" dirty="0" err="1" smtClean="0"/>
              <a:t>hospitals</a:t>
            </a:r>
            <a:r>
              <a:rPr lang="cs-CZ" dirty="0" smtClean="0"/>
              <a:t> but </a:t>
            </a:r>
            <a:r>
              <a:rPr lang="cs-CZ" dirty="0" err="1" smtClean="0"/>
              <a:t>it</a:t>
            </a:r>
            <a:r>
              <a:rPr lang="cs-CZ" dirty="0" smtClean="0"/>
              <a:t> </a:t>
            </a:r>
            <a:r>
              <a:rPr lang="cs-CZ" dirty="0" err="1" smtClean="0"/>
              <a:t>arises</a:t>
            </a:r>
            <a:r>
              <a:rPr lang="cs-CZ" dirty="0" smtClean="0"/>
              <a:t> and </a:t>
            </a:r>
            <a:r>
              <a:rPr lang="cs-CZ" dirty="0" err="1" smtClean="0"/>
              <a:t>developes</a:t>
            </a:r>
            <a:r>
              <a:rPr lang="cs-CZ" dirty="0" smtClean="0"/>
              <a:t> </a:t>
            </a:r>
            <a:r>
              <a:rPr lang="cs-CZ" dirty="0" err="1" smtClean="0"/>
              <a:t>wherever</a:t>
            </a:r>
            <a:r>
              <a:rPr lang="cs-CZ" dirty="0" smtClean="0"/>
              <a:t> </a:t>
            </a:r>
            <a:r>
              <a:rPr lang="cs-CZ" dirty="0" err="1" smtClean="0"/>
              <a:t>people</a:t>
            </a:r>
            <a:r>
              <a:rPr lang="cs-CZ" dirty="0" smtClean="0"/>
              <a:t> live, play and </a:t>
            </a:r>
            <a:r>
              <a:rPr lang="cs-CZ" dirty="0" err="1" smtClean="0"/>
              <a:t>work</a:t>
            </a:r>
            <a:r>
              <a:rPr lang="cs-CZ" dirty="0" smtClean="0"/>
              <a:t>, </a:t>
            </a:r>
            <a:r>
              <a:rPr lang="cs-CZ" dirty="0" err="1" smtClean="0"/>
              <a:t>relax</a:t>
            </a:r>
            <a:r>
              <a:rPr lang="cs-CZ" dirty="0" smtClean="0"/>
              <a:t> and </a:t>
            </a:r>
            <a:r>
              <a:rPr lang="cs-CZ" dirty="0" err="1" smtClean="0"/>
              <a:t>grow</a:t>
            </a:r>
            <a:r>
              <a:rPr lang="cs-CZ" dirty="0" smtClean="0"/>
              <a:t> </a:t>
            </a:r>
            <a:r>
              <a:rPr lang="cs-CZ" dirty="0" err="1" smtClean="0"/>
              <a:t>old</a:t>
            </a:r>
            <a:r>
              <a:rPr lang="cs-CZ" dirty="0" smtClean="0"/>
              <a:t>. </a:t>
            </a:r>
          </a:p>
          <a:p>
            <a:pPr marL="0" indent="0">
              <a:buNone/>
            </a:pPr>
            <a:endParaRPr lang="cs-CZ" dirty="0"/>
          </a:p>
          <a:p>
            <a:r>
              <a:rPr lang="cs-CZ" dirty="0" err="1" smtClean="0"/>
              <a:t>Pillars</a:t>
            </a:r>
            <a:r>
              <a:rPr lang="cs-CZ" dirty="0" smtClean="0"/>
              <a:t> </a:t>
            </a:r>
            <a:r>
              <a:rPr lang="cs-CZ" dirty="0" err="1" smtClean="0"/>
              <a:t>of</a:t>
            </a:r>
            <a:r>
              <a:rPr lang="cs-CZ" dirty="0" smtClean="0"/>
              <a:t> </a:t>
            </a:r>
            <a:r>
              <a:rPr lang="cs-CZ" dirty="0" err="1" smtClean="0"/>
              <a:t>health</a:t>
            </a:r>
            <a:r>
              <a:rPr lang="cs-CZ" dirty="0" smtClean="0"/>
              <a:t> care:</a:t>
            </a:r>
          </a:p>
          <a:p>
            <a:pPr marL="914400" lvl="1" indent="-457200">
              <a:buAutoNum type="arabicPeriod"/>
            </a:pPr>
            <a:r>
              <a:rPr lang="cs-CZ" sz="2800" dirty="0" err="1" smtClean="0"/>
              <a:t>Health</a:t>
            </a:r>
            <a:r>
              <a:rPr lang="cs-CZ" sz="2800" dirty="0" smtClean="0"/>
              <a:t> </a:t>
            </a:r>
            <a:r>
              <a:rPr lang="cs-CZ" sz="2800" dirty="0" err="1" smtClean="0"/>
              <a:t>education</a:t>
            </a:r>
            <a:endParaRPr lang="cs-CZ" sz="2800" dirty="0" smtClean="0"/>
          </a:p>
          <a:p>
            <a:pPr marL="914400" lvl="1" indent="-457200">
              <a:buAutoNum type="arabicPeriod"/>
            </a:pPr>
            <a:r>
              <a:rPr lang="cs-CZ" sz="2800" dirty="0" err="1" smtClean="0"/>
              <a:t>Disease</a:t>
            </a:r>
            <a:r>
              <a:rPr lang="cs-CZ" sz="2800" dirty="0" smtClean="0"/>
              <a:t> </a:t>
            </a:r>
            <a:r>
              <a:rPr lang="cs-CZ" sz="2800" dirty="0" err="1" smtClean="0"/>
              <a:t>prevention</a:t>
            </a:r>
            <a:endParaRPr lang="cs-CZ" sz="2800" dirty="0"/>
          </a:p>
          <a:p>
            <a:pPr marL="914400" lvl="1" indent="-457200">
              <a:buAutoNum type="arabicPeriod"/>
            </a:pPr>
            <a:r>
              <a:rPr lang="cs-CZ" sz="2800" dirty="0" err="1" smtClean="0"/>
              <a:t>Health</a:t>
            </a:r>
            <a:r>
              <a:rPr lang="cs-CZ" sz="2800" dirty="0" smtClean="0"/>
              <a:t> </a:t>
            </a:r>
            <a:r>
              <a:rPr lang="cs-CZ" sz="2800" dirty="0" err="1" smtClean="0"/>
              <a:t>protection</a:t>
            </a:r>
            <a:r>
              <a:rPr lang="cs-CZ" sz="2800" dirty="0" smtClean="0"/>
              <a:t> + </a:t>
            </a:r>
            <a:r>
              <a:rPr lang="cs-CZ" sz="2800" dirty="0" err="1" smtClean="0"/>
              <a:t>health</a:t>
            </a:r>
            <a:r>
              <a:rPr lang="cs-CZ" sz="2800" dirty="0" smtClean="0"/>
              <a:t> </a:t>
            </a:r>
            <a:r>
              <a:rPr lang="cs-CZ" sz="2800" dirty="0" err="1" smtClean="0"/>
              <a:t>promotion</a:t>
            </a:r>
            <a:r>
              <a:rPr lang="cs-CZ" sz="2800" dirty="0" smtClean="0"/>
              <a:t> </a:t>
            </a:r>
            <a:endParaRPr lang="cs-CZ" sz="2800" dirty="0"/>
          </a:p>
        </p:txBody>
      </p:sp>
    </p:spTree>
    <p:extLst>
      <p:ext uri="{BB962C8B-B14F-4D97-AF65-F5344CB8AC3E}">
        <p14:creationId xmlns:p14="http://schemas.microsoft.com/office/powerpoint/2010/main" val="4129839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Výsledek obrázku pro threshold and nonthreshold">
            <a:extLst>
              <a:ext uri="{FF2B5EF4-FFF2-40B4-BE49-F238E27FC236}">
                <a16:creationId xmlns:a16="http://schemas.microsoft.com/office/drawing/2014/main" id="{053A4705-FCA7-4855-935B-B5914FEBD0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1" r="1030" b="-2"/>
          <a:stretch/>
        </p:blipFill>
        <p:spPr bwMode="auto">
          <a:xfrm>
            <a:off x="6832086" y="1142548"/>
            <a:ext cx="4720152" cy="50756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a:xfrm>
            <a:off x="649287" y="314326"/>
            <a:ext cx="6580188" cy="1085850"/>
          </a:xfrm>
        </p:spPr>
        <p:txBody>
          <a:bodyPr>
            <a:normAutofit fontScale="90000"/>
          </a:bodyPr>
          <a:lstStyle/>
          <a:p>
            <a:r>
              <a:rPr lang="cs-CZ" sz="4000" b="1" dirty="0" err="1"/>
              <a:t>Types</a:t>
            </a:r>
            <a:r>
              <a:rPr lang="cs-CZ" sz="4000" b="1" dirty="0"/>
              <a:t> </a:t>
            </a:r>
            <a:r>
              <a:rPr lang="cs-CZ" sz="4000" b="1" dirty="0" err="1"/>
              <a:t>of</a:t>
            </a:r>
            <a:r>
              <a:rPr lang="cs-CZ" sz="4000" b="1" dirty="0"/>
              <a:t> dose-</a:t>
            </a:r>
            <a:r>
              <a:rPr lang="cs-CZ" sz="4000" b="1" dirty="0" err="1"/>
              <a:t>effect</a:t>
            </a:r>
            <a:r>
              <a:rPr lang="cs-CZ" sz="4000" b="1" dirty="0"/>
              <a:t> </a:t>
            </a:r>
            <a:r>
              <a:rPr lang="cs-CZ" sz="4000" b="1" dirty="0" err="1" smtClean="0"/>
              <a:t>relationship</a:t>
            </a:r>
            <a:endParaRPr lang="cs-CZ" sz="3700" b="1" dirty="0"/>
          </a:p>
        </p:txBody>
      </p:sp>
      <p:sp>
        <p:nvSpPr>
          <p:cNvPr id="3" name="Zástupný symbol pro obsah 2"/>
          <p:cNvSpPr>
            <a:spLocks noGrp="1"/>
          </p:cNvSpPr>
          <p:nvPr>
            <p:ph idx="1"/>
          </p:nvPr>
        </p:nvSpPr>
        <p:spPr>
          <a:xfrm>
            <a:off x="609600" y="1914525"/>
            <a:ext cx="5718175" cy="4188416"/>
          </a:xfrm>
        </p:spPr>
        <p:txBody>
          <a:bodyPr vert="horz" lIns="91440" tIns="45720" rIns="91440" bIns="45720" rtlCol="0" anchor="t">
            <a:normAutofit/>
          </a:bodyPr>
          <a:lstStyle/>
          <a:p>
            <a:r>
              <a:rPr lang="cs-CZ" sz="2400" dirty="0" err="1"/>
              <a:t>Agents</a:t>
            </a:r>
            <a:r>
              <a:rPr lang="cs-CZ" sz="2400" dirty="0"/>
              <a:t> </a:t>
            </a:r>
            <a:r>
              <a:rPr lang="cs-CZ" sz="2400" dirty="0" err="1"/>
              <a:t>with</a:t>
            </a:r>
            <a:r>
              <a:rPr lang="cs-CZ" sz="2400" dirty="0"/>
              <a:t> </a:t>
            </a:r>
            <a:r>
              <a:rPr lang="cs-CZ" sz="2400" dirty="0" err="1"/>
              <a:t>threshold</a:t>
            </a:r>
            <a:r>
              <a:rPr lang="cs-CZ" sz="2400" dirty="0"/>
              <a:t> </a:t>
            </a:r>
            <a:r>
              <a:rPr lang="cs-CZ" sz="2400" dirty="0" err="1" smtClean="0"/>
              <a:t>effect</a:t>
            </a:r>
            <a:endParaRPr lang="cs-CZ" sz="2400" dirty="0" smtClean="0">
              <a:cs typeface="Calibri"/>
            </a:endParaRPr>
          </a:p>
          <a:p>
            <a:pPr lvl="1"/>
            <a:r>
              <a:rPr lang="en-US" dirty="0"/>
              <a:t>Existence of a safe </a:t>
            </a:r>
            <a:r>
              <a:rPr lang="en-US" dirty="0" smtClean="0"/>
              <a:t>dose</a:t>
            </a:r>
            <a:r>
              <a:rPr lang="cs-CZ" dirty="0" smtClean="0"/>
              <a:t> </a:t>
            </a:r>
          </a:p>
          <a:p>
            <a:pPr marL="457200" lvl="1" indent="0">
              <a:buNone/>
            </a:pPr>
            <a:r>
              <a:rPr lang="cs-CZ" dirty="0">
                <a:solidFill>
                  <a:srgbClr val="FF0000"/>
                </a:solidFill>
              </a:rPr>
              <a:t> </a:t>
            </a:r>
            <a:r>
              <a:rPr lang="cs-CZ" dirty="0" smtClean="0">
                <a:solidFill>
                  <a:srgbClr val="FF0000"/>
                </a:solidFill>
              </a:rPr>
              <a:t>  N</a:t>
            </a:r>
            <a:r>
              <a:rPr lang="cs-CZ" dirty="0" smtClean="0"/>
              <a:t>o </a:t>
            </a:r>
            <a:r>
              <a:rPr lang="cs-CZ" dirty="0" err="1">
                <a:solidFill>
                  <a:srgbClr val="FF0000"/>
                </a:solidFill>
              </a:rPr>
              <a:t>O</a:t>
            </a:r>
            <a:r>
              <a:rPr lang="cs-CZ" dirty="0" err="1"/>
              <a:t>bserved</a:t>
            </a:r>
            <a:r>
              <a:rPr lang="cs-CZ" dirty="0"/>
              <a:t> </a:t>
            </a:r>
            <a:r>
              <a:rPr lang="cs-CZ" dirty="0" err="1">
                <a:solidFill>
                  <a:srgbClr val="FF0000"/>
                </a:solidFill>
              </a:rPr>
              <a:t>A</a:t>
            </a:r>
            <a:r>
              <a:rPr lang="cs-CZ" dirty="0" err="1"/>
              <a:t>dverse</a:t>
            </a:r>
            <a:r>
              <a:rPr lang="cs-CZ" dirty="0"/>
              <a:t> </a:t>
            </a:r>
            <a:r>
              <a:rPr lang="cs-CZ" dirty="0" err="1">
                <a:solidFill>
                  <a:srgbClr val="FF0000"/>
                </a:solidFill>
              </a:rPr>
              <a:t>E</a:t>
            </a:r>
            <a:r>
              <a:rPr lang="cs-CZ" dirty="0" err="1"/>
              <a:t>ffect</a:t>
            </a:r>
            <a:r>
              <a:rPr lang="cs-CZ" dirty="0">
                <a:solidFill>
                  <a:srgbClr val="FF0000"/>
                </a:solidFill>
              </a:rPr>
              <a:t> L</a:t>
            </a:r>
            <a:r>
              <a:rPr lang="cs-CZ" dirty="0"/>
              <a:t>evel</a:t>
            </a:r>
            <a:endParaRPr lang="cs-CZ" dirty="0">
              <a:cs typeface="Calibri"/>
            </a:endParaRPr>
          </a:p>
          <a:p>
            <a:r>
              <a:rPr lang="en-US" sz="2400" dirty="0" err="1"/>
              <a:t>Agens</a:t>
            </a:r>
            <a:r>
              <a:rPr lang="en-US" sz="2400" dirty="0"/>
              <a:t> with no threshold </a:t>
            </a:r>
            <a:r>
              <a:rPr lang="en-US" sz="2400" dirty="0" smtClean="0"/>
              <a:t>effect</a:t>
            </a:r>
            <a:endParaRPr lang="cs-CZ" sz="2400" dirty="0">
              <a:cs typeface="Calibri"/>
            </a:endParaRPr>
          </a:p>
          <a:p>
            <a:pPr lvl="1"/>
            <a:r>
              <a:rPr lang="cs-CZ" dirty="0" smtClean="0"/>
              <a:t>Non-existence </a:t>
            </a:r>
            <a:r>
              <a:rPr lang="cs-CZ" dirty="0" err="1" smtClean="0"/>
              <a:t>of</a:t>
            </a:r>
            <a:r>
              <a:rPr lang="cs-CZ" dirty="0" smtClean="0"/>
              <a:t> a </a:t>
            </a:r>
            <a:r>
              <a:rPr lang="cs-CZ" dirty="0" err="1" smtClean="0"/>
              <a:t>safe</a:t>
            </a:r>
            <a:r>
              <a:rPr lang="cs-CZ" dirty="0" smtClean="0"/>
              <a:t> dose, </a:t>
            </a:r>
            <a:r>
              <a:rPr lang="en-US" dirty="0"/>
              <a:t>the </a:t>
            </a:r>
            <a:r>
              <a:rPr lang="cs-CZ" dirty="0" smtClean="0">
                <a:solidFill>
                  <a:srgbClr val="FF0000"/>
                </a:solidFill>
              </a:rPr>
              <a:t>probability</a:t>
            </a:r>
            <a:r>
              <a:rPr lang="cs-CZ" dirty="0" smtClean="0"/>
              <a:t> </a:t>
            </a:r>
            <a:r>
              <a:rPr lang="en-US" dirty="0" smtClean="0"/>
              <a:t>of </a:t>
            </a:r>
            <a:r>
              <a:rPr lang="en-US" dirty="0"/>
              <a:t>an adverse health effect </a:t>
            </a:r>
            <a:r>
              <a:rPr lang="en-US" dirty="0" smtClean="0"/>
              <a:t>increases</a:t>
            </a:r>
            <a:endParaRPr lang="cs-CZ" dirty="0">
              <a:cs typeface="Calibri"/>
            </a:endParaRPr>
          </a:p>
          <a:p>
            <a:pPr lvl="1"/>
            <a:r>
              <a:rPr lang="cs-CZ" dirty="0">
                <a:solidFill>
                  <a:srgbClr val="000000"/>
                </a:solidFill>
              </a:rPr>
              <a:t>"</a:t>
            </a:r>
            <a:r>
              <a:rPr lang="cs-CZ" dirty="0" err="1">
                <a:solidFill>
                  <a:srgbClr val="000000"/>
                </a:solidFill>
              </a:rPr>
              <a:t>Slope</a:t>
            </a:r>
            <a:r>
              <a:rPr lang="cs-CZ" dirty="0">
                <a:solidFill>
                  <a:srgbClr val="000000"/>
                </a:solidFill>
              </a:rPr>
              <a:t> </a:t>
            </a:r>
            <a:r>
              <a:rPr lang="cs-CZ" dirty="0" err="1">
                <a:solidFill>
                  <a:srgbClr val="000000"/>
                </a:solidFill>
              </a:rPr>
              <a:t>factor</a:t>
            </a:r>
            <a:r>
              <a:rPr lang="cs-CZ" dirty="0">
                <a:solidFill>
                  <a:srgbClr val="000000"/>
                </a:solidFill>
              </a:rPr>
              <a:t>" </a:t>
            </a:r>
            <a:r>
              <a:rPr lang="en-US" dirty="0"/>
              <a:t>defined as the size of the inclination angle of no-threshold line </a:t>
            </a:r>
            <a:r>
              <a:rPr lang="en-US" dirty="0" smtClean="0"/>
              <a:t>(</a:t>
            </a:r>
            <a:r>
              <a:rPr lang="cs-CZ" dirty="0" err="1" smtClean="0"/>
              <a:t>see</a:t>
            </a:r>
            <a:r>
              <a:rPr lang="en-US" dirty="0" smtClean="0"/>
              <a:t> </a:t>
            </a:r>
            <a:r>
              <a:rPr lang="en-US" dirty="0"/>
              <a:t>the </a:t>
            </a:r>
            <a:r>
              <a:rPr lang="en-US" dirty="0" smtClean="0"/>
              <a:t>figure</a:t>
            </a:r>
            <a:r>
              <a:rPr lang="cs-CZ" dirty="0" smtClean="0"/>
              <a:t>)</a:t>
            </a:r>
            <a:endParaRPr lang="cs-CZ" dirty="0">
              <a:solidFill>
                <a:srgbClr val="000000"/>
              </a:solidFill>
              <a:cs typeface="Calibri"/>
            </a:endParaRPr>
          </a:p>
        </p:txBody>
      </p:sp>
    </p:spTree>
    <p:extLst>
      <p:ext uri="{BB962C8B-B14F-4D97-AF65-F5344CB8AC3E}">
        <p14:creationId xmlns:p14="http://schemas.microsoft.com/office/powerpoint/2010/main" val="231242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1025525"/>
          </a:xfrm>
        </p:spPr>
        <p:txBody>
          <a:bodyPr/>
          <a:lstStyle/>
          <a:p>
            <a:pPr algn="ctr"/>
            <a:r>
              <a:rPr lang="cs-CZ" b="1" dirty="0" err="1" smtClean="0"/>
              <a:t>Exposure</a:t>
            </a:r>
            <a:r>
              <a:rPr lang="cs-CZ" b="1" dirty="0" smtClean="0"/>
              <a:t> </a:t>
            </a:r>
            <a:r>
              <a:rPr lang="cs-CZ" b="1" dirty="0" err="1" smtClean="0"/>
              <a:t>assessment</a:t>
            </a:r>
            <a:endParaRPr lang="cs-CZ" b="1" dirty="0"/>
          </a:p>
        </p:txBody>
      </p:sp>
      <p:sp>
        <p:nvSpPr>
          <p:cNvPr id="3" name="Zástupný symbol pro obsah 2"/>
          <p:cNvSpPr>
            <a:spLocks noGrp="1"/>
          </p:cNvSpPr>
          <p:nvPr>
            <p:ph idx="1"/>
          </p:nvPr>
        </p:nvSpPr>
        <p:spPr>
          <a:xfrm>
            <a:off x="533399" y="1638300"/>
            <a:ext cx="11229975" cy="4838699"/>
          </a:xfrm>
        </p:spPr>
        <p:txBody>
          <a:bodyPr vert="horz" lIns="91440" tIns="45720" rIns="91440" bIns="45720" rtlCol="0" anchor="t">
            <a:normAutofit/>
          </a:bodyPr>
          <a:lstStyle/>
          <a:p>
            <a:r>
              <a:rPr lang="cs-CZ" dirty="0" smtClean="0"/>
              <a:t>Dose </a:t>
            </a:r>
            <a:r>
              <a:rPr lang="cs-CZ" dirty="0" err="1" smtClean="0"/>
              <a:t>offered</a:t>
            </a:r>
            <a:endParaRPr lang="cs-CZ" dirty="0"/>
          </a:p>
          <a:p>
            <a:pPr lvl="1"/>
            <a:r>
              <a:rPr lang="en-US" dirty="0"/>
              <a:t>It corresponds to the concentration of the agent in the environment (</a:t>
            </a:r>
            <a:r>
              <a:rPr lang="en-US" dirty="0" err="1"/>
              <a:t>ie</a:t>
            </a:r>
            <a:r>
              <a:rPr lang="en-US" dirty="0"/>
              <a:t> in air, water, food, soil), converted to a unit of mass, volume or area of the </a:t>
            </a:r>
            <a:r>
              <a:rPr lang="en-US" dirty="0" smtClean="0"/>
              <a:t>matrix</a:t>
            </a:r>
            <a:r>
              <a:rPr lang="cs-CZ" dirty="0"/>
              <a:t>.</a:t>
            </a:r>
            <a:endParaRPr lang="cs-CZ" dirty="0" smtClean="0"/>
          </a:p>
          <a:p>
            <a:r>
              <a:rPr lang="cs-CZ" dirty="0" smtClean="0"/>
              <a:t>Dose </a:t>
            </a:r>
            <a:r>
              <a:rPr lang="cs-CZ" dirty="0" err="1" smtClean="0"/>
              <a:t>absorbed</a:t>
            </a:r>
            <a:endParaRPr lang="cs-CZ" dirty="0" smtClean="0"/>
          </a:p>
          <a:p>
            <a:pPr lvl="1"/>
            <a:r>
              <a:rPr lang="en-US" dirty="0"/>
              <a:t>It depends on the speed of diffusion and capacity </a:t>
            </a:r>
            <a:r>
              <a:rPr lang="cs-CZ" dirty="0" err="1" smtClean="0"/>
              <a:t>of</a:t>
            </a:r>
            <a:r>
              <a:rPr lang="cs-CZ" dirty="0" smtClean="0"/>
              <a:t> </a:t>
            </a:r>
            <a:r>
              <a:rPr lang="en-US" dirty="0" smtClean="0"/>
              <a:t>receptor</a:t>
            </a:r>
            <a:r>
              <a:rPr lang="cs-CZ" dirty="0"/>
              <a:t>.</a:t>
            </a:r>
          </a:p>
          <a:p>
            <a:pPr lvl="1"/>
            <a:r>
              <a:rPr lang="en-US" dirty="0"/>
              <a:t>Ingestion, inhalation, contact with skin or mucous </a:t>
            </a:r>
            <a:r>
              <a:rPr lang="en-US" dirty="0" smtClean="0"/>
              <a:t>membranes</a:t>
            </a:r>
            <a:endParaRPr lang="cs-CZ" dirty="0"/>
          </a:p>
          <a:p>
            <a:pPr lvl="2"/>
            <a:r>
              <a:rPr lang="cs-CZ" dirty="0" smtClean="0"/>
              <a:t>Comment: </a:t>
            </a:r>
            <a:r>
              <a:rPr lang="en-US" dirty="0"/>
              <a:t>besides the concentration, the duration of exposure can also determine the </a:t>
            </a:r>
            <a:r>
              <a:rPr lang="cs-CZ" dirty="0" err="1" smtClean="0"/>
              <a:t>size</a:t>
            </a:r>
            <a:r>
              <a:rPr lang="cs-CZ" dirty="0" smtClean="0"/>
              <a:t> </a:t>
            </a:r>
            <a:r>
              <a:rPr lang="en-US" dirty="0" smtClean="0"/>
              <a:t>of </a:t>
            </a:r>
            <a:r>
              <a:rPr lang="en-US" dirty="0"/>
              <a:t>the </a:t>
            </a:r>
            <a:r>
              <a:rPr lang="en-US" dirty="0" smtClean="0"/>
              <a:t>effect</a:t>
            </a:r>
            <a:r>
              <a:rPr lang="cs-CZ" dirty="0"/>
              <a:t>.</a:t>
            </a:r>
          </a:p>
          <a:p>
            <a:r>
              <a:rPr lang="cs-CZ" dirty="0" err="1" smtClean="0"/>
              <a:t>Effective</a:t>
            </a:r>
            <a:r>
              <a:rPr lang="cs-CZ" dirty="0" smtClean="0"/>
              <a:t> dose</a:t>
            </a:r>
            <a:endParaRPr lang="cs-CZ" dirty="0"/>
          </a:p>
          <a:p>
            <a:pPr lvl="1"/>
            <a:r>
              <a:rPr lang="en-US" dirty="0"/>
              <a:t>Defined by the concentration of agents in the target </a:t>
            </a:r>
            <a:r>
              <a:rPr lang="en-US" dirty="0" smtClean="0"/>
              <a:t>organ</a:t>
            </a:r>
            <a:endParaRPr lang="cs-CZ" dirty="0"/>
          </a:p>
        </p:txBody>
      </p:sp>
    </p:spTree>
    <p:extLst>
      <p:ext uri="{BB962C8B-B14F-4D97-AF65-F5344CB8AC3E}">
        <p14:creationId xmlns:p14="http://schemas.microsoft.com/office/powerpoint/2010/main" val="2305789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7D5A20-DB71-48BC-8966-D5F8B3CD4A33}"/>
              </a:ext>
            </a:extLst>
          </p:cNvPr>
          <p:cNvSpPr>
            <a:spLocks noGrp="1"/>
          </p:cNvSpPr>
          <p:nvPr>
            <p:ph type="title"/>
          </p:nvPr>
        </p:nvSpPr>
        <p:spPr/>
        <p:txBody>
          <a:bodyPr/>
          <a:lstStyle/>
          <a:p>
            <a:pPr algn="ctr"/>
            <a:r>
              <a:rPr lang="cs-CZ" b="1" dirty="0" err="1"/>
              <a:t>Exposure</a:t>
            </a:r>
            <a:r>
              <a:rPr lang="cs-CZ" b="1" dirty="0"/>
              <a:t> </a:t>
            </a:r>
            <a:r>
              <a:rPr lang="cs-CZ" b="1" dirty="0" err="1" smtClean="0"/>
              <a:t>assessment</a:t>
            </a:r>
            <a:r>
              <a:rPr lang="cs-CZ" b="1" dirty="0" smtClean="0"/>
              <a:t> – </a:t>
            </a:r>
            <a:r>
              <a:rPr lang="cs-CZ" b="1" dirty="0" err="1" smtClean="0"/>
              <a:t>methods</a:t>
            </a:r>
            <a:endParaRPr lang="cs-CZ" b="1" dirty="0"/>
          </a:p>
        </p:txBody>
      </p:sp>
      <p:sp>
        <p:nvSpPr>
          <p:cNvPr id="3" name="Zástupný symbol pro obsah 2">
            <a:extLst>
              <a:ext uri="{FF2B5EF4-FFF2-40B4-BE49-F238E27FC236}">
                <a16:creationId xmlns:a16="http://schemas.microsoft.com/office/drawing/2014/main" id="{242AD143-8D27-4B43-8310-7BA31FFBD239}"/>
              </a:ext>
            </a:extLst>
          </p:cNvPr>
          <p:cNvSpPr>
            <a:spLocks noGrp="1"/>
          </p:cNvSpPr>
          <p:nvPr>
            <p:ph idx="1"/>
          </p:nvPr>
        </p:nvSpPr>
        <p:spPr>
          <a:xfrm>
            <a:off x="457200" y="1619250"/>
            <a:ext cx="11296650" cy="4876799"/>
          </a:xfrm>
        </p:spPr>
        <p:txBody>
          <a:bodyPr vert="horz" lIns="91440" tIns="45720" rIns="91440" bIns="45720" rtlCol="0" anchor="t">
            <a:normAutofit/>
          </a:bodyPr>
          <a:lstStyle/>
          <a:p>
            <a:r>
              <a:rPr lang="cs-CZ" dirty="0" err="1" smtClean="0"/>
              <a:t>Indirect</a:t>
            </a:r>
            <a:r>
              <a:rPr lang="cs-CZ" dirty="0" smtClean="0"/>
              <a:t> </a:t>
            </a:r>
            <a:r>
              <a:rPr lang="cs-CZ" dirty="0" err="1" smtClean="0"/>
              <a:t>methods</a:t>
            </a:r>
            <a:endParaRPr lang="cs-CZ" dirty="0"/>
          </a:p>
          <a:p>
            <a:pPr marL="914400" lvl="1" indent="-457200">
              <a:buAutoNum type="arabicPeriod"/>
            </a:pPr>
            <a:r>
              <a:rPr lang="en-US" dirty="0" smtClean="0"/>
              <a:t>Environment</a:t>
            </a:r>
            <a:r>
              <a:rPr lang="cs-CZ" dirty="0" smtClean="0"/>
              <a:t>al</a:t>
            </a:r>
            <a:r>
              <a:rPr lang="en-US" dirty="0" smtClean="0"/>
              <a:t> </a:t>
            </a:r>
            <a:r>
              <a:rPr lang="cs-CZ" dirty="0" smtClean="0"/>
              <a:t>m</a:t>
            </a:r>
            <a:r>
              <a:rPr lang="en-US" dirty="0" err="1" smtClean="0"/>
              <a:t>onitoring</a:t>
            </a:r>
            <a:r>
              <a:rPr lang="en-US" dirty="0"/>
              <a:t>: The amount of agent in the matrix multiplied by the average matrix intake by the exposed </a:t>
            </a:r>
            <a:r>
              <a:rPr lang="en-US" dirty="0" smtClean="0"/>
              <a:t>person</a:t>
            </a:r>
            <a:r>
              <a:rPr lang="cs-CZ" dirty="0"/>
              <a:t>:</a:t>
            </a:r>
          </a:p>
          <a:p>
            <a:pPr lvl="2"/>
            <a:r>
              <a:rPr lang="cs-CZ" dirty="0" err="1" smtClean="0">
                <a:solidFill>
                  <a:schemeClr val="accent1">
                    <a:lumMod val="75000"/>
                  </a:schemeClr>
                </a:solidFill>
              </a:rPr>
              <a:t>Average</a:t>
            </a:r>
            <a:r>
              <a:rPr lang="cs-CZ" dirty="0" smtClean="0">
                <a:solidFill>
                  <a:schemeClr val="accent1">
                    <a:lumMod val="75000"/>
                  </a:schemeClr>
                </a:solidFill>
              </a:rPr>
              <a:t> </a:t>
            </a:r>
            <a:r>
              <a:rPr lang="cs-CZ" dirty="0" err="1" smtClean="0">
                <a:solidFill>
                  <a:schemeClr val="accent1">
                    <a:lumMod val="75000"/>
                  </a:schemeClr>
                </a:solidFill>
              </a:rPr>
              <a:t>lung</a:t>
            </a:r>
            <a:r>
              <a:rPr lang="cs-CZ" dirty="0" smtClean="0">
                <a:solidFill>
                  <a:schemeClr val="accent1">
                    <a:lumMod val="75000"/>
                  </a:schemeClr>
                </a:solidFill>
              </a:rPr>
              <a:t> </a:t>
            </a:r>
            <a:r>
              <a:rPr lang="cs-CZ" dirty="0" err="1" smtClean="0">
                <a:solidFill>
                  <a:schemeClr val="accent1">
                    <a:lumMod val="75000"/>
                  </a:schemeClr>
                </a:solidFill>
              </a:rPr>
              <a:t>volume</a:t>
            </a:r>
            <a:r>
              <a:rPr lang="cs-CZ" dirty="0" smtClean="0">
                <a:solidFill>
                  <a:schemeClr val="accent1">
                    <a:lumMod val="75000"/>
                  </a:schemeClr>
                </a:solidFill>
              </a:rPr>
              <a:t> (</a:t>
            </a:r>
            <a:r>
              <a:rPr lang="cs-CZ" dirty="0">
                <a:solidFill>
                  <a:schemeClr val="accent1">
                    <a:lumMod val="75000"/>
                  </a:schemeClr>
                </a:solidFill>
              </a:rPr>
              <a:t>22 </a:t>
            </a:r>
            <a:r>
              <a:rPr lang="cs-CZ" dirty="0" smtClean="0">
                <a:solidFill>
                  <a:schemeClr val="accent1">
                    <a:lumMod val="75000"/>
                  </a:schemeClr>
                </a:solidFill>
              </a:rPr>
              <a:t>m3/person/</a:t>
            </a:r>
            <a:r>
              <a:rPr lang="cs-CZ" dirty="0" err="1" smtClean="0">
                <a:solidFill>
                  <a:schemeClr val="accent1">
                    <a:lumMod val="75000"/>
                  </a:schemeClr>
                </a:solidFill>
              </a:rPr>
              <a:t>day</a:t>
            </a:r>
            <a:r>
              <a:rPr lang="cs-CZ" dirty="0" smtClean="0">
                <a:solidFill>
                  <a:schemeClr val="accent1">
                    <a:lumMod val="75000"/>
                  </a:schemeClr>
                </a:solidFill>
              </a:rPr>
              <a:t>)</a:t>
            </a:r>
            <a:endParaRPr lang="cs-CZ" dirty="0">
              <a:solidFill>
                <a:schemeClr val="accent1">
                  <a:lumMod val="75000"/>
                </a:schemeClr>
              </a:solidFill>
            </a:endParaRPr>
          </a:p>
          <a:p>
            <a:pPr lvl="2"/>
            <a:r>
              <a:rPr lang="en-US" dirty="0">
                <a:solidFill>
                  <a:schemeClr val="accent1">
                    <a:lumMod val="75000"/>
                  </a:schemeClr>
                </a:solidFill>
              </a:rPr>
              <a:t>Average water consumption per </a:t>
            </a:r>
            <a:r>
              <a:rPr lang="en-US" dirty="0" smtClean="0">
                <a:solidFill>
                  <a:schemeClr val="accent1">
                    <a:lumMod val="75000"/>
                  </a:schemeClr>
                </a:solidFill>
              </a:rPr>
              <a:t>person</a:t>
            </a:r>
            <a:r>
              <a:rPr lang="cs-CZ" dirty="0" smtClean="0">
                <a:solidFill>
                  <a:schemeClr val="accent1">
                    <a:lumMod val="75000"/>
                  </a:schemeClr>
                </a:solidFill>
              </a:rPr>
              <a:t> </a:t>
            </a:r>
            <a:r>
              <a:rPr lang="cs-CZ" dirty="0">
                <a:solidFill>
                  <a:schemeClr val="accent1">
                    <a:lumMod val="75000"/>
                  </a:schemeClr>
                </a:solidFill>
              </a:rPr>
              <a:t>(1,9 </a:t>
            </a:r>
            <a:r>
              <a:rPr lang="cs-CZ" dirty="0" smtClean="0">
                <a:solidFill>
                  <a:schemeClr val="accent1">
                    <a:lumMod val="75000"/>
                  </a:schemeClr>
                </a:solidFill>
              </a:rPr>
              <a:t>liter/</a:t>
            </a:r>
            <a:r>
              <a:rPr lang="cs-CZ" dirty="0" err="1" smtClean="0">
                <a:solidFill>
                  <a:schemeClr val="accent1">
                    <a:lumMod val="75000"/>
                  </a:schemeClr>
                </a:solidFill>
              </a:rPr>
              <a:t>day</a:t>
            </a:r>
            <a:r>
              <a:rPr lang="cs-CZ" dirty="0" smtClean="0">
                <a:solidFill>
                  <a:schemeClr val="accent1">
                    <a:lumMod val="75000"/>
                  </a:schemeClr>
                </a:solidFill>
              </a:rPr>
              <a:t>)</a:t>
            </a:r>
            <a:endParaRPr lang="cs-CZ" dirty="0">
              <a:solidFill>
                <a:schemeClr val="accent1">
                  <a:lumMod val="75000"/>
                </a:schemeClr>
              </a:solidFill>
            </a:endParaRPr>
          </a:p>
          <a:p>
            <a:pPr lvl="2"/>
            <a:r>
              <a:rPr lang="cs-CZ" dirty="0" smtClean="0">
                <a:solidFill>
                  <a:schemeClr val="accent1">
                    <a:lumMod val="75000"/>
                  </a:schemeClr>
                </a:solidFill>
              </a:rPr>
              <a:t>A</a:t>
            </a:r>
            <a:r>
              <a:rPr lang="en-US" dirty="0" smtClean="0">
                <a:solidFill>
                  <a:schemeClr val="accent1">
                    <a:lumMod val="75000"/>
                  </a:schemeClr>
                </a:solidFill>
              </a:rPr>
              <a:t>mount </a:t>
            </a:r>
            <a:r>
              <a:rPr lang="en-US" dirty="0">
                <a:solidFill>
                  <a:schemeClr val="accent1">
                    <a:lumMod val="75000"/>
                  </a:schemeClr>
                </a:solidFill>
              </a:rPr>
              <a:t>of food consumed per </a:t>
            </a:r>
            <a:r>
              <a:rPr lang="en-US" dirty="0" smtClean="0">
                <a:solidFill>
                  <a:schemeClr val="accent1">
                    <a:lumMod val="75000"/>
                  </a:schemeClr>
                </a:solidFill>
              </a:rPr>
              <a:t>person</a:t>
            </a:r>
            <a:r>
              <a:rPr lang="cs-CZ" dirty="0" smtClean="0">
                <a:solidFill>
                  <a:schemeClr val="accent1">
                    <a:lumMod val="75000"/>
                  </a:schemeClr>
                </a:solidFill>
              </a:rPr>
              <a:t> (</a:t>
            </a:r>
            <a:r>
              <a:rPr lang="cs-CZ" dirty="0" err="1" smtClean="0">
                <a:solidFill>
                  <a:schemeClr val="accent1">
                    <a:lumMod val="75000"/>
                  </a:schemeClr>
                </a:solidFill>
              </a:rPr>
              <a:t>e.g</a:t>
            </a:r>
            <a:r>
              <a:rPr lang="cs-CZ" dirty="0" smtClean="0">
                <a:solidFill>
                  <a:schemeClr val="accent1">
                    <a:lumMod val="75000"/>
                  </a:schemeClr>
                </a:solidFill>
              </a:rPr>
              <a:t>. Food pyramid)</a:t>
            </a:r>
            <a:endParaRPr lang="cs-CZ" dirty="0">
              <a:solidFill>
                <a:schemeClr val="accent1">
                  <a:lumMod val="75000"/>
                </a:schemeClr>
              </a:solidFill>
            </a:endParaRPr>
          </a:p>
          <a:p>
            <a:pPr lvl="2"/>
            <a:r>
              <a:rPr lang="en-US" dirty="0">
                <a:solidFill>
                  <a:schemeClr val="accent1">
                    <a:lumMod val="75000"/>
                  </a:schemeClr>
                </a:solidFill>
              </a:rPr>
              <a:t>The average length of stay in the </a:t>
            </a:r>
            <a:r>
              <a:rPr lang="cs-CZ" dirty="0" err="1" smtClean="0">
                <a:solidFill>
                  <a:schemeClr val="accent1">
                    <a:lumMod val="75000"/>
                  </a:schemeClr>
                </a:solidFill>
              </a:rPr>
              <a:t>swimming</a:t>
            </a:r>
            <a:r>
              <a:rPr lang="cs-CZ" dirty="0" smtClean="0">
                <a:solidFill>
                  <a:schemeClr val="accent1">
                    <a:lumMod val="75000"/>
                  </a:schemeClr>
                </a:solidFill>
              </a:rPr>
              <a:t> </a:t>
            </a:r>
            <a:r>
              <a:rPr lang="en-US" dirty="0" smtClean="0">
                <a:solidFill>
                  <a:schemeClr val="accent1">
                    <a:lumMod val="75000"/>
                  </a:schemeClr>
                </a:solidFill>
              </a:rPr>
              <a:t>pool</a:t>
            </a:r>
            <a:endParaRPr lang="cs-CZ" dirty="0">
              <a:solidFill>
                <a:schemeClr val="accent1">
                  <a:lumMod val="75000"/>
                </a:schemeClr>
              </a:solidFill>
            </a:endParaRPr>
          </a:p>
          <a:p>
            <a:pPr lvl="2"/>
            <a:r>
              <a:rPr lang="cs-CZ" dirty="0" err="1">
                <a:solidFill>
                  <a:schemeClr val="accent1">
                    <a:lumMod val="75000"/>
                  </a:schemeClr>
                </a:solidFill>
              </a:rPr>
              <a:t>Inaccuracy</a:t>
            </a:r>
            <a:r>
              <a:rPr lang="cs-CZ" dirty="0">
                <a:solidFill>
                  <a:schemeClr val="accent1">
                    <a:lumMod val="75000"/>
                  </a:schemeClr>
                </a:solidFill>
              </a:rPr>
              <a:t>! </a:t>
            </a:r>
            <a:r>
              <a:rPr lang="cs-CZ" dirty="0" err="1">
                <a:solidFill>
                  <a:schemeClr val="accent1">
                    <a:lumMod val="75000"/>
                  </a:schemeClr>
                </a:solidFill>
              </a:rPr>
              <a:t>Interindividual</a:t>
            </a:r>
            <a:r>
              <a:rPr lang="cs-CZ" dirty="0">
                <a:solidFill>
                  <a:schemeClr val="accent1">
                    <a:lumMod val="75000"/>
                  </a:schemeClr>
                </a:solidFill>
              </a:rPr>
              <a:t> </a:t>
            </a:r>
            <a:r>
              <a:rPr lang="cs-CZ" dirty="0" err="1">
                <a:solidFill>
                  <a:schemeClr val="accent1">
                    <a:lumMod val="75000"/>
                  </a:schemeClr>
                </a:solidFill>
              </a:rPr>
              <a:t>differences</a:t>
            </a:r>
            <a:r>
              <a:rPr lang="cs-CZ" dirty="0">
                <a:solidFill>
                  <a:schemeClr val="accent1">
                    <a:lumMod val="75000"/>
                  </a:schemeClr>
                </a:solidFill>
              </a:rPr>
              <a:t> are </a:t>
            </a:r>
            <a:r>
              <a:rPr lang="cs-CZ" dirty="0" err="1">
                <a:solidFill>
                  <a:schemeClr val="accent1">
                    <a:lumMod val="75000"/>
                  </a:schemeClr>
                </a:solidFill>
              </a:rPr>
              <a:t>significant</a:t>
            </a:r>
            <a:r>
              <a:rPr lang="cs-CZ" dirty="0" smtClean="0">
                <a:solidFill>
                  <a:schemeClr val="accent1">
                    <a:lumMod val="75000"/>
                  </a:schemeClr>
                </a:solidFill>
              </a:rPr>
              <a:t>!</a:t>
            </a:r>
          </a:p>
          <a:p>
            <a:pPr marL="914400" lvl="2" indent="0">
              <a:buNone/>
            </a:pPr>
            <a:endParaRPr lang="cs-CZ" dirty="0"/>
          </a:p>
          <a:p>
            <a:pPr marL="914400" lvl="1" indent="-457200">
              <a:buAutoNum type="arabicPeriod"/>
            </a:pPr>
            <a:r>
              <a:rPr lang="en-US" dirty="0"/>
              <a:t>Exposure scenario or questionnaire survey: A rough estimation of the exposure can be specified, most often in a well defined population group (typically school pupils, members of the army </a:t>
            </a:r>
            <a:r>
              <a:rPr lang="en-US" dirty="0" smtClean="0"/>
              <a:t>...)</a:t>
            </a:r>
            <a:endParaRPr lang="cs-CZ" dirty="0"/>
          </a:p>
          <a:p>
            <a:pPr marL="914400" lvl="1" indent="-457200">
              <a:buAutoNum type="arabicPeriod"/>
            </a:pPr>
            <a:endParaRPr lang="cs-CZ" dirty="0"/>
          </a:p>
          <a:p>
            <a:pPr marL="0" indent="0">
              <a:buNone/>
            </a:pPr>
            <a:endParaRPr lang="cs-CZ" dirty="0"/>
          </a:p>
          <a:p>
            <a:endParaRPr lang="cs-CZ" dirty="0"/>
          </a:p>
        </p:txBody>
      </p:sp>
    </p:spTree>
    <p:extLst>
      <p:ext uri="{BB962C8B-B14F-4D97-AF65-F5344CB8AC3E}">
        <p14:creationId xmlns:p14="http://schemas.microsoft.com/office/powerpoint/2010/main" val="3693224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1">
            <a:extLst>
              <a:ext uri="{FF2B5EF4-FFF2-40B4-BE49-F238E27FC236}">
                <a16:creationId xmlns:a16="http://schemas.microsoft.com/office/drawing/2014/main" id="{047C8CCB-F95D-4249-92DD-651249D353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Obrázek 4" descr="Terrible Things People Eat | Jeff Vrabel">
            <a:extLst>
              <a:ext uri="{FF2B5EF4-FFF2-40B4-BE49-F238E27FC236}">
                <a16:creationId xmlns:a16="http://schemas.microsoft.com/office/drawing/2014/main" id="{65295B48-9A31-4A28-9F54-124318E7420A}"/>
              </a:ext>
            </a:extLst>
          </p:cNvPr>
          <p:cNvPicPr>
            <a:picLocks noGrp="1" noChangeAspect="1"/>
          </p:cNvPicPr>
          <p:nvPr>
            <p:ph idx="1"/>
          </p:nvPr>
        </p:nvPicPr>
        <p:blipFill>
          <a:blip r:embed="rId2"/>
          <a:stretch>
            <a:fillRect/>
          </a:stretch>
        </p:blipFill>
        <p:spPr>
          <a:xfrm>
            <a:off x="4038600" y="1216934"/>
            <a:ext cx="7188199" cy="4420742"/>
          </a:xfrm>
          <a:prstGeom prst="rect">
            <a:avLst/>
          </a:prstGeom>
        </p:spPr>
      </p:pic>
      <p:sp>
        <p:nvSpPr>
          <p:cNvPr id="2" name="Nadpis 1">
            <a:extLst>
              <a:ext uri="{FF2B5EF4-FFF2-40B4-BE49-F238E27FC236}">
                <a16:creationId xmlns:a16="http://schemas.microsoft.com/office/drawing/2014/main" id="{1AC0496B-A3CF-4420-BBF5-9D9FDCDBF549}"/>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000" dirty="0">
                <a:solidFill>
                  <a:schemeClr val="bg1"/>
                </a:solidFill>
              </a:rPr>
              <a:t>Estimation of individual exposure based on the food pyramid may </a:t>
            </a:r>
            <a:r>
              <a:rPr lang="en-US" sz="2000" dirty="0" smtClean="0">
                <a:solidFill>
                  <a:schemeClr val="bg1"/>
                </a:solidFill>
              </a:rPr>
              <a:t>be difficult.</a:t>
            </a:r>
            <a:endParaRPr lang="en-US" sz="2000" kern="1200" dirty="0">
              <a:solidFill>
                <a:schemeClr val="bg1"/>
              </a:solidFill>
            </a:endParaRPr>
          </a:p>
        </p:txBody>
      </p:sp>
    </p:spTree>
    <p:extLst>
      <p:ext uri="{BB962C8B-B14F-4D97-AF65-F5344CB8AC3E}">
        <p14:creationId xmlns:p14="http://schemas.microsoft.com/office/powerpoint/2010/main" val="2866205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EDDAF1-54A0-4371-BCE1-8CB56BC3DE52}"/>
              </a:ext>
            </a:extLst>
          </p:cNvPr>
          <p:cNvSpPr>
            <a:spLocks noGrp="1"/>
          </p:cNvSpPr>
          <p:nvPr>
            <p:ph type="title"/>
          </p:nvPr>
        </p:nvSpPr>
        <p:spPr/>
        <p:txBody>
          <a:bodyPr/>
          <a:lstStyle/>
          <a:p>
            <a:r>
              <a:rPr lang="cs-CZ" b="1" dirty="0" err="1"/>
              <a:t>Exposure</a:t>
            </a:r>
            <a:r>
              <a:rPr lang="cs-CZ" b="1" dirty="0"/>
              <a:t> </a:t>
            </a:r>
            <a:r>
              <a:rPr lang="cs-CZ" b="1" dirty="0" err="1"/>
              <a:t>assessment</a:t>
            </a:r>
            <a:r>
              <a:rPr lang="cs-CZ" b="1" dirty="0"/>
              <a:t> – </a:t>
            </a:r>
            <a:r>
              <a:rPr lang="cs-CZ" b="1" dirty="0" err="1" smtClean="0"/>
              <a:t>methods</a:t>
            </a:r>
            <a:r>
              <a:rPr lang="en-US" b="1" dirty="0" smtClean="0"/>
              <a:t> II.</a:t>
            </a:r>
            <a:endParaRPr lang="cs-CZ" dirty="0"/>
          </a:p>
        </p:txBody>
      </p:sp>
      <p:sp>
        <p:nvSpPr>
          <p:cNvPr id="3" name="Zástupný symbol pro obsah 2">
            <a:extLst>
              <a:ext uri="{FF2B5EF4-FFF2-40B4-BE49-F238E27FC236}">
                <a16:creationId xmlns:a16="http://schemas.microsoft.com/office/drawing/2014/main" id="{F6E46E3D-B06D-4919-9161-568087B52C67}"/>
              </a:ext>
            </a:extLst>
          </p:cNvPr>
          <p:cNvSpPr>
            <a:spLocks noGrp="1"/>
          </p:cNvSpPr>
          <p:nvPr>
            <p:ph idx="1"/>
          </p:nvPr>
        </p:nvSpPr>
        <p:spPr/>
        <p:txBody>
          <a:bodyPr vert="horz" lIns="91440" tIns="45720" rIns="91440" bIns="45720" rtlCol="0" anchor="t">
            <a:normAutofit/>
          </a:bodyPr>
          <a:lstStyle/>
          <a:p>
            <a:r>
              <a:rPr lang="en-US" sz="3200" dirty="0" smtClean="0"/>
              <a:t>Direct methods</a:t>
            </a:r>
            <a:endParaRPr lang="cs-CZ" sz="3200" dirty="0"/>
          </a:p>
          <a:p>
            <a:pPr marL="457200" lvl="1" indent="0">
              <a:buNone/>
            </a:pPr>
            <a:r>
              <a:rPr lang="cs-CZ" sz="2800" dirty="0" smtClean="0"/>
              <a:t>     </a:t>
            </a:r>
            <a:r>
              <a:rPr lang="en-US" sz="2800" dirty="0" smtClean="0"/>
              <a:t>are </a:t>
            </a:r>
            <a:r>
              <a:rPr lang="en-US" sz="2800" dirty="0"/>
              <a:t>preferred but are generally less </a:t>
            </a:r>
            <a:r>
              <a:rPr lang="en-US" sz="2800" dirty="0" smtClean="0"/>
              <a:t>accessible</a:t>
            </a:r>
            <a:r>
              <a:rPr lang="cs-CZ" sz="2800" dirty="0" smtClean="0"/>
              <a:t>.</a:t>
            </a:r>
            <a:endParaRPr lang="cs-CZ" sz="2800" dirty="0">
              <a:cs typeface="Calibri"/>
            </a:endParaRPr>
          </a:p>
          <a:p>
            <a:pPr lvl="1"/>
            <a:r>
              <a:rPr lang="cs-CZ" sz="2800" dirty="0" err="1" smtClean="0"/>
              <a:t>Personal</a:t>
            </a:r>
            <a:r>
              <a:rPr lang="cs-CZ" sz="2800" dirty="0" smtClean="0"/>
              <a:t> </a:t>
            </a:r>
            <a:r>
              <a:rPr lang="cs-CZ" sz="2800" dirty="0"/>
              <a:t>monitoring:</a:t>
            </a:r>
            <a:endParaRPr lang="cs-CZ" sz="2800" dirty="0">
              <a:cs typeface="Calibri"/>
            </a:endParaRPr>
          </a:p>
          <a:p>
            <a:pPr lvl="2"/>
            <a:r>
              <a:rPr lang="cs-CZ" sz="2400" dirty="0"/>
              <a:t>24 </a:t>
            </a:r>
            <a:r>
              <a:rPr lang="cs-CZ" sz="2400" dirty="0" err="1" smtClean="0"/>
              <a:t>hrs</a:t>
            </a:r>
            <a:r>
              <a:rPr lang="cs-CZ" sz="2400" dirty="0" smtClean="0"/>
              <a:t> </a:t>
            </a:r>
            <a:r>
              <a:rPr lang="cs-CZ" sz="2400" dirty="0" err="1" smtClean="0"/>
              <a:t>recall</a:t>
            </a:r>
            <a:r>
              <a:rPr lang="cs-CZ" sz="2400" dirty="0">
                <a:cs typeface="Calibri"/>
              </a:rPr>
              <a:t>, </a:t>
            </a:r>
            <a:r>
              <a:rPr lang="cs-CZ" sz="2400" dirty="0" smtClean="0">
                <a:cs typeface="Calibri"/>
              </a:rPr>
              <a:t>double </a:t>
            </a:r>
            <a:r>
              <a:rPr lang="cs-CZ" sz="2400" dirty="0" err="1" smtClean="0">
                <a:cs typeface="Calibri"/>
              </a:rPr>
              <a:t>portion</a:t>
            </a:r>
            <a:r>
              <a:rPr lang="cs-CZ" sz="2400" dirty="0" smtClean="0">
                <a:cs typeface="Calibri"/>
              </a:rPr>
              <a:t> </a:t>
            </a:r>
            <a:r>
              <a:rPr lang="cs-CZ" sz="2400" dirty="0" err="1" smtClean="0"/>
              <a:t>method</a:t>
            </a:r>
            <a:r>
              <a:rPr lang="cs-CZ" sz="2400" dirty="0" smtClean="0"/>
              <a:t>…</a:t>
            </a:r>
            <a:endParaRPr lang="cs-CZ" sz="2400" dirty="0">
              <a:cs typeface="Calibri"/>
            </a:endParaRPr>
          </a:p>
          <a:p>
            <a:pPr lvl="2"/>
            <a:r>
              <a:rPr lang="cs-CZ" sz="2400" dirty="0" err="1"/>
              <a:t>Personal</a:t>
            </a:r>
            <a:r>
              <a:rPr lang="cs-CZ" sz="2400" dirty="0"/>
              <a:t> </a:t>
            </a:r>
            <a:r>
              <a:rPr lang="cs-CZ" sz="2400" dirty="0" smtClean="0"/>
              <a:t>dosimetry </a:t>
            </a:r>
            <a:r>
              <a:rPr lang="cs-CZ" sz="2400" dirty="0"/>
              <a:t>- </a:t>
            </a:r>
            <a:r>
              <a:rPr lang="cs-CZ" sz="2400" dirty="0" err="1" smtClean="0"/>
              <a:t>healthcare</a:t>
            </a:r>
            <a:r>
              <a:rPr lang="cs-CZ" sz="2400" dirty="0" smtClean="0"/>
              <a:t> </a:t>
            </a:r>
            <a:r>
              <a:rPr lang="cs-CZ" sz="2400" dirty="0" err="1" smtClean="0"/>
              <a:t>workers</a:t>
            </a:r>
            <a:endParaRPr lang="cs-CZ" sz="2400" dirty="0">
              <a:cs typeface="Calibri"/>
            </a:endParaRPr>
          </a:p>
          <a:p>
            <a:pPr lvl="1"/>
            <a:r>
              <a:rPr lang="cs-CZ" sz="2800" dirty="0" err="1"/>
              <a:t>Biological</a:t>
            </a:r>
            <a:r>
              <a:rPr lang="cs-CZ" sz="2800" dirty="0"/>
              <a:t> </a:t>
            </a:r>
            <a:r>
              <a:rPr lang="cs-CZ" sz="2800" dirty="0" smtClean="0"/>
              <a:t>monitoring</a:t>
            </a:r>
            <a:endParaRPr lang="cs-CZ" sz="2800" dirty="0">
              <a:cs typeface="Calibri"/>
            </a:endParaRPr>
          </a:p>
          <a:p>
            <a:pPr lvl="2"/>
            <a:r>
              <a:rPr lang="en-US" sz="2400" dirty="0"/>
              <a:t>Biomarkers of exposure </a:t>
            </a:r>
            <a:r>
              <a:rPr lang="en-US" sz="2400" dirty="0" smtClean="0"/>
              <a:t>(</a:t>
            </a:r>
            <a:r>
              <a:rPr lang="cs-CZ" sz="2400" dirty="0" err="1" smtClean="0"/>
              <a:t>genotoxicology</a:t>
            </a:r>
            <a:r>
              <a:rPr lang="cs-CZ" sz="2400" dirty="0" smtClean="0"/>
              <a:t> </a:t>
            </a:r>
            <a:r>
              <a:rPr lang="cs-CZ" sz="2400" dirty="0" err="1" smtClean="0"/>
              <a:t>of</a:t>
            </a:r>
            <a:r>
              <a:rPr lang="cs-CZ" sz="2400" dirty="0" smtClean="0"/>
              <a:t> </a:t>
            </a:r>
            <a:r>
              <a:rPr lang="en-US" sz="2400" dirty="0" smtClean="0"/>
              <a:t>DNA adduct)</a:t>
            </a:r>
            <a:endParaRPr lang="cs-CZ" sz="2400" dirty="0">
              <a:cs typeface="Calibri"/>
            </a:endParaRPr>
          </a:p>
          <a:p>
            <a:pPr lvl="2"/>
            <a:r>
              <a:rPr lang="cs-CZ" sz="2400" dirty="0" err="1" smtClean="0"/>
              <a:t>Biomarkers</a:t>
            </a:r>
            <a:r>
              <a:rPr lang="cs-CZ" sz="2400" dirty="0" smtClean="0"/>
              <a:t> </a:t>
            </a:r>
            <a:r>
              <a:rPr lang="cs-CZ" sz="2400" dirty="0" err="1" smtClean="0"/>
              <a:t>of</a:t>
            </a:r>
            <a:r>
              <a:rPr lang="cs-CZ" sz="2400" dirty="0" smtClean="0"/>
              <a:t> </a:t>
            </a:r>
            <a:r>
              <a:rPr lang="cs-CZ" sz="2400" dirty="0" err="1" smtClean="0"/>
              <a:t>effect</a:t>
            </a:r>
            <a:r>
              <a:rPr lang="cs-CZ" sz="2400" dirty="0" smtClean="0"/>
              <a:t> </a:t>
            </a:r>
            <a:r>
              <a:rPr lang="en-US" sz="2400" dirty="0"/>
              <a:t>(measurable pathophysiological changes in organs</a:t>
            </a:r>
            <a:r>
              <a:rPr lang="en-US" sz="2400" dirty="0" smtClean="0"/>
              <a:t>)</a:t>
            </a:r>
            <a:endParaRPr lang="cs-CZ" sz="2400" dirty="0">
              <a:cs typeface="Calibri"/>
            </a:endParaRPr>
          </a:p>
          <a:p>
            <a:pPr lvl="2"/>
            <a:r>
              <a:rPr lang="cs-CZ" sz="2400" dirty="0" err="1" smtClean="0"/>
              <a:t>Biomarkers</a:t>
            </a:r>
            <a:r>
              <a:rPr lang="cs-CZ" sz="2400" dirty="0" smtClean="0"/>
              <a:t> </a:t>
            </a:r>
            <a:r>
              <a:rPr lang="cs-CZ" sz="2400" dirty="0" err="1" smtClean="0"/>
              <a:t>of</a:t>
            </a:r>
            <a:r>
              <a:rPr lang="cs-CZ" sz="2400" dirty="0" smtClean="0"/>
              <a:t> sensitivity </a:t>
            </a:r>
            <a:r>
              <a:rPr lang="en-US" sz="2400" dirty="0"/>
              <a:t>(measurable susceptibility to health impairment) </a:t>
            </a:r>
            <a:endParaRPr lang="cs-CZ" sz="2400" dirty="0">
              <a:cs typeface="Calibri"/>
            </a:endParaRPr>
          </a:p>
        </p:txBody>
      </p:sp>
      <p:pic>
        <p:nvPicPr>
          <p:cNvPr id="4" name="Obrázek 4" descr="File:&lt;strong&gt;Dosimeter&lt;/strong&gt;.png - Wikimedia Commons">
            <a:extLst>
              <a:ext uri="{FF2B5EF4-FFF2-40B4-BE49-F238E27FC236}">
                <a16:creationId xmlns:a16="http://schemas.microsoft.com/office/drawing/2014/main" id="{3146F334-8C5B-4221-A16B-484552F93085}"/>
              </a:ext>
            </a:extLst>
          </p:cNvPr>
          <p:cNvPicPr>
            <a:picLocks noChangeAspect="1"/>
          </p:cNvPicPr>
          <p:nvPr/>
        </p:nvPicPr>
        <p:blipFill>
          <a:blip r:embed="rId2"/>
          <a:stretch>
            <a:fillRect/>
          </a:stretch>
        </p:blipFill>
        <p:spPr>
          <a:xfrm>
            <a:off x="10239375" y="45694"/>
            <a:ext cx="1483372" cy="3732446"/>
          </a:xfrm>
          <a:prstGeom prst="rect">
            <a:avLst/>
          </a:prstGeom>
        </p:spPr>
      </p:pic>
      <p:sp>
        <p:nvSpPr>
          <p:cNvPr id="6" name="Šipka: pětiúhelník 5">
            <a:extLst>
              <a:ext uri="{FF2B5EF4-FFF2-40B4-BE49-F238E27FC236}">
                <a16:creationId xmlns:a16="http://schemas.microsoft.com/office/drawing/2014/main" id="{9CB4235D-AB92-403E-BB82-FF74AEF02650}"/>
              </a:ext>
            </a:extLst>
          </p:cNvPr>
          <p:cNvSpPr/>
          <p:nvPr/>
        </p:nvSpPr>
        <p:spPr>
          <a:xfrm rot="-1620000">
            <a:off x="7696200" y="2600325"/>
            <a:ext cx="2244881" cy="48418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210403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Risk </a:t>
            </a:r>
            <a:r>
              <a:rPr lang="cs-CZ" b="1" dirty="0" err="1" smtClean="0"/>
              <a:t>characterization</a:t>
            </a:r>
            <a:endParaRPr lang="cs-CZ" b="1" dirty="0"/>
          </a:p>
        </p:txBody>
      </p:sp>
      <p:sp>
        <p:nvSpPr>
          <p:cNvPr id="3" name="Zástupný symbol pro obsah 2"/>
          <p:cNvSpPr>
            <a:spLocks noGrp="1"/>
          </p:cNvSpPr>
          <p:nvPr>
            <p:ph idx="1"/>
          </p:nvPr>
        </p:nvSpPr>
        <p:spPr>
          <a:xfrm>
            <a:off x="838200" y="1514475"/>
            <a:ext cx="10515600" cy="4662488"/>
          </a:xfrm>
        </p:spPr>
        <p:txBody>
          <a:bodyPr vert="horz" lIns="91440" tIns="45720" rIns="91440" bIns="45720" rtlCol="0" anchor="t">
            <a:normAutofit/>
          </a:bodyPr>
          <a:lstStyle/>
          <a:p>
            <a:pPr marL="514350" indent="-514350">
              <a:buFont typeface="+mj-lt"/>
              <a:buAutoNum type="arabicPeriod"/>
            </a:pPr>
            <a:r>
              <a:rPr lang="en-US" dirty="0"/>
              <a:t>Harmful to health has not been </a:t>
            </a:r>
            <a:r>
              <a:rPr lang="en-US" dirty="0" smtClean="0"/>
              <a:t>confirmed</a:t>
            </a:r>
            <a:endParaRPr lang="cs-CZ" dirty="0"/>
          </a:p>
          <a:p>
            <a:pPr marL="514350" indent="-514350">
              <a:buFont typeface="+mj-lt"/>
              <a:buAutoNum type="arabicPeriod"/>
            </a:pPr>
            <a:r>
              <a:rPr lang="en-US" dirty="0"/>
              <a:t>Exposure to harmful factor reduces the level of well-being (health in a broader sense</a:t>
            </a:r>
            <a:r>
              <a:rPr lang="en-US" dirty="0" smtClean="0"/>
              <a:t>)</a:t>
            </a:r>
            <a:endParaRPr lang="cs-CZ" dirty="0"/>
          </a:p>
          <a:p>
            <a:pPr lvl="1"/>
            <a:r>
              <a:rPr lang="en-US" dirty="0"/>
              <a:t>Example: The source of environmental noise has forced the use of space (more demanding activities are moved to a quieter part of the building</a:t>
            </a:r>
            <a:r>
              <a:rPr lang="en-US" dirty="0" smtClean="0"/>
              <a:t>)</a:t>
            </a:r>
            <a:r>
              <a:rPr lang="cs-CZ" dirty="0"/>
              <a:t>.</a:t>
            </a:r>
            <a:endParaRPr lang="cs-CZ" dirty="0" smtClean="0"/>
          </a:p>
          <a:p>
            <a:pPr marL="514350" indent="-514350">
              <a:buFont typeface="+mj-lt"/>
              <a:buAutoNum type="arabicPeriod"/>
            </a:pPr>
            <a:r>
              <a:rPr lang="en-US" dirty="0"/>
              <a:t>Exposure to a harmful factor poses a threat to health in the longer term, with the factor being considered at most as one of several disease factors (long-term and multifactorial health effects</a:t>
            </a:r>
            <a:r>
              <a:rPr lang="en-US" dirty="0" smtClean="0"/>
              <a:t>)</a:t>
            </a:r>
            <a:endParaRPr lang="cs-CZ" dirty="0" smtClean="0"/>
          </a:p>
          <a:p>
            <a:pPr marL="514350" indent="-514350">
              <a:buFont typeface="+mj-lt"/>
              <a:buAutoNum type="arabicPeriod"/>
            </a:pPr>
            <a:r>
              <a:rPr lang="en-US" dirty="0"/>
              <a:t>Exposure to harmful agents poses an immediate threat to human health or </a:t>
            </a:r>
            <a:r>
              <a:rPr lang="en-US" dirty="0" smtClean="0"/>
              <a:t>lives</a:t>
            </a:r>
            <a:endParaRPr lang="cs-CZ" dirty="0"/>
          </a:p>
          <a:p>
            <a:pPr lvl="1"/>
            <a:r>
              <a:rPr lang="cs-CZ" i="1" dirty="0" smtClean="0"/>
              <a:t>(</a:t>
            </a:r>
            <a:r>
              <a:rPr lang="cs-CZ" i="1" dirty="0" err="1" smtClean="0"/>
              <a:t>See</a:t>
            </a:r>
            <a:r>
              <a:rPr lang="cs-CZ" i="1" dirty="0" smtClean="0"/>
              <a:t> </a:t>
            </a:r>
            <a:r>
              <a:rPr lang="en-US" i="1" dirty="0" smtClean="0"/>
              <a:t>the Czech “methanol affair</a:t>
            </a:r>
            <a:r>
              <a:rPr lang="cs-CZ" i="1" dirty="0" smtClean="0"/>
              <a:t>“</a:t>
            </a:r>
            <a:r>
              <a:rPr lang="en-US" i="1" dirty="0" smtClean="0"/>
              <a:t> </a:t>
            </a:r>
            <a:r>
              <a:rPr lang="en-US" i="1" dirty="0"/>
              <a:t>in </a:t>
            </a:r>
            <a:r>
              <a:rPr lang="en-US" i="1" dirty="0" smtClean="0"/>
              <a:t>2012</a:t>
            </a:r>
            <a:r>
              <a:rPr lang="cs-CZ" i="1" dirty="0" smtClean="0"/>
              <a:t>.)</a:t>
            </a:r>
            <a:endParaRPr lang="cs-CZ" i="1" dirty="0"/>
          </a:p>
        </p:txBody>
      </p:sp>
    </p:spTree>
    <p:extLst>
      <p:ext uri="{BB962C8B-B14F-4D97-AF65-F5344CB8AC3E}">
        <p14:creationId xmlns:p14="http://schemas.microsoft.com/office/powerpoint/2010/main" val="8898051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E39A796-BE83-48B1-B33F-35C4A32AAB5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a:extLst>
              <a:ext uri="{FF2B5EF4-FFF2-40B4-BE49-F238E27FC236}">
                <a16:creationId xmlns:a16="http://schemas.microsoft.com/office/drawing/2014/main" id="{72F84B47-E267-4194-8194-831DB7B5547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solidFill>
            <a:schemeClr val="bg1"/>
          </a:solidFill>
          <a:ln w="9525">
            <a:no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08319" y="1843404"/>
            <a:ext cx="5614835" cy="3017972"/>
          </a:xfrm>
          <a:prstGeom prst="rect">
            <a:avLst/>
          </a:prstGeom>
          <a:effectLst/>
        </p:spPr>
      </p:pic>
      <p:sp>
        <p:nvSpPr>
          <p:cNvPr id="2" name="Nadpis 1"/>
          <p:cNvSpPr>
            <a:spLocks noGrp="1"/>
          </p:cNvSpPr>
          <p:nvPr>
            <p:ph type="title"/>
          </p:nvPr>
        </p:nvSpPr>
        <p:spPr>
          <a:xfrm>
            <a:off x="648929" y="629266"/>
            <a:ext cx="3505495" cy="1622321"/>
          </a:xfrm>
        </p:spPr>
        <p:txBody>
          <a:bodyPr vert="horz" lIns="91440" tIns="45720" rIns="91440" bIns="45720" rtlCol="0" anchor="ctr">
            <a:normAutofit/>
          </a:bodyPr>
          <a:lstStyle/>
          <a:p>
            <a:pPr algn="ctr"/>
            <a:r>
              <a:rPr lang="cs-CZ" sz="4400" b="1" dirty="0"/>
              <a:t>Risk </a:t>
            </a:r>
            <a:r>
              <a:rPr lang="cs-CZ" sz="4400" b="1" dirty="0" smtClean="0"/>
              <a:t>matrix</a:t>
            </a:r>
            <a:endParaRPr lang="en-US" sz="4400" b="1" kern="1200" dirty="0">
              <a:solidFill>
                <a:schemeClr val="tx1"/>
              </a:solidFill>
            </a:endParaRPr>
          </a:p>
        </p:txBody>
      </p:sp>
      <p:sp>
        <p:nvSpPr>
          <p:cNvPr id="4" name="Zástupný symbol pro text 3"/>
          <p:cNvSpPr>
            <a:spLocks noGrp="1"/>
          </p:cNvSpPr>
          <p:nvPr>
            <p:ph type="body" sz="half" idx="2"/>
          </p:nvPr>
        </p:nvSpPr>
        <p:spPr>
          <a:xfrm>
            <a:off x="648929" y="3114675"/>
            <a:ext cx="3505494" cy="2619375"/>
          </a:xfrm>
        </p:spPr>
        <p:txBody>
          <a:bodyPr vert="horz" lIns="91440" tIns="45720" rIns="91440" bIns="45720" rtlCol="0" anchor="t">
            <a:normAutofit/>
          </a:bodyPr>
          <a:lstStyle/>
          <a:p>
            <a:r>
              <a:rPr lang="en-US" sz="2800" dirty="0"/>
              <a:t>Graphic tool for expressing the risk according to the probability of exposure and the </a:t>
            </a:r>
            <a:r>
              <a:rPr lang="cs-CZ" sz="2800" dirty="0" err="1" smtClean="0"/>
              <a:t>size</a:t>
            </a:r>
            <a:r>
              <a:rPr lang="cs-CZ" sz="2800" dirty="0" smtClean="0"/>
              <a:t> </a:t>
            </a:r>
            <a:r>
              <a:rPr lang="en-US" sz="2800" dirty="0" smtClean="0"/>
              <a:t>of </a:t>
            </a:r>
            <a:r>
              <a:rPr lang="en-US" sz="2800" dirty="0"/>
              <a:t>the effect</a:t>
            </a:r>
            <a:r>
              <a:rPr lang="en-US" sz="2800" dirty="0" smtClean="0"/>
              <a:t>.</a:t>
            </a:r>
            <a:r>
              <a:rPr lang="cs-CZ" sz="2800" dirty="0" smtClean="0"/>
              <a:t> </a:t>
            </a:r>
            <a:endParaRPr lang="cs-CZ" sz="2800" dirty="0"/>
          </a:p>
        </p:txBody>
      </p:sp>
    </p:spTree>
    <p:extLst>
      <p:ext uri="{BB962C8B-B14F-4D97-AF65-F5344CB8AC3E}">
        <p14:creationId xmlns:p14="http://schemas.microsoft.com/office/powerpoint/2010/main" val="1609473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806450"/>
          </a:xfrm>
        </p:spPr>
        <p:txBody>
          <a:bodyPr>
            <a:normAutofit/>
          </a:bodyPr>
          <a:lstStyle/>
          <a:p>
            <a:pPr algn="ctr"/>
            <a:r>
              <a:rPr lang="en-US" b="1" dirty="0"/>
              <a:t>Uncertainty in health risk </a:t>
            </a:r>
            <a:r>
              <a:rPr lang="en-US" b="1" dirty="0" smtClean="0"/>
              <a:t>assessment</a:t>
            </a:r>
            <a:endParaRPr lang="cs-CZ" b="1" dirty="0"/>
          </a:p>
        </p:txBody>
      </p:sp>
      <p:sp>
        <p:nvSpPr>
          <p:cNvPr id="3" name="Zástupný symbol pro obsah 2"/>
          <p:cNvSpPr>
            <a:spLocks noGrp="1"/>
          </p:cNvSpPr>
          <p:nvPr>
            <p:ph idx="1"/>
          </p:nvPr>
        </p:nvSpPr>
        <p:spPr>
          <a:xfrm>
            <a:off x="557212" y="1343025"/>
            <a:ext cx="11077575" cy="5124450"/>
          </a:xfrm>
        </p:spPr>
        <p:txBody>
          <a:bodyPr vert="horz" lIns="91440" tIns="45720" rIns="91440" bIns="45720" rtlCol="0" anchor="t">
            <a:noAutofit/>
          </a:bodyPr>
          <a:lstStyle/>
          <a:p>
            <a:r>
              <a:rPr lang="cs-CZ" dirty="0" err="1"/>
              <a:t>Errors</a:t>
            </a:r>
            <a:r>
              <a:rPr lang="cs-CZ" dirty="0"/>
              <a:t> in </a:t>
            </a:r>
            <a:r>
              <a:rPr lang="cs-CZ" dirty="0" err="1"/>
              <a:t>exposure</a:t>
            </a:r>
            <a:r>
              <a:rPr lang="cs-CZ" dirty="0"/>
              <a:t> </a:t>
            </a:r>
            <a:r>
              <a:rPr lang="cs-CZ" dirty="0" err="1" smtClean="0"/>
              <a:t>estimation</a:t>
            </a:r>
            <a:endParaRPr lang="en-US" dirty="0">
              <a:cs typeface="Calibri"/>
            </a:endParaRPr>
          </a:p>
          <a:p>
            <a:pPr lvl="1"/>
            <a:r>
              <a:rPr lang="en-US" sz="2800" dirty="0" smtClean="0">
                <a:cs typeface="Calibri"/>
              </a:rPr>
              <a:t>Most common</a:t>
            </a:r>
            <a:endParaRPr lang="cs-CZ" sz="2800" dirty="0">
              <a:cs typeface="Calibri"/>
            </a:endParaRPr>
          </a:p>
          <a:p>
            <a:pPr lvl="1">
              <a:buFont typeface="Arial"/>
            </a:pPr>
            <a:r>
              <a:rPr lang="cs-CZ" sz="2800" dirty="0" smtClean="0"/>
              <a:t>D</a:t>
            </a:r>
            <a:r>
              <a:rPr lang="en-US" sz="2800" dirty="0" err="1" smtClean="0"/>
              <a:t>ue</a:t>
            </a:r>
            <a:r>
              <a:rPr lang="en-US" sz="2800" dirty="0" smtClean="0"/>
              <a:t> </a:t>
            </a:r>
            <a:r>
              <a:rPr lang="en-US" sz="2800" dirty="0"/>
              <a:t>to the complexity of the presence of the agent in the matrix (water, soil, air, food, occupational exposure</a:t>
            </a:r>
            <a:r>
              <a:rPr lang="en-US" sz="2800" dirty="0" smtClean="0"/>
              <a:t>)</a:t>
            </a:r>
            <a:endParaRPr lang="en-US" sz="2800" dirty="0">
              <a:cs typeface="Calibri"/>
            </a:endParaRPr>
          </a:p>
          <a:p>
            <a:pPr lvl="1">
              <a:buFont typeface="Arial"/>
            </a:pPr>
            <a:r>
              <a:rPr lang="cs-CZ" sz="2800" dirty="0" smtClean="0"/>
              <a:t>T</a:t>
            </a:r>
            <a:r>
              <a:rPr lang="en-US" sz="2800" dirty="0" smtClean="0"/>
              <a:t>he </a:t>
            </a:r>
            <a:r>
              <a:rPr lang="en-US" sz="2800" dirty="0"/>
              <a:t>size of individual effective dose in the target organ of the </a:t>
            </a:r>
            <a:r>
              <a:rPr lang="en-US" sz="2800" dirty="0" smtClean="0"/>
              <a:t>individual</a:t>
            </a:r>
            <a:r>
              <a:rPr lang="cs-CZ" sz="2800" dirty="0" smtClean="0">
                <a:cs typeface="Calibri"/>
              </a:rPr>
              <a:t> </a:t>
            </a:r>
          </a:p>
          <a:p>
            <a:pPr marL="457200" lvl="1" indent="0">
              <a:buNone/>
            </a:pPr>
            <a:endParaRPr lang="cs-CZ" sz="2800" dirty="0"/>
          </a:p>
          <a:p>
            <a:pPr>
              <a:buFont typeface="Arial"/>
            </a:pPr>
            <a:r>
              <a:rPr lang="cs-CZ" dirty="0" err="1" smtClean="0"/>
              <a:t>Interspecies</a:t>
            </a:r>
            <a:r>
              <a:rPr lang="cs-CZ" dirty="0" smtClean="0"/>
              <a:t> </a:t>
            </a:r>
            <a:r>
              <a:rPr lang="cs-CZ" dirty="0" err="1" smtClean="0"/>
              <a:t>extrapolation</a:t>
            </a:r>
            <a:endParaRPr lang="cs-CZ" dirty="0">
              <a:cs typeface="Calibri"/>
            </a:endParaRPr>
          </a:p>
          <a:p>
            <a:pPr lvl="1"/>
            <a:r>
              <a:rPr lang="en-US" sz="2800" dirty="0"/>
              <a:t>In many cases, toxicological data exists only on animal or tissue </a:t>
            </a:r>
            <a:r>
              <a:rPr lang="en-US" sz="2800" dirty="0" smtClean="0"/>
              <a:t>models</a:t>
            </a:r>
            <a:endParaRPr lang="cs-CZ" sz="2800" dirty="0"/>
          </a:p>
          <a:p>
            <a:pPr lvl="1"/>
            <a:r>
              <a:rPr lang="cs-CZ" sz="2800" dirty="0" smtClean="0"/>
              <a:t>C</a:t>
            </a:r>
            <a:r>
              <a:rPr lang="en-US" sz="2800" dirty="0" smtClean="0"/>
              <a:t>an </a:t>
            </a:r>
            <a:r>
              <a:rPr lang="en-US" sz="2800" dirty="0"/>
              <a:t>be addressed with the development of epidemiological methods of </a:t>
            </a:r>
            <a:r>
              <a:rPr lang="en-US" sz="2800" dirty="0" smtClean="0"/>
              <a:t>work</a:t>
            </a:r>
            <a:endParaRPr lang="cs-CZ" sz="2800" dirty="0">
              <a:cs typeface="Calibri"/>
            </a:endParaRPr>
          </a:p>
        </p:txBody>
      </p:sp>
    </p:spTree>
    <p:extLst>
      <p:ext uri="{BB962C8B-B14F-4D97-AF65-F5344CB8AC3E}">
        <p14:creationId xmlns:p14="http://schemas.microsoft.com/office/powerpoint/2010/main" val="3249159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B74034-617E-4D70-A24D-D7D62671CC75}"/>
              </a:ext>
            </a:extLst>
          </p:cNvPr>
          <p:cNvSpPr>
            <a:spLocks noGrp="1"/>
          </p:cNvSpPr>
          <p:nvPr>
            <p:ph type="title"/>
          </p:nvPr>
        </p:nvSpPr>
        <p:spPr/>
        <p:txBody>
          <a:bodyPr/>
          <a:lstStyle/>
          <a:p>
            <a:pPr algn="ctr"/>
            <a:r>
              <a:rPr lang="cs-CZ" b="1" dirty="0" smtClean="0"/>
              <a:t>Epidemiology</a:t>
            </a:r>
            <a:endParaRPr lang="cs-CZ" b="1" dirty="0"/>
          </a:p>
        </p:txBody>
      </p:sp>
      <p:sp>
        <p:nvSpPr>
          <p:cNvPr id="3" name="Zástupný symbol pro obsah 2">
            <a:extLst>
              <a:ext uri="{FF2B5EF4-FFF2-40B4-BE49-F238E27FC236}">
                <a16:creationId xmlns:a16="http://schemas.microsoft.com/office/drawing/2014/main" id="{1FC62195-E3B0-4D5D-802A-1D8CB0F9F1D0}"/>
              </a:ext>
            </a:extLst>
          </p:cNvPr>
          <p:cNvSpPr>
            <a:spLocks noGrp="1"/>
          </p:cNvSpPr>
          <p:nvPr>
            <p:ph idx="1"/>
          </p:nvPr>
        </p:nvSpPr>
        <p:spPr/>
        <p:txBody>
          <a:bodyPr vert="horz" lIns="91440" tIns="45720" rIns="91440" bIns="45720" rtlCol="0" anchor="t">
            <a:normAutofit/>
          </a:bodyPr>
          <a:lstStyle/>
          <a:p>
            <a:r>
              <a:rPr lang="en-US" dirty="0"/>
              <a:t>Method of work used to study the distribution of determinants of diseases in the </a:t>
            </a:r>
            <a:r>
              <a:rPr lang="en-US" dirty="0" smtClean="0"/>
              <a:t>population</a:t>
            </a:r>
            <a:r>
              <a:rPr lang="cs-CZ" dirty="0" smtClean="0"/>
              <a:t>.</a:t>
            </a:r>
            <a:endParaRPr lang="cs-CZ" dirty="0"/>
          </a:p>
          <a:p>
            <a:pPr lvl="1"/>
            <a:r>
              <a:rPr lang="cs-CZ" i="1" dirty="0" err="1" smtClean="0"/>
              <a:t>Epi</a:t>
            </a:r>
            <a:r>
              <a:rPr lang="cs-CZ" i="1" dirty="0" smtClean="0"/>
              <a:t> </a:t>
            </a:r>
            <a:r>
              <a:rPr lang="cs-CZ" i="1" dirty="0" err="1" smtClean="0"/>
              <a:t>demios</a:t>
            </a:r>
            <a:r>
              <a:rPr lang="cs-CZ" i="1" dirty="0" smtClean="0"/>
              <a:t> (</a:t>
            </a:r>
            <a:r>
              <a:rPr lang="cs-CZ" i="1" dirty="0" err="1" smtClean="0"/>
              <a:t>Greek</a:t>
            </a:r>
            <a:r>
              <a:rPr lang="cs-CZ" i="1" dirty="0" smtClean="0"/>
              <a:t>) = </a:t>
            </a:r>
            <a:r>
              <a:rPr lang="cs-CZ" i="1" dirty="0" err="1"/>
              <a:t>Among</a:t>
            </a:r>
            <a:r>
              <a:rPr lang="cs-CZ" i="1" dirty="0"/>
              <a:t> </a:t>
            </a:r>
            <a:r>
              <a:rPr lang="cs-CZ" i="1" dirty="0" err="1"/>
              <a:t>the</a:t>
            </a:r>
            <a:r>
              <a:rPr lang="cs-CZ" i="1" dirty="0"/>
              <a:t> </a:t>
            </a:r>
            <a:r>
              <a:rPr lang="cs-CZ" i="1" dirty="0" err="1" smtClean="0"/>
              <a:t>people</a:t>
            </a:r>
            <a:endParaRPr lang="cs-CZ" i="1" dirty="0" smtClean="0"/>
          </a:p>
          <a:p>
            <a:pPr marL="457200" lvl="1" indent="0">
              <a:buNone/>
            </a:pPr>
            <a:endParaRPr lang="cs-CZ" i="1" dirty="0"/>
          </a:p>
          <a:p>
            <a:r>
              <a:rPr lang="en-US" dirty="0"/>
              <a:t>Descriptive, analytical, experimental and interventional epidemiology use statistical methods; a separate field of biostatistics is being </a:t>
            </a:r>
            <a:r>
              <a:rPr lang="en-US" dirty="0" smtClean="0"/>
              <a:t>developed.</a:t>
            </a:r>
            <a:endParaRPr lang="cs-CZ" dirty="0" smtClean="0"/>
          </a:p>
          <a:p>
            <a:pPr marL="0" indent="0">
              <a:buNone/>
            </a:pPr>
            <a:endParaRPr lang="cs-CZ" dirty="0"/>
          </a:p>
          <a:p>
            <a:r>
              <a:rPr lang="cs-CZ" dirty="0" smtClean="0"/>
              <a:t>F</a:t>
            </a:r>
            <a:r>
              <a:rPr lang="en-US" dirty="0" err="1" smtClean="0"/>
              <a:t>ocus</a:t>
            </a:r>
            <a:r>
              <a:rPr lang="en-US" dirty="0" smtClean="0"/>
              <a:t> </a:t>
            </a:r>
            <a:r>
              <a:rPr lang="en-US" dirty="0"/>
              <a:t>on the study of infectious and non-infectious </a:t>
            </a:r>
            <a:r>
              <a:rPr lang="en-US" dirty="0" smtClean="0"/>
              <a:t>diseases.</a:t>
            </a:r>
            <a:endParaRPr lang="cs-CZ" dirty="0"/>
          </a:p>
        </p:txBody>
      </p:sp>
    </p:spTree>
    <p:extLst>
      <p:ext uri="{BB962C8B-B14F-4D97-AF65-F5344CB8AC3E}">
        <p14:creationId xmlns:p14="http://schemas.microsoft.com/office/powerpoint/2010/main" val="11400461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Obrázek 6" descr="&lt;strong&gt;Assessing, managing, and communicating chemical food risks&lt;/strong&gt; ...">
            <a:extLst>
              <a:ext uri="{FF2B5EF4-FFF2-40B4-BE49-F238E27FC236}">
                <a16:creationId xmlns:a16="http://schemas.microsoft.com/office/drawing/2014/main" id="{50943E4D-F73C-43FD-A81C-0A137C950B3C}"/>
              </a:ext>
            </a:extLst>
          </p:cNvPr>
          <p:cNvPicPr>
            <a:picLocks noChangeAspect="1"/>
          </p:cNvPicPr>
          <p:nvPr/>
        </p:nvPicPr>
        <p:blipFill rotWithShape="1">
          <a:blip r:embed="rId2"/>
          <a:srcRect t="9555" r="1" b="4762"/>
          <a:stretch/>
        </p:blipFill>
        <p:spPr>
          <a:xfrm>
            <a:off x="5120640" y="1904281"/>
            <a:ext cx="6233160" cy="4272681"/>
          </a:xfrm>
          <a:prstGeom prst="rect">
            <a:avLst/>
          </a:prstGeom>
        </p:spPr>
      </p:pic>
      <p:sp>
        <p:nvSpPr>
          <p:cNvPr id="2" name="Nadpis 1">
            <a:extLst>
              <a:ext uri="{FF2B5EF4-FFF2-40B4-BE49-F238E27FC236}">
                <a16:creationId xmlns:a16="http://schemas.microsoft.com/office/drawing/2014/main" id="{522AE946-D1A1-43BF-9017-392FD6C7FD28}"/>
              </a:ext>
            </a:extLst>
          </p:cNvPr>
          <p:cNvSpPr>
            <a:spLocks noGrp="1"/>
          </p:cNvSpPr>
          <p:nvPr>
            <p:ph type="title"/>
          </p:nvPr>
        </p:nvSpPr>
        <p:spPr>
          <a:xfrm>
            <a:off x="838200" y="365125"/>
            <a:ext cx="10515600" cy="1325563"/>
          </a:xfrm>
        </p:spPr>
        <p:txBody>
          <a:bodyPr>
            <a:normAutofit/>
          </a:bodyPr>
          <a:lstStyle/>
          <a:p>
            <a:pPr algn="ctr"/>
            <a:r>
              <a:rPr lang="cs-CZ" b="1" dirty="0" smtClean="0">
                <a:cs typeface="Calibri Light"/>
              </a:rPr>
              <a:t>Epidemiology in </a:t>
            </a:r>
            <a:r>
              <a:rPr lang="cs-CZ" b="1" dirty="0" err="1" smtClean="0">
                <a:cs typeface="Calibri Light"/>
              </a:rPr>
              <a:t>health</a:t>
            </a:r>
            <a:r>
              <a:rPr lang="cs-CZ" b="1" dirty="0" smtClean="0">
                <a:cs typeface="Calibri Light"/>
              </a:rPr>
              <a:t> risk </a:t>
            </a:r>
            <a:r>
              <a:rPr lang="cs-CZ" b="1" dirty="0" err="1" smtClean="0">
                <a:cs typeface="Calibri Light"/>
              </a:rPr>
              <a:t>assessment</a:t>
            </a:r>
            <a:endParaRPr lang="cs-CZ" b="1" dirty="0"/>
          </a:p>
        </p:txBody>
      </p:sp>
      <p:sp>
        <p:nvSpPr>
          <p:cNvPr id="3" name="Zástupný symbol pro obsah 2">
            <a:extLst>
              <a:ext uri="{FF2B5EF4-FFF2-40B4-BE49-F238E27FC236}">
                <a16:creationId xmlns:a16="http://schemas.microsoft.com/office/drawing/2014/main" id="{A02C9F9D-77D2-49DF-850D-248485DFC334}"/>
              </a:ext>
            </a:extLst>
          </p:cNvPr>
          <p:cNvSpPr>
            <a:spLocks noGrp="1"/>
          </p:cNvSpPr>
          <p:nvPr>
            <p:ph idx="1"/>
          </p:nvPr>
        </p:nvSpPr>
        <p:spPr>
          <a:xfrm>
            <a:off x="838200" y="1666514"/>
            <a:ext cx="4210050" cy="4748213"/>
          </a:xfrm>
        </p:spPr>
        <p:txBody>
          <a:bodyPr vert="horz" lIns="91440" tIns="45720" rIns="91440" bIns="45720" rtlCol="0">
            <a:noAutofit/>
          </a:bodyPr>
          <a:lstStyle/>
          <a:p>
            <a:pPr marL="0" indent="0">
              <a:buNone/>
            </a:pPr>
            <a:r>
              <a:rPr lang="cs-CZ" sz="2400" dirty="0" err="1" smtClean="0"/>
              <a:t>Benefits</a:t>
            </a:r>
            <a:endParaRPr lang="cs-CZ" sz="2400" dirty="0">
              <a:cs typeface="Calibri"/>
            </a:endParaRPr>
          </a:p>
          <a:p>
            <a:pPr lvl="1"/>
            <a:r>
              <a:rPr lang="en-US" dirty="0"/>
              <a:t>fundamental role in the scientific concept of protecting public </a:t>
            </a:r>
            <a:r>
              <a:rPr lang="en-US" dirty="0" smtClean="0"/>
              <a:t>health</a:t>
            </a:r>
            <a:endParaRPr lang="cs-CZ" dirty="0">
              <a:cs typeface="Calibri"/>
            </a:endParaRPr>
          </a:p>
          <a:p>
            <a:pPr lvl="1"/>
            <a:r>
              <a:rPr lang="en-US" dirty="0" smtClean="0"/>
              <a:t>no </a:t>
            </a:r>
            <a:r>
              <a:rPr lang="en-US" dirty="0"/>
              <a:t>need for </a:t>
            </a:r>
            <a:r>
              <a:rPr lang="en-US" dirty="0" err="1" smtClean="0"/>
              <a:t>interspeci</a:t>
            </a:r>
            <a:r>
              <a:rPr lang="cs-CZ" dirty="0" smtClean="0"/>
              <a:t>es</a:t>
            </a:r>
            <a:r>
              <a:rPr lang="en-US" dirty="0" smtClean="0"/>
              <a:t> extrapolation</a:t>
            </a:r>
            <a:r>
              <a:rPr lang="cs-CZ" dirty="0" smtClean="0"/>
              <a:t> </a:t>
            </a:r>
          </a:p>
          <a:p>
            <a:pPr lvl="1"/>
            <a:r>
              <a:rPr lang="cs-CZ" dirty="0" smtClean="0"/>
              <a:t>e</a:t>
            </a:r>
            <a:r>
              <a:rPr lang="en-US" dirty="0" err="1" smtClean="0"/>
              <a:t>xposure</a:t>
            </a:r>
            <a:r>
              <a:rPr lang="en-US" dirty="0" smtClean="0"/>
              <a:t> </a:t>
            </a:r>
            <a:r>
              <a:rPr lang="en-US" dirty="0"/>
              <a:t>to the harmful agent may be studied in </a:t>
            </a:r>
            <a:r>
              <a:rPr lang="en-US" dirty="0" smtClean="0"/>
              <a:t>context</a:t>
            </a:r>
            <a:endParaRPr lang="cs-CZ" dirty="0">
              <a:cs typeface="Calibri"/>
            </a:endParaRPr>
          </a:p>
          <a:p>
            <a:pPr lvl="1"/>
            <a:r>
              <a:rPr lang="en-US" dirty="0"/>
              <a:t>no need to extrapolate experimental data to the low dose </a:t>
            </a:r>
            <a:r>
              <a:rPr lang="en-US" dirty="0" smtClean="0"/>
              <a:t>range</a:t>
            </a:r>
            <a:endParaRPr lang="cs-CZ" dirty="0">
              <a:cs typeface="Calibri"/>
            </a:endParaRPr>
          </a:p>
        </p:txBody>
      </p:sp>
    </p:spTree>
    <p:extLst>
      <p:ext uri="{BB962C8B-B14F-4D97-AF65-F5344CB8AC3E}">
        <p14:creationId xmlns:p14="http://schemas.microsoft.com/office/powerpoint/2010/main" val="258413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6F3B41-8669-4A9D-9E42-86666D62430B}"/>
              </a:ext>
            </a:extLst>
          </p:cNvPr>
          <p:cNvSpPr>
            <a:spLocks noGrp="1"/>
          </p:cNvSpPr>
          <p:nvPr>
            <p:ph type="title"/>
          </p:nvPr>
        </p:nvSpPr>
        <p:spPr/>
        <p:txBody>
          <a:bodyPr/>
          <a:lstStyle/>
          <a:p>
            <a:pPr algn="ctr"/>
            <a:r>
              <a:rPr lang="cs-CZ" dirty="0" err="1" smtClean="0"/>
              <a:t>Health</a:t>
            </a:r>
            <a:r>
              <a:rPr lang="cs-CZ" dirty="0" smtClean="0"/>
              <a:t> </a:t>
            </a:r>
            <a:r>
              <a:rPr lang="cs-CZ" dirty="0" err="1" smtClean="0"/>
              <a:t>protection</a:t>
            </a:r>
            <a:r>
              <a:rPr lang="cs-CZ" dirty="0" smtClean="0"/>
              <a:t> and </a:t>
            </a:r>
            <a:r>
              <a:rPr lang="cs-CZ" dirty="0" err="1" smtClean="0"/>
              <a:t>promotion</a:t>
            </a:r>
            <a:endParaRPr lang="cs-CZ" dirty="0"/>
          </a:p>
        </p:txBody>
      </p:sp>
      <p:sp>
        <p:nvSpPr>
          <p:cNvPr id="3" name="Zástupný symbol pro obsah 2">
            <a:extLst>
              <a:ext uri="{FF2B5EF4-FFF2-40B4-BE49-F238E27FC236}">
                <a16:creationId xmlns:a16="http://schemas.microsoft.com/office/drawing/2014/main" id="{9E990E26-0945-4CA9-8DC9-B99115122E3A}"/>
              </a:ext>
            </a:extLst>
          </p:cNvPr>
          <p:cNvSpPr>
            <a:spLocks noGrp="1"/>
          </p:cNvSpPr>
          <p:nvPr>
            <p:ph idx="1"/>
          </p:nvPr>
        </p:nvSpPr>
        <p:spPr/>
        <p:txBody>
          <a:bodyPr vert="horz" lIns="91440" tIns="45720" rIns="91440" bIns="45720" rtlCol="0" anchor="t">
            <a:normAutofit/>
          </a:bodyPr>
          <a:lstStyle/>
          <a:p>
            <a:r>
              <a:rPr lang="cs-CZ" b="1" dirty="0" err="1" smtClean="0"/>
              <a:t>Health</a:t>
            </a:r>
            <a:r>
              <a:rPr lang="cs-CZ" b="1" dirty="0" smtClean="0"/>
              <a:t> </a:t>
            </a:r>
            <a:r>
              <a:rPr lang="cs-CZ" b="1" dirty="0" err="1" smtClean="0"/>
              <a:t>protection</a:t>
            </a:r>
            <a:r>
              <a:rPr lang="cs-CZ" b="1" dirty="0" smtClean="0"/>
              <a:t>:</a:t>
            </a:r>
            <a:r>
              <a:rPr lang="cs-CZ" dirty="0"/>
              <a:t> </a:t>
            </a:r>
            <a:r>
              <a:rPr lang="en-US" dirty="0" smtClean="0"/>
              <a:t>summary </a:t>
            </a:r>
            <a:r>
              <a:rPr lang="en-US" dirty="0"/>
              <a:t>of activities and measures </a:t>
            </a:r>
            <a:r>
              <a:rPr lang="cs-CZ" dirty="0" err="1" smtClean="0"/>
              <a:t>focused</a:t>
            </a:r>
            <a:r>
              <a:rPr lang="cs-CZ" dirty="0" smtClean="0"/>
              <a:t> on </a:t>
            </a:r>
            <a:r>
              <a:rPr lang="en-US" dirty="0" err="1" smtClean="0"/>
              <a:t>creat</a:t>
            </a:r>
            <a:r>
              <a:rPr lang="cs-CZ" dirty="0" smtClean="0"/>
              <a:t>ion</a:t>
            </a:r>
            <a:r>
              <a:rPr lang="en-US" dirty="0" smtClean="0"/>
              <a:t> </a:t>
            </a:r>
            <a:r>
              <a:rPr lang="en-US" dirty="0"/>
              <a:t>and </a:t>
            </a:r>
            <a:r>
              <a:rPr lang="en-US" dirty="0" smtClean="0"/>
              <a:t>protect</a:t>
            </a:r>
            <a:r>
              <a:rPr lang="cs-CZ" dirty="0" smtClean="0"/>
              <a:t>ion</a:t>
            </a:r>
            <a:r>
              <a:rPr lang="en-US" dirty="0" smtClean="0"/>
              <a:t> </a:t>
            </a:r>
            <a:r>
              <a:rPr lang="en-US" dirty="0"/>
              <a:t>healthy living and working conditions aimed at the prevention of infectious and non-infectious diseases</a:t>
            </a:r>
            <a:endParaRPr lang="cs-CZ" dirty="0"/>
          </a:p>
          <a:p>
            <a:r>
              <a:rPr lang="cs-CZ" b="1" dirty="0" err="1" smtClean="0"/>
              <a:t>Health</a:t>
            </a:r>
            <a:r>
              <a:rPr lang="cs-CZ" b="1" dirty="0" smtClean="0"/>
              <a:t> </a:t>
            </a:r>
            <a:r>
              <a:rPr lang="cs-CZ" b="1" dirty="0" err="1" smtClean="0"/>
              <a:t>promotion</a:t>
            </a:r>
            <a:r>
              <a:rPr lang="cs-CZ" b="1" dirty="0" smtClean="0"/>
              <a:t>: </a:t>
            </a:r>
            <a:r>
              <a:rPr lang="cs-CZ" dirty="0" err="1" smtClean="0"/>
              <a:t>summary</a:t>
            </a:r>
            <a:r>
              <a:rPr lang="cs-CZ" dirty="0" smtClean="0"/>
              <a:t> </a:t>
            </a:r>
            <a:r>
              <a:rPr lang="cs-CZ" dirty="0" err="1" smtClean="0"/>
              <a:t>of</a:t>
            </a:r>
            <a:r>
              <a:rPr lang="cs-CZ" dirty="0" smtClean="0"/>
              <a:t> </a:t>
            </a:r>
            <a:r>
              <a:rPr lang="cs-CZ" dirty="0" err="1" smtClean="0"/>
              <a:t>activities</a:t>
            </a:r>
            <a:r>
              <a:rPr lang="cs-CZ" dirty="0" smtClean="0"/>
              <a:t> </a:t>
            </a:r>
            <a:r>
              <a:rPr lang="cs-CZ" dirty="0" err="1" smtClean="0"/>
              <a:t>helping</a:t>
            </a:r>
            <a:r>
              <a:rPr lang="cs-CZ" dirty="0" smtClean="0"/>
              <a:t> </a:t>
            </a:r>
            <a:r>
              <a:rPr lang="cs-CZ" dirty="0" err="1" smtClean="0"/>
              <a:t>people</a:t>
            </a:r>
            <a:r>
              <a:rPr lang="cs-CZ" dirty="0" smtClean="0"/>
              <a:t> to</a:t>
            </a:r>
            <a:r>
              <a:rPr lang="en-US" dirty="0" smtClean="0"/>
              <a:t> </a:t>
            </a:r>
            <a:r>
              <a:rPr lang="en-US" dirty="0"/>
              <a:t>strengthen and improve their health and control their determinants of </a:t>
            </a:r>
            <a:r>
              <a:rPr lang="en-US" dirty="0" smtClean="0"/>
              <a:t>disease</a:t>
            </a:r>
            <a:endParaRPr lang="cs-CZ" dirty="0"/>
          </a:p>
          <a:p>
            <a:r>
              <a:rPr lang="en-US" dirty="0" smtClean="0"/>
              <a:t>Sectors </a:t>
            </a:r>
            <a:r>
              <a:rPr lang="en-US" dirty="0"/>
              <a:t>involved: </a:t>
            </a:r>
            <a:r>
              <a:rPr lang="en-US" dirty="0" smtClean="0"/>
              <a:t>health</a:t>
            </a:r>
            <a:r>
              <a:rPr lang="cs-CZ" dirty="0" smtClean="0"/>
              <a:t> </a:t>
            </a:r>
            <a:r>
              <a:rPr lang="cs-CZ" dirty="0" err="1" smtClean="0"/>
              <a:t>sector</a:t>
            </a:r>
            <a:r>
              <a:rPr lang="en-US" dirty="0" smtClean="0"/>
              <a:t>, </a:t>
            </a:r>
            <a:r>
              <a:rPr lang="cs-CZ" dirty="0" err="1" smtClean="0"/>
              <a:t>ministries</a:t>
            </a:r>
            <a:r>
              <a:rPr lang="cs-CZ" dirty="0" smtClean="0"/>
              <a:t> </a:t>
            </a:r>
            <a:r>
              <a:rPr lang="cs-CZ" dirty="0" err="1" smtClean="0"/>
              <a:t>of</a:t>
            </a:r>
            <a:r>
              <a:rPr lang="cs-CZ" dirty="0" smtClean="0"/>
              <a:t> </a:t>
            </a:r>
            <a:r>
              <a:rPr lang="en-US" dirty="0" smtClean="0"/>
              <a:t>environment</a:t>
            </a:r>
            <a:r>
              <a:rPr lang="en-US" dirty="0"/>
              <a:t>, local development, agriculture, industry, trade, labor and social issues, transport, culture, </a:t>
            </a:r>
            <a:r>
              <a:rPr lang="cs-CZ" dirty="0" smtClean="0"/>
              <a:t>ministry </a:t>
            </a:r>
            <a:r>
              <a:rPr lang="cs-CZ" dirty="0" err="1" smtClean="0"/>
              <a:t>of</a:t>
            </a:r>
            <a:r>
              <a:rPr lang="cs-CZ" dirty="0" smtClean="0"/>
              <a:t> </a:t>
            </a:r>
            <a:r>
              <a:rPr lang="en-US" dirty="0" smtClean="0"/>
              <a:t>defense, </a:t>
            </a:r>
            <a:r>
              <a:rPr lang="cs-CZ" dirty="0" smtClean="0"/>
              <a:t>ministry </a:t>
            </a:r>
            <a:r>
              <a:rPr lang="cs-CZ" dirty="0" err="1" smtClean="0"/>
              <a:t>of</a:t>
            </a:r>
            <a:r>
              <a:rPr lang="cs-CZ" dirty="0" smtClean="0"/>
              <a:t> </a:t>
            </a:r>
            <a:r>
              <a:rPr lang="en-US" dirty="0" smtClean="0"/>
              <a:t>education</a:t>
            </a:r>
            <a:r>
              <a:rPr lang="cs-CZ" dirty="0" smtClean="0"/>
              <a:t> and</a:t>
            </a:r>
            <a:r>
              <a:rPr lang="en-US" dirty="0" smtClean="0"/>
              <a:t> sport</a:t>
            </a:r>
            <a:r>
              <a:rPr lang="cs-CZ" dirty="0" smtClean="0"/>
              <a:t>…</a:t>
            </a:r>
            <a:endParaRPr lang="cs-CZ" dirty="0"/>
          </a:p>
        </p:txBody>
      </p:sp>
    </p:spTree>
    <p:extLst>
      <p:ext uri="{BB962C8B-B14F-4D97-AF65-F5344CB8AC3E}">
        <p14:creationId xmlns:p14="http://schemas.microsoft.com/office/powerpoint/2010/main" val="7250724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ázek 4" descr="&lt;strong&gt;Austin Bradford Hill&lt;/strong&gt; - Wikipedia">
            <a:extLst>
              <a:ext uri="{FF2B5EF4-FFF2-40B4-BE49-F238E27FC236}">
                <a16:creationId xmlns:a16="http://schemas.microsoft.com/office/drawing/2014/main" id="{D07B9703-81E4-43DF-911B-C6A4412477EC}"/>
              </a:ext>
            </a:extLst>
          </p:cNvPr>
          <p:cNvPicPr>
            <a:picLocks noChangeAspect="1"/>
          </p:cNvPicPr>
          <p:nvPr/>
        </p:nvPicPr>
        <p:blipFill rotWithShape="1">
          <a:blip r:embed="rId2"/>
          <a:srcRect t="3623" r="1" b="11374"/>
          <a:stretch/>
        </p:blipFill>
        <p:spPr>
          <a:xfrm>
            <a:off x="6954305" y="0"/>
            <a:ext cx="5237695" cy="569153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3" name="Zástupný symbol pro obsah 2">
            <a:extLst>
              <a:ext uri="{FF2B5EF4-FFF2-40B4-BE49-F238E27FC236}">
                <a16:creationId xmlns:a16="http://schemas.microsoft.com/office/drawing/2014/main" id="{B5C16C9F-7C90-4F0B-B91F-FF927523C15F}"/>
              </a:ext>
            </a:extLst>
          </p:cNvPr>
          <p:cNvSpPr>
            <a:spLocks noGrp="1"/>
          </p:cNvSpPr>
          <p:nvPr>
            <p:ph idx="1"/>
          </p:nvPr>
        </p:nvSpPr>
        <p:spPr>
          <a:xfrm>
            <a:off x="655638" y="1428750"/>
            <a:ext cx="7554912" cy="5105400"/>
          </a:xfrm>
        </p:spPr>
        <p:txBody>
          <a:bodyPr vert="horz" lIns="91440" tIns="45720" rIns="91440" bIns="45720" rtlCol="0" anchor="t">
            <a:normAutofit lnSpcReduction="10000"/>
          </a:bodyPr>
          <a:lstStyle/>
          <a:p>
            <a:r>
              <a:rPr lang="cs-CZ" sz="2400" dirty="0" err="1"/>
              <a:t>Problems</a:t>
            </a:r>
            <a:r>
              <a:rPr lang="cs-CZ" sz="2400" dirty="0"/>
              <a:t>: </a:t>
            </a:r>
            <a:r>
              <a:rPr lang="cs-CZ" sz="2400" dirty="0" err="1"/>
              <a:t>transferability</a:t>
            </a:r>
            <a:r>
              <a:rPr lang="cs-CZ" sz="2400" dirty="0"/>
              <a:t> </a:t>
            </a:r>
            <a:r>
              <a:rPr lang="cs-CZ" sz="2400" dirty="0" err="1"/>
              <a:t>of</a:t>
            </a:r>
            <a:r>
              <a:rPr lang="cs-CZ" sz="2400" dirty="0"/>
              <a:t> </a:t>
            </a:r>
            <a:r>
              <a:rPr lang="cs-CZ" sz="2400" dirty="0" err="1" smtClean="0"/>
              <a:t>results</a:t>
            </a:r>
            <a:r>
              <a:rPr lang="cs-CZ" sz="2400" dirty="0" smtClean="0"/>
              <a:t> </a:t>
            </a:r>
          </a:p>
          <a:p>
            <a:r>
              <a:rPr lang="en-US" sz="2400" dirty="0"/>
              <a:t>Internal validity of epidemiological </a:t>
            </a:r>
            <a:r>
              <a:rPr lang="en-US" sz="2400" dirty="0" smtClean="0"/>
              <a:t>studies</a:t>
            </a:r>
            <a:endParaRPr lang="cs-CZ" sz="2400" dirty="0"/>
          </a:p>
          <a:p>
            <a:r>
              <a:rPr lang="cs-CZ" sz="2400" dirty="0" err="1"/>
              <a:t>Hill's</a:t>
            </a:r>
            <a:r>
              <a:rPr lang="cs-CZ" sz="2400" dirty="0"/>
              <a:t> </a:t>
            </a:r>
            <a:r>
              <a:rPr lang="cs-CZ" sz="2400" dirty="0" err="1"/>
              <a:t>criteria</a:t>
            </a:r>
            <a:r>
              <a:rPr lang="cs-CZ" sz="2400" dirty="0"/>
              <a:t> </a:t>
            </a:r>
            <a:r>
              <a:rPr lang="cs-CZ" sz="2400" dirty="0" err="1"/>
              <a:t>of</a:t>
            </a:r>
            <a:r>
              <a:rPr lang="cs-CZ" sz="2400" dirty="0"/>
              <a:t> </a:t>
            </a:r>
            <a:r>
              <a:rPr lang="cs-CZ" sz="2400" dirty="0" err="1"/>
              <a:t>causality</a:t>
            </a:r>
            <a:r>
              <a:rPr lang="cs-CZ" sz="2400" dirty="0"/>
              <a:t> </a:t>
            </a:r>
            <a:r>
              <a:rPr lang="cs-CZ" sz="2400" dirty="0" smtClean="0">
                <a:cs typeface="Calibri"/>
              </a:rPr>
              <a:t>(Sir </a:t>
            </a:r>
            <a:r>
              <a:rPr lang="cs-CZ" sz="2400" dirty="0">
                <a:cs typeface="Calibri"/>
              </a:rPr>
              <a:t>Austin </a:t>
            </a:r>
            <a:r>
              <a:rPr lang="cs-CZ" sz="2400" dirty="0" err="1">
                <a:cs typeface="Calibri"/>
              </a:rPr>
              <a:t>Bradford</a:t>
            </a:r>
            <a:r>
              <a:rPr lang="cs-CZ" sz="2400" dirty="0">
                <a:cs typeface="Calibri"/>
              </a:rPr>
              <a:t> </a:t>
            </a:r>
            <a:r>
              <a:rPr lang="cs-CZ" sz="2400" dirty="0" err="1">
                <a:cs typeface="Calibri"/>
              </a:rPr>
              <a:t>Hill</a:t>
            </a:r>
            <a:r>
              <a:rPr lang="cs-CZ" sz="2400" dirty="0">
                <a:cs typeface="Calibri"/>
              </a:rPr>
              <a:t>, 1897 – 1991)</a:t>
            </a:r>
          </a:p>
          <a:p>
            <a:pPr lvl="1">
              <a:buFont typeface="Wingdings" panose="05000000000000000000" pitchFamily="2" charset="2"/>
              <a:buChar char="ü"/>
            </a:pPr>
            <a:r>
              <a:rPr lang="en-US" dirty="0"/>
              <a:t>Strength of </a:t>
            </a:r>
            <a:r>
              <a:rPr lang="cs-CZ" dirty="0" smtClean="0"/>
              <a:t>a</a:t>
            </a:r>
            <a:r>
              <a:rPr lang="en-US" dirty="0" err="1" smtClean="0"/>
              <a:t>ssociation</a:t>
            </a:r>
            <a:r>
              <a:rPr lang="en-US" dirty="0"/>
              <a:t>: Even a weak association does not rule out causality if it is weakened by unrecognized </a:t>
            </a:r>
            <a:r>
              <a:rPr lang="en-US" dirty="0" smtClean="0"/>
              <a:t>confounders</a:t>
            </a:r>
            <a:endParaRPr lang="cs-CZ" dirty="0">
              <a:cs typeface="Calibri"/>
            </a:endParaRPr>
          </a:p>
          <a:p>
            <a:pPr lvl="1">
              <a:buFont typeface="Wingdings" panose="05000000000000000000" pitchFamily="2" charset="2"/>
              <a:buChar char="ü"/>
            </a:pPr>
            <a:r>
              <a:rPr lang="en-US" dirty="0" smtClean="0"/>
              <a:t>Consistency:</a:t>
            </a:r>
            <a:r>
              <a:rPr lang="cs-CZ" dirty="0" smtClean="0"/>
              <a:t> I</a:t>
            </a:r>
            <a:r>
              <a:rPr lang="en-US" dirty="0" err="1" smtClean="0"/>
              <a:t>nconsistency</a:t>
            </a:r>
            <a:r>
              <a:rPr lang="en-US" dirty="0" smtClean="0"/>
              <a:t> </a:t>
            </a:r>
            <a:r>
              <a:rPr lang="en-US" dirty="0"/>
              <a:t>with other epidemiological studies does not exclude causality, the effect may only occur under special </a:t>
            </a:r>
            <a:r>
              <a:rPr lang="en-US" dirty="0" smtClean="0"/>
              <a:t>circumstances</a:t>
            </a:r>
            <a:endParaRPr lang="cs-CZ" dirty="0">
              <a:cs typeface="Calibri"/>
            </a:endParaRPr>
          </a:p>
          <a:p>
            <a:pPr lvl="1">
              <a:buFont typeface="Wingdings" panose="05000000000000000000" pitchFamily="2" charset="2"/>
              <a:buChar char="ü"/>
            </a:pPr>
            <a:r>
              <a:rPr lang="en-US" dirty="0"/>
              <a:t>The causality does not assume the specificity of the </a:t>
            </a:r>
            <a:r>
              <a:rPr lang="en-US" dirty="0" smtClean="0"/>
              <a:t>effect</a:t>
            </a:r>
            <a:endParaRPr lang="cs-CZ" dirty="0">
              <a:cs typeface="Calibri"/>
            </a:endParaRPr>
          </a:p>
          <a:p>
            <a:pPr lvl="1">
              <a:buFont typeface="Wingdings" panose="05000000000000000000" pitchFamily="2" charset="2"/>
              <a:buChar char="ü"/>
            </a:pPr>
            <a:r>
              <a:rPr lang="en-US" dirty="0"/>
              <a:t>The chronology </a:t>
            </a:r>
            <a:r>
              <a:rPr lang="cs-CZ" dirty="0" smtClean="0"/>
              <a:t>(</a:t>
            </a:r>
            <a:r>
              <a:rPr lang="cs-CZ" dirty="0" err="1" smtClean="0"/>
              <a:t>time</a:t>
            </a:r>
            <a:r>
              <a:rPr lang="cs-CZ" dirty="0" smtClean="0"/>
              <a:t> </a:t>
            </a:r>
            <a:r>
              <a:rPr lang="cs-CZ" dirty="0" err="1" smtClean="0"/>
              <a:t>sequence</a:t>
            </a:r>
            <a:r>
              <a:rPr lang="cs-CZ" dirty="0" smtClean="0"/>
              <a:t>) </a:t>
            </a:r>
            <a:r>
              <a:rPr lang="en-US" dirty="0" smtClean="0"/>
              <a:t>of </a:t>
            </a:r>
            <a:r>
              <a:rPr lang="en-US" dirty="0"/>
              <a:t>exposure and effect is a </a:t>
            </a:r>
            <a:r>
              <a:rPr lang="en-US" dirty="0" smtClean="0"/>
              <a:t>prerequisite!</a:t>
            </a:r>
            <a:endParaRPr lang="cs-CZ" dirty="0">
              <a:cs typeface="Calibri"/>
            </a:endParaRPr>
          </a:p>
          <a:p>
            <a:pPr marL="971550" lvl="1" indent="-514350">
              <a:buAutoNum type="arabicPeriod"/>
            </a:pPr>
            <a:endParaRPr lang="cs-CZ" sz="2000" dirty="0">
              <a:cs typeface="Calibri"/>
            </a:endParaRPr>
          </a:p>
          <a:p>
            <a:pPr marL="971550" lvl="1" indent="-514350">
              <a:buAutoNum type="arabicPeriod"/>
            </a:pPr>
            <a:endParaRPr lang="cs-CZ" sz="2000" dirty="0">
              <a:cs typeface="Calibri"/>
            </a:endParaRPr>
          </a:p>
        </p:txBody>
      </p:sp>
      <p:sp>
        <p:nvSpPr>
          <p:cNvPr id="14" name="Nadpis 1">
            <a:extLst>
              <a:ext uri="{FF2B5EF4-FFF2-40B4-BE49-F238E27FC236}">
                <a16:creationId xmlns:a16="http://schemas.microsoft.com/office/drawing/2014/main" id="{B448BF9C-9AF6-480D-9EAD-BD9C3BD882B4}"/>
              </a:ext>
            </a:extLst>
          </p:cNvPr>
          <p:cNvSpPr txBox="1">
            <a:spLocks/>
          </p:cNvSpPr>
          <p:nvPr/>
        </p:nvSpPr>
        <p:spPr>
          <a:xfrm>
            <a:off x="266701" y="365125"/>
            <a:ext cx="7629524" cy="10636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sz="3700" b="1" dirty="0" smtClean="0">
                <a:cs typeface="Calibri Light"/>
              </a:rPr>
              <a:t>Epidemiology in </a:t>
            </a:r>
            <a:r>
              <a:rPr lang="cs-CZ" sz="3700" b="1" dirty="0" err="1" smtClean="0">
                <a:cs typeface="Calibri Light"/>
              </a:rPr>
              <a:t>health</a:t>
            </a:r>
            <a:r>
              <a:rPr lang="cs-CZ" sz="3700" b="1" dirty="0" smtClean="0">
                <a:cs typeface="Calibri Light"/>
              </a:rPr>
              <a:t> risk </a:t>
            </a:r>
            <a:r>
              <a:rPr lang="cs-CZ" sz="3700" b="1" dirty="0" err="1" smtClean="0">
                <a:cs typeface="Calibri Light"/>
              </a:rPr>
              <a:t>assessment</a:t>
            </a:r>
            <a:endParaRPr lang="cs-CZ" sz="3700" b="1" dirty="0"/>
          </a:p>
        </p:txBody>
      </p:sp>
    </p:spTree>
    <p:extLst>
      <p:ext uri="{BB962C8B-B14F-4D97-AF65-F5344CB8AC3E}">
        <p14:creationId xmlns:p14="http://schemas.microsoft.com/office/powerpoint/2010/main" val="3004695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ázek 4" descr="&lt;strong&gt;Austin Bradford Hill&lt;/strong&gt; - Wikipedia">
            <a:extLst>
              <a:ext uri="{FF2B5EF4-FFF2-40B4-BE49-F238E27FC236}">
                <a16:creationId xmlns:a16="http://schemas.microsoft.com/office/drawing/2014/main" id="{D07B9703-81E4-43DF-911B-C6A4412477EC}"/>
              </a:ext>
            </a:extLst>
          </p:cNvPr>
          <p:cNvPicPr>
            <a:picLocks noChangeAspect="1"/>
          </p:cNvPicPr>
          <p:nvPr/>
        </p:nvPicPr>
        <p:blipFill rotWithShape="1">
          <a:blip r:embed="rId2"/>
          <a:srcRect t="3623" r="1" b="11374"/>
          <a:stretch/>
        </p:blipFill>
        <p:spPr>
          <a:xfrm>
            <a:off x="6954305" y="0"/>
            <a:ext cx="5237695" cy="569153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3" name="Zástupný symbol pro obsah 2">
            <a:extLst>
              <a:ext uri="{FF2B5EF4-FFF2-40B4-BE49-F238E27FC236}">
                <a16:creationId xmlns:a16="http://schemas.microsoft.com/office/drawing/2014/main" id="{B5C16C9F-7C90-4F0B-B91F-FF927523C15F}"/>
              </a:ext>
            </a:extLst>
          </p:cNvPr>
          <p:cNvSpPr>
            <a:spLocks noGrp="1"/>
          </p:cNvSpPr>
          <p:nvPr>
            <p:ph idx="1"/>
          </p:nvPr>
        </p:nvSpPr>
        <p:spPr>
          <a:xfrm>
            <a:off x="314326" y="1419225"/>
            <a:ext cx="7696200" cy="5105400"/>
          </a:xfrm>
        </p:spPr>
        <p:txBody>
          <a:bodyPr vert="horz" lIns="91440" tIns="45720" rIns="91440" bIns="45720" rtlCol="0" anchor="t">
            <a:normAutofit fontScale="92500"/>
          </a:bodyPr>
          <a:lstStyle/>
          <a:p>
            <a:pPr marL="0" indent="0">
              <a:buNone/>
            </a:pPr>
            <a:r>
              <a:rPr lang="cs-CZ" sz="3000" dirty="0" err="1"/>
              <a:t>Hill's</a:t>
            </a:r>
            <a:r>
              <a:rPr lang="cs-CZ" sz="3000" dirty="0"/>
              <a:t> </a:t>
            </a:r>
            <a:r>
              <a:rPr lang="cs-CZ" sz="3000" dirty="0" err="1"/>
              <a:t>criteria</a:t>
            </a:r>
            <a:r>
              <a:rPr lang="cs-CZ" sz="3000" dirty="0"/>
              <a:t> </a:t>
            </a:r>
            <a:r>
              <a:rPr lang="cs-CZ" sz="3000" dirty="0" err="1"/>
              <a:t>of</a:t>
            </a:r>
            <a:r>
              <a:rPr lang="cs-CZ" sz="3000" dirty="0"/>
              <a:t> </a:t>
            </a:r>
            <a:r>
              <a:rPr lang="cs-CZ" sz="3000" dirty="0" err="1"/>
              <a:t>causality</a:t>
            </a:r>
            <a:r>
              <a:rPr lang="cs-CZ" sz="2400" dirty="0"/>
              <a:t> </a:t>
            </a:r>
            <a:r>
              <a:rPr lang="cs-CZ" sz="2400" i="1" dirty="0" smtClean="0">
                <a:solidFill>
                  <a:srgbClr val="0070C0"/>
                </a:solidFill>
              </a:rPr>
              <a:t>….</a:t>
            </a:r>
            <a:r>
              <a:rPr lang="cs-CZ" sz="2400" i="1" dirty="0" err="1" smtClean="0">
                <a:solidFill>
                  <a:srgbClr val="0070C0"/>
                </a:solidFill>
              </a:rPr>
              <a:t>continuation</a:t>
            </a:r>
            <a:endParaRPr lang="cs-CZ" sz="2400" i="1" dirty="0" smtClean="0">
              <a:solidFill>
                <a:srgbClr val="0070C0"/>
              </a:solidFill>
            </a:endParaRPr>
          </a:p>
          <a:p>
            <a:pPr>
              <a:buFont typeface="Wingdings" panose="05000000000000000000" pitchFamily="2" charset="2"/>
              <a:buChar char="ü"/>
            </a:pPr>
            <a:endParaRPr lang="cs-CZ" sz="2400" i="1" dirty="0">
              <a:solidFill>
                <a:srgbClr val="0070C0"/>
              </a:solidFill>
            </a:endParaRPr>
          </a:p>
          <a:p>
            <a:pPr lvl="1">
              <a:buFont typeface="Wingdings" panose="05000000000000000000" pitchFamily="2" charset="2"/>
              <a:buChar char="ü"/>
            </a:pPr>
            <a:r>
              <a:rPr lang="en-US" dirty="0"/>
              <a:t>Biological gradient: its absence does not exclude causality, many dependencies can be in the </a:t>
            </a:r>
            <a:r>
              <a:rPr lang="cs-CZ" dirty="0" err="1" smtClean="0"/>
              <a:t>shape</a:t>
            </a:r>
            <a:r>
              <a:rPr lang="cs-CZ" dirty="0" smtClean="0"/>
              <a:t> </a:t>
            </a:r>
            <a:r>
              <a:rPr lang="en-US" dirty="0" smtClean="0"/>
              <a:t>of </a:t>
            </a:r>
            <a:r>
              <a:rPr lang="en-US" dirty="0"/>
              <a:t>the letter "J" </a:t>
            </a:r>
            <a:r>
              <a:rPr lang="cs-CZ" dirty="0">
                <a:cs typeface="Calibri"/>
              </a:rPr>
              <a:t> </a:t>
            </a:r>
          </a:p>
          <a:p>
            <a:pPr lvl="1">
              <a:buFont typeface="Wingdings" panose="05000000000000000000" pitchFamily="2" charset="2"/>
              <a:buChar char="ü"/>
            </a:pPr>
            <a:r>
              <a:rPr lang="en-US" dirty="0"/>
              <a:t>Biological plausibility: the inability </a:t>
            </a:r>
            <a:r>
              <a:rPr lang="cs-CZ" dirty="0" err="1" smtClean="0"/>
              <a:t>of</a:t>
            </a:r>
            <a:r>
              <a:rPr lang="cs-CZ" dirty="0" smtClean="0"/>
              <a:t> </a:t>
            </a:r>
            <a:r>
              <a:rPr lang="en-US" dirty="0" smtClean="0"/>
              <a:t>pathophysiological </a:t>
            </a:r>
            <a:r>
              <a:rPr lang="en-US" dirty="0"/>
              <a:t>explanation of the phenomenon may be </a:t>
            </a:r>
            <a:r>
              <a:rPr lang="cs-CZ" dirty="0" smtClean="0"/>
              <a:t>just </a:t>
            </a:r>
            <a:r>
              <a:rPr lang="en-US" dirty="0" smtClean="0"/>
              <a:t>the </a:t>
            </a:r>
            <a:r>
              <a:rPr lang="en-US" dirty="0"/>
              <a:t>result of the current </a:t>
            </a:r>
            <a:r>
              <a:rPr lang="en-US" dirty="0" smtClean="0"/>
              <a:t>scientific knowledge</a:t>
            </a:r>
            <a:r>
              <a:rPr lang="cs-CZ" dirty="0">
                <a:cs typeface="Calibri"/>
              </a:rPr>
              <a:t> </a:t>
            </a:r>
          </a:p>
          <a:p>
            <a:pPr lvl="1">
              <a:buFont typeface="Wingdings" panose="05000000000000000000" pitchFamily="2" charset="2"/>
              <a:buChar char="ü"/>
            </a:pPr>
            <a:r>
              <a:rPr lang="en-US" dirty="0"/>
              <a:t>Coherence: Incompatibility with "established" theories does not exclude causality</a:t>
            </a:r>
            <a:r>
              <a:rPr lang="cs-CZ" dirty="0">
                <a:cs typeface="Calibri"/>
              </a:rPr>
              <a:t> </a:t>
            </a:r>
            <a:endParaRPr lang="cs-CZ" dirty="0" smtClean="0">
              <a:cs typeface="Calibri"/>
            </a:endParaRPr>
          </a:p>
          <a:p>
            <a:pPr lvl="1">
              <a:buFont typeface="Wingdings" panose="05000000000000000000" pitchFamily="2" charset="2"/>
              <a:buChar char="ü"/>
            </a:pPr>
            <a:r>
              <a:rPr lang="en-US" dirty="0"/>
              <a:t>Experimental evidence: its absence does not exclude causality, as the experiment can also </a:t>
            </a:r>
            <a:r>
              <a:rPr lang="cs-CZ" dirty="0" err="1" smtClean="0"/>
              <a:t>be</a:t>
            </a:r>
            <a:r>
              <a:rPr lang="cs-CZ" dirty="0" smtClean="0"/>
              <a:t> </a:t>
            </a:r>
            <a:r>
              <a:rPr lang="en-US" dirty="0" smtClean="0"/>
              <a:t>prevent</a:t>
            </a:r>
            <a:r>
              <a:rPr lang="cs-CZ" dirty="0" err="1" smtClean="0"/>
              <a:t>ed</a:t>
            </a:r>
            <a:r>
              <a:rPr lang="cs-CZ" dirty="0" smtClean="0"/>
              <a:t> by</a:t>
            </a:r>
            <a:r>
              <a:rPr lang="en-US" dirty="0" smtClean="0"/>
              <a:t> </a:t>
            </a:r>
            <a:r>
              <a:rPr lang="en-US" dirty="0"/>
              <a:t>ethical </a:t>
            </a:r>
            <a:r>
              <a:rPr lang="en-US" dirty="0" smtClean="0"/>
              <a:t>reasons</a:t>
            </a:r>
            <a:endParaRPr lang="cs-CZ" dirty="0">
              <a:cs typeface="Calibri"/>
            </a:endParaRPr>
          </a:p>
          <a:p>
            <a:pPr lvl="1">
              <a:buFont typeface="Wingdings" panose="05000000000000000000" pitchFamily="2" charset="2"/>
              <a:buChar char="ü"/>
            </a:pPr>
            <a:r>
              <a:rPr lang="en-US" dirty="0"/>
              <a:t>Analogy: its absence can only be a manifestation of a lack of scientific </a:t>
            </a:r>
            <a:r>
              <a:rPr lang="en-US" dirty="0" smtClean="0"/>
              <a:t>imagination</a:t>
            </a:r>
            <a:endParaRPr lang="cs-CZ" dirty="0">
              <a:cs typeface="Calibri"/>
            </a:endParaRPr>
          </a:p>
          <a:p>
            <a:pPr lvl="1">
              <a:buFont typeface="Wingdings" panose="05000000000000000000" pitchFamily="2" charset="2"/>
              <a:buChar char="ü"/>
            </a:pPr>
            <a:endParaRPr lang="cs-CZ" dirty="0">
              <a:cs typeface="Calibri"/>
            </a:endParaRPr>
          </a:p>
          <a:p>
            <a:pPr marL="971550" lvl="1" indent="-514350">
              <a:buFont typeface="Arial" panose="020B0604020202020204" pitchFamily="34" charset="0"/>
              <a:buAutoNum type="arabicPeriod"/>
            </a:pPr>
            <a:endParaRPr lang="cs-CZ" dirty="0">
              <a:cs typeface="Calibri"/>
            </a:endParaRPr>
          </a:p>
          <a:p>
            <a:pPr marL="971550" lvl="1" indent="-514350">
              <a:buAutoNum type="arabicPeriod"/>
            </a:pPr>
            <a:endParaRPr lang="cs-CZ" dirty="0">
              <a:cs typeface="Calibri"/>
            </a:endParaRPr>
          </a:p>
        </p:txBody>
      </p:sp>
      <p:sp>
        <p:nvSpPr>
          <p:cNvPr id="14" name="Nadpis 1">
            <a:extLst>
              <a:ext uri="{FF2B5EF4-FFF2-40B4-BE49-F238E27FC236}">
                <a16:creationId xmlns:a16="http://schemas.microsoft.com/office/drawing/2014/main" id="{B448BF9C-9AF6-480D-9EAD-BD9C3BD882B4}"/>
              </a:ext>
            </a:extLst>
          </p:cNvPr>
          <p:cNvSpPr txBox="1">
            <a:spLocks/>
          </p:cNvSpPr>
          <p:nvPr/>
        </p:nvSpPr>
        <p:spPr>
          <a:xfrm>
            <a:off x="655320" y="365125"/>
            <a:ext cx="7612380" cy="105410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cs-CZ" sz="3700" b="1" dirty="0" smtClean="0">
              <a:cs typeface="Calibri Light"/>
            </a:endParaRPr>
          </a:p>
          <a:p>
            <a:r>
              <a:rPr lang="cs-CZ" sz="3700" b="1" dirty="0" smtClean="0">
                <a:cs typeface="Calibri Light"/>
              </a:rPr>
              <a:t>Epidemiology </a:t>
            </a:r>
            <a:r>
              <a:rPr lang="cs-CZ" sz="3700" b="1" dirty="0">
                <a:cs typeface="Calibri Light"/>
              </a:rPr>
              <a:t>in </a:t>
            </a:r>
            <a:r>
              <a:rPr lang="cs-CZ" sz="3700" b="1" dirty="0" err="1">
                <a:cs typeface="Calibri Light"/>
              </a:rPr>
              <a:t>health</a:t>
            </a:r>
            <a:r>
              <a:rPr lang="cs-CZ" sz="3700" b="1" dirty="0">
                <a:cs typeface="Calibri Light"/>
              </a:rPr>
              <a:t> risk </a:t>
            </a:r>
            <a:r>
              <a:rPr lang="cs-CZ" sz="3700" b="1" dirty="0" err="1" smtClean="0">
                <a:cs typeface="Calibri Light"/>
              </a:rPr>
              <a:t>assessment</a:t>
            </a:r>
            <a:r>
              <a:rPr lang="cs-CZ" sz="3700" b="1" dirty="0" smtClean="0">
                <a:cs typeface="Calibri Light"/>
              </a:rPr>
              <a:t> II.</a:t>
            </a:r>
            <a:endParaRPr lang="cs-CZ" sz="3700" b="1" dirty="0"/>
          </a:p>
          <a:p>
            <a:endParaRPr lang="cs-CZ" sz="3700" dirty="0"/>
          </a:p>
        </p:txBody>
      </p:sp>
    </p:spTree>
    <p:extLst>
      <p:ext uri="{BB962C8B-B14F-4D97-AF65-F5344CB8AC3E}">
        <p14:creationId xmlns:p14="http://schemas.microsoft.com/office/powerpoint/2010/main" val="33980153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4E5B30-98BF-49C6-BDAA-AA8E859DC3BB}"/>
              </a:ext>
            </a:extLst>
          </p:cNvPr>
          <p:cNvSpPr>
            <a:spLocks noGrp="1"/>
          </p:cNvSpPr>
          <p:nvPr>
            <p:ph type="title"/>
          </p:nvPr>
        </p:nvSpPr>
        <p:spPr>
          <a:xfrm>
            <a:off x="649288" y="238125"/>
            <a:ext cx="10073450" cy="1152525"/>
          </a:xfrm>
        </p:spPr>
        <p:txBody>
          <a:bodyPr>
            <a:noAutofit/>
          </a:bodyPr>
          <a:lstStyle/>
          <a:p>
            <a:r>
              <a:rPr lang="cs-CZ" b="1" dirty="0">
                <a:cs typeface="Calibri Light"/>
              </a:rPr>
              <a:t>Epidemiology in </a:t>
            </a:r>
            <a:r>
              <a:rPr lang="cs-CZ" b="1" dirty="0" err="1">
                <a:cs typeface="Calibri Light"/>
              </a:rPr>
              <a:t>health</a:t>
            </a:r>
            <a:r>
              <a:rPr lang="cs-CZ" b="1" dirty="0">
                <a:cs typeface="Calibri Light"/>
              </a:rPr>
              <a:t> risk </a:t>
            </a:r>
            <a:r>
              <a:rPr lang="cs-CZ" b="1" dirty="0" err="1">
                <a:cs typeface="Calibri Light"/>
              </a:rPr>
              <a:t>assessment</a:t>
            </a:r>
            <a:r>
              <a:rPr lang="cs-CZ" b="1" dirty="0">
                <a:cs typeface="Calibri Light"/>
              </a:rPr>
              <a:t> </a:t>
            </a:r>
            <a:r>
              <a:rPr lang="cs-CZ" b="1" dirty="0" smtClean="0">
                <a:cs typeface="Calibri Light"/>
              </a:rPr>
              <a:t>III.</a:t>
            </a:r>
            <a:r>
              <a:rPr lang="cs-CZ" b="1" dirty="0"/>
              <a:t/>
            </a:r>
            <a:br>
              <a:rPr lang="cs-CZ" b="1" dirty="0"/>
            </a:br>
            <a:endParaRPr lang="cs-CZ" b="1" dirty="0"/>
          </a:p>
        </p:txBody>
      </p:sp>
      <p:sp>
        <p:nvSpPr>
          <p:cNvPr id="3" name="Zástupný symbol pro obsah 2">
            <a:extLst>
              <a:ext uri="{FF2B5EF4-FFF2-40B4-BE49-F238E27FC236}">
                <a16:creationId xmlns:a16="http://schemas.microsoft.com/office/drawing/2014/main" id="{A0CC8C50-594C-4649-8F63-74CEF5136523}"/>
              </a:ext>
            </a:extLst>
          </p:cNvPr>
          <p:cNvSpPr>
            <a:spLocks noGrp="1"/>
          </p:cNvSpPr>
          <p:nvPr>
            <p:ph idx="1"/>
          </p:nvPr>
        </p:nvSpPr>
        <p:spPr>
          <a:xfrm>
            <a:off x="649288" y="1390650"/>
            <a:ext cx="10761662" cy="4833938"/>
          </a:xfrm>
        </p:spPr>
        <p:txBody>
          <a:bodyPr vert="horz" lIns="91440" tIns="45720" rIns="91440" bIns="45720" rtlCol="0" anchor="t">
            <a:normAutofit/>
          </a:bodyPr>
          <a:lstStyle/>
          <a:p>
            <a:r>
              <a:rPr lang="cs-CZ" i="1" dirty="0" err="1">
                <a:cs typeface="Calibri"/>
              </a:rPr>
              <a:t>Bias</a:t>
            </a:r>
            <a:r>
              <a:rPr lang="cs-CZ" dirty="0">
                <a:cs typeface="Calibri"/>
              </a:rPr>
              <a:t> </a:t>
            </a:r>
            <a:r>
              <a:rPr lang="cs-CZ" dirty="0" smtClean="0">
                <a:cs typeface="Calibri"/>
              </a:rPr>
              <a:t>in </a:t>
            </a:r>
            <a:r>
              <a:rPr lang="cs-CZ" dirty="0" err="1" smtClean="0">
                <a:cs typeface="Calibri"/>
              </a:rPr>
              <a:t>epidemiological</a:t>
            </a:r>
            <a:r>
              <a:rPr lang="cs-CZ" dirty="0" smtClean="0">
                <a:cs typeface="Calibri"/>
              </a:rPr>
              <a:t> </a:t>
            </a:r>
            <a:r>
              <a:rPr lang="cs-CZ" dirty="0" err="1" smtClean="0">
                <a:cs typeface="Calibri"/>
              </a:rPr>
              <a:t>studies</a:t>
            </a:r>
            <a:endParaRPr lang="cs-CZ" dirty="0">
              <a:cs typeface="Calibri"/>
            </a:endParaRPr>
          </a:p>
          <a:p>
            <a:pPr lvl="1">
              <a:buFont typeface="Wingdings" panose="05000000000000000000" pitchFamily="2" charset="2"/>
              <a:buChar char="ü"/>
            </a:pPr>
            <a:r>
              <a:rPr lang="en-US" sz="2800" dirty="0"/>
              <a:t>an error in estimating the effect being studied as a result of poor planning or </a:t>
            </a:r>
            <a:r>
              <a:rPr lang="cs-CZ" sz="2800" dirty="0" err="1" smtClean="0"/>
              <a:t>execution</a:t>
            </a:r>
            <a:r>
              <a:rPr lang="cs-CZ" sz="2800" dirty="0" smtClean="0"/>
              <a:t> </a:t>
            </a:r>
            <a:r>
              <a:rPr lang="cs-CZ" sz="2800" dirty="0" err="1" smtClean="0"/>
              <a:t>of</a:t>
            </a:r>
            <a:r>
              <a:rPr lang="cs-CZ" sz="2800" dirty="0" smtClean="0"/>
              <a:t> </a:t>
            </a:r>
            <a:r>
              <a:rPr lang="en-US" sz="2800" dirty="0" smtClean="0"/>
              <a:t>epidemiological studies</a:t>
            </a:r>
            <a:r>
              <a:rPr lang="cs-CZ" sz="2800" dirty="0" smtClean="0"/>
              <a:t>.</a:t>
            </a:r>
            <a:r>
              <a:rPr lang="cs-CZ" sz="2800" dirty="0" smtClean="0">
                <a:cs typeface="Calibri"/>
              </a:rPr>
              <a:t> </a:t>
            </a:r>
            <a:r>
              <a:rPr lang="en-US" sz="2800" dirty="0"/>
              <a:t>It </a:t>
            </a:r>
            <a:r>
              <a:rPr lang="cs-CZ" sz="2800" dirty="0" err="1" smtClean="0"/>
              <a:t>may</a:t>
            </a:r>
            <a:r>
              <a:rPr lang="cs-CZ" sz="2800" dirty="0" smtClean="0"/>
              <a:t> </a:t>
            </a:r>
            <a:r>
              <a:rPr lang="en-US" sz="2800" dirty="0" smtClean="0"/>
              <a:t>cause</a:t>
            </a:r>
            <a:r>
              <a:rPr lang="cs-CZ" sz="2800" dirty="0" smtClean="0"/>
              <a:t> </a:t>
            </a:r>
            <a:r>
              <a:rPr lang="cs-CZ" sz="2800" dirty="0" err="1" smtClean="0"/>
              <a:t>the</a:t>
            </a:r>
            <a:r>
              <a:rPr lang="en-US" sz="2800" dirty="0" smtClean="0"/>
              <a:t> </a:t>
            </a:r>
            <a:r>
              <a:rPr lang="en-US" sz="2800" dirty="0"/>
              <a:t>distortion of the results in terms of </a:t>
            </a:r>
            <a:r>
              <a:rPr lang="cs-CZ" sz="2800" dirty="0" err="1" smtClean="0"/>
              <a:t>both</a:t>
            </a:r>
            <a:r>
              <a:rPr lang="cs-CZ" sz="2800" dirty="0" smtClean="0"/>
              <a:t> </a:t>
            </a:r>
            <a:r>
              <a:rPr lang="en-US" sz="2800" dirty="0" smtClean="0"/>
              <a:t>positive </a:t>
            </a:r>
            <a:r>
              <a:rPr lang="cs-CZ" sz="2800" dirty="0" err="1" smtClean="0"/>
              <a:t>or</a:t>
            </a:r>
            <a:r>
              <a:rPr lang="en-US" sz="2800" dirty="0" smtClean="0"/>
              <a:t> </a:t>
            </a:r>
            <a:r>
              <a:rPr lang="en-US" sz="2800" dirty="0"/>
              <a:t>negative. </a:t>
            </a:r>
            <a:endParaRPr lang="cs-CZ" sz="2800" dirty="0" smtClean="0">
              <a:cs typeface="Calibri"/>
            </a:endParaRPr>
          </a:p>
          <a:p>
            <a:pPr marL="457200" lvl="1" indent="0">
              <a:buNone/>
            </a:pPr>
            <a:endParaRPr lang="cs-CZ" sz="2800" dirty="0">
              <a:cs typeface="Calibri"/>
            </a:endParaRPr>
          </a:p>
          <a:p>
            <a:r>
              <a:rPr lang="en-US" dirty="0"/>
              <a:t>Basic types of </a:t>
            </a:r>
            <a:r>
              <a:rPr lang="en-US" i="1" dirty="0"/>
              <a:t>bias</a:t>
            </a:r>
            <a:r>
              <a:rPr lang="en-US" dirty="0"/>
              <a:t> in epidemiological </a:t>
            </a:r>
            <a:r>
              <a:rPr lang="en-US" dirty="0" smtClean="0"/>
              <a:t>studies</a:t>
            </a:r>
            <a:endParaRPr lang="cs-CZ" dirty="0">
              <a:cs typeface="Calibri"/>
            </a:endParaRPr>
          </a:p>
          <a:p>
            <a:pPr lvl="1">
              <a:buFont typeface="Wingdings" panose="05000000000000000000" pitchFamily="2" charset="2"/>
              <a:buChar char="ü"/>
            </a:pPr>
            <a:r>
              <a:rPr lang="en-US" sz="2800" dirty="0"/>
              <a:t>Selective bias: </a:t>
            </a:r>
            <a:r>
              <a:rPr lang="cs-CZ" sz="2800" dirty="0" err="1" smtClean="0"/>
              <a:t>e.g</a:t>
            </a:r>
            <a:r>
              <a:rPr lang="cs-CZ" sz="2800" dirty="0" smtClean="0"/>
              <a:t>. </a:t>
            </a:r>
            <a:r>
              <a:rPr lang="en-US" sz="2800" dirty="0" smtClean="0"/>
              <a:t>respondents willing</a:t>
            </a:r>
            <a:r>
              <a:rPr lang="cs-CZ" sz="2800" dirty="0" smtClean="0"/>
              <a:t> to </a:t>
            </a:r>
            <a:r>
              <a:rPr lang="cs-CZ" sz="2800" dirty="0" err="1" smtClean="0"/>
              <a:t>collaborate</a:t>
            </a:r>
            <a:r>
              <a:rPr lang="cs-CZ" sz="2800" dirty="0" smtClean="0"/>
              <a:t> </a:t>
            </a:r>
            <a:r>
              <a:rPr lang="en-US" sz="2800" dirty="0" smtClean="0"/>
              <a:t>are </a:t>
            </a:r>
            <a:r>
              <a:rPr lang="en-US" sz="2800" dirty="0"/>
              <a:t>not a representative sample of the </a:t>
            </a:r>
            <a:r>
              <a:rPr lang="en-US" sz="2800" dirty="0" smtClean="0"/>
              <a:t>population</a:t>
            </a:r>
            <a:endParaRPr lang="cs-CZ" sz="2800" dirty="0">
              <a:cs typeface="Calibri"/>
            </a:endParaRPr>
          </a:p>
          <a:p>
            <a:pPr lvl="1">
              <a:buFont typeface="Wingdings" panose="05000000000000000000" pitchFamily="2" charset="2"/>
              <a:buChar char="ü"/>
            </a:pPr>
            <a:r>
              <a:rPr lang="en-US" sz="2800" dirty="0"/>
              <a:t>Information bias is a sign of poor classification in a statistical </a:t>
            </a:r>
            <a:r>
              <a:rPr lang="en-US" sz="2800" dirty="0" smtClean="0"/>
              <a:t>survey</a:t>
            </a:r>
            <a:endParaRPr lang="cs-CZ" sz="2800" dirty="0">
              <a:cs typeface="Calibri"/>
            </a:endParaRPr>
          </a:p>
          <a:p>
            <a:pPr lvl="1">
              <a:buFont typeface="Wingdings" panose="05000000000000000000" pitchFamily="2" charset="2"/>
              <a:buChar char="ü"/>
            </a:pPr>
            <a:r>
              <a:rPr lang="en-US" sz="2800" dirty="0"/>
              <a:t>Confounding bias is a manifestation of the interfering "third" factor of the disease</a:t>
            </a:r>
            <a:r>
              <a:rPr lang="en-US" sz="2800" dirty="0" smtClean="0"/>
              <a:t>.</a:t>
            </a:r>
            <a:r>
              <a:rPr lang="cs-CZ" sz="2800" dirty="0" smtClean="0"/>
              <a:t> </a:t>
            </a:r>
            <a:endParaRPr lang="cs-CZ" sz="2800" dirty="0">
              <a:cs typeface="Calibri"/>
            </a:endParaRPr>
          </a:p>
          <a:p>
            <a:pPr marL="914400" lvl="1" indent="-457200">
              <a:buAutoNum type="arabicPeriod"/>
            </a:pPr>
            <a:endParaRPr lang="cs-CZ" sz="2800" dirty="0">
              <a:cs typeface="Calibri"/>
            </a:endParaRPr>
          </a:p>
        </p:txBody>
      </p:sp>
    </p:spTree>
    <p:extLst>
      <p:ext uri="{BB962C8B-B14F-4D97-AF65-F5344CB8AC3E}">
        <p14:creationId xmlns:p14="http://schemas.microsoft.com/office/powerpoint/2010/main" val="34399189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8D4AB7-9211-427E-B82E-9915271F2A52}"/>
              </a:ext>
            </a:extLst>
          </p:cNvPr>
          <p:cNvSpPr>
            <a:spLocks noGrp="1"/>
          </p:cNvSpPr>
          <p:nvPr>
            <p:ph type="title"/>
          </p:nvPr>
        </p:nvSpPr>
        <p:spPr/>
        <p:txBody>
          <a:bodyPr/>
          <a:lstStyle/>
          <a:p>
            <a:r>
              <a:rPr lang="cs-CZ" b="1" dirty="0" err="1" smtClean="0">
                <a:cs typeface="Calibri Light"/>
              </a:rPr>
              <a:t>Health</a:t>
            </a:r>
            <a:r>
              <a:rPr lang="cs-CZ" b="1" dirty="0" smtClean="0">
                <a:cs typeface="Calibri Light"/>
              </a:rPr>
              <a:t> </a:t>
            </a:r>
            <a:r>
              <a:rPr lang="cs-CZ" b="1" dirty="0">
                <a:cs typeface="Calibri Light"/>
              </a:rPr>
              <a:t>risk </a:t>
            </a:r>
            <a:r>
              <a:rPr lang="cs-CZ" b="1" dirty="0" err="1">
                <a:cs typeface="Calibri Light"/>
              </a:rPr>
              <a:t>assessment</a:t>
            </a:r>
            <a:r>
              <a:rPr lang="cs-CZ" b="1" dirty="0">
                <a:cs typeface="Calibri Light"/>
              </a:rPr>
              <a:t> </a:t>
            </a:r>
            <a:r>
              <a:rPr lang="cs-CZ" b="1" dirty="0" smtClean="0">
                <a:cs typeface="Calibri Light"/>
              </a:rPr>
              <a:t>in </a:t>
            </a:r>
            <a:r>
              <a:rPr lang="cs-CZ" b="1" dirty="0" err="1" smtClean="0">
                <a:cs typeface="Calibri Light"/>
              </a:rPr>
              <a:t>doctor</a:t>
            </a:r>
            <a:r>
              <a:rPr lang="en-US" b="1" dirty="0" smtClean="0">
                <a:cs typeface="Calibri Light"/>
              </a:rPr>
              <a:t>’s </a:t>
            </a:r>
            <a:r>
              <a:rPr lang="cs-CZ" b="1" dirty="0" err="1" smtClean="0">
                <a:cs typeface="Calibri Light"/>
              </a:rPr>
              <a:t>everyday</a:t>
            </a:r>
            <a:r>
              <a:rPr lang="cs-CZ" b="1" dirty="0" smtClean="0">
                <a:cs typeface="Calibri Light"/>
              </a:rPr>
              <a:t> </a:t>
            </a:r>
            <a:r>
              <a:rPr lang="cs-CZ" b="1" dirty="0" err="1" smtClean="0">
                <a:cs typeface="Calibri Light"/>
              </a:rPr>
              <a:t>practice</a:t>
            </a:r>
            <a:r>
              <a:rPr lang="cs-CZ" b="1" dirty="0" smtClean="0">
                <a:cs typeface="Calibri Light"/>
              </a:rPr>
              <a:t> </a:t>
            </a:r>
            <a:endParaRPr lang="cs-CZ" dirty="0"/>
          </a:p>
        </p:txBody>
      </p:sp>
      <p:sp>
        <p:nvSpPr>
          <p:cNvPr id="3" name="Zástupný symbol pro obsah 2">
            <a:extLst>
              <a:ext uri="{FF2B5EF4-FFF2-40B4-BE49-F238E27FC236}">
                <a16:creationId xmlns:a16="http://schemas.microsoft.com/office/drawing/2014/main" id="{E1F9A4BC-F051-4639-9804-BCD7B150DEB4}"/>
              </a:ext>
            </a:extLst>
          </p:cNvPr>
          <p:cNvSpPr>
            <a:spLocks noGrp="1"/>
          </p:cNvSpPr>
          <p:nvPr>
            <p:ph idx="1"/>
          </p:nvPr>
        </p:nvSpPr>
        <p:spPr>
          <a:xfrm>
            <a:off x="533400" y="1690688"/>
            <a:ext cx="11144250" cy="4862511"/>
          </a:xfrm>
        </p:spPr>
        <p:txBody>
          <a:bodyPr vert="horz" lIns="91440" tIns="45720" rIns="91440" bIns="45720" rtlCol="0" anchor="t">
            <a:normAutofit/>
          </a:bodyPr>
          <a:lstStyle/>
          <a:p>
            <a:pPr marL="0" indent="0">
              <a:buNone/>
            </a:pPr>
            <a:r>
              <a:rPr lang="en-US" dirty="0"/>
              <a:t>Not only in prevention, but also in the diagnosis and treatment of diseases, doctors should ask the following questions (according to the US EPA</a:t>
            </a:r>
            <a:r>
              <a:rPr lang="en-US" dirty="0" smtClean="0"/>
              <a:t>):</a:t>
            </a:r>
            <a:endParaRPr lang="cs-CZ" dirty="0" smtClean="0"/>
          </a:p>
          <a:p>
            <a:pPr marL="0" indent="0">
              <a:buNone/>
            </a:pPr>
            <a:endParaRPr lang="cs-CZ" dirty="0"/>
          </a:p>
          <a:p>
            <a:pPr lvl="1">
              <a:buFont typeface="Wingdings" panose="05000000000000000000" pitchFamily="2" charset="2"/>
              <a:buChar char="ü"/>
            </a:pPr>
            <a:r>
              <a:rPr lang="en-US" sz="2800" dirty="0"/>
              <a:t>What symptoms can be causal in terms of exposure to environmental or occupational hazards</a:t>
            </a:r>
            <a:r>
              <a:rPr lang="en-US" sz="2800" dirty="0" smtClean="0"/>
              <a:t>?</a:t>
            </a:r>
            <a:endParaRPr lang="cs-CZ" sz="2800" dirty="0"/>
          </a:p>
          <a:p>
            <a:pPr lvl="1">
              <a:buFont typeface="Wingdings" panose="05000000000000000000" pitchFamily="2" charset="2"/>
              <a:buChar char="ü"/>
            </a:pPr>
            <a:r>
              <a:rPr lang="en-US" sz="2800" dirty="0"/>
              <a:t>Is there a safe exposure level for the selected agent</a:t>
            </a:r>
            <a:r>
              <a:rPr lang="en-US" sz="2800" dirty="0" smtClean="0"/>
              <a:t>?</a:t>
            </a:r>
            <a:endParaRPr lang="cs-CZ" sz="2800" dirty="0"/>
          </a:p>
          <a:p>
            <a:pPr lvl="1">
              <a:buFont typeface="Wingdings" panose="05000000000000000000" pitchFamily="2" charset="2"/>
              <a:buChar char="ü"/>
            </a:pPr>
            <a:r>
              <a:rPr lang="en-US" sz="2800" dirty="0"/>
              <a:t>Is there a possibility that some people will be exposed to significantly different exposure </a:t>
            </a:r>
            <a:r>
              <a:rPr lang="cs-CZ" sz="2800" dirty="0" err="1" smtClean="0"/>
              <a:t>dos</a:t>
            </a:r>
            <a:r>
              <a:rPr lang="en-US" sz="2800" dirty="0" err="1" smtClean="0"/>
              <a:t>es</a:t>
            </a:r>
            <a:r>
              <a:rPr lang="en-US" sz="2800" dirty="0" smtClean="0"/>
              <a:t>?</a:t>
            </a:r>
            <a:endParaRPr lang="cs-CZ" sz="2800" dirty="0"/>
          </a:p>
          <a:p>
            <a:pPr lvl="1">
              <a:buFont typeface="Wingdings" panose="05000000000000000000" pitchFamily="2" charset="2"/>
              <a:buChar char="ü"/>
            </a:pPr>
            <a:r>
              <a:rPr lang="en-US" sz="2800" dirty="0"/>
              <a:t>Is it an exposure of an increasingly </a:t>
            </a:r>
            <a:r>
              <a:rPr lang="cs-CZ" sz="2800" dirty="0" err="1" smtClean="0"/>
              <a:t>vulnerable</a:t>
            </a:r>
            <a:r>
              <a:rPr lang="cs-CZ" sz="2800" dirty="0" smtClean="0"/>
              <a:t> (</a:t>
            </a:r>
            <a:r>
              <a:rPr lang="en-US" sz="2800" dirty="0" smtClean="0"/>
              <a:t>susceptible</a:t>
            </a:r>
            <a:r>
              <a:rPr lang="cs-CZ" sz="2800" dirty="0" smtClean="0"/>
              <a:t>)</a:t>
            </a:r>
            <a:r>
              <a:rPr lang="en-US" sz="2800" dirty="0" smtClean="0"/>
              <a:t> </a:t>
            </a:r>
            <a:r>
              <a:rPr lang="en-US" sz="2800" dirty="0"/>
              <a:t>population group </a:t>
            </a:r>
            <a:r>
              <a:rPr lang="en-US" sz="2800" dirty="0" smtClean="0"/>
              <a:t>(</a:t>
            </a:r>
            <a:r>
              <a:rPr lang="cs-CZ" sz="2800" dirty="0" smtClean="0"/>
              <a:t>such as </a:t>
            </a:r>
            <a:r>
              <a:rPr lang="en-US" sz="2800" dirty="0" smtClean="0"/>
              <a:t>children</a:t>
            </a:r>
            <a:r>
              <a:rPr lang="en-US" sz="2800" dirty="0"/>
              <a:t>, pregnant women, sick people, the elderly, people with occupational exposure</a:t>
            </a:r>
            <a:r>
              <a:rPr lang="en-US" sz="2800" dirty="0" smtClean="0"/>
              <a:t>)?</a:t>
            </a:r>
            <a:r>
              <a:rPr lang="cs-CZ" sz="2800" dirty="0" smtClean="0"/>
              <a:t> </a:t>
            </a:r>
            <a:endParaRPr lang="cs-CZ" sz="2800" dirty="0"/>
          </a:p>
        </p:txBody>
      </p:sp>
    </p:spTree>
    <p:extLst>
      <p:ext uri="{BB962C8B-B14F-4D97-AF65-F5344CB8AC3E}">
        <p14:creationId xmlns:p14="http://schemas.microsoft.com/office/powerpoint/2010/main" val="14292756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F94E16-464B-4670-B316-8311FB9C9FCA}"/>
              </a:ext>
            </a:extLst>
          </p:cNvPr>
          <p:cNvSpPr>
            <a:spLocks noGrp="1"/>
          </p:cNvSpPr>
          <p:nvPr>
            <p:ph type="title"/>
          </p:nvPr>
        </p:nvSpPr>
        <p:spPr>
          <a:xfrm>
            <a:off x="838200" y="603251"/>
            <a:ext cx="10515600" cy="692150"/>
          </a:xfrm>
        </p:spPr>
        <p:txBody>
          <a:bodyPr>
            <a:normAutofit fontScale="90000"/>
          </a:bodyPr>
          <a:lstStyle/>
          <a:p>
            <a:pPr algn="ctr"/>
            <a:r>
              <a:rPr lang="cs-CZ" dirty="0" smtClean="0"/>
              <a:t/>
            </a:r>
            <a:br>
              <a:rPr lang="cs-CZ" dirty="0" smtClean="0"/>
            </a:br>
            <a:r>
              <a:rPr lang="cs-CZ" dirty="0" smtClean="0"/>
              <a:t/>
            </a:r>
            <a:br>
              <a:rPr lang="cs-CZ" dirty="0" smtClean="0"/>
            </a:br>
            <a:r>
              <a:rPr lang="cs-CZ" b="1" dirty="0" smtClean="0"/>
              <a:t>Public </a:t>
            </a:r>
            <a:r>
              <a:rPr lang="cs-CZ" b="1" dirty="0" err="1"/>
              <a:t>health</a:t>
            </a:r>
            <a:r>
              <a:rPr lang="cs-CZ" b="1" dirty="0"/>
              <a:t> </a:t>
            </a:r>
            <a:r>
              <a:rPr lang="cs-CZ" b="1" dirty="0" err="1"/>
              <a:t>protection</a:t>
            </a:r>
            <a:r>
              <a:rPr lang="cs-CZ" b="1" dirty="0"/>
              <a:t> and </a:t>
            </a:r>
            <a:r>
              <a:rPr lang="cs-CZ" b="1" dirty="0" err="1"/>
              <a:t>qualitative</a:t>
            </a:r>
            <a:r>
              <a:rPr lang="cs-CZ" b="1" dirty="0"/>
              <a:t> </a:t>
            </a:r>
            <a:r>
              <a:rPr lang="cs-CZ" b="1" dirty="0" err="1"/>
              <a:t>research</a:t>
            </a:r>
            <a:r>
              <a:rPr lang="cs-CZ" dirty="0"/>
              <a:t/>
            </a:r>
            <a:br>
              <a:rPr lang="cs-CZ" dirty="0"/>
            </a:br>
            <a:r>
              <a:rPr lang="cs-CZ" dirty="0"/>
              <a:t/>
            </a:r>
            <a:br>
              <a:rPr lang="cs-CZ" dirty="0"/>
            </a:br>
            <a:endParaRPr lang="cs-CZ" dirty="0"/>
          </a:p>
        </p:txBody>
      </p:sp>
      <p:sp>
        <p:nvSpPr>
          <p:cNvPr id="3" name="Zástupný symbol pro obsah 2">
            <a:extLst>
              <a:ext uri="{FF2B5EF4-FFF2-40B4-BE49-F238E27FC236}">
                <a16:creationId xmlns:a16="http://schemas.microsoft.com/office/drawing/2014/main" id="{640CA682-3625-4270-8D93-232B91E2F972}"/>
              </a:ext>
            </a:extLst>
          </p:cNvPr>
          <p:cNvSpPr>
            <a:spLocks noGrp="1"/>
          </p:cNvSpPr>
          <p:nvPr>
            <p:ph idx="1"/>
          </p:nvPr>
        </p:nvSpPr>
        <p:spPr>
          <a:xfrm>
            <a:off x="485775" y="1485900"/>
            <a:ext cx="11249025" cy="5124450"/>
          </a:xfrm>
        </p:spPr>
        <p:txBody>
          <a:bodyPr vert="horz" lIns="91440" tIns="45720" rIns="91440" bIns="45720" rtlCol="0" anchor="t">
            <a:normAutofit/>
          </a:bodyPr>
          <a:lstStyle/>
          <a:p>
            <a:r>
              <a:rPr lang="en-US" dirty="0"/>
              <a:t>Qualitative research always just as a complement to epidemiological methods of </a:t>
            </a:r>
            <a:r>
              <a:rPr lang="en-US" dirty="0" smtClean="0"/>
              <a:t>work</a:t>
            </a:r>
            <a:endParaRPr lang="cs-CZ" dirty="0"/>
          </a:p>
          <a:p>
            <a:r>
              <a:rPr lang="en-US" dirty="0"/>
              <a:t>It enables us to understand the social, cultural, economic and behavioral aspects of public </a:t>
            </a:r>
            <a:r>
              <a:rPr lang="en-US" dirty="0" smtClean="0"/>
              <a:t>health</a:t>
            </a:r>
            <a:r>
              <a:rPr lang="cs-CZ" dirty="0"/>
              <a:t> </a:t>
            </a:r>
            <a:r>
              <a:rPr lang="cs-CZ" dirty="0" err="1" smtClean="0"/>
              <a:t>protection</a:t>
            </a:r>
            <a:endParaRPr lang="en-US" dirty="0" smtClean="0"/>
          </a:p>
          <a:p>
            <a:pPr marL="0" indent="0">
              <a:buNone/>
            </a:pPr>
            <a:endParaRPr lang="cs-CZ" dirty="0"/>
          </a:p>
          <a:p>
            <a:r>
              <a:rPr lang="cs-CZ" dirty="0" err="1"/>
              <a:t>Epidemiological</a:t>
            </a:r>
            <a:r>
              <a:rPr lang="cs-CZ" dirty="0"/>
              <a:t> </a:t>
            </a:r>
            <a:r>
              <a:rPr lang="cs-CZ" dirty="0" err="1"/>
              <a:t>methods</a:t>
            </a:r>
            <a:r>
              <a:rPr lang="cs-CZ" dirty="0"/>
              <a:t>: </a:t>
            </a:r>
            <a:r>
              <a:rPr lang="en-US" dirty="0" smtClean="0"/>
              <a:t>“</a:t>
            </a:r>
            <a:r>
              <a:rPr lang="cs-CZ" dirty="0" err="1" smtClean="0"/>
              <a:t>How</a:t>
            </a:r>
            <a:r>
              <a:rPr lang="cs-CZ" dirty="0" smtClean="0"/>
              <a:t> many? </a:t>
            </a:r>
            <a:r>
              <a:rPr lang="cs-CZ" dirty="0" err="1" smtClean="0"/>
              <a:t>How</a:t>
            </a:r>
            <a:r>
              <a:rPr lang="cs-CZ" dirty="0" smtClean="0"/>
              <a:t> much?</a:t>
            </a:r>
            <a:r>
              <a:rPr lang="en-US" dirty="0" smtClean="0"/>
              <a:t>”</a:t>
            </a:r>
            <a:endParaRPr lang="cs-CZ" dirty="0"/>
          </a:p>
          <a:p>
            <a:pPr lvl="1">
              <a:buFont typeface="Wingdings" panose="05000000000000000000" pitchFamily="2" charset="2"/>
              <a:buChar char="ü"/>
            </a:pPr>
            <a:r>
              <a:rPr lang="en-US" sz="2800" dirty="0"/>
              <a:t>Calculation of </a:t>
            </a:r>
            <a:r>
              <a:rPr lang="en-US" sz="2800" dirty="0" smtClean="0"/>
              <a:t>frequency</a:t>
            </a:r>
            <a:r>
              <a:rPr lang="en-US" sz="2800" dirty="0"/>
              <a:t>, confidence intervals, the probability of the estimation error (magic </a:t>
            </a:r>
            <a:r>
              <a:rPr lang="en-US" sz="2800" dirty="0" smtClean="0"/>
              <a:t>“p” </a:t>
            </a:r>
            <a:r>
              <a:rPr lang="en-US" sz="2800" dirty="0"/>
              <a:t>value</a:t>
            </a:r>
            <a:r>
              <a:rPr lang="en-US" sz="2800" dirty="0" smtClean="0"/>
              <a:t>)</a:t>
            </a:r>
            <a:endParaRPr lang="cs-CZ" sz="2800" dirty="0"/>
          </a:p>
          <a:p>
            <a:r>
              <a:rPr lang="en-US" dirty="0"/>
              <a:t>Qualitative research: how and why</a:t>
            </a:r>
            <a:r>
              <a:rPr lang="en-US" dirty="0" smtClean="0"/>
              <a:t>?</a:t>
            </a:r>
            <a:endParaRPr lang="cs-CZ" dirty="0"/>
          </a:p>
          <a:p>
            <a:pPr lvl="1">
              <a:buFont typeface="Wingdings" panose="05000000000000000000" pitchFamily="2" charset="2"/>
              <a:buChar char="ü"/>
            </a:pPr>
            <a:r>
              <a:rPr lang="en-US" sz="2800" dirty="0"/>
              <a:t>From the Latin </a:t>
            </a:r>
            <a:r>
              <a:rPr lang="cs-CZ" sz="2800" dirty="0" err="1" smtClean="0"/>
              <a:t>word</a:t>
            </a:r>
            <a:r>
              <a:rPr lang="cs-CZ" sz="2800" dirty="0" smtClean="0"/>
              <a:t> </a:t>
            </a:r>
            <a:r>
              <a:rPr lang="en-US" sz="2800" dirty="0" smtClean="0"/>
              <a:t>“</a:t>
            </a:r>
            <a:r>
              <a:rPr lang="en-US" sz="2800" dirty="0" err="1" smtClean="0"/>
              <a:t>Qualis</a:t>
            </a:r>
            <a:r>
              <a:rPr lang="en-US" sz="2800" dirty="0" smtClean="0"/>
              <a:t>” (= How? </a:t>
            </a:r>
            <a:r>
              <a:rPr lang="en-US" sz="2800" dirty="0"/>
              <a:t>What</a:t>
            </a:r>
            <a:r>
              <a:rPr lang="en-US" sz="2800" dirty="0" smtClean="0"/>
              <a:t>?)</a:t>
            </a:r>
            <a:endParaRPr lang="cs-CZ" sz="2800" dirty="0"/>
          </a:p>
          <a:p>
            <a:pPr lvl="1">
              <a:buFont typeface="Wingdings" panose="05000000000000000000" pitchFamily="2" charset="2"/>
              <a:buChar char="ü"/>
            </a:pPr>
            <a:r>
              <a:rPr lang="en-US" sz="2800" dirty="0" smtClean="0"/>
              <a:t>Verbal </a:t>
            </a:r>
            <a:r>
              <a:rPr lang="en-US" sz="2800" dirty="0"/>
              <a:t>analysis of relationships and </a:t>
            </a:r>
            <a:r>
              <a:rPr lang="en-US" sz="2800" dirty="0" smtClean="0"/>
              <a:t>contexts</a:t>
            </a:r>
            <a:endParaRPr lang="cs-CZ" sz="2800" i="1" dirty="0"/>
          </a:p>
        </p:txBody>
      </p:sp>
    </p:spTree>
    <p:extLst>
      <p:ext uri="{BB962C8B-B14F-4D97-AF65-F5344CB8AC3E}">
        <p14:creationId xmlns:p14="http://schemas.microsoft.com/office/powerpoint/2010/main" val="24414980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ázek 4" descr="&lt;strong&gt;Qualitative Research&lt;/strong&gt; in Segmentation">
            <a:extLst>
              <a:ext uri="{FF2B5EF4-FFF2-40B4-BE49-F238E27FC236}">
                <a16:creationId xmlns:a16="http://schemas.microsoft.com/office/drawing/2014/main" id="{730BBFA3-0A7F-446F-8271-1FB9C3A32BC1}"/>
              </a:ext>
            </a:extLst>
          </p:cNvPr>
          <p:cNvPicPr>
            <a:picLocks noGrp="1" noChangeAspect="1"/>
          </p:cNvPicPr>
          <p:nvPr>
            <p:ph idx="1"/>
          </p:nvPr>
        </p:nvPicPr>
        <p:blipFill rotWithShape="1">
          <a:blip r:embed="rId2"/>
          <a:srcRect t="5432" b="19568"/>
          <a:stretch/>
        </p:blipFill>
        <p:spPr>
          <a:xfrm>
            <a:off x="20" y="10"/>
            <a:ext cx="12191980" cy="6857990"/>
          </a:xfrm>
          <a:prstGeom prst="rect">
            <a:avLst/>
          </a:prstGeom>
        </p:spPr>
      </p:pic>
    </p:spTree>
    <p:extLst>
      <p:ext uri="{BB962C8B-B14F-4D97-AF65-F5344CB8AC3E}">
        <p14:creationId xmlns:p14="http://schemas.microsoft.com/office/powerpoint/2010/main" val="31959715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7AB863-3C8F-43BF-BDCE-5ECB6E680EF4}"/>
              </a:ext>
            </a:extLst>
          </p:cNvPr>
          <p:cNvSpPr>
            <a:spLocks noGrp="1"/>
          </p:cNvSpPr>
          <p:nvPr>
            <p:ph type="title"/>
          </p:nvPr>
        </p:nvSpPr>
        <p:spPr/>
        <p:txBody>
          <a:bodyPr/>
          <a:lstStyle/>
          <a:p>
            <a:pPr algn="ctr"/>
            <a:r>
              <a:rPr lang="cs-CZ" b="1" dirty="0" err="1" smtClean="0"/>
              <a:t>Conclusions</a:t>
            </a:r>
            <a:r>
              <a:rPr lang="cs-CZ" b="1" dirty="0" smtClean="0"/>
              <a:t> </a:t>
            </a:r>
            <a:endParaRPr lang="cs-CZ" b="1" dirty="0"/>
          </a:p>
        </p:txBody>
      </p:sp>
      <p:sp>
        <p:nvSpPr>
          <p:cNvPr id="3" name="Zástupný symbol pro obsah 2">
            <a:extLst>
              <a:ext uri="{FF2B5EF4-FFF2-40B4-BE49-F238E27FC236}">
                <a16:creationId xmlns:a16="http://schemas.microsoft.com/office/drawing/2014/main" id="{29037B97-2C39-4AFB-A7A5-17215F2B7066}"/>
              </a:ext>
            </a:extLst>
          </p:cNvPr>
          <p:cNvSpPr>
            <a:spLocks noGrp="1"/>
          </p:cNvSpPr>
          <p:nvPr>
            <p:ph idx="1"/>
          </p:nvPr>
        </p:nvSpPr>
        <p:spPr>
          <a:xfrm>
            <a:off x="838200" y="1825624"/>
            <a:ext cx="10515600" cy="4575175"/>
          </a:xfrm>
        </p:spPr>
        <p:txBody>
          <a:bodyPr vert="horz" lIns="91440" tIns="45720" rIns="91440" bIns="45720" rtlCol="0" anchor="t">
            <a:normAutofit lnSpcReduction="10000"/>
          </a:bodyPr>
          <a:lstStyle/>
          <a:p>
            <a:r>
              <a:rPr lang="en-US" sz="3200" dirty="0"/>
              <a:t>Lost health can be restored </a:t>
            </a:r>
            <a:r>
              <a:rPr lang="en-US" sz="3200" dirty="0" smtClean="0"/>
              <a:t>medically</a:t>
            </a:r>
            <a:r>
              <a:rPr lang="cs-CZ" sz="3200" dirty="0" smtClean="0"/>
              <a:t>.</a:t>
            </a:r>
          </a:p>
          <a:p>
            <a:pPr marL="0" indent="0" algn="ctr">
              <a:buNone/>
            </a:pPr>
            <a:r>
              <a:rPr lang="cs-CZ" sz="3200" dirty="0" smtClean="0"/>
              <a:t>But:</a:t>
            </a:r>
            <a:endParaRPr lang="cs-CZ" sz="3200" dirty="0"/>
          </a:p>
          <a:p>
            <a:r>
              <a:rPr lang="en-US" sz="3200" dirty="0"/>
              <a:t>Creation of health, health protection and health promotion in </a:t>
            </a:r>
            <a:r>
              <a:rPr lang="cs-CZ" sz="3200" dirty="0" err="1" smtClean="0"/>
              <a:t>some</a:t>
            </a:r>
            <a:r>
              <a:rPr lang="cs-CZ" sz="3200" dirty="0" smtClean="0"/>
              <a:t> </a:t>
            </a:r>
            <a:r>
              <a:rPr lang="en-US" sz="3200" dirty="0" smtClean="0"/>
              <a:t>way</a:t>
            </a:r>
            <a:r>
              <a:rPr lang="cs-CZ" sz="3200" dirty="0" smtClean="0"/>
              <a:t>s</a:t>
            </a:r>
            <a:r>
              <a:rPr lang="en-US" sz="3200" dirty="0" smtClean="0"/>
              <a:t> </a:t>
            </a:r>
            <a:r>
              <a:rPr lang="cs-CZ" sz="3200" dirty="0" err="1" smtClean="0"/>
              <a:t>exceeds</a:t>
            </a:r>
            <a:r>
              <a:rPr lang="cs-CZ" sz="3200" dirty="0" smtClean="0"/>
              <a:t> </a:t>
            </a:r>
            <a:r>
              <a:rPr lang="cs-CZ" sz="3200" dirty="0" err="1" smtClean="0"/>
              <a:t>the</a:t>
            </a:r>
            <a:r>
              <a:rPr lang="cs-CZ" sz="3200" dirty="0" smtClean="0"/>
              <a:t> </a:t>
            </a:r>
            <a:r>
              <a:rPr lang="cs-CZ" sz="3200" dirty="0" err="1" smtClean="0"/>
              <a:t>capacity</a:t>
            </a:r>
            <a:r>
              <a:rPr lang="en-US" sz="3200" dirty="0" smtClean="0"/>
              <a:t> </a:t>
            </a:r>
            <a:r>
              <a:rPr lang="en-US" sz="3200" dirty="0"/>
              <a:t>of clinical medicine</a:t>
            </a:r>
            <a:r>
              <a:rPr lang="en-US" sz="3200" dirty="0" smtClean="0"/>
              <a:t>.</a:t>
            </a:r>
            <a:endParaRPr lang="cs-CZ" sz="3200" dirty="0" smtClean="0"/>
          </a:p>
          <a:p>
            <a:pPr marL="0" indent="0">
              <a:buNone/>
            </a:pPr>
            <a:endParaRPr lang="cs-CZ" sz="3200" dirty="0"/>
          </a:p>
          <a:p>
            <a:r>
              <a:rPr lang="en-US" sz="3200" dirty="0"/>
              <a:t>The </a:t>
            </a:r>
            <a:r>
              <a:rPr lang="cs-CZ" sz="3200" dirty="0" err="1" smtClean="0"/>
              <a:t>basis</a:t>
            </a:r>
            <a:r>
              <a:rPr lang="cs-CZ" sz="3200" dirty="0" smtClean="0"/>
              <a:t> </a:t>
            </a:r>
            <a:r>
              <a:rPr lang="en-US" sz="3200" dirty="0" smtClean="0"/>
              <a:t>for </a:t>
            </a:r>
            <a:r>
              <a:rPr lang="en-US" sz="3200" dirty="0"/>
              <a:t>the protection and promotion of health is a health risk assessment process built on a scientific basis</a:t>
            </a:r>
            <a:r>
              <a:rPr lang="en-US" sz="3200" dirty="0" smtClean="0"/>
              <a:t>.</a:t>
            </a:r>
            <a:r>
              <a:rPr lang="cs-CZ" sz="3200" dirty="0" smtClean="0"/>
              <a:t> </a:t>
            </a:r>
          </a:p>
          <a:p>
            <a:r>
              <a:rPr lang="cs-CZ" sz="3200" dirty="0"/>
              <a:t>P</a:t>
            </a:r>
            <a:r>
              <a:rPr lang="en-US" sz="3200" dirty="0" err="1" smtClean="0"/>
              <a:t>rinciples</a:t>
            </a:r>
            <a:r>
              <a:rPr lang="en-US" sz="3200" dirty="0" smtClean="0"/>
              <a:t> </a:t>
            </a:r>
            <a:r>
              <a:rPr lang="en-US" sz="3200" dirty="0"/>
              <a:t>of health risk assessment are </a:t>
            </a:r>
            <a:r>
              <a:rPr lang="en-US" sz="3200" dirty="0" smtClean="0"/>
              <a:t>very </a:t>
            </a:r>
            <a:r>
              <a:rPr lang="en-US" sz="3200" dirty="0"/>
              <a:t>useful in clinical practice</a:t>
            </a:r>
            <a:r>
              <a:rPr lang="en-US" sz="3200" dirty="0" smtClean="0"/>
              <a:t>.</a:t>
            </a:r>
            <a:endParaRPr lang="cs-CZ" sz="3200" dirty="0"/>
          </a:p>
          <a:p>
            <a:endParaRPr lang="cs-CZ" sz="3200" dirty="0"/>
          </a:p>
          <a:p>
            <a:endParaRPr lang="cs-CZ" dirty="0"/>
          </a:p>
          <a:p>
            <a:endParaRPr lang="cs-CZ" dirty="0"/>
          </a:p>
        </p:txBody>
      </p:sp>
    </p:spTree>
    <p:extLst>
      <p:ext uri="{BB962C8B-B14F-4D97-AF65-F5344CB8AC3E}">
        <p14:creationId xmlns:p14="http://schemas.microsoft.com/office/powerpoint/2010/main" val="4294507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2D70A2-AA75-46D8-9205-E17BEEC20E87}"/>
              </a:ext>
            </a:extLst>
          </p:cNvPr>
          <p:cNvSpPr>
            <a:spLocks noGrp="1"/>
          </p:cNvSpPr>
          <p:nvPr>
            <p:ph type="title"/>
          </p:nvPr>
        </p:nvSpPr>
        <p:spPr>
          <a:xfrm>
            <a:off x="838200" y="365126"/>
            <a:ext cx="10515600" cy="882650"/>
          </a:xfrm>
        </p:spPr>
        <p:txBody>
          <a:bodyPr/>
          <a:lstStyle/>
          <a:p>
            <a:pPr algn="ctr"/>
            <a:r>
              <a:rPr lang="cs-CZ" dirty="0" err="1" smtClean="0"/>
              <a:t>Prevention</a:t>
            </a:r>
            <a:endParaRPr lang="cs-CZ" dirty="0"/>
          </a:p>
        </p:txBody>
      </p:sp>
      <p:graphicFrame>
        <p:nvGraphicFramePr>
          <p:cNvPr id="4" name="Tabulka 4">
            <a:extLst>
              <a:ext uri="{FF2B5EF4-FFF2-40B4-BE49-F238E27FC236}">
                <a16:creationId xmlns:a16="http://schemas.microsoft.com/office/drawing/2014/main" id="{684D299B-AE33-4636-AAE9-F464DCE0795A}"/>
              </a:ext>
            </a:extLst>
          </p:cNvPr>
          <p:cNvGraphicFramePr>
            <a:graphicFrameLocks noGrp="1"/>
          </p:cNvGraphicFramePr>
          <p:nvPr>
            <p:ph idx="1"/>
            <p:extLst>
              <p:ext uri="{D42A27DB-BD31-4B8C-83A1-F6EECF244321}">
                <p14:modId xmlns:p14="http://schemas.microsoft.com/office/powerpoint/2010/main" val="1924106759"/>
              </p:ext>
            </p:extLst>
          </p:nvPr>
        </p:nvGraphicFramePr>
        <p:xfrm>
          <a:off x="838200" y="1247776"/>
          <a:ext cx="9658348" cy="5466080"/>
        </p:xfrm>
        <a:graphic>
          <a:graphicData uri="http://schemas.openxmlformats.org/drawingml/2006/table">
            <a:tbl>
              <a:tblPr firstRow="1" bandRow="1">
                <a:tableStyleId>{5C22544A-7EE6-4342-B048-85BDC9FD1C3A}</a:tableStyleId>
              </a:tblPr>
              <a:tblGrid>
                <a:gridCol w="2847974">
                  <a:extLst>
                    <a:ext uri="{9D8B030D-6E8A-4147-A177-3AD203B41FA5}">
                      <a16:colId xmlns:a16="http://schemas.microsoft.com/office/drawing/2014/main" val="3814140610"/>
                    </a:ext>
                  </a:extLst>
                </a:gridCol>
                <a:gridCol w="3848101">
                  <a:extLst>
                    <a:ext uri="{9D8B030D-6E8A-4147-A177-3AD203B41FA5}">
                      <a16:colId xmlns:a16="http://schemas.microsoft.com/office/drawing/2014/main" val="2541095855"/>
                    </a:ext>
                  </a:extLst>
                </a:gridCol>
                <a:gridCol w="2962273">
                  <a:extLst>
                    <a:ext uri="{9D8B030D-6E8A-4147-A177-3AD203B41FA5}">
                      <a16:colId xmlns:a16="http://schemas.microsoft.com/office/drawing/2014/main" val="1017698275"/>
                    </a:ext>
                  </a:extLst>
                </a:gridCol>
              </a:tblGrid>
              <a:tr h="479481">
                <a:tc>
                  <a:txBody>
                    <a:bodyPr/>
                    <a:lstStyle/>
                    <a:p>
                      <a:pPr algn="ctr">
                        <a:buNone/>
                      </a:pPr>
                      <a:r>
                        <a:rPr lang="cs-CZ" sz="2400" dirty="0" smtClean="0"/>
                        <a:t>Type </a:t>
                      </a:r>
                      <a:r>
                        <a:rPr lang="cs-CZ" sz="2400" dirty="0" err="1" smtClean="0"/>
                        <a:t>of</a:t>
                      </a:r>
                      <a:r>
                        <a:rPr lang="cs-CZ" sz="2400" dirty="0" smtClean="0"/>
                        <a:t> </a:t>
                      </a:r>
                      <a:r>
                        <a:rPr lang="cs-CZ" sz="2400" dirty="0" err="1" smtClean="0"/>
                        <a:t>prevention</a:t>
                      </a:r>
                      <a:endParaRPr lang="cs-CZ" sz="2400" dirty="0"/>
                    </a:p>
                  </a:txBody>
                  <a:tcPr/>
                </a:tc>
                <a:tc>
                  <a:txBody>
                    <a:bodyPr/>
                    <a:lstStyle/>
                    <a:p>
                      <a:pPr algn="ctr">
                        <a:buNone/>
                      </a:pPr>
                      <a:r>
                        <a:rPr lang="cs-CZ" sz="2400" dirty="0" err="1" smtClean="0"/>
                        <a:t>Tasks</a:t>
                      </a:r>
                      <a:endParaRPr lang="cs-CZ" sz="2400" dirty="0"/>
                    </a:p>
                  </a:txBody>
                  <a:tcPr/>
                </a:tc>
                <a:tc>
                  <a:txBody>
                    <a:bodyPr/>
                    <a:lstStyle/>
                    <a:p>
                      <a:pPr algn="ctr">
                        <a:buNone/>
                      </a:pPr>
                      <a:r>
                        <a:rPr lang="cs-CZ" sz="2400" dirty="0" err="1" smtClean="0"/>
                        <a:t>Responsibility</a:t>
                      </a:r>
                      <a:endParaRPr lang="cs-CZ" sz="2400" dirty="0"/>
                    </a:p>
                  </a:txBody>
                  <a:tcPr/>
                </a:tc>
                <a:extLst>
                  <a:ext uri="{0D108BD9-81ED-4DB2-BD59-A6C34878D82A}">
                    <a16:rowId xmlns:a16="http://schemas.microsoft.com/office/drawing/2014/main" val="896136586"/>
                  </a:ext>
                </a:extLst>
              </a:tr>
              <a:tr h="1630234">
                <a:tc>
                  <a:txBody>
                    <a:bodyPr/>
                    <a:lstStyle/>
                    <a:p>
                      <a:pPr algn="ctr">
                        <a:buNone/>
                      </a:pPr>
                      <a:r>
                        <a:rPr lang="cs-CZ" sz="2400" dirty="0" err="1" smtClean="0"/>
                        <a:t>Primary</a:t>
                      </a:r>
                      <a:endParaRPr lang="cs-CZ" sz="2400" dirty="0"/>
                    </a:p>
                  </a:txBody>
                  <a:tcPr/>
                </a:tc>
                <a:tc>
                  <a:txBody>
                    <a:bodyPr/>
                    <a:lstStyle/>
                    <a:p>
                      <a:pPr algn="ctr">
                        <a:buNone/>
                      </a:pPr>
                      <a:r>
                        <a:rPr lang="en-US" sz="2400" dirty="0" smtClean="0"/>
                        <a:t>Influencing disease determinants and reducing health risks</a:t>
                      </a:r>
                      <a:endParaRPr lang="cs-CZ" sz="2400" dirty="0"/>
                    </a:p>
                  </a:txBody>
                  <a:tcPr/>
                </a:tc>
                <a:tc>
                  <a:txBody>
                    <a:bodyPr/>
                    <a:lstStyle/>
                    <a:p>
                      <a:pPr algn="ctr">
                        <a:buNone/>
                      </a:pPr>
                      <a:r>
                        <a:rPr lang="cs-CZ" sz="2400" dirty="0" err="1" smtClean="0"/>
                        <a:t>Ministries</a:t>
                      </a:r>
                      <a:r>
                        <a:rPr lang="cs-CZ" sz="2400" dirty="0" smtClean="0"/>
                        <a:t> </a:t>
                      </a:r>
                      <a:r>
                        <a:rPr lang="cs-CZ" sz="2400" dirty="0" err="1" smtClean="0"/>
                        <a:t>of</a:t>
                      </a:r>
                      <a:r>
                        <a:rPr lang="cs-CZ" sz="2400" dirty="0" smtClean="0"/>
                        <a:t> </a:t>
                      </a:r>
                      <a:r>
                        <a:rPr lang="cs-CZ" sz="2400" dirty="0" err="1" smtClean="0"/>
                        <a:t>Health</a:t>
                      </a:r>
                      <a:r>
                        <a:rPr lang="cs-CZ" sz="2400" dirty="0" smtClean="0"/>
                        <a:t>, </a:t>
                      </a:r>
                      <a:r>
                        <a:rPr lang="cs-CZ" sz="2400" dirty="0" err="1" smtClean="0"/>
                        <a:t>Environment</a:t>
                      </a:r>
                      <a:r>
                        <a:rPr lang="cs-CZ" sz="2400" dirty="0" smtClean="0"/>
                        <a:t>, </a:t>
                      </a:r>
                      <a:r>
                        <a:rPr lang="cs-CZ" sz="2400" dirty="0" err="1" smtClean="0"/>
                        <a:t>Agriculture</a:t>
                      </a:r>
                      <a:r>
                        <a:rPr lang="cs-CZ" sz="2400" dirty="0" smtClean="0"/>
                        <a:t>, </a:t>
                      </a:r>
                      <a:r>
                        <a:rPr lang="cs-CZ" sz="2400" dirty="0" err="1" smtClean="0"/>
                        <a:t>Social</a:t>
                      </a:r>
                      <a:r>
                        <a:rPr lang="cs-CZ" sz="2400" dirty="0" smtClean="0"/>
                        <a:t> </a:t>
                      </a:r>
                      <a:r>
                        <a:rPr lang="cs-CZ" sz="2400" dirty="0" err="1" smtClean="0"/>
                        <a:t>Affairs</a:t>
                      </a:r>
                      <a:r>
                        <a:rPr lang="cs-CZ" sz="2400" dirty="0" smtClean="0"/>
                        <a:t>, </a:t>
                      </a:r>
                      <a:r>
                        <a:rPr lang="cs-CZ" sz="2400" dirty="0" err="1" smtClean="0"/>
                        <a:t>Education</a:t>
                      </a:r>
                      <a:r>
                        <a:rPr lang="cs-CZ" sz="2400" dirty="0" smtClean="0"/>
                        <a:t> </a:t>
                      </a:r>
                      <a:r>
                        <a:rPr lang="cs-CZ" sz="2400" dirty="0" err="1" smtClean="0"/>
                        <a:t>etc</a:t>
                      </a:r>
                      <a:r>
                        <a:rPr lang="cs-CZ" sz="2400" dirty="0" smtClean="0"/>
                        <a:t>. </a:t>
                      </a:r>
                      <a:endParaRPr lang="cs-CZ" sz="2400" dirty="0"/>
                    </a:p>
                  </a:txBody>
                  <a:tcPr/>
                </a:tc>
                <a:extLst>
                  <a:ext uri="{0D108BD9-81ED-4DB2-BD59-A6C34878D82A}">
                    <a16:rowId xmlns:a16="http://schemas.microsoft.com/office/drawing/2014/main" val="3781446687"/>
                  </a:ext>
                </a:extLst>
              </a:tr>
              <a:tr h="863065">
                <a:tc>
                  <a:txBody>
                    <a:bodyPr/>
                    <a:lstStyle/>
                    <a:p>
                      <a:pPr algn="ctr">
                        <a:buNone/>
                      </a:pPr>
                      <a:r>
                        <a:rPr lang="cs-CZ" sz="2400" dirty="0" err="1" smtClean="0"/>
                        <a:t>Secondary</a:t>
                      </a:r>
                      <a:endParaRPr lang="cs-CZ" sz="2400" dirty="0"/>
                    </a:p>
                  </a:txBody>
                  <a:tcPr/>
                </a:tc>
                <a:tc>
                  <a:txBody>
                    <a:bodyPr/>
                    <a:lstStyle/>
                    <a:p>
                      <a:pPr algn="ctr">
                        <a:buNone/>
                      </a:pPr>
                      <a:r>
                        <a:rPr lang="cs-CZ" sz="2400" dirty="0" err="1" smtClean="0"/>
                        <a:t>Preventive</a:t>
                      </a:r>
                      <a:r>
                        <a:rPr lang="cs-CZ" sz="2400" dirty="0" smtClean="0"/>
                        <a:t> </a:t>
                      </a:r>
                      <a:r>
                        <a:rPr lang="cs-CZ" sz="2400" dirty="0" err="1" smtClean="0"/>
                        <a:t>examinations</a:t>
                      </a:r>
                      <a:r>
                        <a:rPr lang="cs-CZ" sz="2400" dirty="0" smtClean="0"/>
                        <a:t>, </a:t>
                      </a:r>
                      <a:r>
                        <a:rPr lang="cs-CZ" sz="2400" dirty="0" err="1" smtClean="0"/>
                        <a:t>screening</a:t>
                      </a:r>
                      <a:r>
                        <a:rPr lang="cs-CZ" sz="2400" dirty="0" smtClean="0"/>
                        <a:t> </a:t>
                      </a:r>
                      <a:r>
                        <a:rPr lang="cs-CZ" sz="2400" dirty="0" err="1" smtClean="0"/>
                        <a:t>programs</a:t>
                      </a:r>
                      <a:endParaRPr lang="cs-CZ" sz="2400" dirty="0"/>
                    </a:p>
                  </a:txBody>
                  <a:tcPr/>
                </a:tc>
                <a:tc>
                  <a:txBody>
                    <a:bodyPr/>
                    <a:lstStyle/>
                    <a:p>
                      <a:pPr algn="ctr">
                        <a:buNone/>
                      </a:pPr>
                      <a:r>
                        <a:rPr lang="cs-CZ" sz="2400" dirty="0" smtClean="0"/>
                        <a:t>Ministry </a:t>
                      </a:r>
                      <a:r>
                        <a:rPr lang="cs-CZ" sz="2400" dirty="0" err="1" smtClean="0"/>
                        <a:t>of</a:t>
                      </a:r>
                      <a:r>
                        <a:rPr lang="cs-CZ" sz="2400" dirty="0" smtClean="0"/>
                        <a:t> </a:t>
                      </a:r>
                      <a:r>
                        <a:rPr lang="cs-CZ" sz="2400" dirty="0" err="1" smtClean="0"/>
                        <a:t>Health</a:t>
                      </a:r>
                      <a:endParaRPr lang="cs-CZ" sz="2400" dirty="0"/>
                    </a:p>
                  </a:txBody>
                  <a:tcPr/>
                </a:tc>
                <a:extLst>
                  <a:ext uri="{0D108BD9-81ED-4DB2-BD59-A6C34878D82A}">
                    <a16:rowId xmlns:a16="http://schemas.microsoft.com/office/drawing/2014/main" val="2838798300"/>
                  </a:ext>
                </a:extLst>
              </a:tr>
              <a:tr h="1246650">
                <a:tc>
                  <a:txBody>
                    <a:bodyPr/>
                    <a:lstStyle/>
                    <a:p>
                      <a:pPr lvl="0" algn="ctr">
                        <a:buNone/>
                      </a:pPr>
                      <a:r>
                        <a:rPr lang="cs-CZ" sz="2400" dirty="0" err="1" smtClean="0"/>
                        <a:t>Tertiary</a:t>
                      </a:r>
                      <a:endParaRPr lang="cs-CZ" sz="2400" dirty="0"/>
                    </a:p>
                  </a:txBody>
                  <a:tcPr/>
                </a:tc>
                <a:tc>
                  <a:txBody>
                    <a:bodyPr/>
                    <a:lstStyle/>
                    <a:p>
                      <a:pPr lvl="0" algn="ctr">
                        <a:buNone/>
                      </a:pPr>
                      <a:r>
                        <a:rPr lang="en-US" sz="2400" dirty="0" smtClean="0"/>
                        <a:t>Treatment of diseases and mitigation of their consequences</a:t>
                      </a:r>
                      <a:endParaRPr lang="cs-CZ" sz="2400" dirty="0"/>
                    </a:p>
                  </a:txBody>
                  <a:tcPr/>
                </a:tc>
                <a:tc>
                  <a:txBody>
                    <a:bodyPr/>
                    <a:lstStyle/>
                    <a:p>
                      <a:pPr lvl="0" algn="ctr">
                        <a:buNone/>
                      </a:pPr>
                      <a:r>
                        <a:rPr lang="cs-CZ" sz="2400" dirty="0" smtClean="0"/>
                        <a:t>Ministry </a:t>
                      </a:r>
                      <a:r>
                        <a:rPr lang="cs-CZ" sz="2400" dirty="0" err="1" smtClean="0"/>
                        <a:t>of</a:t>
                      </a:r>
                      <a:r>
                        <a:rPr lang="cs-CZ" sz="2400" dirty="0" smtClean="0"/>
                        <a:t> </a:t>
                      </a:r>
                      <a:r>
                        <a:rPr lang="cs-CZ" sz="2400" dirty="0" err="1" smtClean="0"/>
                        <a:t>Health</a:t>
                      </a:r>
                      <a:r>
                        <a:rPr lang="cs-CZ" sz="2400" dirty="0" smtClean="0"/>
                        <a:t>, M. </a:t>
                      </a:r>
                      <a:r>
                        <a:rPr lang="cs-CZ" sz="2400" dirty="0" err="1" smtClean="0"/>
                        <a:t>of</a:t>
                      </a:r>
                      <a:r>
                        <a:rPr lang="cs-CZ" sz="2400" baseline="0" dirty="0" smtClean="0"/>
                        <a:t>  </a:t>
                      </a:r>
                      <a:r>
                        <a:rPr lang="cs-CZ" sz="2400" baseline="0" dirty="0" err="1" smtClean="0"/>
                        <a:t>Social</a:t>
                      </a:r>
                      <a:r>
                        <a:rPr lang="cs-CZ" sz="2400" baseline="0" dirty="0" smtClean="0"/>
                        <a:t> </a:t>
                      </a:r>
                      <a:r>
                        <a:rPr lang="cs-CZ" sz="2400" baseline="0" dirty="0" err="1" smtClean="0"/>
                        <a:t>Affairs</a:t>
                      </a:r>
                      <a:endParaRPr lang="cs-CZ" sz="2400" dirty="0"/>
                    </a:p>
                  </a:txBody>
                  <a:tcPr/>
                </a:tc>
                <a:extLst>
                  <a:ext uri="{0D108BD9-81ED-4DB2-BD59-A6C34878D82A}">
                    <a16:rowId xmlns:a16="http://schemas.microsoft.com/office/drawing/2014/main" val="1227383252"/>
                  </a:ext>
                </a:extLst>
              </a:tr>
              <a:tr h="1246650">
                <a:tc>
                  <a:txBody>
                    <a:bodyPr/>
                    <a:lstStyle/>
                    <a:p>
                      <a:pPr lvl="0" algn="ctr">
                        <a:buNone/>
                      </a:pPr>
                      <a:r>
                        <a:rPr lang="cs-CZ" sz="2400" dirty="0" err="1" smtClean="0"/>
                        <a:t>Quartery</a:t>
                      </a:r>
                      <a:endParaRPr lang="cs-CZ" sz="2400" dirty="0"/>
                    </a:p>
                  </a:txBody>
                  <a:tcPr/>
                </a:tc>
                <a:tc>
                  <a:txBody>
                    <a:bodyPr/>
                    <a:lstStyle/>
                    <a:p>
                      <a:pPr lvl="0" algn="ctr">
                        <a:buNone/>
                      </a:pPr>
                      <a:r>
                        <a:rPr lang="en-US" sz="2400" dirty="0" smtClean="0"/>
                        <a:t>Mitigate the effects of unnecessary or excessive treatment interventions</a:t>
                      </a:r>
                      <a:endParaRPr lang="cs-CZ" sz="2400" dirty="0"/>
                    </a:p>
                  </a:txBody>
                  <a:tcPr/>
                </a:tc>
                <a:tc>
                  <a:txBody>
                    <a:bodyPr/>
                    <a:lstStyle/>
                    <a:p>
                      <a:pPr lvl="0" algn="ctr">
                        <a:buNone/>
                      </a:pPr>
                      <a:r>
                        <a:rPr lang="cs-CZ" sz="2400" dirty="0" smtClean="0"/>
                        <a:t>Ministry </a:t>
                      </a:r>
                      <a:r>
                        <a:rPr lang="cs-CZ" sz="2400" dirty="0" err="1" smtClean="0"/>
                        <a:t>of</a:t>
                      </a:r>
                      <a:r>
                        <a:rPr lang="cs-CZ" sz="2400" dirty="0" smtClean="0"/>
                        <a:t> </a:t>
                      </a:r>
                      <a:r>
                        <a:rPr lang="cs-CZ" sz="2400" dirty="0" err="1" smtClean="0"/>
                        <a:t>Health</a:t>
                      </a:r>
                      <a:endParaRPr lang="cs-CZ" sz="2400" dirty="0"/>
                    </a:p>
                  </a:txBody>
                  <a:tcPr/>
                </a:tc>
                <a:extLst>
                  <a:ext uri="{0D108BD9-81ED-4DB2-BD59-A6C34878D82A}">
                    <a16:rowId xmlns:a16="http://schemas.microsoft.com/office/drawing/2014/main" val="1240961829"/>
                  </a:ext>
                </a:extLst>
              </a:tr>
            </a:tbl>
          </a:graphicData>
        </a:graphic>
      </p:graphicFrame>
    </p:spTree>
    <p:extLst>
      <p:ext uri="{BB962C8B-B14F-4D97-AF65-F5344CB8AC3E}">
        <p14:creationId xmlns:p14="http://schemas.microsoft.com/office/powerpoint/2010/main" val="2306680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5" name="Straight Arrow Connector 134">
            <a:extLst>
              <a:ext uri="{FF2B5EF4-FFF2-40B4-BE49-F238E27FC236}">
                <a16:creationId xmlns:a16="http://schemas.microsoft.com/office/drawing/2014/main"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1026" name="Picture 2" descr="http://breathelife2030.org/wp-content/uploads/2017/01/80-OF-COUNTRIES-english.png"/>
          <p:cNvPicPr>
            <a:picLocks noChangeAspect="1" noChangeArrowheads="1"/>
          </p:cNvPicPr>
          <p:nvPr/>
        </p:nvPicPr>
        <p:blipFill rotWithShape="1">
          <a:blip r:embed="rId2">
            <a:extLst>
              <a:ext uri="{28A0092B-C50C-407E-A947-70E740481C1C}">
                <a14:useLocalDpi xmlns:a14="http://schemas.microsoft.com/office/drawing/2010/main" val="0"/>
              </a:ext>
            </a:extLst>
          </a:blip>
          <a:srcRect l="7945"/>
          <a:stretch/>
        </p:blipFill>
        <p:spPr bwMode="auto">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a:xfrm>
            <a:off x="655320" y="365125"/>
            <a:ext cx="5120114" cy="1692794"/>
          </a:xfrm>
        </p:spPr>
        <p:txBody>
          <a:bodyPr vert="horz" lIns="91440" tIns="45720" rIns="91440" bIns="45720" rtlCol="0" anchor="ctr">
            <a:normAutofit/>
          </a:bodyPr>
          <a:lstStyle/>
          <a:p>
            <a:r>
              <a:rPr lang="cs-CZ" dirty="0" err="1" smtClean="0"/>
              <a:t>Selected</a:t>
            </a:r>
            <a:r>
              <a:rPr lang="cs-CZ" dirty="0" smtClean="0"/>
              <a:t> </a:t>
            </a:r>
            <a:r>
              <a:rPr lang="cs-CZ" dirty="0" err="1" smtClean="0"/>
              <a:t>campaigns</a:t>
            </a:r>
            <a:r>
              <a:rPr lang="cs-CZ" dirty="0" smtClean="0"/>
              <a:t> </a:t>
            </a:r>
            <a:r>
              <a:rPr lang="cs-CZ" dirty="0" err="1" smtClean="0"/>
              <a:t>of</a:t>
            </a:r>
            <a:r>
              <a:rPr lang="en-US" dirty="0" smtClean="0"/>
              <a:t> </a:t>
            </a:r>
            <a:r>
              <a:rPr lang="en-US" dirty="0"/>
              <a:t>WHO</a:t>
            </a:r>
          </a:p>
        </p:txBody>
      </p:sp>
      <p:sp>
        <p:nvSpPr>
          <p:cNvPr id="4" name="Zástupný symbol pro obsah 3"/>
          <p:cNvSpPr>
            <a:spLocks noGrp="1"/>
          </p:cNvSpPr>
          <p:nvPr>
            <p:ph sz="half" idx="1"/>
          </p:nvPr>
        </p:nvSpPr>
        <p:spPr>
          <a:xfrm>
            <a:off x="655321" y="2575034"/>
            <a:ext cx="5120113" cy="3462228"/>
          </a:xfrm>
        </p:spPr>
        <p:txBody>
          <a:bodyPr vert="horz" lIns="91440" tIns="45720" rIns="91440" bIns="45720" rtlCol="0" anchor="t">
            <a:normAutofit/>
          </a:bodyPr>
          <a:lstStyle/>
          <a:p>
            <a:r>
              <a:rPr lang="en-US" sz="2400" i="1" dirty="0"/>
              <a:t>B</a:t>
            </a:r>
            <a:r>
              <a:rPr lang="cs-CZ" sz="2400" i="1" dirty="0" err="1"/>
              <a:t>reatheLife</a:t>
            </a:r>
            <a:r>
              <a:rPr lang="cs-CZ" sz="2400" b="1" i="1" dirty="0"/>
              <a:t> </a:t>
            </a:r>
            <a:r>
              <a:rPr lang="cs-CZ" sz="2400" dirty="0" err="1" smtClean="0"/>
              <a:t>mobilizes</a:t>
            </a:r>
            <a:r>
              <a:rPr lang="cs-CZ" sz="2400" dirty="0" smtClean="0"/>
              <a:t> </a:t>
            </a:r>
            <a:r>
              <a:rPr lang="cs-CZ" sz="2400" dirty="0" err="1" smtClean="0"/>
              <a:t>cities</a:t>
            </a:r>
            <a:r>
              <a:rPr lang="cs-CZ" sz="2400" dirty="0" smtClean="0"/>
              <a:t> and </a:t>
            </a:r>
            <a:r>
              <a:rPr lang="cs-CZ" sz="2400" dirty="0" err="1" smtClean="0"/>
              <a:t>individuals</a:t>
            </a:r>
            <a:r>
              <a:rPr lang="cs-CZ" sz="2400" dirty="0" smtClean="0"/>
              <a:t> to </a:t>
            </a:r>
            <a:r>
              <a:rPr lang="cs-CZ" sz="2400" dirty="0" err="1" smtClean="0"/>
              <a:t>protect</a:t>
            </a:r>
            <a:r>
              <a:rPr lang="cs-CZ" sz="2400" dirty="0" smtClean="0"/>
              <a:t> </a:t>
            </a:r>
            <a:r>
              <a:rPr lang="cs-CZ" sz="2400" dirty="0" err="1" smtClean="0"/>
              <a:t>people</a:t>
            </a:r>
            <a:r>
              <a:rPr lang="en-US" sz="2400" dirty="0" smtClean="0"/>
              <a:t>’s and </a:t>
            </a:r>
            <a:r>
              <a:rPr lang="cs-CZ" sz="2400" dirty="0" smtClean="0"/>
              <a:t>Planet </a:t>
            </a:r>
            <a:r>
              <a:rPr lang="cs-CZ" sz="2400" dirty="0" err="1" smtClean="0"/>
              <a:t>health</a:t>
            </a:r>
            <a:r>
              <a:rPr lang="cs-CZ" sz="2400" dirty="0" smtClean="0"/>
              <a:t> </a:t>
            </a:r>
            <a:r>
              <a:rPr lang="cs-CZ" sz="2400" dirty="0" err="1" smtClean="0"/>
              <a:t>from</a:t>
            </a:r>
            <a:r>
              <a:rPr lang="cs-CZ" sz="2400" dirty="0" smtClean="0"/>
              <a:t> </a:t>
            </a:r>
            <a:r>
              <a:rPr lang="cs-CZ" sz="2400" dirty="0" err="1" smtClean="0"/>
              <a:t>the</a:t>
            </a:r>
            <a:r>
              <a:rPr lang="cs-CZ" sz="2400" dirty="0" smtClean="0"/>
              <a:t> </a:t>
            </a:r>
            <a:r>
              <a:rPr lang="cs-CZ" sz="2400" dirty="0" err="1" smtClean="0"/>
              <a:t>effect</a:t>
            </a:r>
            <a:r>
              <a:rPr lang="cs-CZ" sz="2400" dirty="0" smtClean="0"/>
              <a:t> </a:t>
            </a:r>
            <a:r>
              <a:rPr lang="cs-CZ" sz="2400" dirty="0" err="1" smtClean="0"/>
              <a:t>of</a:t>
            </a:r>
            <a:r>
              <a:rPr lang="cs-CZ" sz="2400" dirty="0" smtClean="0"/>
              <a:t> air </a:t>
            </a:r>
            <a:r>
              <a:rPr lang="cs-CZ" sz="2400" dirty="0" err="1" smtClean="0"/>
              <a:t>polution</a:t>
            </a:r>
            <a:r>
              <a:rPr lang="cs-CZ" sz="2400" dirty="0" smtClean="0"/>
              <a:t>.</a:t>
            </a:r>
            <a:endParaRPr lang="cs-CZ" sz="2400" dirty="0"/>
          </a:p>
        </p:txBody>
      </p:sp>
    </p:spTree>
    <p:extLst>
      <p:ext uri="{BB962C8B-B14F-4D97-AF65-F5344CB8AC3E}">
        <p14:creationId xmlns:p14="http://schemas.microsoft.com/office/powerpoint/2010/main" val="4082967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5E39A796-BE83-48B1-B33F-35C4A32AAB5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ounded Rectangle 9">
            <a:extLst>
              <a:ext uri="{FF2B5EF4-FFF2-40B4-BE49-F238E27FC236}">
                <a16:creationId xmlns:a16="http://schemas.microsoft.com/office/drawing/2014/main" id="{72F84B47-E267-4194-8194-831DB7B5547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solidFill>
            <a:schemeClr val="bg1"/>
          </a:solidFill>
          <a:ln w="9525">
            <a:no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ttp://www.who.int/antimicrobial-resistance/FOS-Infographic.PN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5608319" y="1881838"/>
            <a:ext cx="5614835" cy="2941104"/>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Zástupný symbol pro obsah 2"/>
          <p:cNvSpPr>
            <a:spLocks noGrp="1"/>
          </p:cNvSpPr>
          <p:nvPr>
            <p:ph sz="half" idx="1"/>
          </p:nvPr>
        </p:nvSpPr>
        <p:spPr>
          <a:xfrm>
            <a:off x="648931" y="2438400"/>
            <a:ext cx="3505494" cy="3785419"/>
          </a:xfrm>
        </p:spPr>
        <p:txBody>
          <a:bodyPr vert="horz" lIns="91440" tIns="45720" rIns="91440" bIns="45720" rtlCol="0" anchor="t">
            <a:normAutofit/>
          </a:bodyPr>
          <a:lstStyle/>
          <a:p>
            <a:r>
              <a:rPr lang="en-US" sz="2400" dirty="0"/>
              <a:t>Antibiotic resistance: new WHO recommendations </a:t>
            </a:r>
            <a:r>
              <a:rPr lang="cs-CZ" sz="2400" dirty="0" smtClean="0"/>
              <a:t>are </a:t>
            </a:r>
            <a:r>
              <a:rPr lang="cs-CZ" sz="2400" dirty="0" err="1" smtClean="0"/>
              <a:t>trying</a:t>
            </a:r>
            <a:r>
              <a:rPr lang="cs-CZ" sz="2400" dirty="0" smtClean="0"/>
              <a:t> </a:t>
            </a:r>
            <a:r>
              <a:rPr lang="en-US" sz="2400" dirty="0" smtClean="0"/>
              <a:t>to </a:t>
            </a:r>
            <a:r>
              <a:rPr lang="en-US" sz="2400" dirty="0"/>
              <a:t>help </a:t>
            </a:r>
            <a:r>
              <a:rPr lang="en-US" sz="2400" dirty="0" smtClean="0"/>
              <a:t>maintain</a:t>
            </a:r>
            <a:r>
              <a:rPr lang="cs-CZ" sz="2400" dirty="0" err="1" smtClean="0"/>
              <a:t>ing</a:t>
            </a:r>
            <a:r>
              <a:rPr lang="en-US" sz="2400" dirty="0" smtClean="0"/>
              <a:t> </a:t>
            </a:r>
            <a:r>
              <a:rPr lang="en-US" sz="2400" dirty="0"/>
              <a:t>the effectiveness of antibiotics used in human medicine by limiting the </a:t>
            </a:r>
            <a:r>
              <a:rPr lang="cs-CZ" sz="2400" dirty="0" err="1" smtClean="0"/>
              <a:t>unnecessary</a:t>
            </a:r>
            <a:r>
              <a:rPr lang="cs-CZ" sz="2400" dirty="0" smtClean="0"/>
              <a:t> </a:t>
            </a:r>
            <a:r>
              <a:rPr lang="en-US" sz="2400" dirty="0" smtClean="0"/>
              <a:t>use </a:t>
            </a:r>
            <a:r>
              <a:rPr lang="cs-CZ" sz="2400" dirty="0" smtClean="0"/>
              <a:t>in </a:t>
            </a:r>
            <a:r>
              <a:rPr lang="en-US" sz="2400" dirty="0" smtClean="0"/>
              <a:t>animal</a:t>
            </a:r>
            <a:r>
              <a:rPr lang="cs-CZ" sz="2400" dirty="0" smtClean="0"/>
              <a:t>s</a:t>
            </a:r>
            <a:r>
              <a:rPr lang="en-US" sz="2400" dirty="0" smtClean="0"/>
              <a:t>.</a:t>
            </a:r>
            <a:endParaRPr lang="cs-CZ" sz="2400" dirty="0"/>
          </a:p>
        </p:txBody>
      </p:sp>
      <p:sp>
        <p:nvSpPr>
          <p:cNvPr id="6" name="Nadpis 1"/>
          <p:cNvSpPr txBox="1">
            <a:spLocks/>
          </p:cNvSpPr>
          <p:nvPr/>
        </p:nvSpPr>
        <p:spPr>
          <a:xfrm>
            <a:off x="648929" y="629266"/>
            <a:ext cx="3505495" cy="162232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cs-CZ" sz="4100" kern="1200" dirty="0" err="1" smtClean="0">
                <a:solidFill>
                  <a:schemeClr val="tx1"/>
                </a:solidFill>
                <a:latin typeface="+mj-lt"/>
                <a:ea typeface="+mj-ea"/>
                <a:cs typeface="+mj-cs"/>
              </a:rPr>
              <a:t>Selected</a:t>
            </a:r>
            <a:r>
              <a:rPr lang="cs-CZ" sz="4100" kern="1200" dirty="0" smtClean="0">
                <a:solidFill>
                  <a:schemeClr val="tx1"/>
                </a:solidFill>
                <a:latin typeface="+mj-lt"/>
                <a:ea typeface="+mj-ea"/>
                <a:cs typeface="+mj-cs"/>
              </a:rPr>
              <a:t> </a:t>
            </a:r>
            <a:r>
              <a:rPr lang="cs-CZ" sz="4100" kern="1200" dirty="0" err="1" smtClean="0">
                <a:solidFill>
                  <a:schemeClr val="tx1"/>
                </a:solidFill>
                <a:latin typeface="+mj-lt"/>
                <a:ea typeface="+mj-ea"/>
                <a:cs typeface="+mj-cs"/>
              </a:rPr>
              <a:t>campaignes</a:t>
            </a:r>
            <a:r>
              <a:rPr lang="cs-CZ" sz="4100" kern="1200" dirty="0" smtClean="0">
                <a:solidFill>
                  <a:schemeClr val="tx1"/>
                </a:solidFill>
                <a:latin typeface="+mj-lt"/>
                <a:ea typeface="+mj-ea"/>
                <a:cs typeface="+mj-cs"/>
              </a:rPr>
              <a:t> </a:t>
            </a:r>
            <a:r>
              <a:rPr lang="cs-CZ" sz="4100" kern="1200" dirty="0" err="1" smtClean="0">
                <a:solidFill>
                  <a:schemeClr val="tx1"/>
                </a:solidFill>
                <a:latin typeface="+mj-lt"/>
                <a:ea typeface="+mj-ea"/>
                <a:cs typeface="+mj-cs"/>
              </a:rPr>
              <a:t>of</a:t>
            </a:r>
            <a:r>
              <a:rPr lang="cs-CZ" sz="4100" kern="1200" dirty="0" smtClean="0">
                <a:solidFill>
                  <a:schemeClr val="tx1"/>
                </a:solidFill>
                <a:latin typeface="+mj-lt"/>
                <a:ea typeface="+mj-ea"/>
                <a:cs typeface="+mj-cs"/>
              </a:rPr>
              <a:t> </a:t>
            </a:r>
            <a:r>
              <a:rPr lang="en-US" sz="4100" kern="1200" dirty="0" smtClean="0">
                <a:solidFill>
                  <a:schemeClr val="tx1"/>
                </a:solidFill>
                <a:latin typeface="+mj-lt"/>
                <a:ea typeface="+mj-ea"/>
                <a:cs typeface="+mj-cs"/>
              </a:rPr>
              <a:t>WHO</a:t>
            </a:r>
            <a:endParaRPr lang="en-US" sz="4100" kern="1200" dirty="0">
              <a:solidFill>
                <a:schemeClr val="tx1"/>
              </a:solidFill>
              <a:latin typeface="+mj-lt"/>
              <a:ea typeface="+mj-ea"/>
              <a:cs typeface="+mj-cs"/>
            </a:endParaRPr>
          </a:p>
        </p:txBody>
      </p:sp>
    </p:spTree>
    <p:extLst>
      <p:ext uri="{BB962C8B-B14F-4D97-AF65-F5344CB8AC3E}">
        <p14:creationId xmlns:p14="http://schemas.microsoft.com/office/powerpoint/2010/main" val="3026908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5E39A796-BE83-48B1-B33F-35C4A32AAB5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ounded Rectangle 9">
            <a:extLst>
              <a:ext uri="{FF2B5EF4-FFF2-40B4-BE49-F238E27FC236}">
                <a16:creationId xmlns:a16="http://schemas.microsoft.com/office/drawing/2014/main" id="{72F84B47-E267-4194-8194-831DB7B5547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solidFill>
            <a:schemeClr val="bg1"/>
          </a:solidFill>
          <a:ln w="9525">
            <a:no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http://www.who.int/cardiovascular_diseases/GHI_logo_310.pn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5608319" y="1541154"/>
            <a:ext cx="5614835" cy="3622473"/>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a:xfrm>
            <a:off x="429239" y="286367"/>
            <a:ext cx="3827821" cy="1254788"/>
          </a:xfrm>
        </p:spPr>
        <p:txBody>
          <a:bodyPr vert="horz" lIns="91440" tIns="45720" rIns="91440" bIns="45720" rtlCol="0" anchor="ctr">
            <a:normAutofit fontScale="90000"/>
          </a:bodyPr>
          <a:lstStyle/>
          <a:p>
            <a:r>
              <a:rPr lang="cs-CZ" sz="4100" b="1" kern="1200" dirty="0" err="1" smtClean="0">
                <a:solidFill>
                  <a:schemeClr val="tx1"/>
                </a:solidFill>
                <a:latin typeface="+mj-lt"/>
                <a:ea typeface="+mj-ea"/>
                <a:cs typeface="+mj-cs"/>
              </a:rPr>
              <a:t>Selected</a:t>
            </a:r>
            <a:r>
              <a:rPr lang="cs-CZ" sz="4100" b="1" kern="1200" dirty="0" smtClean="0">
                <a:solidFill>
                  <a:schemeClr val="tx1"/>
                </a:solidFill>
                <a:latin typeface="+mj-lt"/>
                <a:ea typeface="+mj-ea"/>
                <a:cs typeface="+mj-cs"/>
              </a:rPr>
              <a:t> </a:t>
            </a:r>
            <a:r>
              <a:rPr lang="cs-CZ" sz="4100" b="1" kern="1200" dirty="0" err="1" smtClean="0">
                <a:solidFill>
                  <a:schemeClr val="tx1"/>
                </a:solidFill>
                <a:latin typeface="+mj-lt"/>
                <a:ea typeface="+mj-ea"/>
                <a:cs typeface="+mj-cs"/>
              </a:rPr>
              <a:t>campaigns</a:t>
            </a:r>
            <a:r>
              <a:rPr lang="cs-CZ" sz="4100" b="1" kern="1200" dirty="0" smtClean="0">
                <a:solidFill>
                  <a:schemeClr val="tx1"/>
                </a:solidFill>
                <a:latin typeface="+mj-lt"/>
                <a:ea typeface="+mj-ea"/>
                <a:cs typeface="+mj-cs"/>
              </a:rPr>
              <a:t> </a:t>
            </a:r>
            <a:r>
              <a:rPr lang="cs-CZ" sz="4100" b="1" kern="1200" dirty="0" err="1" smtClean="0">
                <a:solidFill>
                  <a:schemeClr val="tx1"/>
                </a:solidFill>
                <a:latin typeface="+mj-lt"/>
                <a:ea typeface="+mj-ea"/>
                <a:cs typeface="+mj-cs"/>
              </a:rPr>
              <a:t>of</a:t>
            </a:r>
            <a:r>
              <a:rPr lang="cs-CZ" sz="4100" b="1" kern="1200" dirty="0" smtClean="0">
                <a:solidFill>
                  <a:schemeClr val="tx1"/>
                </a:solidFill>
                <a:latin typeface="+mj-lt"/>
                <a:ea typeface="+mj-ea"/>
                <a:cs typeface="+mj-cs"/>
              </a:rPr>
              <a:t> </a:t>
            </a:r>
            <a:r>
              <a:rPr lang="en-US" sz="4100" b="1" kern="1200" dirty="0" smtClean="0">
                <a:solidFill>
                  <a:schemeClr val="tx1"/>
                </a:solidFill>
                <a:latin typeface="+mj-lt"/>
                <a:ea typeface="+mj-ea"/>
                <a:cs typeface="+mj-cs"/>
              </a:rPr>
              <a:t>WHO</a:t>
            </a:r>
            <a:endParaRPr lang="en-US" sz="4100" b="1" kern="1200" dirty="0">
              <a:solidFill>
                <a:schemeClr val="tx1"/>
              </a:solidFill>
              <a:latin typeface="+mj-lt"/>
              <a:ea typeface="+mj-ea"/>
              <a:cs typeface="+mj-cs"/>
            </a:endParaRPr>
          </a:p>
        </p:txBody>
      </p:sp>
      <p:sp>
        <p:nvSpPr>
          <p:cNvPr id="3" name="Zástupný symbol pro obsah 2"/>
          <p:cNvSpPr>
            <a:spLocks noGrp="1"/>
          </p:cNvSpPr>
          <p:nvPr>
            <p:ph sz="half" idx="1"/>
          </p:nvPr>
        </p:nvSpPr>
        <p:spPr>
          <a:xfrm>
            <a:off x="209550" y="2251587"/>
            <a:ext cx="4267200" cy="4358763"/>
          </a:xfrm>
        </p:spPr>
        <p:txBody>
          <a:bodyPr vert="horz" lIns="91440" tIns="45720" rIns="91440" bIns="45720" rtlCol="0" anchor="t">
            <a:normAutofit/>
          </a:bodyPr>
          <a:lstStyle/>
          <a:p>
            <a:pPr marL="0" indent="0">
              <a:lnSpc>
                <a:spcPct val="100000"/>
              </a:lnSpc>
              <a:buNone/>
            </a:pPr>
            <a:r>
              <a:rPr lang="en-US" sz="3200" dirty="0"/>
              <a:t>Global Hearts" is an initiative to averting the global threat of cardiovascular disease, the world's leading causes of death.</a:t>
            </a:r>
            <a:endParaRPr lang="cs-CZ" sz="3200" dirty="0"/>
          </a:p>
        </p:txBody>
      </p:sp>
    </p:spTree>
    <p:extLst>
      <p:ext uri="{BB962C8B-B14F-4D97-AF65-F5344CB8AC3E}">
        <p14:creationId xmlns:p14="http://schemas.microsoft.com/office/powerpoint/2010/main" val="1768513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ázek 4" descr="Women's &lt;strong&gt;Health&lt;/strong&gt; in Politics">
            <a:extLst>
              <a:ext uri="{FF2B5EF4-FFF2-40B4-BE49-F238E27FC236}">
                <a16:creationId xmlns:a16="http://schemas.microsoft.com/office/drawing/2014/main" id="{5A6BD061-DEE4-4AAE-B921-B4D70752B3FC}"/>
              </a:ext>
            </a:extLst>
          </p:cNvPr>
          <p:cNvPicPr>
            <a:picLocks noChangeAspect="1"/>
          </p:cNvPicPr>
          <p:nvPr/>
        </p:nvPicPr>
        <p:blipFill rotWithShape="1">
          <a:blip r:embed="rId2"/>
          <a:srcRect l="1493" r="591" b="3"/>
          <a:stretch/>
        </p:blipFill>
        <p:spPr>
          <a:xfrm>
            <a:off x="6090613" y="640082"/>
            <a:ext cx="5461724" cy="5577837"/>
          </a:xfrm>
          <a:prstGeom prst="rect">
            <a:avLst/>
          </a:prstGeom>
          <a:effectLst/>
        </p:spPr>
      </p:pic>
      <p:sp>
        <p:nvSpPr>
          <p:cNvPr id="2" name="Nadpis 1"/>
          <p:cNvSpPr>
            <a:spLocks noGrp="1"/>
          </p:cNvSpPr>
          <p:nvPr>
            <p:ph type="title"/>
          </p:nvPr>
        </p:nvSpPr>
        <p:spPr>
          <a:xfrm>
            <a:off x="648929" y="629266"/>
            <a:ext cx="5127031" cy="1676603"/>
          </a:xfrm>
        </p:spPr>
        <p:txBody>
          <a:bodyPr vert="horz" lIns="91440" tIns="45720" rIns="91440" bIns="45720" rtlCol="0" anchor="ctr">
            <a:normAutofit/>
          </a:bodyPr>
          <a:lstStyle/>
          <a:p>
            <a:r>
              <a:rPr lang="cs-CZ" b="1" dirty="0" err="1" smtClean="0"/>
              <a:t>Selected</a:t>
            </a:r>
            <a:r>
              <a:rPr lang="cs-CZ" b="1" dirty="0" smtClean="0"/>
              <a:t> </a:t>
            </a:r>
            <a:r>
              <a:rPr lang="cs-CZ" b="1" dirty="0" err="1" smtClean="0"/>
              <a:t>campaigns</a:t>
            </a:r>
            <a:r>
              <a:rPr lang="cs-CZ" b="1" dirty="0" smtClean="0"/>
              <a:t> </a:t>
            </a:r>
            <a:r>
              <a:rPr lang="cs-CZ" b="1" dirty="0" err="1" smtClean="0"/>
              <a:t>of</a:t>
            </a:r>
            <a:r>
              <a:rPr lang="cs-CZ" b="1" dirty="0" smtClean="0"/>
              <a:t> </a:t>
            </a:r>
            <a:r>
              <a:rPr lang="en-US" b="1" dirty="0" smtClean="0"/>
              <a:t>WHO</a:t>
            </a:r>
            <a:endParaRPr lang="en-US" b="1" dirty="0"/>
          </a:p>
        </p:txBody>
      </p:sp>
      <p:sp>
        <p:nvSpPr>
          <p:cNvPr id="3" name="Zástupný symbol pro obsah 2"/>
          <p:cNvSpPr>
            <a:spLocks noGrp="1"/>
          </p:cNvSpPr>
          <p:nvPr>
            <p:ph sz="half" idx="1"/>
          </p:nvPr>
        </p:nvSpPr>
        <p:spPr>
          <a:xfrm>
            <a:off x="648930" y="2305870"/>
            <a:ext cx="5127029" cy="4171130"/>
          </a:xfrm>
        </p:spPr>
        <p:txBody>
          <a:bodyPr vert="horz" lIns="91440" tIns="45720" rIns="91440" bIns="45720" rtlCol="0" anchor="t">
            <a:noAutofit/>
          </a:bodyPr>
          <a:lstStyle/>
          <a:p>
            <a:r>
              <a:rPr lang="en-US" dirty="0"/>
              <a:t>"WHO's Global School Health Initiative", also known as "Health Promotion School": An initiative to promote health and education at local, national, regional and global level. The aim is to improve the health of students, school staff, families and other community members through schools.</a:t>
            </a:r>
            <a:endParaRPr lang="cs-CZ" dirty="0"/>
          </a:p>
        </p:txBody>
      </p:sp>
    </p:spTree>
    <p:extLst>
      <p:ext uri="{BB962C8B-B14F-4D97-AF65-F5344CB8AC3E}">
        <p14:creationId xmlns:p14="http://schemas.microsoft.com/office/powerpoint/2010/main" val="30232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ázek 5" descr="fire.jpg">
            <a:extLst>
              <a:ext uri="{FF2B5EF4-FFF2-40B4-BE49-F238E27FC236}">
                <a16:creationId xmlns:a16="http://schemas.microsoft.com/office/drawing/2014/main" id="{D475B7A9-46D5-4BD2-B105-70B095E208CA}"/>
              </a:ext>
            </a:extLst>
          </p:cNvPr>
          <p:cNvPicPr>
            <a:picLocks noChangeAspect="1"/>
          </p:cNvPicPr>
          <p:nvPr/>
        </p:nvPicPr>
        <p:blipFill rotWithShape="1">
          <a:blip r:embed="rId2"/>
          <a:srcRect l="5905" r="1" b="1"/>
          <a:stretch/>
        </p:blipFill>
        <p:spPr>
          <a:xfrm>
            <a:off x="5120640" y="1904281"/>
            <a:ext cx="6233160" cy="4272681"/>
          </a:xfrm>
          <a:prstGeom prst="rect">
            <a:avLst/>
          </a:prstGeom>
        </p:spPr>
      </p:pic>
      <p:sp>
        <p:nvSpPr>
          <p:cNvPr id="2" name="Nadpis 1"/>
          <p:cNvSpPr>
            <a:spLocks noGrp="1"/>
          </p:cNvSpPr>
          <p:nvPr>
            <p:ph type="title"/>
          </p:nvPr>
        </p:nvSpPr>
        <p:spPr>
          <a:xfrm>
            <a:off x="838200" y="365125"/>
            <a:ext cx="10515600" cy="1325563"/>
          </a:xfrm>
        </p:spPr>
        <p:txBody>
          <a:bodyPr>
            <a:normAutofit/>
          </a:bodyPr>
          <a:lstStyle/>
          <a:p>
            <a:pPr algn="ctr"/>
            <a:r>
              <a:rPr lang="cs-CZ" b="1" dirty="0" err="1" smtClean="0"/>
              <a:t>Selected</a:t>
            </a:r>
            <a:r>
              <a:rPr lang="cs-CZ" b="1" dirty="0" smtClean="0"/>
              <a:t> </a:t>
            </a:r>
            <a:r>
              <a:rPr lang="cs-CZ" b="1" dirty="0" err="1" smtClean="0"/>
              <a:t>campaigns</a:t>
            </a:r>
            <a:r>
              <a:rPr lang="cs-CZ" b="1" dirty="0" smtClean="0"/>
              <a:t> </a:t>
            </a:r>
            <a:r>
              <a:rPr lang="cs-CZ" b="1" dirty="0" err="1" smtClean="0"/>
              <a:t>of</a:t>
            </a:r>
            <a:r>
              <a:rPr lang="cs-CZ" b="1" dirty="0" smtClean="0"/>
              <a:t> WHO</a:t>
            </a:r>
            <a:endParaRPr lang="cs-CZ" b="1" dirty="0"/>
          </a:p>
        </p:txBody>
      </p:sp>
      <p:sp>
        <p:nvSpPr>
          <p:cNvPr id="3" name="Zástupný symbol pro obsah 2"/>
          <p:cNvSpPr>
            <a:spLocks noGrp="1"/>
          </p:cNvSpPr>
          <p:nvPr>
            <p:ph idx="1"/>
          </p:nvPr>
        </p:nvSpPr>
        <p:spPr>
          <a:xfrm>
            <a:off x="838200" y="1825625"/>
            <a:ext cx="3797807" cy="4351338"/>
          </a:xfrm>
        </p:spPr>
        <p:txBody>
          <a:bodyPr vert="horz" lIns="91440" tIns="45720" rIns="91440" bIns="45720" rtlCol="0" anchor="t">
            <a:normAutofit/>
          </a:bodyPr>
          <a:lstStyle/>
          <a:p>
            <a:r>
              <a:rPr lang="en-US" sz="2400" dirty="0"/>
              <a:t>Global Action Plan </a:t>
            </a:r>
            <a:r>
              <a:rPr lang="cs-CZ" sz="2400" dirty="0" smtClean="0"/>
              <a:t>„</a:t>
            </a:r>
            <a:r>
              <a:rPr lang="en-US" sz="2400" dirty="0" smtClean="0"/>
              <a:t>Healthy enterprise</a:t>
            </a:r>
            <a:r>
              <a:rPr lang="cs-CZ" sz="2400" dirty="0" smtClean="0"/>
              <a:t>“</a:t>
            </a:r>
            <a:r>
              <a:rPr lang="en-US" sz="2400" dirty="0" smtClean="0"/>
              <a:t> </a:t>
            </a:r>
            <a:r>
              <a:rPr lang="en-US" sz="2400" dirty="0"/>
              <a:t>addresses all aspects of </a:t>
            </a:r>
            <a:r>
              <a:rPr lang="en-US" sz="2400" dirty="0" smtClean="0"/>
              <a:t>worker</a:t>
            </a:r>
            <a:r>
              <a:rPr lang="cs-CZ" sz="2400" dirty="0" smtClean="0"/>
              <a:t>s</a:t>
            </a:r>
            <a:r>
              <a:rPr lang="en-US" sz="2400" dirty="0" smtClean="0"/>
              <a:t>’ </a:t>
            </a:r>
            <a:r>
              <a:rPr lang="en-US" sz="2400" dirty="0"/>
              <a:t>health: primary prevention of occupational </a:t>
            </a:r>
            <a:r>
              <a:rPr lang="cs-CZ" sz="2400" dirty="0" smtClean="0"/>
              <a:t>hazard</a:t>
            </a:r>
            <a:r>
              <a:rPr lang="en-US" sz="2400" dirty="0" smtClean="0"/>
              <a:t>s</a:t>
            </a:r>
            <a:r>
              <a:rPr lang="en-US" sz="2400" dirty="0"/>
              <a:t>, protection and </a:t>
            </a:r>
            <a:r>
              <a:rPr lang="en-US" sz="2400" dirty="0" smtClean="0"/>
              <a:t>promotion of health at </a:t>
            </a:r>
            <a:r>
              <a:rPr lang="en-US" sz="2400" dirty="0"/>
              <a:t>work, working conditions and health services for </a:t>
            </a:r>
            <a:r>
              <a:rPr lang="cs-CZ" sz="2400" dirty="0" err="1" smtClean="0"/>
              <a:t>employee</a:t>
            </a:r>
            <a:r>
              <a:rPr lang="en-US" sz="2400" dirty="0" smtClean="0"/>
              <a:t>s</a:t>
            </a:r>
            <a:r>
              <a:rPr lang="cs-CZ" sz="2400" dirty="0" smtClean="0"/>
              <a:t> </a:t>
            </a:r>
            <a:r>
              <a:rPr lang="cs-CZ" sz="2400" dirty="0" err="1" smtClean="0"/>
              <a:t>of</a:t>
            </a:r>
            <a:r>
              <a:rPr lang="cs-CZ" sz="2400" dirty="0" smtClean="0"/>
              <a:t> </a:t>
            </a:r>
            <a:r>
              <a:rPr lang="cs-CZ" sz="2400" dirty="0" err="1" smtClean="0"/>
              <a:t>enterpri</a:t>
            </a:r>
            <a:r>
              <a:rPr lang="en-US" sz="2400" dirty="0" smtClean="0"/>
              <a:t>s</a:t>
            </a:r>
            <a:r>
              <a:rPr lang="cs-CZ" sz="2400" dirty="0" smtClean="0"/>
              <a:t>es</a:t>
            </a:r>
            <a:r>
              <a:rPr lang="en-US" sz="2400" dirty="0" smtClean="0"/>
              <a:t>.</a:t>
            </a:r>
            <a:endParaRPr lang="cs-CZ" sz="2400" dirty="0"/>
          </a:p>
        </p:txBody>
      </p:sp>
    </p:spTree>
    <p:extLst>
      <p:ext uri="{BB962C8B-B14F-4D97-AF65-F5344CB8AC3E}">
        <p14:creationId xmlns:p14="http://schemas.microsoft.com/office/powerpoint/2010/main" val="2286553709"/>
      </p:ext>
    </p:extLst>
  </p:cSld>
  <p:clrMapOvr>
    <a:masterClrMapping/>
  </p:clrMapOvr>
</p:sld>
</file>

<file path=ppt/theme/theme1.xml><?xml version="1.0" encoding="utf-8"?>
<a:theme xmlns:a="http://schemas.openxmlformats.org/drawingml/2006/main" name="Motiv Office">
  <a:themeElements>
    <a:clrScheme name="Motiv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tiv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2115</Words>
  <Application>Microsoft Office PowerPoint</Application>
  <PresentationFormat>Širokoúhlá obrazovka</PresentationFormat>
  <Paragraphs>222</Paragraphs>
  <Slides>36</Slides>
  <Notes>2</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36</vt:i4>
      </vt:variant>
    </vt:vector>
  </HeadingPairs>
  <TitlesOfParts>
    <vt:vector size="41" baseType="lpstr">
      <vt:lpstr>Arial</vt:lpstr>
      <vt:lpstr>Calibri</vt:lpstr>
      <vt:lpstr>Calibri Light</vt:lpstr>
      <vt:lpstr>Wingdings</vt:lpstr>
      <vt:lpstr>Motiv Office</vt:lpstr>
      <vt:lpstr>Types of prevention Risk assessment</vt:lpstr>
      <vt:lpstr>Health</vt:lpstr>
      <vt:lpstr>Health protection and promotion</vt:lpstr>
      <vt:lpstr>Prevention</vt:lpstr>
      <vt:lpstr>Selected campaigns of WHO</vt:lpstr>
      <vt:lpstr>Prezentace aplikace PowerPoint</vt:lpstr>
      <vt:lpstr>Selected campaigns of WHO</vt:lpstr>
      <vt:lpstr>Selected campaigns of WHO</vt:lpstr>
      <vt:lpstr>Selected campaigns of WHO</vt:lpstr>
      <vt:lpstr>Selected campaigns of WHO</vt:lpstr>
      <vt:lpstr>The preventive and therapeutic components of medicine are complementary to one another.</vt:lpstr>
      <vt:lpstr>Why prevention  when we can treat the disease?</vt:lpstr>
      <vt:lpstr>Health risks assessment</vt:lpstr>
      <vt:lpstr>Hazard vs Risk</vt:lpstr>
      <vt:lpstr>Probability</vt:lpstr>
      <vt:lpstr>Pifalls in risk assessment</vt:lpstr>
      <vt:lpstr>Prioritization of health risks</vt:lpstr>
      <vt:lpstr>Risk Assessment</vt:lpstr>
      <vt:lpstr>Types of hazard (will be discussed in more detail in specific seminars)</vt:lpstr>
      <vt:lpstr>Types of dose-effect relationship</vt:lpstr>
      <vt:lpstr>Exposure assessment</vt:lpstr>
      <vt:lpstr>Exposure assessment – methods</vt:lpstr>
      <vt:lpstr>Estimation of individual exposure based on the food pyramid may be difficult.</vt:lpstr>
      <vt:lpstr>Exposure assessment – methods II.</vt:lpstr>
      <vt:lpstr>Risk characterization</vt:lpstr>
      <vt:lpstr>Risk matrix</vt:lpstr>
      <vt:lpstr>Uncertainty in health risk assessment</vt:lpstr>
      <vt:lpstr>Epidemiology</vt:lpstr>
      <vt:lpstr>Epidemiology in health risk assessment</vt:lpstr>
      <vt:lpstr>Prezentace aplikace PowerPoint</vt:lpstr>
      <vt:lpstr>Prezentace aplikace PowerPoint</vt:lpstr>
      <vt:lpstr>Epidemiology in health risk assessment III. </vt:lpstr>
      <vt:lpstr>Health risk assessment in doctor’s everyday practice </vt:lpstr>
      <vt:lpstr>  Public health protection and qualitative research  </vt:lpstr>
      <vt:lpstr>Prezentace aplikace PowerPoint</vt:lpstr>
      <vt:lpstr>Conclusions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Typy prevence Hodnocení zdravotních rizik</dc:title>
  <dc:creator/>
  <cp:lastModifiedBy/>
  <cp:revision>84</cp:revision>
  <dcterms:modified xsi:type="dcterms:W3CDTF">2018-01-12T09:07:30Z</dcterms:modified>
</cp:coreProperties>
</file>