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95" r:id="rId3"/>
    <p:sldId id="356" r:id="rId4"/>
    <p:sldId id="359" r:id="rId5"/>
    <p:sldId id="357" r:id="rId6"/>
    <p:sldId id="360" r:id="rId7"/>
    <p:sldId id="358" r:id="rId8"/>
    <p:sldId id="361" r:id="rId9"/>
    <p:sldId id="363" r:id="rId10"/>
    <p:sldId id="382" r:id="rId11"/>
    <p:sldId id="383" r:id="rId12"/>
    <p:sldId id="385" r:id="rId13"/>
    <p:sldId id="387" r:id="rId14"/>
    <p:sldId id="388" r:id="rId15"/>
    <p:sldId id="376" r:id="rId16"/>
    <p:sldId id="297" r:id="rId17"/>
    <p:sldId id="389" r:id="rId18"/>
    <p:sldId id="390" r:id="rId19"/>
    <p:sldId id="298" r:id="rId20"/>
    <p:sldId id="299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304" r:id="rId34"/>
    <p:sldId id="303" r:id="rId35"/>
    <p:sldId id="411" r:id="rId36"/>
    <p:sldId id="404" r:id="rId37"/>
    <p:sldId id="409" r:id="rId38"/>
    <p:sldId id="410" r:id="rId39"/>
    <p:sldId id="412" r:id="rId40"/>
    <p:sldId id="408" r:id="rId41"/>
    <p:sldId id="405" r:id="rId42"/>
    <p:sldId id="406" r:id="rId43"/>
    <p:sldId id="407" r:id="rId44"/>
    <p:sldId id="306" r:id="rId45"/>
    <p:sldId id="416" r:id="rId46"/>
    <p:sldId id="305" r:id="rId47"/>
    <p:sldId id="415" r:id="rId48"/>
    <p:sldId id="403" r:id="rId49"/>
    <p:sldId id="413" r:id="rId50"/>
    <p:sldId id="414" r:id="rId51"/>
    <p:sldId id="29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1074CDB-523E-4223-AC27-1B83D5011D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1162009-78C9-4C58-8D32-436808F1A3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330D3-E5C2-4000-8FA8-709C546718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4259DC93-0D25-4321-A470-19087CEE3F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606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9. 3. 2018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Patologie trávicího ústrojí II.</a:t>
            </a:r>
            <a:br>
              <a:rPr lang="cs-CZ" sz="4800" b="1" dirty="0"/>
            </a:br>
            <a:r>
              <a:rPr lang="cs-CZ" sz="4400" b="1" dirty="0"/>
              <a:t>Tenké a tlusté střevo.</a:t>
            </a:r>
            <a:br>
              <a:rPr lang="cs-CZ" sz="4400" b="1" dirty="0"/>
            </a:br>
            <a:r>
              <a:rPr lang="cs-CZ" sz="4400" b="1" dirty="0"/>
              <a:t>Patologie peritonea.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3915E-C35D-4900-98DD-620158D68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Primární MAS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8BDD5C-601D-4E55-84B5-AF60ADEFD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439724" cy="4023360"/>
          </a:xfrm>
        </p:spPr>
        <p:txBody>
          <a:bodyPr/>
          <a:lstStyle/>
          <a:p>
            <a:r>
              <a:rPr lang="cs-CZ" sz="2400" dirty="0"/>
              <a:t>Vrozené nebo získané enzymatické defekty buněk sliznice tenkého střeva:</a:t>
            </a:r>
          </a:p>
          <a:p>
            <a:r>
              <a:rPr lang="cs-CZ" dirty="0"/>
              <a:t>- Deficity enzymů kartáčového lemu </a:t>
            </a:r>
            <a:r>
              <a:rPr lang="cs-CZ" dirty="0" err="1"/>
              <a:t>enterocytů</a:t>
            </a:r>
            <a:r>
              <a:rPr lang="cs-CZ" dirty="0"/>
              <a:t> (</a:t>
            </a:r>
            <a:r>
              <a:rPr lang="cs-CZ" dirty="0" err="1"/>
              <a:t>disacharidáz</a:t>
            </a:r>
            <a:r>
              <a:rPr lang="cs-CZ" dirty="0"/>
              <a:t> (nejčastěji laktázy) a </a:t>
            </a:r>
            <a:r>
              <a:rPr lang="cs-CZ" dirty="0" err="1"/>
              <a:t>enteropeptidáz</a:t>
            </a:r>
            <a:r>
              <a:rPr lang="cs-CZ" dirty="0"/>
              <a:t>)</a:t>
            </a:r>
          </a:p>
          <a:p>
            <a:r>
              <a:rPr lang="cs-CZ" dirty="0"/>
              <a:t>- </a:t>
            </a:r>
            <a:r>
              <a:rPr lang="cs-CZ" altLang="cs-CZ" dirty="0"/>
              <a:t>Poruchy transportu glukózy, fruktózy, galaktózy a aminokyselin (bez možnosti morfologické diagnostiky)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sz="2400" dirty="0" err="1"/>
              <a:t>Abetalipoproteinémie</a:t>
            </a:r>
            <a:r>
              <a:rPr lang="cs-CZ" dirty="0"/>
              <a:t> (AR): porucha transportu tuků při chybění apoproteinu B</a:t>
            </a:r>
          </a:p>
          <a:p>
            <a:endParaRPr lang="cs-CZ" dirty="0"/>
          </a:p>
          <a:p>
            <a:r>
              <a:rPr lang="cs-CZ" sz="2400" dirty="0" err="1"/>
              <a:t>Céliakie</a:t>
            </a:r>
            <a:r>
              <a:rPr lang="cs-CZ" sz="2400" dirty="0"/>
              <a:t>/celiakální </a:t>
            </a:r>
            <a:r>
              <a:rPr lang="cs-CZ" sz="2400" dirty="0" err="1"/>
              <a:t>sprue</a:t>
            </a:r>
            <a:r>
              <a:rPr lang="cs-CZ" sz="2400" dirty="0"/>
              <a:t>/glutenová </a:t>
            </a:r>
            <a:r>
              <a:rPr lang="cs-CZ" sz="2400" dirty="0" err="1"/>
              <a:t>enteropatie</a:t>
            </a:r>
            <a:r>
              <a:rPr lang="cs-CZ" dirty="0"/>
              <a:t>: nesnášenlivost lepku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5476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5656FBA-3902-4127-9D6C-13A22081D2E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Céliakie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/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céliakální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sprue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/glutenová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enteropatie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: 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nesnášenlivost lepku, glutenu resp. jeho frakce gliadinu)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9E2363C-4A5C-4AB6-8932-EAC9612E0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>
                <a:solidFill>
                  <a:schemeClr val="tx1"/>
                </a:solidFill>
              </a:rPr>
              <a:t>Prevalence:</a:t>
            </a:r>
            <a:r>
              <a:rPr lang="cs-CZ" altLang="cs-CZ" sz="2800" dirty="0">
                <a:solidFill>
                  <a:schemeClr val="tx1"/>
                </a:solidFill>
              </a:rPr>
              <a:t> až 1:200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>
                <a:solidFill>
                  <a:schemeClr val="tx1"/>
                </a:solidFill>
              </a:rPr>
              <a:t>Terapie: </a:t>
            </a:r>
            <a:r>
              <a:rPr lang="cs-CZ" altLang="cs-CZ" sz="2800" dirty="0">
                <a:solidFill>
                  <a:schemeClr val="tx1"/>
                </a:solidFill>
              </a:rPr>
              <a:t>bezlepková dieta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>
                <a:solidFill>
                  <a:schemeClr val="tx1"/>
                </a:solidFill>
              </a:rPr>
              <a:t>Klinika:</a:t>
            </a:r>
            <a:r>
              <a:rPr lang="cs-CZ" altLang="cs-CZ" sz="2800" dirty="0">
                <a:solidFill>
                  <a:schemeClr val="tx1"/>
                </a:solidFill>
              </a:rPr>
              <a:t> MAS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>
                <a:solidFill>
                  <a:schemeClr val="tx1"/>
                </a:solidFill>
              </a:rPr>
              <a:t>Komplikace:</a:t>
            </a:r>
            <a:r>
              <a:rPr lang="cs-CZ" altLang="cs-CZ" sz="2800" dirty="0">
                <a:solidFill>
                  <a:schemeClr val="tx1"/>
                </a:solidFill>
              </a:rPr>
              <a:t> maligní lymfomy a karcinomy tenkého střeva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Asociace s </a:t>
            </a:r>
            <a:r>
              <a:rPr lang="cs-CZ" altLang="cs-CZ" sz="2800" i="1" dirty="0">
                <a:solidFill>
                  <a:schemeClr val="tx1"/>
                </a:solidFill>
              </a:rPr>
              <a:t>dermatitis </a:t>
            </a:r>
            <a:r>
              <a:rPr lang="cs-CZ" altLang="cs-CZ" sz="2800" i="1" dirty="0" err="1">
                <a:solidFill>
                  <a:schemeClr val="tx1"/>
                </a:solidFill>
              </a:rPr>
              <a:t>herpetiformis</a:t>
            </a:r>
            <a:r>
              <a:rPr lang="cs-CZ" altLang="cs-CZ" sz="2800" i="1" dirty="0">
                <a:solidFill>
                  <a:schemeClr val="tx1"/>
                </a:solidFill>
              </a:rPr>
              <a:t> </a:t>
            </a:r>
            <a:r>
              <a:rPr lang="cs-CZ" altLang="cs-CZ" sz="2800" i="1" dirty="0" err="1">
                <a:solidFill>
                  <a:schemeClr val="tx1"/>
                </a:solidFill>
              </a:rPr>
              <a:t>Duhring</a:t>
            </a:r>
            <a:endParaRPr lang="cs-CZ" altLang="cs-CZ" sz="2800" i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Protilátky proti </a:t>
            </a:r>
            <a:r>
              <a:rPr lang="cs-CZ" altLang="cs-CZ" sz="2800" dirty="0" err="1">
                <a:solidFill>
                  <a:schemeClr val="tx1"/>
                </a:solidFill>
              </a:rPr>
              <a:t>transglutamináze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endomysiu</a:t>
            </a:r>
            <a:r>
              <a:rPr lang="cs-CZ" altLang="cs-CZ" sz="2800" dirty="0">
                <a:solidFill>
                  <a:schemeClr val="tx1"/>
                </a:solidFill>
              </a:rPr>
              <a:t> a deaminovanému gliadinu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Častější výskyt HLA znaků II. třídy (vlivy genetické, imunitní, zevní faktory)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>
                <a:solidFill>
                  <a:schemeClr val="tx1"/>
                </a:solidFill>
              </a:rPr>
              <a:t>Histopatologický nález</a:t>
            </a:r>
            <a:r>
              <a:rPr lang="cs-CZ" altLang="cs-CZ" sz="2800" dirty="0">
                <a:solidFill>
                  <a:schemeClr val="tx1"/>
                </a:solidFill>
              </a:rPr>
              <a:t>: atrofie klků, hyperplazie krypt, zvýšený počet IEL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10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5" name="Rectangle 11">
            <a:extLst>
              <a:ext uri="{FF2B5EF4-FFF2-40B4-BE49-F238E27FC236}">
                <a16:creationId xmlns:a16="http://schemas.microsoft.com/office/drawing/2014/main" id="{AE62214B-3468-4BAB-AE14-3C022D4764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24774" y="122237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Céliakální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sprue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37892" name="Picture 10" descr="06-11-22-1-7">
            <a:extLst>
              <a:ext uri="{FF2B5EF4-FFF2-40B4-BE49-F238E27FC236}">
                <a16:creationId xmlns:a16="http://schemas.microsoft.com/office/drawing/2014/main" id="{9DB2AFE7-8402-47EC-9BAC-ED2F8A70999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774" y="3966942"/>
            <a:ext cx="3184188" cy="2397711"/>
          </a:xfrm>
        </p:spPr>
      </p:pic>
      <p:pic>
        <p:nvPicPr>
          <p:cNvPr id="37893" name="Picture 13" descr="06-11-22-1-5">
            <a:extLst>
              <a:ext uri="{FF2B5EF4-FFF2-40B4-BE49-F238E27FC236}">
                <a16:creationId xmlns:a16="http://schemas.microsoft.com/office/drawing/2014/main" id="{84A212B2-DC53-48FD-9598-B386E848B8DD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3242" y="3966942"/>
            <a:ext cx="3185261" cy="23977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06-11-22-1-8">
            <a:extLst>
              <a:ext uri="{FF2B5EF4-FFF2-40B4-BE49-F238E27FC236}">
                <a16:creationId xmlns:a16="http://schemas.microsoft.com/office/drawing/2014/main" id="{EB3E33AA-64D8-42E2-99D1-BFF2A0984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774" y="1417638"/>
            <a:ext cx="3184188" cy="23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7F3C67-1424-4A8B-BFED-7CBC50FFFCFA}"/>
              </a:ext>
            </a:extLst>
          </p:cNvPr>
          <p:cNvSpPr txBox="1"/>
          <p:nvPr/>
        </p:nvSpPr>
        <p:spPr>
          <a:xfrm flipH="1">
            <a:off x="4075889" y="2315183"/>
            <a:ext cx="48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/>
              <a:t>atrofie klků, hyperplazie krypt </a:t>
            </a:r>
            <a:endParaRPr lang="cs-CZ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99D1339-48DD-4A54-8337-ACEB82ACA3D5}"/>
              </a:ext>
            </a:extLst>
          </p:cNvPr>
          <p:cNvCxnSpPr/>
          <p:nvPr/>
        </p:nvCxnSpPr>
        <p:spPr>
          <a:xfrm flipH="1">
            <a:off x="1235413" y="2616089"/>
            <a:ext cx="3404681" cy="2033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A254DF8-97EF-4ABA-8881-4B36925938E3}"/>
              </a:ext>
            </a:extLst>
          </p:cNvPr>
          <p:cNvCxnSpPr/>
          <p:nvPr/>
        </p:nvCxnSpPr>
        <p:spPr>
          <a:xfrm>
            <a:off x="4815191" y="2616089"/>
            <a:ext cx="856035" cy="3142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2E994A66-BBD5-4AD1-ACF3-2F6359C128D6}"/>
              </a:ext>
            </a:extLst>
          </p:cNvPr>
          <p:cNvCxnSpPr/>
          <p:nvPr/>
        </p:nvCxnSpPr>
        <p:spPr>
          <a:xfrm>
            <a:off x="5911174" y="2616089"/>
            <a:ext cx="236707" cy="1625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B88E52B-2F35-4980-A63A-5E77DD4C3011}"/>
              </a:ext>
            </a:extLst>
          </p:cNvPr>
          <p:cNvCxnSpPr/>
          <p:nvPr/>
        </p:nvCxnSpPr>
        <p:spPr>
          <a:xfrm>
            <a:off x="6021421" y="2616089"/>
            <a:ext cx="749030" cy="2033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539E2EC-1539-44A2-9CB4-233626900F50}"/>
              </a:ext>
            </a:extLst>
          </p:cNvPr>
          <p:cNvCxnSpPr>
            <a:cxnSpLocks/>
          </p:cNvCxnSpPr>
          <p:nvPr/>
        </p:nvCxnSpPr>
        <p:spPr>
          <a:xfrm flipH="1">
            <a:off x="1692613" y="2101657"/>
            <a:ext cx="2276272" cy="514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B6D3CE6-C59B-4E04-AF2A-F586EDDAE8ED}"/>
              </a:ext>
            </a:extLst>
          </p:cNvPr>
          <p:cNvSpPr txBox="1"/>
          <p:nvPr/>
        </p:nvSpPr>
        <p:spPr>
          <a:xfrm>
            <a:off x="3968885" y="1732325"/>
            <a:ext cx="52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/>
              <a:t>zvýšený počet </a:t>
            </a:r>
            <a:r>
              <a:rPr lang="cs-CZ" altLang="cs-CZ" dirty="0" err="1"/>
              <a:t>intraepitelových</a:t>
            </a:r>
            <a:r>
              <a:rPr lang="cs-CZ" altLang="cs-CZ" dirty="0"/>
              <a:t> lymfocytů (IEL, CD8+)</a:t>
            </a:r>
            <a:endParaRPr lang="cs-CZ" dirty="0"/>
          </a:p>
        </p:txBody>
      </p:sp>
      <p:pic>
        <p:nvPicPr>
          <p:cNvPr id="26" name="Picture 9" descr="06-11-22-1-3">
            <a:extLst>
              <a:ext uri="{FF2B5EF4-FFF2-40B4-BE49-F238E27FC236}">
                <a16:creationId xmlns:a16="http://schemas.microsoft.com/office/drawing/2014/main" id="{E431E44C-1730-4C01-9582-2A683798C6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5967" y="2406654"/>
            <a:ext cx="3892671" cy="2931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33FD4A4A-45BB-4737-9AC2-3D95241A498A}"/>
              </a:ext>
            </a:extLst>
          </p:cNvPr>
          <p:cNvSpPr txBox="1"/>
          <p:nvPr/>
        </p:nvSpPr>
        <p:spPr>
          <a:xfrm>
            <a:off x="9692572" y="5337982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Normální sliznice</a:t>
            </a:r>
          </a:p>
        </p:txBody>
      </p:sp>
    </p:spTree>
    <p:extLst>
      <p:ext uri="{BB962C8B-B14F-4D97-AF65-F5344CB8AC3E}">
        <p14:creationId xmlns:p14="http://schemas.microsoft.com/office/powerpoint/2010/main" val="2586231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12">
            <a:extLst>
              <a:ext uri="{FF2B5EF4-FFF2-40B4-BE49-F238E27FC236}">
                <a16:creationId xmlns:a16="http://schemas.microsoft.com/office/drawing/2014/main" id="{5151CD52-AE66-44A1-8DB8-35A419B8C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51" y="418289"/>
            <a:ext cx="7529183" cy="613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E80A121-74CA-4262-8555-2B2FA64E9884}"/>
              </a:ext>
            </a:extLst>
          </p:cNvPr>
          <p:cNvSpPr txBox="1"/>
          <p:nvPr/>
        </p:nvSpPr>
        <p:spPr>
          <a:xfrm>
            <a:off x="6431267" y="1682885"/>
            <a:ext cx="148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Deficit laktázy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C6D73F2-57AB-4EE2-896E-9F96147C423E}"/>
              </a:ext>
            </a:extLst>
          </p:cNvPr>
          <p:cNvSpPr txBox="1"/>
          <p:nvPr/>
        </p:nvSpPr>
        <p:spPr>
          <a:xfrm>
            <a:off x="7315200" y="4523361"/>
            <a:ext cx="170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Deficit </a:t>
            </a:r>
            <a:r>
              <a:rPr lang="cs-CZ" dirty="0" err="1"/>
              <a:t>trehalázy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CB454CC-597C-4EFD-8536-A0380D134746}"/>
              </a:ext>
            </a:extLst>
          </p:cNvPr>
          <p:cNvSpPr txBox="1"/>
          <p:nvPr/>
        </p:nvSpPr>
        <p:spPr>
          <a:xfrm>
            <a:off x="401266" y="4523361"/>
            <a:ext cx="460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Deficity laktázy, </a:t>
            </a:r>
            <a:r>
              <a:rPr lang="cs-CZ" dirty="0" err="1"/>
              <a:t>trehalázy</a:t>
            </a:r>
            <a:r>
              <a:rPr lang="cs-CZ" dirty="0"/>
              <a:t> a sacharázy u </a:t>
            </a:r>
            <a:r>
              <a:rPr lang="cs-CZ" dirty="0" err="1"/>
              <a:t>céliakie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414D947-F019-4EA3-A3A0-1659A77CE11A}"/>
              </a:ext>
            </a:extLst>
          </p:cNvPr>
          <p:cNvSpPr txBox="1"/>
          <p:nvPr/>
        </p:nvSpPr>
        <p:spPr>
          <a:xfrm>
            <a:off x="401266" y="1167319"/>
            <a:ext cx="457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Normální aktivita laktázy, </a:t>
            </a:r>
            <a:r>
              <a:rPr lang="cs-CZ" dirty="0" err="1"/>
              <a:t>trehalázy</a:t>
            </a:r>
            <a:r>
              <a:rPr lang="cs-CZ" dirty="0"/>
              <a:t> a sacharázy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F7F0E5E-5D94-4AE1-BD50-74DA7794A7A5}"/>
              </a:ext>
            </a:extLst>
          </p:cNvPr>
          <p:cNvSpPr txBox="1"/>
          <p:nvPr/>
        </p:nvSpPr>
        <p:spPr>
          <a:xfrm>
            <a:off x="9593202" y="709799"/>
            <a:ext cx="24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Enzymová histochemie</a:t>
            </a:r>
          </a:p>
        </p:txBody>
      </p:sp>
    </p:spTree>
    <p:extLst>
      <p:ext uri="{BB962C8B-B14F-4D97-AF65-F5344CB8AC3E}">
        <p14:creationId xmlns:p14="http://schemas.microsoft.com/office/powerpoint/2010/main" val="2573453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6AEBD-1CFB-432D-AF51-88F539E1B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Sekundární MAS: příčiny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5EEEDF-569C-4CF5-84C4-83D445F7F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57983"/>
            <a:ext cx="10128439" cy="421539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Porušení normální kontinuity distálního žaludku a střeva při </a:t>
            </a:r>
            <a:r>
              <a:rPr lang="cs-CZ" altLang="cs-CZ" sz="2900" dirty="0" err="1">
                <a:solidFill>
                  <a:schemeClr val="tx1"/>
                </a:solidFill>
              </a:rPr>
              <a:t>ektomiích</a:t>
            </a:r>
            <a:endParaRPr lang="cs-CZ" altLang="cs-CZ" sz="29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2900" dirty="0" err="1">
                <a:solidFill>
                  <a:schemeClr val="tx1"/>
                </a:solidFill>
              </a:rPr>
              <a:t>Pankreatogenní</a:t>
            </a:r>
            <a:r>
              <a:rPr lang="cs-CZ" altLang="cs-CZ" sz="2900" dirty="0">
                <a:solidFill>
                  <a:schemeClr val="tx1"/>
                </a:solidFill>
              </a:rPr>
              <a:t> příčiny MAS (záněty, nádory, cystická fibróza)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Deficitní či neúčinné žlučové kyseliny (ŽK):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porucha tvorby ŽK při lézích </a:t>
            </a:r>
            <a:r>
              <a:rPr lang="cs-CZ" altLang="cs-CZ" sz="2900" dirty="0" err="1">
                <a:solidFill>
                  <a:schemeClr val="tx1"/>
                </a:solidFill>
              </a:rPr>
              <a:t>hepatocytů</a:t>
            </a:r>
            <a:r>
              <a:rPr lang="cs-CZ" altLang="cs-CZ" sz="2900" dirty="0">
                <a:solidFill>
                  <a:schemeClr val="tx1"/>
                </a:solidFill>
              </a:rPr>
              <a:t>/</a:t>
            </a:r>
            <a:r>
              <a:rPr lang="cs-CZ" altLang="cs-CZ" sz="2900" dirty="0" err="1">
                <a:solidFill>
                  <a:schemeClr val="tx1"/>
                </a:solidFill>
              </a:rPr>
              <a:t>hepatopatiích</a:t>
            </a:r>
            <a:r>
              <a:rPr lang="cs-CZ" altLang="cs-CZ" sz="2900" dirty="0">
                <a:solidFill>
                  <a:schemeClr val="tx1"/>
                </a:solidFill>
              </a:rPr>
              <a:t> 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pomnožení bakteriální flóry z poruchy motility střeva (ŽK </a:t>
            </a:r>
            <a:r>
              <a:rPr lang="cs-CZ" altLang="cs-CZ" sz="2900" dirty="0" err="1">
                <a:solidFill>
                  <a:schemeClr val="tx1"/>
                </a:solidFill>
              </a:rPr>
              <a:t>dekonjugovány</a:t>
            </a:r>
            <a:r>
              <a:rPr lang="cs-CZ" altLang="cs-CZ" sz="2900" dirty="0">
                <a:solidFill>
                  <a:schemeClr val="tx1"/>
                </a:solidFill>
              </a:rPr>
              <a:t> nadbytkem bakterií)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    - syndrom slepé kličky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    - divertikulóza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    - poruchy motility z neuromuskulárních příčin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2900" dirty="0">
                <a:solidFill>
                  <a:schemeClr val="tx1"/>
                </a:solidFill>
              </a:rPr>
              <a:t>     - deficit ŽK při bypassu nebo resekci distálního ilea po chirurgických zákrocích</a:t>
            </a:r>
          </a:p>
          <a:p>
            <a:pPr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1900" dirty="0"/>
              <a:t>pozn. podmínky pro adekvátní složení a množství ŽK nutných pro vstřebávání tuků (ŽK emulgují tuky): 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1900" dirty="0"/>
              <a:t>správná funkce </a:t>
            </a:r>
            <a:r>
              <a:rPr lang="cs-CZ" altLang="cs-CZ" sz="1900" dirty="0" err="1"/>
              <a:t>hepatocytů</a:t>
            </a:r>
            <a:r>
              <a:rPr lang="cs-CZ" altLang="cs-CZ" sz="1900" dirty="0"/>
              <a:t>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1900" dirty="0"/>
              <a:t>neinhibovaný tok žlučovými cestami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1900" dirty="0" err="1"/>
              <a:t>enterohepatická</a:t>
            </a:r>
            <a:r>
              <a:rPr lang="cs-CZ" altLang="cs-CZ" sz="1900" dirty="0"/>
              <a:t> cirkulace ŽK (95 % recyklováno – nezablokované žlučové cesty, normální </a:t>
            </a:r>
            <a:r>
              <a:rPr lang="cs-CZ" altLang="cs-CZ" sz="1900" dirty="0" err="1"/>
              <a:t>absorptivní</a:t>
            </a:r>
            <a:r>
              <a:rPr lang="cs-CZ" altLang="cs-CZ" sz="1900" dirty="0"/>
              <a:t> funkci ilea, normální intestinální </a:t>
            </a:r>
            <a:r>
              <a:rPr lang="cs-CZ" altLang="cs-CZ" sz="1900" dirty="0" err="1"/>
              <a:t>mikrofloru</a:t>
            </a:r>
            <a:r>
              <a:rPr lang="cs-CZ" altLang="cs-CZ" sz="1900" dirty="0"/>
              <a:t>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2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B6CC45-40DE-4CFE-8BA7-B3AAE91F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Některé další příčiny MAS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2CB1B03F-757E-4AAD-9BA2-0658A2F124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7280" y="2098653"/>
            <a:ext cx="10058400" cy="402336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Tropické </a:t>
            </a:r>
            <a:r>
              <a:rPr lang="cs-CZ" altLang="cs-CZ" sz="2800" b="1" dirty="0" err="1">
                <a:solidFill>
                  <a:schemeClr val="tx1"/>
                </a:solidFill>
              </a:rPr>
              <a:t>sprue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(střední Amerika, východní Asie, střední Afrika) – předpokládá se infekční agens reagující na ATB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 err="1">
                <a:solidFill>
                  <a:schemeClr val="tx1"/>
                </a:solidFill>
              </a:rPr>
              <a:t>Whippleova</a:t>
            </a:r>
            <a:r>
              <a:rPr lang="cs-CZ" altLang="cs-CZ" sz="2800" b="1" dirty="0">
                <a:solidFill>
                  <a:schemeClr val="tx1"/>
                </a:solidFill>
              </a:rPr>
              <a:t> choroba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(</a:t>
            </a:r>
            <a:r>
              <a:rPr lang="cs-CZ" altLang="cs-CZ" sz="2800" dirty="0" err="1">
                <a:solidFill>
                  <a:schemeClr val="tx1"/>
                </a:solidFill>
              </a:rPr>
              <a:t>Tropheryma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Whippeli</a:t>
            </a:r>
            <a:r>
              <a:rPr lang="cs-CZ" altLang="cs-CZ" sz="2800" dirty="0">
                <a:solidFill>
                  <a:schemeClr val="tx1"/>
                </a:solidFill>
              </a:rPr>
              <a:t> – G+ aktinomyceta + </a:t>
            </a:r>
            <a:r>
              <a:rPr lang="cs-CZ" altLang="cs-CZ" sz="2800" dirty="0" err="1">
                <a:solidFill>
                  <a:schemeClr val="tx1"/>
                </a:solidFill>
              </a:rPr>
              <a:t>lysosomální</a:t>
            </a:r>
            <a:r>
              <a:rPr lang="cs-CZ" altLang="cs-CZ" sz="2800" dirty="0">
                <a:solidFill>
                  <a:schemeClr val="tx1"/>
                </a:solidFill>
              </a:rPr>
              <a:t> defekt; MAS v důsledku blokády </a:t>
            </a:r>
            <a:r>
              <a:rPr lang="cs-CZ" altLang="cs-CZ" sz="2800" dirty="0" err="1">
                <a:solidFill>
                  <a:schemeClr val="tx1"/>
                </a:solidFill>
              </a:rPr>
              <a:t>lymfatik</a:t>
            </a:r>
            <a:r>
              <a:rPr lang="cs-CZ" altLang="cs-CZ" sz="2800" dirty="0">
                <a:solidFill>
                  <a:schemeClr val="tx1"/>
                </a:solidFill>
              </a:rPr>
              <a:t> 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Kolagenní </a:t>
            </a:r>
            <a:r>
              <a:rPr lang="cs-CZ" altLang="cs-CZ" sz="2800" b="1" dirty="0" err="1">
                <a:solidFill>
                  <a:schemeClr val="tx1"/>
                </a:solidFill>
              </a:rPr>
              <a:t>sprue</a:t>
            </a:r>
            <a:r>
              <a:rPr lang="cs-CZ" altLang="cs-CZ" sz="2800" b="1" dirty="0">
                <a:solidFill>
                  <a:schemeClr val="tx1"/>
                </a:solidFill>
              </a:rPr>
              <a:t> </a:t>
            </a:r>
            <a:r>
              <a:rPr lang="cs-CZ" altLang="cs-CZ" sz="2800" dirty="0">
                <a:solidFill>
                  <a:schemeClr val="tx1"/>
                </a:solidFill>
              </a:rPr>
              <a:t>(</a:t>
            </a:r>
            <a:r>
              <a:rPr lang="cs-CZ" altLang="cs-CZ" sz="2800" dirty="0" err="1">
                <a:solidFill>
                  <a:schemeClr val="tx1"/>
                </a:solidFill>
              </a:rPr>
              <a:t>subepiteliálně</a:t>
            </a:r>
            <a:r>
              <a:rPr lang="cs-CZ" altLang="cs-CZ" sz="2800" dirty="0">
                <a:solidFill>
                  <a:schemeClr val="tx1"/>
                </a:solidFill>
              </a:rPr>
              <a:t> depozita kolagenu)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8820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961E6-351A-44BA-BFFB-F6D5E788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Infekční záněty střeva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5643FC-F6EA-44A2-AC38-D27FDFCBDC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>
                <a:solidFill>
                  <a:srgbClr val="FFC000"/>
                </a:solidFill>
              </a:rPr>
              <a:t>Bakteriální</a:t>
            </a:r>
          </a:p>
          <a:p>
            <a:pPr marL="0" indent="0">
              <a:buNone/>
              <a:defRPr/>
            </a:pPr>
            <a:r>
              <a:rPr lang="cs-CZ" dirty="0"/>
              <a:t>salmonelózy </a:t>
            </a:r>
          </a:p>
          <a:p>
            <a:pPr marL="0" indent="0">
              <a:buNone/>
              <a:defRPr/>
            </a:pPr>
            <a:r>
              <a:rPr lang="cs-CZ" dirty="0"/>
              <a:t>břišní tyfus (</a:t>
            </a:r>
            <a:r>
              <a:rPr lang="cs-CZ" i="1" dirty="0" err="1"/>
              <a:t>Salmonella</a:t>
            </a:r>
            <a:r>
              <a:rPr lang="cs-CZ" i="1" dirty="0"/>
              <a:t> </a:t>
            </a:r>
            <a:r>
              <a:rPr lang="cs-CZ" i="1" dirty="0" err="1"/>
              <a:t>typhi</a:t>
            </a:r>
            <a:r>
              <a:rPr lang="cs-CZ" i="1" dirty="0"/>
              <a:t>; </a:t>
            </a:r>
            <a:r>
              <a:rPr lang="cs-CZ" dirty="0"/>
              <a:t>nákaza alimentární s následnou bakteriémií, s infiltrací lymfatické tkáně střeva, nekrózou, ulceracemi; komplikace tyfové hnisání a bacilonosičství) </a:t>
            </a:r>
          </a:p>
          <a:p>
            <a:pPr marL="0" indent="0">
              <a:buNone/>
              <a:defRPr/>
            </a:pPr>
            <a:r>
              <a:rPr lang="cs-CZ" dirty="0"/>
              <a:t>bacilární </a:t>
            </a:r>
            <a:r>
              <a:rPr lang="cs-CZ" dirty="0" err="1"/>
              <a:t>dizentérie</a:t>
            </a:r>
            <a:r>
              <a:rPr lang="cs-CZ" dirty="0"/>
              <a:t> (</a:t>
            </a:r>
            <a:r>
              <a:rPr lang="cs-CZ" i="1" dirty="0" err="1"/>
              <a:t>Shigella</a:t>
            </a:r>
            <a:r>
              <a:rPr lang="cs-CZ" i="1" dirty="0"/>
              <a:t>, </a:t>
            </a:r>
            <a:r>
              <a:rPr lang="cs-CZ" dirty="0"/>
              <a:t>ulcerace – pablánový zánět) </a:t>
            </a:r>
          </a:p>
          <a:p>
            <a:pPr marL="0" indent="0">
              <a:buNone/>
              <a:defRPr/>
            </a:pPr>
            <a:r>
              <a:rPr lang="cs-CZ" dirty="0"/>
              <a:t>cholera (</a:t>
            </a:r>
            <a:r>
              <a:rPr lang="cs-CZ" i="1" dirty="0"/>
              <a:t>Vibrio </a:t>
            </a:r>
            <a:r>
              <a:rPr lang="cs-CZ" i="1" dirty="0" err="1"/>
              <a:t>cholerae</a:t>
            </a:r>
            <a:r>
              <a:rPr lang="cs-CZ" i="1" dirty="0"/>
              <a:t>, </a:t>
            </a:r>
            <a:r>
              <a:rPr lang="cs-CZ" dirty="0"/>
              <a:t>rychlá dehydratace) </a:t>
            </a:r>
          </a:p>
          <a:p>
            <a:pPr marL="0" indent="0">
              <a:buNone/>
              <a:defRPr/>
            </a:pPr>
            <a:r>
              <a:rPr lang="cs-CZ" dirty="0"/>
              <a:t>neonatální infekce (</a:t>
            </a:r>
            <a:r>
              <a:rPr lang="cs-CZ" i="1" dirty="0"/>
              <a:t>E. coli</a:t>
            </a:r>
            <a:r>
              <a:rPr lang="cs-CZ" dirty="0"/>
              <a:t>) </a:t>
            </a:r>
          </a:p>
          <a:p>
            <a:pPr marL="0" indent="0">
              <a:buNone/>
              <a:defRPr/>
            </a:pPr>
            <a:r>
              <a:rPr lang="cs-CZ" dirty="0"/>
              <a:t>stafylokoková enterokolitida („otravy jídlem“) </a:t>
            </a:r>
          </a:p>
          <a:p>
            <a:pPr marL="0" indent="0">
              <a:buNone/>
              <a:defRPr/>
            </a:pPr>
            <a:r>
              <a:rPr lang="cs-CZ" dirty="0"/>
              <a:t>tbc (primární i sekundární střevní tbc) </a:t>
            </a:r>
          </a:p>
          <a:p>
            <a:pPr marL="0" indent="0">
              <a:buNone/>
              <a:defRPr/>
            </a:pPr>
            <a:r>
              <a:rPr lang="cs-CZ" dirty="0" err="1"/>
              <a:t>pseudomembranózní</a:t>
            </a:r>
            <a:r>
              <a:rPr lang="cs-CZ" dirty="0"/>
              <a:t> enteritida (post ATB, </a:t>
            </a:r>
            <a:r>
              <a:rPr lang="cs-CZ" i="1" dirty="0"/>
              <a:t>Clostridium </a:t>
            </a:r>
            <a:r>
              <a:rPr lang="cs-CZ" i="1" dirty="0" err="1"/>
              <a:t>difficil</a:t>
            </a:r>
            <a:r>
              <a:rPr lang="cs-CZ" dirty="0"/>
              <a:t>),….)  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4D2BD5A-2D86-49A5-9463-1C61381F39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sz="2400" b="1" dirty="0">
                <a:solidFill>
                  <a:srgbClr val="FFC000"/>
                </a:solidFill>
              </a:rPr>
              <a:t>Virové </a:t>
            </a:r>
          </a:p>
          <a:p>
            <a:pPr>
              <a:defRPr/>
            </a:pPr>
            <a:r>
              <a:rPr lang="cs-CZ" sz="2400" b="1" dirty="0">
                <a:solidFill>
                  <a:srgbClr val="FFC000"/>
                </a:solidFill>
              </a:rPr>
              <a:t>Mykotické</a:t>
            </a:r>
          </a:p>
          <a:p>
            <a:pPr>
              <a:defRPr/>
            </a:pPr>
            <a:r>
              <a:rPr lang="cs-CZ" sz="2400" b="1" dirty="0">
                <a:solidFill>
                  <a:srgbClr val="FFC000"/>
                </a:solidFill>
              </a:rPr>
              <a:t>Parazitární</a:t>
            </a:r>
          </a:p>
          <a:p>
            <a:pPr marL="0" indent="0">
              <a:buNone/>
              <a:defRPr/>
            </a:pPr>
            <a:r>
              <a:rPr lang="cs-CZ" dirty="0"/>
              <a:t>(</a:t>
            </a:r>
            <a:r>
              <a:rPr lang="cs-CZ" dirty="0" err="1"/>
              <a:t>Giardiasis</a:t>
            </a:r>
            <a:r>
              <a:rPr lang="cs-CZ" dirty="0"/>
              <a:t>, </a:t>
            </a:r>
            <a:r>
              <a:rPr lang="cs-CZ" dirty="0" err="1"/>
              <a:t>Amébiasis</a:t>
            </a:r>
            <a:r>
              <a:rPr lang="cs-CZ" dirty="0"/>
              <a:t>, </a:t>
            </a:r>
            <a:r>
              <a:rPr lang="cs-CZ" dirty="0" err="1"/>
              <a:t>Cryptosporidióza</a:t>
            </a:r>
            <a:r>
              <a:rPr lang="cs-CZ" dirty="0"/>
              <a:t>, </a:t>
            </a:r>
            <a:r>
              <a:rPr lang="cs-CZ" dirty="0" err="1"/>
              <a:t>Balantidiasis</a:t>
            </a:r>
            <a:r>
              <a:rPr lang="cs-CZ" dirty="0"/>
              <a:t>,…)</a:t>
            </a:r>
          </a:p>
          <a:p>
            <a:pPr marL="0" indent="0">
              <a:buNone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59BC64-667B-4790-8B5E-C315509768C0}"/>
              </a:ext>
            </a:extLst>
          </p:cNvPr>
          <p:cNvSpPr txBox="1"/>
          <p:nvPr/>
        </p:nvSpPr>
        <p:spPr>
          <a:xfrm>
            <a:off x="1722902" y="5977468"/>
            <a:ext cx="8807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*Mykotické, parazitární a některé virové infekce časté u </a:t>
            </a:r>
            <a:r>
              <a:rPr lang="cs-CZ" dirty="0" err="1"/>
              <a:t>imunokompromitovaných</a:t>
            </a:r>
            <a:r>
              <a:rPr lang="cs-CZ" dirty="0"/>
              <a:t> pacientů.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9483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B42532E-BBB1-49C7-B1F7-1460BE8BBE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47851" y="1736726"/>
            <a:ext cx="8569325" cy="1920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Idiopatické střevní záněty 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inflammatory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bowel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disease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– IBD)</a:t>
            </a:r>
            <a:r>
              <a:rPr lang="cs-CZ" altLang="cs-CZ" sz="54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1F5573FD-B78D-4A62-BC04-F794F7755A5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10382" y="4479587"/>
            <a:ext cx="8213387" cy="1752600"/>
          </a:xfrm>
        </p:spPr>
        <p:txBody>
          <a:bodyPr>
            <a:normAutofit fontScale="92500"/>
          </a:bodyPr>
          <a:lstStyle/>
          <a:p>
            <a:pPr algn="l" eaLnBrk="1" hangingPunct="1">
              <a:buFont typeface="Wingdings" panose="05000000000000000000" pitchFamily="2" charset="2"/>
              <a:buChar char="n"/>
              <a:defRPr/>
            </a:pPr>
            <a:r>
              <a:rPr lang="cs-CZ" altLang="cs-CZ" sz="2800" dirty="0"/>
              <a:t> </a:t>
            </a:r>
            <a:r>
              <a:rPr lang="cs-CZ" altLang="cs-CZ" sz="2800" dirty="0">
                <a:solidFill>
                  <a:schemeClr val="tx1"/>
                </a:solidFill>
              </a:rPr>
              <a:t>Crohnova choroba (CD)</a:t>
            </a:r>
          </a:p>
          <a:p>
            <a:pPr algn="l" eaLnBrk="1" hangingPunct="1">
              <a:buFont typeface="Wingdings" panose="05000000000000000000" pitchFamily="2" charset="2"/>
              <a:buChar char="n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ulcerózní kolitida (UC)</a:t>
            </a:r>
          </a:p>
          <a:p>
            <a:pPr algn="l" eaLnBrk="1" hangingPunct="1">
              <a:buFont typeface="Wingdings" panose="05000000000000000000" pitchFamily="2" charset="2"/>
              <a:buChar char="n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indeterminovaná</a:t>
            </a:r>
            <a:r>
              <a:rPr lang="cs-CZ" altLang="cs-CZ" sz="2800" dirty="0">
                <a:solidFill>
                  <a:schemeClr val="tx1"/>
                </a:solidFill>
              </a:rPr>
              <a:t> kolitida (IC) – 10-15% IBD</a:t>
            </a:r>
          </a:p>
        </p:txBody>
      </p:sp>
    </p:spTree>
    <p:extLst>
      <p:ext uri="{BB962C8B-B14F-4D97-AF65-F5344CB8AC3E}">
        <p14:creationId xmlns:p14="http://schemas.microsoft.com/office/powerpoint/2010/main" val="2840889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4968323-8E53-490A-8340-6008201DD26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Etiopatogeneze IBD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754F0DF5-8B41-47E9-BC1D-E9037C95D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4"/>
            <a:ext cx="10488363" cy="447724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Abnormální imunitní odpověď na přítomnost intestinální mikroflóry u geneticky predisponovaných jedinců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Genetická predispozice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(</a:t>
            </a:r>
            <a:r>
              <a:rPr lang="cs-CZ" altLang="cs-CZ" sz="2400" dirty="0" smtClean="0">
                <a:solidFill>
                  <a:schemeClr val="tx1"/>
                </a:solidFill>
              </a:rPr>
              <a:t>HLA DR1/DQw5 </a:t>
            </a:r>
            <a:r>
              <a:rPr lang="cs-CZ" altLang="cs-CZ" sz="2400" dirty="0">
                <a:solidFill>
                  <a:schemeClr val="tx1"/>
                </a:solidFill>
              </a:rPr>
              <a:t>alelická kombinace u CD; </a:t>
            </a:r>
            <a:r>
              <a:rPr lang="cs-CZ" altLang="cs-CZ" sz="2400" dirty="0" smtClean="0">
                <a:solidFill>
                  <a:schemeClr val="tx1"/>
                </a:solidFill>
              </a:rPr>
              <a:t>HLA DR2 </a:t>
            </a:r>
            <a:r>
              <a:rPr lang="cs-CZ" altLang="cs-CZ" sz="2400" dirty="0">
                <a:solidFill>
                  <a:schemeClr val="tx1"/>
                </a:solidFill>
              </a:rPr>
              <a:t>u UC; mutace v </a:t>
            </a:r>
            <a:r>
              <a:rPr lang="cs-CZ" altLang="cs-CZ" sz="2400" i="1" dirty="0">
                <a:solidFill>
                  <a:schemeClr val="tx1"/>
                </a:solidFill>
              </a:rPr>
              <a:t>NOD2  </a:t>
            </a:r>
            <a:r>
              <a:rPr lang="cs-CZ" altLang="cs-CZ" sz="2400" dirty="0">
                <a:solidFill>
                  <a:schemeClr val="tx1"/>
                </a:solidFill>
              </a:rPr>
              <a:t>(</a:t>
            </a:r>
            <a:r>
              <a:rPr lang="cs-CZ" altLang="cs-CZ" sz="2400" dirty="0" err="1">
                <a:solidFill>
                  <a:schemeClr val="tx1"/>
                </a:solidFill>
              </a:rPr>
              <a:t>nucleotide-binding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oligomerization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domain</a:t>
            </a:r>
            <a:r>
              <a:rPr lang="cs-CZ" altLang="cs-CZ" sz="2400" dirty="0">
                <a:solidFill>
                  <a:schemeClr val="tx1"/>
                </a:solidFill>
              </a:rPr>
              <a:t> gene) u CD)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Autoimunní choroba?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(imunitní odpověď namířeno proti vlastním </a:t>
            </a:r>
            <a:r>
              <a:rPr lang="cs-CZ" altLang="cs-CZ" sz="2400" dirty="0" err="1">
                <a:solidFill>
                  <a:schemeClr val="tx1"/>
                </a:solidFill>
              </a:rPr>
              <a:t>Ag</a:t>
            </a:r>
            <a:r>
              <a:rPr lang="cs-CZ" altLang="cs-CZ" sz="2400" dirty="0">
                <a:solidFill>
                  <a:schemeClr val="tx1"/>
                </a:solidFill>
              </a:rPr>
              <a:t> strukturám (protilátky proti </a:t>
            </a:r>
            <a:r>
              <a:rPr lang="cs-CZ" altLang="cs-CZ" sz="2400" dirty="0" err="1">
                <a:solidFill>
                  <a:schemeClr val="tx1"/>
                </a:solidFill>
              </a:rPr>
              <a:t>tropomyosinu</a:t>
            </a:r>
            <a:r>
              <a:rPr lang="cs-CZ" altLang="cs-CZ" sz="2400" dirty="0">
                <a:solidFill>
                  <a:schemeClr val="tx1"/>
                </a:solidFill>
              </a:rPr>
              <a:t> u části pacientů s UC) či </a:t>
            </a:r>
            <a:r>
              <a:rPr lang="cs-CZ" altLang="cs-CZ" sz="2400" dirty="0" err="1">
                <a:solidFill>
                  <a:schemeClr val="tx1"/>
                </a:solidFill>
              </a:rPr>
              <a:t>Ag</a:t>
            </a:r>
            <a:r>
              <a:rPr lang="cs-CZ" altLang="cs-CZ" sz="2400" dirty="0">
                <a:solidFill>
                  <a:schemeClr val="tx1"/>
                </a:solidFill>
              </a:rPr>
              <a:t> intestinálních mikrobů)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solidFill>
                  <a:schemeClr val="tx1"/>
                </a:solidFill>
              </a:rPr>
              <a:t>pANCA</a:t>
            </a:r>
            <a:r>
              <a:rPr lang="cs-CZ" altLang="cs-CZ" sz="2400" dirty="0">
                <a:solidFill>
                  <a:schemeClr val="tx1"/>
                </a:solidFill>
              </a:rPr>
              <a:t>+ u 75 % pacientů s UC a 11 % s CD, ASCA protilátky pozitivní u CD (proti polysacharidu </a:t>
            </a:r>
            <a:r>
              <a:rPr lang="cs-CZ" altLang="cs-CZ" sz="2400" i="1" dirty="0" err="1">
                <a:solidFill>
                  <a:schemeClr val="tx1"/>
                </a:solidFill>
              </a:rPr>
              <a:t>Saccharomyces</a:t>
            </a:r>
            <a:r>
              <a:rPr lang="cs-CZ" altLang="cs-CZ" sz="2400" i="1" dirty="0">
                <a:solidFill>
                  <a:schemeClr val="tx1"/>
                </a:solidFill>
              </a:rPr>
              <a:t> </a:t>
            </a:r>
            <a:r>
              <a:rPr lang="cs-CZ" altLang="cs-CZ" sz="2400" i="1" dirty="0" err="1">
                <a:solidFill>
                  <a:schemeClr val="tx1"/>
                </a:solidFill>
              </a:rPr>
              <a:t>cerevisiae</a:t>
            </a:r>
            <a:r>
              <a:rPr lang="cs-CZ" altLang="cs-CZ" sz="2400" dirty="0">
                <a:solidFill>
                  <a:schemeClr val="tx1"/>
                </a:solidFill>
              </a:rPr>
              <a:t>)    </a:t>
            </a:r>
          </a:p>
        </p:txBody>
      </p:sp>
    </p:spTree>
    <p:extLst>
      <p:ext uri="{BB962C8B-B14F-4D97-AF65-F5344CB8AC3E}">
        <p14:creationId xmlns:p14="http://schemas.microsoft.com/office/powerpoint/2010/main" val="3196293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BF6B9-8726-4A79-B743-5AB0DB9A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094" y="493916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400" dirty="0">
                <a:solidFill>
                  <a:schemeClr val="tx1"/>
                </a:solidFill>
                <a:latin typeface="+mn-lt"/>
              </a:rPr>
              <a:t>IBD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F0D7CA-4DB5-4FDB-A130-FE126472D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094" y="1944115"/>
            <a:ext cx="10353472" cy="45259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Crohnova choroba</a:t>
            </a:r>
          </a:p>
          <a:p>
            <a:pPr>
              <a:buFontTx/>
              <a:buChar char="-"/>
              <a:defRPr/>
            </a:pPr>
            <a:r>
              <a:rPr lang="cs-CZ" dirty="0"/>
              <a:t> Chronický </a:t>
            </a:r>
            <a:r>
              <a:rPr lang="cs-CZ" dirty="0" err="1"/>
              <a:t>transmurální</a:t>
            </a:r>
            <a:r>
              <a:rPr lang="cs-CZ" dirty="0"/>
              <a:t> zánět, s granulomy, nejčastěji s postižením tenkého střeva (typicky terminální ileitida), s  možností postižení celé trávicí trubice, typické segmentální postižení („skip </a:t>
            </a:r>
            <a:r>
              <a:rPr lang="cs-CZ" dirty="0" err="1"/>
              <a:t>lesions</a:t>
            </a:r>
            <a:r>
              <a:rPr lang="cs-CZ" dirty="0"/>
              <a:t>“)</a:t>
            </a:r>
          </a:p>
          <a:p>
            <a:pPr>
              <a:buFontTx/>
              <a:buChar char="-"/>
              <a:defRPr/>
            </a:pPr>
            <a:r>
              <a:rPr lang="cs-CZ" dirty="0"/>
              <a:t> Ztluštění a stenózy postižených úseků, fisury, fistuly, perforace, peritonitidy….časté chirurgické intervence</a:t>
            </a:r>
          </a:p>
          <a:p>
            <a:pPr>
              <a:buFontTx/>
              <a:buChar char="-"/>
              <a:defRPr/>
            </a:pPr>
            <a:r>
              <a:rPr lang="cs-CZ" dirty="0"/>
              <a:t> Klinicky: </a:t>
            </a:r>
            <a:r>
              <a:rPr lang="cs-CZ" altLang="cs-CZ" dirty="0"/>
              <a:t>MAS, ztráta proteinů, malabsorpce vitamínu B12</a:t>
            </a:r>
            <a:endParaRPr lang="cs-CZ" dirty="0"/>
          </a:p>
          <a:p>
            <a:pPr>
              <a:buFontTx/>
              <a:buChar char="-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Extraintestinální</a:t>
            </a:r>
            <a:r>
              <a:rPr lang="cs-CZ" altLang="cs-CZ" dirty="0"/>
              <a:t> manifestace CD: migrující </a:t>
            </a:r>
            <a:r>
              <a:rPr lang="cs-CZ" altLang="cs-CZ" dirty="0" err="1"/>
              <a:t>polyartritidy</a:t>
            </a:r>
            <a:r>
              <a:rPr lang="cs-CZ" altLang="cs-CZ" dirty="0"/>
              <a:t>, </a:t>
            </a:r>
            <a:r>
              <a:rPr lang="cs-CZ" altLang="cs-CZ" dirty="0" err="1"/>
              <a:t>ankylozující</a:t>
            </a:r>
            <a:r>
              <a:rPr lang="cs-CZ" altLang="cs-CZ" dirty="0"/>
              <a:t> </a:t>
            </a:r>
            <a:r>
              <a:rPr lang="cs-CZ" altLang="cs-CZ" dirty="0" err="1"/>
              <a:t>spondylitida</a:t>
            </a:r>
            <a:r>
              <a:rPr lang="cs-CZ" altLang="cs-CZ" dirty="0"/>
              <a:t>, </a:t>
            </a:r>
            <a:r>
              <a:rPr lang="cs-CZ" altLang="cs-CZ" dirty="0" err="1"/>
              <a:t>sacroiliitida</a:t>
            </a:r>
            <a:r>
              <a:rPr lang="cs-CZ" altLang="cs-CZ" dirty="0"/>
              <a:t>, uveitida,….</a:t>
            </a:r>
          </a:p>
          <a:p>
            <a:pPr>
              <a:buFontTx/>
              <a:buChar char="-"/>
              <a:defRPr/>
            </a:pPr>
            <a:r>
              <a:rPr lang="cs-CZ" altLang="cs-CZ" dirty="0" smtClean="0"/>
              <a:t> Zvýšené </a:t>
            </a:r>
            <a:r>
              <a:rPr lang="cs-CZ" altLang="cs-CZ" dirty="0"/>
              <a:t>riziko vzniku malignity </a:t>
            </a:r>
            <a:r>
              <a:rPr lang="cs-CZ" altLang="cs-CZ" dirty="0" err="1"/>
              <a:t>GITu</a:t>
            </a:r>
            <a:r>
              <a:rPr lang="cs-CZ" altLang="cs-CZ" dirty="0"/>
              <a:t> (méně než u UC)</a:t>
            </a:r>
          </a:p>
          <a:p>
            <a:pPr>
              <a:lnSpc>
                <a:spcPct val="80000"/>
              </a:lnSpc>
              <a:defRPr/>
            </a:pPr>
            <a:endParaRPr lang="cs-CZ" altLang="cs-CZ" dirty="0"/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Ulcerózní kolitida</a:t>
            </a:r>
          </a:p>
          <a:p>
            <a:pPr>
              <a:buFontTx/>
              <a:buChar char="-"/>
              <a:defRPr/>
            </a:pPr>
            <a:r>
              <a:rPr lang="cs-CZ" dirty="0"/>
              <a:t> Chronický zánět, nespecifický (</a:t>
            </a:r>
            <a:r>
              <a:rPr lang="cs-CZ" dirty="0" err="1"/>
              <a:t>negranulomatózní</a:t>
            </a:r>
            <a:r>
              <a:rPr lang="cs-CZ" dirty="0"/>
              <a:t>), obvykle </a:t>
            </a:r>
            <a:r>
              <a:rPr lang="cs-CZ" dirty="0" err="1"/>
              <a:t>netransmurální</a:t>
            </a:r>
            <a:r>
              <a:rPr lang="cs-CZ" dirty="0"/>
              <a:t> s postižením sliznice a </a:t>
            </a:r>
            <a:r>
              <a:rPr lang="cs-CZ" dirty="0" err="1"/>
              <a:t>submukózy</a:t>
            </a:r>
            <a:r>
              <a:rPr lang="cs-CZ" dirty="0"/>
              <a:t>, postihuje kontinuálně rektum a </a:t>
            </a:r>
            <a:r>
              <a:rPr lang="cs-CZ" dirty="0" err="1"/>
              <a:t>colon</a:t>
            </a:r>
            <a:r>
              <a:rPr lang="cs-CZ" dirty="0"/>
              <a:t>  </a:t>
            </a:r>
          </a:p>
          <a:p>
            <a:pPr>
              <a:buFontTx/>
              <a:buChar char="-"/>
              <a:defRPr/>
            </a:pPr>
            <a:r>
              <a:rPr lang="cs-CZ" dirty="0"/>
              <a:t> Komplikace: toxická dilatace, perforace, hemoragie, anémie, častá asociace s primární </a:t>
            </a:r>
            <a:r>
              <a:rPr lang="cs-CZ" dirty="0" err="1" smtClean="0"/>
              <a:t>sklerozující</a:t>
            </a:r>
            <a:r>
              <a:rPr lang="cs-CZ" dirty="0" smtClean="0"/>
              <a:t> </a:t>
            </a:r>
            <a:r>
              <a:rPr lang="cs-CZ" dirty="0" err="1"/>
              <a:t>cholangoitidou</a:t>
            </a:r>
            <a:r>
              <a:rPr lang="cs-CZ" dirty="0"/>
              <a:t>)</a:t>
            </a:r>
          </a:p>
          <a:p>
            <a:pPr>
              <a:buFontTx/>
              <a:buChar char="-"/>
              <a:defRPr/>
            </a:pPr>
            <a:r>
              <a:rPr lang="cs-CZ" dirty="0"/>
              <a:t> Vysoké riziko vzniku dysplazie a kolorektálního karcinomu u dlouhotrvající aktivní UC</a:t>
            </a:r>
            <a:endParaRPr lang="cs-CZ" b="1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cs-CZ" sz="24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cs-CZ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3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454D70-E8A8-4ECA-93F3-D0C9A4C2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379" y="440871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Kongenitální abnormity střeva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A2317B-1CB2-43ED-8997-1507746FA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820" y="1872116"/>
            <a:ext cx="8229600" cy="4525962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  <a:defRPr/>
            </a:pPr>
            <a:r>
              <a:rPr lang="cs-CZ" b="1" dirty="0"/>
              <a:t>Atrézie, stenóza </a:t>
            </a:r>
            <a:r>
              <a:rPr lang="cs-CZ" dirty="0"/>
              <a:t>(porucha </a:t>
            </a:r>
            <a:r>
              <a:rPr lang="cs-CZ" dirty="0" err="1"/>
              <a:t>luminizace</a:t>
            </a:r>
            <a:r>
              <a:rPr lang="cs-CZ" dirty="0"/>
              <a:t>)</a:t>
            </a:r>
          </a:p>
          <a:p>
            <a:pPr>
              <a:buFontTx/>
              <a:buChar char="-"/>
              <a:defRPr/>
            </a:pPr>
            <a:endParaRPr lang="cs-CZ" dirty="0"/>
          </a:p>
          <a:p>
            <a:pPr>
              <a:buFontTx/>
              <a:buChar char="-"/>
              <a:defRPr/>
            </a:pPr>
            <a:r>
              <a:rPr lang="cs-CZ" b="1" dirty="0" err="1"/>
              <a:t>Malrotatace</a:t>
            </a:r>
            <a:r>
              <a:rPr lang="cs-CZ" dirty="0"/>
              <a:t> (způsobuje obstrukci)</a:t>
            </a:r>
          </a:p>
          <a:p>
            <a:pPr>
              <a:buFontTx/>
              <a:buChar char="-"/>
              <a:defRPr/>
            </a:pPr>
            <a:endParaRPr lang="cs-CZ" dirty="0"/>
          </a:p>
          <a:p>
            <a:pPr>
              <a:buFontTx/>
              <a:buChar char="-"/>
              <a:defRPr/>
            </a:pPr>
            <a:r>
              <a:rPr lang="cs-CZ" b="1" dirty="0"/>
              <a:t>Duplikace, divertikly </a:t>
            </a:r>
            <a:endParaRPr lang="cs-CZ" dirty="0"/>
          </a:p>
          <a:p>
            <a:pPr>
              <a:buFontTx/>
              <a:buChar char="-"/>
              <a:defRPr/>
            </a:pPr>
            <a:endParaRPr lang="cs-CZ" dirty="0"/>
          </a:p>
          <a:p>
            <a:pPr>
              <a:buFontTx/>
              <a:buChar char="-"/>
              <a:defRPr/>
            </a:pPr>
            <a:r>
              <a:rPr lang="cs-CZ" b="1" dirty="0" err="1"/>
              <a:t>Mekoniový</a:t>
            </a:r>
            <a:r>
              <a:rPr lang="cs-CZ" b="1" dirty="0"/>
              <a:t> ileus u cystické fibrózy</a:t>
            </a:r>
            <a:r>
              <a:rPr lang="cs-CZ" dirty="0"/>
              <a:t> </a:t>
            </a:r>
          </a:p>
          <a:p>
            <a:pPr>
              <a:buFontTx/>
              <a:buChar char="-"/>
              <a:defRPr/>
            </a:pPr>
            <a:endParaRPr lang="cs-CZ" dirty="0"/>
          </a:p>
          <a:p>
            <a:pPr>
              <a:buFontTx/>
              <a:buChar char="-"/>
              <a:defRPr/>
            </a:pPr>
            <a:r>
              <a:rPr lang="cs-CZ" b="1" dirty="0" err="1"/>
              <a:t>Hirschsprungova</a:t>
            </a:r>
            <a:r>
              <a:rPr lang="cs-CZ" b="1" dirty="0"/>
              <a:t> nemoc </a:t>
            </a:r>
          </a:p>
          <a:p>
            <a:pPr>
              <a:buFontTx/>
              <a:buChar char="-"/>
              <a:defRPr/>
            </a:pPr>
            <a:r>
              <a:rPr lang="cs-CZ" dirty="0"/>
              <a:t> </a:t>
            </a:r>
            <a:r>
              <a:rPr lang="cs-CZ" dirty="0" err="1"/>
              <a:t>aganglionóza</a:t>
            </a:r>
            <a:r>
              <a:rPr lang="cs-CZ" dirty="0"/>
              <a:t> tlustého střeva=</a:t>
            </a:r>
            <a:r>
              <a:rPr lang="cs-CZ" dirty="0" err="1"/>
              <a:t>megacolon</a:t>
            </a:r>
            <a:r>
              <a:rPr lang="cs-CZ" dirty="0"/>
              <a:t> </a:t>
            </a:r>
            <a:r>
              <a:rPr lang="cs-CZ" dirty="0" err="1"/>
              <a:t>congenitum</a:t>
            </a:r>
            <a:r>
              <a:rPr lang="cs-CZ" dirty="0"/>
              <a:t> (dilatace střeva nad </a:t>
            </a:r>
            <a:r>
              <a:rPr lang="cs-CZ" dirty="0" err="1"/>
              <a:t>neinervovaným</a:t>
            </a:r>
            <a:r>
              <a:rPr lang="cs-CZ" dirty="0"/>
              <a:t> úsekem) </a:t>
            </a:r>
          </a:p>
          <a:p>
            <a:pPr>
              <a:buFontTx/>
              <a:buChar char="-"/>
              <a:defRPr/>
            </a:pPr>
            <a:r>
              <a:rPr lang="cs-CZ" dirty="0"/>
              <a:t>výskyt familiární i sporadický </a:t>
            </a:r>
          </a:p>
          <a:p>
            <a:pPr>
              <a:buFontTx/>
              <a:buChar char="-"/>
              <a:defRPr/>
            </a:pPr>
            <a:r>
              <a:rPr lang="cs-CZ" dirty="0"/>
              <a:t>chybění gangliových buněk </a:t>
            </a:r>
            <a:r>
              <a:rPr lang="cs-CZ" dirty="0" err="1"/>
              <a:t>submukózního</a:t>
            </a:r>
            <a:r>
              <a:rPr lang="cs-CZ" dirty="0"/>
              <a:t> a </a:t>
            </a:r>
            <a:r>
              <a:rPr lang="cs-CZ" dirty="0" err="1"/>
              <a:t>myenterického</a:t>
            </a:r>
            <a:r>
              <a:rPr lang="cs-CZ" dirty="0"/>
              <a:t> plexu různého rozsahu, vždy postižení rekta; bioptické vyšetření součástí diagnostiky </a:t>
            </a:r>
          </a:p>
          <a:p>
            <a:pPr>
              <a:buFontTx/>
              <a:buChar char="-"/>
              <a:defRPr/>
            </a:pPr>
            <a:r>
              <a:rPr lang="cs-CZ" altLang="cs-CZ" dirty="0"/>
              <a:t>porucha vyprazdňování mekonia u novorozenců, zácpa, zvracení, někdy průjmy, život ohrožující enterokolitida a toxické </a:t>
            </a:r>
            <a:r>
              <a:rPr lang="cs-CZ" altLang="cs-CZ" dirty="0" err="1"/>
              <a:t>megacolon</a:t>
            </a:r>
            <a:endParaRPr lang="cs-CZ" altLang="cs-CZ" dirty="0"/>
          </a:p>
          <a:p>
            <a:pPr>
              <a:buFontTx/>
              <a:buChar char="-"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5198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Zástupný symbol pro obsah 5">
            <a:extLst>
              <a:ext uri="{FF2B5EF4-FFF2-40B4-BE49-F238E27FC236}">
                <a16:creationId xmlns:a16="http://schemas.microsoft.com/office/drawing/2014/main" id="{E2F18A9D-5353-423F-BF3F-35D644FE3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282575"/>
            <a:ext cx="5976937" cy="6459538"/>
          </a:xfrm>
        </p:spPr>
      </p:pic>
    </p:spTree>
    <p:extLst>
      <p:ext uri="{BB962C8B-B14F-4D97-AF65-F5344CB8AC3E}">
        <p14:creationId xmlns:p14="http://schemas.microsoft.com/office/powerpoint/2010/main" val="1170649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>
            <a:extLst>
              <a:ext uri="{FF2B5EF4-FFF2-40B4-BE49-F238E27FC236}">
                <a16:creationId xmlns:a16="http://schemas.microsoft.com/office/drawing/2014/main" id="{5CF4F0AE-2D3D-45AD-B4C3-F0DBCF2B96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Morbus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Crohn</a:t>
            </a:r>
          </a:p>
        </p:txBody>
      </p:sp>
      <p:pic>
        <p:nvPicPr>
          <p:cNvPr id="7171" name="Picture 4" descr="GI059">
            <a:extLst>
              <a:ext uri="{FF2B5EF4-FFF2-40B4-BE49-F238E27FC236}">
                <a16:creationId xmlns:a16="http://schemas.microsoft.com/office/drawing/2014/main" id="{7B492CCC-A7C0-46AA-B0D7-95C9CDD6E0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420939"/>
            <a:ext cx="3960812" cy="287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8" descr="obrovská b 200x">
            <a:extLst>
              <a:ext uri="{FF2B5EF4-FFF2-40B4-BE49-F238E27FC236}">
                <a16:creationId xmlns:a16="http://schemas.microsoft.com/office/drawing/2014/main" id="{E1B2CB4B-5579-4EBF-9350-253A9DB715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420939"/>
            <a:ext cx="4038600" cy="287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9">
            <a:extLst>
              <a:ext uri="{FF2B5EF4-FFF2-40B4-BE49-F238E27FC236}">
                <a16:creationId xmlns:a16="http://schemas.microsoft.com/office/drawing/2014/main" id="{99F0CACA-F4C8-4386-AC68-CC456B46A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212" y="5621338"/>
            <a:ext cx="16135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Ileitis </a:t>
            </a:r>
            <a:r>
              <a:rPr lang="cs-CZ" altLang="cs-CZ" sz="1800" dirty="0" err="1"/>
              <a:t>terminalis</a:t>
            </a:r>
            <a:endParaRPr lang="cs-CZ" altLang="cs-CZ" sz="1800" dirty="0"/>
          </a:p>
        </p:txBody>
      </p:sp>
      <p:sp>
        <p:nvSpPr>
          <p:cNvPr id="7174" name="Text Box 10">
            <a:extLst>
              <a:ext uri="{FF2B5EF4-FFF2-40B4-BE49-F238E27FC236}">
                <a16:creationId xmlns:a16="http://schemas.microsoft.com/office/drawing/2014/main" id="{F87025B9-713B-4052-918D-AE58A2CD1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714" y="5621338"/>
            <a:ext cx="11097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Granulom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4177525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Rectangle 5">
            <a:extLst>
              <a:ext uri="{FF2B5EF4-FFF2-40B4-BE49-F238E27FC236}">
                <a16:creationId xmlns:a16="http://schemas.microsoft.com/office/drawing/2014/main" id="{C8B94043-D997-4B1C-8088-0CC92CBFE0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Ulcerózní kolitida- </a:t>
            </a: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pankolitida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219" name="Picture 4" descr="GI071">
            <a:extLst>
              <a:ext uri="{FF2B5EF4-FFF2-40B4-BE49-F238E27FC236}">
                <a16:creationId xmlns:a16="http://schemas.microsoft.com/office/drawing/2014/main" id="{E2C4B95F-C061-437C-A9DC-5B04178D26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1" y="2133600"/>
            <a:ext cx="6049963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481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9" name="Rectangle 9">
            <a:extLst>
              <a:ext uri="{FF2B5EF4-FFF2-40B4-BE49-F238E27FC236}">
                <a16:creationId xmlns:a16="http://schemas.microsoft.com/office/drawing/2014/main" id="{715398E7-0EFD-4E0A-8DB5-FF75E48CDB8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Normální sliznice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vs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klidové stádium UC</a:t>
            </a:r>
          </a:p>
        </p:txBody>
      </p:sp>
      <p:pic>
        <p:nvPicPr>
          <p:cNvPr id="11267" name="Picture 7" descr="IBD-06-03-23-1-22">
            <a:extLst>
              <a:ext uri="{FF2B5EF4-FFF2-40B4-BE49-F238E27FC236}">
                <a16:creationId xmlns:a16="http://schemas.microsoft.com/office/drawing/2014/main" id="{491E3E37-4C16-45EF-8283-AB6C6D847B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  <p:pic>
        <p:nvPicPr>
          <p:cNvPr id="11268" name="Picture 8" descr="IBD-06-03-23-1">
            <a:extLst>
              <a:ext uri="{FF2B5EF4-FFF2-40B4-BE49-F238E27FC236}">
                <a16:creationId xmlns:a16="http://schemas.microsoft.com/office/drawing/2014/main" id="{60B906B8-E136-46AA-A4F4-70223278806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485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3" name="Rectangle 9">
            <a:extLst>
              <a:ext uri="{FF2B5EF4-FFF2-40B4-BE49-F238E27FC236}">
                <a16:creationId xmlns:a16="http://schemas.microsoft.com/office/drawing/2014/main" id="{22DDD5A9-4D55-4567-B818-6173254C669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Aktivní IBD kolitida</a:t>
            </a:r>
          </a:p>
        </p:txBody>
      </p:sp>
      <p:pic>
        <p:nvPicPr>
          <p:cNvPr id="12291" name="Picture 7" descr="IBD-06-03-23-1-21">
            <a:extLst>
              <a:ext uri="{FF2B5EF4-FFF2-40B4-BE49-F238E27FC236}">
                <a16:creationId xmlns:a16="http://schemas.microsoft.com/office/drawing/2014/main" id="{AB546342-34AB-4A9A-99D5-4A20856139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  <p:pic>
        <p:nvPicPr>
          <p:cNvPr id="12292" name="Picture 8" descr="IBD-06-03-23-1-19">
            <a:extLst>
              <a:ext uri="{FF2B5EF4-FFF2-40B4-BE49-F238E27FC236}">
                <a16:creationId xmlns:a16="http://schemas.microsoft.com/office/drawing/2014/main" id="{8017A7EF-4367-4DE2-9E21-D7C0F079A92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390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F88BCA92-A270-499E-99B4-5F2DD7D8B9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Specifické formy kolitid: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7BCF75CF-E5D5-41DD-8365-6D57D1E9E1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defRPr/>
            </a:pPr>
            <a:r>
              <a:rPr lang="cs-CZ" altLang="cs-CZ" dirty="0">
                <a:solidFill>
                  <a:schemeClr val="hlink"/>
                </a:solidFill>
              </a:rPr>
              <a:t>Mikroskopická kolitida</a:t>
            </a:r>
            <a:r>
              <a:rPr lang="cs-CZ" altLang="cs-CZ" dirty="0"/>
              <a:t> (syndrom: chronický vodnatý průjem s chronickým zánětlivým infiltrátem sliznice bez patologie </a:t>
            </a:r>
            <a:r>
              <a:rPr lang="cs-CZ" altLang="cs-CZ" dirty="0" err="1"/>
              <a:t>kolonoskopicky</a:t>
            </a:r>
            <a:r>
              <a:rPr lang="cs-CZ" altLang="cs-CZ" dirty="0"/>
              <a:t>; F:M=7,5:1; asociace s autoimunními chorobami</a:t>
            </a:r>
            <a:r>
              <a:rPr lang="cs-CZ" altLang="cs-CZ" dirty="0" smtClean="0"/>
              <a:t>)</a:t>
            </a:r>
          </a:p>
          <a:p>
            <a:pPr marL="609600" indent="-609600">
              <a:defRPr/>
            </a:pPr>
            <a:endParaRPr lang="cs-CZ" altLang="cs-CZ" dirty="0"/>
          </a:p>
          <a:p>
            <a:pPr marL="609600" indent="-609600">
              <a:buFont typeface="Wingdings" panose="05000000000000000000" pitchFamily="2" charset="2"/>
              <a:buAutoNum type="arabicPeriod"/>
              <a:defRPr/>
            </a:pPr>
            <a:r>
              <a:rPr lang="cs-CZ" altLang="cs-CZ" dirty="0">
                <a:solidFill>
                  <a:schemeClr val="hlink"/>
                </a:solidFill>
              </a:rPr>
              <a:t>Kolagenní kolitida</a:t>
            </a:r>
            <a:r>
              <a:rPr lang="cs-CZ" altLang="cs-CZ" dirty="0"/>
              <a:t> (pruh kolagenu </a:t>
            </a:r>
            <a:r>
              <a:rPr lang="cs-CZ" altLang="cs-CZ" dirty="0" err="1"/>
              <a:t>subepiteliálně</a:t>
            </a:r>
            <a:r>
              <a:rPr lang="cs-CZ" altLang="cs-CZ" dirty="0"/>
              <a:t> 10</a:t>
            </a:r>
            <a:r>
              <a:rPr lang="el-GR" altLang="cs-CZ" dirty="0"/>
              <a:t>μ</a:t>
            </a:r>
            <a:r>
              <a:rPr lang="cs-CZ" altLang="cs-CZ" dirty="0"/>
              <a:t>m a více)</a:t>
            </a:r>
            <a:endParaRPr lang="el-GR" altLang="cs-CZ" dirty="0"/>
          </a:p>
          <a:p>
            <a:pPr marL="609600" indent="-609600">
              <a:buFont typeface="Wingdings" panose="05000000000000000000" pitchFamily="2" charset="2"/>
              <a:buAutoNum type="arabicPeriod"/>
              <a:defRPr/>
            </a:pPr>
            <a:r>
              <a:rPr lang="cs-CZ" altLang="cs-CZ" dirty="0">
                <a:solidFill>
                  <a:schemeClr val="hlink"/>
                </a:solidFill>
              </a:rPr>
              <a:t>Lymfocytární kolitida</a:t>
            </a:r>
            <a:r>
              <a:rPr lang="cs-CZ" altLang="cs-CZ" dirty="0"/>
              <a:t> (</a:t>
            </a:r>
            <a:r>
              <a:rPr lang="en-US" altLang="cs-CZ" dirty="0"/>
              <a:t>&gt;</a:t>
            </a:r>
            <a:r>
              <a:rPr lang="cs-CZ" altLang="cs-CZ" dirty="0"/>
              <a:t>20 IEL/100 </a:t>
            </a:r>
            <a:r>
              <a:rPr lang="cs-CZ" altLang="cs-CZ" dirty="0" err="1"/>
              <a:t>epitelií</a:t>
            </a:r>
            <a:r>
              <a:rPr lang="cs-CZ" alt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44336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5" name="Rectangle 9">
            <a:extLst>
              <a:ext uri="{FF2B5EF4-FFF2-40B4-BE49-F238E27FC236}">
                <a16:creationId xmlns:a16="http://schemas.microsoft.com/office/drawing/2014/main" id="{97B9A834-5D2B-448D-B1E8-3872BF89DD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Lymfocytární kolitida</a:t>
            </a:r>
          </a:p>
        </p:txBody>
      </p:sp>
      <p:pic>
        <p:nvPicPr>
          <p:cNvPr id="14339" name="Picture 7" descr="IBD-06-03-23-1-9">
            <a:extLst>
              <a:ext uri="{FF2B5EF4-FFF2-40B4-BE49-F238E27FC236}">
                <a16:creationId xmlns:a16="http://schemas.microsoft.com/office/drawing/2014/main" id="{B4497733-E542-4023-89BD-16733D01BAB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8" descr="IBD-06-03-23-1-10">
            <a:extLst>
              <a:ext uri="{FF2B5EF4-FFF2-40B4-BE49-F238E27FC236}">
                <a16:creationId xmlns:a16="http://schemas.microsoft.com/office/drawing/2014/main" id="{8B50F114-9B1F-4E02-AA41-3F65E181719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723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5">
            <a:extLst>
              <a:ext uri="{FF2B5EF4-FFF2-40B4-BE49-F238E27FC236}">
                <a16:creationId xmlns:a16="http://schemas.microsoft.com/office/drawing/2014/main" id="{D25DA21A-996B-48A0-83CF-8D77CA58DC1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66801" y="149444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Kolagenní kolitida</a:t>
            </a:r>
          </a:p>
        </p:txBody>
      </p:sp>
      <p:pic>
        <p:nvPicPr>
          <p:cNvPr id="15363" name="Picture 4" descr="IBD-06-03-23-1-13">
            <a:extLst>
              <a:ext uri="{FF2B5EF4-FFF2-40B4-BE49-F238E27FC236}">
                <a16:creationId xmlns:a16="http://schemas.microsoft.com/office/drawing/2014/main" id="{8B6BEE48-775A-4FAC-8344-80DF0C5362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0864" y="1600201"/>
            <a:ext cx="60102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206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>
            <a:extLst>
              <a:ext uri="{FF2B5EF4-FFF2-40B4-BE49-F238E27FC236}">
                <a16:creationId xmlns:a16="http://schemas.microsoft.com/office/drawing/2014/main" id="{88AE5BD1-DB56-43B4-B297-AD1D3846C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20534" y="734786"/>
            <a:ext cx="10074729" cy="5625193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Eosinofilní kolitida</a:t>
            </a:r>
            <a:r>
              <a:rPr lang="cs-CZ" altLang="cs-CZ" dirty="0"/>
              <a:t> (</a:t>
            </a:r>
            <a:r>
              <a:rPr lang="en-US" altLang="cs-CZ" dirty="0"/>
              <a:t>&gt;</a:t>
            </a:r>
            <a:r>
              <a:rPr lang="cs-CZ" altLang="cs-CZ" dirty="0"/>
              <a:t>60 </a:t>
            </a:r>
            <a:r>
              <a:rPr lang="cs-CZ" altLang="cs-CZ" dirty="0" err="1"/>
              <a:t>eosinofilů</a:t>
            </a:r>
            <a:r>
              <a:rPr lang="cs-CZ" altLang="cs-CZ" dirty="0"/>
              <a:t>/10HPF, </a:t>
            </a:r>
            <a:r>
              <a:rPr lang="cs-CZ" altLang="cs-CZ" dirty="0" err="1"/>
              <a:t>eosinofily</a:t>
            </a:r>
            <a:r>
              <a:rPr lang="cs-CZ" altLang="cs-CZ" dirty="0"/>
              <a:t> v </a:t>
            </a:r>
            <a:r>
              <a:rPr lang="cs-CZ" altLang="cs-CZ" dirty="0" err="1"/>
              <a:t>muscularis</a:t>
            </a:r>
            <a:r>
              <a:rPr lang="cs-CZ" altLang="cs-CZ" dirty="0"/>
              <a:t> </a:t>
            </a:r>
            <a:r>
              <a:rPr lang="cs-CZ" altLang="cs-CZ" dirty="0" err="1"/>
              <a:t>mucosae</a:t>
            </a:r>
            <a:r>
              <a:rPr lang="cs-CZ" altLang="cs-CZ" dirty="0"/>
              <a:t> či v kryptových abscesech; alergická proktitida/kolitida)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Graft</a:t>
            </a:r>
            <a:r>
              <a:rPr lang="cs-CZ" altLang="cs-CZ" b="1" dirty="0">
                <a:solidFill>
                  <a:schemeClr val="hlink"/>
                </a:solidFill>
              </a:rPr>
              <a:t> Versus Host </a:t>
            </a:r>
            <a:r>
              <a:rPr lang="cs-CZ" altLang="cs-CZ" b="1" dirty="0" err="1">
                <a:solidFill>
                  <a:schemeClr val="hlink"/>
                </a:solidFill>
              </a:rPr>
              <a:t>Disease</a:t>
            </a:r>
            <a:r>
              <a:rPr lang="cs-CZ" altLang="cs-CZ" b="1" dirty="0">
                <a:solidFill>
                  <a:schemeClr val="hlink"/>
                </a:solidFill>
              </a:rPr>
              <a:t> (GVHD);</a:t>
            </a:r>
            <a:r>
              <a:rPr lang="cs-CZ" altLang="cs-CZ" dirty="0"/>
              <a:t> akutní „</a:t>
            </a:r>
            <a:r>
              <a:rPr lang="cs-CZ" altLang="cs-CZ" dirty="0" err="1"/>
              <a:t>apoptotoická</a:t>
            </a:r>
            <a:r>
              <a:rPr lang="cs-CZ" altLang="cs-CZ" dirty="0"/>
              <a:t> </a:t>
            </a:r>
            <a:r>
              <a:rPr lang="cs-CZ" altLang="cs-CZ" dirty="0" err="1"/>
              <a:t>kolonopatie</a:t>
            </a:r>
            <a:r>
              <a:rPr lang="cs-CZ" altLang="cs-CZ" dirty="0"/>
              <a:t>“; chronická ve střevě vzácně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Ischemická kolitida</a:t>
            </a:r>
            <a:r>
              <a:rPr lang="cs-CZ" altLang="cs-CZ" dirty="0"/>
              <a:t> (hemoragie, nekrózy, </a:t>
            </a:r>
            <a:r>
              <a:rPr lang="cs-CZ" altLang="cs-CZ" dirty="0" err="1"/>
              <a:t>hemosiderin</a:t>
            </a:r>
            <a:r>
              <a:rPr lang="cs-CZ" altLang="cs-CZ" dirty="0"/>
              <a:t>, </a:t>
            </a:r>
            <a:r>
              <a:rPr lang="cs-CZ" altLang="cs-CZ" dirty="0" err="1"/>
              <a:t>longitudiálně</a:t>
            </a:r>
            <a:r>
              <a:rPr lang="cs-CZ" altLang="cs-CZ" dirty="0"/>
              <a:t> probíhající vředy, striktury, </a:t>
            </a:r>
            <a:r>
              <a:rPr lang="cs-CZ" altLang="cs-CZ" dirty="0" err="1"/>
              <a:t>splenická</a:t>
            </a:r>
            <a:r>
              <a:rPr lang="cs-CZ" altLang="cs-CZ" dirty="0"/>
              <a:t> </a:t>
            </a:r>
            <a:r>
              <a:rPr lang="cs-CZ" altLang="cs-CZ" dirty="0" err="1"/>
              <a:t>flexura</a:t>
            </a:r>
            <a:r>
              <a:rPr lang="cs-CZ" altLang="cs-CZ" dirty="0"/>
              <a:t>, fibróza </a:t>
            </a:r>
            <a:r>
              <a:rPr lang="cs-CZ" altLang="cs-CZ" dirty="0" err="1"/>
              <a:t>muscularis</a:t>
            </a:r>
            <a:r>
              <a:rPr lang="cs-CZ" altLang="cs-CZ" dirty="0"/>
              <a:t> propria)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Infekční a/nebo </a:t>
            </a:r>
            <a:r>
              <a:rPr lang="cs-CZ" altLang="cs-CZ" b="1" dirty="0" err="1">
                <a:solidFill>
                  <a:schemeClr val="hlink"/>
                </a:solidFill>
              </a:rPr>
              <a:t>self</a:t>
            </a:r>
            <a:r>
              <a:rPr lang="cs-CZ" altLang="cs-CZ" b="1" dirty="0">
                <a:solidFill>
                  <a:schemeClr val="hlink"/>
                </a:solidFill>
              </a:rPr>
              <a:t> limited kolitida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Pseudomembranózní</a:t>
            </a:r>
            <a:r>
              <a:rPr lang="cs-CZ" altLang="cs-CZ" b="1" dirty="0">
                <a:solidFill>
                  <a:schemeClr val="hlink"/>
                </a:solidFill>
              </a:rPr>
              <a:t> kolitida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Postradiační</a:t>
            </a:r>
            <a:r>
              <a:rPr lang="cs-CZ" altLang="cs-CZ" b="1" dirty="0">
                <a:solidFill>
                  <a:schemeClr val="hlink"/>
                </a:solidFill>
              </a:rPr>
              <a:t> kolitida </a:t>
            </a:r>
            <a:r>
              <a:rPr lang="cs-CZ" altLang="cs-CZ" dirty="0"/>
              <a:t>(</a:t>
            </a:r>
            <a:r>
              <a:rPr lang="cs-CZ" altLang="cs-CZ" dirty="0" err="1"/>
              <a:t>fistulace</a:t>
            </a:r>
            <a:r>
              <a:rPr lang="cs-CZ" altLang="cs-CZ" dirty="0"/>
              <a:t>, vředy, striktury, atrofická sliznice, </a:t>
            </a:r>
            <a:r>
              <a:rPr lang="cs-CZ" altLang="cs-CZ" dirty="0" err="1"/>
              <a:t>ektatické</a:t>
            </a:r>
            <a:r>
              <a:rPr lang="cs-CZ" altLang="cs-CZ" dirty="0"/>
              <a:t> cévy, fibróza s </a:t>
            </a:r>
            <a:r>
              <a:rPr lang="cs-CZ" altLang="cs-CZ" dirty="0" err="1"/>
              <a:t>hyalinizací</a:t>
            </a:r>
            <a:r>
              <a:rPr lang="cs-CZ" altLang="cs-CZ" dirty="0"/>
              <a:t>, ztluštění stěny cév a stenóza cévních </a:t>
            </a:r>
            <a:r>
              <a:rPr lang="cs-CZ" altLang="cs-CZ" dirty="0" err="1"/>
              <a:t>lumin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Drug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induced</a:t>
            </a:r>
            <a:r>
              <a:rPr lang="cs-CZ" altLang="cs-CZ" b="1" dirty="0">
                <a:solidFill>
                  <a:schemeClr val="hlink"/>
                </a:solidFill>
              </a:rPr>
              <a:t> kolitida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TBC </a:t>
            </a:r>
            <a:r>
              <a:rPr lang="cs-CZ" altLang="cs-CZ" dirty="0">
                <a:solidFill>
                  <a:schemeClr val="tx1"/>
                </a:solidFill>
              </a:rPr>
              <a:t>(primární (při infekci BK alimentární cestou) a sekundární (šíření BK do střeva při plicní tbc, vykašlání a spolykání infikovaného sputa))</a:t>
            </a:r>
            <a:endParaRPr lang="en-US" alt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6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CC896BA2-8EAF-4B5E-B77D-65847C8E54F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4A3D872B-8911-4B46-ACC0-D5A28755B0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515203"/>
            <a:ext cx="10275570" cy="5812118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Pseudomembranózní</a:t>
            </a:r>
            <a:r>
              <a:rPr lang="cs-CZ" altLang="cs-CZ" b="1" dirty="0">
                <a:solidFill>
                  <a:schemeClr val="hlink"/>
                </a:solidFill>
              </a:rPr>
              <a:t> kolitida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Clostridium </a:t>
            </a:r>
            <a:r>
              <a:rPr lang="cs-CZ" altLang="cs-CZ" dirty="0" err="1"/>
              <a:t>difficile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Onemocnění asociované s formacemi </a:t>
            </a:r>
            <a:r>
              <a:rPr lang="cs-CZ" altLang="cs-CZ" b="1" dirty="0" err="1">
                <a:solidFill>
                  <a:schemeClr val="hlink"/>
                </a:solidFill>
              </a:rPr>
              <a:t>pseudomembrán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ATB </a:t>
            </a:r>
            <a:r>
              <a:rPr lang="cs-CZ" altLang="cs-CZ" dirty="0"/>
              <a:t>asociovaná kolitida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Ischémie </a:t>
            </a:r>
            <a:r>
              <a:rPr lang="cs-CZ" altLang="cs-CZ" dirty="0"/>
              <a:t>– ischemická kolitida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Hemolyticko-uremický </a:t>
            </a:r>
            <a:r>
              <a:rPr lang="cs-CZ" altLang="cs-CZ" dirty="0"/>
              <a:t>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Chemoterapií </a:t>
            </a:r>
            <a:r>
              <a:rPr lang="cs-CZ" altLang="cs-CZ" dirty="0"/>
              <a:t>indukované intestinální poškození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Neutropenická</a:t>
            </a:r>
            <a:r>
              <a:rPr lang="cs-CZ" altLang="cs-CZ" dirty="0" smtClean="0"/>
              <a:t> </a:t>
            </a:r>
            <a:r>
              <a:rPr lang="cs-CZ" altLang="cs-CZ" dirty="0"/>
              <a:t>enterokolitida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Shigelóza</a:t>
            </a:r>
            <a:r>
              <a:rPr lang="cs-CZ" altLang="cs-CZ" dirty="0"/>
              <a:t>, Amébiáza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Kolitida </a:t>
            </a:r>
            <a:r>
              <a:rPr lang="cs-CZ" altLang="cs-CZ" dirty="0"/>
              <a:t>komplikující obstrukci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Slizniční </a:t>
            </a:r>
            <a:r>
              <a:rPr lang="cs-CZ" altLang="cs-CZ" dirty="0"/>
              <a:t>prolaps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Toxické </a:t>
            </a:r>
            <a:r>
              <a:rPr lang="cs-CZ" altLang="cs-CZ" dirty="0"/>
              <a:t>poškození těžkými kovy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8631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Zástupný symbol pro obsah 5">
            <a:extLst>
              <a:ext uri="{FF2B5EF4-FFF2-40B4-BE49-F238E27FC236}">
                <a16:creationId xmlns:a16="http://schemas.microsoft.com/office/drawing/2014/main" id="{ECCEF5DD-C52A-4084-BE6B-1CF992A24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274639"/>
            <a:ext cx="5400675" cy="5400675"/>
          </a:xfr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FB4ACDE-5BC0-4F15-A37C-E2A464416BCE}"/>
              </a:ext>
            </a:extLst>
          </p:cNvPr>
          <p:cNvCxnSpPr/>
          <p:nvPr/>
        </p:nvCxnSpPr>
        <p:spPr>
          <a:xfrm>
            <a:off x="7391401" y="3500438"/>
            <a:ext cx="792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TextovéPole 8">
            <a:extLst>
              <a:ext uri="{FF2B5EF4-FFF2-40B4-BE49-F238E27FC236}">
                <a16:creationId xmlns:a16="http://schemas.microsoft.com/office/drawing/2014/main" id="{6DE8ACB6-6286-4808-9F73-4F9132B6A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464" y="3500438"/>
            <a:ext cx="3006721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Komplikace: Perforace, absces,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peritonitida, sepse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66DCA2F-F5F3-4E03-BA38-5BEC61BA44C1}"/>
              </a:ext>
            </a:extLst>
          </p:cNvPr>
          <p:cNvCxnSpPr/>
          <p:nvPr/>
        </p:nvCxnSpPr>
        <p:spPr>
          <a:xfrm>
            <a:off x="7381875" y="3644901"/>
            <a:ext cx="801688" cy="1368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9" name="TextovéPole 11">
            <a:extLst>
              <a:ext uri="{FF2B5EF4-FFF2-40B4-BE49-F238E27FC236}">
                <a16:creationId xmlns:a16="http://schemas.microsoft.com/office/drawing/2014/main" id="{199E0933-234B-406A-98A7-ADD2A723D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112" y="5157788"/>
            <a:ext cx="4180312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Komplikace: Fistula do močového měchýře,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vaginy, tenkého střeva</a:t>
            </a:r>
          </a:p>
        </p:txBody>
      </p:sp>
      <p:sp>
        <p:nvSpPr>
          <p:cNvPr id="18440" name="TextovéPole 12">
            <a:extLst>
              <a:ext uri="{FF2B5EF4-FFF2-40B4-BE49-F238E27FC236}">
                <a16:creationId xmlns:a16="http://schemas.microsoft.com/office/drawing/2014/main" id="{A2989EB0-F32C-4FA4-BEA1-5395D6070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576" y="6030913"/>
            <a:ext cx="7140096" cy="70788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/>
              <a:t>Získané nepravé divertikly = </a:t>
            </a:r>
            <a:r>
              <a:rPr lang="cs-CZ" altLang="cs-CZ" sz="2000" b="1" dirty="0" err="1"/>
              <a:t>herniace</a:t>
            </a:r>
            <a:r>
              <a:rPr lang="cs-CZ" altLang="cs-CZ" sz="2000" b="1" dirty="0"/>
              <a:t> sliznice do stěny střevní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Kongenitální divertikly – výchlipka tvořená všemi vrstvami stěny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838ADAAB-E642-428E-9581-CCA74F99F583}"/>
              </a:ext>
            </a:extLst>
          </p:cNvPr>
          <p:cNvCxnSpPr/>
          <p:nvPr/>
        </p:nvCxnSpPr>
        <p:spPr>
          <a:xfrm flipV="1">
            <a:off x="2334638" y="3500438"/>
            <a:ext cx="2791839" cy="818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E8AF5BB1-7E85-4122-8C70-81792FED903E}"/>
              </a:ext>
            </a:extLst>
          </p:cNvPr>
          <p:cNvSpPr txBox="1"/>
          <p:nvPr/>
        </p:nvSpPr>
        <p:spPr>
          <a:xfrm>
            <a:off x="312975" y="4358296"/>
            <a:ext cx="2452531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latin typeface="Garamond" panose="02020404030301010803" pitchFamily="18" charset="0"/>
              </a:rPr>
              <a:t>Predilekčně v </a:t>
            </a:r>
            <a:r>
              <a:rPr lang="cs-CZ" dirty="0" err="1">
                <a:latin typeface="Garamond" panose="02020404030301010803" pitchFamily="18" charset="0"/>
              </a:rPr>
              <a:t>sigmoideu</a:t>
            </a:r>
            <a:endParaRPr lang="cs-CZ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06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5" name="Rectangle 9">
            <a:extLst>
              <a:ext uri="{FF2B5EF4-FFF2-40B4-BE49-F238E27FC236}">
                <a16:creationId xmlns:a16="http://schemas.microsoft.com/office/drawing/2014/main" id="{448A19E9-A6B3-43AA-8DE3-1CAF22AD53D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Pseudomembranózní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kolitida</a:t>
            </a:r>
          </a:p>
        </p:txBody>
      </p:sp>
      <p:pic>
        <p:nvPicPr>
          <p:cNvPr id="18435" name="Picture 7" descr="IBD-06-03-23-1-3">
            <a:extLst>
              <a:ext uri="{FF2B5EF4-FFF2-40B4-BE49-F238E27FC236}">
                <a16:creationId xmlns:a16="http://schemas.microsoft.com/office/drawing/2014/main" id="{DCB60279-C16E-473F-AE85-1CE72ED4A5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  <p:pic>
        <p:nvPicPr>
          <p:cNvPr id="18436" name="Picture 8" descr="IBD-06-03-23-1-4">
            <a:extLst>
              <a:ext uri="{FF2B5EF4-FFF2-40B4-BE49-F238E27FC236}">
                <a16:creationId xmlns:a16="http://schemas.microsoft.com/office/drawing/2014/main" id="{922EA05D-FE6A-4AD5-A676-4A234F5059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376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5" name="Rectangle 13">
            <a:extLst>
              <a:ext uri="{FF2B5EF4-FFF2-40B4-BE49-F238E27FC236}">
                <a16:creationId xmlns:a16="http://schemas.microsoft.com/office/drawing/2014/main" id="{F7153258-1538-492C-9DC9-8F8BB460032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Ischemická kolitida</a:t>
            </a:r>
          </a:p>
        </p:txBody>
      </p:sp>
      <p:pic>
        <p:nvPicPr>
          <p:cNvPr id="19459" name="Picture 11" descr="IBD-06-03-23-1-5">
            <a:extLst>
              <a:ext uri="{FF2B5EF4-FFF2-40B4-BE49-F238E27FC236}">
                <a16:creationId xmlns:a16="http://schemas.microsoft.com/office/drawing/2014/main" id="{64223D43-D647-4FA9-A77A-0126EE5DA6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  <p:pic>
        <p:nvPicPr>
          <p:cNvPr id="19460" name="Picture 16" descr="IBD-06-03-23-1-6">
            <a:extLst>
              <a:ext uri="{FF2B5EF4-FFF2-40B4-BE49-F238E27FC236}">
                <a16:creationId xmlns:a16="http://schemas.microsoft.com/office/drawing/2014/main" id="{7723DD11-32C4-4FE9-9F85-3E38C2A50F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503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3C755BE1-9A82-4A7D-8676-4FE9169F990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Získané </a:t>
            </a: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megacolon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komplikace: perforace, peritonitida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22D5646-DB61-4B8B-9CFC-06A6A74B6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2172306"/>
            <a:ext cx="10058400" cy="40233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hlink"/>
                </a:solidFill>
              </a:rPr>
              <a:t>Obstrukce střeva (nádorová, striktura zánětlivé geneze)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hlink"/>
                </a:solidFill>
              </a:rPr>
              <a:t>Toxické </a:t>
            </a:r>
            <a:r>
              <a:rPr lang="cs-CZ" altLang="cs-CZ" dirty="0" err="1">
                <a:solidFill>
                  <a:schemeClr val="hlink"/>
                </a:solidFill>
              </a:rPr>
              <a:t>megacolon</a:t>
            </a:r>
            <a:r>
              <a:rPr lang="cs-CZ" altLang="cs-CZ" dirty="0">
                <a:solidFill>
                  <a:schemeClr val="hlink"/>
                </a:solidFill>
              </a:rPr>
              <a:t> (komplikace ulcerózní kolitidy či m. Crohn)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hlink"/>
                </a:solidFill>
              </a:rPr>
              <a:t>Funkční psychosomatické poruchy</a:t>
            </a:r>
          </a:p>
          <a:p>
            <a:pPr eaLnBrk="1" hangingPunct="1">
              <a:defRPr/>
            </a:pPr>
            <a:r>
              <a:rPr lang="cs-CZ" altLang="cs-CZ" dirty="0" err="1">
                <a:solidFill>
                  <a:schemeClr val="hlink"/>
                </a:solidFill>
              </a:rPr>
              <a:t>Chagasova</a:t>
            </a:r>
            <a:r>
              <a:rPr lang="cs-CZ" altLang="cs-CZ" dirty="0">
                <a:solidFill>
                  <a:schemeClr val="hlink"/>
                </a:solidFill>
              </a:rPr>
              <a:t> choroba (</a:t>
            </a:r>
            <a:r>
              <a:rPr lang="cs-CZ" altLang="cs-CZ" dirty="0" err="1">
                <a:solidFill>
                  <a:schemeClr val="hlink"/>
                </a:solidFill>
              </a:rPr>
              <a:t>trypanosomiáza</a:t>
            </a:r>
            <a:r>
              <a:rPr lang="cs-CZ" altLang="cs-CZ" dirty="0">
                <a:solidFill>
                  <a:schemeClr val="hlink"/>
                </a:solidFill>
              </a:rPr>
              <a:t>) – destrukce </a:t>
            </a:r>
            <a:r>
              <a:rPr lang="cs-CZ" altLang="cs-CZ" dirty="0" err="1">
                <a:solidFill>
                  <a:schemeClr val="hlink"/>
                </a:solidFill>
              </a:rPr>
              <a:t>myenterického</a:t>
            </a:r>
            <a:r>
              <a:rPr lang="cs-CZ" altLang="cs-CZ" dirty="0">
                <a:solidFill>
                  <a:schemeClr val="hlink"/>
                </a:solidFill>
              </a:rPr>
              <a:t> plexu přímou invazí parazitem</a:t>
            </a:r>
          </a:p>
        </p:txBody>
      </p:sp>
    </p:spTree>
    <p:extLst>
      <p:ext uri="{BB962C8B-B14F-4D97-AF65-F5344CB8AC3E}">
        <p14:creationId xmlns:p14="http://schemas.microsoft.com/office/powerpoint/2010/main" val="3158390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A8E1F-6293-4A7B-8B04-978A1BB9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Kolorektální karcinom (CRC)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F65CFA-65C0-4DC5-9171-04386C3AD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210256" cy="4342795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cs-CZ" sz="2800" dirty="0"/>
              <a:t>Jedno z nejčastějších nádorových onemocnění; adenokarcinomy</a:t>
            </a:r>
          </a:p>
          <a:p>
            <a:pPr>
              <a:defRPr/>
            </a:pPr>
            <a:r>
              <a:rPr lang="cs-CZ" sz="2800" dirty="0"/>
              <a:t>V ČR výrazné snížení incidence a zlepšení prognózy CRC vzhledem k časnějšímu záchytu– efekt fungujícího screeningu</a:t>
            </a:r>
          </a:p>
          <a:p>
            <a:pPr>
              <a:defRPr/>
            </a:pPr>
            <a:endParaRPr lang="cs-CZ" sz="2800" dirty="0"/>
          </a:p>
          <a:p>
            <a:pPr>
              <a:defRPr/>
            </a:pPr>
            <a:r>
              <a:rPr lang="cs-CZ" sz="2800" b="1" dirty="0"/>
              <a:t>Predispozice hereditární i nehereditární: </a:t>
            </a:r>
          </a:p>
          <a:p>
            <a:pPr>
              <a:defRPr/>
            </a:pPr>
            <a:r>
              <a:rPr lang="cs-CZ" sz="2800" dirty="0"/>
              <a:t>- familiární adenomatózní polypóza (</a:t>
            </a:r>
            <a:r>
              <a:rPr lang="cs-CZ" sz="2800" dirty="0" err="1"/>
              <a:t>germinální</a:t>
            </a:r>
            <a:r>
              <a:rPr lang="cs-CZ" sz="2800" dirty="0"/>
              <a:t> mutace v TSG APC)</a:t>
            </a:r>
          </a:p>
          <a:p>
            <a:pPr>
              <a:defRPr/>
            </a:pPr>
            <a:r>
              <a:rPr lang="cs-CZ" sz="2800" dirty="0"/>
              <a:t>- Lynchův syndrom (</a:t>
            </a:r>
            <a:r>
              <a:rPr lang="cs-CZ" sz="2800" dirty="0" err="1"/>
              <a:t>germinální</a:t>
            </a:r>
            <a:r>
              <a:rPr lang="cs-CZ" sz="2800" dirty="0"/>
              <a:t> mutace v MMR genech)</a:t>
            </a:r>
          </a:p>
          <a:p>
            <a:pPr>
              <a:defRPr/>
            </a:pPr>
            <a:r>
              <a:rPr lang="cs-CZ" sz="2800" dirty="0"/>
              <a:t>- IBD, zejména ulcerózní kolitida</a:t>
            </a:r>
          </a:p>
          <a:p>
            <a:pPr>
              <a:defRPr/>
            </a:pPr>
            <a:endParaRPr lang="cs-CZ" sz="2800" dirty="0"/>
          </a:p>
          <a:p>
            <a:pPr>
              <a:defRPr/>
            </a:pPr>
            <a:r>
              <a:rPr lang="cs-CZ" sz="2800" b="1" dirty="0" err="1"/>
              <a:t>Prekurzorové</a:t>
            </a:r>
            <a:r>
              <a:rPr lang="cs-CZ" sz="2800" b="1" dirty="0"/>
              <a:t> léze/prekancerózy</a:t>
            </a:r>
            <a:r>
              <a:rPr lang="cs-CZ" sz="2800" dirty="0"/>
              <a:t>:</a:t>
            </a:r>
          </a:p>
          <a:p>
            <a:pPr>
              <a:defRPr/>
            </a:pPr>
            <a:r>
              <a:rPr lang="cs-CZ" sz="2800" dirty="0"/>
              <a:t>Adenomové polypy (tubulární, </a:t>
            </a:r>
            <a:r>
              <a:rPr lang="cs-CZ" sz="2800" dirty="0" err="1"/>
              <a:t>tubulovilózní</a:t>
            </a:r>
            <a:r>
              <a:rPr lang="cs-CZ" sz="2800" dirty="0"/>
              <a:t>, </a:t>
            </a:r>
            <a:r>
              <a:rPr lang="cs-CZ" sz="2800" dirty="0" err="1"/>
              <a:t>vilózní</a:t>
            </a:r>
            <a:r>
              <a:rPr lang="cs-CZ" sz="2800" dirty="0"/>
              <a:t>), cca 75 % CRC</a:t>
            </a:r>
          </a:p>
          <a:p>
            <a:pPr>
              <a:defRPr/>
            </a:pPr>
            <a:r>
              <a:rPr lang="cs-CZ" sz="2800" dirty="0"/>
              <a:t>Pilovité/</a:t>
            </a:r>
            <a:r>
              <a:rPr lang="cs-CZ" sz="2800" dirty="0" err="1"/>
              <a:t>serrated</a:t>
            </a:r>
            <a:r>
              <a:rPr lang="cs-CZ" sz="2800" dirty="0"/>
              <a:t> léze </a:t>
            </a:r>
          </a:p>
          <a:p>
            <a:pPr>
              <a:defRPr/>
            </a:pPr>
            <a:r>
              <a:rPr lang="cs-C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4873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10704-BA94-4CE3-8E93-FF92589D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tx1"/>
                </a:solidFill>
                <a:latin typeface="+mn-lt"/>
              </a:rPr>
              <a:t>Karcinogeneze kolorektálního karcinomu (CRC)</a:t>
            </a:r>
          </a:p>
        </p:txBody>
      </p:sp>
      <p:pic>
        <p:nvPicPr>
          <p:cNvPr id="21507" name="Zástupný symbol pro obsah 3">
            <a:extLst>
              <a:ext uri="{FF2B5EF4-FFF2-40B4-BE49-F238E27FC236}">
                <a16:creationId xmlns:a16="http://schemas.microsoft.com/office/drawing/2014/main" id="{25A516EE-C356-432F-933F-A55B39FB5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650" y="2060575"/>
            <a:ext cx="8891588" cy="3600450"/>
          </a:xfrm>
        </p:spPr>
      </p:pic>
    </p:spTree>
    <p:extLst>
      <p:ext uri="{BB962C8B-B14F-4D97-AF65-F5344CB8AC3E}">
        <p14:creationId xmlns:p14="http://schemas.microsoft.com/office/powerpoint/2010/main" val="396132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5A900BFF-87EE-45B0-BC44-2303A917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847070" cy="145075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>
                <a:latin typeface="+mn-lt"/>
              </a:rPr>
              <a:t>Dominantní cesty onkogeneze sporadického CRC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F025A1-7B1D-4E82-AA31-A40D039A4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>
              <a:spcAft>
                <a:spcPts val="0"/>
              </a:spcAft>
              <a:defRPr/>
            </a:pPr>
            <a:r>
              <a:rPr lang="cs-CZ" b="1" dirty="0"/>
              <a:t>Tradiční cesta onkogeneze CRC</a:t>
            </a:r>
          </a:p>
          <a:p>
            <a:pPr>
              <a:spcAft>
                <a:spcPts val="0"/>
              </a:spcAft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b="1" dirty="0"/>
              <a:t>     </a:t>
            </a:r>
            <a:endParaRPr lang="cs-CZ" sz="1800" b="1" dirty="0"/>
          </a:p>
          <a:p>
            <a:pPr marL="0" indent="0">
              <a:spcAft>
                <a:spcPts val="0"/>
              </a:spcAft>
              <a:buNone/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lang="cs-CZ" b="1" dirty="0"/>
              <a:t>Pilovitá/</a:t>
            </a:r>
            <a:r>
              <a:rPr lang="cs-CZ" b="1" dirty="0" err="1"/>
              <a:t>serrated</a:t>
            </a:r>
            <a:r>
              <a:rPr lang="cs-CZ" b="1" dirty="0"/>
              <a:t> cesta onkogeneze CRC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sz="2800" b="1" dirty="0">
                <a:solidFill>
                  <a:srgbClr val="FFC000"/>
                </a:solidFill>
              </a:rPr>
              <a:t> 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lang="cs-CZ" b="1" dirty="0"/>
              <a:t>Alternativní cesta onkogeneze CRC</a:t>
            </a:r>
          </a:p>
        </p:txBody>
      </p:sp>
      <p:sp>
        <p:nvSpPr>
          <p:cNvPr id="6" name="Šipka doprava 5">
            <a:extLst>
              <a:ext uri="{FF2B5EF4-FFF2-40B4-BE49-F238E27FC236}">
                <a16:creationId xmlns:a16="http://schemas.microsoft.com/office/drawing/2014/main" id="{B8270DB8-8DE9-46DA-BC30-75C9AC490849}"/>
              </a:ext>
            </a:extLst>
          </p:cNvPr>
          <p:cNvSpPr/>
          <p:nvPr/>
        </p:nvSpPr>
        <p:spPr>
          <a:xfrm>
            <a:off x="5335588" y="242252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437" name="TextovéPole 6">
            <a:extLst>
              <a:ext uri="{FF2B5EF4-FFF2-40B4-BE49-F238E27FC236}">
                <a16:creationId xmlns:a16="http://schemas.microsoft.com/office/drawing/2014/main" id="{A5505031-4836-4F0D-8813-397355C5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2479675"/>
            <a:ext cx="111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Garamond" panose="02020404030301010803" pitchFamily="18" charset="0"/>
              </a:rPr>
              <a:t>karcinom</a:t>
            </a:r>
          </a:p>
        </p:txBody>
      </p:sp>
      <p:pic>
        <p:nvPicPr>
          <p:cNvPr id="18438" name="Obrázek 7">
            <a:extLst>
              <a:ext uri="{FF2B5EF4-FFF2-40B4-BE49-F238E27FC236}">
                <a16:creationId xmlns:a16="http://schemas.microsoft.com/office/drawing/2014/main" id="{9E7B4524-B9EF-4036-B287-23EF87BAA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3881439"/>
            <a:ext cx="168116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Obrázek 8">
            <a:extLst>
              <a:ext uri="{FF2B5EF4-FFF2-40B4-BE49-F238E27FC236}">
                <a16:creationId xmlns:a16="http://schemas.microsoft.com/office/drawing/2014/main" id="{57343D92-03DF-42BD-9FE3-8080989FE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3860801"/>
            <a:ext cx="170815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ovéPole 9">
            <a:extLst>
              <a:ext uri="{FF2B5EF4-FFF2-40B4-BE49-F238E27FC236}">
                <a16:creationId xmlns:a16="http://schemas.microsoft.com/office/drawing/2014/main" id="{A24657C4-9641-423C-9DAC-950546A4A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7" y="4180682"/>
            <a:ext cx="1652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latin typeface="Garamond" panose="02020404030301010803" pitchFamily="18" charset="0"/>
              </a:rPr>
              <a:t>serrated</a:t>
            </a:r>
            <a:r>
              <a:rPr lang="cs-CZ" altLang="cs-CZ" sz="1800" b="1" dirty="0">
                <a:latin typeface="Garamond" panose="02020404030301010803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Garamond" panose="02020404030301010803" pitchFamily="18" charset="0"/>
              </a:rPr>
              <a:t>polyp/adenom</a:t>
            </a:r>
          </a:p>
        </p:txBody>
      </p:sp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1FBCBA18-221D-4150-818D-AFACBABFE0B3}"/>
              </a:ext>
            </a:extLst>
          </p:cNvPr>
          <p:cNvSpPr/>
          <p:nvPr/>
        </p:nvSpPr>
        <p:spPr>
          <a:xfrm>
            <a:off x="5357813" y="4262439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442" name="TextovéPole 12">
            <a:extLst>
              <a:ext uri="{FF2B5EF4-FFF2-40B4-BE49-F238E27FC236}">
                <a16:creationId xmlns:a16="http://schemas.microsoft.com/office/drawing/2014/main" id="{7B9CC1D3-B5AE-4DD8-926F-9B66668B3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2479675"/>
            <a:ext cx="97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Garamond" panose="02020404030301010803" pitchFamily="18" charset="0"/>
              </a:rPr>
              <a:t>adenom</a:t>
            </a:r>
          </a:p>
        </p:txBody>
      </p:sp>
      <p:sp>
        <p:nvSpPr>
          <p:cNvPr id="18443" name="TextovéPole 14">
            <a:extLst>
              <a:ext uri="{FF2B5EF4-FFF2-40B4-BE49-F238E27FC236}">
                <a16:creationId xmlns:a16="http://schemas.microsoft.com/office/drawing/2014/main" id="{710B7FD4-F294-4D5B-AFA5-23EF2A7B5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888" y="4319589"/>
            <a:ext cx="111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Garamond" panose="02020404030301010803" pitchFamily="18" charset="0"/>
              </a:rPr>
              <a:t>karcinom</a:t>
            </a:r>
          </a:p>
        </p:txBody>
      </p:sp>
      <p:pic>
        <p:nvPicPr>
          <p:cNvPr id="18445" name="Obrázek 1">
            <a:extLst>
              <a:ext uri="{FF2B5EF4-FFF2-40B4-BE49-F238E27FC236}">
                <a16:creationId xmlns:a16="http://schemas.microsoft.com/office/drawing/2014/main" id="{D621F811-D8AC-4D38-A4F9-095184D39A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9" y="2092326"/>
            <a:ext cx="160972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Obrázek 1">
            <a:extLst>
              <a:ext uri="{FF2B5EF4-FFF2-40B4-BE49-F238E27FC236}">
                <a16:creationId xmlns:a16="http://schemas.microsoft.com/office/drawing/2014/main" id="{4D928E7A-372B-4C47-AAAA-5BCF745A23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9" y="2046288"/>
            <a:ext cx="165258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932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1B3ECB0E-80B8-456A-A224-F7E9496D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2324100"/>
            <a:ext cx="895350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Normální sliznice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4ADE1541-75EA-4995-8252-792A22817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9" y="2316163"/>
            <a:ext cx="1055687" cy="6461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 dirty="0">
                <a:solidFill>
                  <a:srgbClr val="003C7A"/>
                </a:solidFill>
              </a:rPr>
              <a:t>Aberantní </a:t>
            </a:r>
            <a:r>
              <a:rPr lang="cs-CZ" altLang="cs-CZ" sz="1200" b="1" dirty="0" err="1">
                <a:solidFill>
                  <a:srgbClr val="003C7A"/>
                </a:solidFill>
              </a:rPr>
              <a:t>kryptální</a:t>
            </a:r>
            <a:r>
              <a:rPr lang="cs-CZ" altLang="cs-CZ" sz="1200" b="1" dirty="0">
                <a:solidFill>
                  <a:srgbClr val="003C7A"/>
                </a:solidFill>
              </a:rPr>
              <a:t> fokus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47684EFB-0C47-49ED-8868-6A1F4B4EB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9" y="1557339"/>
            <a:ext cx="1271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 i="1"/>
              <a:t>APC/</a:t>
            </a:r>
            <a:r>
              <a:rPr lang="cs-CZ" altLang="cs-CZ" sz="1200" b="1" i="1">
                <a:latin typeface="Symbol" panose="05050102010706020507" pitchFamily="18" charset="2"/>
              </a:rPr>
              <a:t>b</a:t>
            </a:r>
            <a:r>
              <a:rPr lang="cs-CZ" altLang="cs-CZ" sz="1200" b="1" i="1"/>
              <a:t>-catenin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33825545-7E2B-4F16-A382-D70189DDD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1" y="1552575"/>
            <a:ext cx="835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 i="1"/>
              <a:t>(KRAS)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CD5984D5-D362-4281-92B0-C307BDAEE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51" y="1412875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 i="1"/>
              <a:t>TP53, PIK3CA, ztráta 18q</a:t>
            </a:r>
          </a:p>
        </p:txBody>
      </p:sp>
      <p:sp>
        <p:nvSpPr>
          <p:cNvPr id="19463" name="AutoShape 7">
            <a:extLst>
              <a:ext uri="{FF2B5EF4-FFF2-40B4-BE49-F238E27FC236}">
                <a16:creationId xmlns:a16="http://schemas.microsoft.com/office/drawing/2014/main" id="{781A26D0-341C-4CDC-9E92-40988FB783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72014" y="3114675"/>
            <a:ext cx="4471987" cy="70485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1684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/>
              <a:t>             CIN      </a:t>
            </a:r>
          </a:p>
        </p:txBody>
      </p:sp>
      <p:sp>
        <p:nvSpPr>
          <p:cNvPr id="19464" name="Text Box 9">
            <a:extLst>
              <a:ext uri="{FF2B5EF4-FFF2-40B4-BE49-F238E27FC236}">
                <a16:creationId xmlns:a16="http://schemas.microsoft.com/office/drawing/2014/main" id="{6B5367A3-301B-4F9E-BC6B-0B0E3E954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0" y="2311401"/>
            <a:ext cx="793750" cy="5492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Adenom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LGD</a:t>
            </a:r>
          </a:p>
        </p:txBody>
      </p:sp>
      <p:sp>
        <p:nvSpPr>
          <p:cNvPr id="19465" name="Text Box 10">
            <a:extLst>
              <a:ext uri="{FF2B5EF4-FFF2-40B4-BE49-F238E27FC236}">
                <a16:creationId xmlns:a16="http://schemas.microsoft.com/office/drawing/2014/main" id="{E4617D0D-8575-4763-B4DD-77B4F33AE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2325689"/>
            <a:ext cx="938212" cy="5492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Adenom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HGD</a:t>
            </a:r>
          </a:p>
        </p:txBody>
      </p:sp>
      <p:sp>
        <p:nvSpPr>
          <p:cNvPr id="19466" name="Text Box 11">
            <a:extLst>
              <a:ext uri="{FF2B5EF4-FFF2-40B4-BE49-F238E27FC236}">
                <a16:creationId xmlns:a16="http://schemas.microsoft.com/office/drawing/2014/main" id="{97DAAA02-3EA3-4AA2-9AC5-DFF527B51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6" y="2305050"/>
            <a:ext cx="955675" cy="5540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Karcinom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003C7A"/>
                </a:solidFill>
              </a:rPr>
              <a:t>MSS</a:t>
            </a:r>
          </a:p>
        </p:txBody>
      </p:sp>
      <p:cxnSp>
        <p:nvCxnSpPr>
          <p:cNvPr id="19467" name="AutoShape 12">
            <a:extLst>
              <a:ext uri="{FF2B5EF4-FFF2-40B4-BE49-F238E27FC236}">
                <a16:creationId xmlns:a16="http://schemas.microsoft.com/office/drawing/2014/main" id="{3822CA2F-7889-4AF3-A6F0-665865EC8CE4}"/>
              </a:ext>
            </a:extLst>
          </p:cNvPr>
          <p:cNvCxnSpPr>
            <a:cxnSpLocks noChangeShapeType="1"/>
            <a:stCxn id="19461" idx="2"/>
            <a:endCxn id="19459" idx="0"/>
          </p:cNvCxnSpPr>
          <p:nvPr/>
        </p:nvCxnSpPr>
        <p:spPr bwMode="auto">
          <a:xfrm rot="5400000">
            <a:off x="5017294" y="1505744"/>
            <a:ext cx="488950" cy="11318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8" name="AutoShape 13">
            <a:extLst>
              <a:ext uri="{FF2B5EF4-FFF2-40B4-BE49-F238E27FC236}">
                <a16:creationId xmlns:a16="http://schemas.microsoft.com/office/drawing/2014/main" id="{DAF63347-4AE9-4B61-861A-EC9766196DDC}"/>
              </a:ext>
            </a:extLst>
          </p:cNvPr>
          <p:cNvCxnSpPr>
            <a:cxnSpLocks noChangeShapeType="1"/>
            <a:stCxn id="19461" idx="2"/>
            <a:endCxn id="19464" idx="0"/>
          </p:cNvCxnSpPr>
          <p:nvPr/>
        </p:nvCxnSpPr>
        <p:spPr bwMode="auto">
          <a:xfrm rot="16200000" flipH="1">
            <a:off x="5708651" y="1946276"/>
            <a:ext cx="484187" cy="246062"/>
          </a:xfrm>
          <a:prstGeom prst="bentConnector3">
            <a:avLst>
              <a:gd name="adj1" fmla="val 49838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69" name="Line 14">
            <a:extLst>
              <a:ext uri="{FF2B5EF4-FFF2-40B4-BE49-F238E27FC236}">
                <a16:creationId xmlns:a16="http://schemas.microsoft.com/office/drawing/2014/main" id="{99AA38F5-93DD-4F78-83B4-C7B9779245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27475" y="1865314"/>
            <a:ext cx="1588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0" name="AutoShape 15">
            <a:extLst>
              <a:ext uri="{FF2B5EF4-FFF2-40B4-BE49-F238E27FC236}">
                <a16:creationId xmlns:a16="http://schemas.microsoft.com/office/drawing/2014/main" id="{1F2CBABC-1E2C-4BE5-A1B8-D4B923B0A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076" y="2471738"/>
            <a:ext cx="288925" cy="152400"/>
          </a:xfrm>
          <a:prstGeom prst="rightArrow">
            <a:avLst>
              <a:gd name="adj1" fmla="val 50000"/>
              <a:gd name="adj2" fmla="val 473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9471" name="AutoShape 16">
            <a:extLst>
              <a:ext uri="{FF2B5EF4-FFF2-40B4-BE49-F238E27FC236}">
                <a16:creationId xmlns:a16="http://schemas.microsoft.com/office/drawing/2014/main" id="{E463F749-E765-4512-91A1-E034666EB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2470150"/>
            <a:ext cx="288925" cy="152400"/>
          </a:xfrm>
          <a:prstGeom prst="rightArrow">
            <a:avLst>
              <a:gd name="adj1" fmla="val 50000"/>
              <a:gd name="adj2" fmla="val 473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9472" name="AutoShape 17">
            <a:extLst>
              <a:ext uri="{FF2B5EF4-FFF2-40B4-BE49-F238E27FC236}">
                <a16:creationId xmlns:a16="http://schemas.microsoft.com/office/drawing/2014/main" id="{BAD47FEA-16EE-4287-B3F7-BF6493E29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6" y="2486025"/>
            <a:ext cx="288925" cy="152400"/>
          </a:xfrm>
          <a:prstGeom prst="rightArrow">
            <a:avLst>
              <a:gd name="adj1" fmla="val 50000"/>
              <a:gd name="adj2" fmla="val 473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9473" name="AutoShape 18">
            <a:extLst>
              <a:ext uri="{FF2B5EF4-FFF2-40B4-BE49-F238E27FC236}">
                <a16:creationId xmlns:a16="http://schemas.microsoft.com/office/drawing/2014/main" id="{84228C8F-68B7-48E7-B89E-8549975FD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139" y="2478088"/>
            <a:ext cx="288925" cy="152400"/>
          </a:xfrm>
          <a:prstGeom prst="rightArrow">
            <a:avLst>
              <a:gd name="adj1" fmla="val 50000"/>
              <a:gd name="adj2" fmla="val 473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9474" name="Line 22">
            <a:extLst>
              <a:ext uri="{FF2B5EF4-FFF2-40B4-BE49-F238E27FC236}">
                <a16:creationId xmlns:a16="http://schemas.microsoft.com/office/drawing/2014/main" id="{4095FAB3-36CC-4FE1-8C25-9E2D1EE8CA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0989" y="1862139"/>
            <a:ext cx="1587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9475" name="Picture 28" descr="12444-11-20x">
            <a:extLst>
              <a:ext uri="{FF2B5EF4-FFF2-40B4-BE49-F238E27FC236}">
                <a16:creationId xmlns:a16="http://schemas.microsoft.com/office/drawing/2014/main" id="{A4E1287D-79F2-427A-9D59-5F2A83A2B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1" y="4232275"/>
            <a:ext cx="1452563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Line 30">
            <a:extLst>
              <a:ext uri="{FF2B5EF4-FFF2-40B4-BE49-F238E27FC236}">
                <a16:creationId xmlns:a16="http://schemas.microsoft.com/office/drawing/2014/main" id="{8FF747CE-300B-4CEB-B1B7-E54309BD6A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1" y="4835525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7" name="Line 31">
            <a:extLst>
              <a:ext uri="{FF2B5EF4-FFF2-40B4-BE49-F238E27FC236}">
                <a16:creationId xmlns:a16="http://schemas.microsoft.com/office/drawing/2014/main" id="{2B065C54-CA5D-4A16-9C47-57230CABE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6" y="48355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8" name="Line 32">
            <a:extLst>
              <a:ext uri="{FF2B5EF4-FFF2-40B4-BE49-F238E27FC236}">
                <a16:creationId xmlns:a16="http://schemas.microsoft.com/office/drawing/2014/main" id="{A002FFAF-E5F3-416B-8DDA-29A9767882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3701" y="48355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9" name="Line 33">
            <a:extLst>
              <a:ext uri="{FF2B5EF4-FFF2-40B4-BE49-F238E27FC236}">
                <a16:creationId xmlns:a16="http://schemas.microsoft.com/office/drawing/2014/main" id="{09F3EDAF-59DB-45CE-A9D8-252606955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3926" y="4835525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3AA2C0D3-2074-4FFE-856D-FD8A6A77F71C}"/>
              </a:ext>
            </a:extLst>
          </p:cNvPr>
          <p:cNvCxnSpPr/>
          <p:nvPr/>
        </p:nvCxnSpPr>
        <p:spPr>
          <a:xfrm>
            <a:off x="6089650" y="2076451"/>
            <a:ext cx="1263650" cy="11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2F6FA9A-3905-46A4-8826-F15357032C34}"/>
              </a:ext>
            </a:extLst>
          </p:cNvPr>
          <p:cNvCxnSpPr/>
          <p:nvPr/>
        </p:nvCxnSpPr>
        <p:spPr>
          <a:xfrm flipH="1">
            <a:off x="7342189" y="2087563"/>
            <a:ext cx="7937" cy="215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82" name="Obrázek 1">
            <a:extLst>
              <a:ext uri="{FF2B5EF4-FFF2-40B4-BE49-F238E27FC236}">
                <a16:creationId xmlns:a16="http://schemas.microsoft.com/office/drawing/2014/main" id="{5526463B-EDC7-47A0-B601-251A68DA7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6" y="4227513"/>
            <a:ext cx="146526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Obrázek 2">
            <a:extLst>
              <a:ext uri="{FF2B5EF4-FFF2-40B4-BE49-F238E27FC236}">
                <a16:creationId xmlns:a16="http://schemas.microsoft.com/office/drawing/2014/main" id="{CB6E885B-E239-4F8B-8C91-59ADACFA6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/>
          <a:stretch>
            <a:fillRect/>
          </a:stretch>
        </p:blipFill>
        <p:spPr bwMode="auto">
          <a:xfrm>
            <a:off x="1774825" y="4227513"/>
            <a:ext cx="136048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Obrázek 3">
            <a:extLst>
              <a:ext uri="{FF2B5EF4-FFF2-40B4-BE49-F238E27FC236}">
                <a16:creationId xmlns:a16="http://schemas.microsoft.com/office/drawing/2014/main" id="{8FBA8222-D118-43BA-B631-A557B0E01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1" y="4227513"/>
            <a:ext cx="146526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6" name="Text Box 23">
            <a:extLst>
              <a:ext uri="{FF2B5EF4-FFF2-40B4-BE49-F238E27FC236}">
                <a16:creationId xmlns:a16="http://schemas.microsoft.com/office/drawing/2014/main" id="{E055D6B4-E0E1-42D0-884C-1A72F3DD4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6026" y="542924"/>
            <a:ext cx="10058400" cy="72019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+mn-lt"/>
              </a:rPr>
              <a:t>Tradiční cesta onkogeneze CRC </a:t>
            </a:r>
          </a:p>
        </p:txBody>
      </p:sp>
      <p:pic>
        <p:nvPicPr>
          <p:cNvPr id="19487" name="Obrázek 1">
            <a:extLst>
              <a:ext uri="{FF2B5EF4-FFF2-40B4-BE49-F238E27FC236}">
                <a16:creationId xmlns:a16="http://schemas.microsoft.com/office/drawing/2014/main" id="{B101726E-76C4-423D-A4AD-402A3559DB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227513"/>
            <a:ext cx="148113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95F9AEA-5C52-4B30-B9B9-88D87199FFFA}"/>
              </a:ext>
            </a:extLst>
          </p:cNvPr>
          <p:cNvSpPr txBox="1"/>
          <p:nvPr/>
        </p:nvSpPr>
        <p:spPr>
          <a:xfrm>
            <a:off x="8621647" y="5763414"/>
            <a:ext cx="3115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LGD: </a:t>
            </a:r>
            <a:r>
              <a:rPr lang="cs-CZ" dirty="0" err="1"/>
              <a:t>low</a:t>
            </a:r>
            <a:r>
              <a:rPr lang="cs-CZ" dirty="0"/>
              <a:t> grade dysplazie</a:t>
            </a:r>
          </a:p>
          <a:p>
            <a:r>
              <a:rPr lang="cs-CZ" dirty="0"/>
              <a:t>HGD: </a:t>
            </a:r>
            <a:r>
              <a:rPr lang="cs-CZ" dirty="0" err="1"/>
              <a:t>high</a:t>
            </a:r>
            <a:r>
              <a:rPr lang="cs-CZ" dirty="0"/>
              <a:t> grade dysplazie</a:t>
            </a:r>
          </a:p>
          <a:p>
            <a:r>
              <a:rPr lang="cs-CZ" dirty="0"/>
              <a:t>CIN: chromosomální nestabilita</a:t>
            </a:r>
          </a:p>
        </p:txBody>
      </p:sp>
    </p:spTree>
    <p:extLst>
      <p:ext uri="{BB962C8B-B14F-4D97-AF65-F5344CB8AC3E}">
        <p14:creationId xmlns:p14="http://schemas.microsoft.com/office/powerpoint/2010/main" val="1917814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D4B65B4B-7EEE-4E4D-83FD-E93131955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>
                <a:latin typeface="+mn-lt"/>
              </a:rPr>
              <a:t>Polypy tlustého střeva:</a:t>
            </a:r>
            <a:br>
              <a:rPr lang="cs-CZ" altLang="cs-CZ" sz="3600" dirty="0">
                <a:latin typeface="+mn-lt"/>
              </a:rPr>
            </a:br>
            <a:r>
              <a:rPr lang="cs-CZ" altLang="cs-CZ" dirty="0">
                <a:latin typeface="+mn-lt"/>
              </a:rPr>
              <a:t>Adenomové polypy – prekancerózy CRC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F9571202-8E5E-4229-A7B4-49DB4E800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788" y="1877787"/>
            <a:ext cx="8229600" cy="4276725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3C7A"/>
                </a:solidFill>
              </a:rPr>
              <a:t>Tubulární</a:t>
            </a:r>
          </a:p>
          <a:p>
            <a:pPr eaLnBrk="1" hangingPunct="1"/>
            <a:r>
              <a:rPr lang="cs-CZ" altLang="cs-CZ" b="1" dirty="0" err="1">
                <a:solidFill>
                  <a:srgbClr val="003C7A"/>
                </a:solidFill>
              </a:rPr>
              <a:t>Tubulovilózní</a:t>
            </a:r>
            <a:endParaRPr lang="cs-CZ" altLang="cs-CZ" b="1" dirty="0">
              <a:solidFill>
                <a:srgbClr val="003C7A"/>
              </a:solidFill>
            </a:endParaRPr>
          </a:p>
          <a:p>
            <a:pPr eaLnBrk="1" hangingPunct="1"/>
            <a:r>
              <a:rPr lang="cs-CZ" altLang="cs-CZ" b="1" dirty="0" err="1">
                <a:solidFill>
                  <a:srgbClr val="003C7A"/>
                </a:solidFill>
              </a:rPr>
              <a:t>Vilózní</a:t>
            </a:r>
            <a:endParaRPr lang="cs-CZ" altLang="cs-CZ" b="1" dirty="0">
              <a:solidFill>
                <a:srgbClr val="003C7A"/>
              </a:solidFill>
            </a:endParaRP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pic>
        <p:nvPicPr>
          <p:cNvPr id="27652" name="Obrázek 3">
            <a:extLst>
              <a:ext uri="{FF2B5EF4-FFF2-40B4-BE49-F238E27FC236}">
                <a16:creationId xmlns:a16="http://schemas.microsoft.com/office/drawing/2014/main" id="{303D5671-4FB8-46A2-A4A7-82BC166CE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997201"/>
            <a:ext cx="302418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ovéPole 5">
            <a:extLst>
              <a:ext uri="{FF2B5EF4-FFF2-40B4-BE49-F238E27FC236}">
                <a16:creationId xmlns:a16="http://schemas.microsoft.com/office/drawing/2014/main" id="{CE2BAE8F-7FA2-46C3-BA0B-11A4FE919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536" y="5273676"/>
            <a:ext cx="34111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 err="1">
                <a:solidFill>
                  <a:srgbClr val="003C7A"/>
                </a:solidFill>
                <a:latin typeface="+mn-lt"/>
              </a:rPr>
              <a:t>Low</a:t>
            </a:r>
            <a:r>
              <a:rPr lang="cs-CZ" altLang="cs-CZ" sz="1800" dirty="0">
                <a:solidFill>
                  <a:srgbClr val="003C7A"/>
                </a:solidFill>
                <a:latin typeface="+mn-lt"/>
              </a:rPr>
              <a:t> grade dysplazie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>
                <a:solidFill>
                  <a:srgbClr val="003C7A"/>
                </a:solidFill>
                <a:latin typeface="+mn-lt"/>
              </a:rPr>
              <a:t>Nižší riziko progrese v karcinom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>
                <a:solidFill>
                  <a:srgbClr val="003C7A"/>
                </a:solidFill>
                <a:latin typeface="+mn-lt"/>
              </a:rPr>
              <a:t>Může se zastavit v progresi</a:t>
            </a:r>
          </a:p>
        </p:txBody>
      </p:sp>
      <p:sp>
        <p:nvSpPr>
          <p:cNvPr id="14342" name="TextovéPole 6">
            <a:extLst>
              <a:ext uri="{FF2B5EF4-FFF2-40B4-BE49-F238E27FC236}">
                <a16:creationId xmlns:a16="http://schemas.microsoft.com/office/drawing/2014/main" id="{0EF65B67-A5B9-4230-950D-714328298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088" y="5276175"/>
            <a:ext cx="35187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 err="1">
                <a:solidFill>
                  <a:srgbClr val="003C7A"/>
                </a:solidFill>
                <a:latin typeface="+mn-lt"/>
              </a:rPr>
              <a:t>High</a:t>
            </a:r>
            <a:r>
              <a:rPr lang="cs-CZ" altLang="cs-CZ" sz="1800" dirty="0">
                <a:solidFill>
                  <a:srgbClr val="003C7A"/>
                </a:solidFill>
                <a:latin typeface="+mn-lt"/>
              </a:rPr>
              <a:t> grade dysplazie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003C7A"/>
                </a:solidFill>
                <a:latin typeface="+mn-lt"/>
              </a:rPr>
              <a:t>- Vysoké riziko progrese v karcinom </a:t>
            </a:r>
          </a:p>
        </p:txBody>
      </p:sp>
      <p:pic>
        <p:nvPicPr>
          <p:cNvPr id="27655" name="Obrázek 6">
            <a:extLst>
              <a:ext uri="{FF2B5EF4-FFF2-40B4-BE49-F238E27FC236}">
                <a16:creationId xmlns:a16="http://schemas.microsoft.com/office/drawing/2014/main" id="{73B6577E-8D67-46F0-A621-E646AA47D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2997201"/>
            <a:ext cx="30353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740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Zástupný symbol pro obsah 3">
            <a:extLst>
              <a:ext uri="{FF2B5EF4-FFF2-40B4-BE49-F238E27FC236}">
                <a16:creationId xmlns:a16="http://schemas.microsoft.com/office/drawing/2014/main" id="{377F7C14-9E2A-497E-BA1C-C5049D3E9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9" t="-8115" r="-8559" b="-8115"/>
          <a:stretch>
            <a:fillRect/>
          </a:stretch>
        </p:blipFill>
        <p:spPr>
          <a:xfrm>
            <a:off x="6796089" y="3789363"/>
            <a:ext cx="2352675" cy="2343150"/>
          </a:xfrm>
        </p:spPr>
      </p:pic>
      <p:pic>
        <p:nvPicPr>
          <p:cNvPr id="28675" name="Obrázek 6">
            <a:extLst>
              <a:ext uri="{FF2B5EF4-FFF2-40B4-BE49-F238E27FC236}">
                <a16:creationId xmlns:a16="http://schemas.microsoft.com/office/drawing/2014/main" id="{FD3B411F-BAA3-4432-82DD-537225209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9" y="579439"/>
            <a:ext cx="20161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7">
            <a:extLst>
              <a:ext uri="{FF2B5EF4-FFF2-40B4-BE49-F238E27FC236}">
                <a16:creationId xmlns:a16="http://schemas.microsoft.com/office/drawing/2014/main" id="{E0858B25-1103-42F6-90A0-3F1E383CB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4" y="579439"/>
            <a:ext cx="20161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Obrázek 8">
            <a:extLst>
              <a:ext uri="{FF2B5EF4-FFF2-40B4-BE49-F238E27FC236}">
                <a16:creationId xmlns:a16="http://schemas.microsoft.com/office/drawing/2014/main" id="{F5234CB3-318E-4A39-92BC-36823424F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9" y="3956050"/>
            <a:ext cx="20161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ovéPole 9">
            <a:extLst>
              <a:ext uri="{FF2B5EF4-FFF2-40B4-BE49-F238E27FC236}">
                <a16:creationId xmlns:a16="http://schemas.microsoft.com/office/drawing/2014/main" id="{C32DA911-E92E-486B-BECA-D86682248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51" y="2947988"/>
            <a:ext cx="6405563" cy="6461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Velikost polypu (ne jeho tvar) je nezávislým prediktorem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high grade dysplazie a neoplastické progrese. </a:t>
            </a:r>
            <a:r>
              <a:rPr lang="cs-CZ" altLang="cs-CZ" sz="180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999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0E582-A406-4B6C-AE9A-4E87B5B8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>
                <a:latin typeface="+mn-lt"/>
              </a:rPr>
              <a:t>Polypy tlustého střeva:</a:t>
            </a:r>
            <a:br>
              <a:rPr lang="cs-CZ" sz="3600" dirty="0">
                <a:latin typeface="+mn-lt"/>
              </a:rPr>
            </a:br>
            <a:r>
              <a:rPr lang="cs-CZ" dirty="0">
                <a:latin typeface="+mn-lt"/>
              </a:rPr>
              <a:t>Pilovité/</a:t>
            </a:r>
            <a:r>
              <a:rPr lang="cs-CZ" dirty="0" err="1">
                <a:latin typeface="+mn-lt"/>
              </a:rPr>
              <a:t>serrated</a:t>
            </a:r>
            <a:r>
              <a:rPr lang="cs-CZ" dirty="0">
                <a:latin typeface="+mn-lt"/>
              </a:rPr>
              <a:t> léze – prekancerózy CRC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4B3EBC-739D-493E-B1F3-3B7FAD334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cs-CZ" altLang="cs-CZ" b="1" dirty="0" err="1">
                <a:solidFill>
                  <a:srgbClr val="003C7A"/>
                </a:solidFill>
              </a:rPr>
              <a:t>Serrated</a:t>
            </a:r>
            <a:r>
              <a:rPr lang="cs-CZ" altLang="cs-CZ" b="1" dirty="0">
                <a:solidFill>
                  <a:srgbClr val="003C7A"/>
                </a:solidFill>
              </a:rPr>
              <a:t>/pilovité léze</a:t>
            </a:r>
          </a:p>
          <a:p>
            <a:pPr lvl="0" fontAlgn="base"/>
            <a:r>
              <a:rPr lang="cs-CZ" altLang="cs-CZ" b="1" dirty="0">
                <a:solidFill>
                  <a:srgbClr val="003C7A"/>
                </a:solidFill>
              </a:rPr>
              <a:t>      hyperplastický polyp</a:t>
            </a:r>
          </a:p>
          <a:p>
            <a:pPr lvl="0" fontAlgn="base"/>
            <a:r>
              <a:rPr lang="cs-CZ" altLang="cs-CZ" b="1" dirty="0">
                <a:solidFill>
                  <a:srgbClr val="003C7A"/>
                </a:solidFill>
              </a:rPr>
              <a:t>      sesilní </a:t>
            </a:r>
            <a:r>
              <a:rPr lang="cs-CZ" altLang="cs-CZ" b="1" dirty="0" err="1">
                <a:solidFill>
                  <a:srgbClr val="003C7A"/>
                </a:solidFill>
              </a:rPr>
              <a:t>serrated</a:t>
            </a:r>
            <a:r>
              <a:rPr lang="cs-CZ" altLang="cs-CZ" b="1" dirty="0">
                <a:solidFill>
                  <a:srgbClr val="003C7A"/>
                </a:solidFill>
              </a:rPr>
              <a:t> adenom/polyp</a:t>
            </a:r>
          </a:p>
          <a:p>
            <a:pPr lvl="0" fontAlgn="base"/>
            <a:r>
              <a:rPr lang="cs-CZ" altLang="cs-CZ" b="1" dirty="0">
                <a:solidFill>
                  <a:srgbClr val="003C7A"/>
                </a:solidFill>
              </a:rPr>
              <a:t>      tradiční </a:t>
            </a:r>
            <a:r>
              <a:rPr lang="cs-CZ" altLang="cs-CZ" b="1" dirty="0" err="1">
                <a:solidFill>
                  <a:srgbClr val="003C7A"/>
                </a:solidFill>
              </a:rPr>
              <a:t>serrated</a:t>
            </a:r>
            <a:r>
              <a:rPr lang="cs-CZ" altLang="cs-CZ" b="1" dirty="0">
                <a:solidFill>
                  <a:srgbClr val="003C7A"/>
                </a:solidFill>
              </a:rPr>
              <a:t> adenom</a:t>
            </a:r>
            <a:endParaRPr lang="cs-CZ" b="1" dirty="0">
              <a:solidFill>
                <a:srgbClr val="003C7A"/>
              </a:solidFill>
            </a:endParaRPr>
          </a:p>
        </p:txBody>
      </p:sp>
      <p:pic>
        <p:nvPicPr>
          <p:cNvPr id="4" name="Obrázek 7">
            <a:extLst>
              <a:ext uri="{FF2B5EF4-FFF2-40B4-BE49-F238E27FC236}">
                <a16:creationId xmlns:a16="http://schemas.microsoft.com/office/drawing/2014/main" id="{81E6D985-DB20-456F-9755-FE04F4549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802" y="2044474"/>
            <a:ext cx="3725862" cy="280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2" descr="11913-2-40x">
            <a:extLst>
              <a:ext uri="{FF2B5EF4-FFF2-40B4-BE49-F238E27FC236}">
                <a16:creationId xmlns:a16="http://schemas.microsoft.com/office/drawing/2014/main" id="{BEE180E7-AC31-48EC-A8B0-BCE72E74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33" y="3873743"/>
            <a:ext cx="3643539" cy="27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5F106FC8-1AEE-4CD2-B8D9-A54EFE678C49}"/>
              </a:ext>
            </a:extLst>
          </p:cNvPr>
          <p:cNvCxnSpPr/>
          <p:nvPr/>
        </p:nvCxnSpPr>
        <p:spPr>
          <a:xfrm>
            <a:off x="3004457" y="3567793"/>
            <a:ext cx="1273629" cy="947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5FC474B-9527-4FEA-9B4A-D6DA52852ED3}"/>
              </a:ext>
            </a:extLst>
          </p:cNvPr>
          <p:cNvCxnSpPr/>
          <p:nvPr/>
        </p:nvCxnSpPr>
        <p:spPr>
          <a:xfrm>
            <a:off x="3935186" y="2481943"/>
            <a:ext cx="5445578" cy="1045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739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0F4A7-DA50-413F-8CDE-0E404B7F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Neprůchodnost střeva - ileus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05572E-303F-4105-AB1B-CB25876BA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Klinicky:</a:t>
            </a:r>
            <a:r>
              <a:rPr lang="cs-CZ" dirty="0"/>
              <a:t> náhlá příhoda břišní, nutnost akutní, obvykle chirurgické léčby.</a:t>
            </a:r>
          </a:p>
          <a:p>
            <a:endParaRPr lang="cs-CZ" dirty="0"/>
          </a:p>
          <a:p>
            <a:r>
              <a:rPr lang="cs-CZ" sz="2600" b="1" dirty="0"/>
              <a:t>Ileus mechanický</a:t>
            </a:r>
          </a:p>
          <a:p>
            <a:r>
              <a:rPr lang="cs-CZ" dirty="0"/>
              <a:t>- </a:t>
            </a:r>
            <a:r>
              <a:rPr lang="cs-CZ" b="1" dirty="0" err="1"/>
              <a:t>obturační</a:t>
            </a:r>
            <a:r>
              <a:rPr lang="cs-CZ" b="1" dirty="0"/>
              <a:t> </a:t>
            </a:r>
          </a:p>
          <a:p>
            <a:r>
              <a:rPr lang="cs-CZ" dirty="0"/>
              <a:t>(obstrukce zevnitř (paraziti, </a:t>
            </a:r>
            <a:r>
              <a:rPr lang="cs-CZ" dirty="0" err="1"/>
              <a:t>kámen,cizí</a:t>
            </a:r>
            <a:r>
              <a:rPr lang="cs-CZ" dirty="0"/>
              <a:t> těleso); zúžení nádorem či jizvením; komprese zvenčí)   </a:t>
            </a:r>
          </a:p>
          <a:p>
            <a:r>
              <a:rPr lang="cs-CZ" dirty="0"/>
              <a:t>- </a:t>
            </a:r>
            <a:r>
              <a:rPr lang="cs-CZ" b="1" dirty="0"/>
              <a:t>strangulační</a:t>
            </a:r>
          </a:p>
          <a:p>
            <a:r>
              <a:rPr lang="cs-CZ" dirty="0"/>
              <a:t>(vazivovým pruhem (př. po zhojené peritonitidě), při </a:t>
            </a:r>
            <a:r>
              <a:rPr lang="cs-CZ" dirty="0" err="1"/>
              <a:t>herniaci</a:t>
            </a:r>
            <a:r>
              <a:rPr lang="cs-CZ" dirty="0"/>
              <a:t>/inkarceraci kýly, invaginaci a </a:t>
            </a:r>
            <a:r>
              <a:rPr lang="cs-CZ" dirty="0" err="1"/>
              <a:t>volvulu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sz="2600" b="1" dirty="0"/>
              <a:t>Ileus dynamický</a:t>
            </a:r>
          </a:p>
          <a:p>
            <a:r>
              <a:rPr lang="cs-CZ" b="1" dirty="0"/>
              <a:t>- paralytický </a:t>
            </a:r>
            <a:r>
              <a:rPr lang="cs-CZ" dirty="0"/>
              <a:t>(při ochrnutí svaloviny: při hemoragické </a:t>
            </a:r>
            <a:r>
              <a:rPr lang="cs-CZ" dirty="0" err="1"/>
              <a:t>infarzaci</a:t>
            </a:r>
            <a:r>
              <a:rPr lang="cs-CZ" dirty="0"/>
              <a:t> střeva, u peritonitidy, po operacích,..)</a:t>
            </a:r>
          </a:p>
          <a:p>
            <a:r>
              <a:rPr lang="cs-CZ" b="1" dirty="0"/>
              <a:t>- spastický </a:t>
            </a:r>
            <a:r>
              <a:rPr lang="cs-CZ" dirty="0"/>
              <a:t>(při spasmu svaloviny, velmi vzácný, při některých otravách, poruchách CNS,…)</a:t>
            </a:r>
          </a:p>
        </p:txBody>
      </p:sp>
    </p:spTree>
    <p:extLst>
      <p:ext uri="{BB962C8B-B14F-4D97-AF65-F5344CB8AC3E}">
        <p14:creationId xmlns:p14="http://schemas.microsoft.com/office/powerpoint/2010/main" val="4015720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D9D0A-98A5-4C87-A44D-C8E4D9F0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latin typeface="+mn-lt"/>
              </a:rPr>
              <a:t>Polypy tlustého střeva:</a:t>
            </a:r>
            <a:br>
              <a:rPr lang="cs-CZ" sz="3200" dirty="0">
                <a:latin typeface="+mn-lt"/>
              </a:rPr>
            </a:br>
            <a:r>
              <a:rPr lang="cs-CZ" dirty="0" err="1">
                <a:latin typeface="+mn-lt"/>
              </a:rPr>
              <a:t>Hamartomatózní</a:t>
            </a:r>
            <a:r>
              <a:rPr lang="cs-CZ" dirty="0">
                <a:latin typeface="+mn-lt"/>
              </a:rPr>
              <a:t> polypy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2D0D99-8476-4B65-A260-953483B5D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fontAlgn="base"/>
            <a:r>
              <a:rPr lang="cs-CZ" altLang="cs-CZ" b="1" dirty="0">
                <a:solidFill>
                  <a:srgbClr val="003C7A"/>
                </a:solidFill>
              </a:rPr>
              <a:t>Juvenilní polyp</a:t>
            </a:r>
          </a:p>
          <a:p>
            <a:pPr lvl="0" fontAlgn="base"/>
            <a:r>
              <a:rPr lang="cs-CZ" altLang="cs-CZ" b="1" dirty="0" err="1">
                <a:solidFill>
                  <a:srgbClr val="003C7A"/>
                </a:solidFill>
              </a:rPr>
              <a:t>Peutz-Jeghersův</a:t>
            </a:r>
            <a:r>
              <a:rPr lang="cs-CZ" altLang="cs-CZ" b="1" dirty="0">
                <a:solidFill>
                  <a:srgbClr val="003C7A"/>
                </a:solidFill>
              </a:rPr>
              <a:t> polyp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Obvykle nedochází k malignímu zvratu přímo v polypu, ale pacienti mají vyšší riziko nádorů v jiných lokalizacích i mimo GIT; obvykle tyto polypy vznikají u pacientů s hereditárními syndromy juvenilní polypózy a </a:t>
            </a:r>
            <a:r>
              <a:rPr lang="cs-CZ" dirty="0" err="1"/>
              <a:t>Peutz</a:t>
            </a:r>
            <a:r>
              <a:rPr lang="cs-CZ" dirty="0"/>
              <a:t> </a:t>
            </a:r>
            <a:r>
              <a:rPr lang="cs-CZ" dirty="0" err="1"/>
              <a:t>Jeghersova</a:t>
            </a:r>
            <a:r>
              <a:rPr lang="cs-CZ" dirty="0"/>
              <a:t> syndromu.  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4BF2E4-9C04-4B60-80EA-5862BA8F3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69" y="286603"/>
            <a:ext cx="3335891" cy="43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84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DB3C6-2753-47FA-87C3-57365E3A7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CRC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A3D51C-C54E-47C6-AE2E-E20E8E43C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Lokalizace a </a:t>
            </a:r>
            <a:r>
              <a:rPr lang="cs-CZ" b="1" dirty="0" err="1"/>
              <a:t>makroskopie</a:t>
            </a:r>
            <a:r>
              <a:rPr lang="cs-CZ" b="1" dirty="0"/>
              <a:t>: </a:t>
            </a:r>
          </a:p>
          <a:p>
            <a:r>
              <a:rPr lang="cs-CZ" dirty="0"/>
              <a:t>Nejvíce rektum a </a:t>
            </a:r>
            <a:r>
              <a:rPr lang="cs-CZ" dirty="0" err="1"/>
              <a:t>sigmoideum</a:t>
            </a:r>
            <a:r>
              <a:rPr lang="cs-CZ" dirty="0"/>
              <a:t>; </a:t>
            </a:r>
            <a:r>
              <a:rPr lang="cs-CZ" dirty="0" err="1"/>
              <a:t>polypózní</a:t>
            </a:r>
            <a:r>
              <a:rPr lang="cs-CZ" dirty="0"/>
              <a:t>, ploché, infiltrující </a:t>
            </a:r>
          </a:p>
          <a:p>
            <a:r>
              <a:rPr lang="cs-CZ" dirty="0"/>
              <a:t>Levostranné karcinomy: vedou rychle ke stenóze</a:t>
            </a:r>
          </a:p>
          <a:p>
            <a:r>
              <a:rPr lang="cs-CZ" dirty="0"/>
              <a:t>Pravostranné karcinomy: sklon k </a:t>
            </a:r>
            <a:r>
              <a:rPr lang="cs-CZ" dirty="0" err="1"/>
              <a:t>polypovitému</a:t>
            </a:r>
            <a:r>
              <a:rPr lang="cs-CZ" dirty="0"/>
              <a:t>, </a:t>
            </a:r>
            <a:r>
              <a:rPr lang="cs-CZ" dirty="0" err="1"/>
              <a:t>exofytickému</a:t>
            </a:r>
            <a:r>
              <a:rPr lang="cs-CZ" dirty="0"/>
              <a:t> růstu; pozdní příznaky</a:t>
            </a:r>
          </a:p>
          <a:p>
            <a:endParaRPr lang="cs-CZ" dirty="0"/>
          </a:p>
          <a:p>
            <a:r>
              <a:rPr lang="cs-CZ" b="1" dirty="0"/>
              <a:t>Histologické typy:</a:t>
            </a:r>
          </a:p>
          <a:p>
            <a:r>
              <a:rPr lang="cs-CZ" dirty="0"/>
              <a:t>Tubulární, </a:t>
            </a:r>
            <a:r>
              <a:rPr lang="cs-CZ" dirty="0" err="1"/>
              <a:t>gelatinózní</a:t>
            </a:r>
            <a:r>
              <a:rPr lang="cs-CZ" dirty="0"/>
              <a:t>/</a:t>
            </a:r>
            <a:r>
              <a:rPr lang="cs-CZ" dirty="0" err="1"/>
              <a:t>mucinózní</a:t>
            </a:r>
            <a:r>
              <a:rPr lang="cs-CZ" dirty="0"/>
              <a:t>, difúzní adenokarcinomy,….</a:t>
            </a:r>
          </a:p>
          <a:p>
            <a:endParaRPr lang="cs-CZ" dirty="0"/>
          </a:p>
          <a:p>
            <a:r>
              <a:rPr lang="cs-CZ" b="1" dirty="0"/>
              <a:t>Metastazování: </a:t>
            </a:r>
            <a:r>
              <a:rPr lang="cs-CZ" dirty="0" err="1"/>
              <a:t>lymfogenně</a:t>
            </a:r>
            <a:r>
              <a:rPr lang="cs-CZ" dirty="0"/>
              <a:t> do regionálních lymfatických uzlin, hematogenně do jater, plic,….</a:t>
            </a:r>
          </a:p>
          <a:p>
            <a:endParaRPr lang="cs-CZ" dirty="0"/>
          </a:p>
          <a:p>
            <a:r>
              <a:rPr lang="cs-CZ" b="1" dirty="0"/>
              <a:t>Komplikace:</a:t>
            </a:r>
            <a:r>
              <a:rPr lang="cs-CZ" dirty="0"/>
              <a:t> stenóza a ileus, krvácení, perforace, peritonitida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763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370" name="Group 2">
            <a:extLst>
              <a:ext uri="{FF2B5EF4-FFF2-40B4-BE49-F238E27FC236}">
                <a16:creationId xmlns:a16="http://schemas.microsoft.com/office/drawing/2014/main" id="{6D51FF6D-C6CE-4234-9BE7-8221B26B1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893456"/>
              </p:ext>
            </p:extLst>
          </p:nvPr>
        </p:nvGraphicFramePr>
        <p:xfrm>
          <a:off x="1543050" y="335267"/>
          <a:ext cx="9124950" cy="4965745"/>
        </p:xfrm>
        <a:graphic>
          <a:graphicData uri="http://schemas.openxmlformats.org/drawingml/2006/table">
            <a:tbl>
              <a:tblPr/>
              <a:tblGrid>
                <a:gridCol w="1584181">
                  <a:extLst>
                    <a:ext uri="{9D8B030D-6E8A-4147-A177-3AD203B41FA5}">
                      <a16:colId xmlns:a16="http://schemas.microsoft.com/office/drawing/2014/main" val="3639841676"/>
                    </a:ext>
                  </a:extLst>
                </a:gridCol>
                <a:gridCol w="3168361">
                  <a:extLst>
                    <a:ext uri="{9D8B030D-6E8A-4147-A177-3AD203B41FA5}">
                      <a16:colId xmlns:a16="http://schemas.microsoft.com/office/drawing/2014/main" val="3896710486"/>
                    </a:ext>
                  </a:extLst>
                </a:gridCol>
                <a:gridCol w="2088238">
                  <a:extLst>
                    <a:ext uri="{9D8B030D-6E8A-4147-A177-3AD203B41FA5}">
                      <a16:colId xmlns:a16="http://schemas.microsoft.com/office/drawing/2014/main" val="1211340978"/>
                    </a:ext>
                  </a:extLst>
                </a:gridCol>
                <a:gridCol w="2284170">
                  <a:extLst>
                    <a:ext uri="{9D8B030D-6E8A-4147-A177-3AD203B41FA5}">
                      <a16:colId xmlns:a16="http://schemas.microsoft.com/office/drawing/2014/main" val="2793718861"/>
                    </a:ext>
                  </a:extLst>
                </a:gridCol>
              </a:tblGrid>
              <a:tr h="507886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Společná klasifikace neuroendokrinních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neoplazií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 GIT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12073"/>
                  </a:ext>
                </a:extLst>
              </a:tr>
              <a:tr h="5078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1980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2000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2010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2017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04628"/>
                  </a:ext>
                </a:extLst>
              </a:tr>
              <a:tr h="640049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tumor (WDET)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G1 (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G1*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74824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karcinom (WDEC)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G2*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15256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G3*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294515"/>
                  </a:ext>
                </a:extLst>
              </a:tr>
              <a:tr h="6948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Nízce diferencovaný endokrinní karcinom malobuněčný  (PDEC)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NEC G3 (velko- a malobuněčný typ)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NEC G3** (velko- a malobuněčný typ)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424512"/>
                  </a:ext>
                </a:extLst>
              </a:tr>
              <a:tr h="12435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Mukokarcinoid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formy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-adenokarcinom 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exo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 (MEEC)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adenoneuro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(MANEC)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Smíšená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neuro-endokrinní-nonneuro-endokrinní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neoplazie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MiNEC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016591"/>
                  </a:ext>
                </a:extLst>
              </a:tr>
              <a:tr h="6400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Pseudotumory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Tumor-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like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 (TLL)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Hyperplastické a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preneoplastické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89171"/>
                  </a:ext>
                </a:extLst>
              </a:tr>
            </a:tbl>
          </a:graphicData>
        </a:graphic>
      </p:graphicFrame>
      <p:sp>
        <p:nvSpPr>
          <p:cNvPr id="67625" name="Text Box 32">
            <a:extLst>
              <a:ext uri="{FF2B5EF4-FFF2-40B4-BE49-F238E27FC236}">
                <a16:creationId xmlns:a16="http://schemas.microsoft.com/office/drawing/2014/main" id="{DFFAB83F-3EDD-455A-9F43-C734E7F72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5301012"/>
            <a:ext cx="369411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400" dirty="0"/>
              <a:t>NET neuroendokrinní tumor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/>
              <a:t>   NEC neuroendokrinní karcinom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 *Dobře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**Nízce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sp>
        <p:nvSpPr>
          <p:cNvPr id="67626" name="TextovéPole 1">
            <a:extLst>
              <a:ext uri="{FF2B5EF4-FFF2-40B4-BE49-F238E27FC236}">
                <a16:creationId xmlns:a16="http://schemas.microsoft.com/office/drawing/2014/main" id="{3C4799B1-FFA7-42E5-A8B9-BCFD3F8B8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550" y="5485162"/>
            <a:ext cx="3600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Základní nomenklatura a klasifikační schéma neuroendokrinních </a:t>
            </a:r>
            <a:r>
              <a:rPr lang="cs-CZ" altLang="cs-CZ" sz="1200" dirty="0" err="1"/>
              <a:t>neoplazií</a:t>
            </a:r>
            <a:r>
              <a:rPr lang="cs-CZ" altLang="cs-CZ" sz="1200" dirty="0"/>
              <a:t> pankreatu shodné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s klasifikačním schématem pro </a:t>
            </a:r>
            <a:r>
              <a:rPr lang="cs-CZ" altLang="cs-CZ" sz="1200" dirty="0" err="1"/>
              <a:t>neuroendokriiní</a:t>
            </a:r>
            <a:r>
              <a:rPr lang="cs-CZ" altLang="cs-CZ" sz="1200" dirty="0"/>
              <a:t> </a:t>
            </a:r>
            <a:r>
              <a:rPr lang="cs-CZ" altLang="cs-CZ" sz="1200" dirty="0" err="1"/>
              <a:t>neoplazie</a:t>
            </a:r>
            <a:r>
              <a:rPr lang="cs-CZ" altLang="cs-CZ" sz="1200" dirty="0"/>
              <a:t> </a:t>
            </a:r>
            <a:r>
              <a:rPr lang="cs-CZ" altLang="cs-CZ" sz="1200" dirty="0" err="1"/>
              <a:t>GITu</a:t>
            </a:r>
            <a:r>
              <a:rPr lang="cs-CZ" altLang="cs-CZ" sz="1200" dirty="0"/>
              <a:t> (WHO 2010).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2888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A8FEA08F-8884-41F6-A115-DAAFE98FCF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Neuroendokrinní tumor:</a:t>
            </a:r>
            <a:br>
              <a:rPr lang="cs-CZ" altLang="cs-CZ" sz="32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dobře diferencovaná neuroendokrinní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02D4C520-AEA5-4C4A-9E60-D2FB0661F4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49475"/>
            <a:ext cx="4032250" cy="3424238"/>
          </a:xfrm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058C9F9B-C316-408A-9805-62F6AA2F35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2" y="2146836"/>
            <a:ext cx="4108223" cy="3441166"/>
          </a:xfrm>
        </p:spPr>
      </p:pic>
    </p:spTree>
    <p:extLst>
      <p:ext uri="{BB962C8B-B14F-4D97-AF65-F5344CB8AC3E}">
        <p14:creationId xmlns:p14="http://schemas.microsoft.com/office/powerpoint/2010/main" val="3085743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Zástupný symbol pro obsah 3">
            <a:extLst>
              <a:ext uri="{FF2B5EF4-FFF2-40B4-BE49-F238E27FC236}">
                <a16:creationId xmlns:a16="http://schemas.microsoft.com/office/drawing/2014/main" id="{3BC50F81-D704-4B38-9E5C-8B3C3F7FA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2433" y="325212"/>
            <a:ext cx="5824537" cy="5299075"/>
          </a:xfrm>
          <a:solidFill>
            <a:schemeClr val="bg1"/>
          </a:solidFill>
        </p:spPr>
      </p:pic>
      <p:sp>
        <p:nvSpPr>
          <p:cNvPr id="24579" name="TextovéPole 4">
            <a:extLst>
              <a:ext uri="{FF2B5EF4-FFF2-40B4-BE49-F238E27FC236}">
                <a16:creationId xmlns:a16="http://schemas.microsoft.com/office/drawing/2014/main" id="{3FD1E793-88EB-4B9F-B934-0A94C9B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386" y="5722259"/>
            <a:ext cx="10409464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Karcinoidový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sy</a:t>
            </a:r>
            <a:r>
              <a:rPr lang="cs-CZ" altLang="cs-CZ" sz="1800" dirty="0"/>
              <a:t>: v důsledku nadprodukce serotoninu neuroendokrinního </a:t>
            </a:r>
            <a:r>
              <a:rPr lang="cs-CZ" altLang="cs-CZ" sz="1800" dirty="0" err="1"/>
              <a:t>neoplaziemi</a:t>
            </a:r>
            <a:r>
              <a:rPr lang="cs-CZ" altLang="cs-CZ" sz="1800" dirty="0"/>
              <a:t> (=</a:t>
            </a:r>
            <a:r>
              <a:rPr lang="cs-CZ" altLang="cs-CZ" sz="1800" dirty="0" err="1"/>
              <a:t>karcinoidními</a:t>
            </a:r>
            <a:r>
              <a:rPr lang="cs-CZ" altLang="cs-CZ" sz="1800" dirty="0"/>
              <a:t> tumory); podmínkou rozvoje jsou jaterní metastázy (serotonin není v játrech metabolizován a uvolňuje se </a:t>
            </a:r>
            <a:r>
              <a:rPr lang="cs-CZ" altLang="cs-CZ" sz="1800" dirty="0" smtClean="0"/>
              <a:t>přímo do oběhu</a:t>
            </a:r>
            <a:r>
              <a:rPr lang="cs-CZ" altLang="cs-CZ" sz="1800" dirty="0"/>
              <a:t>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Klasifikace shodná pro všechny nádory GIT, včetně neuroendokrinních </a:t>
            </a:r>
            <a:r>
              <a:rPr lang="cs-CZ" altLang="cs-CZ" sz="1800" dirty="0" err="1"/>
              <a:t>neoplazií</a:t>
            </a:r>
            <a:r>
              <a:rPr lang="cs-CZ" altLang="cs-CZ" sz="1800" dirty="0"/>
              <a:t> pankreatu</a:t>
            </a:r>
          </a:p>
        </p:txBody>
      </p:sp>
    </p:spTree>
    <p:extLst>
      <p:ext uri="{BB962C8B-B14F-4D97-AF65-F5344CB8AC3E}">
        <p14:creationId xmlns:p14="http://schemas.microsoft.com/office/powerpoint/2010/main" val="313299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6DB19-5127-4EE9-BFA9-1CCB2292E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Ostatní nádory střeva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09FD7D-AC1D-4DE2-9B2A-9CDE3D8E8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Mesenchymální nádory</a:t>
            </a:r>
            <a:endParaRPr lang="cs-CZ" dirty="0"/>
          </a:p>
          <a:p>
            <a:r>
              <a:rPr lang="cs-CZ" dirty="0" err="1"/>
              <a:t>Leiomyom</a:t>
            </a:r>
            <a:endParaRPr lang="cs-CZ" dirty="0"/>
          </a:p>
          <a:p>
            <a:r>
              <a:rPr lang="cs-CZ" dirty="0"/>
              <a:t>Lipom</a:t>
            </a:r>
          </a:p>
          <a:p>
            <a:r>
              <a:rPr lang="cs-CZ" dirty="0" err="1"/>
              <a:t>Angiosarkom</a:t>
            </a:r>
            <a:endParaRPr lang="cs-CZ" dirty="0"/>
          </a:p>
          <a:p>
            <a:r>
              <a:rPr lang="cs-CZ" dirty="0"/>
              <a:t>Gastrointestinální </a:t>
            </a:r>
            <a:r>
              <a:rPr lang="cs-CZ" dirty="0" err="1"/>
              <a:t>stromální</a:t>
            </a:r>
            <a:r>
              <a:rPr lang="cs-CZ" dirty="0"/>
              <a:t> tumor (GIST)</a:t>
            </a:r>
          </a:p>
          <a:p>
            <a:r>
              <a:rPr lang="cs-CZ" dirty="0" err="1"/>
              <a:t>Kaposiho</a:t>
            </a:r>
            <a:r>
              <a:rPr lang="cs-CZ" dirty="0"/>
              <a:t> sarkom</a:t>
            </a:r>
          </a:p>
          <a:p>
            <a:r>
              <a:rPr lang="cs-CZ" dirty="0" err="1"/>
              <a:t>Leiomyosarkom</a:t>
            </a:r>
            <a:endParaRPr lang="cs-CZ" dirty="0"/>
          </a:p>
          <a:p>
            <a:r>
              <a:rPr lang="cs-CZ" dirty="0"/>
              <a:t> </a:t>
            </a:r>
          </a:p>
          <a:p>
            <a:r>
              <a:rPr lang="cs-CZ" b="1" dirty="0"/>
              <a:t>Lymfomy</a:t>
            </a:r>
            <a:endParaRPr lang="cs-CZ" dirty="0"/>
          </a:p>
          <a:p>
            <a:r>
              <a:rPr lang="cs-CZ" b="1" dirty="0"/>
              <a:t> </a:t>
            </a:r>
            <a:endParaRPr lang="cs-CZ" dirty="0"/>
          </a:p>
          <a:p>
            <a:r>
              <a:rPr lang="cs-CZ" b="1" dirty="0"/>
              <a:t>Sekundární/metastatické nádory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9389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32DAD-03EA-4028-9293-F5934534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Appendicitida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C42926-B552-43AD-AC5C-0361AF235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65" y="3184677"/>
            <a:ext cx="10058400" cy="4023360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Náhlá příhoda břišní, nutnost chirurgické intervence </a:t>
            </a:r>
          </a:p>
          <a:p>
            <a:pPr>
              <a:defRPr/>
            </a:pPr>
            <a:r>
              <a:rPr lang="cs-CZ" sz="2400" dirty="0"/>
              <a:t>K </a:t>
            </a:r>
            <a:r>
              <a:rPr lang="cs-CZ" sz="2400" dirty="0" err="1"/>
              <a:t>appendicitidě</a:t>
            </a:r>
            <a:r>
              <a:rPr lang="cs-CZ" sz="2400" dirty="0"/>
              <a:t> predisponuje </a:t>
            </a:r>
            <a:r>
              <a:rPr lang="cs-CZ" sz="2400" dirty="0" err="1"/>
              <a:t>koprostáza</a:t>
            </a:r>
            <a:r>
              <a:rPr lang="cs-CZ" sz="2400" dirty="0"/>
              <a:t> s obstrukcí průsvit, hyperplazie lymfatické tkáně či postižení nádorem</a:t>
            </a:r>
          </a:p>
          <a:p>
            <a:pPr>
              <a:defRPr/>
            </a:pPr>
            <a:r>
              <a:rPr lang="cs-CZ" sz="2400" b="1" dirty="0"/>
              <a:t>Akutní </a:t>
            </a:r>
            <a:r>
              <a:rPr lang="cs-CZ" sz="2400" b="1" dirty="0" err="1"/>
              <a:t>appencidicita</a:t>
            </a:r>
            <a:r>
              <a:rPr lang="cs-CZ" sz="2400" dirty="0"/>
              <a:t>: katarální – flegmonózní – gangrenózní (s nekrózou stěny)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b="1" dirty="0"/>
              <a:t>Komplikace:</a:t>
            </a:r>
            <a:r>
              <a:rPr lang="cs-CZ" sz="2400" dirty="0"/>
              <a:t> perforace, peritonitida, portální pyémie jaterní absces</a:t>
            </a:r>
          </a:p>
        </p:txBody>
      </p:sp>
      <p:pic>
        <p:nvPicPr>
          <p:cNvPr id="23556" name="Obrázek 3">
            <a:extLst>
              <a:ext uri="{FF2B5EF4-FFF2-40B4-BE49-F238E27FC236}">
                <a16:creationId xmlns:a16="http://schemas.microsoft.com/office/drawing/2014/main" id="{B1A8B40F-CD31-42B4-8496-722002854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15" y="336147"/>
            <a:ext cx="4862021" cy="28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571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F7B202-35A8-4C13-992C-79BDACAC9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</a:t>
            </a:r>
            <a:r>
              <a:rPr lang="cs-CZ" dirty="0" err="1">
                <a:latin typeface="+mn-lt"/>
              </a:rPr>
              <a:t>appendixu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AB0BDE-23B7-47B5-A810-0B9DAA98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err="1"/>
              <a:t>Mucinózní</a:t>
            </a:r>
            <a:r>
              <a:rPr lang="cs-CZ" sz="2400" b="1" dirty="0"/>
              <a:t> </a:t>
            </a:r>
            <a:r>
              <a:rPr lang="cs-CZ" sz="2400" b="1" dirty="0" err="1"/>
              <a:t>neoplazie</a:t>
            </a:r>
            <a:r>
              <a:rPr lang="cs-CZ" sz="2400" b="1" dirty="0"/>
              <a:t> a </a:t>
            </a:r>
            <a:r>
              <a:rPr lang="cs-CZ" sz="2400" b="1" dirty="0" err="1"/>
              <a:t>mucinózní</a:t>
            </a:r>
            <a:r>
              <a:rPr lang="cs-CZ" sz="2400" b="1" dirty="0"/>
              <a:t> adenokarcinomy</a:t>
            </a:r>
          </a:p>
          <a:p>
            <a:r>
              <a:rPr lang="cs-CZ" b="1" dirty="0"/>
              <a:t>- komplikace: </a:t>
            </a:r>
            <a:r>
              <a:rPr lang="cs-CZ" dirty="0" err="1"/>
              <a:t>pseudomyxoma</a:t>
            </a:r>
            <a:r>
              <a:rPr lang="cs-CZ" dirty="0"/>
              <a:t> peritonei </a:t>
            </a:r>
          </a:p>
          <a:p>
            <a:r>
              <a:rPr lang="cs-CZ" dirty="0"/>
              <a:t>(</a:t>
            </a:r>
            <a:r>
              <a:rPr lang="cs-CZ" dirty="0" err="1"/>
              <a:t>granulomatózní</a:t>
            </a:r>
            <a:r>
              <a:rPr lang="cs-CZ" dirty="0"/>
              <a:t> reakce kolem hlenu v dutině peritoneální – </a:t>
            </a:r>
            <a:r>
              <a:rPr lang="cs-CZ" dirty="0" err="1"/>
              <a:t>fibrotizace</a:t>
            </a:r>
            <a:r>
              <a:rPr lang="cs-CZ" dirty="0"/>
              <a:t>, adheze) </a:t>
            </a:r>
          </a:p>
          <a:p>
            <a:endParaRPr lang="cs-CZ" b="1" dirty="0"/>
          </a:p>
          <a:p>
            <a:r>
              <a:rPr lang="cs-CZ" sz="2400" b="1" dirty="0"/>
              <a:t>Neuroendokrinní </a:t>
            </a:r>
            <a:r>
              <a:rPr lang="cs-CZ" sz="2400" b="1" dirty="0" err="1"/>
              <a:t>neoplazie</a:t>
            </a:r>
            <a:r>
              <a:rPr lang="cs-CZ" sz="2400" b="1" dirty="0"/>
              <a:t>/</a:t>
            </a:r>
            <a:r>
              <a:rPr lang="cs-CZ" sz="2400" b="1" dirty="0" err="1"/>
              <a:t>karcinoidy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748195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F87B46-94F5-4B82-9347-069A646A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92789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Patologie peritonea:</a:t>
            </a:r>
            <a:r>
              <a:rPr lang="cs-CZ" dirty="0"/>
              <a:t/>
            </a:r>
            <a:br>
              <a:rPr lang="cs-CZ" dirty="0"/>
            </a:br>
            <a:r>
              <a:rPr lang="cs-CZ" sz="3600" dirty="0">
                <a:latin typeface="+mn-lt"/>
              </a:rPr>
              <a:t>Patologický obsah dutiny peritoneální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7C1A18-4F20-45BF-8A12-E71AC4045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 Ascites, transudát v dutině peritoneální</a:t>
            </a:r>
          </a:p>
          <a:p>
            <a:pPr>
              <a:buFontTx/>
              <a:buChar char="-"/>
            </a:pP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při portální hypertenzi (př. cirhóze jater, trombóze v. </a:t>
            </a:r>
            <a:r>
              <a:rPr lang="cs-CZ" dirty="0" err="1">
                <a:solidFill>
                  <a:schemeClr val="tx1"/>
                </a:solidFill>
              </a:rPr>
              <a:t>portae</a:t>
            </a:r>
            <a:r>
              <a:rPr lang="cs-CZ" dirty="0">
                <a:solidFill>
                  <a:schemeClr val="tx1"/>
                </a:solidFill>
              </a:rPr>
              <a:t>, při nádorové infiltraci jater)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tx1"/>
                </a:solidFill>
              </a:rPr>
              <a:t> při </a:t>
            </a:r>
            <a:r>
              <a:rPr lang="cs-CZ" dirty="0" err="1">
                <a:solidFill>
                  <a:schemeClr val="tx1"/>
                </a:solidFill>
              </a:rPr>
              <a:t>hypoalbuminémii</a:t>
            </a:r>
            <a:endParaRPr lang="cs-CZ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tx1"/>
                </a:solidFill>
              </a:rPr>
              <a:t> v rámci venostatického edému</a:t>
            </a:r>
          </a:p>
          <a:p>
            <a:pPr>
              <a:buFontTx/>
              <a:buChar char="-"/>
            </a:pPr>
            <a:endParaRPr lang="cs-CZ" b="1" dirty="0">
              <a:solidFill>
                <a:schemeClr val="accent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Haemoperitoneum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(traumatická či jiná ruptura jater, sleziny; krvácení z nádoru, mimoděložní těhotenství) 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Pneumoperitoneum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(při perforaci žaludečního vředu nebo střeva)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Cholascos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(při perforaci žlučníku)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 Ascites </a:t>
            </a:r>
            <a:r>
              <a:rPr lang="cs-CZ" b="1" dirty="0" err="1">
                <a:solidFill>
                  <a:schemeClr val="accent1"/>
                </a:solidFill>
              </a:rPr>
              <a:t>chylosus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(při ruptuře </a:t>
            </a:r>
            <a:r>
              <a:rPr lang="cs-CZ" dirty="0" err="1">
                <a:solidFill>
                  <a:schemeClr val="tx1"/>
                </a:solidFill>
              </a:rPr>
              <a:t>lymfatik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02451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46842F-54EE-4EA5-8006-03DBBB90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94768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cs-CZ" sz="6600" dirty="0"/>
              <a:t/>
            </a:r>
            <a:br>
              <a:rPr lang="cs-CZ" sz="6600" dirty="0"/>
            </a:br>
            <a:r>
              <a:rPr lang="cs-CZ" sz="6600" dirty="0"/>
              <a:t/>
            </a:r>
            <a:br>
              <a:rPr lang="cs-CZ" sz="6600" dirty="0"/>
            </a:br>
            <a:r>
              <a:rPr lang="cs-CZ" sz="6600" dirty="0"/>
              <a:t/>
            </a:r>
            <a:br>
              <a:rPr lang="cs-CZ" sz="6600" dirty="0"/>
            </a:br>
            <a:r>
              <a:rPr lang="cs-CZ" sz="6600" dirty="0"/>
              <a:t/>
            </a:r>
            <a:br>
              <a:rPr lang="cs-CZ" sz="6600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r>
              <a:rPr lang="cs-CZ" sz="6600" dirty="0">
                <a:latin typeface="+mn-lt"/>
              </a:rPr>
              <a:t>Patologie peritonea:</a:t>
            </a: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Záněty peritonea - peritonitidy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88E4C1-C26C-4AD2-B969-80D58AF47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267406" cy="4383616"/>
          </a:xfrm>
        </p:spPr>
        <p:txBody>
          <a:bodyPr>
            <a:normAutofit fontScale="70000" lnSpcReduction="20000"/>
          </a:bodyPr>
          <a:lstStyle/>
          <a:p>
            <a:r>
              <a:rPr lang="cs-CZ" sz="4000" b="1" dirty="0"/>
              <a:t>Bakteriální</a:t>
            </a:r>
          </a:p>
          <a:p>
            <a:r>
              <a:rPr lang="cs-CZ" b="1" dirty="0"/>
              <a:t>- </a:t>
            </a:r>
            <a:r>
              <a:rPr lang="cs-CZ" dirty="0"/>
              <a:t>přestup infekce zvenčí (př. poraněním) či z okolí, perforací nebo neporušenou stěnou GIT (tzv. z vycestování např. při zánětech střeva)</a:t>
            </a:r>
          </a:p>
          <a:p>
            <a:r>
              <a:rPr lang="cs-CZ" dirty="0"/>
              <a:t>- nejčastější příčiny: apendicitida, perforace peptického vředu, cholecystitida, divertikulitida, salpingitida, provalení abscesů jater, sleziny….sterkorální peritonitida – vzniká perforací střeva a vylitím obsahu do dutiny</a:t>
            </a:r>
          </a:p>
          <a:p>
            <a:r>
              <a:rPr lang="cs-CZ" dirty="0"/>
              <a:t>- peritonitida ohraničená (</a:t>
            </a:r>
            <a:r>
              <a:rPr lang="cs-CZ" dirty="0" err="1"/>
              <a:t>cirkumskriptní</a:t>
            </a:r>
            <a:r>
              <a:rPr lang="cs-CZ" dirty="0"/>
              <a:t>) a difúzní </a:t>
            </a:r>
          </a:p>
          <a:p>
            <a:r>
              <a:rPr lang="cs-CZ" dirty="0"/>
              <a:t>- komplikace: paralytický ileus, sepse, septický šok a multiorgánové selhání </a:t>
            </a:r>
          </a:p>
          <a:p>
            <a:r>
              <a:rPr lang="cs-CZ" dirty="0"/>
              <a:t>- při hojení vznikají vazivové adheze, ohraničená ložiska zánětu</a:t>
            </a:r>
          </a:p>
          <a:p>
            <a:endParaRPr lang="cs-CZ" dirty="0"/>
          </a:p>
          <a:p>
            <a:r>
              <a:rPr lang="cs-CZ" sz="3800" b="1" dirty="0"/>
              <a:t>Nebakteriální (chemická)</a:t>
            </a:r>
          </a:p>
          <a:p>
            <a:r>
              <a:rPr lang="cs-CZ" dirty="0"/>
              <a:t>- při ruptuře žlučníku nebo žlučových cest; může se sekundárně infikovat</a:t>
            </a:r>
          </a:p>
          <a:p>
            <a:r>
              <a:rPr lang="cs-CZ" dirty="0"/>
              <a:t>- při urémii</a:t>
            </a:r>
          </a:p>
          <a:p>
            <a:r>
              <a:rPr lang="cs-CZ" dirty="0"/>
              <a:t>- při akutní pankreatitidě a uvolnění pankreatických enzymů</a:t>
            </a:r>
          </a:p>
          <a:p>
            <a:r>
              <a:rPr lang="cs-CZ" dirty="0"/>
              <a:t>- reakce kolem cizorodého materiálu</a:t>
            </a:r>
          </a:p>
        </p:txBody>
      </p:sp>
    </p:spTree>
    <p:extLst>
      <p:ext uri="{BB962C8B-B14F-4D97-AF65-F5344CB8AC3E}">
        <p14:creationId xmlns:p14="http://schemas.microsoft.com/office/powerpoint/2010/main" val="2186782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Zástupný symbol pro obsah 5">
            <a:extLst>
              <a:ext uri="{FF2B5EF4-FFF2-40B4-BE49-F238E27FC236}">
                <a16:creationId xmlns:a16="http://schemas.microsoft.com/office/drawing/2014/main" id="{90993301-9EDE-418F-9DCF-B8C0CF56A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8501" y="215901"/>
            <a:ext cx="8404225" cy="6308725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2BCEF7B-B6ED-4725-ABEF-32D843651A5E}"/>
              </a:ext>
            </a:extLst>
          </p:cNvPr>
          <p:cNvSpPr txBox="1"/>
          <p:nvPr/>
        </p:nvSpPr>
        <p:spPr>
          <a:xfrm>
            <a:off x="8706256" y="6011694"/>
            <a:ext cx="128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/</a:t>
            </a:r>
            <a:r>
              <a:rPr lang="cs-CZ" b="1" dirty="0"/>
              <a:t>invaginace</a:t>
            </a:r>
          </a:p>
        </p:txBody>
      </p:sp>
    </p:spTree>
    <p:extLst>
      <p:ext uri="{BB962C8B-B14F-4D97-AF65-F5344CB8AC3E}">
        <p14:creationId xmlns:p14="http://schemas.microsoft.com/office/powerpoint/2010/main" val="1296487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21AA31-4E3C-4D8E-9A5C-B9911EFB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peritonea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57285F-529F-4086-9AEB-3ECAF3A17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/>
              <a:t>Primární</a:t>
            </a:r>
          </a:p>
          <a:p>
            <a:r>
              <a:rPr lang="cs-CZ" b="1" dirty="0" err="1"/>
              <a:t>Mezoteliomy</a:t>
            </a:r>
            <a:r>
              <a:rPr lang="cs-CZ" dirty="0"/>
              <a:t> (difúzně rostoucí velmi agresivní maligní </a:t>
            </a:r>
            <a:r>
              <a:rPr lang="cs-CZ" dirty="0" err="1"/>
              <a:t>mezoteliomy</a:t>
            </a:r>
            <a:r>
              <a:rPr lang="cs-CZ" dirty="0"/>
              <a:t>; benigní </a:t>
            </a:r>
            <a:r>
              <a:rPr lang="cs-CZ" dirty="0" err="1"/>
              <a:t>mezoteliomy</a:t>
            </a:r>
            <a:r>
              <a:rPr lang="cs-CZ" dirty="0"/>
              <a:t> vzácně)</a:t>
            </a:r>
          </a:p>
          <a:p>
            <a:endParaRPr lang="cs-CZ" dirty="0"/>
          </a:p>
          <a:p>
            <a:r>
              <a:rPr lang="cs-CZ" sz="2800" b="1" dirty="0"/>
              <a:t>Sekundární – metastatické</a:t>
            </a:r>
          </a:p>
          <a:p>
            <a:r>
              <a:rPr lang="cs-CZ" dirty="0"/>
              <a:t>Karcinomatóza peritonea při karcinomu </a:t>
            </a:r>
            <a:r>
              <a:rPr lang="cs-CZ" b="1" dirty="0"/>
              <a:t>ovaria, žaludku, pankreatu</a:t>
            </a:r>
            <a:r>
              <a:rPr lang="cs-CZ" dirty="0"/>
              <a:t>,… provázeny hemoragickým exsudátem</a:t>
            </a:r>
          </a:p>
        </p:txBody>
      </p:sp>
    </p:spTree>
    <p:extLst>
      <p:ext uri="{BB962C8B-B14F-4D97-AF65-F5344CB8AC3E}">
        <p14:creationId xmlns:p14="http://schemas.microsoft.com/office/powerpoint/2010/main" val="13460350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8E09C-AEBE-4446-A87B-750C89EE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Kýly/hernie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D8652B-F421-4203-842D-97E2E459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10245171" cy="4399423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Hernie: </a:t>
            </a:r>
            <a:r>
              <a:rPr lang="cs-CZ" dirty="0"/>
              <a:t>kýlní branka – kýlní vak – obsah kýlního vaku (př. kličky střevní, omentum)</a:t>
            </a:r>
          </a:p>
          <a:p>
            <a:r>
              <a:rPr lang="cs-CZ" b="1" dirty="0"/>
              <a:t>Predispozice: </a:t>
            </a:r>
            <a:r>
              <a:rPr lang="cs-CZ" dirty="0"/>
              <a:t>snížená pevnost stěny břišní (anatomicky i získaná např. po operacích)</a:t>
            </a:r>
          </a:p>
          <a:p>
            <a:r>
              <a:rPr lang="cs-CZ" dirty="0"/>
              <a:t>Hernie: </a:t>
            </a:r>
            <a:r>
              <a:rPr lang="cs-CZ" b="1" dirty="0" err="1"/>
              <a:t>reponovatelná</a:t>
            </a:r>
            <a:r>
              <a:rPr lang="cs-CZ" b="1" dirty="0"/>
              <a:t> </a:t>
            </a:r>
            <a:r>
              <a:rPr lang="cs-CZ" dirty="0"/>
              <a:t>(obsah lze zpět do dutiny břišní) – </a:t>
            </a:r>
            <a:r>
              <a:rPr lang="cs-CZ" b="1" dirty="0" err="1"/>
              <a:t>nereponovatelná</a:t>
            </a:r>
            <a:endParaRPr lang="cs-CZ" b="1" dirty="0"/>
          </a:p>
          <a:p>
            <a:endParaRPr lang="cs-CZ" b="1" dirty="0"/>
          </a:p>
          <a:p>
            <a:r>
              <a:rPr lang="cs-CZ" b="1" dirty="0"/>
              <a:t>Hernie: </a:t>
            </a:r>
          </a:p>
          <a:p>
            <a:r>
              <a:rPr lang="cs-CZ" dirty="0"/>
              <a:t>- </a:t>
            </a:r>
            <a:r>
              <a:rPr lang="cs-CZ" b="1" dirty="0"/>
              <a:t>vnitřní </a:t>
            </a:r>
            <a:r>
              <a:rPr lang="cs-CZ" dirty="0"/>
              <a:t>(uvnitř břišní dutiny, pronikání kliček do peritoneálních recesů)  </a:t>
            </a:r>
          </a:p>
          <a:p>
            <a:r>
              <a:rPr lang="cs-CZ" dirty="0"/>
              <a:t>- </a:t>
            </a:r>
            <a:r>
              <a:rPr lang="cs-CZ" b="1" dirty="0"/>
              <a:t>vnější </a:t>
            </a:r>
          </a:p>
          <a:p>
            <a:r>
              <a:rPr lang="cs-CZ" dirty="0"/>
              <a:t>(šikmá tříselná, skrotální, femorální, pupečníková)</a:t>
            </a:r>
          </a:p>
          <a:p>
            <a:endParaRPr lang="cs-CZ" dirty="0"/>
          </a:p>
          <a:p>
            <a:r>
              <a:rPr lang="cs-CZ" b="1" dirty="0"/>
              <a:t>Uskřinutí hernie: </a:t>
            </a:r>
            <a:r>
              <a:rPr lang="cs-CZ" dirty="0"/>
              <a:t>zaškrcení kličky střevní s přívodnými cévami – ischémie střeva – </a:t>
            </a:r>
            <a:r>
              <a:rPr lang="cs-CZ" dirty="0" err="1"/>
              <a:t>infarzace</a:t>
            </a:r>
            <a:r>
              <a:rPr lang="cs-CZ" dirty="0"/>
              <a:t> střeva – ileus – perforace střeva - peritonitida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7483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Zástupný symbol pro obsah 3">
            <a:extLst>
              <a:ext uri="{FF2B5EF4-FFF2-40B4-BE49-F238E27FC236}">
                <a16:creationId xmlns:a16="http://schemas.microsoft.com/office/drawing/2014/main" id="{F5A831CE-A5E8-4762-95A6-AF77121EE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7113" y="237865"/>
            <a:ext cx="5742298" cy="3748897"/>
          </a:xfrm>
        </p:spPr>
      </p:pic>
      <p:sp>
        <p:nvSpPr>
          <p:cNvPr id="20483" name="TextovéPole 4">
            <a:extLst>
              <a:ext uri="{FF2B5EF4-FFF2-40B4-BE49-F238E27FC236}">
                <a16:creationId xmlns:a16="http://schemas.microsoft.com/office/drawing/2014/main" id="{4B280F5E-D9B9-474A-8FD9-8A9844E48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08" y="4073339"/>
            <a:ext cx="11021785" cy="255454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Ischemické postižení střeva: tenkého a/nebo tlustého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Hemoragická </a:t>
            </a:r>
            <a:r>
              <a:rPr lang="cs-CZ" altLang="cs-CZ" sz="2000" dirty="0" err="1"/>
              <a:t>infarzace</a:t>
            </a:r>
            <a:r>
              <a:rPr lang="cs-CZ" altLang="cs-CZ" sz="2000" dirty="0"/>
              <a:t>/hemoragický infarkt střeva = ischemická nekróza střeva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 err="1"/>
              <a:t>Transmurální</a:t>
            </a:r>
            <a:r>
              <a:rPr lang="cs-CZ" altLang="cs-CZ" sz="2000" dirty="0"/>
              <a:t> (obvykle v tenkém střevě), </a:t>
            </a:r>
            <a:r>
              <a:rPr lang="cs-CZ" altLang="cs-CZ" sz="2000" dirty="0" err="1"/>
              <a:t>netransmurální</a:t>
            </a:r>
            <a:r>
              <a:rPr lang="cs-CZ" altLang="cs-CZ" sz="2000" dirty="0"/>
              <a:t> (obvykle v </a:t>
            </a:r>
            <a:r>
              <a:rPr lang="cs-CZ" altLang="cs-CZ" sz="2000" dirty="0" err="1"/>
              <a:t>colon</a:t>
            </a:r>
            <a:r>
              <a:rPr lang="cs-CZ" altLang="cs-CZ" sz="2000" dirty="0"/>
              <a:t>, s postižením sliznice a </a:t>
            </a:r>
            <a:r>
              <a:rPr lang="cs-CZ" altLang="cs-CZ" sz="2000" dirty="0" err="1"/>
              <a:t>submukózy</a:t>
            </a:r>
            <a:r>
              <a:rPr lang="cs-CZ" altLang="cs-CZ" sz="2000" dirty="0"/>
              <a:t>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V důsledku:</a:t>
            </a:r>
          </a:p>
          <a:p>
            <a:pPr marL="342900" indent="-342900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trombózy přívodné arterie</a:t>
            </a:r>
          </a:p>
          <a:p>
            <a:pPr marL="342900" indent="-342900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 err="1"/>
              <a:t>trombembolie</a:t>
            </a:r>
            <a:r>
              <a:rPr lang="cs-CZ" altLang="cs-CZ" sz="2000" dirty="0"/>
              <a:t> přívodné arterie</a:t>
            </a:r>
          </a:p>
          <a:p>
            <a:pPr marL="342900" indent="-342900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trombózy odvodné vény</a:t>
            </a:r>
          </a:p>
          <a:p>
            <a:pPr marL="342900" indent="-342900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neokluzivní ischémie (při šoku, srdečním selhání, dehydrataci,…)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615D222-74B7-4C89-BFBB-F55C3C0457E3}"/>
              </a:ext>
            </a:extLst>
          </p:cNvPr>
          <p:cNvSpPr txBox="1"/>
          <p:nvPr/>
        </p:nvSpPr>
        <p:spPr>
          <a:xfrm>
            <a:off x="10223770" y="3268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B58044C-F138-49D9-B8EE-455E2B1E4083}"/>
              </a:ext>
            </a:extLst>
          </p:cNvPr>
          <p:cNvSpPr txBox="1"/>
          <p:nvPr/>
        </p:nvSpPr>
        <p:spPr>
          <a:xfrm>
            <a:off x="7383294" y="1742982"/>
            <a:ext cx="3868303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cs-CZ" altLang="cs-CZ" dirty="0"/>
              <a:t>Hemorhagická </a:t>
            </a:r>
            <a:r>
              <a:rPr lang="cs-CZ" altLang="cs-CZ" dirty="0" err="1"/>
              <a:t>infarzace</a:t>
            </a:r>
            <a:r>
              <a:rPr lang="cs-CZ" altLang="cs-CZ" dirty="0"/>
              <a:t> tenkého střeva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52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623EE02-E391-41CA-AA18-E7DED707A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Malabsorpční syndrom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F6E0B425-B1F1-4C87-B583-013805794E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7280" y="2283479"/>
            <a:ext cx="10058400" cy="4023360"/>
          </a:xfrm>
        </p:spPr>
        <p:txBody>
          <a:bodyPr/>
          <a:lstStyle/>
          <a:p>
            <a:pPr>
              <a:buNone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Malabsorpční syndrom (MAS):</a:t>
            </a:r>
            <a:r>
              <a:rPr lang="cs-CZ" altLang="cs-CZ" dirty="0">
                <a:solidFill>
                  <a:schemeClr val="tx1"/>
                </a:solidFill>
              </a:rPr>
              <a:t> soubor příznaků, které vznikají u chorob, u nichž dochází k poruše trávení, vstřebávání, sekrece a motility tenkého střeva. </a:t>
            </a:r>
          </a:p>
          <a:p>
            <a:pPr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Klinické projevy:</a:t>
            </a:r>
            <a:r>
              <a:rPr lang="cs-CZ" altLang="cs-CZ" dirty="0">
                <a:solidFill>
                  <a:schemeClr val="tx1"/>
                </a:solidFill>
              </a:rPr>
              <a:t> průjmy, hubnutí, celková slabost a neprospívání, nechutenství, poruchy růstu, kožní eflorescence, …..</a:t>
            </a:r>
          </a:p>
          <a:p>
            <a:pPr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Primární MAS: </a:t>
            </a:r>
            <a:r>
              <a:rPr lang="cs-CZ" altLang="cs-CZ" dirty="0">
                <a:solidFill>
                  <a:schemeClr val="tx1"/>
                </a:solidFill>
              </a:rPr>
              <a:t>příčina je v </a:t>
            </a:r>
            <a:r>
              <a:rPr lang="cs-CZ" altLang="cs-CZ" dirty="0" err="1">
                <a:solidFill>
                  <a:schemeClr val="tx1"/>
                </a:solidFill>
              </a:rPr>
              <a:t>enterocytech</a:t>
            </a:r>
            <a:endParaRPr lang="cs-CZ" altLang="cs-CZ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Sekundární MAS: </a:t>
            </a:r>
            <a:r>
              <a:rPr lang="cs-CZ" altLang="cs-CZ" dirty="0">
                <a:solidFill>
                  <a:schemeClr val="tx1"/>
                </a:solidFill>
              </a:rPr>
              <a:t>příčina je mimo </a:t>
            </a:r>
            <a:r>
              <a:rPr lang="cs-CZ" altLang="cs-CZ" dirty="0" err="1">
                <a:solidFill>
                  <a:schemeClr val="tx1"/>
                </a:solidFill>
              </a:rPr>
              <a:t>enterocyty</a:t>
            </a:r>
            <a:endParaRPr lang="cs-CZ" altLang="cs-CZ" dirty="0">
              <a:solidFill>
                <a:schemeClr val="tx1"/>
              </a:solidFill>
            </a:endParaRPr>
          </a:p>
          <a:p>
            <a:pPr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85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296C6E71-336D-4865-AC91-DD5313F0B7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latin typeface="+mn-lt"/>
              </a:rPr>
              <a:t>Digesce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6CF57B76-55B3-455F-9159-D1CF37D63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Orální fáze: </a:t>
            </a:r>
            <a:r>
              <a:rPr lang="cs-CZ" altLang="cs-CZ" sz="2400" dirty="0"/>
              <a:t>v dutině ústní škrob štěpen alfa amylázou</a:t>
            </a:r>
          </a:p>
          <a:p>
            <a:pPr marL="609600" indent="-609600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Gastrická fáze: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HCl</a:t>
            </a:r>
            <a:r>
              <a:rPr lang="cs-CZ" altLang="cs-CZ" sz="2400" dirty="0"/>
              <a:t>, pepsin – denaturace bílkovin a jejich štěpení na polypeptidové řetězce</a:t>
            </a:r>
          </a:p>
          <a:p>
            <a:pPr marL="609600" indent="-609600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Enterální fáze:</a:t>
            </a:r>
            <a:r>
              <a:rPr lang="cs-CZ" altLang="cs-CZ" sz="2400" dirty="0"/>
              <a:t> trypsin, chymotrypsin, </a:t>
            </a:r>
            <a:r>
              <a:rPr lang="cs-CZ" altLang="cs-CZ" sz="2400" dirty="0" err="1"/>
              <a:t>elastasa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karboxypeptidasa</a:t>
            </a:r>
            <a:r>
              <a:rPr lang="cs-CZ" altLang="cs-CZ" sz="2400" dirty="0"/>
              <a:t>, lipáza, alfa-amyláza – bílkoviny, tuky a glycidy jsou odbourávány do </a:t>
            </a:r>
            <a:r>
              <a:rPr lang="cs-CZ" altLang="cs-CZ" sz="2400" dirty="0" err="1"/>
              <a:t>asimilovatelných</a:t>
            </a:r>
            <a:r>
              <a:rPr lang="cs-CZ" altLang="cs-CZ" sz="2400" dirty="0"/>
              <a:t> forem</a:t>
            </a:r>
          </a:p>
          <a:p>
            <a:pPr marL="609600" indent="-609600">
              <a:buNone/>
              <a:defRPr/>
            </a:pPr>
            <a:r>
              <a:rPr lang="cs-CZ" altLang="cs-CZ" sz="2400" dirty="0"/>
              <a:t>Tenké střevo: působení pankreatických enzymů a žlučových kyselin.</a:t>
            </a:r>
          </a:p>
          <a:p>
            <a:pPr marL="609600" indent="-609600">
              <a:buNone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4.     Terminální digesce a </a:t>
            </a:r>
            <a:r>
              <a:rPr lang="cs-CZ" altLang="cs-CZ" sz="2400" b="1" dirty="0" err="1">
                <a:solidFill>
                  <a:schemeClr val="hlink"/>
                </a:solidFill>
              </a:rPr>
              <a:t>transepiteliální</a:t>
            </a:r>
            <a:r>
              <a:rPr lang="cs-CZ" altLang="cs-CZ" sz="2400" b="1" dirty="0">
                <a:solidFill>
                  <a:schemeClr val="hlink"/>
                </a:solidFill>
              </a:rPr>
              <a:t> transport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tripeptidázy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dipeptidázy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disacharidázy</a:t>
            </a:r>
            <a:r>
              <a:rPr lang="cs-CZ" altLang="cs-CZ" sz="2400" dirty="0"/>
              <a:t> - hydrolytické procesy peptidů a sacharidů v kartáčovém lemu </a:t>
            </a:r>
            <a:r>
              <a:rPr lang="cs-CZ" altLang="cs-CZ" sz="2400" dirty="0" err="1"/>
              <a:t>enterocytů</a:t>
            </a:r>
            <a:r>
              <a:rPr lang="cs-CZ" altLang="cs-CZ" sz="2400" dirty="0"/>
              <a:t> a transport živin, tekutin a elektrolytů </a:t>
            </a:r>
            <a:r>
              <a:rPr lang="cs-CZ" altLang="cs-CZ" sz="2400" dirty="0" err="1"/>
              <a:t>transepiteliálně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1645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499</TotalTime>
  <Words>2367</Words>
  <Application>Microsoft Office PowerPoint</Application>
  <PresentationFormat>Širokoúhlá obrazovka</PresentationFormat>
  <Paragraphs>392</Paragraphs>
  <Slides>51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Garamond</vt:lpstr>
      <vt:lpstr>Symbol</vt:lpstr>
      <vt:lpstr>Wingdings</vt:lpstr>
      <vt:lpstr>Retrospektiva</vt:lpstr>
      <vt:lpstr>Patologie trávicího ústrojí II. Tenké a tlusté střevo. Patologie peritonea.</vt:lpstr>
      <vt:lpstr>Kongenitální abnormity střeva</vt:lpstr>
      <vt:lpstr>Prezentace aplikace PowerPoint</vt:lpstr>
      <vt:lpstr>Neprůchodnost střeva - ileus</vt:lpstr>
      <vt:lpstr>Prezentace aplikace PowerPoint</vt:lpstr>
      <vt:lpstr>Kýly/hernie</vt:lpstr>
      <vt:lpstr>Prezentace aplikace PowerPoint</vt:lpstr>
      <vt:lpstr>Malabsorpční syndrom</vt:lpstr>
      <vt:lpstr>Digesce</vt:lpstr>
      <vt:lpstr>Primární MAS</vt:lpstr>
      <vt:lpstr>Céliakie/céliakální sprue/glutenová enteropatie:  nesnášenlivost lepku, glutenu resp. jeho frakce gliadinu) </vt:lpstr>
      <vt:lpstr>Céliakální sprue </vt:lpstr>
      <vt:lpstr>Prezentace aplikace PowerPoint</vt:lpstr>
      <vt:lpstr>Sekundární MAS: příčiny</vt:lpstr>
      <vt:lpstr>Některé další příčiny MAS</vt:lpstr>
      <vt:lpstr>Infekční záněty střeva</vt:lpstr>
      <vt:lpstr>Idiopatické střevní záněty  (inflammatory bowel disease – IBD) </vt:lpstr>
      <vt:lpstr>Etiopatogeneze IBD</vt:lpstr>
      <vt:lpstr>IBD</vt:lpstr>
      <vt:lpstr>Prezentace aplikace PowerPoint</vt:lpstr>
      <vt:lpstr>Morbus Crohn</vt:lpstr>
      <vt:lpstr>Ulcerózní kolitida- pankolitida</vt:lpstr>
      <vt:lpstr>Normální sliznice vs klidové stádium UC</vt:lpstr>
      <vt:lpstr>Aktivní IBD kolitida</vt:lpstr>
      <vt:lpstr>Specifické formy kolitid:</vt:lpstr>
      <vt:lpstr>Lymfocytární kolitida</vt:lpstr>
      <vt:lpstr>Kolagenní kolitida</vt:lpstr>
      <vt:lpstr>Prezentace aplikace PowerPoint</vt:lpstr>
      <vt:lpstr>Prezentace aplikace PowerPoint</vt:lpstr>
      <vt:lpstr>Pseudomembranózní kolitida</vt:lpstr>
      <vt:lpstr>Ischemická kolitida</vt:lpstr>
      <vt:lpstr>Získané megacolon komplikace: perforace, peritonitida</vt:lpstr>
      <vt:lpstr>Kolorektální karcinom (CRC)</vt:lpstr>
      <vt:lpstr>Karcinogeneze kolorektálního karcinomu (CRC)</vt:lpstr>
      <vt:lpstr>Dominantní cesty onkogeneze sporadického CRC</vt:lpstr>
      <vt:lpstr>Tradiční cesta onkogeneze CRC </vt:lpstr>
      <vt:lpstr>Polypy tlustého střeva: Adenomové polypy – prekancerózy CRC</vt:lpstr>
      <vt:lpstr>Prezentace aplikace PowerPoint</vt:lpstr>
      <vt:lpstr>Polypy tlustého střeva: Pilovité/serrated léze – prekancerózy CRC</vt:lpstr>
      <vt:lpstr>Polypy tlustého střeva: Hamartomatózní polypy</vt:lpstr>
      <vt:lpstr>CRC</vt:lpstr>
      <vt:lpstr>Prezentace aplikace PowerPoint</vt:lpstr>
      <vt:lpstr>Neuroendokrinní tumor: dobře diferencovaná neuroendokrinní neoplazie</vt:lpstr>
      <vt:lpstr>Prezentace aplikace PowerPoint</vt:lpstr>
      <vt:lpstr>Ostatní nádory střeva</vt:lpstr>
      <vt:lpstr>Appendicitida</vt:lpstr>
      <vt:lpstr>Nádory appendixu</vt:lpstr>
      <vt:lpstr>Patologie peritonea: Patologický obsah dutiny peritoneální </vt:lpstr>
      <vt:lpstr>      Patologie peritonea: Záněty peritonea - peritonitidy</vt:lpstr>
      <vt:lpstr>Nádory peritonea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89</cp:revision>
  <dcterms:created xsi:type="dcterms:W3CDTF">2017-08-15T07:48:05Z</dcterms:created>
  <dcterms:modified xsi:type="dcterms:W3CDTF">2018-03-09T05:22:52Z</dcterms:modified>
</cp:coreProperties>
</file>