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15"/>
  </p:notesMasterIdLst>
  <p:sldIdLst>
    <p:sldId id="279" r:id="rId2"/>
    <p:sldId id="280" r:id="rId3"/>
    <p:sldId id="276" r:id="rId4"/>
    <p:sldId id="281" r:id="rId5"/>
    <p:sldId id="284" r:id="rId6"/>
    <p:sldId id="285" r:id="rId7"/>
    <p:sldId id="293" r:id="rId8"/>
    <p:sldId id="286" r:id="rId9"/>
    <p:sldId id="282" r:id="rId10"/>
    <p:sldId id="287" r:id="rId11"/>
    <p:sldId id="288" r:id="rId12"/>
    <p:sldId id="289" r:id="rId13"/>
    <p:sldId id="291" r:id="rId14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80" d="100"/>
          <a:sy n="80" d="100"/>
        </p:scale>
        <p:origin x="-480" y="72"/>
      </p:cViewPr>
      <p:guideLst>
        <p:guide orient="horz" pos="208"/>
        <p:guide pos="570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9B0F9B-1A02-402B-835C-4F9800D2080D}" type="datetimeFigureOut">
              <a:rPr lang="en-GB" smtClean="0"/>
              <a:t>30/03/2017</a:t>
            </a:fld>
            <a:endParaRPr lang="en-GB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9156B2-EFD9-4906-ADE9-F0CFA677E3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1464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16882-C1D1-40CF-B44F-A0B416130622}" type="datetimeFigureOut">
              <a:rPr lang="cs-CZ" smtClean="0"/>
              <a:t>30.3.2017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9A451-B08B-4921-AC1B-8A9B5D31A2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146777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16882-C1D1-40CF-B44F-A0B416130622}" type="datetimeFigureOut">
              <a:rPr lang="cs-CZ" smtClean="0"/>
              <a:t>30.3.2017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9A451-B08B-4921-AC1B-8A9B5D31A2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71425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16882-C1D1-40CF-B44F-A0B416130622}" type="datetimeFigureOut">
              <a:rPr lang="cs-CZ" smtClean="0"/>
              <a:t>30.3.2017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9A451-B08B-4921-AC1B-8A9B5D31A2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656330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16882-C1D1-40CF-B44F-A0B416130622}" type="datetimeFigureOut">
              <a:rPr lang="cs-CZ" smtClean="0"/>
              <a:t>30.3.2017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9A451-B08B-4921-AC1B-8A9B5D31A2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334861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16882-C1D1-40CF-B44F-A0B416130622}" type="datetimeFigureOut">
              <a:rPr lang="cs-CZ" smtClean="0"/>
              <a:t>30.3.2017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9A451-B08B-4921-AC1B-8A9B5D31A2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386143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16882-C1D1-40CF-B44F-A0B416130622}" type="datetimeFigureOut">
              <a:rPr lang="cs-CZ" smtClean="0"/>
              <a:t>30.3.2017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9A451-B08B-4921-AC1B-8A9B5D31A2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66770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16882-C1D1-40CF-B44F-A0B416130622}" type="datetimeFigureOut">
              <a:rPr lang="cs-CZ" smtClean="0"/>
              <a:t>30.3.2017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9A451-B08B-4921-AC1B-8A9B5D31A2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60726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16882-C1D1-40CF-B44F-A0B416130622}" type="datetimeFigureOut">
              <a:rPr lang="cs-CZ" smtClean="0"/>
              <a:t>30.3.2017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9A451-B08B-4921-AC1B-8A9B5D31A2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31133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16882-C1D1-40CF-B44F-A0B416130622}" type="datetimeFigureOut">
              <a:rPr lang="cs-CZ" smtClean="0"/>
              <a:t>30.3.2017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9A451-B08B-4921-AC1B-8A9B5D31A2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699599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16882-C1D1-40CF-B44F-A0B416130622}" type="datetimeFigureOut">
              <a:rPr lang="cs-CZ" smtClean="0"/>
              <a:t>30.3.2017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9A451-B08B-4921-AC1B-8A9B5D31A2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098032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16882-C1D1-40CF-B44F-A0B416130622}" type="datetimeFigureOut">
              <a:rPr lang="cs-CZ" smtClean="0"/>
              <a:t>30.3.2017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9A451-B08B-4921-AC1B-8A9B5D31A2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2560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A16882-C1D1-40CF-B44F-A0B416130622}" type="datetimeFigureOut">
              <a:rPr lang="cs-CZ" smtClean="0"/>
              <a:t>30.3.2017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B9A451-B08B-4921-AC1B-8A9B5D31A2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37656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gif"/><Relationship Id="rId3" Type="http://schemas.openxmlformats.org/officeDocument/2006/relationships/image" Target="../media/image11.png"/><Relationship Id="rId7" Type="http://schemas.openxmlformats.org/officeDocument/2006/relationships/hyperlink" Target="http://www.qureshiuniversity.com/Ventricular%20Fibrillation.gif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upload.wikimedia.org/wikipedia/commons/thumb/6/64/Afib_ecg.jpg/400px-Afib_ecg.jpg" TargetMode="External"/><Relationship Id="rId5" Type="http://schemas.openxmlformats.org/officeDocument/2006/relationships/image" Target="../media/image13.jpg"/><Relationship Id="rId4" Type="http://schemas.openxmlformats.org/officeDocument/2006/relationships/image" Target="../media/image12.png"/><Relationship Id="rId9" Type="http://schemas.openxmlformats.org/officeDocument/2006/relationships/image" Target="../media/image15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93913" y="1122363"/>
            <a:ext cx="10204174" cy="1220787"/>
          </a:xfrm>
        </p:spPr>
        <p:txBody>
          <a:bodyPr>
            <a:normAutofit/>
          </a:bodyPr>
          <a:lstStyle/>
          <a:p>
            <a:r>
              <a:rPr lang="en-GB" sz="4800" dirty="0" smtClean="0"/>
              <a:t>(VII.) Electrocardiography</a:t>
            </a:r>
            <a:endParaRPr lang="en-GB" sz="48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4259384"/>
            <a:ext cx="9144000" cy="998415"/>
          </a:xfrm>
        </p:spPr>
        <p:txBody>
          <a:bodyPr/>
          <a:lstStyle/>
          <a:p>
            <a:r>
              <a:rPr lang="cs-CZ" dirty="0" err="1" smtClean="0"/>
              <a:t>Physiology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713856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53568" y="128970"/>
            <a:ext cx="7498080" cy="1143000"/>
          </a:xfrm>
        </p:spPr>
        <p:txBody>
          <a:bodyPr/>
          <a:lstStyle/>
          <a:p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Electrical axis of heart</a:t>
            </a:r>
            <a:endParaRPr lang="en-US" dirty="0"/>
          </a:p>
        </p:txBody>
      </p:sp>
      <p:pic>
        <p:nvPicPr>
          <p:cNvPr id="3078" name="Picture 6" descr="Untitled-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238" y="2198670"/>
            <a:ext cx="3098971" cy="319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4617B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391238" y="1956086"/>
            <a:ext cx="3581672" cy="494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4617B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i="0" strike="noStrike" cap="none" normalizeH="0" baseline="0" smtClean="0">
                <a:ln>
                  <a:noFill/>
                </a:ln>
                <a:effectLst/>
                <a:latin typeface="Calibri" pitchFamily="34" charset="0"/>
                <a:cs typeface="Arial" pitchFamily="34" charset="0"/>
              </a:rPr>
              <a:t>1.  </a:t>
            </a:r>
            <a:r>
              <a:rPr lang="en-GB" sz="2000" smtClean="0">
                <a:latin typeface="Calibri" pitchFamily="34" charset="0"/>
                <a:cs typeface="Arial" pitchFamily="34" charset="0"/>
              </a:rPr>
              <a:t>ORS of </a:t>
            </a:r>
            <a:r>
              <a:rPr kumimoji="0" lang="en-GB" sz="2000" i="0" strike="noStrike" cap="none" normalizeH="0" baseline="0" smtClean="0">
                <a:ln>
                  <a:noFill/>
                </a:ln>
                <a:effectLst/>
                <a:latin typeface="Calibri" pitchFamily="34" charset="0"/>
                <a:cs typeface="Arial" pitchFamily="34" charset="0"/>
              </a:rPr>
              <a:t>I,II and III </a:t>
            </a:r>
            <a:r>
              <a:rPr lang="en-GB" sz="2000" smtClean="0">
                <a:latin typeface="Calibri" pitchFamily="34" charset="0"/>
                <a:cs typeface="Arial" pitchFamily="34" charset="0"/>
              </a:rPr>
              <a:t>lead</a:t>
            </a:r>
            <a:endParaRPr kumimoji="0" lang="en-GB" sz="3200" i="0" strike="noStrike" cap="none" normalizeH="0" baseline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3563008" y="1772007"/>
            <a:ext cx="4073525" cy="1103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4617B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i="0" strike="noStrike" cap="none" normalizeH="0" baseline="0" smtClean="0">
                <a:ln>
                  <a:noFill/>
                </a:ln>
                <a:effectLst/>
                <a:latin typeface="Calibri" pitchFamily="34" charset="0"/>
                <a:cs typeface="Arial" pitchFamily="34" charset="0"/>
              </a:rPr>
              <a:t>2. Sumation of QRS complex </a:t>
            </a:r>
            <a:endParaRPr kumimoji="0" lang="en-GB" i="0" strike="noStrike" cap="none" normalizeH="0" baseline="0" smtClean="0">
              <a:ln>
                <a:noFill/>
              </a:ln>
              <a:effectLst/>
              <a:latin typeface="Calibri" pitchFamily="34" charset="0"/>
              <a:cs typeface="Arial" pitchFamily="34" charset="0"/>
            </a:endParaRPr>
          </a:p>
        </p:txBody>
      </p:sp>
      <p:graphicFrame>
        <p:nvGraphicFramePr>
          <p:cNvPr id="10" name="Tabulk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9170603"/>
              </p:ext>
            </p:extLst>
          </p:nvPr>
        </p:nvGraphicFramePr>
        <p:xfrm>
          <a:off x="3791607" y="2787795"/>
          <a:ext cx="2735316" cy="2284899"/>
        </p:xfrm>
        <a:graphic>
          <a:graphicData uri="http://schemas.openxmlformats.org/drawingml/2006/table">
            <a:tbl>
              <a:tblPr/>
              <a:tblGrid>
                <a:gridCol w="911772"/>
                <a:gridCol w="911772"/>
                <a:gridCol w="911772"/>
              </a:tblGrid>
              <a:tr h="541443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sz="2000" b="1" kern="1400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I</a:t>
                      </a:r>
                      <a:endParaRPr lang="cs-CZ" sz="20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576" marR="36576" marT="36576" marB="36576">
                    <a:lnL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617B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sz="2000" b="1" kern="1400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II</a:t>
                      </a:r>
                      <a:endParaRPr lang="cs-CZ" sz="20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576" marR="36576" marT="36576" marB="36576">
                    <a:lnL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617B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sz="2000" b="1" kern="1400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III</a:t>
                      </a:r>
                      <a:endParaRPr lang="cs-CZ" sz="20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576" marR="36576" marT="36576" marB="36576">
                    <a:lnL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617B"/>
                    </a:solidFill>
                  </a:tcPr>
                </a:tc>
              </a:tr>
              <a:tr h="365051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sz="2000" kern="14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 = -1</a:t>
                      </a:r>
                    </a:p>
                  </a:txBody>
                  <a:tcPr marL="36576" marR="36576" marT="36576" marB="36576">
                    <a:lnL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sz="2000" kern="14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 = - 1</a:t>
                      </a:r>
                    </a:p>
                  </a:txBody>
                  <a:tcPr marL="36576" marR="36576" marT="36576" marB="36576">
                    <a:lnL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sz="2000" kern="14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 = 0</a:t>
                      </a:r>
                    </a:p>
                  </a:txBody>
                  <a:tcPr marL="36576" marR="36576" marT="36576" marB="36576">
                    <a:lnL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87095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sz="2000" kern="14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 = 5</a:t>
                      </a:r>
                    </a:p>
                  </a:txBody>
                  <a:tcPr marL="36576" marR="36576" marT="36576" marB="36576">
                    <a:lnL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sz="2000" kern="14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 = 6</a:t>
                      </a:r>
                    </a:p>
                  </a:txBody>
                  <a:tcPr marL="36576" marR="36576" marT="36576" marB="36576">
                    <a:lnL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sz="2000" kern="14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 = 4</a:t>
                      </a:r>
                    </a:p>
                  </a:txBody>
                  <a:tcPr marL="36576" marR="36576" marT="36576" marB="36576">
                    <a:lnL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65051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sz="2000" kern="14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 = -1</a:t>
                      </a:r>
                    </a:p>
                  </a:txBody>
                  <a:tcPr marL="36576" marR="36576" marT="36576" marB="36576">
                    <a:lnL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sz="2000" kern="14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 = 0</a:t>
                      </a:r>
                    </a:p>
                  </a:txBody>
                  <a:tcPr marL="36576" marR="36576" marT="36576" marB="36576">
                    <a:lnL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sz="2000" kern="14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 = 0 </a:t>
                      </a:r>
                    </a:p>
                  </a:txBody>
                  <a:tcPr marL="36576" marR="36576" marT="36576" marB="36576">
                    <a:lnL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87095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sz="2000" kern="14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36576" marR="36576" marT="36576" marB="36576">
                    <a:lnL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sz="2000" kern="14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36576" marR="36576" marT="36576" marB="36576">
                    <a:lnL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sz="2000" kern="14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36576" marR="36576" marT="36576" marB="36576">
                    <a:lnL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1" name="Control 10"/>
          <p:cNvSpPr>
            <a:spLocks noChangeArrowheads="1" noChangeShapeType="1"/>
          </p:cNvSpPr>
          <p:nvPr/>
        </p:nvSpPr>
        <p:spPr bwMode="auto">
          <a:xfrm>
            <a:off x="8540750" y="6638425"/>
            <a:ext cx="2684463" cy="14509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pic>
        <p:nvPicPr>
          <p:cNvPr id="3083" name="Picture 11" descr="os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6904" y="1970451"/>
            <a:ext cx="4729381" cy="48725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4617B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cxnSp>
        <p:nvCxnSpPr>
          <p:cNvPr id="56" name="Přímá spojnice 55"/>
          <p:cNvCxnSpPr/>
          <p:nvPr/>
        </p:nvCxnSpPr>
        <p:spPr>
          <a:xfrm>
            <a:off x="9397007" y="3617203"/>
            <a:ext cx="1" cy="2592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Přímá spojnice 56"/>
          <p:cNvCxnSpPr/>
          <p:nvPr/>
        </p:nvCxnSpPr>
        <p:spPr>
          <a:xfrm flipH="1">
            <a:off x="8635116" y="3625154"/>
            <a:ext cx="2242270" cy="1296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Přímá spojnice 60"/>
          <p:cNvCxnSpPr/>
          <p:nvPr/>
        </p:nvCxnSpPr>
        <p:spPr>
          <a:xfrm flipH="1" flipV="1">
            <a:off x="7919499" y="3617203"/>
            <a:ext cx="2226365" cy="1296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6" name="Skupina 65"/>
          <p:cNvGrpSpPr>
            <a:grpSpLocks/>
          </p:cNvGrpSpPr>
          <p:nvPr/>
        </p:nvGrpSpPr>
        <p:grpSpPr>
          <a:xfrm>
            <a:off x="7570119" y="2994005"/>
            <a:ext cx="3564558" cy="3541156"/>
            <a:chOff x="1301101" y="710906"/>
            <a:chExt cx="6629669" cy="5871258"/>
          </a:xfrm>
        </p:grpSpPr>
        <p:sp>
          <p:nvSpPr>
            <p:cNvPr id="67" name="Rovnoramenný trojúhelník 66"/>
            <p:cNvSpPr/>
            <p:nvPr/>
          </p:nvSpPr>
          <p:spPr>
            <a:xfrm rot="10800000">
              <a:off x="1963182" y="1772816"/>
              <a:ext cx="5472608" cy="4176464"/>
            </a:xfrm>
            <a:prstGeom prst="triangle">
              <a:avLst/>
            </a:prstGeom>
            <a:solidFill>
              <a:srgbClr val="FFFF66"/>
            </a:solidFill>
            <a:ln w="28575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1100" dirty="0"/>
            </a:p>
          </p:txBody>
        </p:sp>
        <p:sp>
          <p:nvSpPr>
            <p:cNvPr id="68" name="TextovéPole 67"/>
            <p:cNvSpPr txBox="1"/>
            <p:nvPr/>
          </p:nvSpPr>
          <p:spPr>
            <a:xfrm>
              <a:off x="4782291" y="5494501"/>
              <a:ext cx="404581" cy="6986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000" b="1" dirty="0" smtClean="0"/>
                <a:t>+</a:t>
              </a:r>
              <a:endParaRPr lang="cs-CZ" sz="1100" b="1" dirty="0"/>
            </a:p>
          </p:txBody>
        </p:sp>
        <p:cxnSp>
          <p:nvCxnSpPr>
            <p:cNvPr id="69" name="Přímá spojnice 68"/>
            <p:cNvCxnSpPr>
              <a:endCxn id="67" idx="1"/>
            </p:cNvCxnSpPr>
            <p:nvPr/>
          </p:nvCxnSpPr>
          <p:spPr>
            <a:xfrm>
              <a:off x="1951204" y="1772816"/>
              <a:ext cx="4116434" cy="2088232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TextovéPole 71"/>
            <p:cNvSpPr txBox="1"/>
            <p:nvPr/>
          </p:nvSpPr>
          <p:spPr>
            <a:xfrm>
              <a:off x="1301101" y="938597"/>
              <a:ext cx="925172" cy="6986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2000" b="1" dirty="0"/>
                <a:t>R</a:t>
              </a:r>
              <a:endParaRPr lang="cs-CZ" sz="1100" b="1" dirty="0"/>
            </a:p>
          </p:txBody>
        </p:sp>
        <p:sp>
          <p:nvSpPr>
            <p:cNvPr id="73" name="TextovéPole 72"/>
            <p:cNvSpPr txBox="1"/>
            <p:nvPr/>
          </p:nvSpPr>
          <p:spPr>
            <a:xfrm>
              <a:off x="7005598" y="710906"/>
              <a:ext cx="925172" cy="6986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2000" b="1" dirty="0" smtClean="0"/>
                <a:t>L</a:t>
              </a:r>
              <a:endParaRPr lang="cs-CZ" sz="1100" b="1" dirty="0"/>
            </a:p>
          </p:txBody>
        </p:sp>
        <p:sp>
          <p:nvSpPr>
            <p:cNvPr id="74" name="TextovéPole 73"/>
            <p:cNvSpPr txBox="1"/>
            <p:nvPr/>
          </p:nvSpPr>
          <p:spPr>
            <a:xfrm>
              <a:off x="3994540" y="5883530"/>
              <a:ext cx="925172" cy="6986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2000" b="1" dirty="0"/>
                <a:t>F</a:t>
              </a:r>
              <a:endParaRPr lang="cs-CZ" sz="1100" b="1" dirty="0"/>
            </a:p>
          </p:txBody>
        </p:sp>
        <p:cxnSp>
          <p:nvCxnSpPr>
            <p:cNvPr id="76" name="Přímá spojnice 75"/>
            <p:cNvCxnSpPr>
              <a:endCxn id="67" idx="5"/>
            </p:cNvCxnSpPr>
            <p:nvPr/>
          </p:nvCxnSpPr>
          <p:spPr>
            <a:xfrm flipH="1">
              <a:off x="3331334" y="1772816"/>
              <a:ext cx="4092582" cy="2088232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Přímá spojnice 78"/>
            <p:cNvCxnSpPr>
              <a:stCxn id="67" idx="3"/>
              <a:endCxn id="67" idx="0"/>
            </p:cNvCxnSpPr>
            <p:nvPr/>
          </p:nvCxnSpPr>
          <p:spPr>
            <a:xfrm>
              <a:off x="4699485" y="1772816"/>
              <a:ext cx="0" cy="4176464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4" name="TextovéPole 83"/>
            <p:cNvSpPr txBox="1"/>
            <p:nvPr/>
          </p:nvSpPr>
          <p:spPr>
            <a:xfrm>
              <a:off x="1586231" y="1661561"/>
              <a:ext cx="432048" cy="6633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000" b="1" dirty="0" smtClean="0"/>
                <a:t>–</a:t>
              </a:r>
              <a:endParaRPr lang="cs-CZ" sz="1100" b="1" dirty="0">
                <a:solidFill>
                  <a:srgbClr val="FFFF00"/>
                </a:solidFill>
              </a:endParaRPr>
            </a:p>
          </p:txBody>
        </p:sp>
        <p:sp>
          <p:nvSpPr>
            <p:cNvPr id="85" name="TextovéPole 84"/>
            <p:cNvSpPr txBox="1"/>
            <p:nvPr/>
          </p:nvSpPr>
          <p:spPr>
            <a:xfrm>
              <a:off x="1889710" y="1310697"/>
              <a:ext cx="432048" cy="6633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000" b="1" dirty="0" smtClean="0"/>
                <a:t>–</a:t>
              </a:r>
              <a:endParaRPr lang="cs-CZ" sz="1100" b="1" dirty="0">
                <a:solidFill>
                  <a:srgbClr val="FFFF00"/>
                </a:solidFill>
              </a:endParaRPr>
            </a:p>
          </p:txBody>
        </p:sp>
        <p:sp>
          <p:nvSpPr>
            <p:cNvPr id="86" name="TextovéPole 85"/>
            <p:cNvSpPr txBox="1"/>
            <p:nvPr/>
          </p:nvSpPr>
          <p:spPr>
            <a:xfrm>
              <a:off x="4052546" y="5521265"/>
              <a:ext cx="404581" cy="6986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000" b="1" dirty="0" smtClean="0"/>
                <a:t>+</a:t>
              </a:r>
              <a:endParaRPr lang="cs-CZ" sz="1100" b="1" dirty="0"/>
            </a:p>
          </p:txBody>
        </p:sp>
        <p:sp>
          <p:nvSpPr>
            <p:cNvPr id="87" name="TextovéPole 86"/>
            <p:cNvSpPr txBox="1"/>
            <p:nvPr/>
          </p:nvSpPr>
          <p:spPr>
            <a:xfrm>
              <a:off x="6877247" y="1243982"/>
              <a:ext cx="404581" cy="6986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000" b="1" dirty="0" smtClean="0"/>
                <a:t>+</a:t>
              </a:r>
              <a:endParaRPr lang="cs-CZ" sz="1100" b="1" dirty="0"/>
            </a:p>
          </p:txBody>
        </p:sp>
        <p:sp>
          <p:nvSpPr>
            <p:cNvPr id="88" name="TextovéPole 87"/>
            <p:cNvSpPr txBox="1"/>
            <p:nvPr/>
          </p:nvSpPr>
          <p:spPr>
            <a:xfrm>
              <a:off x="7207795" y="1665076"/>
              <a:ext cx="432048" cy="12360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000" b="1" dirty="0" smtClean="0"/>
                <a:t>–</a:t>
              </a:r>
              <a:r>
                <a:rPr lang="cs-CZ" sz="2000" b="1" dirty="0" smtClean="0">
                  <a:solidFill>
                    <a:srgbClr val="FFFF00"/>
                  </a:solidFill>
                </a:rPr>
                <a:t> </a:t>
              </a:r>
              <a:endParaRPr lang="cs-CZ" sz="1100" b="1" dirty="0">
                <a:solidFill>
                  <a:srgbClr val="FFFF00"/>
                </a:solidFill>
              </a:endParaRPr>
            </a:p>
          </p:txBody>
        </p:sp>
        <p:sp>
          <p:nvSpPr>
            <p:cNvPr id="89" name="TextovéPole 88"/>
            <p:cNvSpPr txBox="1"/>
            <p:nvPr/>
          </p:nvSpPr>
          <p:spPr>
            <a:xfrm>
              <a:off x="4260554" y="1090573"/>
              <a:ext cx="925172" cy="6986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2000" b="1" dirty="0" smtClean="0"/>
                <a:t>I</a:t>
              </a:r>
              <a:endParaRPr lang="cs-CZ" sz="1100" b="1" dirty="0"/>
            </a:p>
          </p:txBody>
        </p:sp>
        <p:sp>
          <p:nvSpPr>
            <p:cNvPr id="90" name="TextovéPole 89"/>
            <p:cNvSpPr txBox="1"/>
            <p:nvPr/>
          </p:nvSpPr>
          <p:spPr>
            <a:xfrm>
              <a:off x="6091691" y="3789588"/>
              <a:ext cx="925172" cy="6986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2000" b="1" dirty="0" smtClean="0"/>
                <a:t>III</a:t>
              </a:r>
              <a:endParaRPr lang="cs-CZ" sz="1100" b="1" dirty="0"/>
            </a:p>
          </p:txBody>
        </p:sp>
        <p:sp>
          <p:nvSpPr>
            <p:cNvPr id="91" name="TextovéPole 90"/>
            <p:cNvSpPr txBox="1"/>
            <p:nvPr/>
          </p:nvSpPr>
          <p:spPr>
            <a:xfrm>
              <a:off x="2302809" y="3787185"/>
              <a:ext cx="925172" cy="6986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2000" b="1" dirty="0" smtClean="0"/>
                <a:t>II</a:t>
              </a:r>
              <a:endParaRPr lang="cs-CZ" sz="1100" b="1" dirty="0"/>
            </a:p>
          </p:txBody>
        </p:sp>
      </p:grpSp>
      <p:cxnSp>
        <p:nvCxnSpPr>
          <p:cNvPr id="62" name="Přímá spojnice se šipkou 61"/>
          <p:cNvCxnSpPr/>
          <p:nvPr/>
        </p:nvCxnSpPr>
        <p:spPr>
          <a:xfrm>
            <a:off x="9401594" y="4470320"/>
            <a:ext cx="744270" cy="151618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Přímá spojnice 107"/>
          <p:cNvCxnSpPr/>
          <p:nvPr/>
        </p:nvCxnSpPr>
        <p:spPr>
          <a:xfrm>
            <a:off x="9676936" y="3635810"/>
            <a:ext cx="0" cy="140400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Přímá spojnice 108"/>
          <p:cNvCxnSpPr/>
          <p:nvPr/>
        </p:nvCxnSpPr>
        <p:spPr>
          <a:xfrm flipH="1">
            <a:off x="8979048" y="5018450"/>
            <a:ext cx="671684" cy="386256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Levá složená závorka 106"/>
          <p:cNvSpPr/>
          <p:nvPr/>
        </p:nvSpPr>
        <p:spPr>
          <a:xfrm rot="16200000" flipV="1">
            <a:off x="9462630" y="3587689"/>
            <a:ext cx="159516" cy="269096"/>
          </a:xfrm>
          <a:prstGeom prst="leftBrace">
            <a:avLst>
              <a:gd name="adj1" fmla="val 31035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13" name="Levá složená závorka 112"/>
          <p:cNvSpPr/>
          <p:nvPr/>
        </p:nvSpPr>
        <p:spPr>
          <a:xfrm rot="8976991" flipV="1">
            <a:off x="8810024" y="4835561"/>
            <a:ext cx="159516" cy="569226"/>
          </a:xfrm>
          <a:prstGeom prst="leftBrace">
            <a:avLst>
              <a:gd name="adj1" fmla="val 46143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14" name="TextovéPole 113"/>
          <p:cNvSpPr txBox="1"/>
          <p:nvPr/>
        </p:nvSpPr>
        <p:spPr>
          <a:xfrm>
            <a:off x="9392556" y="3776952"/>
            <a:ext cx="2322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 smtClean="0"/>
              <a:t>3</a:t>
            </a:r>
            <a:endParaRPr lang="cs-CZ" sz="1600" b="1" dirty="0"/>
          </a:p>
        </p:txBody>
      </p:sp>
      <p:sp>
        <p:nvSpPr>
          <p:cNvPr id="116" name="TextovéPole 115"/>
          <p:cNvSpPr txBox="1"/>
          <p:nvPr/>
        </p:nvSpPr>
        <p:spPr>
          <a:xfrm>
            <a:off x="8923408" y="4866425"/>
            <a:ext cx="2322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 smtClean="0"/>
              <a:t>5</a:t>
            </a:r>
            <a:endParaRPr lang="cs-CZ" sz="1600" b="1" dirty="0"/>
          </a:p>
        </p:txBody>
      </p:sp>
      <p:sp>
        <p:nvSpPr>
          <p:cNvPr id="118" name="Text Box 8"/>
          <p:cNvSpPr txBox="1">
            <a:spLocks noChangeArrowheads="1"/>
          </p:cNvSpPr>
          <p:nvPr/>
        </p:nvSpPr>
        <p:spPr bwMode="auto">
          <a:xfrm>
            <a:off x="7755059" y="1554191"/>
            <a:ext cx="4073525" cy="423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4617B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dirty="0" smtClean="0">
                <a:latin typeface="Calibri" pitchFamily="34" charset="0"/>
                <a:cs typeface="Arial" pitchFamily="34" charset="0"/>
              </a:rPr>
              <a:t>3</a:t>
            </a:r>
            <a:r>
              <a:rPr kumimoji="0" lang="en-GB" i="0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cs typeface="Arial" pitchFamily="34" charset="0"/>
              </a:rPr>
              <a:t>. </a:t>
            </a:r>
            <a:r>
              <a:rPr lang="en-GB" dirty="0" smtClean="0">
                <a:latin typeface="Calibri" pitchFamily="34" charset="0"/>
                <a:cs typeface="Arial" pitchFamily="34" charset="0"/>
              </a:rPr>
              <a:t>Drawing in triangle</a:t>
            </a:r>
            <a:endParaRPr kumimoji="0" lang="en-GB" sz="2800" i="0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Text Box 8"/>
          <p:cNvSpPr txBox="1">
            <a:spLocks noChangeArrowheads="1"/>
          </p:cNvSpPr>
          <p:nvPr/>
        </p:nvSpPr>
        <p:spPr bwMode="auto">
          <a:xfrm>
            <a:off x="2812742" y="5879154"/>
            <a:ext cx="4073525" cy="496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4617B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2000" dirty="0" err="1" smtClean="0">
                <a:latin typeface="Calibri" pitchFamily="34" charset="0"/>
                <a:cs typeface="Arial" pitchFamily="34" charset="0"/>
              </a:rPr>
              <a:t>Physiological</a:t>
            </a:r>
            <a:r>
              <a:rPr lang="cs-CZ" sz="2000" dirty="0" smtClean="0">
                <a:latin typeface="Calibri" pitchFamily="34" charset="0"/>
                <a:cs typeface="Arial" pitchFamily="34" charset="0"/>
              </a:rPr>
              <a:t> interval</a:t>
            </a:r>
            <a:r>
              <a:rPr kumimoji="0" lang="cs-CZ" sz="2000" i="0" strike="noStrike" cap="none" normalizeH="0" dirty="0" smtClean="0">
                <a:ln>
                  <a:noFill/>
                </a:ln>
                <a:effectLst/>
                <a:latin typeface="Calibri" pitchFamily="34" charset="0"/>
                <a:cs typeface="Arial" pitchFamily="34" charset="0"/>
              </a:rPr>
              <a:t>:</a:t>
            </a:r>
            <a:r>
              <a:rPr kumimoji="0" lang="cs-CZ" sz="2000" i="0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cs-CZ" sz="2000" i="0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cs typeface="Arial" pitchFamily="34" charset="0"/>
              </a:rPr>
              <a:t>-30°</a:t>
            </a:r>
            <a:r>
              <a:rPr kumimoji="0" lang="cs-CZ" sz="2000" i="0" strike="noStrike" cap="none" normalizeH="0" dirty="0" smtClean="0">
                <a:ln>
                  <a:noFill/>
                </a:ln>
                <a:effectLst/>
                <a:latin typeface="Calibri" pitchFamily="34" charset="0"/>
                <a:cs typeface="Arial" pitchFamily="34" charset="0"/>
              </a:rPr>
              <a:t> - 110°</a:t>
            </a:r>
            <a:endParaRPr kumimoji="0" lang="cs-CZ" sz="3200" i="0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Text Box 8"/>
          <p:cNvSpPr txBox="1">
            <a:spLocks noChangeArrowheads="1"/>
          </p:cNvSpPr>
          <p:nvPr/>
        </p:nvSpPr>
        <p:spPr bwMode="auto">
          <a:xfrm>
            <a:off x="518825" y="1101818"/>
            <a:ext cx="5395087" cy="496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4617B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2000" dirty="0" smtClean="0">
                <a:latin typeface="Calibri" pitchFamily="34" charset="0"/>
                <a:cs typeface="Arial" pitchFamily="34" charset="0"/>
              </a:rPr>
              <a:t>Average deviation of QRS complex in each lead</a:t>
            </a:r>
            <a:endParaRPr kumimoji="0" lang="en-GB" sz="3200" i="0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56879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2967" y="1266998"/>
            <a:ext cx="2232248" cy="1819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Nadpis 1"/>
          <p:cNvSpPr>
            <a:spLocks noGrp="1"/>
          </p:cNvSpPr>
          <p:nvPr>
            <p:ph type="title"/>
          </p:nvPr>
        </p:nvSpPr>
        <p:spPr>
          <a:xfrm>
            <a:off x="473912" y="164279"/>
            <a:ext cx="7498080" cy="1143000"/>
          </a:xfrm>
        </p:spPr>
        <p:txBody>
          <a:bodyPr/>
          <a:lstStyle/>
          <a:p>
            <a:r>
              <a:rPr lang="en-GB" smtClean="0">
                <a:latin typeface="Arial" panose="020B0604020202020204" pitchFamily="34" charset="0"/>
                <a:cs typeface="Arial" panose="020B0604020202020204" pitchFamily="34" charset="0"/>
              </a:rPr>
              <a:t>Diagnostic use of ECG</a:t>
            </a:r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>
          <a:xfrm>
            <a:off x="427482" y="1114541"/>
            <a:ext cx="7128793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8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Arrhytmia</a:t>
            </a:r>
            <a:r>
              <a:rPr lang="en-GB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: irregular heartbeat</a:t>
            </a:r>
            <a:r>
              <a:rPr lang="en-GB" sz="2800" dirty="0" smtClean="0"/>
              <a:t> </a:t>
            </a:r>
            <a:endParaRPr lang="en-GB" sz="28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4453" y="1264202"/>
            <a:ext cx="1518919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3211" y="5144785"/>
            <a:ext cx="5058010" cy="1291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ovéPole 10"/>
          <p:cNvSpPr txBox="1"/>
          <p:nvPr/>
        </p:nvSpPr>
        <p:spPr>
          <a:xfrm>
            <a:off x="585946" y="3921730"/>
            <a:ext cx="3942963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Atrial fibrillation</a:t>
            </a:r>
          </a:p>
          <a:p>
            <a:r>
              <a:rPr lang="en-GB" dirty="0" smtClean="0"/>
              <a:t>(absence of P, „jagged“ </a:t>
            </a:r>
            <a:r>
              <a:rPr lang="en-GB" dirty="0" err="1" smtClean="0"/>
              <a:t>isolini</a:t>
            </a:r>
            <a:r>
              <a:rPr lang="cs-CZ" dirty="0" smtClean="0"/>
              <a:t>a</a:t>
            </a:r>
            <a:r>
              <a:rPr lang="en-GB" dirty="0" smtClean="0"/>
              <a:t>, irregular RR, HR 80 – 180 </a:t>
            </a:r>
            <a:r>
              <a:rPr lang="en-GB" dirty="0" err="1" smtClean="0"/>
              <a:t>bpm</a:t>
            </a:r>
            <a:r>
              <a:rPr lang="en-GB" dirty="0" smtClean="0"/>
              <a:t>)</a:t>
            </a:r>
            <a:endParaRPr lang="en-GB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585945" y="5714703"/>
            <a:ext cx="3942963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Ventricular fibrillation</a:t>
            </a:r>
            <a:endParaRPr lang="en-GB" sz="2400" dirty="0" smtClean="0"/>
          </a:p>
          <a:p>
            <a:r>
              <a:rPr lang="en-GB" dirty="0" smtClean="0"/>
              <a:t>(heart cannot pump, brain damage after 3 – 5 min)</a:t>
            </a:r>
            <a:endParaRPr lang="en-GB" dirty="0"/>
          </a:p>
        </p:txBody>
      </p:sp>
      <p:pic>
        <p:nvPicPr>
          <p:cNvPr id="13" name="Obrázek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823" y="2756215"/>
            <a:ext cx="3048000" cy="1226820"/>
          </a:xfrm>
          <a:prstGeom prst="rect">
            <a:avLst/>
          </a:prstGeom>
        </p:spPr>
      </p:pic>
      <p:sp>
        <p:nvSpPr>
          <p:cNvPr id="14" name="Obdélník 13"/>
          <p:cNvSpPr/>
          <p:nvPr/>
        </p:nvSpPr>
        <p:spPr>
          <a:xfrm>
            <a:off x="-1288683" y="7281245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200" smtClean="0">
                <a:hlinkClick r:id="rId6"/>
              </a:rPr>
              <a:t>https://upload.wikimedia.org/wikipedia/commons/thumb/6/64/Afib_ecg.jpg/400px-Afib_ecg.jpg</a:t>
            </a:r>
            <a:r>
              <a:rPr lang="en-GB" sz="1200" smtClean="0"/>
              <a:t/>
            </a:r>
            <a:br>
              <a:rPr lang="en-GB" sz="1200" smtClean="0"/>
            </a:br>
            <a:r>
              <a:rPr lang="en-GB" sz="1200" smtClean="0">
                <a:hlinkClick r:id="rId7"/>
              </a:rPr>
              <a:t>http://www.qureshiuniversity.com/Ventricular%20Fibrillation.gif</a:t>
            </a:r>
            <a:endParaRPr lang="en-GB" sz="1200" smtClean="0"/>
          </a:p>
          <a:p>
            <a:r>
              <a:rPr lang="en-GB" sz="1200" smtClean="0"/>
              <a:t>https://ekg.academy/ekgtracings/313.gif</a:t>
            </a:r>
            <a:endParaRPr lang="en-GB" sz="1200"/>
          </a:p>
        </p:txBody>
      </p:sp>
      <p:pic>
        <p:nvPicPr>
          <p:cNvPr id="15" name="Obrázek 14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586"/>
          <a:stretch/>
        </p:blipFill>
        <p:spPr>
          <a:xfrm>
            <a:off x="652650" y="4985018"/>
            <a:ext cx="3150659" cy="609137"/>
          </a:xfrm>
          <a:prstGeom prst="rect">
            <a:avLst/>
          </a:prstGeom>
        </p:spPr>
      </p:pic>
      <p:sp>
        <p:nvSpPr>
          <p:cNvPr id="17" name="Rectangle 4"/>
          <p:cNvSpPr txBox="1">
            <a:spLocks noChangeArrowheads="1"/>
          </p:cNvSpPr>
          <p:nvPr/>
        </p:nvSpPr>
        <p:spPr>
          <a:xfrm>
            <a:off x="585946" y="1835964"/>
            <a:ext cx="4437316" cy="9052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800" dirty="0" smtClean="0">
                <a:latin typeface="Arial" pitchFamily="34" charset="0"/>
                <a:cs typeface="Arial" pitchFamily="34" charset="0"/>
              </a:rPr>
              <a:t>Fibrillation: </a:t>
            </a:r>
            <a:r>
              <a:rPr lang="en-GB" sz="2800" dirty="0" smtClean="0">
                <a:latin typeface="Arial" pitchFamily="34" charset="0"/>
                <a:cs typeface="Arial" pitchFamily="34" charset="0"/>
              </a:rPr>
              <a:t>is the rapid, irregular, and unsynchronized activity of cardiac muscle </a:t>
            </a:r>
            <a:r>
              <a:rPr lang="en-GB" sz="2800" dirty="0" err="1" smtClean="0">
                <a:latin typeface="Arial" pitchFamily="34" charset="0"/>
                <a:cs typeface="Arial" pitchFamily="34" charset="0"/>
              </a:rPr>
              <a:t>fibers</a:t>
            </a:r>
            <a:endParaRPr lang="en-GB" sz="2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Obdélník 17"/>
          <p:cNvSpPr/>
          <p:nvPr/>
        </p:nvSpPr>
        <p:spPr>
          <a:xfrm>
            <a:off x="3657823" y="2948977"/>
            <a:ext cx="11507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fibril</a:t>
            </a:r>
            <a:r>
              <a:rPr lang="cs-CZ" dirty="0"/>
              <a:t>l</a:t>
            </a:r>
            <a:r>
              <a:rPr lang="en-GB" dirty="0" smtClean="0"/>
              <a:t>a</a:t>
            </a:r>
            <a:r>
              <a:rPr lang="cs-CZ" dirty="0" err="1" smtClean="0"/>
              <a:t>tion</a:t>
            </a:r>
            <a:endParaRPr lang="en-GB" dirty="0"/>
          </a:p>
        </p:txBody>
      </p:sp>
      <p:sp>
        <p:nvSpPr>
          <p:cNvPr id="19" name="Obdélník 18"/>
          <p:cNvSpPr/>
          <p:nvPr/>
        </p:nvSpPr>
        <p:spPr>
          <a:xfrm>
            <a:off x="3672584" y="3552398"/>
            <a:ext cx="856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mtClean="0"/>
              <a:t>normal</a:t>
            </a:r>
            <a:endParaRPr lang="en-GB"/>
          </a:p>
        </p:txBody>
      </p:sp>
      <p:sp>
        <p:nvSpPr>
          <p:cNvPr id="20" name="TextovéPole 19"/>
          <p:cNvSpPr txBox="1"/>
          <p:nvPr/>
        </p:nvSpPr>
        <p:spPr>
          <a:xfrm>
            <a:off x="8464040" y="2815915"/>
            <a:ext cx="3364682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AV block I. degree </a:t>
            </a:r>
            <a:endParaRPr lang="en-GB" sz="1600" dirty="0"/>
          </a:p>
        </p:txBody>
      </p:sp>
      <p:sp>
        <p:nvSpPr>
          <p:cNvPr id="21" name="Rectangle 4"/>
          <p:cNvSpPr txBox="1">
            <a:spLocks noChangeArrowheads="1"/>
          </p:cNvSpPr>
          <p:nvPr/>
        </p:nvSpPr>
        <p:spPr>
          <a:xfrm>
            <a:off x="7216515" y="375491"/>
            <a:ext cx="4803535" cy="9052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800" dirty="0" err="1" smtClean="0">
                <a:latin typeface="Arial" pitchFamily="34" charset="0"/>
                <a:cs typeface="Arial" pitchFamily="34" charset="0"/>
              </a:rPr>
              <a:t>Atrioventri</a:t>
            </a:r>
            <a:r>
              <a:rPr lang="cs-CZ" sz="2800" dirty="0" err="1" smtClean="0">
                <a:latin typeface="Arial" pitchFamily="34" charset="0"/>
                <a:cs typeface="Arial" pitchFamily="34" charset="0"/>
              </a:rPr>
              <a:t>cular</a:t>
            </a:r>
            <a:r>
              <a:rPr lang="en-GB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800" dirty="0" err="1" smtClean="0">
                <a:latin typeface="Arial" pitchFamily="34" charset="0"/>
                <a:cs typeface="Arial" pitchFamily="34" charset="0"/>
              </a:rPr>
              <a:t>blo</a:t>
            </a:r>
            <a:r>
              <a:rPr lang="cs-CZ" sz="2800" dirty="0" err="1" smtClean="0">
                <a:latin typeface="Arial" pitchFamily="34" charset="0"/>
                <a:cs typeface="Arial" pitchFamily="34" charset="0"/>
              </a:rPr>
              <a:t>ck</a:t>
            </a:r>
            <a:r>
              <a:rPr lang="en-GB" sz="28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conduction between the atria and ventricles of the heart is impaired</a:t>
            </a:r>
            <a:endParaRPr lang="en-GB" sz="28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4" name="Obrázek 23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603"/>
          <a:stretch/>
        </p:blipFill>
        <p:spPr>
          <a:xfrm>
            <a:off x="6776172" y="3689564"/>
            <a:ext cx="4920185" cy="1067121"/>
          </a:xfrm>
          <a:prstGeom prst="rect">
            <a:avLst/>
          </a:prstGeom>
        </p:spPr>
      </p:pic>
      <p:sp>
        <p:nvSpPr>
          <p:cNvPr id="27" name="Obdélník 26"/>
          <p:cNvSpPr/>
          <p:nvPr/>
        </p:nvSpPr>
        <p:spPr>
          <a:xfrm>
            <a:off x="5546348" y="3813092"/>
            <a:ext cx="121841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dirty="0" smtClean="0"/>
              <a:t>AV block </a:t>
            </a:r>
            <a:br>
              <a:rPr lang="en-GB" sz="2000" dirty="0" smtClean="0"/>
            </a:br>
            <a:r>
              <a:rPr lang="en-GB" sz="2000" dirty="0" smtClean="0"/>
              <a:t>II. </a:t>
            </a:r>
            <a:r>
              <a:rPr lang="en-GB" sz="2000" dirty="0" smtClean="0"/>
              <a:t>degree</a:t>
            </a:r>
            <a:r>
              <a:rPr lang="en-GB" sz="2000" dirty="0" smtClean="0"/>
              <a:t> </a:t>
            </a:r>
            <a:endParaRPr lang="en-GB" sz="2000" dirty="0"/>
          </a:p>
        </p:txBody>
      </p:sp>
      <p:sp>
        <p:nvSpPr>
          <p:cNvPr id="28" name="Obdélník 27"/>
          <p:cNvSpPr/>
          <p:nvPr/>
        </p:nvSpPr>
        <p:spPr>
          <a:xfrm>
            <a:off x="5531024" y="5322470"/>
            <a:ext cx="122482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dirty="0" smtClean="0"/>
              <a:t>AV block </a:t>
            </a:r>
            <a:br>
              <a:rPr lang="en-GB" sz="2000" dirty="0" smtClean="0"/>
            </a:br>
            <a:r>
              <a:rPr lang="en-GB" sz="2000" dirty="0" smtClean="0"/>
              <a:t>III. </a:t>
            </a:r>
            <a:r>
              <a:rPr lang="en-GB" sz="2000" dirty="0" smtClean="0"/>
              <a:t>degree</a:t>
            </a:r>
            <a:endParaRPr lang="en-GB" sz="2000" dirty="0"/>
          </a:p>
        </p:txBody>
      </p:sp>
      <p:cxnSp>
        <p:nvCxnSpPr>
          <p:cNvPr id="31" name="Přímá spojnice 30"/>
          <p:cNvCxnSpPr/>
          <p:nvPr/>
        </p:nvCxnSpPr>
        <p:spPr>
          <a:xfrm flipH="1">
            <a:off x="5023262" y="2078182"/>
            <a:ext cx="0" cy="46521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bdélník 31"/>
          <p:cNvSpPr/>
          <p:nvPr/>
        </p:nvSpPr>
        <p:spPr>
          <a:xfrm>
            <a:off x="7494149" y="4060229"/>
            <a:ext cx="2430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mtClean="0"/>
              <a:t>P</a:t>
            </a:r>
            <a:endParaRPr lang="en-GB"/>
          </a:p>
        </p:txBody>
      </p:sp>
      <p:sp>
        <p:nvSpPr>
          <p:cNvPr id="33" name="Obdélník 32"/>
          <p:cNvSpPr/>
          <p:nvPr/>
        </p:nvSpPr>
        <p:spPr>
          <a:xfrm>
            <a:off x="8097799" y="4058254"/>
            <a:ext cx="2430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mtClean="0"/>
              <a:t>P</a:t>
            </a:r>
            <a:endParaRPr lang="en-GB"/>
          </a:p>
        </p:txBody>
      </p:sp>
      <p:sp>
        <p:nvSpPr>
          <p:cNvPr id="34" name="Obdélník 33"/>
          <p:cNvSpPr/>
          <p:nvPr/>
        </p:nvSpPr>
        <p:spPr>
          <a:xfrm>
            <a:off x="8725199" y="4068154"/>
            <a:ext cx="2430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mtClean="0"/>
              <a:t>P</a:t>
            </a:r>
            <a:endParaRPr lang="en-GB"/>
          </a:p>
        </p:txBody>
      </p:sp>
      <p:sp>
        <p:nvSpPr>
          <p:cNvPr id="35" name="Obdélník 34"/>
          <p:cNvSpPr/>
          <p:nvPr/>
        </p:nvSpPr>
        <p:spPr>
          <a:xfrm>
            <a:off x="9340724" y="4089929"/>
            <a:ext cx="2430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mtClean="0"/>
              <a:t>P</a:t>
            </a:r>
            <a:endParaRPr lang="en-GB"/>
          </a:p>
        </p:txBody>
      </p:sp>
      <p:sp>
        <p:nvSpPr>
          <p:cNvPr id="36" name="Obdélník 35"/>
          <p:cNvSpPr/>
          <p:nvPr/>
        </p:nvSpPr>
        <p:spPr>
          <a:xfrm>
            <a:off x="9956249" y="4087954"/>
            <a:ext cx="2430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mtClean="0"/>
              <a:t>P</a:t>
            </a:r>
            <a:endParaRPr lang="en-GB"/>
          </a:p>
        </p:txBody>
      </p:sp>
      <p:sp>
        <p:nvSpPr>
          <p:cNvPr id="37" name="Obdélník 36"/>
          <p:cNvSpPr/>
          <p:nvPr/>
        </p:nvSpPr>
        <p:spPr>
          <a:xfrm>
            <a:off x="10571774" y="4085979"/>
            <a:ext cx="2430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mtClean="0"/>
              <a:t>P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5687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7" grpId="0"/>
      <p:bldP spid="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 txBox="1">
            <a:spLocks noChangeArrowheads="1"/>
          </p:cNvSpPr>
          <p:nvPr/>
        </p:nvSpPr>
        <p:spPr>
          <a:xfrm>
            <a:off x="323778" y="1257516"/>
            <a:ext cx="7128793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Myocardial ischemia, heart</a:t>
            </a:r>
            <a:r>
              <a:rPr lang="en-GB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en-GB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attack</a:t>
            </a:r>
            <a:endParaRPr lang="en-GB" sz="28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" name="Skupina 6"/>
          <p:cNvGrpSpPr/>
          <p:nvPr/>
        </p:nvGrpSpPr>
        <p:grpSpPr>
          <a:xfrm>
            <a:off x="492440" y="2135150"/>
            <a:ext cx="4420817" cy="2256892"/>
            <a:chOff x="311056" y="2168574"/>
            <a:chExt cx="3511456" cy="1708279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95" r="57843"/>
            <a:stretch/>
          </p:blipFill>
          <p:spPr bwMode="auto">
            <a:xfrm>
              <a:off x="311056" y="2576913"/>
              <a:ext cx="3405179" cy="12999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" name="TextovéPole 8"/>
            <p:cNvSpPr txBox="1"/>
            <p:nvPr/>
          </p:nvSpPr>
          <p:spPr>
            <a:xfrm>
              <a:off x="971600" y="2175168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2800" dirty="0" smtClean="0">
                  <a:latin typeface="Arial" pitchFamily="34" charset="0"/>
                  <a:cs typeface="Arial" pitchFamily="34" charset="0"/>
                </a:rPr>
                <a:t>A</a:t>
              </a:r>
              <a:endParaRPr lang="cs-CZ" sz="28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TextovéPole 9"/>
            <p:cNvSpPr txBox="1"/>
            <p:nvPr/>
          </p:nvSpPr>
          <p:spPr>
            <a:xfrm>
              <a:off x="2297649" y="2168574"/>
              <a:ext cx="1524863" cy="3960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2800" dirty="0" smtClean="0">
                  <a:latin typeface="Arial" pitchFamily="34" charset="0"/>
                  <a:cs typeface="Arial" pitchFamily="34" charset="0"/>
                </a:rPr>
                <a:t>B</a:t>
              </a:r>
              <a:r>
                <a:rPr lang="cs-CZ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cs-CZ" dirty="0" smtClean="0">
                  <a:latin typeface="Arial" pitchFamily="34" charset="0"/>
                  <a:cs typeface="Arial" pitchFamily="34" charset="0"/>
                </a:rPr>
                <a:t>(ST </a:t>
              </a:r>
              <a:r>
                <a:rPr lang="cs-CZ" dirty="0" err="1" smtClean="0">
                  <a:latin typeface="Arial" pitchFamily="34" charset="0"/>
                  <a:cs typeface="Arial" pitchFamily="34" charset="0"/>
                </a:rPr>
                <a:t>elevation</a:t>
              </a:r>
              <a:r>
                <a:rPr lang="cs-CZ" dirty="0" smtClean="0">
                  <a:latin typeface="Arial" pitchFamily="34" charset="0"/>
                  <a:cs typeface="Arial" pitchFamily="34" charset="0"/>
                </a:rPr>
                <a:t>)</a:t>
              </a:r>
              <a:endParaRPr lang="cs-CZ" sz="28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6" name="Rectangle 4"/>
          <p:cNvSpPr txBox="1">
            <a:spLocks noChangeArrowheads="1"/>
          </p:cNvSpPr>
          <p:nvPr/>
        </p:nvSpPr>
        <p:spPr>
          <a:xfrm>
            <a:off x="5855507" y="1811114"/>
            <a:ext cx="4024764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hyperkalaemia</a:t>
            </a:r>
            <a:endParaRPr lang="en-GB" sz="28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7" name="Skupina 16"/>
          <p:cNvGrpSpPr/>
          <p:nvPr/>
        </p:nvGrpSpPr>
        <p:grpSpPr>
          <a:xfrm>
            <a:off x="6112968" y="2631466"/>
            <a:ext cx="4604509" cy="3927788"/>
            <a:chOff x="321830" y="2276872"/>
            <a:chExt cx="4604509" cy="3927788"/>
          </a:xfrm>
        </p:grpSpPr>
        <p:grpSp>
          <p:nvGrpSpPr>
            <p:cNvPr id="18" name="Skupina 17"/>
            <p:cNvGrpSpPr/>
            <p:nvPr/>
          </p:nvGrpSpPr>
          <p:grpSpPr>
            <a:xfrm>
              <a:off x="323527" y="2276872"/>
              <a:ext cx="4602812" cy="1948906"/>
              <a:chOff x="323527" y="2276872"/>
              <a:chExt cx="4602812" cy="1948906"/>
            </a:xfrm>
          </p:grpSpPr>
          <p:pic>
            <p:nvPicPr>
              <p:cNvPr id="22" name="Picture 2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0000"/>
              <a:stretch/>
            </p:blipFill>
            <p:spPr bwMode="auto">
              <a:xfrm>
                <a:off x="323527" y="2276872"/>
                <a:ext cx="2232248" cy="1728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3" name="Picture 3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5764" y="3930503"/>
                <a:ext cx="4600575" cy="2952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19" name="Skupina 18"/>
            <p:cNvGrpSpPr/>
            <p:nvPr/>
          </p:nvGrpSpPr>
          <p:grpSpPr>
            <a:xfrm>
              <a:off x="321830" y="4293096"/>
              <a:ext cx="4314825" cy="1911564"/>
              <a:chOff x="321830" y="4293096"/>
              <a:chExt cx="4314825" cy="1911564"/>
            </a:xfrm>
          </p:grpSpPr>
          <p:pic>
            <p:nvPicPr>
              <p:cNvPr id="20" name="Picture 4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1830" y="5909385"/>
                <a:ext cx="4314825" cy="2952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1" name="Picture 2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2926"/>
              <a:stretch/>
            </p:blipFill>
            <p:spPr bwMode="auto">
              <a:xfrm>
                <a:off x="323528" y="4293096"/>
                <a:ext cx="2232247" cy="162704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sp>
        <p:nvSpPr>
          <p:cNvPr id="25" name="Nadpis 1"/>
          <p:cNvSpPr>
            <a:spLocks noGrp="1"/>
          </p:cNvSpPr>
          <p:nvPr>
            <p:ph type="title"/>
          </p:nvPr>
        </p:nvSpPr>
        <p:spPr>
          <a:xfrm>
            <a:off x="473912" y="164279"/>
            <a:ext cx="7498080" cy="1143000"/>
          </a:xfrm>
        </p:spPr>
        <p:txBody>
          <a:bodyPr/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Diagnostic use of ECG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5687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AEE89E4D"/>
          <p:cNvPicPr>
            <a:picLocks noChangeAspect="1" noChangeArrowheads="1"/>
          </p:cNvPicPr>
          <p:nvPr/>
        </p:nvPicPr>
        <p:blipFill>
          <a:blip r:embed="rId2" cstate="print">
            <a:lum bright="-18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957" y="2333482"/>
            <a:ext cx="5786406" cy="3979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4"/>
          <p:cNvSpPr txBox="1">
            <a:spLocks noChangeArrowheads="1"/>
          </p:cNvSpPr>
          <p:nvPr/>
        </p:nvSpPr>
        <p:spPr>
          <a:xfrm>
            <a:off x="1547663" y="1698741"/>
            <a:ext cx="6408713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24-hour monitoring of ECG (</a:t>
            </a:r>
            <a:r>
              <a:rPr lang="en-GB" sz="28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Holter</a:t>
            </a:r>
            <a:r>
              <a:rPr lang="en-GB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en-GB" sz="28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Nadpis 1"/>
          <p:cNvSpPr txBox="1">
            <a:spLocks/>
          </p:cNvSpPr>
          <p:nvPr/>
        </p:nvSpPr>
        <p:spPr>
          <a:xfrm>
            <a:off x="473912" y="164279"/>
            <a:ext cx="749808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mtClean="0">
                <a:latin typeface="Arial" panose="020B0604020202020204" pitchFamily="34" charset="0"/>
                <a:cs typeface="Arial" panose="020B0604020202020204" pitchFamily="34" charset="0"/>
              </a:rPr>
              <a:t>Diagnostic use of ECG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0624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53568" y="128970"/>
            <a:ext cx="7498080" cy="1143000"/>
          </a:xfrm>
        </p:spPr>
        <p:txBody>
          <a:bodyPr/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Electrocardiography</a:t>
            </a:r>
            <a:endParaRPr lang="en-GB" dirty="0"/>
          </a:p>
        </p:txBody>
      </p:sp>
      <p:sp>
        <p:nvSpPr>
          <p:cNvPr id="3" name="TextovéPole 2"/>
          <p:cNvSpPr txBox="1"/>
          <p:nvPr/>
        </p:nvSpPr>
        <p:spPr>
          <a:xfrm>
            <a:off x="516194" y="1386348"/>
            <a:ext cx="11223522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Definition: 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the process of recording the electrical activity of the heart</a:t>
            </a:r>
            <a:endParaRPr lang="en-GB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Keywords</a:t>
            </a:r>
            <a:endParaRPr lang="en-GB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Specialized excitatory and conductive system of the heart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equipment for ECG recording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limb and chest leads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unipolar and bipolar leads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heart vector, electrical axis of the heart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56879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Skupina 33"/>
          <p:cNvGrpSpPr/>
          <p:nvPr/>
        </p:nvGrpSpPr>
        <p:grpSpPr>
          <a:xfrm>
            <a:off x="106680" y="1373435"/>
            <a:ext cx="5188362" cy="5339903"/>
            <a:chOff x="1310640" y="870515"/>
            <a:chExt cx="5188362" cy="5339903"/>
          </a:xfrm>
        </p:grpSpPr>
        <p:pic>
          <p:nvPicPr>
            <p:cNvPr id="8" name="Obrázek 7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4026" b="16704"/>
            <a:stretch/>
          </p:blipFill>
          <p:spPr>
            <a:xfrm>
              <a:off x="2477693" y="870515"/>
              <a:ext cx="4021309" cy="5150773"/>
            </a:xfrm>
            <a:prstGeom prst="rect">
              <a:avLst/>
            </a:prstGeom>
          </p:spPr>
        </p:pic>
        <p:sp>
          <p:nvSpPr>
            <p:cNvPr id="14" name="TextovéPole 13"/>
            <p:cNvSpPr txBox="1"/>
            <p:nvPr/>
          </p:nvSpPr>
          <p:spPr>
            <a:xfrm>
              <a:off x="4741886" y="5430110"/>
              <a:ext cx="150533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dirty="0" err="1" smtClean="0"/>
                <a:t>Purkyne</a:t>
              </a:r>
              <a:r>
                <a:rPr lang="en-GB" sz="2000" dirty="0" smtClean="0"/>
                <a:t> </a:t>
              </a:r>
              <a:r>
                <a:rPr lang="en-GB" sz="2000" dirty="0" err="1" smtClean="0"/>
                <a:t>fibers</a:t>
              </a:r>
              <a:endParaRPr lang="en-GB" sz="2000" dirty="0"/>
            </a:p>
          </p:txBody>
        </p:sp>
        <p:grpSp>
          <p:nvGrpSpPr>
            <p:cNvPr id="33" name="Skupina 32"/>
            <p:cNvGrpSpPr/>
            <p:nvPr/>
          </p:nvGrpSpPr>
          <p:grpSpPr>
            <a:xfrm>
              <a:off x="1310640" y="2276393"/>
              <a:ext cx="4411096" cy="3934025"/>
              <a:chOff x="1310640" y="2276393"/>
              <a:chExt cx="4411096" cy="3934025"/>
            </a:xfrm>
          </p:grpSpPr>
          <p:sp>
            <p:nvSpPr>
              <p:cNvPr id="9" name="TextovéPole 8"/>
              <p:cNvSpPr txBox="1"/>
              <p:nvPr/>
            </p:nvSpPr>
            <p:spPr>
              <a:xfrm>
                <a:off x="1365826" y="2276393"/>
                <a:ext cx="1409811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 err="1" smtClean="0"/>
                  <a:t>Sinoatrial</a:t>
                </a:r>
                <a:r>
                  <a:rPr lang="en-GB" sz="2000" dirty="0" smtClean="0"/>
                  <a:t> node (SA)</a:t>
                </a:r>
                <a:endParaRPr lang="en-GB" sz="2000" dirty="0"/>
              </a:p>
            </p:txBody>
          </p:sp>
          <p:sp>
            <p:nvSpPr>
              <p:cNvPr id="10" name="TextovéPole 9"/>
              <p:cNvSpPr txBox="1"/>
              <p:nvPr/>
            </p:nvSpPr>
            <p:spPr>
              <a:xfrm>
                <a:off x="1310640" y="3158272"/>
                <a:ext cx="1870757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 err="1" smtClean="0"/>
                  <a:t>internodal</a:t>
                </a:r>
                <a:r>
                  <a:rPr lang="en-GB" sz="2000" dirty="0" smtClean="0"/>
                  <a:t> pathways</a:t>
                </a:r>
                <a:endParaRPr lang="en-GB" sz="2000" dirty="0"/>
              </a:p>
            </p:txBody>
          </p:sp>
          <p:sp>
            <p:nvSpPr>
              <p:cNvPr id="11" name="TextovéPole 10"/>
              <p:cNvSpPr txBox="1"/>
              <p:nvPr/>
            </p:nvSpPr>
            <p:spPr>
              <a:xfrm>
                <a:off x="1325879" y="3813179"/>
                <a:ext cx="1943901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 err="1" smtClean="0"/>
                  <a:t>Atrioventricular</a:t>
                </a:r>
                <a:r>
                  <a:rPr lang="en-GB" sz="2000" dirty="0" smtClean="0"/>
                  <a:t> node (AV)</a:t>
                </a:r>
                <a:endParaRPr lang="en-GB" sz="2000" dirty="0"/>
              </a:p>
            </p:txBody>
          </p:sp>
          <p:sp>
            <p:nvSpPr>
              <p:cNvPr id="12" name="TextovéPole 11"/>
              <p:cNvSpPr txBox="1"/>
              <p:nvPr/>
            </p:nvSpPr>
            <p:spPr>
              <a:xfrm>
                <a:off x="1999490" y="4909060"/>
                <a:ext cx="1244823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 smtClean="0"/>
                  <a:t>Bundle of His</a:t>
                </a:r>
                <a:endParaRPr lang="en-GB" sz="2000" dirty="0"/>
              </a:p>
            </p:txBody>
          </p:sp>
          <p:sp>
            <p:nvSpPr>
              <p:cNvPr id="13" name="TextovéPole 12"/>
              <p:cNvSpPr txBox="1"/>
              <p:nvPr/>
            </p:nvSpPr>
            <p:spPr>
              <a:xfrm>
                <a:off x="2846385" y="5502532"/>
                <a:ext cx="1431955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 smtClean="0"/>
                  <a:t>Bundle branch</a:t>
                </a:r>
                <a:endParaRPr lang="en-GB" sz="2000" dirty="0"/>
              </a:p>
            </p:txBody>
          </p:sp>
          <p:cxnSp>
            <p:nvCxnSpPr>
              <p:cNvPr id="15" name="Přímá spojnice 14"/>
              <p:cNvCxnSpPr/>
              <p:nvPr/>
            </p:nvCxnSpPr>
            <p:spPr>
              <a:xfrm>
                <a:off x="2621901" y="2855204"/>
                <a:ext cx="647880" cy="7881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Přímá spojnice 15"/>
              <p:cNvCxnSpPr/>
              <p:nvPr/>
            </p:nvCxnSpPr>
            <p:spPr>
              <a:xfrm flipV="1">
                <a:off x="2271270" y="3489901"/>
                <a:ext cx="998511" cy="2170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Přímá spojnice 16"/>
              <p:cNvCxnSpPr/>
              <p:nvPr/>
            </p:nvCxnSpPr>
            <p:spPr>
              <a:xfrm flipH="1">
                <a:off x="2785018" y="3891363"/>
                <a:ext cx="1661756" cy="109300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Přímá spojnice 17"/>
              <p:cNvCxnSpPr/>
              <p:nvPr/>
            </p:nvCxnSpPr>
            <p:spPr>
              <a:xfrm flipV="1">
                <a:off x="2638477" y="3761532"/>
                <a:ext cx="1639863" cy="40250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Přímá spojnice 18"/>
              <p:cNvCxnSpPr>
                <a:stCxn id="13" idx="0"/>
              </p:cNvCxnSpPr>
              <p:nvPr/>
            </p:nvCxnSpPr>
            <p:spPr>
              <a:xfrm flipV="1">
                <a:off x="3562363" y="4501386"/>
                <a:ext cx="1213724" cy="100114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Přímá spojnice 19"/>
              <p:cNvCxnSpPr/>
              <p:nvPr/>
            </p:nvCxnSpPr>
            <p:spPr>
              <a:xfrm flipV="1">
                <a:off x="5429456" y="4806767"/>
                <a:ext cx="292280" cy="62379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5" name="Skupina 34"/>
          <p:cNvGrpSpPr/>
          <p:nvPr/>
        </p:nvGrpSpPr>
        <p:grpSpPr>
          <a:xfrm>
            <a:off x="5043265" y="1734250"/>
            <a:ext cx="7094764" cy="4469322"/>
            <a:chOff x="5119465" y="1231330"/>
            <a:chExt cx="7094764" cy="4469322"/>
          </a:xfrm>
        </p:grpSpPr>
        <p:pic>
          <p:nvPicPr>
            <p:cNvPr id="22" name="Obrázek 21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351" t="23876" r="22587" b="51923"/>
            <a:stretch/>
          </p:blipFill>
          <p:spPr>
            <a:xfrm>
              <a:off x="5119465" y="1231330"/>
              <a:ext cx="7072536" cy="4469322"/>
            </a:xfrm>
            <a:prstGeom prst="rect">
              <a:avLst/>
            </a:prstGeom>
          </p:spPr>
        </p:pic>
        <p:sp>
          <p:nvSpPr>
            <p:cNvPr id="29" name="Volný tvar 28"/>
            <p:cNvSpPr/>
            <p:nvPr/>
          </p:nvSpPr>
          <p:spPr>
            <a:xfrm>
              <a:off x="5278900" y="4598519"/>
              <a:ext cx="6935329" cy="991660"/>
            </a:xfrm>
            <a:custGeom>
              <a:avLst/>
              <a:gdLst>
                <a:gd name="connsiteX0" fmla="*/ 0 w 3676650"/>
                <a:gd name="connsiteY0" fmla="*/ 600378 h 615955"/>
                <a:gd name="connsiteX1" fmla="*/ 403860 w 3676650"/>
                <a:gd name="connsiteY1" fmla="*/ 611808 h 615955"/>
                <a:gd name="connsiteX2" fmla="*/ 697230 w 3676650"/>
                <a:gd name="connsiteY2" fmla="*/ 596568 h 615955"/>
                <a:gd name="connsiteX3" fmla="*/ 716280 w 3676650"/>
                <a:gd name="connsiteY3" fmla="*/ 596568 h 615955"/>
                <a:gd name="connsiteX4" fmla="*/ 773430 w 3676650"/>
                <a:gd name="connsiteY4" fmla="*/ 588948 h 615955"/>
                <a:gd name="connsiteX5" fmla="*/ 777240 w 3676650"/>
                <a:gd name="connsiteY5" fmla="*/ 478458 h 615955"/>
                <a:gd name="connsiteX6" fmla="*/ 781050 w 3676650"/>
                <a:gd name="connsiteY6" fmla="*/ 280338 h 615955"/>
                <a:gd name="connsiteX7" fmla="*/ 777240 w 3676650"/>
                <a:gd name="connsiteY7" fmla="*/ 181278 h 615955"/>
                <a:gd name="connsiteX8" fmla="*/ 777240 w 3676650"/>
                <a:gd name="connsiteY8" fmla="*/ 6018 h 615955"/>
                <a:gd name="connsiteX9" fmla="*/ 792480 w 3676650"/>
                <a:gd name="connsiteY9" fmla="*/ 47928 h 615955"/>
                <a:gd name="connsiteX10" fmla="*/ 880110 w 3676650"/>
                <a:gd name="connsiteY10" fmla="*/ 120318 h 615955"/>
                <a:gd name="connsiteX11" fmla="*/ 1062990 w 3676650"/>
                <a:gd name="connsiteY11" fmla="*/ 135558 h 615955"/>
                <a:gd name="connsiteX12" fmla="*/ 1257300 w 3676650"/>
                <a:gd name="connsiteY12" fmla="*/ 150798 h 615955"/>
                <a:gd name="connsiteX13" fmla="*/ 1337310 w 3676650"/>
                <a:gd name="connsiteY13" fmla="*/ 200328 h 615955"/>
                <a:gd name="connsiteX14" fmla="*/ 1432560 w 3676650"/>
                <a:gd name="connsiteY14" fmla="*/ 307008 h 615955"/>
                <a:gd name="connsiteX15" fmla="*/ 1447800 w 3676650"/>
                <a:gd name="connsiteY15" fmla="*/ 455598 h 615955"/>
                <a:gd name="connsiteX16" fmla="*/ 1463040 w 3676650"/>
                <a:gd name="connsiteY16" fmla="*/ 535608 h 615955"/>
                <a:gd name="connsiteX17" fmla="*/ 1531620 w 3676650"/>
                <a:gd name="connsiteY17" fmla="*/ 600378 h 615955"/>
                <a:gd name="connsiteX18" fmla="*/ 1752600 w 3676650"/>
                <a:gd name="connsiteY18" fmla="*/ 611808 h 615955"/>
                <a:gd name="connsiteX19" fmla="*/ 2491740 w 3676650"/>
                <a:gd name="connsiteY19" fmla="*/ 615618 h 615955"/>
                <a:gd name="connsiteX20" fmla="*/ 2766060 w 3676650"/>
                <a:gd name="connsiteY20" fmla="*/ 604188 h 615955"/>
                <a:gd name="connsiteX21" fmla="*/ 2964180 w 3676650"/>
                <a:gd name="connsiteY21" fmla="*/ 604188 h 615955"/>
                <a:gd name="connsiteX22" fmla="*/ 2987040 w 3676650"/>
                <a:gd name="connsiteY22" fmla="*/ 604188 h 615955"/>
                <a:gd name="connsiteX23" fmla="*/ 2990850 w 3676650"/>
                <a:gd name="connsiteY23" fmla="*/ 535608 h 615955"/>
                <a:gd name="connsiteX24" fmla="*/ 2998470 w 3676650"/>
                <a:gd name="connsiteY24" fmla="*/ 295578 h 615955"/>
                <a:gd name="connsiteX25" fmla="*/ 2998470 w 3676650"/>
                <a:gd name="connsiteY25" fmla="*/ 181278 h 615955"/>
                <a:gd name="connsiteX26" fmla="*/ 3002280 w 3676650"/>
                <a:gd name="connsiteY26" fmla="*/ 17448 h 615955"/>
                <a:gd name="connsiteX27" fmla="*/ 3002280 w 3676650"/>
                <a:gd name="connsiteY27" fmla="*/ 13638 h 615955"/>
                <a:gd name="connsiteX28" fmla="*/ 3070860 w 3676650"/>
                <a:gd name="connsiteY28" fmla="*/ 78408 h 615955"/>
                <a:gd name="connsiteX29" fmla="*/ 3200400 w 3676650"/>
                <a:gd name="connsiteY29" fmla="*/ 131748 h 615955"/>
                <a:gd name="connsiteX30" fmla="*/ 3379470 w 3676650"/>
                <a:gd name="connsiteY30" fmla="*/ 139368 h 615955"/>
                <a:gd name="connsiteX31" fmla="*/ 3554730 w 3676650"/>
                <a:gd name="connsiteY31" fmla="*/ 173658 h 615955"/>
                <a:gd name="connsiteX32" fmla="*/ 3649980 w 3676650"/>
                <a:gd name="connsiteY32" fmla="*/ 272718 h 615955"/>
                <a:gd name="connsiteX33" fmla="*/ 3676650 w 3676650"/>
                <a:gd name="connsiteY33" fmla="*/ 432738 h 615955"/>
                <a:gd name="connsiteX0" fmla="*/ 0 w 4438650"/>
                <a:gd name="connsiteY0" fmla="*/ 600378 h 634668"/>
                <a:gd name="connsiteX1" fmla="*/ 403860 w 4438650"/>
                <a:gd name="connsiteY1" fmla="*/ 611808 h 634668"/>
                <a:gd name="connsiteX2" fmla="*/ 697230 w 4438650"/>
                <a:gd name="connsiteY2" fmla="*/ 596568 h 634668"/>
                <a:gd name="connsiteX3" fmla="*/ 716280 w 4438650"/>
                <a:gd name="connsiteY3" fmla="*/ 596568 h 634668"/>
                <a:gd name="connsiteX4" fmla="*/ 773430 w 4438650"/>
                <a:gd name="connsiteY4" fmla="*/ 588948 h 634668"/>
                <a:gd name="connsiteX5" fmla="*/ 777240 w 4438650"/>
                <a:gd name="connsiteY5" fmla="*/ 478458 h 634668"/>
                <a:gd name="connsiteX6" fmla="*/ 781050 w 4438650"/>
                <a:gd name="connsiteY6" fmla="*/ 280338 h 634668"/>
                <a:gd name="connsiteX7" fmla="*/ 777240 w 4438650"/>
                <a:gd name="connsiteY7" fmla="*/ 181278 h 634668"/>
                <a:gd name="connsiteX8" fmla="*/ 777240 w 4438650"/>
                <a:gd name="connsiteY8" fmla="*/ 6018 h 634668"/>
                <a:gd name="connsiteX9" fmla="*/ 792480 w 4438650"/>
                <a:gd name="connsiteY9" fmla="*/ 47928 h 634668"/>
                <a:gd name="connsiteX10" fmla="*/ 880110 w 4438650"/>
                <a:gd name="connsiteY10" fmla="*/ 120318 h 634668"/>
                <a:gd name="connsiteX11" fmla="*/ 1062990 w 4438650"/>
                <a:gd name="connsiteY11" fmla="*/ 135558 h 634668"/>
                <a:gd name="connsiteX12" fmla="*/ 1257300 w 4438650"/>
                <a:gd name="connsiteY12" fmla="*/ 150798 h 634668"/>
                <a:gd name="connsiteX13" fmla="*/ 1337310 w 4438650"/>
                <a:gd name="connsiteY13" fmla="*/ 200328 h 634668"/>
                <a:gd name="connsiteX14" fmla="*/ 1432560 w 4438650"/>
                <a:gd name="connsiteY14" fmla="*/ 307008 h 634668"/>
                <a:gd name="connsiteX15" fmla="*/ 1447800 w 4438650"/>
                <a:gd name="connsiteY15" fmla="*/ 455598 h 634668"/>
                <a:gd name="connsiteX16" fmla="*/ 1463040 w 4438650"/>
                <a:gd name="connsiteY16" fmla="*/ 535608 h 634668"/>
                <a:gd name="connsiteX17" fmla="*/ 1531620 w 4438650"/>
                <a:gd name="connsiteY17" fmla="*/ 600378 h 634668"/>
                <a:gd name="connsiteX18" fmla="*/ 1752600 w 4438650"/>
                <a:gd name="connsiteY18" fmla="*/ 611808 h 634668"/>
                <a:gd name="connsiteX19" fmla="*/ 2491740 w 4438650"/>
                <a:gd name="connsiteY19" fmla="*/ 615618 h 634668"/>
                <a:gd name="connsiteX20" fmla="*/ 2766060 w 4438650"/>
                <a:gd name="connsiteY20" fmla="*/ 604188 h 634668"/>
                <a:gd name="connsiteX21" fmla="*/ 2964180 w 4438650"/>
                <a:gd name="connsiteY21" fmla="*/ 604188 h 634668"/>
                <a:gd name="connsiteX22" fmla="*/ 2987040 w 4438650"/>
                <a:gd name="connsiteY22" fmla="*/ 604188 h 634668"/>
                <a:gd name="connsiteX23" fmla="*/ 2990850 w 4438650"/>
                <a:gd name="connsiteY23" fmla="*/ 535608 h 634668"/>
                <a:gd name="connsiteX24" fmla="*/ 2998470 w 4438650"/>
                <a:gd name="connsiteY24" fmla="*/ 295578 h 634668"/>
                <a:gd name="connsiteX25" fmla="*/ 2998470 w 4438650"/>
                <a:gd name="connsiteY25" fmla="*/ 181278 h 634668"/>
                <a:gd name="connsiteX26" fmla="*/ 3002280 w 4438650"/>
                <a:gd name="connsiteY26" fmla="*/ 17448 h 634668"/>
                <a:gd name="connsiteX27" fmla="*/ 3002280 w 4438650"/>
                <a:gd name="connsiteY27" fmla="*/ 13638 h 634668"/>
                <a:gd name="connsiteX28" fmla="*/ 3070860 w 4438650"/>
                <a:gd name="connsiteY28" fmla="*/ 78408 h 634668"/>
                <a:gd name="connsiteX29" fmla="*/ 3200400 w 4438650"/>
                <a:gd name="connsiteY29" fmla="*/ 131748 h 634668"/>
                <a:gd name="connsiteX30" fmla="*/ 3379470 w 4438650"/>
                <a:gd name="connsiteY30" fmla="*/ 139368 h 634668"/>
                <a:gd name="connsiteX31" fmla="*/ 3554730 w 4438650"/>
                <a:gd name="connsiteY31" fmla="*/ 173658 h 634668"/>
                <a:gd name="connsiteX32" fmla="*/ 3649980 w 4438650"/>
                <a:gd name="connsiteY32" fmla="*/ 272718 h 634668"/>
                <a:gd name="connsiteX33" fmla="*/ 4438650 w 4438650"/>
                <a:gd name="connsiteY33" fmla="*/ 634668 h 634668"/>
                <a:gd name="connsiteX0" fmla="*/ 0 w 4438650"/>
                <a:gd name="connsiteY0" fmla="*/ 600378 h 634668"/>
                <a:gd name="connsiteX1" fmla="*/ 403860 w 4438650"/>
                <a:gd name="connsiteY1" fmla="*/ 611808 h 634668"/>
                <a:gd name="connsiteX2" fmla="*/ 697230 w 4438650"/>
                <a:gd name="connsiteY2" fmla="*/ 596568 h 634668"/>
                <a:gd name="connsiteX3" fmla="*/ 716280 w 4438650"/>
                <a:gd name="connsiteY3" fmla="*/ 596568 h 634668"/>
                <a:gd name="connsiteX4" fmla="*/ 773430 w 4438650"/>
                <a:gd name="connsiteY4" fmla="*/ 588948 h 634668"/>
                <a:gd name="connsiteX5" fmla="*/ 777240 w 4438650"/>
                <a:gd name="connsiteY5" fmla="*/ 478458 h 634668"/>
                <a:gd name="connsiteX6" fmla="*/ 781050 w 4438650"/>
                <a:gd name="connsiteY6" fmla="*/ 280338 h 634668"/>
                <a:gd name="connsiteX7" fmla="*/ 777240 w 4438650"/>
                <a:gd name="connsiteY7" fmla="*/ 181278 h 634668"/>
                <a:gd name="connsiteX8" fmla="*/ 777240 w 4438650"/>
                <a:gd name="connsiteY8" fmla="*/ 6018 h 634668"/>
                <a:gd name="connsiteX9" fmla="*/ 792480 w 4438650"/>
                <a:gd name="connsiteY9" fmla="*/ 47928 h 634668"/>
                <a:gd name="connsiteX10" fmla="*/ 880110 w 4438650"/>
                <a:gd name="connsiteY10" fmla="*/ 120318 h 634668"/>
                <a:gd name="connsiteX11" fmla="*/ 1062990 w 4438650"/>
                <a:gd name="connsiteY11" fmla="*/ 135558 h 634668"/>
                <a:gd name="connsiteX12" fmla="*/ 1257300 w 4438650"/>
                <a:gd name="connsiteY12" fmla="*/ 150798 h 634668"/>
                <a:gd name="connsiteX13" fmla="*/ 1337310 w 4438650"/>
                <a:gd name="connsiteY13" fmla="*/ 200328 h 634668"/>
                <a:gd name="connsiteX14" fmla="*/ 1432560 w 4438650"/>
                <a:gd name="connsiteY14" fmla="*/ 307008 h 634668"/>
                <a:gd name="connsiteX15" fmla="*/ 1447800 w 4438650"/>
                <a:gd name="connsiteY15" fmla="*/ 455598 h 634668"/>
                <a:gd name="connsiteX16" fmla="*/ 1463040 w 4438650"/>
                <a:gd name="connsiteY16" fmla="*/ 535608 h 634668"/>
                <a:gd name="connsiteX17" fmla="*/ 1531620 w 4438650"/>
                <a:gd name="connsiteY17" fmla="*/ 600378 h 634668"/>
                <a:gd name="connsiteX18" fmla="*/ 1752600 w 4438650"/>
                <a:gd name="connsiteY18" fmla="*/ 611808 h 634668"/>
                <a:gd name="connsiteX19" fmla="*/ 2491740 w 4438650"/>
                <a:gd name="connsiteY19" fmla="*/ 615618 h 634668"/>
                <a:gd name="connsiteX20" fmla="*/ 2766060 w 4438650"/>
                <a:gd name="connsiteY20" fmla="*/ 604188 h 634668"/>
                <a:gd name="connsiteX21" fmla="*/ 2964180 w 4438650"/>
                <a:gd name="connsiteY21" fmla="*/ 604188 h 634668"/>
                <a:gd name="connsiteX22" fmla="*/ 2987040 w 4438650"/>
                <a:gd name="connsiteY22" fmla="*/ 604188 h 634668"/>
                <a:gd name="connsiteX23" fmla="*/ 2990850 w 4438650"/>
                <a:gd name="connsiteY23" fmla="*/ 535608 h 634668"/>
                <a:gd name="connsiteX24" fmla="*/ 2998470 w 4438650"/>
                <a:gd name="connsiteY24" fmla="*/ 295578 h 634668"/>
                <a:gd name="connsiteX25" fmla="*/ 2998470 w 4438650"/>
                <a:gd name="connsiteY25" fmla="*/ 181278 h 634668"/>
                <a:gd name="connsiteX26" fmla="*/ 3002280 w 4438650"/>
                <a:gd name="connsiteY26" fmla="*/ 17448 h 634668"/>
                <a:gd name="connsiteX27" fmla="*/ 3002280 w 4438650"/>
                <a:gd name="connsiteY27" fmla="*/ 13638 h 634668"/>
                <a:gd name="connsiteX28" fmla="*/ 3070860 w 4438650"/>
                <a:gd name="connsiteY28" fmla="*/ 78408 h 634668"/>
                <a:gd name="connsiteX29" fmla="*/ 3200400 w 4438650"/>
                <a:gd name="connsiteY29" fmla="*/ 131748 h 634668"/>
                <a:gd name="connsiteX30" fmla="*/ 3379470 w 4438650"/>
                <a:gd name="connsiteY30" fmla="*/ 139368 h 634668"/>
                <a:gd name="connsiteX31" fmla="*/ 3554730 w 4438650"/>
                <a:gd name="connsiteY31" fmla="*/ 173658 h 634668"/>
                <a:gd name="connsiteX32" fmla="*/ 3649980 w 4438650"/>
                <a:gd name="connsiteY32" fmla="*/ 272718 h 634668"/>
                <a:gd name="connsiteX33" fmla="*/ 3992880 w 4438650"/>
                <a:gd name="connsiteY33" fmla="*/ 596567 h 634668"/>
                <a:gd name="connsiteX34" fmla="*/ 4438650 w 4438650"/>
                <a:gd name="connsiteY34" fmla="*/ 634668 h 634668"/>
                <a:gd name="connsiteX0" fmla="*/ 0 w 4438650"/>
                <a:gd name="connsiteY0" fmla="*/ 600378 h 634668"/>
                <a:gd name="connsiteX1" fmla="*/ 403860 w 4438650"/>
                <a:gd name="connsiteY1" fmla="*/ 611808 h 634668"/>
                <a:gd name="connsiteX2" fmla="*/ 697230 w 4438650"/>
                <a:gd name="connsiteY2" fmla="*/ 596568 h 634668"/>
                <a:gd name="connsiteX3" fmla="*/ 716280 w 4438650"/>
                <a:gd name="connsiteY3" fmla="*/ 596568 h 634668"/>
                <a:gd name="connsiteX4" fmla="*/ 773430 w 4438650"/>
                <a:gd name="connsiteY4" fmla="*/ 588948 h 634668"/>
                <a:gd name="connsiteX5" fmla="*/ 777240 w 4438650"/>
                <a:gd name="connsiteY5" fmla="*/ 478458 h 634668"/>
                <a:gd name="connsiteX6" fmla="*/ 781050 w 4438650"/>
                <a:gd name="connsiteY6" fmla="*/ 280338 h 634668"/>
                <a:gd name="connsiteX7" fmla="*/ 777240 w 4438650"/>
                <a:gd name="connsiteY7" fmla="*/ 181278 h 634668"/>
                <a:gd name="connsiteX8" fmla="*/ 777240 w 4438650"/>
                <a:gd name="connsiteY8" fmla="*/ 6018 h 634668"/>
                <a:gd name="connsiteX9" fmla="*/ 792480 w 4438650"/>
                <a:gd name="connsiteY9" fmla="*/ 47928 h 634668"/>
                <a:gd name="connsiteX10" fmla="*/ 880110 w 4438650"/>
                <a:gd name="connsiteY10" fmla="*/ 120318 h 634668"/>
                <a:gd name="connsiteX11" fmla="*/ 1062990 w 4438650"/>
                <a:gd name="connsiteY11" fmla="*/ 135558 h 634668"/>
                <a:gd name="connsiteX12" fmla="*/ 1257300 w 4438650"/>
                <a:gd name="connsiteY12" fmla="*/ 150798 h 634668"/>
                <a:gd name="connsiteX13" fmla="*/ 1337310 w 4438650"/>
                <a:gd name="connsiteY13" fmla="*/ 200328 h 634668"/>
                <a:gd name="connsiteX14" fmla="*/ 1432560 w 4438650"/>
                <a:gd name="connsiteY14" fmla="*/ 307008 h 634668"/>
                <a:gd name="connsiteX15" fmla="*/ 1447800 w 4438650"/>
                <a:gd name="connsiteY15" fmla="*/ 455598 h 634668"/>
                <a:gd name="connsiteX16" fmla="*/ 1463040 w 4438650"/>
                <a:gd name="connsiteY16" fmla="*/ 535608 h 634668"/>
                <a:gd name="connsiteX17" fmla="*/ 1531620 w 4438650"/>
                <a:gd name="connsiteY17" fmla="*/ 600378 h 634668"/>
                <a:gd name="connsiteX18" fmla="*/ 1752600 w 4438650"/>
                <a:gd name="connsiteY18" fmla="*/ 611808 h 634668"/>
                <a:gd name="connsiteX19" fmla="*/ 2491740 w 4438650"/>
                <a:gd name="connsiteY19" fmla="*/ 615618 h 634668"/>
                <a:gd name="connsiteX20" fmla="*/ 2766060 w 4438650"/>
                <a:gd name="connsiteY20" fmla="*/ 604188 h 634668"/>
                <a:gd name="connsiteX21" fmla="*/ 2964180 w 4438650"/>
                <a:gd name="connsiteY21" fmla="*/ 604188 h 634668"/>
                <a:gd name="connsiteX22" fmla="*/ 2987040 w 4438650"/>
                <a:gd name="connsiteY22" fmla="*/ 604188 h 634668"/>
                <a:gd name="connsiteX23" fmla="*/ 2990850 w 4438650"/>
                <a:gd name="connsiteY23" fmla="*/ 535608 h 634668"/>
                <a:gd name="connsiteX24" fmla="*/ 2998470 w 4438650"/>
                <a:gd name="connsiteY24" fmla="*/ 295578 h 634668"/>
                <a:gd name="connsiteX25" fmla="*/ 2998470 w 4438650"/>
                <a:gd name="connsiteY25" fmla="*/ 181278 h 634668"/>
                <a:gd name="connsiteX26" fmla="*/ 3002280 w 4438650"/>
                <a:gd name="connsiteY26" fmla="*/ 17448 h 634668"/>
                <a:gd name="connsiteX27" fmla="*/ 3002280 w 4438650"/>
                <a:gd name="connsiteY27" fmla="*/ 13638 h 634668"/>
                <a:gd name="connsiteX28" fmla="*/ 3070860 w 4438650"/>
                <a:gd name="connsiteY28" fmla="*/ 78408 h 634668"/>
                <a:gd name="connsiteX29" fmla="*/ 3200400 w 4438650"/>
                <a:gd name="connsiteY29" fmla="*/ 131748 h 634668"/>
                <a:gd name="connsiteX30" fmla="*/ 3379470 w 4438650"/>
                <a:gd name="connsiteY30" fmla="*/ 139368 h 634668"/>
                <a:gd name="connsiteX31" fmla="*/ 3554730 w 4438650"/>
                <a:gd name="connsiteY31" fmla="*/ 173658 h 634668"/>
                <a:gd name="connsiteX32" fmla="*/ 3649980 w 4438650"/>
                <a:gd name="connsiteY32" fmla="*/ 272718 h 634668"/>
                <a:gd name="connsiteX33" fmla="*/ 3745230 w 4438650"/>
                <a:gd name="connsiteY33" fmla="*/ 588947 h 634668"/>
                <a:gd name="connsiteX34" fmla="*/ 3992880 w 4438650"/>
                <a:gd name="connsiteY34" fmla="*/ 596567 h 634668"/>
                <a:gd name="connsiteX35" fmla="*/ 4438650 w 4438650"/>
                <a:gd name="connsiteY35" fmla="*/ 634668 h 634668"/>
                <a:gd name="connsiteX0" fmla="*/ 0 w 4438650"/>
                <a:gd name="connsiteY0" fmla="*/ 600378 h 637217"/>
                <a:gd name="connsiteX1" fmla="*/ 403860 w 4438650"/>
                <a:gd name="connsiteY1" fmla="*/ 611808 h 637217"/>
                <a:gd name="connsiteX2" fmla="*/ 697230 w 4438650"/>
                <a:gd name="connsiteY2" fmla="*/ 596568 h 637217"/>
                <a:gd name="connsiteX3" fmla="*/ 716280 w 4438650"/>
                <a:gd name="connsiteY3" fmla="*/ 596568 h 637217"/>
                <a:gd name="connsiteX4" fmla="*/ 773430 w 4438650"/>
                <a:gd name="connsiteY4" fmla="*/ 588948 h 637217"/>
                <a:gd name="connsiteX5" fmla="*/ 777240 w 4438650"/>
                <a:gd name="connsiteY5" fmla="*/ 478458 h 637217"/>
                <a:gd name="connsiteX6" fmla="*/ 781050 w 4438650"/>
                <a:gd name="connsiteY6" fmla="*/ 280338 h 637217"/>
                <a:gd name="connsiteX7" fmla="*/ 777240 w 4438650"/>
                <a:gd name="connsiteY7" fmla="*/ 181278 h 637217"/>
                <a:gd name="connsiteX8" fmla="*/ 777240 w 4438650"/>
                <a:gd name="connsiteY8" fmla="*/ 6018 h 637217"/>
                <a:gd name="connsiteX9" fmla="*/ 792480 w 4438650"/>
                <a:gd name="connsiteY9" fmla="*/ 47928 h 637217"/>
                <a:gd name="connsiteX10" fmla="*/ 880110 w 4438650"/>
                <a:gd name="connsiteY10" fmla="*/ 120318 h 637217"/>
                <a:gd name="connsiteX11" fmla="*/ 1062990 w 4438650"/>
                <a:gd name="connsiteY11" fmla="*/ 135558 h 637217"/>
                <a:gd name="connsiteX12" fmla="*/ 1257300 w 4438650"/>
                <a:gd name="connsiteY12" fmla="*/ 150798 h 637217"/>
                <a:gd name="connsiteX13" fmla="*/ 1337310 w 4438650"/>
                <a:gd name="connsiteY13" fmla="*/ 200328 h 637217"/>
                <a:gd name="connsiteX14" fmla="*/ 1432560 w 4438650"/>
                <a:gd name="connsiteY14" fmla="*/ 307008 h 637217"/>
                <a:gd name="connsiteX15" fmla="*/ 1447800 w 4438650"/>
                <a:gd name="connsiteY15" fmla="*/ 455598 h 637217"/>
                <a:gd name="connsiteX16" fmla="*/ 1463040 w 4438650"/>
                <a:gd name="connsiteY16" fmla="*/ 535608 h 637217"/>
                <a:gd name="connsiteX17" fmla="*/ 1531620 w 4438650"/>
                <a:gd name="connsiteY17" fmla="*/ 600378 h 637217"/>
                <a:gd name="connsiteX18" fmla="*/ 1752600 w 4438650"/>
                <a:gd name="connsiteY18" fmla="*/ 611808 h 637217"/>
                <a:gd name="connsiteX19" fmla="*/ 2491740 w 4438650"/>
                <a:gd name="connsiteY19" fmla="*/ 615618 h 637217"/>
                <a:gd name="connsiteX20" fmla="*/ 2766060 w 4438650"/>
                <a:gd name="connsiteY20" fmla="*/ 604188 h 637217"/>
                <a:gd name="connsiteX21" fmla="*/ 2964180 w 4438650"/>
                <a:gd name="connsiteY21" fmla="*/ 604188 h 637217"/>
                <a:gd name="connsiteX22" fmla="*/ 2987040 w 4438650"/>
                <a:gd name="connsiteY22" fmla="*/ 604188 h 637217"/>
                <a:gd name="connsiteX23" fmla="*/ 2990850 w 4438650"/>
                <a:gd name="connsiteY23" fmla="*/ 535608 h 637217"/>
                <a:gd name="connsiteX24" fmla="*/ 2998470 w 4438650"/>
                <a:gd name="connsiteY24" fmla="*/ 295578 h 637217"/>
                <a:gd name="connsiteX25" fmla="*/ 2998470 w 4438650"/>
                <a:gd name="connsiteY25" fmla="*/ 181278 h 637217"/>
                <a:gd name="connsiteX26" fmla="*/ 3002280 w 4438650"/>
                <a:gd name="connsiteY26" fmla="*/ 17448 h 637217"/>
                <a:gd name="connsiteX27" fmla="*/ 3002280 w 4438650"/>
                <a:gd name="connsiteY27" fmla="*/ 13638 h 637217"/>
                <a:gd name="connsiteX28" fmla="*/ 3070860 w 4438650"/>
                <a:gd name="connsiteY28" fmla="*/ 78408 h 637217"/>
                <a:gd name="connsiteX29" fmla="*/ 3200400 w 4438650"/>
                <a:gd name="connsiteY29" fmla="*/ 131748 h 637217"/>
                <a:gd name="connsiteX30" fmla="*/ 3379470 w 4438650"/>
                <a:gd name="connsiteY30" fmla="*/ 139368 h 637217"/>
                <a:gd name="connsiteX31" fmla="*/ 3554730 w 4438650"/>
                <a:gd name="connsiteY31" fmla="*/ 173658 h 637217"/>
                <a:gd name="connsiteX32" fmla="*/ 3649980 w 4438650"/>
                <a:gd name="connsiteY32" fmla="*/ 272718 h 637217"/>
                <a:gd name="connsiteX33" fmla="*/ 3745230 w 4438650"/>
                <a:gd name="connsiteY33" fmla="*/ 588947 h 637217"/>
                <a:gd name="connsiteX34" fmla="*/ 3992880 w 4438650"/>
                <a:gd name="connsiteY34" fmla="*/ 611807 h 637217"/>
                <a:gd name="connsiteX35" fmla="*/ 4438650 w 4438650"/>
                <a:gd name="connsiteY35" fmla="*/ 634668 h 637217"/>
                <a:gd name="connsiteX0" fmla="*/ 0 w 4438650"/>
                <a:gd name="connsiteY0" fmla="*/ 600378 h 634668"/>
                <a:gd name="connsiteX1" fmla="*/ 403860 w 4438650"/>
                <a:gd name="connsiteY1" fmla="*/ 611808 h 634668"/>
                <a:gd name="connsiteX2" fmla="*/ 697230 w 4438650"/>
                <a:gd name="connsiteY2" fmla="*/ 596568 h 634668"/>
                <a:gd name="connsiteX3" fmla="*/ 716280 w 4438650"/>
                <a:gd name="connsiteY3" fmla="*/ 596568 h 634668"/>
                <a:gd name="connsiteX4" fmla="*/ 773430 w 4438650"/>
                <a:gd name="connsiteY4" fmla="*/ 588948 h 634668"/>
                <a:gd name="connsiteX5" fmla="*/ 777240 w 4438650"/>
                <a:gd name="connsiteY5" fmla="*/ 478458 h 634668"/>
                <a:gd name="connsiteX6" fmla="*/ 781050 w 4438650"/>
                <a:gd name="connsiteY6" fmla="*/ 280338 h 634668"/>
                <a:gd name="connsiteX7" fmla="*/ 777240 w 4438650"/>
                <a:gd name="connsiteY7" fmla="*/ 181278 h 634668"/>
                <a:gd name="connsiteX8" fmla="*/ 777240 w 4438650"/>
                <a:gd name="connsiteY8" fmla="*/ 6018 h 634668"/>
                <a:gd name="connsiteX9" fmla="*/ 792480 w 4438650"/>
                <a:gd name="connsiteY9" fmla="*/ 47928 h 634668"/>
                <a:gd name="connsiteX10" fmla="*/ 880110 w 4438650"/>
                <a:gd name="connsiteY10" fmla="*/ 120318 h 634668"/>
                <a:gd name="connsiteX11" fmla="*/ 1062990 w 4438650"/>
                <a:gd name="connsiteY11" fmla="*/ 135558 h 634668"/>
                <a:gd name="connsiteX12" fmla="*/ 1257300 w 4438650"/>
                <a:gd name="connsiteY12" fmla="*/ 150798 h 634668"/>
                <a:gd name="connsiteX13" fmla="*/ 1337310 w 4438650"/>
                <a:gd name="connsiteY13" fmla="*/ 200328 h 634668"/>
                <a:gd name="connsiteX14" fmla="*/ 1432560 w 4438650"/>
                <a:gd name="connsiteY14" fmla="*/ 307008 h 634668"/>
                <a:gd name="connsiteX15" fmla="*/ 1447800 w 4438650"/>
                <a:gd name="connsiteY15" fmla="*/ 455598 h 634668"/>
                <a:gd name="connsiteX16" fmla="*/ 1463040 w 4438650"/>
                <a:gd name="connsiteY16" fmla="*/ 535608 h 634668"/>
                <a:gd name="connsiteX17" fmla="*/ 1531620 w 4438650"/>
                <a:gd name="connsiteY17" fmla="*/ 600378 h 634668"/>
                <a:gd name="connsiteX18" fmla="*/ 1752600 w 4438650"/>
                <a:gd name="connsiteY18" fmla="*/ 611808 h 634668"/>
                <a:gd name="connsiteX19" fmla="*/ 2491740 w 4438650"/>
                <a:gd name="connsiteY19" fmla="*/ 615618 h 634668"/>
                <a:gd name="connsiteX20" fmla="*/ 2766060 w 4438650"/>
                <a:gd name="connsiteY20" fmla="*/ 604188 h 634668"/>
                <a:gd name="connsiteX21" fmla="*/ 2964180 w 4438650"/>
                <a:gd name="connsiteY21" fmla="*/ 604188 h 634668"/>
                <a:gd name="connsiteX22" fmla="*/ 2987040 w 4438650"/>
                <a:gd name="connsiteY22" fmla="*/ 604188 h 634668"/>
                <a:gd name="connsiteX23" fmla="*/ 2990850 w 4438650"/>
                <a:gd name="connsiteY23" fmla="*/ 535608 h 634668"/>
                <a:gd name="connsiteX24" fmla="*/ 2998470 w 4438650"/>
                <a:gd name="connsiteY24" fmla="*/ 295578 h 634668"/>
                <a:gd name="connsiteX25" fmla="*/ 2998470 w 4438650"/>
                <a:gd name="connsiteY25" fmla="*/ 181278 h 634668"/>
                <a:gd name="connsiteX26" fmla="*/ 3002280 w 4438650"/>
                <a:gd name="connsiteY26" fmla="*/ 17448 h 634668"/>
                <a:gd name="connsiteX27" fmla="*/ 3002280 w 4438650"/>
                <a:gd name="connsiteY27" fmla="*/ 13638 h 634668"/>
                <a:gd name="connsiteX28" fmla="*/ 3070860 w 4438650"/>
                <a:gd name="connsiteY28" fmla="*/ 78408 h 634668"/>
                <a:gd name="connsiteX29" fmla="*/ 3200400 w 4438650"/>
                <a:gd name="connsiteY29" fmla="*/ 131748 h 634668"/>
                <a:gd name="connsiteX30" fmla="*/ 3379470 w 4438650"/>
                <a:gd name="connsiteY30" fmla="*/ 139368 h 634668"/>
                <a:gd name="connsiteX31" fmla="*/ 3554730 w 4438650"/>
                <a:gd name="connsiteY31" fmla="*/ 173658 h 634668"/>
                <a:gd name="connsiteX32" fmla="*/ 3649980 w 4438650"/>
                <a:gd name="connsiteY32" fmla="*/ 272718 h 634668"/>
                <a:gd name="connsiteX33" fmla="*/ 3745230 w 4438650"/>
                <a:gd name="connsiteY33" fmla="*/ 588947 h 634668"/>
                <a:gd name="connsiteX34" fmla="*/ 3992880 w 4438650"/>
                <a:gd name="connsiteY34" fmla="*/ 611807 h 634668"/>
                <a:gd name="connsiteX35" fmla="*/ 4438650 w 4438650"/>
                <a:gd name="connsiteY35" fmla="*/ 634668 h 634668"/>
                <a:gd name="connsiteX0" fmla="*/ 0 w 4438650"/>
                <a:gd name="connsiteY0" fmla="*/ 600378 h 634668"/>
                <a:gd name="connsiteX1" fmla="*/ 403860 w 4438650"/>
                <a:gd name="connsiteY1" fmla="*/ 611808 h 634668"/>
                <a:gd name="connsiteX2" fmla="*/ 697230 w 4438650"/>
                <a:gd name="connsiteY2" fmla="*/ 596568 h 634668"/>
                <a:gd name="connsiteX3" fmla="*/ 716280 w 4438650"/>
                <a:gd name="connsiteY3" fmla="*/ 596568 h 634668"/>
                <a:gd name="connsiteX4" fmla="*/ 773430 w 4438650"/>
                <a:gd name="connsiteY4" fmla="*/ 588948 h 634668"/>
                <a:gd name="connsiteX5" fmla="*/ 777240 w 4438650"/>
                <a:gd name="connsiteY5" fmla="*/ 478458 h 634668"/>
                <a:gd name="connsiteX6" fmla="*/ 781050 w 4438650"/>
                <a:gd name="connsiteY6" fmla="*/ 280338 h 634668"/>
                <a:gd name="connsiteX7" fmla="*/ 777240 w 4438650"/>
                <a:gd name="connsiteY7" fmla="*/ 181278 h 634668"/>
                <a:gd name="connsiteX8" fmla="*/ 777240 w 4438650"/>
                <a:gd name="connsiteY8" fmla="*/ 6018 h 634668"/>
                <a:gd name="connsiteX9" fmla="*/ 792480 w 4438650"/>
                <a:gd name="connsiteY9" fmla="*/ 47928 h 634668"/>
                <a:gd name="connsiteX10" fmla="*/ 880110 w 4438650"/>
                <a:gd name="connsiteY10" fmla="*/ 120318 h 634668"/>
                <a:gd name="connsiteX11" fmla="*/ 1062990 w 4438650"/>
                <a:gd name="connsiteY11" fmla="*/ 135558 h 634668"/>
                <a:gd name="connsiteX12" fmla="*/ 1257300 w 4438650"/>
                <a:gd name="connsiteY12" fmla="*/ 150798 h 634668"/>
                <a:gd name="connsiteX13" fmla="*/ 1337310 w 4438650"/>
                <a:gd name="connsiteY13" fmla="*/ 200328 h 634668"/>
                <a:gd name="connsiteX14" fmla="*/ 1432560 w 4438650"/>
                <a:gd name="connsiteY14" fmla="*/ 307008 h 634668"/>
                <a:gd name="connsiteX15" fmla="*/ 1447800 w 4438650"/>
                <a:gd name="connsiteY15" fmla="*/ 455598 h 634668"/>
                <a:gd name="connsiteX16" fmla="*/ 1463040 w 4438650"/>
                <a:gd name="connsiteY16" fmla="*/ 535608 h 634668"/>
                <a:gd name="connsiteX17" fmla="*/ 1531620 w 4438650"/>
                <a:gd name="connsiteY17" fmla="*/ 600378 h 634668"/>
                <a:gd name="connsiteX18" fmla="*/ 1752600 w 4438650"/>
                <a:gd name="connsiteY18" fmla="*/ 611808 h 634668"/>
                <a:gd name="connsiteX19" fmla="*/ 2491740 w 4438650"/>
                <a:gd name="connsiteY19" fmla="*/ 615618 h 634668"/>
                <a:gd name="connsiteX20" fmla="*/ 2766060 w 4438650"/>
                <a:gd name="connsiteY20" fmla="*/ 604188 h 634668"/>
                <a:gd name="connsiteX21" fmla="*/ 2964180 w 4438650"/>
                <a:gd name="connsiteY21" fmla="*/ 604188 h 634668"/>
                <a:gd name="connsiteX22" fmla="*/ 2987040 w 4438650"/>
                <a:gd name="connsiteY22" fmla="*/ 604188 h 634668"/>
                <a:gd name="connsiteX23" fmla="*/ 2990850 w 4438650"/>
                <a:gd name="connsiteY23" fmla="*/ 535608 h 634668"/>
                <a:gd name="connsiteX24" fmla="*/ 2998470 w 4438650"/>
                <a:gd name="connsiteY24" fmla="*/ 295578 h 634668"/>
                <a:gd name="connsiteX25" fmla="*/ 2998470 w 4438650"/>
                <a:gd name="connsiteY25" fmla="*/ 181278 h 634668"/>
                <a:gd name="connsiteX26" fmla="*/ 3002280 w 4438650"/>
                <a:gd name="connsiteY26" fmla="*/ 17448 h 634668"/>
                <a:gd name="connsiteX27" fmla="*/ 3002280 w 4438650"/>
                <a:gd name="connsiteY27" fmla="*/ 13638 h 634668"/>
                <a:gd name="connsiteX28" fmla="*/ 3070860 w 4438650"/>
                <a:gd name="connsiteY28" fmla="*/ 78408 h 634668"/>
                <a:gd name="connsiteX29" fmla="*/ 3200400 w 4438650"/>
                <a:gd name="connsiteY29" fmla="*/ 131748 h 634668"/>
                <a:gd name="connsiteX30" fmla="*/ 3379470 w 4438650"/>
                <a:gd name="connsiteY30" fmla="*/ 139368 h 634668"/>
                <a:gd name="connsiteX31" fmla="*/ 3554730 w 4438650"/>
                <a:gd name="connsiteY31" fmla="*/ 173658 h 634668"/>
                <a:gd name="connsiteX32" fmla="*/ 3649980 w 4438650"/>
                <a:gd name="connsiteY32" fmla="*/ 272718 h 634668"/>
                <a:gd name="connsiteX33" fmla="*/ 3745230 w 4438650"/>
                <a:gd name="connsiteY33" fmla="*/ 588947 h 634668"/>
                <a:gd name="connsiteX34" fmla="*/ 3992880 w 4438650"/>
                <a:gd name="connsiteY34" fmla="*/ 611807 h 634668"/>
                <a:gd name="connsiteX35" fmla="*/ 4438650 w 4438650"/>
                <a:gd name="connsiteY35" fmla="*/ 634668 h 634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4438650" h="634668">
                  <a:moveTo>
                    <a:pt x="0" y="600378"/>
                  </a:moveTo>
                  <a:cubicBezTo>
                    <a:pt x="143827" y="606410"/>
                    <a:pt x="287655" y="612443"/>
                    <a:pt x="403860" y="611808"/>
                  </a:cubicBezTo>
                  <a:cubicBezTo>
                    <a:pt x="520065" y="611173"/>
                    <a:pt x="645160" y="599108"/>
                    <a:pt x="697230" y="596568"/>
                  </a:cubicBezTo>
                  <a:cubicBezTo>
                    <a:pt x="749300" y="594028"/>
                    <a:pt x="703580" y="597838"/>
                    <a:pt x="716280" y="596568"/>
                  </a:cubicBezTo>
                  <a:cubicBezTo>
                    <a:pt x="728980" y="595298"/>
                    <a:pt x="763270" y="608633"/>
                    <a:pt x="773430" y="588948"/>
                  </a:cubicBezTo>
                  <a:cubicBezTo>
                    <a:pt x="783590" y="569263"/>
                    <a:pt x="775970" y="529893"/>
                    <a:pt x="777240" y="478458"/>
                  </a:cubicBezTo>
                  <a:cubicBezTo>
                    <a:pt x="778510" y="427023"/>
                    <a:pt x="781050" y="329868"/>
                    <a:pt x="781050" y="280338"/>
                  </a:cubicBezTo>
                  <a:cubicBezTo>
                    <a:pt x="781050" y="230808"/>
                    <a:pt x="777875" y="226998"/>
                    <a:pt x="777240" y="181278"/>
                  </a:cubicBezTo>
                  <a:cubicBezTo>
                    <a:pt x="776605" y="135558"/>
                    <a:pt x="774700" y="28243"/>
                    <a:pt x="777240" y="6018"/>
                  </a:cubicBezTo>
                  <a:cubicBezTo>
                    <a:pt x="779780" y="-16207"/>
                    <a:pt x="775335" y="28878"/>
                    <a:pt x="792480" y="47928"/>
                  </a:cubicBezTo>
                  <a:cubicBezTo>
                    <a:pt x="809625" y="66978"/>
                    <a:pt x="835025" y="105713"/>
                    <a:pt x="880110" y="120318"/>
                  </a:cubicBezTo>
                  <a:cubicBezTo>
                    <a:pt x="925195" y="134923"/>
                    <a:pt x="1062990" y="135558"/>
                    <a:pt x="1062990" y="135558"/>
                  </a:cubicBezTo>
                  <a:cubicBezTo>
                    <a:pt x="1125855" y="140638"/>
                    <a:pt x="1211580" y="140003"/>
                    <a:pt x="1257300" y="150798"/>
                  </a:cubicBezTo>
                  <a:cubicBezTo>
                    <a:pt x="1303020" y="161593"/>
                    <a:pt x="1308100" y="174293"/>
                    <a:pt x="1337310" y="200328"/>
                  </a:cubicBezTo>
                  <a:cubicBezTo>
                    <a:pt x="1366520" y="226363"/>
                    <a:pt x="1414145" y="264463"/>
                    <a:pt x="1432560" y="307008"/>
                  </a:cubicBezTo>
                  <a:cubicBezTo>
                    <a:pt x="1450975" y="349553"/>
                    <a:pt x="1442720" y="417498"/>
                    <a:pt x="1447800" y="455598"/>
                  </a:cubicBezTo>
                  <a:cubicBezTo>
                    <a:pt x="1452880" y="493698"/>
                    <a:pt x="1449070" y="511478"/>
                    <a:pt x="1463040" y="535608"/>
                  </a:cubicBezTo>
                  <a:cubicBezTo>
                    <a:pt x="1477010" y="559738"/>
                    <a:pt x="1483360" y="587678"/>
                    <a:pt x="1531620" y="600378"/>
                  </a:cubicBezTo>
                  <a:cubicBezTo>
                    <a:pt x="1579880" y="613078"/>
                    <a:pt x="1592580" y="609268"/>
                    <a:pt x="1752600" y="611808"/>
                  </a:cubicBezTo>
                  <a:cubicBezTo>
                    <a:pt x="1912620" y="614348"/>
                    <a:pt x="2322830" y="616888"/>
                    <a:pt x="2491740" y="615618"/>
                  </a:cubicBezTo>
                  <a:cubicBezTo>
                    <a:pt x="2660650" y="614348"/>
                    <a:pt x="2687320" y="606093"/>
                    <a:pt x="2766060" y="604188"/>
                  </a:cubicBezTo>
                  <a:cubicBezTo>
                    <a:pt x="2844800" y="602283"/>
                    <a:pt x="2964180" y="604188"/>
                    <a:pt x="2964180" y="604188"/>
                  </a:cubicBezTo>
                  <a:cubicBezTo>
                    <a:pt x="3001010" y="604188"/>
                    <a:pt x="2982595" y="615618"/>
                    <a:pt x="2987040" y="604188"/>
                  </a:cubicBezTo>
                  <a:cubicBezTo>
                    <a:pt x="2991485" y="592758"/>
                    <a:pt x="2988945" y="587043"/>
                    <a:pt x="2990850" y="535608"/>
                  </a:cubicBezTo>
                  <a:cubicBezTo>
                    <a:pt x="2992755" y="484173"/>
                    <a:pt x="2997200" y="354633"/>
                    <a:pt x="2998470" y="295578"/>
                  </a:cubicBezTo>
                  <a:cubicBezTo>
                    <a:pt x="2999740" y="236523"/>
                    <a:pt x="2997835" y="227633"/>
                    <a:pt x="2998470" y="181278"/>
                  </a:cubicBezTo>
                  <a:cubicBezTo>
                    <a:pt x="2999105" y="134923"/>
                    <a:pt x="3001645" y="45388"/>
                    <a:pt x="3002280" y="17448"/>
                  </a:cubicBezTo>
                  <a:cubicBezTo>
                    <a:pt x="3002915" y="-10492"/>
                    <a:pt x="2990850" y="3478"/>
                    <a:pt x="3002280" y="13638"/>
                  </a:cubicBezTo>
                  <a:cubicBezTo>
                    <a:pt x="3013710" y="23798"/>
                    <a:pt x="3037840" y="58723"/>
                    <a:pt x="3070860" y="78408"/>
                  </a:cubicBezTo>
                  <a:cubicBezTo>
                    <a:pt x="3103880" y="98093"/>
                    <a:pt x="3148965" y="121588"/>
                    <a:pt x="3200400" y="131748"/>
                  </a:cubicBezTo>
                  <a:cubicBezTo>
                    <a:pt x="3251835" y="141908"/>
                    <a:pt x="3320415" y="132383"/>
                    <a:pt x="3379470" y="139368"/>
                  </a:cubicBezTo>
                  <a:cubicBezTo>
                    <a:pt x="3438525" y="146353"/>
                    <a:pt x="3509645" y="151433"/>
                    <a:pt x="3554730" y="173658"/>
                  </a:cubicBezTo>
                  <a:cubicBezTo>
                    <a:pt x="3599815" y="195883"/>
                    <a:pt x="3618230" y="203503"/>
                    <a:pt x="3649980" y="272718"/>
                  </a:cubicBezTo>
                  <a:cubicBezTo>
                    <a:pt x="3681730" y="341933"/>
                    <a:pt x="3688080" y="534972"/>
                    <a:pt x="3745230" y="588947"/>
                  </a:cubicBezTo>
                  <a:cubicBezTo>
                    <a:pt x="3802380" y="642922"/>
                    <a:pt x="3869055" y="597837"/>
                    <a:pt x="3992880" y="611807"/>
                  </a:cubicBezTo>
                  <a:cubicBezTo>
                    <a:pt x="4131945" y="634032"/>
                    <a:pt x="4374515" y="601648"/>
                    <a:pt x="4438650" y="634668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TextovéPole 35"/>
            <p:cNvSpPr txBox="1"/>
            <p:nvPr/>
          </p:nvSpPr>
          <p:spPr>
            <a:xfrm>
              <a:off x="7629466" y="3069242"/>
              <a:ext cx="276421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smtClean="0"/>
                <a:t>SA node</a:t>
              </a:r>
              <a:endParaRPr lang="en-GB" sz="2000"/>
            </a:p>
          </p:txBody>
        </p:sp>
        <p:sp>
          <p:nvSpPr>
            <p:cNvPr id="37" name="TextovéPole 36"/>
            <p:cNvSpPr txBox="1"/>
            <p:nvPr/>
          </p:nvSpPr>
          <p:spPr>
            <a:xfrm>
              <a:off x="7400866" y="3556922"/>
              <a:ext cx="276421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dirty="0" smtClean="0"/>
                <a:t>a</a:t>
              </a:r>
              <a:r>
                <a:rPr lang="en-GB" sz="2000" dirty="0" smtClean="0"/>
                <a:t>trial </a:t>
              </a:r>
              <a:r>
                <a:rPr lang="en-GB" sz="2000" dirty="0" err="1" smtClean="0"/>
                <a:t>myocard</a:t>
              </a:r>
              <a:endParaRPr lang="en-GB" sz="2000" dirty="0"/>
            </a:p>
          </p:txBody>
        </p:sp>
        <p:sp>
          <p:nvSpPr>
            <p:cNvPr id="38" name="TextovéPole 37"/>
            <p:cNvSpPr txBox="1"/>
            <p:nvPr/>
          </p:nvSpPr>
          <p:spPr>
            <a:xfrm>
              <a:off x="8345746" y="3907442"/>
              <a:ext cx="276421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smtClean="0"/>
                <a:t>AV node</a:t>
              </a:r>
              <a:endParaRPr lang="en-GB" sz="2000"/>
            </a:p>
          </p:txBody>
        </p:sp>
        <p:sp>
          <p:nvSpPr>
            <p:cNvPr id="39" name="TextovéPole 38"/>
            <p:cNvSpPr txBox="1"/>
            <p:nvPr/>
          </p:nvSpPr>
          <p:spPr>
            <a:xfrm>
              <a:off x="8056186" y="4318922"/>
              <a:ext cx="276421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smtClean="0"/>
                <a:t>b</a:t>
              </a:r>
              <a:r>
                <a:rPr lang="en-GB" sz="2000" smtClean="0"/>
                <a:t>undle of His</a:t>
              </a:r>
              <a:endParaRPr lang="en-GB" sz="2000"/>
            </a:p>
          </p:txBody>
        </p:sp>
        <p:sp>
          <p:nvSpPr>
            <p:cNvPr id="40" name="TextovéPole 39"/>
            <p:cNvSpPr txBox="1"/>
            <p:nvPr/>
          </p:nvSpPr>
          <p:spPr>
            <a:xfrm>
              <a:off x="7629466" y="4669442"/>
              <a:ext cx="276421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smtClean="0"/>
                <a:t>b</a:t>
              </a:r>
              <a:r>
                <a:rPr lang="en-GB" sz="2000" smtClean="0"/>
                <a:t>undle branch</a:t>
              </a:r>
              <a:endParaRPr lang="en-GB" sz="2000"/>
            </a:p>
          </p:txBody>
        </p:sp>
        <p:sp>
          <p:nvSpPr>
            <p:cNvPr id="41" name="TextovéPole 40"/>
            <p:cNvSpPr txBox="1"/>
            <p:nvPr/>
          </p:nvSpPr>
          <p:spPr>
            <a:xfrm>
              <a:off x="7690426" y="4959002"/>
              <a:ext cx="276421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smtClean="0"/>
                <a:t>Purkyne fibers</a:t>
              </a:r>
              <a:endParaRPr lang="en-GB" sz="2000"/>
            </a:p>
          </p:txBody>
        </p:sp>
        <p:sp>
          <p:nvSpPr>
            <p:cNvPr id="42" name="TextovéPole 41"/>
            <p:cNvSpPr txBox="1"/>
            <p:nvPr/>
          </p:nvSpPr>
          <p:spPr>
            <a:xfrm>
              <a:off x="7629466" y="5233322"/>
              <a:ext cx="276421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dirty="0" smtClean="0"/>
                <a:t>v</a:t>
              </a:r>
              <a:r>
                <a:rPr lang="en-GB" sz="2000" dirty="0" smtClean="0"/>
                <a:t>entricular </a:t>
              </a:r>
              <a:r>
                <a:rPr lang="en-GB" sz="2000" dirty="0" err="1" smtClean="0"/>
                <a:t>myocard</a:t>
              </a:r>
              <a:endParaRPr lang="en-GB" sz="2000" dirty="0"/>
            </a:p>
          </p:txBody>
        </p:sp>
      </p:grpSp>
      <p:sp>
        <p:nvSpPr>
          <p:cNvPr id="44" name="Nadpis 1"/>
          <p:cNvSpPr>
            <a:spLocks noGrp="1"/>
          </p:cNvSpPr>
          <p:nvPr>
            <p:ph type="title"/>
          </p:nvPr>
        </p:nvSpPr>
        <p:spPr>
          <a:xfrm>
            <a:off x="353567" y="128970"/>
            <a:ext cx="11474255" cy="1143000"/>
          </a:xfrm>
        </p:spPr>
        <p:txBody>
          <a:bodyPr>
            <a:normAutofit fontScale="90000"/>
          </a:bodyPr>
          <a:lstStyle/>
          <a:p>
            <a:r>
              <a:rPr lang="en-GB" smtClean="0">
                <a:latin typeface="Arial" panose="020B0604020202020204" pitchFamily="34" charset="0"/>
                <a:cs typeface="Arial" panose="020B0604020202020204" pitchFamily="34" charset="0"/>
              </a:rPr>
              <a:t>Specialized excitatory </a:t>
            </a:r>
            <a:br>
              <a:rPr lang="en-GB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mtClean="0">
                <a:latin typeface="Arial" panose="020B0604020202020204" pitchFamily="34" charset="0"/>
                <a:cs typeface="Arial" panose="020B0604020202020204" pitchFamily="34" charset="0"/>
              </a:rPr>
              <a:t>and conductive system of the heart</a:t>
            </a:r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9139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53568" y="128970"/>
            <a:ext cx="7498080" cy="1143000"/>
          </a:xfrm>
        </p:spPr>
        <p:txBody>
          <a:bodyPr/>
          <a:lstStyle/>
          <a:p>
            <a:r>
              <a:rPr lang="en-GB" sz="4400" smtClean="0">
                <a:latin typeface="Arial" panose="020B0604020202020204" pitchFamily="34" charset="0"/>
                <a:cs typeface="Arial" panose="020B0604020202020204" pitchFamily="34" charset="0"/>
              </a:rPr>
              <a:t>Electric dipole</a:t>
            </a:r>
            <a:endParaRPr lang="en-GB"/>
          </a:p>
        </p:txBody>
      </p:sp>
      <p:pic>
        <p:nvPicPr>
          <p:cNvPr id="3" name="Picture 4" descr="7354523"/>
          <p:cNvPicPr>
            <a:picLocks noChangeAspect="1" noChangeArrowheads="1"/>
          </p:cNvPicPr>
          <p:nvPr/>
        </p:nvPicPr>
        <p:blipFill>
          <a:blip r:embed="rId2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342" y="1959886"/>
            <a:ext cx="5731195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4"/>
          <p:cNvSpPr txBox="1">
            <a:spLocks noChangeArrowheads="1"/>
          </p:cNvSpPr>
          <p:nvPr/>
        </p:nvSpPr>
        <p:spPr>
          <a:xfrm>
            <a:off x="6750268" y="912332"/>
            <a:ext cx="5278821" cy="50800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800" dirty="0" smtClean="0">
                <a:latin typeface="Arial" pitchFamily="34" charset="0"/>
                <a:cs typeface="Arial" pitchFamily="34" charset="0"/>
              </a:rPr>
              <a:t>Electrode: records electrical potential (Φ)</a:t>
            </a:r>
          </a:p>
          <a:p>
            <a:pPr algn="l"/>
            <a:r>
              <a:rPr lang="en-GB" sz="2800" dirty="0" err="1" smtClean="0">
                <a:latin typeface="Arial" pitchFamily="34" charset="0"/>
                <a:cs typeface="Arial" pitchFamily="34" charset="0"/>
              </a:rPr>
              <a:t>Elektric</a:t>
            </a:r>
            <a:r>
              <a:rPr lang="en-GB" sz="2800" dirty="0" smtClean="0">
                <a:latin typeface="Arial" pitchFamily="34" charset="0"/>
                <a:cs typeface="Arial" pitchFamily="34" charset="0"/>
              </a:rPr>
              <a:t> lead: connection of two electrodes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GB" sz="2800" dirty="0" err="1" smtClean="0">
                <a:latin typeface="Arial" pitchFamily="34" charset="0"/>
                <a:cs typeface="Arial" pitchFamily="34" charset="0"/>
              </a:rPr>
              <a:t>Recordes</a:t>
            </a:r>
            <a:r>
              <a:rPr lang="en-GB" sz="2800" dirty="0" smtClean="0">
                <a:latin typeface="Arial" pitchFamily="34" charset="0"/>
                <a:cs typeface="Arial" pitchFamily="34" charset="0"/>
              </a:rPr>
              <a:t> voltage between electrodes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GB" sz="2800" dirty="0" smtClean="0">
                <a:latin typeface="Arial" pitchFamily="34" charset="0"/>
                <a:cs typeface="Arial" pitchFamily="34" charset="0"/>
              </a:rPr>
              <a:t>Voltage</a:t>
            </a:r>
            <a:r>
              <a:rPr lang="en-GB" sz="2800" dirty="0" smtClean="0">
                <a:latin typeface="Arial" pitchFamily="34" charset="0"/>
                <a:cs typeface="Arial" pitchFamily="34" charset="0"/>
              </a:rPr>
              <a:t>: difference between el. potentials (V= Φ1- Φ2)</a:t>
            </a:r>
          </a:p>
          <a:p>
            <a:pPr marL="457200" indent="-457200" algn="l">
              <a:buFont typeface="Arial" pitchFamily="34" charset="0"/>
              <a:buChar char="•"/>
            </a:pPr>
            <a:endParaRPr lang="en-GB" sz="2400" dirty="0" smtClean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" name="Přímá spojnice 5"/>
          <p:cNvCxnSpPr/>
          <p:nvPr/>
        </p:nvCxnSpPr>
        <p:spPr>
          <a:xfrm flipH="1">
            <a:off x="2916621" y="1797852"/>
            <a:ext cx="299545" cy="96111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4"/>
          <p:cNvSpPr txBox="1">
            <a:spLocks noChangeArrowheads="1"/>
          </p:cNvSpPr>
          <p:nvPr/>
        </p:nvSpPr>
        <p:spPr>
          <a:xfrm>
            <a:off x="3066393" y="1213945"/>
            <a:ext cx="1797269" cy="5839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800" smtClean="0">
                <a:latin typeface="Arial" pitchFamily="34" charset="0"/>
                <a:cs typeface="Arial" pitchFamily="34" charset="0"/>
              </a:rPr>
              <a:t>electrode </a:t>
            </a:r>
            <a:endParaRPr lang="en-GB" sz="240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4"/>
          <p:cNvSpPr txBox="1">
            <a:spLocks noChangeArrowheads="1"/>
          </p:cNvSpPr>
          <p:nvPr/>
        </p:nvSpPr>
        <p:spPr>
          <a:xfrm>
            <a:off x="5260429" y="4979872"/>
            <a:ext cx="1797269" cy="5839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800" smtClean="0">
                <a:latin typeface="Arial" pitchFamily="34" charset="0"/>
                <a:cs typeface="Arial" pitchFamily="34" charset="0"/>
              </a:rPr>
              <a:t>lead</a:t>
            </a:r>
            <a:endParaRPr lang="en-GB" sz="2400" smtClean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" name="Přímá spojnice 8"/>
          <p:cNvCxnSpPr/>
          <p:nvPr/>
        </p:nvCxnSpPr>
        <p:spPr>
          <a:xfrm flipH="1" flipV="1">
            <a:off x="5722883" y="4319297"/>
            <a:ext cx="178674" cy="72364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bdélník 15"/>
          <p:cNvSpPr/>
          <p:nvPr/>
        </p:nvSpPr>
        <p:spPr>
          <a:xfrm>
            <a:off x="2932009" y="5557298"/>
            <a:ext cx="8498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800" dirty="0" smtClean="0">
                <a:latin typeface="Arial" pitchFamily="34" charset="0"/>
                <a:cs typeface="Arial" pitchFamily="34" charset="0"/>
              </a:rPr>
              <a:t>Φ</a:t>
            </a:r>
            <a:r>
              <a:rPr lang="cs-CZ" sz="2800" dirty="0" smtClean="0">
                <a:latin typeface="Arial" pitchFamily="34" charset="0"/>
                <a:cs typeface="Arial" pitchFamily="34" charset="0"/>
              </a:rPr>
              <a:t>1</a:t>
            </a:r>
            <a:endParaRPr lang="cs-CZ" sz="2800" dirty="0"/>
          </a:p>
        </p:txBody>
      </p:sp>
      <p:sp>
        <p:nvSpPr>
          <p:cNvPr id="17" name="Obdélník 16"/>
          <p:cNvSpPr/>
          <p:nvPr/>
        </p:nvSpPr>
        <p:spPr>
          <a:xfrm>
            <a:off x="2396717" y="2016799"/>
            <a:ext cx="8498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800" dirty="0" smtClean="0">
                <a:latin typeface="Arial" pitchFamily="34" charset="0"/>
                <a:cs typeface="Arial" pitchFamily="34" charset="0"/>
              </a:rPr>
              <a:t>Φ</a:t>
            </a:r>
            <a:r>
              <a:rPr lang="cs-CZ" sz="2800" dirty="0" smtClean="0">
                <a:latin typeface="Arial" pitchFamily="34" charset="0"/>
                <a:cs typeface="Arial" pitchFamily="34" charset="0"/>
              </a:rPr>
              <a:t>2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495687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53567" y="128970"/>
            <a:ext cx="11044901" cy="1424706"/>
          </a:xfrm>
        </p:spPr>
        <p:txBody>
          <a:bodyPr>
            <a:normAutofit/>
          </a:bodyPr>
          <a:lstStyle/>
          <a:p>
            <a:r>
              <a:rPr lang="en-GB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Einthoven´s triangle </a:t>
            </a:r>
            <a:br>
              <a:rPr lang="en-GB" sz="4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(standard, limb, bipolar leads)</a:t>
            </a:r>
            <a:endParaRPr lang="en-GB" sz="3200" dirty="0"/>
          </a:p>
        </p:txBody>
      </p:sp>
      <p:grpSp>
        <p:nvGrpSpPr>
          <p:cNvPr id="12" name="Skupina 11"/>
          <p:cNvGrpSpPr/>
          <p:nvPr/>
        </p:nvGrpSpPr>
        <p:grpSpPr>
          <a:xfrm>
            <a:off x="938254" y="1467071"/>
            <a:ext cx="5898637" cy="5235161"/>
            <a:chOff x="938254" y="1467071"/>
            <a:chExt cx="5898637" cy="5235161"/>
          </a:xfrm>
        </p:grpSpPr>
        <p:grpSp>
          <p:nvGrpSpPr>
            <p:cNvPr id="3" name="Skupina 2"/>
            <p:cNvGrpSpPr>
              <a:grpSpLocks noChangeAspect="1"/>
            </p:cNvGrpSpPr>
            <p:nvPr/>
          </p:nvGrpSpPr>
          <p:grpSpPr>
            <a:xfrm>
              <a:off x="938254" y="1467071"/>
              <a:ext cx="5898637" cy="5235161"/>
              <a:chOff x="1143212" y="792163"/>
              <a:chExt cx="11458289" cy="10169466"/>
            </a:xfrm>
          </p:grpSpPr>
          <p:sp>
            <p:nvSpPr>
              <p:cNvPr id="4" name="Obdélník 3"/>
              <p:cNvSpPr/>
              <p:nvPr/>
            </p:nvSpPr>
            <p:spPr>
              <a:xfrm>
                <a:off x="1143213" y="792163"/>
                <a:ext cx="11458288" cy="100091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050"/>
              </a:p>
            </p:txBody>
          </p:sp>
          <p:grpSp>
            <p:nvGrpSpPr>
              <p:cNvPr id="5" name="Skupina 4"/>
              <p:cNvGrpSpPr>
                <a:grpSpLocks noChangeAspect="1"/>
              </p:cNvGrpSpPr>
              <p:nvPr/>
            </p:nvGrpSpPr>
            <p:grpSpPr>
              <a:xfrm>
                <a:off x="1143212" y="960395"/>
                <a:ext cx="11341605" cy="10001234"/>
                <a:chOff x="939126" y="871795"/>
                <a:chExt cx="7507225" cy="6620007"/>
              </a:xfrm>
            </p:grpSpPr>
            <p:pic>
              <p:nvPicPr>
                <p:cNvPr id="13" name="Obrázek 12"/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5095"/>
                <a:stretch/>
              </p:blipFill>
              <p:spPr>
                <a:xfrm>
                  <a:off x="939126" y="884078"/>
                  <a:ext cx="7404497" cy="5857290"/>
                </a:xfrm>
                <a:prstGeom prst="rect">
                  <a:avLst/>
                </a:prstGeom>
              </p:spPr>
            </p:pic>
            <p:sp>
              <p:nvSpPr>
                <p:cNvPr id="14" name="Rovnoramenný trojúhelník 13"/>
                <p:cNvSpPr/>
                <p:nvPr/>
              </p:nvSpPr>
              <p:spPr>
                <a:xfrm rot="10800000">
                  <a:off x="1725859" y="1537912"/>
                  <a:ext cx="5882391" cy="5127798"/>
                </a:xfrm>
                <a:prstGeom prst="triangle">
                  <a:avLst/>
                </a:prstGeom>
                <a:solidFill>
                  <a:srgbClr val="66FFFF"/>
                </a:solidFill>
                <a:ln w="76200">
                  <a:solidFill>
                    <a:srgbClr val="0000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sz="1050"/>
                </a:p>
              </p:txBody>
            </p:sp>
            <p:sp>
              <p:nvSpPr>
                <p:cNvPr id="15" name="TextovéPole 14"/>
                <p:cNvSpPr txBox="1"/>
                <p:nvPr/>
              </p:nvSpPr>
              <p:spPr>
                <a:xfrm>
                  <a:off x="4171666" y="871795"/>
                  <a:ext cx="925170" cy="82609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cs-CZ" sz="3600" b="1" dirty="0" smtClean="0"/>
                    <a:t>I</a:t>
                  </a:r>
                  <a:endParaRPr lang="cs-CZ" sz="3600" b="1" dirty="0"/>
                </a:p>
              </p:txBody>
            </p:sp>
            <p:sp>
              <p:nvSpPr>
                <p:cNvPr id="16" name="TextovéPole 15"/>
                <p:cNvSpPr txBox="1"/>
                <p:nvPr/>
              </p:nvSpPr>
              <p:spPr>
                <a:xfrm>
                  <a:off x="2906262" y="3513850"/>
                  <a:ext cx="925170" cy="82609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cs-CZ" sz="3600" b="1" dirty="0" smtClean="0"/>
                    <a:t>II</a:t>
                  </a:r>
                  <a:endParaRPr lang="cs-CZ" sz="3600" b="1" dirty="0"/>
                </a:p>
              </p:txBody>
            </p:sp>
            <p:sp>
              <p:nvSpPr>
                <p:cNvPr id="17" name="TextovéPole 16"/>
                <p:cNvSpPr txBox="1"/>
                <p:nvPr/>
              </p:nvSpPr>
              <p:spPr>
                <a:xfrm>
                  <a:off x="5338271" y="3598217"/>
                  <a:ext cx="925170" cy="82609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cs-CZ" sz="3600" b="1" dirty="0" smtClean="0"/>
                    <a:t>III</a:t>
                  </a:r>
                  <a:endParaRPr lang="cs-CZ" sz="3600" b="1" dirty="0"/>
                </a:p>
              </p:txBody>
            </p:sp>
            <p:sp>
              <p:nvSpPr>
                <p:cNvPr id="18" name="TextovéPole 17"/>
                <p:cNvSpPr txBox="1"/>
                <p:nvPr/>
              </p:nvSpPr>
              <p:spPr>
                <a:xfrm>
                  <a:off x="939126" y="1285745"/>
                  <a:ext cx="925170" cy="82609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cs-CZ" sz="3600" b="1" dirty="0"/>
                    <a:t>R</a:t>
                  </a:r>
                </a:p>
              </p:txBody>
            </p:sp>
            <p:sp>
              <p:nvSpPr>
                <p:cNvPr id="19" name="TextovéPole 18"/>
                <p:cNvSpPr txBox="1"/>
                <p:nvPr/>
              </p:nvSpPr>
              <p:spPr>
                <a:xfrm>
                  <a:off x="7521181" y="1321053"/>
                  <a:ext cx="925170" cy="82609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cs-CZ" sz="3600" b="1" dirty="0" smtClean="0"/>
                    <a:t>L</a:t>
                  </a:r>
                  <a:endParaRPr lang="cs-CZ" sz="3600" b="1" dirty="0"/>
                </a:p>
              </p:txBody>
            </p:sp>
            <p:sp>
              <p:nvSpPr>
                <p:cNvPr id="20" name="TextovéPole 19"/>
                <p:cNvSpPr txBox="1"/>
                <p:nvPr/>
              </p:nvSpPr>
              <p:spPr>
                <a:xfrm>
                  <a:off x="4204469" y="6665711"/>
                  <a:ext cx="925170" cy="82609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cs-CZ" sz="3600" b="1" dirty="0"/>
                    <a:t>F</a:t>
                  </a:r>
                  <a:endParaRPr lang="cs-CZ" sz="2800" b="1" dirty="0"/>
                </a:p>
              </p:txBody>
            </p:sp>
          </p:grpSp>
          <p:sp>
            <p:nvSpPr>
              <p:cNvPr id="7" name="Plus 6"/>
              <p:cNvSpPr>
                <a:spLocks noChangeAspect="1"/>
              </p:cNvSpPr>
              <p:nvPr/>
            </p:nvSpPr>
            <p:spPr>
              <a:xfrm>
                <a:off x="10281693" y="1261739"/>
                <a:ext cx="524429" cy="524429"/>
              </a:xfrm>
              <a:prstGeom prst="mathPlus">
                <a:avLst>
                  <a:gd name="adj1" fmla="val 13528"/>
                </a:avLst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050"/>
              </a:p>
            </p:txBody>
          </p:sp>
          <p:sp>
            <p:nvSpPr>
              <p:cNvPr id="9" name="Minus 8"/>
              <p:cNvSpPr/>
              <p:nvPr/>
            </p:nvSpPr>
            <p:spPr>
              <a:xfrm>
                <a:off x="10894612" y="2833799"/>
                <a:ext cx="452711" cy="429303"/>
              </a:xfrm>
              <a:prstGeom prst="mathMinus">
                <a:avLst>
                  <a:gd name="adj1" fmla="val 14209"/>
                </a:avLst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050"/>
              </a:p>
            </p:txBody>
          </p:sp>
        </p:grpSp>
        <p:sp>
          <p:nvSpPr>
            <p:cNvPr id="22" name="Plus 21"/>
            <p:cNvSpPr>
              <a:spLocks noChangeAspect="1"/>
            </p:cNvSpPr>
            <p:nvPr/>
          </p:nvSpPr>
          <p:spPr>
            <a:xfrm>
              <a:off x="4089614" y="5659567"/>
              <a:ext cx="269972" cy="269972"/>
            </a:xfrm>
            <a:prstGeom prst="mathPlus">
              <a:avLst>
                <a:gd name="adj1" fmla="val 13528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1050"/>
            </a:p>
          </p:txBody>
        </p:sp>
        <p:sp>
          <p:nvSpPr>
            <p:cNvPr id="23" name="Plus 22"/>
            <p:cNvSpPr>
              <a:spLocks noChangeAspect="1"/>
            </p:cNvSpPr>
            <p:nvPr/>
          </p:nvSpPr>
          <p:spPr>
            <a:xfrm>
              <a:off x="3207826" y="5710545"/>
              <a:ext cx="269972" cy="269972"/>
            </a:xfrm>
            <a:prstGeom prst="mathPlus">
              <a:avLst>
                <a:gd name="adj1" fmla="val 13528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1050"/>
            </a:p>
          </p:txBody>
        </p:sp>
        <p:sp>
          <p:nvSpPr>
            <p:cNvPr id="24" name="Minus 23"/>
            <p:cNvSpPr/>
            <p:nvPr/>
          </p:nvSpPr>
          <p:spPr>
            <a:xfrm>
              <a:off x="1665082" y="1792575"/>
              <a:ext cx="233052" cy="221002"/>
            </a:xfrm>
            <a:prstGeom prst="mathMinus">
              <a:avLst>
                <a:gd name="adj1" fmla="val 14209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1050"/>
            </a:p>
          </p:txBody>
        </p:sp>
        <p:sp>
          <p:nvSpPr>
            <p:cNvPr id="25" name="Minus 24"/>
            <p:cNvSpPr/>
            <p:nvPr/>
          </p:nvSpPr>
          <p:spPr>
            <a:xfrm>
              <a:off x="1433590" y="2324547"/>
              <a:ext cx="233052" cy="221002"/>
            </a:xfrm>
            <a:prstGeom prst="mathMinus">
              <a:avLst>
                <a:gd name="adj1" fmla="val 14209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1050"/>
            </a:p>
          </p:txBody>
        </p:sp>
      </p:grpSp>
      <p:sp>
        <p:nvSpPr>
          <p:cNvPr id="21" name="Obdélník 20"/>
          <p:cNvSpPr/>
          <p:nvPr/>
        </p:nvSpPr>
        <p:spPr>
          <a:xfrm>
            <a:off x="6096000" y="4235902"/>
            <a:ext cx="5751079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 smtClean="0"/>
              <a:t>Bipolar leads: both electrodes are active </a:t>
            </a:r>
            <a:r>
              <a:rPr lang="en-GB" sz="2800" dirty="0" smtClean="0"/>
              <a:t>(variable potential en electrodes)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4956879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53568" y="128970"/>
            <a:ext cx="11596694" cy="1143000"/>
          </a:xfrm>
        </p:spPr>
        <p:txBody>
          <a:bodyPr>
            <a:normAutofit/>
          </a:bodyPr>
          <a:lstStyle/>
          <a:p>
            <a:r>
              <a:rPr lang="cs-CZ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Augmented</a:t>
            </a:r>
            <a:r>
              <a:rPr lang="cs-CZ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leads</a:t>
            </a:r>
            <a:r>
              <a:rPr lang="cs-CZ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sz="4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3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cs-CZ" sz="3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Goldberger´s</a:t>
            </a:r>
            <a:r>
              <a:rPr lang="cs-CZ" sz="3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limb, </a:t>
            </a:r>
            <a:r>
              <a:rPr lang="cs-CZ" sz="3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unipolar</a:t>
            </a:r>
            <a:r>
              <a:rPr lang="cs-CZ" sz="3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leads</a:t>
            </a:r>
            <a:r>
              <a:rPr lang="cs-CZ" sz="3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cs-CZ" dirty="0"/>
          </a:p>
        </p:txBody>
      </p:sp>
      <p:grpSp>
        <p:nvGrpSpPr>
          <p:cNvPr id="3" name="Skupina 2"/>
          <p:cNvGrpSpPr>
            <a:grpSpLocks noChangeAspect="1"/>
          </p:cNvGrpSpPr>
          <p:nvPr/>
        </p:nvGrpSpPr>
        <p:grpSpPr>
          <a:xfrm>
            <a:off x="409903" y="1179596"/>
            <a:ext cx="6034655" cy="5699419"/>
            <a:chOff x="1026837" y="360115"/>
            <a:chExt cx="11574664" cy="10931674"/>
          </a:xfrm>
        </p:grpSpPr>
        <p:grpSp>
          <p:nvGrpSpPr>
            <p:cNvPr id="4" name="Skupina 3"/>
            <p:cNvGrpSpPr/>
            <p:nvPr/>
          </p:nvGrpSpPr>
          <p:grpSpPr>
            <a:xfrm>
              <a:off x="1026837" y="360115"/>
              <a:ext cx="11574664" cy="10931674"/>
              <a:chOff x="1026837" y="360115"/>
              <a:chExt cx="11574664" cy="10931674"/>
            </a:xfrm>
          </p:grpSpPr>
          <p:sp>
            <p:nvSpPr>
              <p:cNvPr id="26" name="Obdélník 25"/>
              <p:cNvSpPr/>
              <p:nvPr/>
            </p:nvSpPr>
            <p:spPr>
              <a:xfrm>
                <a:off x="1143213" y="360115"/>
                <a:ext cx="11458288" cy="104412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050"/>
              </a:p>
            </p:txBody>
          </p:sp>
          <p:grpSp>
            <p:nvGrpSpPr>
              <p:cNvPr id="27" name="Skupina 26"/>
              <p:cNvGrpSpPr>
                <a:grpSpLocks noChangeAspect="1"/>
              </p:cNvGrpSpPr>
              <p:nvPr/>
            </p:nvGrpSpPr>
            <p:grpSpPr>
              <a:xfrm>
                <a:off x="1026837" y="978952"/>
                <a:ext cx="11574662" cy="10312837"/>
                <a:chOff x="862095" y="884078"/>
                <a:chExt cx="7661490" cy="6826263"/>
              </a:xfrm>
            </p:grpSpPr>
            <p:pic>
              <p:nvPicPr>
                <p:cNvPr id="29" name="Obrázek 28"/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5095"/>
                <a:stretch/>
              </p:blipFill>
              <p:spPr>
                <a:xfrm>
                  <a:off x="939126" y="884078"/>
                  <a:ext cx="7404497" cy="5857290"/>
                </a:xfrm>
                <a:prstGeom prst="rect">
                  <a:avLst/>
                </a:prstGeom>
              </p:spPr>
            </p:pic>
            <p:sp>
              <p:nvSpPr>
                <p:cNvPr id="30" name="Rovnoramenný trojúhelník 29"/>
                <p:cNvSpPr/>
                <p:nvPr/>
              </p:nvSpPr>
              <p:spPr>
                <a:xfrm rot="10800000">
                  <a:off x="1725859" y="1537912"/>
                  <a:ext cx="5882391" cy="5127798"/>
                </a:xfrm>
                <a:prstGeom prst="triangle">
                  <a:avLst/>
                </a:prstGeom>
                <a:solidFill>
                  <a:srgbClr val="66FFFF"/>
                </a:solidFill>
                <a:ln w="76200">
                  <a:solidFill>
                    <a:srgbClr val="0000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sz="1050"/>
                </a:p>
              </p:txBody>
            </p:sp>
            <p:sp>
              <p:nvSpPr>
                <p:cNvPr id="31" name="TextovéPole 30"/>
                <p:cNvSpPr txBox="1"/>
                <p:nvPr/>
              </p:nvSpPr>
              <p:spPr>
                <a:xfrm>
                  <a:off x="3546655" y="4251811"/>
                  <a:ext cx="1303225" cy="69539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cs-CZ" sz="2800" b="1" dirty="0" err="1" smtClean="0"/>
                    <a:t>aVF</a:t>
                  </a:r>
                  <a:endParaRPr lang="cs-CZ" sz="2800" b="1" dirty="0"/>
                </a:p>
              </p:txBody>
            </p:sp>
            <p:sp>
              <p:nvSpPr>
                <p:cNvPr id="32" name="TextovéPole 31"/>
                <p:cNvSpPr txBox="1"/>
                <p:nvPr/>
              </p:nvSpPr>
              <p:spPr>
                <a:xfrm>
                  <a:off x="5038209" y="1797634"/>
                  <a:ext cx="1303225" cy="69539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cs-CZ" sz="2800" b="1" dirty="0" err="1" smtClean="0"/>
                    <a:t>aVL</a:t>
                  </a:r>
                  <a:endParaRPr lang="cs-CZ" sz="2800" b="1" dirty="0"/>
                </a:p>
              </p:txBody>
            </p:sp>
            <p:sp>
              <p:nvSpPr>
                <p:cNvPr id="33" name="TextovéPole 32"/>
                <p:cNvSpPr txBox="1"/>
                <p:nvPr/>
              </p:nvSpPr>
              <p:spPr>
                <a:xfrm>
                  <a:off x="2842102" y="1789815"/>
                  <a:ext cx="1303225" cy="69539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cs-CZ" sz="2800" b="1" dirty="0" err="1" smtClean="0"/>
                    <a:t>avR</a:t>
                  </a:r>
                  <a:endParaRPr lang="cs-CZ" sz="2800" b="1" dirty="0"/>
                </a:p>
              </p:txBody>
            </p:sp>
            <p:sp>
              <p:nvSpPr>
                <p:cNvPr id="34" name="TextovéPole 33"/>
                <p:cNvSpPr txBox="1"/>
                <p:nvPr/>
              </p:nvSpPr>
              <p:spPr>
                <a:xfrm>
                  <a:off x="862095" y="1080110"/>
                  <a:ext cx="925170" cy="94930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cs-CZ" sz="3600" b="1" dirty="0"/>
                    <a:t>R</a:t>
                  </a:r>
                </a:p>
              </p:txBody>
            </p:sp>
            <p:sp>
              <p:nvSpPr>
                <p:cNvPr id="35" name="TextovéPole 34"/>
                <p:cNvSpPr txBox="1"/>
                <p:nvPr/>
              </p:nvSpPr>
              <p:spPr>
                <a:xfrm>
                  <a:off x="7598415" y="1125346"/>
                  <a:ext cx="925170" cy="94930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cs-CZ" sz="3600" b="1" dirty="0" smtClean="0"/>
                    <a:t>L</a:t>
                  </a:r>
                  <a:endParaRPr lang="cs-CZ" sz="3600" b="1" dirty="0"/>
                </a:p>
              </p:txBody>
            </p:sp>
            <p:sp>
              <p:nvSpPr>
                <p:cNvPr id="36" name="TextovéPole 35"/>
                <p:cNvSpPr txBox="1"/>
                <p:nvPr/>
              </p:nvSpPr>
              <p:spPr>
                <a:xfrm>
                  <a:off x="4204469" y="6761037"/>
                  <a:ext cx="925170" cy="94930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cs-CZ" sz="3600" b="1" dirty="0"/>
                    <a:t>F</a:t>
                  </a:r>
                  <a:endParaRPr lang="cs-CZ" sz="2800" b="1" dirty="0"/>
                </a:p>
              </p:txBody>
            </p:sp>
          </p:grpSp>
        </p:grpSp>
        <p:cxnSp>
          <p:nvCxnSpPr>
            <p:cNvPr id="5" name="Přímá spojnice 4"/>
            <p:cNvCxnSpPr>
              <a:endCxn id="30" idx="1"/>
            </p:cNvCxnSpPr>
            <p:nvPr/>
          </p:nvCxnSpPr>
          <p:spPr>
            <a:xfrm>
              <a:off x="2331775" y="1966737"/>
              <a:ext cx="6665156" cy="3873433"/>
            </a:xfrm>
            <a:prstGeom prst="line">
              <a:avLst/>
            </a:prstGeom>
            <a:ln w="762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Přímá spojnice 5"/>
            <p:cNvCxnSpPr>
              <a:stCxn id="30" idx="3"/>
              <a:endCxn id="36" idx="0"/>
            </p:cNvCxnSpPr>
            <p:nvPr/>
          </p:nvCxnSpPr>
          <p:spPr>
            <a:xfrm flipH="1">
              <a:off x="6775212" y="1966737"/>
              <a:ext cx="2" cy="7890883"/>
            </a:xfrm>
            <a:prstGeom prst="line">
              <a:avLst/>
            </a:prstGeom>
            <a:ln w="762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Přímá spojnice 6"/>
            <p:cNvCxnSpPr>
              <a:endCxn id="30" idx="5"/>
            </p:cNvCxnSpPr>
            <p:nvPr/>
          </p:nvCxnSpPr>
          <p:spPr>
            <a:xfrm flipH="1">
              <a:off x="4553494" y="1966737"/>
              <a:ext cx="6665155" cy="3873433"/>
            </a:xfrm>
            <a:prstGeom prst="line">
              <a:avLst/>
            </a:prstGeom>
            <a:ln w="762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" name="Skupina 7"/>
            <p:cNvGrpSpPr/>
            <p:nvPr/>
          </p:nvGrpSpPr>
          <p:grpSpPr>
            <a:xfrm>
              <a:off x="2064546" y="1606737"/>
              <a:ext cx="720000" cy="720000"/>
              <a:chOff x="3096524" y="654977"/>
              <a:chExt cx="720000" cy="720000"/>
            </a:xfrm>
          </p:grpSpPr>
          <p:sp>
            <p:nvSpPr>
              <p:cNvPr id="24" name="Ovál 23"/>
              <p:cNvSpPr/>
              <p:nvPr/>
            </p:nvSpPr>
            <p:spPr>
              <a:xfrm>
                <a:off x="3096524" y="654977"/>
                <a:ext cx="720000" cy="7200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050"/>
              </a:p>
            </p:txBody>
          </p:sp>
          <p:sp>
            <p:nvSpPr>
              <p:cNvPr id="25" name="Plus 24"/>
              <p:cNvSpPr>
                <a:spLocks noChangeAspect="1"/>
              </p:cNvSpPr>
              <p:nvPr/>
            </p:nvSpPr>
            <p:spPr>
              <a:xfrm>
                <a:off x="3132488" y="690941"/>
                <a:ext cx="648072" cy="648072"/>
              </a:xfrm>
              <a:prstGeom prst="mathPlus">
                <a:avLst>
                  <a:gd name="adj1" fmla="val 11027"/>
                </a:avLst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050"/>
              </a:p>
            </p:txBody>
          </p:sp>
        </p:grpSp>
        <p:grpSp>
          <p:nvGrpSpPr>
            <p:cNvPr id="9" name="Skupina 8"/>
            <p:cNvGrpSpPr/>
            <p:nvPr/>
          </p:nvGrpSpPr>
          <p:grpSpPr>
            <a:xfrm>
              <a:off x="6415211" y="1639116"/>
              <a:ext cx="720000" cy="720000"/>
              <a:chOff x="4478363" y="2410944"/>
              <a:chExt cx="720000" cy="720000"/>
            </a:xfrm>
          </p:grpSpPr>
          <p:sp>
            <p:nvSpPr>
              <p:cNvPr id="22" name="Ovál 21"/>
              <p:cNvSpPr/>
              <p:nvPr/>
            </p:nvSpPr>
            <p:spPr>
              <a:xfrm>
                <a:off x="4478363" y="2410944"/>
                <a:ext cx="720000" cy="7200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050"/>
              </a:p>
            </p:txBody>
          </p:sp>
          <p:sp>
            <p:nvSpPr>
              <p:cNvPr id="23" name="Minus 22"/>
              <p:cNvSpPr/>
              <p:nvPr/>
            </p:nvSpPr>
            <p:spPr>
              <a:xfrm>
                <a:off x="4565670" y="2472872"/>
                <a:ext cx="545387" cy="596144"/>
              </a:xfrm>
              <a:prstGeom prst="mathMinus">
                <a:avLst>
                  <a:gd name="adj1" fmla="val 16613"/>
                </a:avLst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050"/>
              </a:p>
            </p:txBody>
          </p:sp>
        </p:grpSp>
        <p:grpSp>
          <p:nvGrpSpPr>
            <p:cNvPr id="10" name="Skupina 9"/>
            <p:cNvGrpSpPr/>
            <p:nvPr/>
          </p:nvGrpSpPr>
          <p:grpSpPr>
            <a:xfrm>
              <a:off x="10858648" y="1632845"/>
              <a:ext cx="720000" cy="720000"/>
              <a:chOff x="3096524" y="654977"/>
              <a:chExt cx="720000" cy="720000"/>
            </a:xfrm>
          </p:grpSpPr>
          <p:sp>
            <p:nvSpPr>
              <p:cNvPr id="20" name="Ovál 19"/>
              <p:cNvSpPr/>
              <p:nvPr/>
            </p:nvSpPr>
            <p:spPr>
              <a:xfrm>
                <a:off x="3096524" y="654977"/>
                <a:ext cx="720000" cy="7200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050"/>
              </a:p>
            </p:txBody>
          </p:sp>
          <p:sp>
            <p:nvSpPr>
              <p:cNvPr id="21" name="Plus 20"/>
              <p:cNvSpPr>
                <a:spLocks noChangeAspect="1"/>
              </p:cNvSpPr>
              <p:nvPr/>
            </p:nvSpPr>
            <p:spPr>
              <a:xfrm>
                <a:off x="3132488" y="690941"/>
                <a:ext cx="648072" cy="648072"/>
              </a:xfrm>
              <a:prstGeom prst="mathPlus">
                <a:avLst>
                  <a:gd name="adj1" fmla="val 11027"/>
                </a:avLst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050"/>
              </a:p>
            </p:txBody>
          </p:sp>
        </p:grpSp>
        <p:grpSp>
          <p:nvGrpSpPr>
            <p:cNvPr id="11" name="Skupina 10"/>
            <p:cNvGrpSpPr/>
            <p:nvPr/>
          </p:nvGrpSpPr>
          <p:grpSpPr>
            <a:xfrm>
              <a:off x="6419422" y="9196972"/>
              <a:ext cx="720000" cy="720000"/>
              <a:chOff x="3096524" y="654977"/>
              <a:chExt cx="720000" cy="720000"/>
            </a:xfrm>
          </p:grpSpPr>
          <p:sp>
            <p:nvSpPr>
              <p:cNvPr id="18" name="Ovál 17"/>
              <p:cNvSpPr/>
              <p:nvPr/>
            </p:nvSpPr>
            <p:spPr>
              <a:xfrm>
                <a:off x="3096524" y="654977"/>
                <a:ext cx="720000" cy="7200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050"/>
              </a:p>
            </p:txBody>
          </p:sp>
          <p:sp>
            <p:nvSpPr>
              <p:cNvPr id="19" name="Plus 18"/>
              <p:cNvSpPr>
                <a:spLocks noChangeAspect="1"/>
              </p:cNvSpPr>
              <p:nvPr/>
            </p:nvSpPr>
            <p:spPr>
              <a:xfrm>
                <a:off x="3132488" y="690941"/>
                <a:ext cx="648072" cy="648072"/>
              </a:xfrm>
              <a:prstGeom prst="mathPlus">
                <a:avLst>
                  <a:gd name="adj1" fmla="val 11027"/>
                </a:avLst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050"/>
              </a:p>
            </p:txBody>
          </p:sp>
        </p:grpSp>
        <p:grpSp>
          <p:nvGrpSpPr>
            <p:cNvPr id="12" name="Skupina 11"/>
            <p:cNvGrpSpPr/>
            <p:nvPr/>
          </p:nvGrpSpPr>
          <p:grpSpPr>
            <a:xfrm>
              <a:off x="4243258" y="5453382"/>
              <a:ext cx="720000" cy="720000"/>
              <a:chOff x="4478363" y="2410944"/>
              <a:chExt cx="720000" cy="720000"/>
            </a:xfrm>
          </p:grpSpPr>
          <p:sp>
            <p:nvSpPr>
              <p:cNvPr id="16" name="Ovál 15"/>
              <p:cNvSpPr/>
              <p:nvPr/>
            </p:nvSpPr>
            <p:spPr>
              <a:xfrm>
                <a:off x="4478363" y="2410944"/>
                <a:ext cx="720000" cy="7200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050"/>
              </a:p>
            </p:txBody>
          </p:sp>
          <p:sp>
            <p:nvSpPr>
              <p:cNvPr id="17" name="Minus 16"/>
              <p:cNvSpPr/>
              <p:nvPr/>
            </p:nvSpPr>
            <p:spPr>
              <a:xfrm>
                <a:off x="4565670" y="2472872"/>
                <a:ext cx="545387" cy="596144"/>
              </a:xfrm>
              <a:prstGeom prst="mathMinus">
                <a:avLst>
                  <a:gd name="adj1" fmla="val 16613"/>
                </a:avLst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050"/>
              </a:p>
            </p:txBody>
          </p:sp>
        </p:grpSp>
        <p:grpSp>
          <p:nvGrpSpPr>
            <p:cNvPr id="13" name="Skupina 12"/>
            <p:cNvGrpSpPr/>
            <p:nvPr/>
          </p:nvGrpSpPr>
          <p:grpSpPr>
            <a:xfrm>
              <a:off x="8636931" y="5515310"/>
              <a:ext cx="720000" cy="720000"/>
              <a:chOff x="4478363" y="2410944"/>
              <a:chExt cx="720000" cy="720000"/>
            </a:xfrm>
          </p:grpSpPr>
          <p:sp>
            <p:nvSpPr>
              <p:cNvPr id="14" name="Ovál 13"/>
              <p:cNvSpPr/>
              <p:nvPr/>
            </p:nvSpPr>
            <p:spPr>
              <a:xfrm>
                <a:off x="4478363" y="2410944"/>
                <a:ext cx="720000" cy="7200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050"/>
              </a:p>
            </p:txBody>
          </p:sp>
          <p:sp>
            <p:nvSpPr>
              <p:cNvPr id="15" name="Minus 14"/>
              <p:cNvSpPr/>
              <p:nvPr/>
            </p:nvSpPr>
            <p:spPr>
              <a:xfrm>
                <a:off x="4565670" y="2472872"/>
                <a:ext cx="545387" cy="596144"/>
              </a:xfrm>
              <a:prstGeom prst="mathMinus">
                <a:avLst>
                  <a:gd name="adj1" fmla="val 16613"/>
                </a:avLst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050"/>
              </a:p>
            </p:txBody>
          </p:sp>
        </p:grpSp>
      </p:grpSp>
      <p:sp>
        <p:nvSpPr>
          <p:cNvPr id="38" name="Obdélník 37"/>
          <p:cNvSpPr/>
          <p:nvPr/>
        </p:nvSpPr>
        <p:spPr>
          <a:xfrm>
            <a:off x="5535891" y="3211941"/>
            <a:ext cx="6311188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 smtClean="0"/>
              <a:t>Unipolar leads: </a:t>
            </a:r>
            <a:endParaRPr lang="en-GB" sz="3200" dirty="0" smtClean="0"/>
          </a:p>
          <a:p>
            <a:r>
              <a:rPr lang="en-GB" sz="3200" dirty="0" smtClean="0"/>
              <a:t>one electrode is active  </a:t>
            </a:r>
            <a:r>
              <a:rPr lang="en-GB" sz="2800" dirty="0" smtClean="0"/>
              <a:t>(variable el. potential) </a:t>
            </a:r>
            <a:r>
              <a:rPr lang="en-GB" sz="3200" dirty="0" smtClean="0"/>
              <a:t>and the second one is </a:t>
            </a:r>
            <a:r>
              <a:rPr lang="en-GB" sz="3200" dirty="0" smtClean="0"/>
              <a:t>indifferent</a:t>
            </a:r>
            <a:r>
              <a:rPr lang="en-GB" sz="3200" dirty="0" smtClean="0"/>
              <a:t> </a:t>
            </a:r>
            <a:r>
              <a:rPr lang="en-GB" sz="2800" dirty="0" smtClean="0"/>
              <a:t>(constant el. potential)</a:t>
            </a:r>
          </a:p>
          <a:p>
            <a:endParaRPr lang="en-GB" sz="2800" dirty="0" smtClean="0"/>
          </a:p>
          <a:p>
            <a:r>
              <a:rPr lang="en-GB" sz="2800" dirty="0" smtClean="0"/>
              <a:t>Active electrode is always positive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4956879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53568" y="128970"/>
            <a:ext cx="7498080" cy="1143000"/>
          </a:xfrm>
        </p:spPr>
        <p:txBody>
          <a:bodyPr/>
          <a:lstStyle/>
          <a:p>
            <a:r>
              <a:rPr lang="cs-CZ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Chest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leads</a:t>
            </a:r>
            <a:endParaRPr lang="cs-CZ" dirty="0"/>
          </a:p>
        </p:txBody>
      </p:sp>
      <p:pic>
        <p:nvPicPr>
          <p:cNvPr id="1026" name="Picture 2" descr="Bez názvu-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" t="9953" r="55234" b="12608"/>
          <a:stretch>
            <a:fillRect/>
          </a:stretch>
        </p:blipFill>
        <p:spPr bwMode="auto">
          <a:xfrm>
            <a:off x="868455" y="1181769"/>
            <a:ext cx="5386160" cy="5417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4617B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grpSp>
        <p:nvGrpSpPr>
          <p:cNvPr id="12" name="Skupina 11"/>
          <p:cNvGrpSpPr/>
          <p:nvPr/>
        </p:nvGrpSpPr>
        <p:grpSpPr>
          <a:xfrm>
            <a:off x="2949784" y="3670217"/>
            <a:ext cx="252000" cy="369332"/>
            <a:chOff x="2968832" y="3705932"/>
            <a:chExt cx="252000" cy="369332"/>
          </a:xfrm>
        </p:grpSpPr>
        <p:sp>
          <p:nvSpPr>
            <p:cNvPr id="10" name="Ovál 9"/>
            <p:cNvSpPr/>
            <p:nvPr/>
          </p:nvSpPr>
          <p:spPr>
            <a:xfrm>
              <a:off x="2968832" y="3764598"/>
              <a:ext cx="252000" cy="25200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1" name="TextovéPole 10"/>
            <p:cNvSpPr txBox="1"/>
            <p:nvPr/>
          </p:nvSpPr>
          <p:spPr>
            <a:xfrm>
              <a:off x="3003154" y="3705932"/>
              <a:ext cx="183356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cs-CZ" dirty="0" smtClean="0"/>
                <a:t>1</a:t>
              </a:r>
              <a:endParaRPr lang="cs-CZ" dirty="0"/>
            </a:p>
          </p:txBody>
        </p:sp>
      </p:grpSp>
      <p:grpSp>
        <p:nvGrpSpPr>
          <p:cNvPr id="108" name="Skupina 107"/>
          <p:cNvGrpSpPr/>
          <p:nvPr/>
        </p:nvGrpSpPr>
        <p:grpSpPr>
          <a:xfrm>
            <a:off x="3528428" y="3670217"/>
            <a:ext cx="252000" cy="369332"/>
            <a:chOff x="2968832" y="3705932"/>
            <a:chExt cx="252000" cy="369332"/>
          </a:xfrm>
        </p:grpSpPr>
        <p:sp>
          <p:nvSpPr>
            <p:cNvPr id="109" name="Ovál 108"/>
            <p:cNvSpPr/>
            <p:nvPr/>
          </p:nvSpPr>
          <p:spPr>
            <a:xfrm>
              <a:off x="2968832" y="3764598"/>
              <a:ext cx="252000" cy="25200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10" name="TextovéPole 109"/>
            <p:cNvSpPr txBox="1"/>
            <p:nvPr/>
          </p:nvSpPr>
          <p:spPr>
            <a:xfrm>
              <a:off x="3003154" y="3705932"/>
              <a:ext cx="183356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cs-CZ" dirty="0"/>
                <a:t>2</a:t>
              </a:r>
            </a:p>
          </p:txBody>
        </p:sp>
      </p:grpSp>
      <p:grpSp>
        <p:nvGrpSpPr>
          <p:cNvPr id="111" name="Skupina 110"/>
          <p:cNvGrpSpPr/>
          <p:nvPr/>
        </p:nvGrpSpPr>
        <p:grpSpPr>
          <a:xfrm>
            <a:off x="3754639" y="3848808"/>
            <a:ext cx="252000" cy="369332"/>
            <a:chOff x="2968832" y="3705932"/>
            <a:chExt cx="252000" cy="369332"/>
          </a:xfrm>
        </p:grpSpPr>
        <p:sp>
          <p:nvSpPr>
            <p:cNvPr id="112" name="Ovál 111"/>
            <p:cNvSpPr/>
            <p:nvPr/>
          </p:nvSpPr>
          <p:spPr>
            <a:xfrm>
              <a:off x="2968832" y="3764598"/>
              <a:ext cx="252000" cy="25200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13" name="TextovéPole 112"/>
            <p:cNvSpPr txBox="1"/>
            <p:nvPr/>
          </p:nvSpPr>
          <p:spPr>
            <a:xfrm>
              <a:off x="3003154" y="3705932"/>
              <a:ext cx="183356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cs-CZ" dirty="0" smtClean="0"/>
                <a:t>3</a:t>
              </a:r>
              <a:endParaRPr lang="cs-CZ" dirty="0"/>
            </a:p>
          </p:txBody>
        </p:sp>
      </p:grpSp>
      <p:grpSp>
        <p:nvGrpSpPr>
          <p:cNvPr id="114" name="Skupina 113"/>
          <p:cNvGrpSpPr/>
          <p:nvPr/>
        </p:nvGrpSpPr>
        <p:grpSpPr>
          <a:xfrm>
            <a:off x="3997517" y="3986922"/>
            <a:ext cx="252000" cy="369332"/>
            <a:chOff x="2968832" y="3705932"/>
            <a:chExt cx="252000" cy="369332"/>
          </a:xfrm>
        </p:grpSpPr>
        <p:sp>
          <p:nvSpPr>
            <p:cNvPr id="115" name="Ovál 114"/>
            <p:cNvSpPr/>
            <p:nvPr/>
          </p:nvSpPr>
          <p:spPr>
            <a:xfrm>
              <a:off x="2968832" y="3764598"/>
              <a:ext cx="252000" cy="25200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16" name="TextovéPole 115"/>
            <p:cNvSpPr txBox="1"/>
            <p:nvPr/>
          </p:nvSpPr>
          <p:spPr>
            <a:xfrm>
              <a:off x="3003154" y="3705932"/>
              <a:ext cx="183356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cs-CZ" dirty="0" smtClean="0"/>
                <a:t>4</a:t>
              </a:r>
              <a:endParaRPr lang="cs-CZ" dirty="0"/>
            </a:p>
          </p:txBody>
        </p:sp>
      </p:grpSp>
      <p:grpSp>
        <p:nvGrpSpPr>
          <p:cNvPr id="117" name="Skupina 116"/>
          <p:cNvGrpSpPr/>
          <p:nvPr/>
        </p:nvGrpSpPr>
        <p:grpSpPr>
          <a:xfrm>
            <a:off x="4368969" y="3963128"/>
            <a:ext cx="252000" cy="369332"/>
            <a:chOff x="2968832" y="3705932"/>
            <a:chExt cx="252000" cy="369332"/>
          </a:xfrm>
        </p:grpSpPr>
        <p:sp>
          <p:nvSpPr>
            <p:cNvPr id="118" name="Ovál 117"/>
            <p:cNvSpPr/>
            <p:nvPr/>
          </p:nvSpPr>
          <p:spPr>
            <a:xfrm>
              <a:off x="2968832" y="3764598"/>
              <a:ext cx="252000" cy="25200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19" name="TextovéPole 118"/>
            <p:cNvSpPr txBox="1"/>
            <p:nvPr/>
          </p:nvSpPr>
          <p:spPr>
            <a:xfrm>
              <a:off x="3003154" y="3705932"/>
              <a:ext cx="183356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cs-CZ" dirty="0" smtClean="0"/>
                <a:t>5</a:t>
              </a:r>
              <a:endParaRPr lang="cs-CZ" dirty="0"/>
            </a:p>
          </p:txBody>
        </p:sp>
      </p:grpSp>
      <p:grpSp>
        <p:nvGrpSpPr>
          <p:cNvPr id="120" name="Skupina 119"/>
          <p:cNvGrpSpPr/>
          <p:nvPr/>
        </p:nvGrpSpPr>
        <p:grpSpPr>
          <a:xfrm>
            <a:off x="4635657" y="3851237"/>
            <a:ext cx="252000" cy="369332"/>
            <a:chOff x="2968832" y="3705932"/>
            <a:chExt cx="252000" cy="369332"/>
          </a:xfrm>
        </p:grpSpPr>
        <p:sp>
          <p:nvSpPr>
            <p:cNvPr id="121" name="Ovál 120"/>
            <p:cNvSpPr/>
            <p:nvPr/>
          </p:nvSpPr>
          <p:spPr>
            <a:xfrm>
              <a:off x="2968832" y="3764598"/>
              <a:ext cx="252000" cy="25200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22" name="TextovéPole 121"/>
            <p:cNvSpPr txBox="1"/>
            <p:nvPr/>
          </p:nvSpPr>
          <p:spPr>
            <a:xfrm>
              <a:off x="3003154" y="3705932"/>
              <a:ext cx="183356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cs-CZ" dirty="0" smtClean="0"/>
                <a:t>6</a:t>
              </a:r>
              <a:endParaRPr lang="cs-CZ" dirty="0"/>
            </a:p>
          </p:txBody>
        </p:sp>
      </p:grpSp>
      <p:grpSp>
        <p:nvGrpSpPr>
          <p:cNvPr id="13" name="Skupina 12"/>
          <p:cNvGrpSpPr>
            <a:grpSpLocks noChangeAspect="1"/>
          </p:cNvGrpSpPr>
          <p:nvPr/>
        </p:nvGrpSpPr>
        <p:grpSpPr>
          <a:xfrm>
            <a:off x="8203428" y="374720"/>
            <a:ext cx="3344484" cy="2668838"/>
            <a:chOff x="1771204" y="1484784"/>
            <a:chExt cx="5868735" cy="4683144"/>
          </a:xfrm>
        </p:grpSpPr>
        <p:sp>
          <p:nvSpPr>
            <p:cNvPr id="123" name="Rovnoramenný trojúhelník 122"/>
            <p:cNvSpPr/>
            <p:nvPr/>
          </p:nvSpPr>
          <p:spPr>
            <a:xfrm rot="10800000">
              <a:off x="1963182" y="1772816"/>
              <a:ext cx="5472608" cy="4176464"/>
            </a:xfrm>
            <a:prstGeom prst="triangle">
              <a:avLst/>
            </a:prstGeom>
            <a:solidFill>
              <a:srgbClr val="FFFF66"/>
            </a:solidFill>
            <a:ln w="28575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124" name="Přímá spojnice 123"/>
            <p:cNvCxnSpPr>
              <a:stCxn id="123" idx="2"/>
            </p:cNvCxnSpPr>
            <p:nvPr/>
          </p:nvCxnSpPr>
          <p:spPr>
            <a:xfrm flipH="1">
              <a:off x="4699486" y="1772816"/>
              <a:ext cx="2736304" cy="1440160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Přímá spojnice 124"/>
            <p:cNvCxnSpPr/>
            <p:nvPr/>
          </p:nvCxnSpPr>
          <p:spPr>
            <a:xfrm>
              <a:off x="4699486" y="3212976"/>
              <a:ext cx="17787" cy="2555413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Přímá spojnice 125"/>
            <p:cNvCxnSpPr/>
            <p:nvPr/>
          </p:nvCxnSpPr>
          <p:spPr>
            <a:xfrm>
              <a:off x="1951204" y="1772816"/>
              <a:ext cx="2748282" cy="1440160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7" name="TextovéPole 126"/>
            <p:cNvSpPr txBox="1"/>
            <p:nvPr/>
          </p:nvSpPr>
          <p:spPr>
            <a:xfrm>
              <a:off x="3098281" y="1654360"/>
              <a:ext cx="3169281" cy="12421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2000" b="1" dirty="0" err="1" smtClean="0"/>
                <a:t>Wilson´s</a:t>
              </a:r>
              <a:r>
                <a:rPr lang="cs-CZ" sz="2000" b="1" dirty="0" smtClean="0"/>
                <a:t> cental </a:t>
              </a:r>
              <a:r>
                <a:rPr lang="cs-CZ" sz="2000" b="1" dirty="0" err="1" smtClean="0"/>
                <a:t>teminal</a:t>
              </a:r>
              <a:endParaRPr lang="cs-CZ" sz="1100" b="1" dirty="0"/>
            </a:p>
          </p:txBody>
        </p:sp>
        <p:sp>
          <p:nvSpPr>
            <p:cNvPr id="129" name="Ovál 128"/>
            <p:cNvSpPr/>
            <p:nvPr/>
          </p:nvSpPr>
          <p:spPr>
            <a:xfrm>
              <a:off x="4519486" y="3037912"/>
              <a:ext cx="360001" cy="36000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grpSp>
          <p:nvGrpSpPr>
            <p:cNvPr id="131" name="Skupina 130"/>
            <p:cNvGrpSpPr/>
            <p:nvPr/>
          </p:nvGrpSpPr>
          <p:grpSpPr>
            <a:xfrm>
              <a:off x="7207891" y="1484784"/>
              <a:ext cx="432048" cy="722704"/>
              <a:chOff x="6382390" y="235475"/>
              <a:chExt cx="432048" cy="722704"/>
            </a:xfrm>
          </p:grpSpPr>
          <p:sp>
            <p:nvSpPr>
              <p:cNvPr id="132" name="Ovál 131"/>
              <p:cNvSpPr/>
              <p:nvPr/>
            </p:nvSpPr>
            <p:spPr>
              <a:xfrm>
                <a:off x="6418414" y="378640"/>
                <a:ext cx="360000" cy="360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33" name="TextovéPole 132"/>
              <p:cNvSpPr txBox="1"/>
              <p:nvPr/>
            </p:nvSpPr>
            <p:spPr>
              <a:xfrm>
                <a:off x="6382390" y="235475"/>
                <a:ext cx="432048" cy="7227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cs-CZ" b="1" dirty="0">
                  <a:solidFill>
                    <a:srgbClr val="FFFF00"/>
                  </a:solidFill>
                </a:endParaRPr>
              </a:p>
            </p:txBody>
          </p:sp>
        </p:grpSp>
        <p:grpSp>
          <p:nvGrpSpPr>
            <p:cNvPr id="134" name="Skupina 133"/>
            <p:cNvGrpSpPr/>
            <p:nvPr/>
          </p:nvGrpSpPr>
          <p:grpSpPr>
            <a:xfrm>
              <a:off x="4478971" y="5445224"/>
              <a:ext cx="432048" cy="722704"/>
              <a:chOff x="6382390" y="235475"/>
              <a:chExt cx="432048" cy="722704"/>
            </a:xfrm>
          </p:grpSpPr>
          <p:sp>
            <p:nvSpPr>
              <p:cNvPr id="135" name="Ovál 134"/>
              <p:cNvSpPr/>
              <p:nvPr/>
            </p:nvSpPr>
            <p:spPr>
              <a:xfrm>
                <a:off x="6418414" y="378640"/>
                <a:ext cx="360000" cy="360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36" name="TextovéPole 135"/>
              <p:cNvSpPr txBox="1"/>
              <p:nvPr/>
            </p:nvSpPr>
            <p:spPr>
              <a:xfrm>
                <a:off x="6382390" y="235475"/>
                <a:ext cx="432048" cy="7227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cs-CZ" b="1" dirty="0">
                  <a:solidFill>
                    <a:srgbClr val="FFFF00"/>
                  </a:solidFill>
                </a:endParaRPr>
              </a:p>
            </p:txBody>
          </p:sp>
        </p:grpSp>
        <p:sp>
          <p:nvSpPr>
            <p:cNvPr id="138" name="Ovál 137"/>
            <p:cNvSpPr/>
            <p:nvPr/>
          </p:nvSpPr>
          <p:spPr>
            <a:xfrm>
              <a:off x="1771204" y="1557680"/>
              <a:ext cx="360001" cy="36000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40" name="Obdélník 139"/>
            <p:cNvSpPr/>
            <p:nvPr/>
          </p:nvSpPr>
          <p:spPr>
            <a:xfrm rot="1688240">
              <a:off x="3095679" y="2406419"/>
              <a:ext cx="778355" cy="32316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dirty="0" smtClean="0"/>
                <a:t>R</a:t>
              </a:r>
              <a:endParaRPr lang="cs-CZ" dirty="0"/>
            </a:p>
          </p:txBody>
        </p:sp>
        <p:sp>
          <p:nvSpPr>
            <p:cNvPr id="141" name="Obdélník 140"/>
            <p:cNvSpPr/>
            <p:nvPr/>
          </p:nvSpPr>
          <p:spPr>
            <a:xfrm rot="9019058">
              <a:off x="5451312" y="2419895"/>
              <a:ext cx="778355" cy="32316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dirty="0" smtClean="0"/>
                <a:t>R</a:t>
              </a:r>
              <a:endParaRPr lang="cs-CZ" dirty="0"/>
            </a:p>
          </p:txBody>
        </p:sp>
        <p:sp>
          <p:nvSpPr>
            <p:cNvPr id="142" name="Obdélník 141"/>
            <p:cNvSpPr/>
            <p:nvPr/>
          </p:nvSpPr>
          <p:spPr>
            <a:xfrm rot="5400000">
              <a:off x="4340600" y="4329099"/>
              <a:ext cx="778355" cy="32316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dirty="0" smtClean="0"/>
                <a:t>R</a:t>
              </a:r>
              <a:endParaRPr lang="cs-CZ" dirty="0"/>
            </a:p>
          </p:txBody>
        </p:sp>
      </p:grpSp>
      <p:sp>
        <p:nvSpPr>
          <p:cNvPr id="144" name="Obdélník 143"/>
          <p:cNvSpPr/>
          <p:nvPr/>
        </p:nvSpPr>
        <p:spPr>
          <a:xfrm>
            <a:off x="5933510" y="3174399"/>
            <a:ext cx="6311188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 smtClean="0"/>
              <a:t>Chest electrode</a:t>
            </a:r>
            <a:r>
              <a:rPr lang="en-GB" sz="3200" dirty="0" smtClean="0"/>
              <a:t>: connection of chest electrode and Wilson´s central terminal</a:t>
            </a:r>
          </a:p>
          <a:p>
            <a:endParaRPr lang="en-GB" sz="2400" dirty="0" smtClean="0"/>
          </a:p>
          <a:p>
            <a:r>
              <a:rPr lang="en-GB" sz="2400" dirty="0" smtClean="0"/>
              <a:t>Unipolar leads: </a:t>
            </a:r>
            <a:br>
              <a:rPr lang="en-GB" sz="2400" dirty="0" smtClean="0"/>
            </a:br>
            <a:r>
              <a:rPr lang="en-GB" sz="2400" dirty="0" smtClean="0"/>
              <a:t>chest electrodes are active (positive)</a:t>
            </a:r>
            <a:r>
              <a:rPr lang="en-GB" sz="2000" dirty="0" smtClean="0"/>
              <a:t> </a:t>
            </a:r>
            <a:r>
              <a:rPr lang="en-GB" sz="2400" dirty="0" smtClean="0"/>
              <a:t>and Wilson´s central terminal is indifferent </a:t>
            </a:r>
            <a:r>
              <a:rPr lang="en-GB" sz="2000" dirty="0" smtClean="0"/>
              <a:t>(el. potential 0 mV</a:t>
            </a:r>
            <a:r>
              <a:rPr lang="en-GB" sz="2000" dirty="0" smtClean="0"/>
              <a:t>, electrically centre of the heart</a:t>
            </a:r>
            <a:r>
              <a:rPr lang="en-GB" sz="2000" dirty="0" smtClean="0"/>
              <a:t>)</a:t>
            </a:r>
            <a:endParaRPr lang="en-GB" sz="2000" dirty="0" smtClean="0"/>
          </a:p>
        </p:txBody>
      </p:sp>
      <p:sp>
        <p:nvSpPr>
          <p:cNvPr id="14" name="Obdélník 13"/>
          <p:cNvSpPr/>
          <p:nvPr/>
        </p:nvSpPr>
        <p:spPr>
          <a:xfrm>
            <a:off x="1809196" y="3067069"/>
            <a:ext cx="16307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err="1"/>
              <a:t>c</a:t>
            </a:r>
            <a:r>
              <a:rPr lang="cs-CZ" dirty="0" err="1" smtClean="0"/>
              <a:t>hest</a:t>
            </a:r>
            <a:r>
              <a:rPr lang="cs-CZ" dirty="0" smtClean="0"/>
              <a:t> </a:t>
            </a:r>
            <a:r>
              <a:rPr lang="cs-CZ" dirty="0" err="1" smtClean="0"/>
              <a:t>electrode</a:t>
            </a:r>
            <a:endParaRPr lang="cs-CZ" dirty="0"/>
          </a:p>
        </p:txBody>
      </p:sp>
      <p:cxnSp>
        <p:nvCxnSpPr>
          <p:cNvPr id="16" name="Přímá spojnice 15"/>
          <p:cNvCxnSpPr/>
          <p:nvPr/>
        </p:nvCxnSpPr>
        <p:spPr>
          <a:xfrm>
            <a:off x="3422632" y="3399496"/>
            <a:ext cx="211591" cy="3293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76673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53568" y="128970"/>
            <a:ext cx="7498080" cy="1143000"/>
          </a:xfrm>
        </p:spPr>
        <p:txBody>
          <a:bodyPr/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Leads </a:t>
            </a:r>
            <a:r>
              <a:rPr lang="en-GB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acording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to</a:t>
            </a:r>
            <a:r>
              <a:rPr lang="en-GB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Cabrera</a:t>
            </a:r>
            <a:endParaRPr lang="en-GB" dirty="0"/>
          </a:p>
        </p:txBody>
      </p:sp>
      <p:grpSp>
        <p:nvGrpSpPr>
          <p:cNvPr id="63" name="Skupina 62"/>
          <p:cNvGrpSpPr/>
          <p:nvPr/>
        </p:nvGrpSpPr>
        <p:grpSpPr>
          <a:xfrm>
            <a:off x="971600" y="1196752"/>
            <a:ext cx="5666341" cy="5556522"/>
            <a:chOff x="971600" y="1196752"/>
            <a:chExt cx="5666341" cy="5556522"/>
          </a:xfrm>
        </p:grpSpPr>
        <p:sp>
          <p:nvSpPr>
            <p:cNvPr id="30" name="Obdélník 29"/>
            <p:cNvSpPr/>
            <p:nvPr/>
          </p:nvSpPr>
          <p:spPr>
            <a:xfrm>
              <a:off x="5468218" y="3304798"/>
              <a:ext cx="280846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sz="2800" b="1" dirty="0" smtClean="0"/>
                <a:t>I</a:t>
              </a:r>
              <a:endParaRPr lang="cs-CZ" sz="2800" b="1" dirty="0"/>
            </a:p>
          </p:txBody>
        </p:sp>
        <p:grpSp>
          <p:nvGrpSpPr>
            <p:cNvPr id="31" name="Skupina 30"/>
            <p:cNvGrpSpPr/>
            <p:nvPr/>
          </p:nvGrpSpPr>
          <p:grpSpPr>
            <a:xfrm>
              <a:off x="992800" y="1406410"/>
              <a:ext cx="4320000" cy="4320000"/>
              <a:chOff x="764200" y="1177810"/>
              <a:chExt cx="4320000" cy="4320000"/>
            </a:xfrm>
          </p:grpSpPr>
          <p:cxnSp>
            <p:nvCxnSpPr>
              <p:cNvPr id="32" name="Přímá spojnice 31"/>
              <p:cNvCxnSpPr/>
              <p:nvPr/>
            </p:nvCxnSpPr>
            <p:spPr>
              <a:xfrm flipH="1">
                <a:off x="2924200" y="1177810"/>
                <a:ext cx="0" cy="4320000"/>
              </a:xfrm>
              <a:prstGeom prst="line">
                <a:avLst/>
              </a:prstGeom>
              <a:ln w="3810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Přímá spojnice 32"/>
              <p:cNvCxnSpPr/>
              <p:nvPr/>
            </p:nvCxnSpPr>
            <p:spPr>
              <a:xfrm rot="16200000" flipH="1">
                <a:off x="2924200" y="1177811"/>
                <a:ext cx="0" cy="4320000"/>
              </a:xfrm>
              <a:prstGeom prst="line">
                <a:avLst/>
              </a:prstGeom>
              <a:ln w="3810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" name="Skupina 33"/>
            <p:cNvGrpSpPr/>
            <p:nvPr/>
          </p:nvGrpSpPr>
          <p:grpSpPr>
            <a:xfrm rot="1800000">
              <a:off x="992800" y="1406410"/>
              <a:ext cx="4320000" cy="4320000"/>
              <a:chOff x="764200" y="1177810"/>
              <a:chExt cx="4320000" cy="4320000"/>
            </a:xfrm>
          </p:grpSpPr>
          <p:cxnSp>
            <p:nvCxnSpPr>
              <p:cNvPr id="35" name="Přímá spojnice 34"/>
              <p:cNvCxnSpPr/>
              <p:nvPr/>
            </p:nvCxnSpPr>
            <p:spPr>
              <a:xfrm flipH="1">
                <a:off x="2924200" y="1177810"/>
                <a:ext cx="0" cy="4320000"/>
              </a:xfrm>
              <a:prstGeom prst="line">
                <a:avLst/>
              </a:prstGeom>
              <a:ln w="3810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Přímá spojnice 35"/>
              <p:cNvCxnSpPr/>
              <p:nvPr/>
            </p:nvCxnSpPr>
            <p:spPr>
              <a:xfrm rot="16200000" flipH="1">
                <a:off x="2924200" y="1177811"/>
                <a:ext cx="0" cy="4320000"/>
              </a:xfrm>
              <a:prstGeom prst="line">
                <a:avLst/>
              </a:prstGeom>
              <a:ln w="3810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" name="Skupina 36"/>
            <p:cNvGrpSpPr/>
            <p:nvPr/>
          </p:nvGrpSpPr>
          <p:grpSpPr>
            <a:xfrm rot="19800000" flipV="1">
              <a:off x="992800" y="1406410"/>
              <a:ext cx="4320000" cy="4320000"/>
              <a:chOff x="764200" y="1177810"/>
              <a:chExt cx="4320000" cy="4320000"/>
            </a:xfrm>
          </p:grpSpPr>
          <p:cxnSp>
            <p:nvCxnSpPr>
              <p:cNvPr id="38" name="Přímá spojnice 37"/>
              <p:cNvCxnSpPr/>
              <p:nvPr/>
            </p:nvCxnSpPr>
            <p:spPr>
              <a:xfrm flipH="1">
                <a:off x="2924200" y="1177810"/>
                <a:ext cx="0" cy="4320000"/>
              </a:xfrm>
              <a:prstGeom prst="line">
                <a:avLst/>
              </a:prstGeom>
              <a:ln w="3810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Přímá spojnice 38"/>
              <p:cNvCxnSpPr/>
              <p:nvPr/>
            </p:nvCxnSpPr>
            <p:spPr>
              <a:xfrm rot="16200000" flipH="1">
                <a:off x="2924200" y="1177811"/>
                <a:ext cx="0" cy="4320000"/>
              </a:xfrm>
              <a:prstGeom prst="line">
                <a:avLst/>
              </a:prstGeom>
              <a:ln w="3810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0" name="Obdélník 39"/>
            <p:cNvSpPr/>
            <p:nvPr/>
          </p:nvSpPr>
          <p:spPr>
            <a:xfrm>
              <a:off x="2783147" y="5700830"/>
              <a:ext cx="739305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sz="2800" b="1" dirty="0" err="1" smtClean="0"/>
                <a:t>aVF</a:t>
              </a:r>
              <a:endParaRPr lang="cs-CZ" sz="2800" b="1" dirty="0"/>
            </a:p>
          </p:txBody>
        </p:sp>
        <p:sp>
          <p:nvSpPr>
            <p:cNvPr id="41" name="Obdélník 40"/>
            <p:cNvSpPr/>
            <p:nvPr/>
          </p:nvSpPr>
          <p:spPr>
            <a:xfrm>
              <a:off x="4283968" y="5301208"/>
              <a:ext cx="377026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sz="2800" b="1" dirty="0" smtClean="0"/>
                <a:t>II</a:t>
              </a:r>
              <a:endParaRPr lang="cs-CZ" sz="2800" b="1" dirty="0"/>
            </a:p>
          </p:txBody>
        </p:sp>
        <p:sp>
          <p:nvSpPr>
            <p:cNvPr id="42" name="Obdélník 41"/>
            <p:cNvSpPr/>
            <p:nvPr/>
          </p:nvSpPr>
          <p:spPr>
            <a:xfrm>
              <a:off x="1650522" y="5445224"/>
              <a:ext cx="473206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sz="2800" b="1" dirty="0" smtClean="0"/>
                <a:t>III</a:t>
              </a:r>
              <a:endParaRPr lang="cs-CZ" sz="2800" b="1" dirty="0"/>
            </a:p>
          </p:txBody>
        </p:sp>
        <p:sp>
          <p:nvSpPr>
            <p:cNvPr id="43" name="Obdélník 42"/>
            <p:cNvSpPr/>
            <p:nvPr/>
          </p:nvSpPr>
          <p:spPr>
            <a:xfrm>
              <a:off x="5083242" y="4437112"/>
              <a:ext cx="776175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sz="2800" b="1" dirty="0" err="1" smtClean="0"/>
                <a:t>aVR</a:t>
              </a:r>
              <a:endParaRPr lang="cs-CZ" sz="2800" b="1" dirty="0"/>
            </a:p>
          </p:txBody>
        </p:sp>
        <p:sp>
          <p:nvSpPr>
            <p:cNvPr id="44" name="Obdélník 43"/>
            <p:cNvSpPr/>
            <p:nvPr/>
          </p:nvSpPr>
          <p:spPr>
            <a:xfrm>
              <a:off x="5139601" y="2138985"/>
              <a:ext cx="808235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sz="2800" b="1" dirty="0" err="1" smtClean="0"/>
                <a:t>aVL</a:t>
              </a:r>
              <a:r>
                <a:rPr lang="cs-CZ" sz="2800" b="1" dirty="0" smtClean="0"/>
                <a:t> </a:t>
              </a:r>
              <a:endParaRPr lang="cs-CZ" sz="2800" b="1" dirty="0"/>
            </a:p>
          </p:txBody>
        </p:sp>
        <p:sp>
          <p:nvSpPr>
            <p:cNvPr id="45" name="TextovéPole 44"/>
            <p:cNvSpPr txBox="1"/>
            <p:nvPr/>
          </p:nvSpPr>
          <p:spPr>
            <a:xfrm>
              <a:off x="2106599" y="1342509"/>
              <a:ext cx="4320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3600" b="1" dirty="0" smtClean="0"/>
                <a:t>–</a:t>
              </a:r>
              <a:r>
                <a:rPr lang="cs-CZ" sz="3600" b="1" dirty="0" smtClean="0">
                  <a:solidFill>
                    <a:srgbClr val="FFFF00"/>
                  </a:solidFill>
                </a:rPr>
                <a:t> </a:t>
              </a:r>
              <a:endParaRPr lang="cs-CZ" b="1" dirty="0">
                <a:solidFill>
                  <a:srgbClr val="FFFF00"/>
                </a:solidFill>
              </a:endParaRPr>
            </a:p>
          </p:txBody>
        </p:sp>
        <p:sp>
          <p:nvSpPr>
            <p:cNvPr id="46" name="TextovéPole 45"/>
            <p:cNvSpPr txBox="1"/>
            <p:nvPr/>
          </p:nvSpPr>
          <p:spPr>
            <a:xfrm>
              <a:off x="4139952" y="4726885"/>
              <a:ext cx="40458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3600" b="1" dirty="0" smtClean="0"/>
                <a:t>+</a:t>
              </a:r>
              <a:endParaRPr lang="cs-CZ" b="1" dirty="0"/>
            </a:p>
          </p:txBody>
        </p:sp>
        <p:sp>
          <p:nvSpPr>
            <p:cNvPr id="47" name="TextovéPole 46"/>
            <p:cNvSpPr txBox="1"/>
            <p:nvPr/>
          </p:nvSpPr>
          <p:spPr>
            <a:xfrm>
              <a:off x="4574840" y="4000078"/>
              <a:ext cx="4320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3600" b="1" dirty="0" smtClean="0"/>
                <a:t>–</a:t>
              </a:r>
              <a:r>
                <a:rPr lang="cs-CZ" sz="3600" b="1" dirty="0" smtClean="0">
                  <a:solidFill>
                    <a:srgbClr val="FFFF00"/>
                  </a:solidFill>
                </a:rPr>
                <a:t> </a:t>
              </a:r>
              <a:endParaRPr lang="cs-CZ" b="1" dirty="0">
                <a:solidFill>
                  <a:srgbClr val="FFFF00"/>
                </a:solidFill>
              </a:endParaRPr>
            </a:p>
          </p:txBody>
        </p:sp>
        <p:sp>
          <p:nvSpPr>
            <p:cNvPr id="48" name="TextovéPole 47"/>
            <p:cNvSpPr txBox="1"/>
            <p:nvPr/>
          </p:nvSpPr>
          <p:spPr>
            <a:xfrm>
              <a:off x="4926274" y="2998693"/>
              <a:ext cx="40458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3600" b="1" dirty="0" smtClean="0"/>
                <a:t>+</a:t>
              </a:r>
              <a:endParaRPr lang="cs-CZ" b="1" dirty="0"/>
            </a:p>
          </p:txBody>
        </p:sp>
        <p:sp>
          <p:nvSpPr>
            <p:cNvPr id="49" name="TextovéPole 48"/>
            <p:cNvSpPr txBox="1"/>
            <p:nvPr/>
          </p:nvSpPr>
          <p:spPr>
            <a:xfrm>
              <a:off x="3153327" y="5230941"/>
              <a:ext cx="40458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3600" b="1" dirty="0" smtClean="0"/>
                <a:t>+</a:t>
              </a:r>
              <a:endParaRPr lang="cs-CZ" b="1" dirty="0"/>
            </a:p>
          </p:txBody>
        </p:sp>
        <p:sp>
          <p:nvSpPr>
            <p:cNvPr id="50" name="TextovéPole 49"/>
            <p:cNvSpPr txBox="1"/>
            <p:nvPr/>
          </p:nvSpPr>
          <p:spPr>
            <a:xfrm>
              <a:off x="2089884" y="4968354"/>
              <a:ext cx="40458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3600" b="1" dirty="0" smtClean="0"/>
                <a:t>+</a:t>
              </a:r>
              <a:endParaRPr lang="cs-CZ" b="1" dirty="0"/>
            </a:p>
          </p:txBody>
        </p:sp>
        <p:sp>
          <p:nvSpPr>
            <p:cNvPr id="51" name="TextovéPole 50"/>
            <p:cNvSpPr txBox="1"/>
            <p:nvPr/>
          </p:nvSpPr>
          <p:spPr>
            <a:xfrm>
              <a:off x="4688959" y="2015874"/>
              <a:ext cx="40458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3600" b="1" dirty="0" smtClean="0"/>
                <a:t>+</a:t>
              </a:r>
              <a:endParaRPr lang="cs-CZ" b="1" dirty="0"/>
            </a:p>
          </p:txBody>
        </p:sp>
        <p:sp>
          <p:nvSpPr>
            <p:cNvPr id="52" name="TextovéPole 51"/>
            <p:cNvSpPr txBox="1"/>
            <p:nvPr/>
          </p:nvSpPr>
          <p:spPr>
            <a:xfrm>
              <a:off x="1282185" y="2077429"/>
              <a:ext cx="40458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3600" b="1" dirty="0" smtClean="0"/>
                <a:t>+</a:t>
              </a:r>
              <a:endParaRPr lang="cs-CZ" b="1" dirty="0"/>
            </a:p>
          </p:txBody>
        </p:sp>
        <p:sp>
          <p:nvSpPr>
            <p:cNvPr id="53" name="TextovéPole 52"/>
            <p:cNvSpPr txBox="1"/>
            <p:nvPr/>
          </p:nvSpPr>
          <p:spPr>
            <a:xfrm>
              <a:off x="3131840" y="1196752"/>
              <a:ext cx="4320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3600" b="1" dirty="0" smtClean="0"/>
                <a:t>–</a:t>
              </a:r>
              <a:r>
                <a:rPr lang="cs-CZ" sz="3600" b="1" dirty="0" smtClean="0">
                  <a:solidFill>
                    <a:srgbClr val="FFFF00"/>
                  </a:solidFill>
                </a:rPr>
                <a:t> </a:t>
              </a:r>
              <a:endParaRPr lang="cs-CZ" b="1" dirty="0">
                <a:solidFill>
                  <a:srgbClr val="FFFF00"/>
                </a:solidFill>
              </a:endParaRPr>
            </a:p>
          </p:txBody>
        </p:sp>
        <p:sp>
          <p:nvSpPr>
            <p:cNvPr id="54" name="TextovéPole 53"/>
            <p:cNvSpPr txBox="1"/>
            <p:nvPr/>
          </p:nvSpPr>
          <p:spPr>
            <a:xfrm>
              <a:off x="4067944" y="1702549"/>
              <a:ext cx="4320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3600" b="1" dirty="0" smtClean="0"/>
                <a:t>–</a:t>
              </a:r>
              <a:r>
                <a:rPr lang="cs-CZ" sz="3600" b="1" dirty="0" smtClean="0">
                  <a:solidFill>
                    <a:srgbClr val="FFFF00"/>
                  </a:solidFill>
                </a:rPr>
                <a:t> </a:t>
              </a:r>
              <a:endParaRPr lang="cs-CZ" b="1" dirty="0">
                <a:solidFill>
                  <a:srgbClr val="FFFF00"/>
                </a:solidFill>
              </a:endParaRPr>
            </a:p>
          </p:txBody>
        </p:sp>
        <p:sp>
          <p:nvSpPr>
            <p:cNvPr id="55" name="TextovéPole 54"/>
            <p:cNvSpPr txBox="1"/>
            <p:nvPr/>
          </p:nvSpPr>
          <p:spPr>
            <a:xfrm>
              <a:off x="971600" y="2996952"/>
              <a:ext cx="4320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3600" b="1" dirty="0" smtClean="0"/>
                <a:t>–</a:t>
              </a:r>
              <a:r>
                <a:rPr lang="cs-CZ" sz="3600" b="1" dirty="0" smtClean="0">
                  <a:solidFill>
                    <a:srgbClr val="FFFF00"/>
                  </a:solidFill>
                </a:rPr>
                <a:t> </a:t>
              </a:r>
              <a:endParaRPr lang="cs-CZ" b="1" dirty="0">
                <a:solidFill>
                  <a:srgbClr val="FFFF00"/>
                </a:solidFill>
              </a:endParaRPr>
            </a:p>
          </p:txBody>
        </p:sp>
        <p:sp>
          <p:nvSpPr>
            <p:cNvPr id="56" name="TextovéPole 55"/>
            <p:cNvSpPr txBox="1"/>
            <p:nvPr/>
          </p:nvSpPr>
          <p:spPr>
            <a:xfrm>
              <a:off x="1115616" y="4078813"/>
              <a:ext cx="4320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3600" b="1" dirty="0" smtClean="0"/>
                <a:t>–</a:t>
              </a:r>
              <a:r>
                <a:rPr lang="cs-CZ" sz="3600" b="1" dirty="0" smtClean="0">
                  <a:solidFill>
                    <a:srgbClr val="FFFF00"/>
                  </a:solidFill>
                </a:rPr>
                <a:t> </a:t>
              </a:r>
              <a:endParaRPr lang="cs-CZ" b="1" dirty="0">
                <a:solidFill>
                  <a:srgbClr val="FFFF00"/>
                </a:solidFill>
              </a:endParaRPr>
            </a:p>
          </p:txBody>
        </p:sp>
        <p:sp>
          <p:nvSpPr>
            <p:cNvPr id="57" name="Obdélník 56"/>
            <p:cNvSpPr/>
            <p:nvPr/>
          </p:nvSpPr>
          <p:spPr>
            <a:xfrm>
              <a:off x="1138315" y="5968444"/>
              <a:ext cx="856325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sz="2800" b="1" dirty="0"/>
                <a:t>120°</a:t>
              </a:r>
              <a:endParaRPr lang="cs-CZ" sz="2800" dirty="0"/>
            </a:p>
          </p:txBody>
        </p:sp>
        <p:sp>
          <p:nvSpPr>
            <p:cNvPr id="58" name="Obdélník 57"/>
            <p:cNvSpPr/>
            <p:nvPr/>
          </p:nvSpPr>
          <p:spPr>
            <a:xfrm>
              <a:off x="2890306" y="6230054"/>
              <a:ext cx="67358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sz="2800" b="1" dirty="0"/>
                <a:t>90°</a:t>
              </a:r>
            </a:p>
          </p:txBody>
        </p:sp>
        <p:sp>
          <p:nvSpPr>
            <p:cNvPr id="59" name="Obdélník 58"/>
            <p:cNvSpPr/>
            <p:nvPr/>
          </p:nvSpPr>
          <p:spPr>
            <a:xfrm>
              <a:off x="4598542" y="5824428"/>
              <a:ext cx="67358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sz="2800" b="1" dirty="0"/>
                <a:t>60°</a:t>
              </a:r>
            </a:p>
          </p:txBody>
        </p:sp>
        <p:sp>
          <p:nvSpPr>
            <p:cNvPr id="60" name="Obdélník 59"/>
            <p:cNvSpPr/>
            <p:nvPr/>
          </p:nvSpPr>
          <p:spPr>
            <a:xfrm>
              <a:off x="5880587" y="4768299"/>
              <a:ext cx="67358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sz="2800" b="1" dirty="0"/>
                <a:t>30°</a:t>
              </a:r>
            </a:p>
          </p:txBody>
        </p:sp>
        <p:sp>
          <p:nvSpPr>
            <p:cNvPr id="61" name="Obdélník 60"/>
            <p:cNvSpPr/>
            <p:nvPr/>
          </p:nvSpPr>
          <p:spPr>
            <a:xfrm>
              <a:off x="5853752" y="3285211"/>
              <a:ext cx="490840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sz="2800" b="1" dirty="0" smtClean="0"/>
                <a:t>0</a:t>
              </a:r>
              <a:r>
                <a:rPr lang="cs-CZ" sz="2800" b="1" dirty="0"/>
                <a:t>°</a:t>
              </a:r>
            </a:p>
          </p:txBody>
        </p:sp>
        <p:sp>
          <p:nvSpPr>
            <p:cNvPr id="62" name="Obdélník 61"/>
            <p:cNvSpPr/>
            <p:nvPr/>
          </p:nvSpPr>
          <p:spPr>
            <a:xfrm>
              <a:off x="5853752" y="2118472"/>
              <a:ext cx="78418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sz="2800" b="1" dirty="0" smtClean="0"/>
                <a:t>-30</a:t>
              </a:r>
              <a:r>
                <a:rPr lang="cs-CZ" sz="2800" b="1" dirty="0"/>
                <a:t>°</a:t>
              </a:r>
            </a:p>
          </p:txBody>
        </p:sp>
      </p:grpSp>
      <p:grpSp>
        <p:nvGrpSpPr>
          <p:cNvPr id="64" name="Skupina 63"/>
          <p:cNvGrpSpPr>
            <a:grpSpLocks noChangeAspect="1"/>
          </p:cNvGrpSpPr>
          <p:nvPr/>
        </p:nvGrpSpPr>
        <p:grpSpPr>
          <a:xfrm>
            <a:off x="7423203" y="993519"/>
            <a:ext cx="4370943" cy="3337523"/>
            <a:chOff x="939126" y="820251"/>
            <a:chExt cx="7632123" cy="5827664"/>
          </a:xfrm>
        </p:grpSpPr>
        <p:sp>
          <p:nvSpPr>
            <p:cNvPr id="65" name="Rovnoramenný trojúhelník 64"/>
            <p:cNvSpPr/>
            <p:nvPr/>
          </p:nvSpPr>
          <p:spPr>
            <a:xfrm rot="10800000">
              <a:off x="1963182" y="1772816"/>
              <a:ext cx="5472608" cy="4176464"/>
            </a:xfrm>
            <a:prstGeom prst="triangle">
              <a:avLst/>
            </a:prstGeom>
            <a:solidFill>
              <a:srgbClr val="FFFF66"/>
            </a:solidFill>
            <a:ln w="28575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1100"/>
            </a:p>
          </p:txBody>
        </p:sp>
        <p:sp>
          <p:nvSpPr>
            <p:cNvPr id="66" name="TextovéPole 65"/>
            <p:cNvSpPr txBox="1"/>
            <p:nvPr/>
          </p:nvSpPr>
          <p:spPr>
            <a:xfrm>
              <a:off x="5162069" y="5265222"/>
              <a:ext cx="404581" cy="6986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000" b="1" dirty="0" smtClean="0"/>
                <a:t>+</a:t>
              </a:r>
              <a:endParaRPr lang="cs-CZ" sz="1100" b="1" dirty="0"/>
            </a:p>
          </p:txBody>
        </p:sp>
        <p:cxnSp>
          <p:nvCxnSpPr>
            <p:cNvPr id="67" name="Přímá spojnice 66"/>
            <p:cNvCxnSpPr>
              <a:endCxn id="65" idx="1"/>
            </p:cNvCxnSpPr>
            <p:nvPr/>
          </p:nvCxnSpPr>
          <p:spPr>
            <a:xfrm>
              <a:off x="1951204" y="1772816"/>
              <a:ext cx="4116434" cy="2088232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8" name="Skupina 67"/>
            <p:cNvGrpSpPr/>
            <p:nvPr/>
          </p:nvGrpSpPr>
          <p:grpSpPr>
            <a:xfrm>
              <a:off x="5851614" y="3607185"/>
              <a:ext cx="432048" cy="1236044"/>
              <a:chOff x="2609248" y="1377642"/>
              <a:chExt cx="432048" cy="1236044"/>
            </a:xfrm>
          </p:grpSpPr>
          <p:sp>
            <p:nvSpPr>
              <p:cNvPr id="100" name="Ovál 99"/>
              <p:cNvSpPr/>
              <p:nvPr/>
            </p:nvSpPr>
            <p:spPr>
              <a:xfrm>
                <a:off x="2645272" y="1520808"/>
                <a:ext cx="360000" cy="360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100"/>
              </a:p>
            </p:txBody>
          </p:sp>
          <p:sp>
            <p:nvSpPr>
              <p:cNvPr id="101" name="TextovéPole 100"/>
              <p:cNvSpPr txBox="1"/>
              <p:nvPr/>
            </p:nvSpPr>
            <p:spPr>
              <a:xfrm>
                <a:off x="2609248" y="1377642"/>
                <a:ext cx="432048" cy="12360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sz="2000" b="1" dirty="0">
                    <a:solidFill>
                      <a:srgbClr val="FFFF00"/>
                    </a:solidFill>
                  </a:rPr>
                  <a:t>-</a:t>
                </a:r>
                <a:r>
                  <a:rPr lang="cs-CZ" sz="2000" b="1" dirty="0" smtClean="0">
                    <a:solidFill>
                      <a:srgbClr val="FFFF00"/>
                    </a:solidFill>
                  </a:rPr>
                  <a:t> </a:t>
                </a:r>
                <a:endParaRPr lang="cs-CZ" sz="1100" b="1" dirty="0">
                  <a:solidFill>
                    <a:srgbClr val="FFFF00"/>
                  </a:solidFill>
                </a:endParaRPr>
              </a:p>
            </p:txBody>
          </p:sp>
        </p:grpSp>
        <p:grpSp>
          <p:nvGrpSpPr>
            <p:cNvPr id="69" name="Skupina 68"/>
            <p:cNvGrpSpPr/>
            <p:nvPr/>
          </p:nvGrpSpPr>
          <p:grpSpPr>
            <a:xfrm>
              <a:off x="1735180" y="1414516"/>
              <a:ext cx="432048" cy="698634"/>
              <a:chOff x="6382390" y="235475"/>
              <a:chExt cx="432048" cy="698634"/>
            </a:xfrm>
          </p:grpSpPr>
          <p:sp>
            <p:nvSpPr>
              <p:cNvPr id="98" name="Ovál 97"/>
              <p:cNvSpPr/>
              <p:nvPr/>
            </p:nvSpPr>
            <p:spPr>
              <a:xfrm>
                <a:off x="6418414" y="378640"/>
                <a:ext cx="360000" cy="360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100"/>
              </a:p>
            </p:txBody>
          </p:sp>
          <p:sp>
            <p:nvSpPr>
              <p:cNvPr id="99" name="TextovéPole 98"/>
              <p:cNvSpPr txBox="1"/>
              <p:nvPr/>
            </p:nvSpPr>
            <p:spPr>
              <a:xfrm>
                <a:off x="6382390" y="235475"/>
                <a:ext cx="432048" cy="6986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000" b="1" dirty="0" smtClean="0">
                    <a:solidFill>
                      <a:srgbClr val="FFFF00"/>
                    </a:solidFill>
                  </a:rPr>
                  <a:t>+</a:t>
                </a:r>
                <a:endParaRPr lang="cs-CZ" sz="1100" b="1" dirty="0">
                  <a:solidFill>
                    <a:srgbClr val="FFFF00"/>
                  </a:solidFill>
                </a:endParaRPr>
              </a:p>
            </p:txBody>
          </p:sp>
        </p:grpSp>
        <p:sp>
          <p:nvSpPr>
            <p:cNvPr id="70" name="TextovéPole 69"/>
            <p:cNvSpPr txBox="1"/>
            <p:nvPr/>
          </p:nvSpPr>
          <p:spPr>
            <a:xfrm>
              <a:off x="939126" y="1285747"/>
              <a:ext cx="925172" cy="6986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2000" b="1" dirty="0"/>
                <a:t>R</a:t>
              </a:r>
              <a:endParaRPr lang="cs-CZ" sz="1100" b="1" dirty="0"/>
            </a:p>
          </p:txBody>
        </p:sp>
        <p:sp>
          <p:nvSpPr>
            <p:cNvPr id="71" name="TextovéPole 70"/>
            <p:cNvSpPr txBox="1"/>
            <p:nvPr/>
          </p:nvSpPr>
          <p:spPr>
            <a:xfrm>
              <a:off x="7646077" y="1278886"/>
              <a:ext cx="925172" cy="6986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2000" b="1" dirty="0" smtClean="0"/>
                <a:t>L</a:t>
              </a:r>
              <a:endParaRPr lang="cs-CZ" sz="1100" b="1" dirty="0"/>
            </a:p>
          </p:txBody>
        </p:sp>
        <p:sp>
          <p:nvSpPr>
            <p:cNvPr id="72" name="TextovéPole 71"/>
            <p:cNvSpPr txBox="1"/>
            <p:nvPr/>
          </p:nvSpPr>
          <p:spPr>
            <a:xfrm>
              <a:off x="4236901" y="5949281"/>
              <a:ext cx="925172" cy="6986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2000" b="1" dirty="0"/>
                <a:t>F</a:t>
              </a:r>
              <a:endParaRPr lang="cs-CZ" sz="1100" b="1" dirty="0"/>
            </a:p>
          </p:txBody>
        </p:sp>
        <p:sp>
          <p:nvSpPr>
            <p:cNvPr id="73" name="TextovéPole 72"/>
            <p:cNvSpPr txBox="1"/>
            <p:nvPr/>
          </p:nvSpPr>
          <p:spPr>
            <a:xfrm>
              <a:off x="3059833" y="1844823"/>
              <a:ext cx="1535695" cy="6986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000" b="1" dirty="0" err="1" smtClean="0"/>
                <a:t>aVR</a:t>
              </a:r>
              <a:endParaRPr lang="cs-CZ" sz="1100" b="1" dirty="0"/>
            </a:p>
          </p:txBody>
        </p:sp>
        <p:cxnSp>
          <p:nvCxnSpPr>
            <p:cNvPr id="74" name="Přímá spojnice 73"/>
            <p:cNvCxnSpPr>
              <a:endCxn id="65" idx="5"/>
            </p:cNvCxnSpPr>
            <p:nvPr/>
          </p:nvCxnSpPr>
          <p:spPr>
            <a:xfrm flipH="1">
              <a:off x="3331334" y="1772816"/>
              <a:ext cx="4092582" cy="2088232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5" name="Skupina 74"/>
            <p:cNvGrpSpPr/>
            <p:nvPr/>
          </p:nvGrpSpPr>
          <p:grpSpPr>
            <a:xfrm>
              <a:off x="3059832" y="3501008"/>
              <a:ext cx="432048" cy="1236044"/>
              <a:chOff x="2609248" y="1377642"/>
              <a:chExt cx="432048" cy="1236044"/>
            </a:xfrm>
          </p:grpSpPr>
          <p:sp>
            <p:nvSpPr>
              <p:cNvPr id="96" name="Ovál 95"/>
              <p:cNvSpPr/>
              <p:nvPr/>
            </p:nvSpPr>
            <p:spPr>
              <a:xfrm>
                <a:off x="2645272" y="1520808"/>
                <a:ext cx="360000" cy="360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100"/>
              </a:p>
            </p:txBody>
          </p:sp>
          <p:sp>
            <p:nvSpPr>
              <p:cNvPr id="97" name="TextovéPole 96"/>
              <p:cNvSpPr txBox="1"/>
              <p:nvPr/>
            </p:nvSpPr>
            <p:spPr>
              <a:xfrm>
                <a:off x="2609248" y="1377642"/>
                <a:ext cx="432048" cy="12360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sz="2000" b="1" dirty="0">
                    <a:solidFill>
                      <a:srgbClr val="FFFF00"/>
                    </a:solidFill>
                  </a:rPr>
                  <a:t>-</a:t>
                </a:r>
                <a:r>
                  <a:rPr lang="cs-CZ" sz="2000" b="1" dirty="0" smtClean="0">
                    <a:solidFill>
                      <a:srgbClr val="FFFF00"/>
                    </a:solidFill>
                  </a:rPr>
                  <a:t> </a:t>
                </a:r>
                <a:endParaRPr lang="cs-CZ" sz="1100" b="1" dirty="0">
                  <a:solidFill>
                    <a:srgbClr val="FFFF00"/>
                  </a:solidFill>
                </a:endParaRPr>
              </a:p>
            </p:txBody>
          </p:sp>
        </p:grpSp>
        <p:grpSp>
          <p:nvGrpSpPr>
            <p:cNvPr id="76" name="Skupina 75"/>
            <p:cNvGrpSpPr/>
            <p:nvPr/>
          </p:nvGrpSpPr>
          <p:grpSpPr>
            <a:xfrm>
              <a:off x="7207891" y="1484784"/>
              <a:ext cx="432048" cy="698634"/>
              <a:chOff x="6382390" y="235475"/>
              <a:chExt cx="432048" cy="698634"/>
            </a:xfrm>
          </p:grpSpPr>
          <p:sp>
            <p:nvSpPr>
              <p:cNvPr id="94" name="Ovál 93"/>
              <p:cNvSpPr/>
              <p:nvPr/>
            </p:nvSpPr>
            <p:spPr>
              <a:xfrm>
                <a:off x="6418414" y="378640"/>
                <a:ext cx="360000" cy="360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100"/>
              </a:p>
            </p:txBody>
          </p:sp>
          <p:sp>
            <p:nvSpPr>
              <p:cNvPr id="95" name="TextovéPole 94"/>
              <p:cNvSpPr txBox="1"/>
              <p:nvPr/>
            </p:nvSpPr>
            <p:spPr>
              <a:xfrm>
                <a:off x="6382390" y="235475"/>
                <a:ext cx="432048" cy="6986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000" b="1" dirty="0" smtClean="0">
                    <a:solidFill>
                      <a:srgbClr val="FFFF00"/>
                    </a:solidFill>
                  </a:rPr>
                  <a:t>+</a:t>
                </a:r>
                <a:endParaRPr lang="cs-CZ" sz="1100" b="1" dirty="0">
                  <a:solidFill>
                    <a:srgbClr val="FFFF00"/>
                  </a:solidFill>
                </a:endParaRPr>
              </a:p>
            </p:txBody>
          </p:sp>
        </p:grpSp>
        <p:cxnSp>
          <p:nvCxnSpPr>
            <p:cNvPr id="77" name="Přímá spojnice 76"/>
            <p:cNvCxnSpPr>
              <a:stCxn id="65" idx="3"/>
            </p:cNvCxnSpPr>
            <p:nvPr/>
          </p:nvCxnSpPr>
          <p:spPr>
            <a:xfrm flipH="1">
              <a:off x="4694996" y="1772816"/>
              <a:ext cx="4490" cy="3995573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8" name="Skupina 77"/>
            <p:cNvGrpSpPr/>
            <p:nvPr/>
          </p:nvGrpSpPr>
          <p:grpSpPr>
            <a:xfrm>
              <a:off x="4504297" y="1484784"/>
              <a:ext cx="432048" cy="1236044"/>
              <a:chOff x="2609248" y="1377642"/>
              <a:chExt cx="432048" cy="1236044"/>
            </a:xfrm>
          </p:grpSpPr>
          <p:sp>
            <p:nvSpPr>
              <p:cNvPr id="92" name="Ovál 91"/>
              <p:cNvSpPr/>
              <p:nvPr/>
            </p:nvSpPr>
            <p:spPr>
              <a:xfrm>
                <a:off x="2645272" y="1520808"/>
                <a:ext cx="360000" cy="360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100"/>
              </a:p>
            </p:txBody>
          </p:sp>
          <p:sp>
            <p:nvSpPr>
              <p:cNvPr id="93" name="TextovéPole 92"/>
              <p:cNvSpPr txBox="1"/>
              <p:nvPr/>
            </p:nvSpPr>
            <p:spPr>
              <a:xfrm>
                <a:off x="2609248" y="1377642"/>
                <a:ext cx="432048" cy="12360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sz="2000" b="1" dirty="0">
                    <a:solidFill>
                      <a:srgbClr val="FFFF00"/>
                    </a:solidFill>
                  </a:rPr>
                  <a:t>-</a:t>
                </a:r>
                <a:r>
                  <a:rPr lang="cs-CZ" sz="2000" b="1" dirty="0" smtClean="0">
                    <a:solidFill>
                      <a:srgbClr val="FFFF00"/>
                    </a:solidFill>
                  </a:rPr>
                  <a:t> </a:t>
                </a:r>
                <a:endParaRPr lang="cs-CZ" sz="1100" b="1" dirty="0">
                  <a:solidFill>
                    <a:srgbClr val="FFFF00"/>
                  </a:solidFill>
                </a:endParaRPr>
              </a:p>
            </p:txBody>
          </p:sp>
        </p:grpSp>
        <p:grpSp>
          <p:nvGrpSpPr>
            <p:cNvPr id="79" name="Skupina 78"/>
            <p:cNvGrpSpPr/>
            <p:nvPr/>
          </p:nvGrpSpPr>
          <p:grpSpPr>
            <a:xfrm>
              <a:off x="4478971" y="5445224"/>
              <a:ext cx="432048" cy="698634"/>
              <a:chOff x="6382390" y="235475"/>
              <a:chExt cx="432048" cy="698634"/>
            </a:xfrm>
          </p:grpSpPr>
          <p:sp>
            <p:nvSpPr>
              <p:cNvPr id="90" name="Ovál 89"/>
              <p:cNvSpPr/>
              <p:nvPr/>
            </p:nvSpPr>
            <p:spPr>
              <a:xfrm>
                <a:off x="6418414" y="378640"/>
                <a:ext cx="360000" cy="360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100"/>
              </a:p>
            </p:txBody>
          </p:sp>
          <p:sp>
            <p:nvSpPr>
              <p:cNvPr id="91" name="TextovéPole 90"/>
              <p:cNvSpPr txBox="1"/>
              <p:nvPr/>
            </p:nvSpPr>
            <p:spPr>
              <a:xfrm>
                <a:off x="6382390" y="235475"/>
                <a:ext cx="432048" cy="6986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000" b="1" dirty="0" smtClean="0">
                    <a:solidFill>
                      <a:srgbClr val="FFFF00"/>
                    </a:solidFill>
                  </a:rPr>
                  <a:t>+</a:t>
                </a:r>
                <a:endParaRPr lang="cs-CZ" sz="1100" b="1" dirty="0">
                  <a:solidFill>
                    <a:srgbClr val="FFFF00"/>
                  </a:solidFill>
                </a:endParaRPr>
              </a:p>
            </p:txBody>
          </p:sp>
        </p:grpSp>
        <p:sp>
          <p:nvSpPr>
            <p:cNvPr id="80" name="TextovéPole 79"/>
            <p:cNvSpPr txBox="1"/>
            <p:nvPr/>
          </p:nvSpPr>
          <p:spPr>
            <a:xfrm>
              <a:off x="5196544" y="1916831"/>
              <a:ext cx="1535695" cy="6986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000" b="1" dirty="0" err="1" smtClean="0"/>
                <a:t>aVL</a:t>
              </a:r>
              <a:endParaRPr lang="cs-CZ" sz="1100" b="1" dirty="0"/>
            </a:p>
          </p:txBody>
        </p:sp>
        <p:sp>
          <p:nvSpPr>
            <p:cNvPr id="81" name="TextovéPole 80"/>
            <p:cNvSpPr txBox="1"/>
            <p:nvPr/>
          </p:nvSpPr>
          <p:spPr>
            <a:xfrm>
              <a:off x="4644009" y="4006806"/>
              <a:ext cx="1535695" cy="6986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000" b="1" dirty="0" err="1" smtClean="0"/>
                <a:t>aVF</a:t>
              </a:r>
              <a:endParaRPr lang="cs-CZ" sz="1100" b="1" dirty="0"/>
            </a:p>
          </p:txBody>
        </p:sp>
        <p:sp>
          <p:nvSpPr>
            <p:cNvPr id="82" name="TextovéPole 81"/>
            <p:cNvSpPr txBox="1"/>
            <p:nvPr/>
          </p:nvSpPr>
          <p:spPr>
            <a:xfrm>
              <a:off x="1763687" y="1925217"/>
              <a:ext cx="432047" cy="12360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000" b="1" dirty="0" smtClean="0"/>
                <a:t>–</a:t>
              </a:r>
              <a:r>
                <a:rPr lang="cs-CZ" sz="2000" b="1" dirty="0" smtClean="0">
                  <a:solidFill>
                    <a:srgbClr val="FFFF00"/>
                  </a:solidFill>
                </a:rPr>
                <a:t> </a:t>
              </a:r>
              <a:endParaRPr lang="cs-CZ" sz="1100" b="1" dirty="0">
                <a:solidFill>
                  <a:srgbClr val="FFFF00"/>
                </a:solidFill>
              </a:endParaRPr>
            </a:p>
          </p:txBody>
        </p:sp>
        <p:sp>
          <p:nvSpPr>
            <p:cNvPr id="83" name="TextovéPole 82"/>
            <p:cNvSpPr txBox="1"/>
            <p:nvPr/>
          </p:nvSpPr>
          <p:spPr>
            <a:xfrm>
              <a:off x="2348136" y="1060223"/>
              <a:ext cx="432047" cy="12360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000" b="1" dirty="0" smtClean="0"/>
                <a:t>–</a:t>
              </a:r>
              <a:r>
                <a:rPr lang="cs-CZ" sz="2000" b="1" dirty="0" smtClean="0">
                  <a:solidFill>
                    <a:srgbClr val="FFFF00"/>
                  </a:solidFill>
                </a:rPr>
                <a:t> </a:t>
              </a:r>
              <a:endParaRPr lang="cs-CZ" sz="1100" b="1" dirty="0">
                <a:solidFill>
                  <a:srgbClr val="FFFF00"/>
                </a:solidFill>
              </a:endParaRPr>
            </a:p>
          </p:txBody>
        </p:sp>
        <p:sp>
          <p:nvSpPr>
            <p:cNvPr id="84" name="TextovéPole 83"/>
            <p:cNvSpPr txBox="1"/>
            <p:nvPr/>
          </p:nvSpPr>
          <p:spPr>
            <a:xfrm>
              <a:off x="3860303" y="5455350"/>
              <a:ext cx="404581" cy="6986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000" b="1" dirty="0" smtClean="0"/>
                <a:t>+</a:t>
              </a:r>
              <a:endParaRPr lang="cs-CZ" sz="1100" b="1" dirty="0"/>
            </a:p>
          </p:txBody>
        </p:sp>
        <p:sp>
          <p:nvSpPr>
            <p:cNvPr id="85" name="TextovéPole 84"/>
            <p:cNvSpPr txBox="1"/>
            <p:nvPr/>
          </p:nvSpPr>
          <p:spPr>
            <a:xfrm>
              <a:off x="6803308" y="1091349"/>
              <a:ext cx="404581" cy="6986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000" b="1" dirty="0" smtClean="0"/>
                <a:t>+</a:t>
              </a:r>
              <a:endParaRPr lang="cs-CZ" sz="1100" b="1" dirty="0"/>
            </a:p>
          </p:txBody>
        </p:sp>
        <p:sp>
          <p:nvSpPr>
            <p:cNvPr id="86" name="TextovéPole 85"/>
            <p:cNvSpPr txBox="1"/>
            <p:nvPr/>
          </p:nvSpPr>
          <p:spPr>
            <a:xfrm>
              <a:off x="7243915" y="1956956"/>
              <a:ext cx="432047" cy="12360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000" b="1" dirty="0" smtClean="0"/>
                <a:t>–</a:t>
              </a:r>
              <a:r>
                <a:rPr lang="cs-CZ" sz="2000" b="1" dirty="0" smtClean="0">
                  <a:solidFill>
                    <a:srgbClr val="FFFF00"/>
                  </a:solidFill>
                </a:rPr>
                <a:t> </a:t>
              </a:r>
              <a:endParaRPr lang="cs-CZ" sz="1100" b="1" dirty="0">
                <a:solidFill>
                  <a:srgbClr val="FFFF00"/>
                </a:solidFill>
              </a:endParaRPr>
            </a:p>
          </p:txBody>
        </p:sp>
        <p:sp>
          <p:nvSpPr>
            <p:cNvPr id="87" name="TextovéPole 86"/>
            <p:cNvSpPr txBox="1"/>
            <p:nvPr/>
          </p:nvSpPr>
          <p:spPr>
            <a:xfrm>
              <a:off x="4319242" y="820251"/>
              <a:ext cx="925172" cy="6986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2000" b="1" dirty="0" smtClean="0"/>
                <a:t>I</a:t>
              </a:r>
              <a:endParaRPr lang="cs-CZ" sz="1100" b="1" dirty="0"/>
            </a:p>
          </p:txBody>
        </p:sp>
        <p:sp>
          <p:nvSpPr>
            <p:cNvPr id="88" name="TextovéPole 87"/>
            <p:cNvSpPr txBox="1"/>
            <p:nvPr/>
          </p:nvSpPr>
          <p:spPr>
            <a:xfrm>
              <a:off x="6292251" y="3658706"/>
              <a:ext cx="925172" cy="6986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2000" b="1" dirty="0" smtClean="0"/>
                <a:t>III</a:t>
              </a:r>
              <a:endParaRPr lang="cs-CZ" sz="1100" b="1" dirty="0"/>
            </a:p>
          </p:txBody>
        </p:sp>
        <p:sp>
          <p:nvSpPr>
            <p:cNvPr id="89" name="TextovéPole 88"/>
            <p:cNvSpPr txBox="1"/>
            <p:nvPr/>
          </p:nvSpPr>
          <p:spPr>
            <a:xfrm>
              <a:off x="1979712" y="3787185"/>
              <a:ext cx="925172" cy="6986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2000" b="1" dirty="0" smtClean="0"/>
                <a:t>II</a:t>
              </a:r>
              <a:endParaRPr lang="cs-CZ" sz="1100" b="1" dirty="0"/>
            </a:p>
          </p:txBody>
        </p:sp>
      </p:grpSp>
      <p:sp>
        <p:nvSpPr>
          <p:cNvPr id="102" name="Šipka doprava 101"/>
          <p:cNvSpPr/>
          <p:nvPr/>
        </p:nvSpPr>
        <p:spPr>
          <a:xfrm rot="9402511">
            <a:off x="6871984" y="2579534"/>
            <a:ext cx="1023040" cy="3902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956879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/>
          <p:cNvSpPr>
            <a:spLocks noGrp="1"/>
          </p:cNvSpPr>
          <p:nvPr>
            <p:ph type="title"/>
          </p:nvPr>
        </p:nvSpPr>
        <p:spPr>
          <a:xfrm>
            <a:off x="353568" y="128970"/>
            <a:ext cx="7498080" cy="1143000"/>
          </a:xfrm>
        </p:spPr>
        <p:txBody>
          <a:bodyPr/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ECG description</a:t>
            </a:r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4"/>
              <p:cNvSpPr txBox="1">
                <a:spLocks noChangeArrowheads="1"/>
              </p:cNvSpPr>
              <p:nvPr/>
            </p:nvSpPr>
            <p:spPr>
              <a:xfrm>
                <a:off x="6887688" y="5025721"/>
                <a:ext cx="5172933" cy="1595796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GB" sz="2400" dirty="0" err="1" smtClean="0">
                    <a:solidFill>
                      <a:srgbClr val="C00000"/>
                    </a:solidFill>
                    <a:latin typeface="Arial" pitchFamily="34" charset="0"/>
                    <a:cs typeface="Arial" pitchFamily="34" charset="0"/>
                  </a:rPr>
                  <a:t>Bazett´s</a:t>
                </a:r>
                <a:r>
                  <a:rPr lang="en-GB" sz="2400" dirty="0" smtClean="0">
                    <a:solidFill>
                      <a:srgbClr val="C00000"/>
                    </a:solidFill>
                    <a:latin typeface="Arial" pitchFamily="34" charset="0"/>
                    <a:cs typeface="Arial" pitchFamily="34" charset="0"/>
                  </a:rPr>
                  <a:t> formula</a:t>
                </a:r>
                <a:r>
                  <a:rPr lang="en-GB" sz="2400" dirty="0" smtClean="0">
                    <a:solidFill>
                      <a:srgbClr val="C00000"/>
                    </a:solidFill>
                    <a:latin typeface="Arial" pitchFamily="34" charset="0"/>
                    <a:cs typeface="Arial" pitchFamily="34" charset="0"/>
                  </a:rPr>
                  <a:t>:</a:t>
                </a:r>
                <a14:m>
                  <m:oMath xmlns:m="http://schemas.openxmlformats.org/officeDocument/2006/math">
                    <m:r>
                      <a:rPr lang="en-GB" sz="2400" b="0" i="0" smtClean="0">
                        <a:solidFill>
                          <a:srgbClr val="C00000"/>
                        </a:solidFill>
                        <a:latin typeface="Cambria Math"/>
                        <a:cs typeface="Arial" pitchFamily="34" charset="0"/>
                      </a:rPr>
                      <m:t> </m:t>
                    </m:r>
                    <m:r>
                      <a:rPr lang="en-GB" sz="2400" b="0" i="1" smtClean="0">
                        <a:solidFill>
                          <a:srgbClr val="C00000"/>
                        </a:solidFill>
                        <a:latin typeface="Cambria Math"/>
                        <a:cs typeface="Arial" pitchFamily="34" charset="0"/>
                      </a:rPr>
                      <m:t>𝑄𝑇𝑐</m:t>
                    </m:r>
                    <m:r>
                      <a:rPr lang="en-GB" sz="2400" b="0" i="1" smtClean="0">
                        <a:solidFill>
                          <a:srgbClr val="C00000"/>
                        </a:solidFill>
                        <a:latin typeface="Cambria Math"/>
                        <a:cs typeface="Arial" pitchFamily="34" charset="0"/>
                      </a:rPr>
                      <m:t>=</m:t>
                    </m:r>
                    <m:f>
                      <m:fPr>
                        <m:ctrlPr>
                          <a:rPr lang="en-GB" sz="2400" b="0" i="1" smtClean="0">
                            <a:solidFill>
                              <a:srgbClr val="C00000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solidFill>
                              <a:srgbClr val="C00000"/>
                            </a:solidFill>
                            <a:latin typeface="Cambria Math"/>
                            <a:cs typeface="Arial" pitchFamily="34" charset="0"/>
                          </a:rPr>
                          <m:t>𝑄𝑇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GB" sz="2400" b="0" i="1" smtClean="0">
                                <a:solidFill>
                                  <a:srgbClr val="C00000"/>
                                </a:solidFill>
                                <a:latin typeface="Cambria Math"/>
                                <a:cs typeface="Arial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GB" sz="2400" b="0" i="1" smtClean="0">
                                <a:solidFill>
                                  <a:srgbClr val="C00000"/>
                                </a:solidFill>
                                <a:latin typeface="Cambria Math"/>
                                <a:cs typeface="Arial" pitchFamily="34" charset="0"/>
                              </a:rPr>
                              <m:t>𝑅𝑅</m:t>
                            </m:r>
                          </m:e>
                        </m:rad>
                      </m:den>
                    </m:f>
                  </m:oMath>
                </a14:m>
                <a:endParaRPr lang="en-GB" sz="2400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l"/>
                <a:r>
                  <a:rPr lang="en-GB" sz="2000" dirty="0" smtClean="0">
                    <a:latin typeface="Arial" pitchFamily="34" charset="0"/>
                    <a:cs typeface="Arial" pitchFamily="34" charset="0"/>
                  </a:rPr>
                  <a:t>QT </a:t>
                </a:r>
                <a:r>
                  <a:rPr lang="en-GB" sz="2000" dirty="0" smtClean="0">
                    <a:latin typeface="Arial" pitchFamily="34" charset="0"/>
                    <a:cs typeface="Arial" pitchFamily="34" charset="0"/>
                  </a:rPr>
                  <a:t>depends </a:t>
                </a:r>
                <a:r>
                  <a:rPr lang="en-GB" sz="2000" dirty="0" err="1" smtClean="0">
                    <a:latin typeface="Arial" pitchFamily="34" charset="0"/>
                    <a:cs typeface="Arial" pitchFamily="34" charset="0"/>
                  </a:rPr>
                  <a:t>onRR</a:t>
                </a:r>
                <a:r>
                  <a:rPr lang="en-GB" sz="2000" dirty="0" smtClean="0">
                    <a:latin typeface="Arial" pitchFamily="34" charset="0"/>
                    <a:cs typeface="Arial" pitchFamily="34" charset="0"/>
                  </a:rPr>
                  <a:t> interval </a:t>
                </a:r>
                <a:r>
                  <a:rPr lang="en-GB" sz="2000" dirty="0" smtClean="0">
                    <a:latin typeface="Arial" pitchFamily="34" charset="0"/>
                    <a:cs typeface="Arial" pitchFamily="34" charset="0"/>
                  </a:rPr>
                  <a:t>– </a:t>
                </a:r>
                <a:r>
                  <a:rPr lang="en-GB" sz="2000" dirty="0" smtClean="0">
                    <a:latin typeface="Arial" pitchFamily="34" charset="0"/>
                    <a:cs typeface="Arial" pitchFamily="34" charset="0"/>
                  </a:rPr>
                  <a:t>correction of QT on RR</a:t>
                </a:r>
                <a:endParaRPr lang="en-GB" sz="2000" dirty="0" smtClean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6" name="Rectangl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7688" y="5025721"/>
                <a:ext cx="5172933" cy="1595796"/>
              </a:xfrm>
              <a:prstGeom prst="rect">
                <a:avLst/>
              </a:prstGeom>
              <a:blipFill rotWithShape="1">
                <a:blip r:embed="rId2"/>
                <a:stretch>
                  <a:fillRect l="-188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7" name="Tabulk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4823049"/>
              </p:ext>
            </p:extLst>
          </p:nvPr>
        </p:nvGraphicFramePr>
        <p:xfrm>
          <a:off x="8219539" y="227674"/>
          <a:ext cx="3410604" cy="4156343"/>
        </p:xfrm>
        <a:graphic>
          <a:graphicData uri="http://schemas.openxmlformats.org/drawingml/2006/table">
            <a:tbl>
              <a:tblPr/>
              <a:tblGrid>
                <a:gridCol w="1954924"/>
                <a:gridCol w="1455680"/>
              </a:tblGrid>
              <a:tr h="26278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sz="2400" b="1" kern="1400" noProof="0" dirty="0" err="1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name</a:t>
                      </a:r>
                      <a:endParaRPr lang="en-GB" sz="1400" kern="1400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405" marR="29405" marT="29405" marB="29405">
                    <a:lnL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617B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2400" b="1" kern="1400" noProof="0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Norm</a:t>
                      </a:r>
                      <a:endParaRPr lang="en-GB" sz="1400" kern="1400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405" marR="29405" marT="29405" marB="29405">
                    <a:lnL>
                      <a:noFill/>
                    </a:lnL>
                    <a:lnR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617B"/>
                    </a:solidFill>
                  </a:tcPr>
                </a:tc>
              </a:tr>
              <a:tr h="225057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800" b="1" kern="1400" noProof="0" smtClean="0">
                          <a:solidFill>
                            <a:srgbClr val="04617B"/>
                          </a:solidFill>
                          <a:effectLst/>
                          <a:latin typeface="Calibri"/>
                        </a:rPr>
                        <a:t>P wave</a:t>
                      </a:r>
                      <a:endParaRPr lang="en-GB" sz="1800" kern="1400" noProof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405" marR="29405" marT="29405" marB="29405">
                    <a:lnL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2000" kern="1400" noProof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 ms</a:t>
                      </a:r>
                      <a:endParaRPr lang="en-GB" sz="1800" kern="1400" noProof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405" marR="29405" marT="29405" marB="29405">
                    <a:lnL>
                      <a:noFill/>
                    </a:lnL>
                    <a:lnR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95501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2000" b="1" kern="1400" noProof="0" smtClean="0">
                          <a:solidFill>
                            <a:srgbClr val="04617B"/>
                          </a:solidFill>
                          <a:effectLst/>
                          <a:latin typeface="Calibri"/>
                        </a:rPr>
                        <a:t>Interval PQ (PR)</a:t>
                      </a:r>
                      <a:endParaRPr lang="en-GB" sz="1800" kern="1400" noProof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405" marR="29405" marT="29405" marB="29405">
                    <a:lnL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2000" kern="1400" noProof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120-200 ms</a:t>
                      </a:r>
                      <a:endParaRPr lang="en-GB" sz="1800" kern="1400" noProof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405" marR="29405" marT="29405" marB="29405">
                    <a:lnL>
                      <a:noFill/>
                    </a:lnL>
                    <a:lnR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95501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2000" b="1" kern="1400" noProof="0" smtClean="0">
                          <a:solidFill>
                            <a:srgbClr val="04617B"/>
                          </a:solidFill>
                          <a:effectLst/>
                          <a:latin typeface="Calibri"/>
                        </a:rPr>
                        <a:t>Segment PQ (PR)</a:t>
                      </a:r>
                      <a:endParaRPr lang="en-GB" sz="1800" kern="1400" noProof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405" marR="29405" marT="29405" marB="29405">
                    <a:lnL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2000" kern="1400" noProof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50-120 ms</a:t>
                      </a:r>
                      <a:endParaRPr lang="en-GB" sz="1800" kern="1400" noProof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405" marR="29405" marT="29405" marB="29405">
                    <a:lnL>
                      <a:noFill/>
                    </a:lnL>
                    <a:lnR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67797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2000" b="1" kern="1400" noProof="0" smtClean="0">
                          <a:solidFill>
                            <a:srgbClr val="04617B"/>
                          </a:solidFill>
                          <a:effectLst/>
                          <a:latin typeface="Calibri"/>
                        </a:rPr>
                        <a:t>Q</a:t>
                      </a:r>
                      <a:endParaRPr lang="en-GB" sz="1800" kern="1400" noProof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405" marR="29405" marT="29405" marB="29405">
                    <a:lnL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2000" kern="1400" noProof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  <a:endParaRPr lang="en-GB" sz="1800" kern="1400" noProof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405" marR="29405" marT="29405" marB="29405">
                    <a:lnL>
                      <a:noFill/>
                    </a:lnL>
                    <a:lnR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25057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2000" b="1" kern="1400" noProof="0" smtClean="0">
                          <a:solidFill>
                            <a:srgbClr val="04617B"/>
                          </a:solidFill>
                          <a:effectLst/>
                          <a:latin typeface="Calibri"/>
                        </a:rPr>
                        <a:t>QRS</a:t>
                      </a:r>
                      <a:endParaRPr lang="en-GB" sz="1800" kern="1400" noProof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405" marR="29405" marT="29405" marB="29405">
                    <a:lnL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2000" kern="1400" noProof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80-100ms</a:t>
                      </a:r>
                      <a:endParaRPr lang="en-GB" sz="1800" kern="1400" noProof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405" marR="29405" marT="29405" marB="29405">
                    <a:lnL>
                      <a:noFill/>
                    </a:lnL>
                    <a:lnR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67797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2000" b="1" kern="1400" noProof="0" smtClean="0">
                          <a:solidFill>
                            <a:srgbClr val="04617B"/>
                          </a:solidFill>
                          <a:effectLst/>
                          <a:latin typeface="Calibri"/>
                        </a:rPr>
                        <a:t>R</a:t>
                      </a:r>
                      <a:endParaRPr lang="en-GB" sz="1800" kern="1400" noProof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405" marR="29405" marT="29405" marB="29405">
                    <a:lnL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2000" kern="1400" noProof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  <a:endParaRPr lang="en-GB" sz="1800" kern="1400" noProof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405" marR="29405" marT="29405" marB="29405">
                    <a:lnL>
                      <a:noFill/>
                    </a:lnL>
                    <a:lnR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95501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2000" b="1" kern="1400" noProof="0" smtClean="0">
                          <a:solidFill>
                            <a:srgbClr val="04617B"/>
                          </a:solidFill>
                          <a:effectLst/>
                          <a:latin typeface="Calibri"/>
                        </a:rPr>
                        <a:t>S</a:t>
                      </a:r>
                      <a:endParaRPr lang="en-GB" sz="1800" kern="1400" noProof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405" marR="29405" marT="29405" marB="29405">
                    <a:lnL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2000" kern="1400" noProof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  <a:endParaRPr lang="en-GB" sz="1800" kern="1400" noProof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405" marR="29405" marT="29405" marB="29405">
                    <a:lnL>
                      <a:noFill/>
                    </a:lnL>
                    <a:lnR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67797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2000" b="1" kern="1400" noProof="0" smtClean="0">
                          <a:solidFill>
                            <a:srgbClr val="04617B"/>
                          </a:solidFill>
                          <a:effectLst/>
                          <a:latin typeface="Calibri"/>
                        </a:rPr>
                        <a:t>segment ST</a:t>
                      </a:r>
                      <a:endParaRPr lang="en-GB" sz="1800" kern="1400" noProof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405" marR="29405" marT="29405" marB="29405">
                    <a:lnL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2000" kern="1400" noProof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80-120 ms</a:t>
                      </a:r>
                      <a:endParaRPr lang="en-GB" sz="1800" kern="1400" noProof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405" marR="29405" marT="29405" marB="29405">
                    <a:lnL>
                      <a:noFill/>
                    </a:lnL>
                    <a:lnR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25057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2000" b="1" kern="1400" noProof="0" smtClean="0">
                          <a:solidFill>
                            <a:srgbClr val="04617B"/>
                          </a:solidFill>
                          <a:effectLst/>
                          <a:latin typeface="Calibri"/>
                        </a:rPr>
                        <a:t>Interval QT</a:t>
                      </a:r>
                      <a:endParaRPr lang="en-GB" sz="1800" kern="1400" noProof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405" marR="29405" marT="29405" marB="29405">
                    <a:lnL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2000" kern="1400" noProof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&gt;= 420ms</a:t>
                      </a:r>
                      <a:endParaRPr lang="en-GB" sz="1800" kern="1400" noProof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405" marR="29405" marT="29405" marB="29405">
                    <a:lnL>
                      <a:noFill/>
                    </a:lnL>
                    <a:lnR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25057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2000" b="1" kern="1400" noProof="0" dirty="0" smtClean="0">
                          <a:solidFill>
                            <a:srgbClr val="04617B"/>
                          </a:solidFill>
                          <a:effectLst/>
                          <a:latin typeface="Calibri"/>
                        </a:rPr>
                        <a:t>wave T</a:t>
                      </a:r>
                      <a:endParaRPr lang="en-GB" sz="1800" kern="1400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405" marR="29405" marT="29405" marB="29405">
                    <a:lnL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2000" kern="1400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160 </a:t>
                      </a:r>
                      <a:r>
                        <a:rPr lang="en-GB" sz="2000" kern="1400" noProof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ms</a:t>
                      </a:r>
                      <a:endParaRPr lang="en-GB" sz="1800" kern="1400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405" marR="29405" marT="29405" marB="29405">
                    <a:lnL>
                      <a:noFill/>
                    </a:lnL>
                    <a:lnR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pSp>
        <p:nvGrpSpPr>
          <p:cNvPr id="5" name="Skupina 4"/>
          <p:cNvGrpSpPr/>
          <p:nvPr/>
        </p:nvGrpSpPr>
        <p:grpSpPr>
          <a:xfrm>
            <a:off x="110327" y="1296027"/>
            <a:ext cx="8107398" cy="5138359"/>
            <a:chOff x="110327" y="1296027"/>
            <a:chExt cx="8107398" cy="5138359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648"/>
            <a:stretch/>
          </p:blipFill>
          <p:spPr bwMode="auto">
            <a:xfrm>
              <a:off x="110327" y="1343527"/>
              <a:ext cx="8107398" cy="50908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TextovéPole 1"/>
            <p:cNvSpPr txBox="1"/>
            <p:nvPr/>
          </p:nvSpPr>
          <p:spPr>
            <a:xfrm>
              <a:off x="1306285" y="4044679"/>
              <a:ext cx="546265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cs-CZ" dirty="0" smtClean="0"/>
                <a:t>P</a:t>
              </a:r>
              <a:endParaRPr lang="cs-CZ" dirty="0"/>
            </a:p>
          </p:txBody>
        </p:sp>
        <p:sp>
          <p:nvSpPr>
            <p:cNvPr id="8" name="TextovéPole 7"/>
            <p:cNvSpPr txBox="1"/>
            <p:nvPr/>
          </p:nvSpPr>
          <p:spPr>
            <a:xfrm>
              <a:off x="2919350" y="1296027"/>
              <a:ext cx="546265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cs-CZ" dirty="0"/>
                <a:t>R</a:t>
              </a:r>
            </a:p>
          </p:txBody>
        </p:sp>
        <p:sp>
          <p:nvSpPr>
            <p:cNvPr id="9" name="TextovéPole 8"/>
            <p:cNvSpPr txBox="1"/>
            <p:nvPr/>
          </p:nvSpPr>
          <p:spPr>
            <a:xfrm>
              <a:off x="5339938" y="3538181"/>
              <a:ext cx="546265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cs-CZ" dirty="0" smtClean="0"/>
                <a:t>T</a:t>
              </a:r>
              <a:endParaRPr lang="cs-CZ" dirty="0"/>
            </a:p>
          </p:txBody>
        </p:sp>
        <p:sp>
          <p:nvSpPr>
            <p:cNvPr id="10" name="TextovéPole 9"/>
            <p:cNvSpPr txBox="1"/>
            <p:nvPr/>
          </p:nvSpPr>
          <p:spPr>
            <a:xfrm>
              <a:off x="2667988" y="4971244"/>
              <a:ext cx="546265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cs-CZ" dirty="0"/>
                <a:t>Q</a:t>
              </a:r>
            </a:p>
          </p:txBody>
        </p:sp>
        <p:sp>
          <p:nvSpPr>
            <p:cNvPr id="11" name="TextovéPole 10"/>
            <p:cNvSpPr txBox="1"/>
            <p:nvPr/>
          </p:nvSpPr>
          <p:spPr>
            <a:xfrm>
              <a:off x="3109357" y="5030619"/>
              <a:ext cx="546265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cs-CZ" dirty="0" smtClean="0"/>
                <a:t>S</a:t>
              </a:r>
              <a:endParaRPr lang="cs-CZ" dirty="0"/>
            </a:p>
          </p:txBody>
        </p:sp>
        <p:sp>
          <p:nvSpPr>
            <p:cNvPr id="12" name="TextovéPole 11"/>
            <p:cNvSpPr txBox="1"/>
            <p:nvPr/>
          </p:nvSpPr>
          <p:spPr>
            <a:xfrm>
              <a:off x="1102433" y="5352452"/>
              <a:ext cx="916378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cs-CZ" dirty="0" smtClean="0"/>
                <a:t>P </a:t>
              </a:r>
              <a:r>
                <a:rPr lang="en-GB" dirty="0" smtClean="0"/>
                <a:t>wave</a:t>
              </a:r>
              <a:endParaRPr lang="en-GB" dirty="0"/>
            </a:p>
          </p:txBody>
        </p:sp>
        <p:sp>
          <p:nvSpPr>
            <p:cNvPr id="13" name="TextovéPole 12"/>
            <p:cNvSpPr txBox="1"/>
            <p:nvPr/>
          </p:nvSpPr>
          <p:spPr>
            <a:xfrm>
              <a:off x="1121227" y="6029429"/>
              <a:ext cx="128946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cs-CZ" dirty="0" smtClean="0"/>
                <a:t>PQ interval</a:t>
              </a:r>
              <a:endParaRPr lang="cs-CZ" dirty="0"/>
            </a:p>
          </p:txBody>
        </p:sp>
        <p:sp>
          <p:nvSpPr>
            <p:cNvPr id="14" name="TextovéPole 13"/>
            <p:cNvSpPr txBox="1"/>
            <p:nvPr/>
          </p:nvSpPr>
          <p:spPr>
            <a:xfrm>
              <a:off x="2099957" y="4792273"/>
              <a:ext cx="441364" cy="95410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cs-CZ" sz="1400" dirty="0" smtClean="0"/>
                <a:t>PQ segment</a:t>
              </a:r>
              <a:endParaRPr lang="cs-CZ" sz="1400" dirty="0"/>
            </a:p>
          </p:txBody>
        </p:sp>
        <p:sp>
          <p:nvSpPr>
            <p:cNvPr id="15" name="TextovéPole 14"/>
            <p:cNvSpPr txBox="1"/>
            <p:nvPr/>
          </p:nvSpPr>
          <p:spPr>
            <a:xfrm>
              <a:off x="2572987" y="5371842"/>
              <a:ext cx="942110" cy="61555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cs-CZ" dirty="0" smtClean="0"/>
                <a:t>QRS </a:t>
              </a:r>
              <a:r>
                <a:rPr lang="cs-CZ" sz="1600" dirty="0" err="1" smtClean="0"/>
                <a:t>complex</a:t>
              </a:r>
              <a:endParaRPr lang="cs-CZ" sz="1600" dirty="0"/>
            </a:p>
          </p:txBody>
        </p:sp>
        <p:sp>
          <p:nvSpPr>
            <p:cNvPr id="16" name="TextovéPole 15"/>
            <p:cNvSpPr txBox="1"/>
            <p:nvPr/>
          </p:nvSpPr>
          <p:spPr>
            <a:xfrm>
              <a:off x="3653644" y="4776883"/>
              <a:ext cx="942110" cy="61555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cs-CZ" dirty="0" smtClean="0"/>
                <a:t>ST </a:t>
              </a:r>
              <a:r>
                <a:rPr lang="cs-CZ" sz="1600" dirty="0" smtClean="0"/>
                <a:t>segment</a:t>
              </a:r>
              <a:endParaRPr lang="cs-CZ" sz="1600" dirty="0"/>
            </a:p>
          </p:txBody>
        </p:sp>
        <p:sp>
          <p:nvSpPr>
            <p:cNvPr id="17" name="TextovéPole 16"/>
            <p:cNvSpPr txBox="1"/>
            <p:nvPr/>
          </p:nvSpPr>
          <p:spPr>
            <a:xfrm>
              <a:off x="5041044" y="5361143"/>
              <a:ext cx="94211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cs-CZ" dirty="0" smtClean="0"/>
                <a:t>T </a:t>
              </a:r>
              <a:r>
                <a:rPr lang="cs-CZ" dirty="0" err="1" smtClean="0"/>
                <a:t>wave</a:t>
              </a:r>
              <a:endParaRPr lang="cs-CZ" sz="1600" dirty="0"/>
            </a:p>
          </p:txBody>
        </p:sp>
        <p:sp>
          <p:nvSpPr>
            <p:cNvPr id="18" name="TextovéPole 17"/>
            <p:cNvSpPr txBox="1"/>
            <p:nvPr/>
          </p:nvSpPr>
          <p:spPr>
            <a:xfrm>
              <a:off x="3982161" y="5727118"/>
              <a:ext cx="1529938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cs-CZ" dirty="0" smtClean="0"/>
                <a:t>QT interval</a:t>
              </a:r>
              <a:endParaRPr lang="cs-CZ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495687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1043</TotalTime>
  <Words>563</Words>
  <Application>Microsoft Office PowerPoint</Application>
  <PresentationFormat>Vlastní</PresentationFormat>
  <Paragraphs>214</Paragraphs>
  <Slides>13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4" baseType="lpstr">
      <vt:lpstr>Motiv Office</vt:lpstr>
      <vt:lpstr>(VII.) Electrocardiography</vt:lpstr>
      <vt:lpstr>Electrocardiography</vt:lpstr>
      <vt:lpstr>Specialized excitatory  and conductive system of the heart</vt:lpstr>
      <vt:lpstr>Electric dipole</vt:lpstr>
      <vt:lpstr>Einthoven´s triangle  (standard, limb, bipolar leads)</vt:lpstr>
      <vt:lpstr>Augmented leads (Goldberger´s, limb, unipolar leads)</vt:lpstr>
      <vt:lpstr>Chest leads</vt:lpstr>
      <vt:lpstr>Leads acording to Cabrera</vt:lpstr>
      <vt:lpstr>ECG description</vt:lpstr>
      <vt:lpstr>Electrical axis of heart</vt:lpstr>
      <vt:lpstr>Diagnostic use of ECG</vt:lpstr>
      <vt:lpstr>Diagnostic use of ECG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Cvičení z fyziologie</dc:title>
  <dc:creator>Michal Hendrych</dc:creator>
  <cp:lastModifiedBy>Johanka</cp:lastModifiedBy>
  <cp:revision>204</cp:revision>
  <dcterms:created xsi:type="dcterms:W3CDTF">2014-10-04T15:35:56Z</dcterms:created>
  <dcterms:modified xsi:type="dcterms:W3CDTF">2017-03-30T14:23:05Z</dcterms:modified>
</cp:coreProperties>
</file>