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9"/>
  </p:notesMasterIdLst>
  <p:sldIdLst>
    <p:sldId id="256" r:id="rId2"/>
    <p:sldId id="289" r:id="rId3"/>
    <p:sldId id="287" r:id="rId4"/>
    <p:sldId id="288" r:id="rId5"/>
    <p:sldId id="293" r:id="rId6"/>
    <p:sldId id="291" r:id="rId7"/>
    <p:sldId id="292" r:id="rId8"/>
  </p:sldIdLst>
  <p:sldSz cx="12192000" cy="6858000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FF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294" y="54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BEA72E-8234-45DF-A1FF-FAE476BC4D2D}" type="datetimeFigureOut">
              <a:rPr lang="sk-SK"/>
              <a:pPr>
                <a:defRPr/>
              </a:pPr>
              <a:t>20. 10. 2015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sk-SK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2ABD4D-991A-4362-BB2B-5CF6517DA96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7989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Stačí znát</a:t>
            </a:r>
            <a:r>
              <a:rPr lang="cs-CZ" b="1" baseline="0" dirty="0" smtClean="0"/>
              <a:t> pouze rovnice v červeném pozadí a studenti si mohou sami (bez modelu) dovodit změny P</a:t>
            </a:r>
            <a:r>
              <a:rPr lang="cs-CZ" b="1" baseline="-25000" dirty="0" smtClean="0"/>
              <a:t>a </a:t>
            </a:r>
            <a:r>
              <a:rPr lang="cs-CZ" b="1" strike="noStrike" baseline="0" dirty="0" smtClean="0"/>
              <a:t>při změnách SV, TF, R nebo C! </a:t>
            </a:r>
          </a:p>
          <a:p>
            <a:r>
              <a:rPr lang="cs-CZ" dirty="0" smtClean="0"/>
              <a:t>Rovnice</a:t>
            </a:r>
            <a:r>
              <a:rPr lang="cs-CZ" baseline="0" dirty="0" smtClean="0"/>
              <a:t> pro </a:t>
            </a:r>
            <a:r>
              <a:rPr lang="cs-CZ" baseline="0" dirty="0" err="1" smtClean="0"/>
              <a:t>P</a:t>
            </a:r>
            <a:r>
              <a:rPr lang="cs-CZ" baseline="-25000" dirty="0" err="1" smtClean="0"/>
              <a:t>a,stř</a:t>
            </a:r>
            <a:r>
              <a:rPr lang="cs-CZ" baseline="0" dirty="0" smtClean="0"/>
              <a:t> v červeném pozadí ukazuje, že při zvýšení SV, TF nebo R dochází ke zvýšení středního arteriálního tlaku a naopak. </a:t>
            </a:r>
          </a:p>
          <a:p>
            <a:r>
              <a:rPr lang="cs-CZ" baseline="0" dirty="0" smtClean="0"/>
              <a:t>Rovnice pro </a:t>
            </a:r>
            <a:r>
              <a:rPr lang="cs-CZ" baseline="0" dirty="0" smtClean="0">
                <a:sym typeface="Symbol"/>
              </a:rPr>
              <a:t></a:t>
            </a:r>
            <a:r>
              <a:rPr lang="cs-CZ" baseline="0" dirty="0" smtClean="0"/>
              <a:t>P</a:t>
            </a:r>
            <a:r>
              <a:rPr lang="cs-CZ" baseline="-25000" dirty="0" smtClean="0"/>
              <a:t>a </a:t>
            </a:r>
            <a:r>
              <a:rPr lang="cs-CZ" baseline="0" dirty="0" smtClean="0"/>
              <a:t> v červeném pozadí ukazuje, že zvýšením SV nebo snížením C</a:t>
            </a:r>
            <a:r>
              <a:rPr lang="cs-CZ" baseline="-25000" dirty="0" smtClean="0"/>
              <a:t>a</a:t>
            </a:r>
            <a:r>
              <a:rPr lang="cs-CZ" baseline="0" dirty="0" smtClean="0"/>
              <a:t> dochází k nárůstu pulsového tlaku a naopak.</a:t>
            </a:r>
          </a:p>
          <a:p>
            <a:r>
              <a:rPr lang="cs-CZ" baseline="0" dirty="0" smtClean="0"/>
              <a:t>Změny R tedy ovlivní </a:t>
            </a:r>
            <a:r>
              <a:rPr lang="cs-CZ" baseline="0" dirty="0" err="1" smtClean="0"/>
              <a:t>P</a:t>
            </a:r>
            <a:r>
              <a:rPr lang="cs-CZ" baseline="-25000" dirty="0" err="1" smtClean="0"/>
              <a:t>a,stř</a:t>
            </a:r>
            <a:r>
              <a:rPr lang="cs-CZ" baseline="-25000" dirty="0" smtClean="0"/>
              <a:t>, </a:t>
            </a:r>
            <a:r>
              <a:rPr lang="cs-CZ" baseline="0" dirty="0" smtClean="0"/>
              <a:t>avšak </a:t>
            </a:r>
            <a:r>
              <a:rPr lang="cs-CZ" baseline="0" dirty="0" smtClean="0">
                <a:sym typeface="Symbol"/>
              </a:rPr>
              <a:t></a:t>
            </a:r>
            <a:r>
              <a:rPr lang="cs-CZ" baseline="0" dirty="0" smtClean="0"/>
              <a:t>P</a:t>
            </a:r>
            <a:r>
              <a:rPr lang="cs-CZ" baseline="-25000" dirty="0" smtClean="0"/>
              <a:t>a</a:t>
            </a:r>
            <a:r>
              <a:rPr lang="cs-CZ" baseline="0" dirty="0" smtClean="0"/>
              <a:t> zůstane nezměněn.</a:t>
            </a:r>
            <a:r>
              <a:rPr lang="cs-CZ" baseline="-25000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2ABD4D-991A-4362-BB2B-5CF6517DA96D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57672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Postupně (pro daný časový krok </a:t>
            </a:r>
            <a:r>
              <a:rPr lang="cs-CZ" dirty="0" smtClean="0">
                <a:sym typeface="Symbol"/>
              </a:rPr>
              <a:t>t) </a:t>
            </a:r>
            <a:r>
              <a:rPr lang="cs-CZ" dirty="0" smtClean="0"/>
              <a:t>se počítá </a:t>
            </a:r>
            <a:r>
              <a:rPr lang="cs-CZ" dirty="0" err="1" smtClean="0"/>
              <a:t>F</a:t>
            </a:r>
            <a:r>
              <a:rPr lang="cs-CZ" baseline="-25000" dirty="0" err="1" smtClean="0"/>
              <a:t>i</a:t>
            </a:r>
            <a:r>
              <a:rPr lang="cs-CZ" dirty="0" smtClean="0"/>
              <a:t>, </a:t>
            </a:r>
            <a:r>
              <a:rPr lang="cs-CZ" dirty="0" err="1" smtClean="0"/>
              <a:t>F</a:t>
            </a:r>
            <a:r>
              <a:rPr lang="cs-CZ" baseline="-25000" dirty="0" err="1" smtClean="0"/>
              <a:t>o</a:t>
            </a:r>
            <a:r>
              <a:rPr lang="cs-CZ" dirty="0" smtClean="0"/>
              <a:t>, </a:t>
            </a:r>
            <a:r>
              <a:rPr lang="cs-CZ" dirty="0" smtClean="0">
                <a:sym typeface="Symbol"/>
              </a:rPr>
              <a:t></a:t>
            </a:r>
            <a:r>
              <a:rPr lang="cs-CZ" dirty="0" err="1" smtClean="0">
                <a:sym typeface="Symbol"/>
              </a:rPr>
              <a:t>V</a:t>
            </a:r>
            <a:r>
              <a:rPr lang="cs-CZ" baseline="-25000" dirty="0" err="1" smtClean="0">
                <a:sym typeface="Symbol"/>
              </a:rPr>
              <a:t>a</a:t>
            </a:r>
            <a:r>
              <a:rPr lang="cs-CZ" baseline="0" dirty="0" smtClean="0">
                <a:sym typeface="Symbol"/>
              </a:rPr>
              <a:t>,</a:t>
            </a:r>
            <a:r>
              <a:rPr lang="cs-CZ" baseline="-25000" dirty="0" smtClean="0">
                <a:sym typeface="Symbol"/>
              </a:rPr>
              <a:t> </a:t>
            </a:r>
            <a:r>
              <a:rPr lang="cs-CZ" dirty="0" smtClean="0">
                <a:sym typeface="Symbol"/>
              </a:rPr>
              <a:t>P</a:t>
            </a:r>
            <a:r>
              <a:rPr lang="cs-CZ" baseline="-25000" dirty="0" smtClean="0">
                <a:sym typeface="Symbol"/>
              </a:rPr>
              <a:t>a</a:t>
            </a:r>
            <a:r>
              <a:rPr lang="cs-CZ" baseline="0" dirty="0" smtClean="0">
                <a:sym typeface="Symbol"/>
              </a:rPr>
              <a:t>,</a:t>
            </a:r>
            <a:r>
              <a:rPr lang="cs-CZ" baseline="-25000" dirty="0" smtClean="0">
                <a:sym typeface="Symbol"/>
              </a:rPr>
              <a:t> </a:t>
            </a:r>
            <a:r>
              <a:rPr lang="cs-CZ" dirty="0" smtClean="0">
                <a:sym typeface="Symbol"/>
              </a:rPr>
              <a:t>P</a:t>
            </a:r>
            <a:r>
              <a:rPr lang="cs-CZ" baseline="-25000" dirty="0" smtClean="0">
                <a:sym typeface="Symbol"/>
              </a:rPr>
              <a:t>a  </a:t>
            </a:r>
            <a:r>
              <a:rPr lang="cs-CZ" baseline="0" dirty="0" smtClean="0">
                <a:sym typeface="Symbol"/>
              </a:rPr>
              <a:t>a t. Tento postup se stále opakuje, až do dosažení času t. </a:t>
            </a: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2ABD4D-991A-4362-BB2B-5CF6517DA96D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125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F272-0F85-45F0-9F6F-B01F7DE554FC}" type="datetimeFigureOut">
              <a:rPr lang="cs-CZ"/>
              <a:pPr>
                <a:defRPr/>
              </a:pPr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8628A-4866-416A-AFD5-6318590E2C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03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5CAE0-4747-4732-A4AF-C7E9E1FED08F}" type="datetimeFigureOut">
              <a:rPr lang="cs-CZ"/>
              <a:pPr>
                <a:defRPr/>
              </a:pPr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C2341-918F-4838-AAE8-EE460B44F0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85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B0AFE-960B-46CE-86A8-15764100A63F}" type="datetimeFigureOut">
              <a:rPr lang="cs-CZ"/>
              <a:pPr>
                <a:defRPr/>
              </a:pPr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99465-59A6-4BF9-85F6-3060366998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83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6E4D6-39D2-4435-969D-BDDAF7C44C2F}" type="datetimeFigureOut">
              <a:rPr lang="cs-CZ"/>
              <a:pPr>
                <a:defRPr/>
              </a:pPr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C1F70-17A8-4693-921D-C70C7B4A34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36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CFE4F-6DC2-4B54-879A-40552011EA6C}" type="datetimeFigureOut">
              <a:rPr lang="cs-CZ"/>
              <a:pPr>
                <a:defRPr/>
              </a:pPr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7986A-4F15-492C-A4E7-2C66CC1836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957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C09A-3C87-457F-872F-75C2114327E9}" type="datetimeFigureOut">
              <a:rPr lang="cs-CZ"/>
              <a:pPr>
                <a:defRPr/>
              </a:pPr>
              <a:t>20.10.2015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CAE75-0F51-4254-87E9-A5DC51BE97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4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130F6-9813-4DCB-B21A-981B15770CF4}" type="datetimeFigureOut">
              <a:rPr lang="cs-CZ"/>
              <a:pPr>
                <a:defRPr/>
              </a:pPr>
              <a:t>20.10.2015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BBF11-9037-4B70-A2C9-6D6FE7A0C9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04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35C9-463E-4E1A-82CA-D051E34408C6}" type="datetimeFigureOut">
              <a:rPr lang="cs-CZ"/>
              <a:pPr>
                <a:defRPr/>
              </a:pPr>
              <a:t>20.10.2015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B29D5-2A56-4364-8594-B834626BDE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370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89431-5A31-4AAC-B4AE-AA71C7E69C22}" type="datetimeFigureOut">
              <a:rPr lang="cs-CZ"/>
              <a:pPr>
                <a:defRPr/>
              </a:pPr>
              <a:t>20.10.2015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8A962-13EE-447A-8F42-F49EA18FA8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59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D453-AEDC-4067-BA17-166761D10B3A}" type="datetimeFigureOut">
              <a:rPr lang="cs-CZ"/>
              <a:pPr>
                <a:defRPr/>
              </a:pPr>
              <a:t>20.10.2015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59D3B-7D79-480A-9B52-0F20F41664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483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5F7E5-01CD-458C-B59B-F340D660A809}" type="datetimeFigureOut">
              <a:rPr lang="cs-CZ"/>
              <a:pPr>
                <a:defRPr/>
              </a:pPr>
              <a:t>20.10.2015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2AF19-D688-4975-B5B0-CC9AD274B1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11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sk-SK" altLang="cs-CZ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sk-SK" altLang="cs-CZ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CBA8DF-CB8D-4F4F-A80E-6535F93EFB2C}" type="datetimeFigureOut">
              <a:rPr lang="cs-CZ"/>
              <a:pPr>
                <a:defRPr/>
              </a:pPr>
              <a:t>20.10.2015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6BA01D-F866-429D-AD13-3656C9BCEE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87" r:id="rId3"/>
    <p:sldLayoutId id="2147483686" r:id="rId4"/>
    <p:sldLayoutId id="2147483685" r:id="rId5"/>
    <p:sldLayoutId id="2147483684" r:id="rId6"/>
    <p:sldLayoutId id="2147483683" r:id="rId7"/>
    <p:sldLayoutId id="2147483682" r:id="rId8"/>
    <p:sldLayoutId id="2147483681" r:id="rId9"/>
    <p:sldLayoutId id="2147483680" r:id="rId10"/>
    <p:sldLayoutId id="214748367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50" y="928688"/>
            <a:ext cx="11530013" cy="2165350"/>
          </a:xfrm>
        </p:spPr>
        <p:txBody>
          <a:bodyPr>
            <a:normAutofit/>
          </a:bodyPr>
          <a:lstStyle/>
          <a:p>
            <a:r>
              <a:rPr lang="en-US" altLang="cs-CZ" sz="4400" b="1" dirty="0" smtClean="0"/>
              <a:t>(XI.) Digital model of aortic function</a:t>
            </a:r>
            <a:br>
              <a:rPr lang="en-US" altLang="cs-CZ" sz="4400" b="1" dirty="0" smtClean="0"/>
            </a:br>
            <a:r>
              <a:rPr lang="en-US" altLang="cs-CZ" sz="4400" b="1" dirty="0" smtClean="0"/>
              <a:t>(XVI.) Blood flow in veins</a:t>
            </a:r>
            <a:r>
              <a:rPr lang="en-US" altLang="cs-CZ" sz="4400" dirty="0" smtClean="0"/>
              <a:t/>
            </a:r>
            <a:br>
              <a:rPr lang="en-US" altLang="cs-CZ" sz="4400" dirty="0" smtClean="0"/>
            </a:br>
            <a:endParaRPr lang="en-US" altLang="cs-CZ" sz="4400" dirty="0" smtClean="0"/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0" y="4259263"/>
            <a:ext cx="12192000" cy="998537"/>
          </a:xfrm>
        </p:spPr>
        <p:txBody>
          <a:bodyPr/>
          <a:lstStyle/>
          <a:p>
            <a:r>
              <a:rPr lang="en-US" dirty="0" smtClean="0"/>
              <a:t>Physiology I – </a:t>
            </a:r>
            <a:r>
              <a:rPr lang="en-US" dirty="0" err="1" smtClean="0"/>
              <a:t>practicals</a:t>
            </a:r>
            <a:endParaRPr lang="en-US" alt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627447" y="6096000"/>
            <a:ext cx="5431204" cy="598488"/>
          </a:xfrm>
        </p:spPr>
        <p:txBody>
          <a:bodyPr/>
          <a:lstStyle/>
          <a:p>
            <a:pPr>
              <a:defRPr/>
            </a:pPr>
            <a:r>
              <a:rPr lang="en-US" sz="1600" dirty="0"/>
              <a:t>Dep. of Physiology, Fac. of Medicine, MU 2015 ©</a:t>
            </a:r>
            <a:r>
              <a:rPr lang="cs-CZ" sz="1600" dirty="0" smtClean="0"/>
              <a:t> Michal Pásek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626269" y="-32254"/>
            <a:ext cx="10363200" cy="1127125"/>
          </a:xfrm>
        </p:spPr>
        <p:txBody>
          <a:bodyPr/>
          <a:lstStyle/>
          <a:p>
            <a:pPr algn="ctr"/>
            <a:r>
              <a:rPr lang="en-US" altLang="cs-CZ" sz="3200" dirty="0" smtClean="0"/>
              <a:t>Definitions of key words and symbols</a:t>
            </a:r>
          </a:p>
        </p:txBody>
      </p:sp>
      <p:sp>
        <p:nvSpPr>
          <p:cNvPr id="44037" name="Oval 7"/>
          <p:cNvSpPr>
            <a:spLocks noChangeArrowheads="1"/>
          </p:cNvSpPr>
          <p:nvPr/>
        </p:nvSpPr>
        <p:spPr bwMode="auto">
          <a:xfrm>
            <a:off x="2751138" y="4386263"/>
            <a:ext cx="6113462" cy="16637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4038" name="Oval 8"/>
          <p:cNvSpPr>
            <a:spLocks noChangeArrowheads="1"/>
          </p:cNvSpPr>
          <p:nvPr/>
        </p:nvSpPr>
        <p:spPr bwMode="auto">
          <a:xfrm>
            <a:off x="2967038" y="4567238"/>
            <a:ext cx="5708650" cy="1377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4039" name="Rectangle 9"/>
          <p:cNvSpPr>
            <a:spLocks noChangeArrowheads="1"/>
          </p:cNvSpPr>
          <p:nvPr/>
        </p:nvSpPr>
        <p:spPr bwMode="auto">
          <a:xfrm>
            <a:off x="5170488" y="4238625"/>
            <a:ext cx="1454150" cy="606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4040" name="Rectangle 10"/>
          <p:cNvSpPr>
            <a:spLocks noChangeArrowheads="1"/>
          </p:cNvSpPr>
          <p:nvPr/>
        </p:nvSpPr>
        <p:spPr bwMode="auto">
          <a:xfrm>
            <a:off x="5164138" y="5694363"/>
            <a:ext cx="1454150" cy="50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4041" name="Text Box 11"/>
          <p:cNvSpPr txBox="1">
            <a:spLocks noChangeArrowheads="1"/>
          </p:cNvSpPr>
          <p:nvPr/>
        </p:nvSpPr>
        <p:spPr bwMode="auto">
          <a:xfrm>
            <a:off x="5675313" y="5784850"/>
            <a:ext cx="682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altLang="cs-CZ" b="1" u="sng" dirty="0">
                <a:solidFill>
                  <a:srgbClr val="FF0000"/>
                </a:solidFill>
                <a:latin typeface="Arial" pitchFamily="34" charset="0"/>
              </a:rPr>
              <a:t>R</a:t>
            </a:r>
            <a:endParaRPr lang="cs-CZ" altLang="cs-CZ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4043" name="Text Box 13"/>
          <p:cNvSpPr txBox="1">
            <a:spLocks noChangeArrowheads="1"/>
          </p:cNvSpPr>
          <p:nvPr/>
        </p:nvSpPr>
        <p:spPr bwMode="auto">
          <a:xfrm>
            <a:off x="2286000" y="5016500"/>
            <a:ext cx="4397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P</a:t>
            </a:r>
            <a:r>
              <a:rPr lang="cs-CZ" altLang="cs-CZ" b="1" baseline="-25000">
                <a:latin typeface="Arial" pitchFamily="34" charset="0"/>
              </a:rPr>
              <a:t>v</a:t>
            </a:r>
            <a:endParaRPr lang="cs-CZ" altLang="cs-CZ" b="1">
              <a:latin typeface="Arial" pitchFamily="34" charset="0"/>
            </a:endParaRPr>
          </a:p>
        </p:txBody>
      </p:sp>
      <p:sp>
        <p:nvSpPr>
          <p:cNvPr id="44044" name="Freeform 14"/>
          <p:cNvSpPr>
            <a:spLocks/>
          </p:cNvSpPr>
          <p:nvPr/>
        </p:nvSpPr>
        <p:spPr bwMode="auto">
          <a:xfrm>
            <a:off x="6407150" y="4491038"/>
            <a:ext cx="912813" cy="114300"/>
          </a:xfrm>
          <a:custGeom>
            <a:avLst/>
            <a:gdLst>
              <a:gd name="T0" fmla="*/ 0 w 1079"/>
              <a:gd name="T1" fmla="*/ 0 h 180"/>
              <a:gd name="T2" fmla="*/ 2147483647 w 1079"/>
              <a:gd name="T3" fmla="*/ 2147483647 h 180"/>
              <a:gd name="T4" fmla="*/ 2147483647 w 1079"/>
              <a:gd name="T5" fmla="*/ 2147483647 h 180"/>
              <a:gd name="T6" fmla="*/ 0 60000 65536"/>
              <a:gd name="T7" fmla="*/ 0 60000 65536"/>
              <a:gd name="T8" fmla="*/ 0 60000 65536"/>
              <a:gd name="T9" fmla="*/ 0 w 1079"/>
              <a:gd name="T10" fmla="*/ 0 h 180"/>
              <a:gd name="T11" fmla="*/ 1079 w 1079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79" h="180">
                <a:moveTo>
                  <a:pt x="0" y="0"/>
                </a:moveTo>
                <a:cubicBezTo>
                  <a:pt x="90" y="10"/>
                  <a:pt x="362" y="28"/>
                  <a:pt x="542" y="58"/>
                </a:cubicBezTo>
                <a:cubicBezTo>
                  <a:pt x="722" y="88"/>
                  <a:pt x="967" y="155"/>
                  <a:pt x="1079" y="180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5" name="Freeform 15"/>
          <p:cNvSpPr>
            <a:spLocks/>
          </p:cNvSpPr>
          <p:nvPr/>
        </p:nvSpPr>
        <p:spPr bwMode="auto">
          <a:xfrm>
            <a:off x="6294438" y="5910263"/>
            <a:ext cx="857250" cy="92075"/>
          </a:xfrm>
          <a:custGeom>
            <a:avLst/>
            <a:gdLst>
              <a:gd name="T0" fmla="*/ 2147483647 w 1013"/>
              <a:gd name="T1" fmla="*/ 0 h 143"/>
              <a:gd name="T2" fmla="*/ 2147483647 w 1013"/>
              <a:gd name="T3" fmla="*/ 2147483647 h 143"/>
              <a:gd name="T4" fmla="*/ 0 w 1013"/>
              <a:gd name="T5" fmla="*/ 2147483647 h 143"/>
              <a:gd name="T6" fmla="*/ 0 60000 65536"/>
              <a:gd name="T7" fmla="*/ 0 60000 65536"/>
              <a:gd name="T8" fmla="*/ 0 60000 65536"/>
              <a:gd name="T9" fmla="*/ 0 w 1013"/>
              <a:gd name="T10" fmla="*/ 0 h 143"/>
              <a:gd name="T11" fmla="*/ 1013 w 1013"/>
              <a:gd name="T12" fmla="*/ 143 h 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143">
                <a:moveTo>
                  <a:pt x="1013" y="0"/>
                </a:moveTo>
                <a:cubicBezTo>
                  <a:pt x="928" y="15"/>
                  <a:pt x="672" y="69"/>
                  <a:pt x="503" y="90"/>
                </a:cubicBezTo>
                <a:cubicBezTo>
                  <a:pt x="265" y="143"/>
                  <a:pt x="105" y="119"/>
                  <a:pt x="0" y="127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7" name="Line 18"/>
          <p:cNvSpPr>
            <a:spLocks noChangeShapeType="1"/>
          </p:cNvSpPr>
          <p:nvPr/>
        </p:nvSpPr>
        <p:spPr bwMode="auto">
          <a:xfrm>
            <a:off x="8758238" y="5237163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8" name="Line 19"/>
          <p:cNvSpPr>
            <a:spLocks noChangeShapeType="1"/>
          </p:cNvSpPr>
          <p:nvPr/>
        </p:nvSpPr>
        <p:spPr bwMode="auto">
          <a:xfrm flipH="1">
            <a:off x="2640013" y="5219700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9" name="Line 20"/>
          <p:cNvSpPr>
            <a:spLocks noChangeShapeType="1"/>
          </p:cNvSpPr>
          <p:nvPr/>
        </p:nvSpPr>
        <p:spPr bwMode="auto">
          <a:xfrm flipV="1">
            <a:off x="6862763" y="4344988"/>
            <a:ext cx="193675" cy="174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2" name="Text Box 24"/>
          <p:cNvSpPr txBox="1">
            <a:spLocks noChangeArrowheads="1"/>
          </p:cNvSpPr>
          <p:nvPr/>
        </p:nvSpPr>
        <p:spPr bwMode="auto">
          <a:xfrm>
            <a:off x="7056438" y="5070475"/>
            <a:ext cx="147320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 sz="1400" b="1" dirty="0" smtClean="0">
                <a:latin typeface="Arial" pitchFamily="34" charset="0"/>
              </a:rPr>
              <a:t>arterial system</a:t>
            </a:r>
            <a:endParaRPr lang="en-US" altLang="cs-CZ" dirty="0">
              <a:latin typeface="Arial" pitchFamily="34" charset="0"/>
            </a:endParaRPr>
          </a:p>
        </p:txBody>
      </p:sp>
      <p:sp>
        <p:nvSpPr>
          <p:cNvPr id="44053" name="Text Box 25"/>
          <p:cNvSpPr txBox="1">
            <a:spLocks noChangeArrowheads="1"/>
          </p:cNvSpPr>
          <p:nvPr/>
        </p:nvSpPr>
        <p:spPr bwMode="auto">
          <a:xfrm>
            <a:off x="3073400" y="5038725"/>
            <a:ext cx="2751138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 sz="1400" b="1" dirty="0" smtClean="0">
                <a:latin typeface="Arial" pitchFamily="34" charset="0"/>
              </a:rPr>
              <a:t>venous system</a:t>
            </a:r>
            <a:endParaRPr lang="en-US" altLang="cs-CZ" dirty="0">
              <a:latin typeface="Arial" pitchFamily="34" charset="0"/>
            </a:endParaRPr>
          </a:p>
        </p:txBody>
      </p:sp>
      <p:sp>
        <p:nvSpPr>
          <p:cNvPr id="44056" name="Text Box 28"/>
          <p:cNvSpPr txBox="1">
            <a:spLocks noChangeArrowheads="1"/>
          </p:cNvSpPr>
          <p:nvPr/>
        </p:nvSpPr>
        <p:spPr bwMode="auto">
          <a:xfrm>
            <a:off x="5145088" y="4233863"/>
            <a:ext cx="14716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altLang="cs-CZ" sz="1600" b="1" dirty="0" smtClean="0">
                <a:latin typeface="Arial" pitchFamily="34" charset="0"/>
              </a:rPr>
              <a:t>HEART</a:t>
            </a:r>
            <a:endParaRPr lang="cs-CZ" altLang="cs-CZ" sz="1600" b="1" dirty="0">
              <a:latin typeface="Arial" pitchFamily="34" charset="0"/>
            </a:endParaRPr>
          </a:p>
          <a:p>
            <a:pPr algn="ctr"/>
            <a:r>
              <a:rPr lang="cs-CZ" altLang="cs-CZ" b="1" u="sng" dirty="0">
                <a:solidFill>
                  <a:srgbClr val="FF0000"/>
                </a:solidFill>
                <a:latin typeface="Arial" pitchFamily="34" charset="0"/>
              </a:rPr>
              <a:t>SV</a:t>
            </a:r>
            <a:r>
              <a:rPr lang="cs-CZ" altLang="cs-CZ" b="1" dirty="0">
                <a:latin typeface="Arial" pitchFamily="34" charset="0"/>
              </a:rPr>
              <a:t>, </a:t>
            </a:r>
            <a:r>
              <a:rPr lang="cs-CZ" altLang="cs-CZ" b="1" u="sng" dirty="0" smtClean="0">
                <a:solidFill>
                  <a:srgbClr val="FF0000"/>
                </a:solidFill>
                <a:latin typeface="Arial" pitchFamily="34" charset="0"/>
              </a:rPr>
              <a:t>HR</a:t>
            </a:r>
            <a:endParaRPr lang="cs-CZ" altLang="cs-CZ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4083" name="Text Box 13"/>
          <p:cNvSpPr txBox="1">
            <a:spLocks noChangeArrowheads="1"/>
          </p:cNvSpPr>
          <p:nvPr/>
        </p:nvSpPr>
        <p:spPr bwMode="auto">
          <a:xfrm>
            <a:off x="8940800" y="5041900"/>
            <a:ext cx="4397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P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 b="1">
              <a:latin typeface="Arial" pitchFamily="34" charset="0"/>
            </a:endParaRPr>
          </a:p>
        </p:txBody>
      </p:sp>
      <p:sp>
        <p:nvSpPr>
          <p:cNvPr id="44085" name="Text Box 13"/>
          <p:cNvSpPr txBox="1">
            <a:spLocks noChangeArrowheads="1"/>
          </p:cNvSpPr>
          <p:nvPr/>
        </p:nvSpPr>
        <p:spPr bwMode="auto">
          <a:xfrm>
            <a:off x="8267700" y="4267200"/>
            <a:ext cx="4778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V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 b="1">
              <a:latin typeface="Arial" pitchFamily="34" charset="0"/>
            </a:endParaRPr>
          </a:p>
        </p:txBody>
      </p:sp>
      <p:sp>
        <p:nvSpPr>
          <p:cNvPr id="44086" name="Line 54"/>
          <p:cNvSpPr>
            <a:spLocks noChangeShapeType="1"/>
          </p:cNvSpPr>
          <p:nvPr/>
        </p:nvSpPr>
        <p:spPr bwMode="auto">
          <a:xfrm flipV="1">
            <a:off x="8115300" y="4533900"/>
            <a:ext cx="20320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44094" name="Group 62"/>
          <p:cNvGrpSpPr>
            <a:grpSpLocks/>
          </p:cNvGrpSpPr>
          <p:nvPr/>
        </p:nvGrpSpPr>
        <p:grpSpPr bwMode="auto">
          <a:xfrm>
            <a:off x="7475538" y="4673600"/>
            <a:ext cx="546100" cy="461963"/>
            <a:chOff x="6565" y="2200"/>
            <a:chExt cx="344" cy="291"/>
          </a:xfrm>
        </p:grpSpPr>
        <p:sp>
          <p:nvSpPr>
            <p:cNvPr id="44051" name="Text Box 23"/>
            <p:cNvSpPr txBox="1">
              <a:spLocks noChangeArrowheads="1"/>
            </p:cNvSpPr>
            <p:nvPr/>
          </p:nvSpPr>
          <p:spPr bwMode="auto">
            <a:xfrm>
              <a:off x="6565" y="2200"/>
              <a:ext cx="34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b="1">
                  <a:solidFill>
                    <a:srgbClr val="FF0000"/>
                  </a:solidFill>
                  <a:latin typeface="Arial" pitchFamily="34" charset="0"/>
                </a:rPr>
                <a:t>C</a:t>
              </a:r>
              <a:r>
                <a:rPr lang="cs-CZ" altLang="cs-CZ" b="1" baseline="-25000">
                  <a:solidFill>
                    <a:srgbClr val="FF0000"/>
                  </a:solidFill>
                  <a:latin typeface="Arial" pitchFamily="34" charset="0"/>
                </a:rPr>
                <a:t>a</a:t>
              </a:r>
              <a:endParaRPr lang="cs-CZ" altLang="cs-CZ" b="1">
                <a:latin typeface="Arial" pitchFamily="34" charset="0"/>
              </a:endParaRPr>
            </a:p>
          </p:txBody>
        </p:sp>
        <p:sp>
          <p:nvSpPr>
            <p:cNvPr id="44087" name="Line 55"/>
            <p:cNvSpPr>
              <a:spLocks noChangeShapeType="1"/>
            </p:cNvSpPr>
            <p:nvPr/>
          </p:nvSpPr>
          <p:spPr bwMode="auto">
            <a:xfrm>
              <a:off x="6600" y="2424"/>
              <a:ext cx="192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4088" name="Text Box 35"/>
          <p:cNvSpPr txBox="1">
            <a:spLocks noChangeArrowheads="1"/>
          </p:cNvSpPr>
          <p:nvPr/>
        </p:nvSpPr>
        <p:spPr bwMode="auto">
          <a:xfrm>
            <a:off x="325438" y="914760"/>
            <a:ext cx="115120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cs-CZ" sz="2000" i="1" dirty="0" smtClean="0">
                <a:latin typeface="Arial" pitchFamily="34" charset="0"/>
              </a:rPr>
              <a:t>Stroke volume  (SV)</a:t>
            </a:r>
            <a:r>
              <a:rPr lang="en-US" altLang="cs-CZ" sz="2000" dirty="0" smtClean="0">
                <a:latin typeface="Arial" pitchFamily="34" charset="0"/>
              </a:rPr>
              <a:t> – volume of blood ejected from </a:t>
            </a:r>
            <a:r>
              <a:rPr lang="cs-CZ" altLang="cs-CZ" sz="2000" dirty="0" err="1" smtClean="0">
                <a:latin typeface="Arial" pitchFamily="34" charset="0"/>
              </a:rPr>
              <a:t>the</a:t>
            </a:r>
            <a:r>
              <a:rPr lang="cs-CZ" altLang="cs-CZ" sz="2000" dirty="0" smtClean="0">
                <a:latin typeface="Arial" pitchFamily="34" charset="0"/>
              </a:rPr>
              <a:t> </a:t>
            </a:r>
            <a:r>
              <a:rPr lang="en-US" altLang="cs-CZ" sz="2000" dirty="0" smtClean="0">
                <a:latin typeface="Arial" pitchFamily="34" charset="0"/>
              </a:rPr>
              <a:t>left </a:t>
            </a:r>
            <a:r>
              <a:rPr lang="en-US" altLang="cs-CZ" sz="2000" dirty="0" smtClean="0">
                <a:latin typeface="Arial" pitchFamily="34" charset="0"/>
              </a:rPr>
              <a:t>ventricle to the aorta during one contraction</a:t>
            </a:r>
            <a:endParaRPr lang="en-US" altLang="cs-CZ" sz="2000" dirty="0">
              <a:latin typeface="Arial" pitchFamily="34" charset="0"/>
            </a:endParaRPr>
          </a:p>
        </p:txBody>
      </p:sp>
      <p:sp>
        <p:nvSpPr>
          <p:cNvPr id="44089" name="Text Box 35"/>
          <p:cNvSpPr txBox="1">
            <a:spLocks noChangeArrowheads="1"/>
          </p:cNvSpPr>
          <p:nvPr/>
        </p:nvSpPr>
        <p:spPr bwMode="auto">
          <a:xfrm>
            <a:off x="351693" y="1719552"/>
            <a:ext cx="1131325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cs-CZ" sz="2000" i="1" dirty="0" smtClean="0">
                <a:latin typeface="Arial" pitchFamily="34" charset="0"/>
              </a:rPr>
              <a:t>Heart rate (HR)</a:t>
            </a:r>
            <a:r>
              <a:rPr lang="en-US" altLang="cs-CZ" sz="2000" dirty="0" smtClean="0">
                <a:latin typeface="Arial" pitchFamily="34" charset="0"/>
              </a:rPr>
              <a:t> – number of heart contractions </a:t>
            </a:r>
            <a:r>
              <a:rPr lang="cs-CZ" altLang="cs-CZ" sz="2000" dirty="0" smtClean="0">
                <a:latin typeface="Arial" pitchFamily="34" charset="0"/>
              </a:rPr>
              <a:t>per</a:t>
            </a:r>
            <a:r>
              <a:rPr lang="en-US" altLang="cs-CZ" sz="2000" dirty="0" smtClean="0">
                <a:latin typeface="Arial" pitchFamily="34" charset="0"/>
              </a:rPr>
              <a:t>1 </a:t>
            </a:r>
            <a:r>
              <a:rPr lang="en-US" altLang="cs-CZ" sz="2000" dirty="0" smtClean="0">
                <a:latin typeface="Arial" pitchFamily="34" charset="0"/>
              </a:rPr>
              <a:t>minute</a:t>
            </a:r>
            <a:endParaRPr lang="en-US" altLang="cs-CZ" sz="2000" dirty="0">
              <a:latin typeface="Arial" pitchFamily="34" charset="0"/>
            </a:endParaRPr>
          </a:p>
        </p:txBody>
      </p:sp>
      <p:sp>
        <p:nvSpPr>
          <p:cNvPr id="44090" name="Text Box 35"/>
          <p:cNvSpPr txBox="1">
            <a:spLocks noChangeArrowheads="1"/>
          </p:cNvSpPr>
          <p:nvPr/>
        </p:nvSpPr>
        <p:spPr bwMode="auto">
          <a:xfrm>
            <a:off x="351692" y="2654443"/>
            <a:ext cx="118403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cs-CZ" sz="2000" i="1" dirty="0" smtClean="0">
                <a:latin typeface="Arial" pitchFamily="34" charset="0"/>
              </a:rPr>
              <a:t>Compliance of aorta (C</a:t>
            </a:r>
            <a:r>
              <a:rPr lang="en-US" altLang="cs-CZ" sz="2000" i="1" baseline="-25000" dirty="0" smtClean="0">
                <a:latin typeface="Arial" pitchFamily="34" charset="0"/>
              </a:rPr>
              <a:t>a</a:t>
            </a:r>
            <a:r>
              <a:rPr lang="en-US" altLang="cs-CZ" sz="2000" i="1" dirty="0" smtClean="0">
                <a:latin typeface="Arial" pitchFamily="34" charset="0"/>
              </a:rPr>
              <a:t>)</a:t>
            </a:r>
            <a:r>
              <a:rPr lang="en-US" altLang="cs-CZ" sz="2000" dirty="0" smtClean="0">
                <a:latin typeface="Arial" pitchFamily="34" charset="0"/>
              </a:rPr>
              <a:t> – ability of aorta to change its volume according to changes of blood pressure</a:t>
            </a:r>
            <a:endParaRPr lang="en-US" altLang="cs-CZ" dirty="0">
              <a:latin typeface="Arial" pitchFamily="34" charset="0"/>
            </a:endParaRPr>
          </a:p>
        </p:txBody>
      </p:sp>
      <p:sp>
        <p:nvSpPr>
          <p:cNvPr id="44091" name="Text Box 35"/>
          <p:cNvSpPr txBox="1">
            <a:spLocks noChangeArrowheads="1"/>
          </p:cNvSpPr>
          <p:nvPr/>
        </p:nvSpPr>
        <p:spPr bwMode="auto">
          <a:xfrm>
            <a:off x="351693" y="2185112"/>
            <a:ext cx="1134096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cs-CZ" sz="2000" i="1" dirty="0" smtClean="0">
                <a:latin typeface="Arial" pitchFamily="34" charset="0"/>
              </a:rPr>
              <a:t>Peripheral vascular resistance (R)</a:t>
            </a:r>
            <a:r>
              <a:rPr lang="en-US" altLang="cs-CZ" sz="2000" dirty="0" smtClean="0">
                <a:latin typeface="Arial" pitchFamily="34" charset="0"/>
              </a:rPr>
              <a:t> – resistance of small arteries (mainly arterioles and capillaries)</a:t>
            </a:r>
            <a:endParaRPr lang="en-US" altLang="cs-CZ" sz="2000" dirty="0">
              <a:latin typeface="Arial" pitchFamily="34" charset="0"/>
            </a:endParaRPr>
          </a:p>
        </p:txBody>
      </p:sp>
      <p:sp>
        <p:nvSpPr>
          <p:cNvPr id="44095" name="Text Box 13"/>
          <p:cNvSpPr txBox="1">
            <a:spLocks noChangeArrowheads="1"/>
          </p:cNvSpPr>
          <p:nvPr/>
        </p:nvSpPr>
        <p:spPr bwMode="auto">
          <a:xfrm>
            <a:off x="6972300" y="4076700"/>
            <a:ext cx="5159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Q</a:t>
            </a:r>
          </a:p>
        </p:txBody>
      </p:sp>
      <p:sp>
        <p:nvSpPr>
          <p:cNvPr id="44096" name="AutoShape 64"/>
          <p:cNvSpPr>
            <a:spLocks noChangeArrowheads="1"/>
          </p:cNvSpPr>
          <p:nvPr/>
        </p:nvSpPr>
        <p:spPr bwMode="auto">
          <a:xfrm>
            <a:off x="4914900" y="3270453"/>
            <a:ext cx="1943100" cy="768147"/>
          </a:xfrm>
          <a:prstGeom prst="wedgeRoundRectCallout">
            <a:avLst>
              <a:gd name="adj1" fmla="val 58417"/>
              <a:gd name="adj2" fmla="val 8023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cs-CZ" sz="1400" b="1" dirty="0" smtClean="0"/>
              <a:t>Mean blood flow through circulatory system</a:t>
            </a:r>
            <a:endParaRPr lang="en-US" altLang="cs-CZ" sz="1400" b="1" dirty="0"/>
          </a:p>
        </p:txBody>
      </p:sp>
      <p:sp>
        <p:nvSpPr>
          <p:cNvPr id="44097" name="AutoShape 65"/>
          <p:cNvSpPr>
            <a:spLocks noChangeArrowheads="1"/>
          </p:cNvSpPr>
          <p:nvPr/>
        </p:nvSpPr>
        <p:spPr bwMode="auto">
          <a:xfrm>
            <a:off x="7493000" y="3822700"/>
            <a:ext cx="1518138" cy="330200"/>
          </a:xfrm>
          <a:prstGeom prst="wedgeRoundRectCallout">
            <a:avLst>
              <a:gd name="adj1" fmla="val 13588"/>
              <a:gd name="adj2" fmla="val 10858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cs-CZ" sz="1400" b="1" dirty="0" smtClean="0"/>
              <a:t>Aortic volume</a:t>
            </a:r>
            <a:endParaRPr lang="en-US" altLang="cs-CZ" sz="1400" b="1" dirty="0"/>
          </a:p>
        </p:txBody>
      </p:sp>
      <p:sp>
        <p:nvSpPr>
          <p:cNvPr id="44099" name="AutoShape 67"/>
          <p:cNvSpPr>
            <a:spLocks noChangeArrowheads="1"/>
          </p:cNvSpPr>
          <p:nvPr/>
        </p:nvSpPr>
        <p:spPr bwMode="auto">
          <a:xfrm>
            <a:off x="9309100" y="4508500"/>
            <a:ext cx="1816100" cy="546100"/>
          </a:xfrm>
          <a:prstGeom prst="wedgeRoundRectCallout">
            <a:avLst>
              <a:gd name="adj1" fmla="val -52560"/>
              <a:gd name="adj2" fmla="val 8256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cs-CZ" sz="1400" b="1" dirty="0" smtClean="0"/>
              <a:t>Blood pressure in arterial system</a:t>
            </a:r>
            <a:endParaRPr lang="en-US" altLang="cs-CZ" sz="1400" b="1" dirty="0"/>
          </a:p>
        </p:txBody>
      </p:sp>
      <p:sp>
        <p:nvSpPr>
          <p:cNvPr id="44100" name="AutoShape 68"/>
          <p:cNvSpPr>
            <a:spLocks noChangeArrowheads="1"/>
          </p:cNvSpPr>
          <p:nvPr/>
        </p:nvSpPr>
        <p:spPr bwMode="auto">
          <a:xfrm>
            <a:off x="254000" y="4533900"/>
            <a:ext cx="2044700" cy="546100"/>
          </a:xfrm>
          <a:prstGeom prst="wedgeRoundRectCallout">
            <a:avLst>
              <a:gd name="adj1" fmla="val 46815"/>
              <a:gd name="adj2" fmla="val 7558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cs-CZ" sz="1400" b="1" dirty="0" smtClean="0"/>
              <a:t>Blood pressure in venous system</a:t>
            </a:r>
            <a:endParaRPr lang="en-US" altLang="cs-CZ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val 74"/>
          <p:cNvSpPr>
            <a:spLocks noChangeArrowheads="1"/>
          </p:cNvSpPr>
          <p:nvPr/>
        </p:nvSpPr>
        <p:spPr bwMode="auto">
          <a:xfrm>
            <a:off x="9471025" y="5126038"/>
            <a:ext cx="2574925" cy="9128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1987" name="Oval 73"/>
          <p:cNvSpPr>
            <a:spLocks noChangeArrowheads="1"/>
          </p:cNvSpPr>
          <p:nvPr/>
        </p:nvSpPr>
        <p:spPr bwMode="auto">
          <a:xfrm>
            <a:off x="214313" y="5689600"/>
            <a:ext cx="4333875" cy="841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1988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863600" y="144463"/>
            <a:ext cx="10363200" cy="1470025"/>
          </a:xfrm>
        </p:spPr>
        <p:txBody>
          <a:bodyPr/>
          <a:lstStyle/>
          <a:p>
            <a:pPr algn="ctr"/>
            <a:r>
              <a:rPr lang="en-US" altLang="cs-CZ" sz="3200" dirty="0" smtClean="0"/>
              <a:t>Arterial blood pressure in case of </a:t>
            </a:r>
            <a:r>
              <a:rPr lang="en-US" altLang="cs-CZ" sz="3200" dirty="0" err="1" smtClean="0"/>
              <a:t>chang</a:t>
            </a:r>
            <a:r>
              <a:rPr lang="cs-CZ" altLang="cs-CZ" sz="3200" dirty="0" err="1" smtClean="0"/>
              <a:t>ing</a:t>
            </a:r>
            <a:r>
              <a:rPr lang="en-US" altLang="cs-CZ" sz="3200" dirty="0" smtClean="0"/>
              <a:t> </a:t>
            </a:r>
            <a:r>
              <a:rPr lang="en-US" altLang="cs-CZ" sz="3200" dirty="0" smtClean="0"/>
              <a:t>circulatory parameters and cardiac output</a:t>
            </a:r>
          </a:p>
        </p:txBody>
      </p:sp>
      <p:sp>
        <p:nvSpPr>
          <p:cNvPr id="41989" name="Oval 7"/>
          <p:cNvSpPr>
            <a:spLocks noChangeArrowheads="1"/>
          </p:cNvSpPr>
          <p:nvPr/>
        </p:nvSpPr>
        <p:spPr bwMode="auto">
          <a:xfrm>
            <a:off x="2751138" y="2544763"/>
            <a:ext cx="6113462" cy="16637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1990" name="Oval 8"/>
          <p:cNvSpPr>
            <a:spLocks noChangeArrowheads="1"/>
          </p:cNvSpPr>
          <p:nvPr/>
        </p:nvSpPr>
        <p:spPr bwMode="auto">
          <a:xfrm>
            <a:off x="2967038" y="2725738"/>
            <a:ext cx="5708650" cy="1377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1991" name="Rectangle 9"/>
          <p:cNvSpPr>
            <a:spLocks noChangeArrowheads="1"/>
          </p:cNvSpPr>
          <p:nvPr/>
        </p:nvSpPr>
        <p:spPr bwMode="auto">
          <a:xfrm>
            <a:off x="5170488" y="2397125"/>
            <a:ext cx="1454150" cy="606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1992" name="Rectangle 10"/>
          <p:cNvSpPr>
            <a:spLocks noChangeArrowheads="1"/>
          </p:cNvSpPr>
          <p:nvPr/>
        </p:nvSpPr>
        <p:spPr bwMode="auto">
          <a:xfrm>
            <a:off x="5164138" y="3852863"/>
            <a:ext cx="1454150" cy="50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1993" name="Text Box 11"/>
          <p:cNvSpPr txBox="1">
            <a:spLocks noChangeArrowheads="1"/>
          </p:cNvSpPr>
          <p:nvPr/>
        </p:nvSpPr>
        <p:spPr bwMode="auto">
          <a:xfrm>
            <a:off x="5675313" y="3943350"/>
            <a:ext cx="682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altLang="cs-CZ" b="1" u="sng">
                <a:latin typeface="Arial" pitchFamily="34" charset="0"/>
              </a:rPr>
              <a:t>R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1994" name="Text Box 12"/>
          <p:cNvSpPr txBox="1">
            <a:spLocks noChangeArrowheads="1"/>
          </p:cNvSpPr>
          <p:nvPr/>
        </p:nvSpPr>
        <p:spPr bwMode="auto">
          <a:xfrm>
            <a:off x="8856663" y="3255963"/>
            <a:ext cx="693737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P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1995" name="Text Box 13"/>
          <p:cNvSpPr txBox="1">
            <a:spLocks noChangeArrowheads="1"/>
          </p:cNvSpPr>
          <p:nvPr/>
        </p:nvSpPr>
        <p:spPr bwMode="auto">
          <a:xfrm>
            <a:off x="2260600" y="3200400"/>
            <a:ext cx="6937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P</a:t>
            </a:r>
            <a:r>
              <a:rPr lang="cs-CZ" altLang="cs-CZ" b="1" baseline="-25000">
                <a:latin typeface="Arial" pitchFamily="34" charset="0"/>
              </a:rPr>
              <a:t>v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1996" name="Freeform 14"/>
          <p:cNvSpPr>
            <a:spLocks/>
          </p:cNvSpPr>
          <p:nvPr/>
        </p:nvSpPr>
        <p:spPr bwMode="auto">
          <a:xfrm>
            <a:off x="6407150" y="2649538"/>
            <a:ext cx="912813" cy="114300"/>
          </a:xfrm>
          <a:custGeom>
            <a:avLst/>
            <a:gdLst>
              <a:gd name="T0" fmla="*/ 0 w 1079"/>
              <a:gd name="T1" fmla="*/ 0 h 180"/>
              <a:gd name="T2" fmla="*/ 2147483647 w 1079"/>
              <a:gd name="T3" fmla="*/ 2147483647 h 180"/>
              <a:gd name="T4" fmla="*/ 2147483647 w 1079"/>
              <a:gd name="T5" fmla="*/ 2147483647 h 180"/>
              <a:gd name="T6" fmla="*/ 0 60000 65536"/>
              <a:gd name="T7" fmla="*/ 0 60000 65536"/>
              <a:gd name="T8" fmla="*/ 0 60000 65536"/>
              <a:gd name="T9" fmla="*/ 0 w 1079"/>
              <a:gd name="T10" fmla="*/ 0 h 180"/>
              <a:gd name="T11" fmla="*/ 1079 w 1079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79" h="180">
                <a:moveTo>
                  <a:pt x="0" y="0"/>
                </a:moveTo>
                <a:cubicBezTo>
                  <a:pt x="90" y="10"/>
                  <a:pt x="362" y="28"/>
                  <a:pt x="542" y="58"/>
                </a:cubicBezTo>
                <a:cubicBezTo>
                  <a:pt x="722" y="88"/>
                  <a:pt x="967" y="155"/>
                  <a:pt x="1079" y="180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97" name="Freeform 15"/>
          <p:cNvSpPr>
            <a:spLocks/>
          </p:cNvSpPr>
          <p:nvPr/>
        </p:nvSpPr>
        <p:spPr bwMode="auto">
          <a:xfrm>
            <a:off x="6294438" y="4068763"/>
            <a:ext cx="857250" cy="92075"/>
          </a:xfrm>
          <a:custGeom>
            <a:avLst/>
            <a:gdLst>
              <a:gd name="T0" fmla="*/ 2147483647 w 1013"/>
              <a:gd name="T1" fmla="*/ 0 h 143"/>
              <a:gd name="T2" fmla="*/ 2147483647 w 1013"/>
              <a:gd name="T3" fmla="*/ 2147483647 h 143"/>
              <a:gd name="T4" fmla="*/ 0 w 1013"/>
              <a:gd name="T5" fmla="*/ 2147483647 h 143"/>
              <a:gd name="T6" fmla="*/ 0 60000 65536"/>
              <a:gd name="T7" fmla="*/ 0 60000 65536"/>
              <a:gd name="T8" fmla="*/ 0 60000 65536"/>
              <a:gd name="T9" fmla="*/ 0 w 1013"/>
              <a:gd name="T10" fmla="*/ 0 h 143"/>
              <a:gd name="T11" fmla="*/ 1013 w 1013"/>
              <a:gd name="T12" fmla="*/ 143 h 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143">
                <a:moveTo>
                  <a:pt x="1013" y="0"/>
                </a:moveTo>
                <a:cubicBezTo>
                  <a:pt x="928" y="15"/>
                  <a:pt x="672" y="69"/>
                  <a:pt x="503" y="90"/>
                </a:cubicBezTo>
                <a:cubicBezTo>
                  <a:pt x="265" y="143"/>
                  <a:pt x="105" y="119"/>
                  <a:pt x="0" y="127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98" name="Text Box 16"/>
          <p:cNvSpPr txBox="1">
            <a:spLocks noChangeArrowheads="1"/>
          </p:cNvSpPr>
          <p:nvPr/>
        </p:nvSpPr>
        <p:spPr bwMode="auto">
          <a:xfrm>
            <a:off x="7091363" y="2276475"/>
            <a:ext cx="69373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 b="1">
                <a:latin typeface="Arial" pitchFamily="34" charset="0"/>
              </a:rPr>
              <a:t>Q</a:t>
            </a:r>
            <a:endParaRPr lang="cs-CZ" altLang="cs-CZ" b="1">
              <a:latin typeface="Arial" pitchFamily="34" charset="0"/>
            </a:endParaRPr>
          </a:p>
        </p:txBody>
      </p:sp>
      <p:sp>
        <p:nvSpPr>
          <p:cNvPr id="41999" name="Line 18"/>
          <p:cNvSpPr>
            <a:spLocks noChangeShapeType="1"/>
          </p:cNvSpPr>
          <p:nvPr/>
        </p:nvSpPr>
        <p:spPr bwMode="auto">
          <a:xfrm>
            <a:off x="8758238" y="3395663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0" name="Line 19"/>
          <p:cNvSpPr>
            <a:spLocks noChangeShapeType="1"/>
          </p:cNvSpPr>
          <p:nvPr/>
        </p:nvSpPr>
        <p:spPr bwMode="auto">
          <a:xfrm flipH="1">
            <a:off x="2640013" y="3378200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1" name="Line 20"/>
          <p:cNvSpPr>
            <a:spLocks noChangeShapeType="1"/>
          </p:cNvSpPr>
          <p:nvPr/>
        </p:nvSpPr>
        <p:spPr bwMode="auto">
          <a:xfrm flipV="1">
            <a:off x="7002463" y="2528888"/>
            <a:ext cx="193675" cy="174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5" name="Text Box 25"/>
          <p:cNvSpPr txBox="1">
            <a:spLocks noChangeArrowheads="1"/>
          </p:cNvSpPr>
          <p:nvPr/>
        </p:nvSpPr>
        <p:spPr bwMode="auto">
          <a:xfrm>
            <a:off x="3073400" y="3197225"/>
            <a:ext cx="2751138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 sz="1400" b="1" dirty="0" smtClean="0">
                <a:latin typeface="Arial" pitchFamily="34" charset="0"/>
              </a:rPr>
              <a:t>venous system</a:t>
            </a:r>
            <a:endParaRPr lang="en-US" altLang="cs-CZ" dirty="0">
              <a:latin typeface="Arial" pitchFamily="34" charset="0"/>
            </a:endParaRPr>
          </a:p>
        </p:txBody>
      </p:sp>
      <p:sp>
        <p:nvSpPr>
          <p:cNvPr id="42006" name="Text Box 26"/>
          <p:cNvSpPr txBox="1">
            <a:spLocks noChangeArrowheads="1"/>
          </p:cNvSpPr>
          <p:nvPr/>
        </p:nvSpPr>
        <p:spPr bwMode="auto">
          <a:xfrm>
            <a:off x="8253413" y="2451100"/>
            <a:ext cx="642937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V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2007" name="Line 27"/>
          <p:cNvSpPr>
            <a:spLocks noChangeShapeType="1"/>
          </p:cNvSpPr>
          <p:nvPr/>
        </p:nvSpPr>
        <p:spPr bwMode="auto">
          <a:xfrm flipV="1">
            <a:off x="8120063" y="2751138"/>
            <a:ext cx="158750" cy="169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8" name="Text Box 28"/>
          <p:cNvSpPr txBox="1">
            <a:spLocks noChangeArrowheads="1"/>
          </p:cNvSpPr>
          <p:nvPr/>
        </p:nvSpPr>
        <p:spPr bwMode="auto">
          <a:xfrm>
            <a:off x="5145088" y="2392363"/>
            <a:ext cx="14716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altLang="cs-CZ" sz="1600" b="1" dirty="0" smtClean="0">
                <a:latin typeface="Arial" pitchFamily="34" charset="0"/>
              </a:rPr>
              <a:t>HEART</a:t>
            </a:r>
            <a:endParaRPr lang="cs-CZ" altLang="cs-CZ" sz="1600" b="1" dirty="0">
              <a:latin typeface="Arial" pitchFamily="34" charset="0"/>
            </a:endParaRPr>
          </a:p>
          <a:p>
            <a:pPr algn="ctr"/>
            <a:r>
              <a:rPr lang="cs-CZ" altLang="cs-CZ" b="1" u="sng" dirty="0">
                <a:latin typeface="Arial" pitchFamily="34" charset="0"/>
              </a:rPr>
              <a:t>SV</a:t>
            </a:r>
            <a:r>
              <a:rPr lang="cs-CZ" altLang="cs-CZ" b="1" dirty="0">
                <a:latin typeface="Arial" pitchFamily="34" charset="0"/>
              </a:rPr>
              <a:t>, </a:t>
            </a:r>
            <a:r>
              <a:rPr lang="cs-CZ" altLang="cs-CZ" b="1" u="sng" dirty="0" smtClean="0">
                <a:latin typeface="Arial" pitchFamily="34" charset="0"/>
              </a:rPr>
              <a:t>HR</a:t>
            </a:r>
            <a:endParaRPr lang="cs-CZ" altLang="cs-CZ" dirty="0">
              <a:latin typeface="Arial" pitchFamily="34" charset="0"/>
            </a:endParaRPr>
          </a:p>
        </p:txBody>
      </p:sp>
      <p:grpSp>
        <p:nvGrpSpPr>
          <p:cNvPr id="42038" name="Group 54"/>
          <p:cNvGrpSpPr>
            <a:grpSpLocks/>
          </p:cNvGrpSpPr>
          <p:nvPr/>
        </p:nvGrpSpPr>
        <p:grpSpPr bwMode="auto">
          <a:xfrm>
            <a:off x="7462838" y="2844800"/>
            <a:ext cx="800100" cy="373063"/>
            <a:chOff x="5085" y="1272"/>
            <a:chExt cx="504" cy="235"/>
          </a:xfrm>
        </p:grpSpPr>
        <p:sp>
          <p:nvSpPr>
            <p:cNvPr id="42003" name="Text Box 23"/>
            <p:cNvSpPr txBox="1">
              <a:spLocks noChangeArrowheads="1"/>
            </p:cNvSpPr>
            <p:nvPr/>
          </p:nvSpPr>
          <p:spPr bwMode="auto">
            <a:xfrm>
              <a:off x="5085" y="1272"/>
              <a:ext cx="504" cy="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cs-CZ" altLang="cs-CZ" b="1">
                  <a:latin typeface="Arial" pitchFamily="34" charset="0"/>
                </a:rPr>
                <a:t>C</a:t>
              </a:r>
              <a:r>
                <a:rPr lang="cs-CZ" altLang="cs-CZ" b="1" baseline="-25000">
                  <a:latin typeface="Arial" pitchFamily="34" charset="0"/>
                </a:rPr>
                <a:t>a</a:t>
              </a:r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2009" name="Line 29"/>
            <p:cNvSpPr>
              <a:spLocks noChangeShapeType="1"/>
            </p:cNvSpPr>
            <p:nvPr/>
          </p:nvSpPr>
          <p:spPr bwMode="auto">
            <a:xfrm>
              <a:off x="5123" y="1504"/>
              <a:ext cx="2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2010" name="Text Box 37"/>
          <p:cNvSpPr txBox="1">
            <a:spLocks noChangeArrowheads="1"/>
          </p:cNvSpPr>
          <p:nvPr/>
        </p:nvSpPr>
        <p:spPr bwMode="auto">
          <a:xfrm>
            <a:off x="1033463" y="4498975"/>
            <a:ext cx="3481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2400" b="1" dirty="0">
                <a:latin typeface="Times New Roman" pitchFamily="18" charset="0"/>
              </a:rPr>
              <a:t>P</a:t>
            </a:r>
            <a:r>
              <a:rPr lang="en-US" altLang="cs-CZ" sz="2400" b="1" baseline="-25000" dirty="0">
                <a:latin typeface="Times New Roman" pitchFamily="18" charset="0"/>
              </a:rPr>
              <a:t>a</a:t>
            </a:r>
            <a:r>
              <a:rPr lang="cs-CZ" altLang="cs-CZ" sz="2400" b="1" baseline="-25000" dirty="0" smtClean="0">
                <a:latin typeface="Times New Roman" pitchFamily="18" charset="0"/>
              </a:rPr>
              <a:t>,m </a:t>
            </a:r>
            <a:r>
              <a:rPr lang="en-US" altLang="cs-CZ" sz="2400" b="1" dirty="0">
                <a:latin typeface="Times New Roman" pitchFamily="18" charset="0"/>
              </a:rPr>
              <a:t>-</a:t>
            </a:r>
            <a:r>
              <a:rPr lang="cs-CZ" altLang="cs-CZ" sz="2400" b="1" dirty="0">
                <a:latin typeface="Times New Roman" pitchFamily="18" charset="0"/>
              </a:rPr>
              <a:t> </a:t>
            </a:r>
            <a:r>
              <a:rPr lang="en-US" altLang="cs-CZ" sz="2400" b="1" dirty="0" err="1">
                <a:latin typeface="Times New Roman" pitchFamily="18" charset="0"/>
              </a:rPr>
              <a:t>P</a:t>
            </a:r>
            <a:r>
              <a:rPr lang="en-US" altLang="cs-CZ" sz="2400" b="1" baseline="-25000" dirty="0" err="1">
                <a:latin typeface="Times New Roman" pitchFamily="18" charset="0"/>
              </a:rPr>
              <a:t>v</a:t>
            </a:r>
            <a:r>
              <a:rPr lang="cs-CZ" altLang="cs-CZ" sz="2400" b="1" baseline="-25000" dirty="0" smtClean="0">
                <a:latin typeface="Times New Roman" pitchFamily="18" charset="0"/>
              </a:rPr>
              <a:t>,m</a:t>
            </a:r>
            <a:r>
              <a:rPr lang="en-US" altLang="cs-CZ" sz="2400" b="1" dirty="0" smtClean="0">
                <a:latin typeface="Times New Roman" pitchFamily="18" charset="0"/>
              </a:rPr>
              <a:t> </a:t>
            </a:r>
            <a:r>
              <a:rPr lang="cs-CZ" altLang="cs-CZ" sz="2400" b="1" dirty="0">
                <a:latin typeface="Times New Roman" pitchFamily="18" charset="0"/>
              </a:rPr>
              <a:t>= </a:t>
            </a:r>
            <a:r>
              <a:rPr lang="en-US" altLang="cs-CZ" sz="2400" b="1" dirty="0">
                <a:latin typeface="Times New Roman" pitchFamily="18" charset="0"/>
                <a:sym typeface="Symbol" pitchFamily="18" charset="2"/>
              </a:rPr>
              <a:t>Q</a:t>
            </a:r>
            <a:r>
              <a:rPr lang="cs-CZ" altLang="cs-CZ" sz="24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2400" b="1" dirty="0">
                <a:latin typeface="Times New Roman" pitchFamily="18" charset="0"/>
                <a:cs typeface="Arial" pitchFamily="34" charset="0"/>
                <a:sym typeface="Symbol" pitchFamily="18" charset="2"/>
              </a:rPr>
              <a:t>·</a:t>
            </a:r>
            <a:r>
              <a:rPr lang="cs-CZ" altLang="cs-CZ" sz="2400" b="1" dirty="0">
                <a:latin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altLang="cs-CZ" sz="2400" b="1" dirty="0">
                <a:latin typeface="Times New Roman" pitchFamily="18" charset="0"/>
                <a:cs typeface="Arial" pitchFamily="34" charset="0"/>
                <a:sym typeface="Symbol" pitchFamily="18" charset="2"/>
              </a:rPr>
              <a:t>R</a:t>
            </a:r>
          </a:p>
        </p:txBody>
      </p:sp>
      <p:sp>
        <p:nvSpPr>
          <p:cNvPr id="42011" name="Text Box 38"/>
          <p:cNvSpPr txBox="1">
            <a:spLocks noChangeArrowheads="1"/>
          </p:cNvSpPr>
          <p:nvPr/>
        </p:nvSpPr>
        <p:spPr bwMode="auto">
          <a:xfrm>
            <a:off x="666750" y="5181600"/>
            <a:ext cx="3686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2400" b="1" dirty="0">
                <a:latin typeface="Times New Roman" pitchFamily="18" charset="0"/>
              </a:rPr>
              <a:t>P</a:t>
            </a:r>
            <a:r>
              <a:rPr lang="en-US" altLang="cs-CZ" sz="2400" b="1" baseline="-25000" dirty="0">
                <a:latin typeface="Times New Roman" pitchFamily="18" charset="0"/>
              </a:rPr>
              <a:t>a</a:t>
            </a:r>
            <a:r>
              <a:rPr lang="cs-CZ" altLang="cs-CZ" sz="2400" b="1" baseline="-25000" dirty="0" smtClean="0">
                <a:latin typeface="Times New Roman" pitchFamily="18" charset="0"/>
              </a:rPr>
              <a:t>,</a:t>
            </a:r>
            <a:r>
              <a:rPr lang="sk-SK" altLang="cs-CZ" sz="2400" b="1" baseline="-25000" dirty="0" smtClean="0">
                <a:latin typeface="Times New Roman" pitchFamily="18" charset="0"/>
              </a:rPr>
              <a:t>m</a:t>
            </a:r>
            <a:r>
              <a:rPr lang="cs-CZ" altLang="cs-CZ" sz="2400" b="1" baseline="-25000" dirty="0" smtClean="0">
                <a:latin typeface="Times New Roman" pitchFamily="18" charset="0"/>
              </a:rPr>
              <a:t> </a:t>
            </a:r>
            <a:r>
              <a:rPr lang="cs-CZ" altLang="cs-CZ" sz="2400" b="1" dirty="0">
                <a:latin typeface="Times New Roman" pitchFamily="18" charset="0"/>
              </a:rPr>
              <a:t>= </a:t>
            </a:r>
            <a:r>
              <a:rPr lang="en-US" altLang="cs-CZ" sz="2400" b="1" dirty="0">
                <a:latin typeface="Times New Roman" pitchFamily="18" charset="0"/>
                <a:sym typeface="Symbol" pitchFamily="18" charset="2"/>
              </a:rPr>
              <a:t>SV</a:t>
            </a:r>
            <a:r>
              <a:rPr lang="cs-CZ" altLang="cs-CZ" sz="24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2400" b="1" dirty="0">
                <a:latin typeface="Times New Roman" pitchFamily="18" charset="0"/>
                <a:cs typeface="Arial" pitchFamily="34" charset="0"/>
                <a:sym typeface="Symbol" pitchFamily="18" charset="2"/>
              </a:rPr>
              <a:t>·</a:t>
            </a:r>
            <a:r>
              <a:rPr lang="cs-CZ" altLang="cs-CZ" sz="2400" b="1" dirty="0">
                <a:latin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sk-SK" altLang="cs-CZ" sz="2400" b="1" dirty="0" smtClean="0">
                <a:latin typeface="Times New Roman" pitchFamily="18" charset="0"/>
                <a:cs typeface="Arial" pitchFamily="34" charset="0"/>
                <a:sym typeface="Symbol" pitchFamily="18" charset="2"/>
              </a:rPr>
              <a:t>HR</a:t>
            </a:r>
            <a:r>
              <a:rPr lang="cs-CZ" altLang="cs-CZ" sz="2400" b="1" dirty="0" smtClean="0">
                <a:latin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altLang="cs-CZ" sz="2400" b="1" dirty="0">
                <a:latin typeface="Times New Roman" pitchFamily="18" charset="0"/>
                <a:sym typeface="Symbol" pitchFamily="18" charset="2"/>
              </a:rPr>
              <a:t>·</a:t>
            </a:r>
            <a:r>
              <a:rPr lang="cs-CZ" altLang="cs-CZ" sz="24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2400" b="1" dirty="0">
                <a:latin typeface="Times New Roman" pitchFamily="18" charset="0"/>
                <a:sym typeface="Symbol" pitchFamily="18" charset="2"/>
              </a:rPr>
              <a:t>R</a:t>
            </a:r>
            <a:r>
              <a:rPr lang="cs-CZ" altLang="cs-CZ" sz="24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2400" b="1" dirty="0">
                <a:latin typeface="Times New Roman" pitchFamily="18" charset="0"/>
              </a:rPr>
              <a:t>+ </a:t>
            </a:r>
            <a:r>
              <a:rPr lang="en-US" altLang="cs-CZ" sz="2400" b="1" dirty="0" err="1">
                <a:latin typeface="Times New Roman" pitchFamily="18" charset="0"/>
              </a:rPr>
              <a:t>P</a:t>
            </a:r>
            <a:r>
              <a:rPr lang="en-US" altLang="cs-CZ" sz="2400" b="1" baseline="-25000" dirty="0" err="1">
                <a:latin typeface="Times New Roman" pitchFamily="18" charset="0"/>
              </a:rPr>
              <a:t>v</a:t>
            </a:r>
            <a:r>
              <a:rPr lang="cs-CZ" altLang="cs-CZ" sz="2400" b="1" baseline="-25000" dirty="0" smtClean="0">
                <a:latin typeface="Times New Roman" pitchFamily="18" charset="0"/>
              </a:rPr>
              <a:t>,</a:t>
            </a:r>
            <a:r>
              <a:rPr lang="sk-SK" altLang="cs-CZ" sz="2400" b="1" baseline="-25000" dirty="0" smtClean="0">
                <a:latin typeface="Times New Roman" pitchFamily="18" charset="0"/>
              </a:rPr>
              <a:t>m</a:t>
            </a:r>
            <a:r>
              <a:rPr lang="en-US" altLang="cs-CZ" sz="2400" dirty="0" smtClean="0">
                <a:latin typeface="Times New Roman" pitchFamily="18" charset="0"/>
              </a:rPr>
              <a:t> </a:t>
            </a:r>
            <a:endParaRPr lang="en-US" altLang="cs-CZ" sz="2400" dirty="0">
              <a:latin typeface="Times New Roman" pitchFamily="18" charset="0"/>
            </a:endParaRPr>
          </a:p>
        </p:txBody>
      </p:sp>
      <p:sp>
        <p:nvSpPr>
          <p:cNvPr id="42012" name="Text Box 39"/>
          <p:cNvSpPr txBox="1">
            <a:spLocks noChangeArrowheads="1"/>
          </p:cNvSpPr>
          <p:nvPr/>
        </p:nvSpPr>
        <p:spPr bwMode="auto">
          <a:xfrm>
            <a:off x="876300" y="5834063"/>
            <a:ext cx="43513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2800" b="1" dirty="0">
                <a:latin typeface="Times New Roman" pitchFamily="18" charset="0"/>
              </a:rPr>
              <a:t>P</a:t>
            </a:r>
            <a:r>
              <a:rPr lang="en-US" altLang="cs-CZ" sz="2800" b="1" baseline="-25000" dirty="0">
                <a:latin typeface="Times New Roman" pitchFamily="18" charset="0"/>
              </a:rPr>
              <a:t>a</a:t>
            </a:r>
            <a:r>
              <a:rPr lang="cs-CZ" altLang="cs-CZ" sz="2800" b="1" baseline="-25000" dirty="0" smtClean="0">
                <a:latin typeface="Times New Roman" pitchFamily="18" charset="0"/>
              </a:rPr>
              <a:t>,m</a:t>
            </a:r>
            <a:r>
              <a:rPr lang="en-US" altLang="cs-CZ" sz="2800" b="1" dirty="0" smtClean="0">
                <a:latin typeface="Times New Roman" pitchFamily="18" charset="0"/>
              </a:rPr>
              <a:t> </a:t>
            </a:r>
            <a:r>
              <a:rPr lang="cs-CZ" altLang="cs-CZ" sz="2800" b="1" dirty="0">
                <a:latin typeface="Times New Roman" pitchFamily="18" charset="0"/>
                <a:sym typeface="Symbol" pitchFamily="18" charset="2"/>
              </a:rPr>
              <a:t> </a:t>
            </a:r>
            <a:r>
              <a:rPr lang="en-US" altLang="cs-CZ" sz="2800" b="1" dirty="0">
                <a:latin typeface="Times New Roman" pitchFamily="18" charset="0"/>
                <a:sym typeface="Symbol" pitchFamily="18" charset="2"/>
              </a:rPr>
              <a:t>SV</a:t>
            </a:r>
            <a:r>
              <a:rPr lang="cs-CZ" altLang="cs-CZ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2800" b="1" dirty="0">
                <a:latin typeface="Times New Roman" pitchFamily="18" charset="0"/>
                <a:cs typeface="Arial" pitchFamily="34" charset="0"/>
                <a:sym typeface="Symbol" pitchFamily="18" charset="2"/>
              </a:rPr>
              <a:t>·</a:t>
            </a:r>
            <a:r>
              <a:rPr lang="cs-CZ" altLang="cs-CZ" sz="2800" b="1" dirty="0">
                <a:latin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sk-SK" altLang="cs-CZ" sz="2800" b="1" dirty="0" smtClean="0">
                <a:latin typeface="Times New Roman" pitchFamily="18" charset="0"/>
                <a:cs typeface="Arial" pitchFamily="34" charset="0"/>
                <a:sym typeface="Symbol" pitchFamily="18" charset="2"/>
              </a:rPr>
              <a:t>HR</a:t>
            </a:r>
            <a:r>
              <a:rPr lang="cs-CZ" altLang="cs-CZ" sz="2800" b="1" dirty="0" smtClean="0">
                <a:latin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en-US" altLang="cs-CZ" sz="2800" b="1" dirty="0">
                <a:latin typeface="Times New Roman" pitchFamily="18" charset="0"/>
                <a:sym typeface="Symbol" pitchFamily="18" charset="2"/>
              </a:rPr>
              <a:t>·</a:t>
            </a:r>
            <a:r>
              <a:rPr lang="cs-CZ" altLang="cs-CZ" sz="2800" b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cs-CZ" sz="2800" b="1" dirty="0">
                <a:latin typeface="Times New Roman" pitchFamily="18" charset="0"/>
                <a:sym typeface="Symbol" pitchFamily="18" charset="2"/>
              </a:rPr>
              <a:t>R</a:t>
            </a:r>
            <a:endParaRPr lang="en-US" altLang="cs-CZ" sz="2800" b="1" dirty="0">
              <a:latin typeface="Times New Roman" pitchFamily="18" charset="0"/>
            </a:endParaRPr>
          </a:p>
        </p:txBody>
      </p:sp>
      <p:sp>
        <p:nvSpPr>
          <p:cNvPr id="42014" name="AutoShape 33"/>
          <p:cNvSpPr>
            <a:spLocks noChangeArrowheads="1"/>
          </p:cNvSpPr>
          <p:nvPr/>
        </p:nvSpPr>
        <p:spPr bwMode="auto">
          <a:xfrm>
            <a:off x="290513" y="1641475"/>
            <a:ext cx="2746375" cy="1495425"/>
          </a:xfrm>
          <a:prstGeom prst="irregularSeal1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908050" y="2192338"/>
            <a:ext cx="170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</a:rPr>
              <a:t>Q =</a:t>
            </a:r>
            <a:endParaRPr lang="cs-CZ" altLang="cs-CZ" b="1">
              <a:latin typeface="Arial" pitchFamily="34" charset="0"/>
              <a:sym typeface="Symbol" pitchFamily="18" charset="2"/>
            </a:endParaRPr>
          </a:p>
        </p:txBody>
      </p:sp>
      <p:sp>
        <p:nvSpPr>
          <p:cNvPr id="42016" name="Line 40"/>
          <p:cNvSpPr>
            <a:spLocks noChangeShapeType="1"/>
          </p:cNvSpPr>
          <p:nvPr/>
        </p:nvSpPr>
        <p:spPr bwMode="auto">
          <a:xfrm>
            <a:off x="1528763" y="2351088"/>
            <a:ext cx="793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8" name="Text Box 42"/>
          <p:cNvSpPr txBox="1">
            <a:spLocks noChangeArrowheads="1"/>
          </p:cNvSpPr>
          <p:nvPr/>
        </p:nvSpPr>
        <p:spPr bwMode="auto">
          <a:xfrm>
            <a:off x="1682750" y="2319338"/>
            <a:ext cx="7524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R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2020" name="AutoShape 43"/>
          <p:cNvSpPr>
            <a:spLocks noChangeArrowheads="1"/>
          </p:cNvSpPr>
          <p:nvPr/>
        </p:nvSpPr>
        <p:spPr bwMode="auto">
          <a:xfrm>
            <a:off x="9093200" y="1685925"/>
            <a:ext cx="2747963" cy="1495425"/>
          </a:xfrm>
          <a:prstGeom prst="irregularSeal1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2021" name="Text Box 44"/>
          <p:cNvSpPr txBox="1">
            <a:spLocks noChangeArrowheads="1"/>
          </p:cNvSpPr>
          <p:nvPr/>
        </p:nvSpPr>
        <p:spPr bwMode="auto">
          <a:xfrm>
            <a:off x="9710738" y="2236788"/>
            <a:ext cx="17033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</a:rPr>
              <a:t>C</a:t>
            </a:r>
            <a:r>
              <a:rPr lang="cs-CZ" altLang="cs-CZ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cs-CZ" altLang="cs-CZ" b="1">
                <a:latin typeface="Arial" pitchFamily="34" charset="0"/>
              </a:rPr>
              <a:t>=</a:t>
            </a:r>
          </a:p>
        </p:txBody>
      </p:sp>
      <p:sp>
        <p:nvSpPr>
          <p:cNvPr id="42022" name="Line 45"/>
          <p:cNvSpPr>
            <a:spLocks noChangeShapeType="1"/>
          </p:cNvSpPr>
          <p:nvPr/>
        </p:nvSpPr>
        <p:spPr bwMode="auto">
          <a:xfrm>
            <a:off x="10331450" y="2395538"/>
            <a:ext cx="7937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23" name="Text Box 46"/>
          <p:cNvSpPr txBox="1">
            <a:spLocks noChangeArrowheads="1"/>
          </p:cNvSpPr>
          <p:nvPr/>
        </p:nvSpPr>
        <p:spPr bwMode="auto">
          <a:xfrm>
            <a:off x="10409238" y="2012950"/>
            <a:ext cx="754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V</a:t>
            </a:r>
            <a:r>
              <a:rPr lang="cs-CZ" altLang="cs-CZ" b="1" baseline="-25000">
                <a:latin typeface="Arial" pitchFamily="34" charset="0"/>
                <a:sym typeface="Symbol" pitchFamily="18" charset="2"/>
              </a:rPr>
              <a:t>a</a:t>
            </a:r>
            <a:endParaRPr lang="cs-CZ" altLang="cs-CZ" b="1" baseline="-25000">
              <a:latin typeface="Arial" pitchFamily="34" charset="0"/>
            </a:endParaRPr>
          </a:p>
        </p:txBody>
      </p:sp>
      <p:sp>
        <p:nvSpPr>
          <p:cNvPr id="42024" name="Text Box 47"/>
          <p:cNvSpPr txBox="1">
            <a:spLocks noChangeArrowheads="1"/>
          </p:cNvSpPr>
          <p:nvPr/>
        </p:nvSpPr>
        <p:spPr bwMode="auto">
          <a:xfrm>
            <a:off x="1500188" y="1982788"/>
            <a:ext cx="8810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P</a:t>
            </a:r>
            <a:r>
              <a:rPr lang="cs-CZ" altLang="cs-CZ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cs-CZ" altLang="cs-CZ" b="1">
                <a:latin typeface="Arial" pitchFamily="34" charset="0"/>
                <a:sym typeface="Symbol" pitchFamily="18" charset="2"/>
              </a:rPr>
              <a:t>- P</a:t>
            </a:r>
            <a:r>
              <a:rPr lang="cs-CZ" altLang="cs-CZ" b="1" baseline="-25000">
                <a:latin typeface="Arial" pitchFamily="34" charset="0"/>
                <a:sym typeface="Symbol" pitchFamily="18" charset="2"/>
              </a:rPr>
              <a:t>v</a:t>
            </a:r>
          </a:p>
        </p:txBody>
      </p:sp>
      <p:sp>
        <p:nvSpPr>
          <p:cNvPr id="42025" name="Text Box 59"/>
          <p:cNvSpPr txBox="1">
            <a:spLocks noChangeArrowheads="1"/>
          </p:cNvSpPr>
          <p:nvPr/>
        </p:nvSpPr>
        <p:spPr bwMode="auto">
          <a:xfrm>
            <a:off x="9942513" y="4497388"/>
            <a:ext cx="1493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dirty="0">
                <a:latin typeface="Times New Roman" pitchFamily="18" charset="0"/>
                <a:sym typeface="Symbol" pitchFamily="18" charset="2"/>
              </a:rPr>
              <a:t></a:t>
            </a:r>
            <a:r>
              <a:rPr lang="cs-CZ" altLang="cs-CZ" sz="2400" b="1" dirty="0" err="1">
                <a:latin typeface="Times New Roman" pitchFamily="18" charset="0"/>
                <a:sym typeface="Symbol" pitchFamily="18" charset="2"/>
              </a:rPr>
              <a:t>V</a:t>
            </a:r>
            <a:r>
              <a:rPr lang="cs-CZ" altLang="cs-CZ" sz="2400" b="1" baseline="-25000" dirty="0" err="1">
                <a:latin typeface="Times New Roman" pitchFamily="18" charset="0"/>
                <a:sym typeface="Symbol" pitchFamily="18" charset="2"/>
              </a:rPr>
              <a:t>a</a:t>
            </a:r>
            <a:r>
              <a:rPr lang="cs-CZ" altLang="cs-CZ" b="1" dirty="0">
                <a:latin typeface="Arial" pitchFamily="34" charset="0"/>
                <a:sym typeface="Symbol" pitchFamily="18" charset="2"/>
              </a:rPr>
              <a:t> </a:t>
            </a:r>
            <a:r>
              <a:rPr lang="en-US" altLang="cs-CZ" dirty="0">
                <a:latin typeface="Arial" pitchFamily="34" charset="0"/>
              </a:rPr>
              <a:t> </a:t>
            </a:r>
            <a:r>
              <a:rPr lang="cs-CZ" altLang="cs-CZ" sz="2400" b="1" dirty="0">
                <a:latin typeface="Times New Roman" pitchFamily="18" charset="0"/>
              </a:rPr>
              <a:t>SV</a:t>
            </a:r>
          </a:p>
        </p:txBody>
      </p:sp>
      <p:sp>
        <p:nvSpPr>
          <p:cNvPr id="42026" name="Text Box 60"/>
          <p:cNvSpPr txBox="1">
            <a:spLocks noChangeArrowheads="1"/>
          </p:cNvSpPr>
          <p:nvPr/>
        </p:nvSpPr>
        <p:spPr bwMode="auto">
          <a:xfrm>
            <a:off x="9847263" y="5224463"/>
            <a:ext cx="1276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800" b="1">
                <a:latin typeface="Arial" pitchFamily="34" charset="0"/>
                <a:sym typeface="Symbol" pitchFamily="18" charset="2"/>
              </a:rPr>
              <a:t>P</a:t>
            </a:r>
            <a:r>
              <a:rPr lang="cs-CZ" altLang="cs-CZ" sz="2800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en-US" altLang="cs-CZ" sz="2800" b="1">
                <a:latin typeface="Times New Roman" pitchFamily="18" charset="0"/>
              </a:rPr>
              <a:t> </a:t>
            </a:r>
            <a:r>
              <a:rPr lang="cs-CZ" altLang="cs-CZ" sz="2800" b="1">
                <a:latin typeface="Times New Roman" pitchFamily="18" charset="0"/>
                <a:sym typeface="Symbol" pitchFamily="18" charset="2"/>
              </a:rPr>
              <a:t></a:t>
            </a:r>
            <a:endParaRPr lang="en-US" altLang="cs-CZ" sz="2800" b="1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42027" name="Freeform 64"/>
          <p:cNvSpPr>
            <a:spLocks/>
          </p:cNvSpPr>
          <p:nvPr/>
        </p:nvSpPr>
        <p:spPr bwMode="auto">
          <a:xfrm>
            <a:off x="1316038" y="2684463"/>
            <a:ext cx="366712" cy="1689100"/>
          </a:xfrm>
          <a:custGeom>
            <a:avLst/>
            <a:gdLst>
              <a:gd name="T0" fmla="*/ 0 w 173"/>
              <a:gd name="T1" fmla="*/ 2147483647 h 1215"/>
              <a:gd name="T2" fmla="*/ 2147483647 w 173"/>
              <a:gd name="T3" fmla="*/ 2147483647 h 1215"/>
              <a:gd name="T4" fmla="*/ 2147483647 w 173"/>
              <a:gd name="T5" fmla="*/ 0 h 1215"/>
              <a:gd name="T6" fmla="*/ 0 60000 65536"/>
              <a:gd name="T7" fmla="*/ 0 60000 65536"/>
              <a:gd name="T8" fmla="*/ 0 60000 65536"/>
              <a:gd name="T9" fmla="*/ 0 w 173"/>
              <a:gd name="T10" fmla="*/ 0 h 1215"/>
              <a:gd name="T11" fmla="*/ 173 w 173"/>
              <a:gd name="T12" fmla="*/ 1215 h 12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" h="1215">
                <a:moveTo>
                  <a:pt x="0" y="46"/>
                </a:moveTo>
                <a:cubicBezTo>
                  <a:pt x="10" y="630"/>
                  <a:pt x="16" y="1215"/>
                  <a:pt x="45" y="1207"/>
                </a:cubicBezTo>
                <a:cubicBezTo>
                  <a:pt x="74" y="1199"/>
                  <a:pt x="146" y="251"/>
                  <a:pt x="173" y="0"/>
                </a:cubicBez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28" name="Freeform 69"/>
          <p:cNvSpPr>
            <a:spLocks/>
          </p:cNvSpPr>
          <p:nvPr/>
        </p:nvSpPr>
        <p:spPr bwMode="auto">
          <a:xfrm>
            <a:off x="10450513" y="2641600"/>
            <a:ext cx="425450" cy="1665288"/>
          </a:xfrm>
          <a:custGeom>
            <a:avLst/>
            <a:gdLst>
              <a:gd name="T0" fmla="*/ 0 w 201"/>
              <a:gd name="T1" fmla="*/ 2147483647 h 1225"/>
              <a:gd name="T2" fmla="*/ 2147483647 w 201"/>
              <a:gd name="T3" fmla="*/ 2147483647 h 1225"/>
              <a:gd name="T4" fmla="*/ 2147483647 w 201"/>
              <a:gd name="T5" fmla="*/ 0 h 1225"/>
              <a:gd name="T6" fmla="*/ 0 60000 65536"/>
              <a:gd name="T7" fmla="*/ 0 60000 65536"/>
              <a:gd name="T8" fmla="*/ 0 60000 65536"/>
              <a:gd name="T9" fmla="*/ 0 w 201"/>
              <a:gd name="T10" fmla="*/ 0 h 1225"/>
              <a:gd name="T11" fmla="*/ 201 w 201"/>
              <a:gd name="T12" fmla="*/ 1225 h 12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1" h="1225">
                <a:moveTo>
                  <a:pt x="0" y="55"/>
                </a:moveTo>
                <a:lnTo>
                  <a:pt x="101" y="1225"/>
                </a:lnTo>
                <a:lnTo>
                  <a:pt x="201" y="0"/>
                </a:lnTo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29" name="Text Box 70"/>
          <p:cNvSpPr txBox="1">
            <a:spLocks noChangeArrowheads="1"/>
          </p:cNvSpPr>
          <p:nvPr/>
        </p:nvSpPr>
        <p:spPr bwMode="auto">
          <a:xfrm>
            <a:off x="10799763" y="5122863"/>
            <a:ext cx="9667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800" b="1">
                <a:latin typeface="Arial" pitchFamily="34" charset="0"/>
              </a:rPr>
              <a:t>SV</a:t>
            </a:r>
          </a:p>
        </p:txBody>
      </p:sp>
      <p:sp>
        <p:nvSpPr>
          <p:cNvPr id="42030" name="Line 71"/>
          <p:cNvSpPr>
            <a:spLocks noChangeShapeType="1"/>
          </p:cNvSpPr>
          <p:nvPr/>
        </p:nvSpPr>
        <p:spPr bwMode="auto">
          <a:xfrm>
            <a:off x="10888663" y="5572125"/>
            <a:ext cx="587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1" name="Text Box 72"/>
          <p:cNvSpPr txBox="1">
            <a:spLocks noChangeArrowheads="1"/>
          </p:cNvSpPr>
          <p:nvPr/>
        </p:nvSpPr>
        <p:spPr bwMode="auto">
          <a:xfrm>
            <a:off x="10915650" y="5487988"/>
            <a:ext cx="7731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800" b="1">
                <a:latin typeface="Arial" pitchFamily="34" charset="0"/>
              </a:rPr>
              <a:t>C</a:t>
            </a:r>
            <a:r>
              <a:rPr lang="cs-CZ" altLang="cs-CZ" sz="2800" b="1" baseline="-25000">
                <a:latin typeface="Arial" pitchFamily="34" charset="0"/>
              </a:rPr>
              <a:t>a</a:t>
            </a:r>
          </a:p>
        </p:txBody>
      </p:sp>
      <p:sp>
        <p:nvSpPr>
          <p:cNvPr id="42032" name="Freeform 75"/>
          <p:cNvSpPr>
            <a:spLocks/>
          </p:cNvSpPr>
          <p:nvPr/>
        </p:nvSpPr>
        <p:spPr bwMode="auto">
          <a:xfrm>
            <a:off x="5376863" y="5386388"/>
            <a:ext cx="3341687" cy="1089025"/>
          </a:xfrm>
          <a:custGeom>
            <a:avLst/>
            <a:gdLst>
              <a:gd name="T0" fmla="*/ 0 w 1681"/>
              <a:gd name="T1" fmla="*/ 2147483647 h 686"/>
              <a:gd name="T2" fmla="*/ 2147483647 w 1681"/>
              <a:gd name="T3" fmla="*/ 2147483647 h 686"/>
              <a:gd name="T4" fmla="*/ 2147483647 w 1681"/>
              <a:gd name="T5" fmla="*/ 2147483647 h 686"/>
              <a:gd name="T6" fmla="*/ 2147483647 w 1681"/>
              <a:gd name="T7" fmla="*/ 2147483647 h 686"/>
              <a:gd name="T8" fmla="*/ 2147483647 w 1681"/>
              <a:gd name="T9" fmla="*/ 2147483647 h 686"/>
              <a:gd name="T10" fmla="*/ 2147483647 w 1681"/>
              <a:gd name="T11" fmla="*/ 2147483647 h 6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81"/>
              <a:gd name="T19" fmla="*/ 0 h 686"/>
              <a:gd name="T20" fmla="*/ 1681 w 1681"/>
              <a:gd name="T21" fmla="*/ 686 h 6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81" h="686">
                <a:moveTo>
                  <a:pt x="0" y="686"/>
                </a:moveTo>
                <a:cubicBezTo>
                  <a:pt x="35" y="585"/>
                  <a:pt x="136" y="162"/>
                  <a:pt x="209" y="81"/>
                </a:cubicBezTo>
                <a:cubicBezTo>
                  <a:pt x="282" y="0"/>
                  <a:pt x="379" y="179"/>
                  <a:pt x="438" y="200"/>
                </a:cubicBezTo>
                <a:cubicBezTo>
                  <a:pt x="497" y="221"/>
                  <a:pt x="464" y="140"/>
                  <a:pt x="566" y="209"/>
                </a:cubicBezTo>
                <a:cubicBezTo>
                  <a:pt x="670" y="250"/>
                  <a:pt x="864" y="545"/>
                  <a:pt x="1050" y="612"/>
                </a:cubicBezTo>
                <a:cubicBezTo>
                  <a:pt x="1236" y="679"/>
                  <a:pt x="1550" y="612"/>
                  <a:pt x="1681" y="6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3" name="Line 76"/>
          <p:cNvSpPr>
            <a:spLocks noChangeShapeType="1"/>
          </p:cNvSpPr>
          <p:nvPr/>
        </p:nvSpPr>
        <p:spPr bwMode="auto">
          <a:xfrm>
            <a:off x="5218113" y="6199188"/>
            <a:ext cx="3479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4" name="Line 77"/>
          <p:cNvSpPr>
            <a:spLocks noChangeShapeType="1"/>
          </p:cNvSpPr>
          <p:nvPr/>
        </p:nvSpPr>
        <p:spPr bwMode="auto">
          <a:xfrm>
            <a:off x="5205413" y="5473700"/>
            <a:ext cx="0" cy="1030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5" name="Text Box 78"/>
          <p:cNvSpPr txBox="1">
            <a:spLocks noChangeArrowheads="1"/>
          </p:cNvSpPr>
          <p:nvPr/>
        </p:nvSpPr>
        <p:spPr bwMode="auto">
          <a:xfrm>
            <a:off x="4805363" y="5602288"/>
            <a:ext cx="442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600" b="1">
                <a:solidFill>
                  <a:srgbClr val="FF3300"/>
                </a:solidFill>
                <a:latin typeface="Arial" pitchFamily="34" charset="0"/>
                <a:sym typeface="Symbol" pitchFamily="18" charset="2"/>
              </a:rPr>
              <a:t>P</a:t>
            </a:r>
          </a:p>
        </p:txBody>
      </p:sp>
      <p:sp>
        <p:nvSpPr>
          <p:cNvPr id="42036" name="Text Box 79"/>
          <p:cNvSpPr txBox="1">
            <a:spLocks noChangeArrowheads="1"/>
          </p:cNvSpPr>
          <p:nvPr/>
        </p:nvSpPr>
        <p:spPr bwMode="auto">
          <a:xfrm>
            <a:off x="5892800" y="5865813"/>
            <a:ext cx="5565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600" b="1" dirty="0" err="1" smtClean="0">
                <a:solidFill>
                  <a:srgbClr val="FF0000"/>
                </a:solidFill>
                <a:latin typeface="Arial" pitchFamily="34" charset="0"/>
                <a:sym typeface="Symbol" pitchFamily="18" charset="2"/>
              </a:rPr>
              <a:t>P</a:t>
            </a:r>
            <a:r>
              <a:rPr lang="cs-CZ" altLang="cs-CZ" sz="1600" b="1" baseline="-25000" dirty="0" err="1" smtClean="0">
                <a:solidFill>
                  <a:srgbClr val="FF0000"/>
                </a:solidFill>
                <a:latin typeface="Arial" pitchFamily="34" charset="0"/>
                <a:sym typeface="Symbol" pitchFamily="18" charset="2"/>
              </a:rPr>
              <a:t>a,m</a:t>
            </a:r>
            <a:endParaRPr lang="cs-CZ" altLang="cs-CZ" sz="1600" b="1" baseline="-25000" dirty="0">
              <a:solidFill>
                <a:srgbClr val="FF00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42017" name="Text Box 41"/>
          <p:cNvSpPr txBox="1">
            <a:spLocks noChangeArrowheads="1"/>
          </p:cNvSpPr>
          <p:nvPr/>
        </p:nvSpPr>
        <p:spPr bwMode="auto">
          <a:xfrm>
            <a:off x="10420350" y="2349500"/>
            <a:ext cx="752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P</a:t>
            </a:r>
            <a:r>
              <a:rPr lang="cs-CZ" altLang="cs-CZ" b="1" baseline="-25000">
                <a:latin typeface="Arial" pitchFamily="34" charset="0"/>
                <a:sym typeface="Symbol" pitchFamily="18" charset="2"/>
              </a:rPr>
              <a:t>a</a:t>
            </a:r>
            <a:endParaRPr lang="cs-CZ" altLang="cs-CZ" b="1" baseline="-25000">
              <a:latin typeface="Arial" pitchFamily="34" charset="0"/>
            </a:endParaRPr>
          </a:p>
        </p:txBody>
      </p:sp>
      <p:sp>
        <p:nvSpPr>
          <p:cNvPr id="42037" name="Text Box 24"/>
          <p:cNvSpPr txBox="1">
            <a:spLocks noChangeArrowheads="1"/>
          </p:cNvSpPr>
          <p:nvPr/>
        </p:nvSpPr>
        <p:spPr bwMode="auto">
          <a:xfrm>
            <a:off x="6936766" y="3260482"/>
            <a:ext cx="163195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cs-CZ" sz="1400" b="1" dirty="0" smtClean="0">
                <a:latin typeface="Arial" pitchFamily="34" charset="0"/>
              </a:rPr>
              <a:t>arterial system</a:t>
            </a:r>
            <a:endParaRPr lang="en-US" altLang="cs-CZ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Oval 86"/>
          <p:cNvSpPr>
            <a:spLocks noChangeArrowheads="1"/>
          </p:cNvSpPr>
          <p:nvPr/>
        </p:nvSpPr>
        <p:spPr bwMode="auto">
          <a:xfrm>
            <a:off x="366713" y="4913313"/>
            <a:ext cx="2457450" cy="59531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1" name="Oval 82"/>
          <p:cNvSpPr>
            <a:spLocks noChangeArrowheads="1"/>
          </p:cNvSpPr>
          <p:nvPr/>
        </p:nvSpPr>
        <p:spPr bwMode="auto">
          <a:xfrm>
            <a:off x="3930650" y="1174750"/>
            <a:ext cx="3687763" cy="140811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2" name="Oval 81"/>
          <p:cNvSpPr>
            <a:spLocks noChangeArrowheads="1"/>
          </p:cNvSpPr>
          <p:nvPr/>
        </p:nvSpPr>
        <p:spPr bwMode="auto">
          <a:xfrm>
            <a:off x="8793163" y="4768850"/>
            <a:ext cx="3016250" cy="9286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3" name="Oval 79"/>
          <p:cNvSpPr>
            <a:spLocks noChangeArrowheads="1"/>
          </p:cNvSpPr>
          <p:nvPr/>
        </p:nvSpPr>
        <p:spPr bwMode="auto">
          <a:xfrm>
            <a:off x="8796338" y="2070100"/>
            <a:ext cx="2997200" cy="9286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4" name="Oval 78"/>
          <p:cNvSpPr>
            <a:spLocks noChangeArrowheads="1"/>
          </p:cNvSpPr>
          <p:nvPr/>
        </p:nvSpPr>
        <p:spPr bwMode="auto">
          <a:xfrm>
            <a:off x="4367213" y="5543550"/>
            <a:ext cx="3133725" cy="96837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5" name="Rectangle 4"/>
          <p:cNvSpPr>
            <a:spLocks noChangeArrowheads="1"/>
          </p:cNvSpPr>
          <p:nvPr/>
        </p:nvSpPr>
        <p:spPr bwMode="auto">
          <a:xfrm>
            <a:off x="527050" y="180975"/>
            <a:ext cx="103632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cs-CZ" sz="3200" dirty="0" smtClean="0">
                <a:latin typeface="Arial" pitchFamily="34" charset="0"/>
              </a:rPr>
              <a:t>Model of aortic</a:t>
            </a:r>
            <a:r>
              <a:rPr lang="sk-SK" altLang="cs-CZ" sz="3200" dirty="0" smtClean="0">
                <a:latin typeface="Arial" pitchFamily="34" charset="0"/>
              </a:rPr>
              <a:t> </a:t>
            </a:r>
            <a:r>
              <a:rPr lang="sk-SK" altLang="cs-CZ" sz="3200" dirty="0" err="1" smtClean="0">
                <a:latin typeface="Arial" pitchFamily="34" charset="0"/>
              </a:rPr>
              <a:t>function</a:t>
            </a:r>
            <a:endParaRPr lang="en-US" altLang="cs-CZ" sz="3200" dirty="0">
              <a:latin typeface="Arial" pitchFamily="34" charset="0"/>
            </a:endParaRPr>
          </a:p>
        </p:txBody>
      </p:sp>
      <p:sp>
        <p:nvSpPr>
          <p:cNvPr id="43016" name="Oval 5"/>
          <p:cNvSpPr>
            <a:spLocks noChangeArrowheads="1"/>
          </p:cNvSpPr>
          <p:nvPr/>
        </p:nvSpPr>
        <p:spPr bwMode="auto">
          <a:xfrm>
            <a:off x="2789238" y="3073400"/>
            <a:ext cx="6113462" cy="16637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7" name="Oval 6"/>
          <p:cNvSpPr>
            <a:spLocks noChangeArrowheads="1"/>
          </p:cNvSpPr>
          <p:nvPr/>
        </p:nvSpPr>
        <p:spPr bwMode="auto">
          <a:xfrm>
            <a:off x="3005138" y="3254375"/>
            <a:ext cx="5708650" cy="1377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8" name="Rectangle 7"/>
          <p:cNvSpPr>
            <a:spLocks noChangeArrowheads="1"/>
          </p:cNvSpPr>
          <p:nvPr/>
        </p:nvSpPr>
        <p:spPr bwMode="auto">
          <a:xfrm>
            <a:off x="5208588" y="2925763"/>
            <a:ext cx="1454150" cy="606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19" name="Rectangle 8"/>
          <p:cNvSpPr>
            <a:spLocks noChangeArrowheads="1"/>
          </p:cNvSpPr>
          <p:nvPr/>
        </p:nvSpPr>
        <p:spPr bwMode="auto">
          <a:xfrm>
            <a:off x="5202238" y="4381500"/>
            <a:ext cx="1454150" cy="50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20" name="Text Box 9"/>
          <p:cNvSpPr txBox="1">
            <a:spLocks noChangeArrowheads="1"/>
          </p:cNvSpPr>
          <p:nvPr/>
        </p:nvSpPr>
        <p:spPr bwMode="auto">
          <a:xfrm>
            <a:off x="5713413" y="4471988"/>
            <a:ext cx="682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cs-CZ" altLang="cs-CZ" b="1" u="sng">
                <a:latin typeface="Arial" pitchFamily="34" charset="0"/>
              </a:rPr>
              <a:t>R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21" name="Text Box 10"/>
          <p:cNvSpPr txBox="1">
            <a:spLocks noChangeArrowheads="1"/>
          </p:cNvSpPr>
          <p:nvPr/>
        </p:nvSpPr>
        <p:spPr bwMode="auto">
          <a:xfrm>
            <a:off x="8894763" y="3784600"/>
            <a:ext cx="693737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P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22" name="Text Box 11"/>
          <p:cNvSpPr txBox="1">
            <a:spLocks noChangeArrowheads="1"/>
          </p:cNvSpPr>
          <p:nvPr/>
        </p:nvSpPr>
        <p:spPr bwMode="auto">
          <a:xfrm>
            <a:off x="2298700" y="3729038"/>
            <a:ext cx="693738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P</a:t>
            </a:r>
            <a:r>
              <a:rPr lang="cs-CZ" altLang="cs-CZ" b="1" baseline="-25000">
                <a:latin typeface="Arial" pitchFamily="34" charset="0"/>
              </a:rPr>
              <a:t>v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23" name="Freeform 12"/>
          <p:cNvSpPr>
            <a:spLocks/>
          </p:cNvSpPr>
          <p:nvPr/>
        </p:nvSpPr>
        <p:spPr bwMode="auto">
          <a:xfrm>
            <a:off x="6445250" y="3178175"/>
            <a:ext cx="912813" cy="114300"/>
          </a:xfrm>
          <a:custGeom>
            <a:avLst/>
            <a:gdLst>
              <a:gd name="T0" fmla="*/ 0 w 1079"/>
              <a:gd name="T1" fmla="*/ 0 h 180"/>
              <a:gd name="T2" fmla="*/ 2147483647 w 1079"/>
              <a:gd name="T3" fmla="*/ 2147483647 h 180"/>
              <a:gd name="T4" fmla="*/ 2147483647 w 1079"/>
              <a:gd name="T5" fmla="*/ 2147483647 h 180"/>
              <a:gd name="T6" fmla="*/ 0 60000 65536"/>
              <a:gd name="T7" fmla="*/ 0 60000 65536"/>
              <a:gd name="T8" fmla="*/ 0 60000 65536"/>
              <a:gd name="T9" fmla="*/ 0 w 1079"/>
              <a:gd name="T10" fmla="*/ 0 h 180"/>
              <a:gd name="T11" fmla="*/ 1079 w 1079"/>
              <a:gd name="T12" fmla="*/ 180 h 1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79" h="180">
                <a:moveTo>
                  <a:pt x="0" y="0"/>
                </a:moveTo>
                <a:cubicBezTo>
                  <a:pt x="90" y="10"/>
                  <a:pt x="362" y="28"/>
                  <a:pt x="542" y="58"/>
                </a:cubicBezTo>
                <a:cubicBezTo>
                  <a:pt x="722" y="88"/>
                  <a:pt x="967" y="155"/>
                  <a:pt x="1079" y="180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4" name="Freeform 13"/>
          <p:cNvSpPr>
            <a:spLocks/>
          </p:cNvSpPr>
          <p:nvPr/>
        </p:nvSpPr>
        <p:spPr bwMode="auto">
          <a:xfrm>
            <a:off x="6332538" y="4597400"/>
            <a:ext cx="857250" cy="92075"/>
          </a:xfrm>
          <a:custGeom>
            <a:avLst/>
            <a:gdLst>
              <a:gd name="T0" fmla="*/ 2147483647 w 1013"/>
              <a:gd name="T1" fmla="*/ 0 h 143"/>
              <a:gd name="T2" fmla="*/ 2147483647 w 1013"/>
              <a:gd name="T3" fmla="*/ 2147483647 h 143"/>
              <a:gd name="T4" fmla="*/ 0 w 1013"/>
              <a:gd name="T5" fmla="*/ 2147483647 h 143"/>
              <a:gd name="T6" fmla="*/ 0 60000 65536"/>
              <a:gd name="T7" fmla="*/ 0 60000 65536"/>
              <a:gd name="T8" fmla="*/ 0 60000 65536"/>
              <a:gd name="T9" fmla="*/ 0 w 1013"/>
              <a:gd name="T10" fmla="*/ 0 h 143"/>
              <a:gd name="T11" fmla="*/ 1013 w 1013"/>
              <a:gd name="T12" fmla="*/ 143 h 1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3" h="143">
                <a:moveTo>
                  <a:pt x="1013" y="0"/>
                </a:moveTo>
                <a:cubicBezTo>
                  <a:pt x="928" y="15"/>
                  <a:pt x="672" y="69"/>
                  <a:pt x="503" y="90"/>
                </a:cubicBezTo>
                <a:cubicBezTo>
                  <a:pt x="265" y="143"/>
                  <a:pt x="105" y="119"/>
                  <a:pt x="0" y="127"/>
                </a:cubicBezTo>
              </a:path>
            </a:pathLst>
          </a:custGeom>
          <a:noFill/>
          <a:ln w="25400" cap="flat">
            <a:solidFill>
              <a:srgbClr val="00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5" name="Text Box 14"/>
          <p:cNvSpPr txBox="1">
            <a:spLocks noChangeArrowheads="1"/>
          </p:cNvSpPr>
          <p:nvPr/>
        </p:nvSpPr>
        <p:spPr bwMode="auto">
          <a:xfrm>
            <a:off x="7129463" y="2805113"/>
            <a:ext cx="693737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F</a:t>
            </a:r>
            <a:r>
              <a:rPr lang="cs-CZ" altLang="cs-CZ" b="1" baseline="-25000">
                <a:latin typeface="Arial" pitchFamily="34" charset="0"/>
              </a:rPr>
              <a:t>i</a:t>
            </a:r>
          </a:p>
        </p:txBody>
      </p:sp>
      <p:sp>
        <p:nvSpPr>
          <p:cNvPr id="43026" name="Line 15"/>
          <p:cNvSpPr>
            <a:spLocks noChangeShapeType="1"/>
          </p:cNvSpPr>
          <p:nvPr/>
        </p:nvSpPr>
        <p:spPr bwMode="auto">
          <a:xfrm>
            <a:off x="8796338" y="3924300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7" name="Line 16"/>
          <p:cNvSpPr>
            <a:spLocks noChangeShapeType="1"/>
          </p:cNvSpPr>
          <p:nvPr/>
        </p:nvSpPr>
        <p:spPr bwMode="auto">
          <a:xfrm flipH="1">
            <a:off x="2678113" y="3906838"/>
            <a:ext cx="1968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8" name="Line 17"/>
          <p:cNvSpPr>
            <a:spLocks noChangeShapeType="1"/>
          </p:cNvSpPr>
          <p:nvPr/>
        </p:nvSpPr>
        <p:spPr bwMode="auto">
          <a:xfrm flipV="1">
            <a:off x="7040563" y="3057525"/>
            <a:ext cx="193675" cy="174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9" name="Line 18"/>
          <p:cNvSpPr>
            <a:spLocks noChangeShapeType="1"/>
          </p:cNvSpPr>
          <p:nvPr/>
        </p:nvSpPr>
        <p:spPr bwMode="auto">
          <a:xfrm flipV="1">
            <a:off x="8723313" y="3516313"/>
            <a:ext cx="223837" cy="1254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30" name="Text Box 19"/>
          <p:cNvSpPr txBox="1">
            <a:spLocks noChangeArrowheads="1"/>
          </p:cNvSpPr>
          <p:nvPr/>
        </p:nvSpPr>
        <p:spPr bwMode="auto">
          <a:xfrm>
            <a:off x="8847138" y="3322638"/>
            <a:ext cx="8001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C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32" name="Text Box 21"/>
          <p:cNvSpPr txBox="1">
            <a:spLocks noChangeArrowheads="1"/>
          </p:cNvSpPr>
          <p:nvPr/>
        </p:nvSpPr>
        <p:spPr bwMode="auto">
          <a:xfrm>
            <a:off x="3111500" y="3725863"/>
            <a:ext cx="2751138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k-SK" altLang="cs-CZ" sz="1400" b="1" dirty="0">
                <a:latin typeface="Arial" pitchFamily="34" charset="0"/>
              </a:rPr>
              <a:t>v</a:t>
            </a:r>
            <a:r>
              <a:rPr lang="en-US" altLang="cs-CZ" sz="1400" b="1" dirty="0" err="1" smtClean="0">
                <a:latin typeface="Arial" pitchFamily="34" charset="0"/>
              </a:rPr>
              <a:t>enous</a:t>
            </a:r>
            <a:r>
              <a:rPr lang="en-US" altLang="cs-CZ" sz="1400" b="1" dirty="0" smtClean="0">
                <a:latin typeface="Arial" pitchFamily="34" charset="0"/>
              </a:rPr>
              <a:t> system</a:t>
            </a:r>
            <a:endParaRPr lang="en-US" altLang="cs-CZ" dirty="0">
              <a:latin typeface="Arial" pitchFamily="34" charset="0"/>
            </a:endParaRPr>
          </a:p>
        </p:txBody>
      </p:sp>
      <p:sp>
        <p:nvSpPr>
          <p:cNvPr id="43033" name="Text Box 22"/>
          <p:cNvSpPr txBox="1">
            <a:spLocks noChangeArrowheads="1"/>
          </p:cNvSpPr>
          <p:nvPr/>
        </p:nvSpPr>
        <p:spPr bwMode="auto">
          <a:xfrm>
            <a:off x="8863013" y="4173538"/>
            <a:ext cx="642937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V</a:t>
            </a:r>
            <a:r>
              <a:rPr lang="cs-CZ" altLang="cs-CZ" b="1" baseline="-25000">
                <a:latin typeface="Arial" pitchFamily="34" charset="0"/>
              </a:rPr>
              <a:t>a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34" name="Line 23"/>
          <p:cNvSpPr>
            <a:spLocks noChangeShapeType="1"/>
          </p:cNvSpPr>
          <p:nvPr/>
        </p:nvSpPr>
        <p:spPr bwMode="auto">
          <a:xfrm>
            <a:off x="8628063" y="4173538"/>
            <a:ext cx="285750" cy="160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35" name="Text Box 24"/>
          <p:cNvSpPr txBox="1">
            <a:spLocks noChangeArrowheads="1"/>
          </p:cNvSpPr>
          <p:nvPr/>
        </p:nvSpPr>
        <p:spPr bwMode="auto">
          <a:xfrm>
            <a:off x="5183188" y="2921000"/>
            <a:ext cx="147161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cs-CZ" altLang="cs-CZ" sz="1600" b="1" dirty="0" smtClean="0">
                <a:latin typeface="Arial" pitchFamily="34" charset="0"/>
              </a:rPr>
              <a:t>HEART</a:t>
            </a:r>
            <a:endParaRPr lang="cs-CZ" altLang="cs-CZ" sz="1600" b="1" dirty="0">
              <a:latin typeface="Arial" pitchFamily="34" charset="0"/>
            </a:endParaRPr>
          </a:p>
          <a:p>
            <a:pPr algn="ctr"/>
            <a:r>
              <a:rPr lang="cs-CZ" altLang="cs-CZ" b="1" u="sng" dirty="0">
                <a:latin typeface="Arial" pitchFamily="34" charset="0"/>
              </a:rPr>
              <a:t>SV</a:t>
            </a:r>
            <a:r>
              <a:rPr lang="cs-CZ" altLang="cs-CZ" b="1" dirty="0">
                <a:latin typeface="Arial" pitchFamily="34" charset="0"/>
              </a:rPr>
              <a:t>, </a:t>
            </a:r>
            <a:r>
              <a:rPr lang="cs-CZ" altLang="cs-CZ" b="1" u="sng" dirty="0" smtClean="0">
                <a:latin typeface="Arial" pitchFamily="34" charset="0"/>
              </a:rPr>
              <a:t>HR</a:t>
            </a:r>
            <a:endParaRPr lang="cs-CZ" altLang="cs-CZ" dirty="0">
              <a:latin typeface="Arial" pitchFamily="34" charset="0"/>
            </a:endParaRPr>
          </a:p>
        </p:txBody>
      </p:sp>
      <p:sp>
        <p:nvSpPr>
          <p:cNvPr id="43036" name="Line 25"/>
          <p:cNvSpPr>
            <a:spLocks noChangeShapeType="1"/>
          </p:cNvSpPr>
          <p:nvPr/>
        </p:nvSpPr>
        <p:spPr bwMode="auto">
          <a:xfrm>
            <a:off x="8920163" y="3690938"/>
            <a:ext cx="3175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37" name="Text Box 26"/>
          <p:cNvSpPr txBox="1">
            <a:spLocks noChangeArrowheads="1"/>
          </p:cNvSpPr>
          <p:nvPr/>
        </p:nvSpPr>
        <p:spPr bwMode="auto">
          <a:xfrm>
            <a:off x="7107238" y="4733925"/>
            <a:ext cx="695325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>
                <a:latin typeface="Arial" pitchFamily="34" charset="0"/>
              </a:rPr>
              <a:t>F</a:t>
            </a:r>
            <a:r>
              <a:rPr lang="cs-CZ" altLang="cs-CZ" b="1" baseline="-25000">
                <a:latin typeface="Arial" pitchFamily="34" charset="0"/>
              </a:rPr>
              <a:t>o</a:t>
            </a:r>
          </a:p>
        </p:txBody>
      </p:sp>
      <p:sp>
        <p:nvSpPr>
          <p:cNvPr id="43038" name="Line 27"/>
          <p:cNvSpPr>
            <a:spLocks noChangeShapeType="1"/>
          </p:cNvSpPr>
          <p:nvPr/>
        </p:nvSpPr>
        <p:spPr bwMode="auto">
          <a:xfrm flipH="1" flipV="1">
            <a:off x="6999288" y="4611688"/>
            <a:ext cx="193675" cy="1905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39" name="Line 28"/>
          <p:cNvSpPr>
            <a:spLocks noChangeShapeType="1"/>
          </p:cNvSpPr>
          <p:nvPr/>
        </p:nvSpPr>
        <p:spPr bwMode="auto">
          <a:xfrm>
            <a:off x="4725988" y="2060575"/>
            <a:ext cx="2543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40" name="Line 29"/>
          <p:cNvSpPr>
            <a:spLocks noChangeShapeType="1"/>
          </p:cNvSpPr>
          <p:nvPr/>
        </p:nvSpPr>
        <p:spPr bwMode="auto">
          <a:xfrm flipV="1">
            <a:off x="4725988" y="1389063"/>
            <a:ext cx="0" cy="669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41" name="Text Box 30"/>
          <p:cNvSpPr txBox="1">
            <a:spLocks noChangeArrowheads="1"/>
          </p:cNvSpPr>
          <p:nvPr/>
        </p:nvSpPr>
        <p:spPr bwMode="auto">
          <a:xfrm>
            <a:off x="4097338" y="1479550"/>
            <a:ext cx="804862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>
                <a:latin typeface="Arial" pitchFamily="34" charset="0"/>
              </a:rPr>
              <a:t>F</a:t>
            </a:r>
            <a:r>
              <a:rPr lang="cs-CZ" altLang="cs-CZ" sz="1200" baseline="-25000">
                <a:latin typeface="Arial" pitchFamily="34" charset="0"/>
              </a:rPr>
              <a:t>i </a:t>
            </a:r>
            <a:r>
              <a:rPr lang="cs-CZ" altLang="cs-CZ" sz="1200">
                <a:latin typeface="Arial" pitchFamily="34" charset="0"/>
              </a:rPr>
              <a:t>[ml/s]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42" name="Text Box 31"/>
          <p:cNvSpPr txBox="1">
            <a:spLocks noChangeArrowheads="1"/>
          </p:cNvSpPr>
          <p:nvPr/>
        </p:nvSpPr>
        <p:spPr bwMode="auto">
          <a:xfrm>
            <a:off x="6724650" y="2060575"/>
            <a:ext cx="660400" cy="32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>
                <a:latin typeface="Arial" pitchFamily="34" charset="0"/>
              </a:rPr>
              <a:t>t [s]</a:t>
            </a:r>
            <a:endParaRPr lang="cs-CZ" altLang="cs-CZ">
              <a:latin typeface="Arial" pitchFamily="34" charset="0"/>
            </a:endParaRPr>
          </a:p>
        </p:txBody>
      </p:sp>
      <p:grpSp>
        <p:nvGrpSpPr>
          <p:cNvPr id="43043" name="Group 32"/>
          <p:cNvGrpSpPr>
            <a:grpSpLocks/>
          </p:cNvGrpSpPr>
          <p:nvPr/>
        </p:nvGrpSpPr>
        <p:grpSpPr bwMode="auto">
          <a:xfrm>
            <a:off x="4881563" y="1550988"/>
            <a:ext cx="238125" cy="503237"/>
            <a:chOff x="5003" y="8083"/>
            <a:chExt cx="418" cy="913"/>
          </a:xfrm>
        </p:grpSpPr>
        <p:sp>
          <p:nvSpPr>
            <p:cNvPr id="43044" name="Line 33"/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45" name="Line 34"/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3046" name="Group 35"/>
          <p:cNvGrpSpPr>
            <a:grpSpLocks/>
          </p:cNvGrpSpPr>
          <p:nvPr/>
        </p:nvGrpSpPr>
        <p:grpSpPr bwMode="auto">
          <a:xfrm>
            <a:off x="5448300" y="1550988"/>
            <a:ext cx="236538" cy="503237"/>
            <a:chOff x="5003" y="8083"/>
            <a:chExt cx="418" cy="913"/>
          </a:xfrm>
        </p:grpSpPr>
        <p:sp>
          <p:nvSpPr>
            <p:cNvPr id="43047" name="Line 36"/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48" name="Line 37"/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3049" name="Group 38"/>
          <p:cNvGrpSpPr>
            <a:grpSpLocks/>
          </p:cNvGrpSpPr>
          <p:nvPr/>
        </p:nvGrpSpPr>
        <p:grpSpPr bwMode="auto">
          <a:xfrm>
            <a:off x="6011863" y="1550988"/>
            <a:ext cx="236537" cy="503237"/>
            <a:chOff x="5003" y="8083"/>
            <a:chExt cx="418" cy="913"/>
          </a:xfrm>
        </p:grpSpPr>
        <p:sp>
          <p:nvSpPr>
            <p:cNvPr id="43050" name="Line 39"/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51" name="Line 40"/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3052" name="Group 41"/>
          <p:cNvGrpSpPr>
            <a:grpSpLocks/>
          </p:cNvGrpSpPr>
          <p:nvPr/>
        </p:nvGrpSpPr>
        <p:grpSpPr bwMode="auto">
          <a:xfrm>
            <a:off x="6592888" y="1550988"/>
            <a:ext cx="238125" cy="503237"/>
            <a:chOff x="5003" y="8083"/>
            <a:chExt cx="418" cy="913"/>
          </a:xfrm>
        </p:grpSpPr>
        <p:sp>
          <p:nvSpPr>
            <p:cNvPr id="43053" name="Line 42"/>
            <p:cNvSpPr>
              <a:spLocks noChangeShapeType="1"/>
            </p:cNvSpPr>
            <p:nvPr/>
          </p:nvSpPr>
          <p:spPr bwMode="auto">
            <a:xfrm flipV="1">
              <a:off x="5003" y="8083"/>
              <a:ext cx="176" cy="9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054" name="Line 43"/>
            <p:cNvSpPr>
              <a:spLocks noChangeShapeType="1"/>
            </p:cNvSpPr>
            <p:nvPr/>
          </p:nvSpPr>
          <p:spPr bwMode="auto">
            <a:xfrm>
              <a:off x="5179" y="8127"/>
              <a:ext cx="242" cy="8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3055" name="Line 44"/>
          <p:cNvSpPr>
            <a:spLocks noChangeShapeType="1"/>
          </p:cNvSpPr>
          <p:nvPr/>
        </p:nvSpPr>
        <p:spPr bwMode="auto">
          <a:xfrm flipH="1">
            <a:off x="4881563" y="2060575"/>
            <a:ext cx="0" cy="2651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56" name="Line 45"/>
          <p:cNvSpPr>
            <a:spLocks noChangeShapeType="1"/>
          </p:cNvSpPr>
          <p:nvPr/>
        </p:nvSpPr>
        <p:spPr bwMode="auto">
          <a:xfrm flipH="1">
            <a:off x="4954588" y="2052638"/>
            <a:ext cx="0" cy="266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57" name="Line 46"/>
          <p:cNvSpPr>
            <a:spLocks noChangeShapeType="1"/>
          </p:cNvSpPr>
          <p:nvPr/>
        </p:nvSpPr>
        <p:spPr bwMode="auto">
          <a:xfrm>
            <a:off x="4433888" y="2284413"/>
            <a:ext cx="874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58" name="Line 47"/>
          <p:cNvSpPr>
            <a:spLocks noChangeShapeType="1"/>
          </p:cNvSpPr>
          <p:nvPr/>
        </p:nvSpPr>
        <p:spPr bwMode="auto">
          <a:xfrm>
            <a:off x="4508500" y="2284413"/>
            <a:ext cx="3921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59" name="Line 48"/>
          <p:cNvSpPr>
            <a:spLocks noChangeShapeType="1"/>
          </p:cNvSpPr>
          <p:nvPr/>
        </p:nvSpPr>
        <p:spPr bwMode="auto">
          <a:xfrm flipH="1">
            <a:off x="4954588" y="2284413"/>
            <a:ext cx="3540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60" name="Text Box 49"/>
          <p:cNvSpPr txBox="1">
            <a:spLocks noChangeArrowheads="1"/>
          </p:cNvSpPr>
          <p:nvPr/>
        </p:nvSpPr>
        <p:spPr bwMode="auto">
          <a:xfrm>
            <a:off x="4310063" y="2057400"/>
            <a:ext cx="80962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200" noProof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1200">
                <a:latin typeface="Arial" pitchFamily="34" charset="0"/>
                <a:sym typeface="Symbol" pitchFamily="18" charset="2"/>
              </a:rPr>
              <a:t> </a:t>
            </a:r>
            <a:r>
              <a:rPr lang="cs-CZ" altLang="cs-CZ" sz="1200" noProof="1">
                <a:latin typeface="Arial" pitchFamily="34" charset="0"/>
              </a:rPr>
              <a:t>t</a:t>
            </a:r>
            <a:endParaRPr lang="cs-CZ" altLang="cs-CZ">
              <a:latin typeface="Arial" pitchFamily="34" charset="0"/>
            </a:endParaRPr>
          </a:p>
        </p:txBody>
      </p:sp>
      <p:sp>
        <p:nvSpPr>
          <p:cNvPr id="43061" name="Line 54"/>
          <p:cNvSpPr>
            <a:spLocks noChangeShapeType="1"/>
          </p:cNvSpPr>
          <p:nvPr/>
        </p:nvSpPr>
        <p:spPr bwMode="auto">
          <a:xfrm>
            <a:off x="6062663" y="6029325"/>
            <a:ext cx="5397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62" name="Text Box 55"/>
          <p:cNvSpPr txBox="1">
            <a:spLocks noChangeArrowheads="1"/>
          </p:cNvSpPr>
          <p:nvPr/>
        </p:nvSpPr>
        <p:spPr bwMode="auto">
          <a:xfrm>
            <a:off x="5654675" y="5638800"/>
            <a:ext cx="1422400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1793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35877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>
              <a:spcAft>
                <a:spcPts val="600"/>
              </a:spcAft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   </a:t>
            </a:r>
            <a:r>
              <a:rPr lang="cs-CZ" altLang="cs-CZ" b="1" noProof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b="1" noProof="1">
                <a:latin typeface="Arial" pitchFamily="34" charset="0"/>
              </a:rPr>
              <a:t>V</a:t>
            </a:r>
            <a:r>
              <a:rPr lang="cs-CZ" altLang="cs-CZ" b="1" baseline="-25000" noProof="1">
                <a:latin typeface="Arial" pitchFamily="34" charset="0"/>
              </a:rPr>
              <a:t>a</a:t>
            </a:r>
            <a:endParaRPr lang="cs-CZ" altLang="cs-CZ" b="1" noProof="1">
              <a:latin typeface="Arial" pitchFamily="34" charset="0"/>
            </a:endParaRPr>
          </a:p>
          <a:p>
            <a:pPr lvl="2"/>
            <a:r>
              <a:rPr lang="cs-CZ" altLang="cs-CZ" b="1" noProof="1">
                <a:latin typeface="Arial" pitchFamily="34" charset="0"/>
              </a:rPr>
              <a:t> C</a:t>
            </a:r>
            <a:r>
              <a:rPr lang="cs-CZ" altLang="cs-CZ" b="1" baseline="-25000" noProof="1">
                <a:latin typeface="Arial" pitchFamily="34" charset="0"/>
              </a:rPr>
              <a:t>a</a:t>
            </a:r>
            <a:endParaRPr lang="cs-CZ" altLang="cs-CZ" b="1" noProof="1">
              <a:latin typeface="Arial" pitchFamily="34" charset="0"/>
            </a:endParaRPr>
          </a:p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63" name="Oval 64"/>
          <p:cNvSpPr>
            <a:spLocks noChangeArrowheads="1"/>
          </p:cNvSpPr>
          <p:nvPr/>
        </p:nvSpPr>
        <p:spPr bwMode="auto">
          <a:xfrm>
            <a:off x="350838" y="2270125"/>
            <a:ext cx="2419350" cy="59531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64" name="Text Box 58"/>
          <p:cNvSpPr txBox="1">
            <a:spLocks noChangeArrowheads="1"/>
          </p:cNvSpPr>
          <p:nvPr/>
        </p:nvSpPr>
        <p:spPr bwMode="auto">
          <a:xfrm>
            <a:off x="9461500" y="2190750"/>
            <a:ext cx="2570163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>
              <a:spcAft>
                <a:spcPts val="600"/>
              </a:spcAft>
            </a:pPr>
            <a:r>
              <a:rPr lang="cs-CZ" altLang="cs-CZ" b="1" noProof="1">
                <a:latin typeface="Arial" pitchFamily="34" charset="0"/>
              </a:rPr>
              <a:t>(P</a:t>
            </a:r>
            <a:r>
              <a:rPr lang="cs-CZ" altLang="cs-CZ" b="1" baseline="-25000" noProof="1">
                <a:latin typeface="Arial" pitchFamily="34" charset="0"/>
              </a:rPr>
              <a:t>a</a:t>
            </a:r>
            <a:r>
              <a:rPr lang="cs-CZ" altLang="cs-CZ" b="1" noProof="1">
                <a:latin typeface="Arial" pitchFamily="34" charset="0"/>
              </a:rPr>
              <a:t> – P</a:t>
            </a:r>
            <a:r>
              <a:rPr lang="cs-CZ" altLang="cs-CZ" b="1" baseline="-25000" noProof="1">
                <a:latin typeface="Arial" pitchFamily="34" charset="0"/>
              </a:rPr>
              <a:t>v</a:t>
            </a:r>
            <a:r>
              <a:rPr lang="cs-CZ" altLang="cs-CZ" b="1" noProof="1">
                <a:latin typeface="Arial" pitchFamily="34" charset="0"/>
              </a:rPr>
              <a:t>)</a:t>
            </a:r>
            <a:endParaRPr lang="cs-CZ" altLang="cs-CZ" b="1">
              <a:latin typeface="Arial" pitchFamily="34" charset="0"/>
            </a:endParaRPr>
          </a:p>
          <a:p>
            <a:pPr lvl="1">
              <a:spcAft>
                <a:spcPts val="600"/>
              </a:spcAft>
            </a:pPr>
            <a:r>
              <a:rPr lang="cs-CZ" altLang="cs-CZ" b="1">
                <a:latin typeface="Arial" pitchFamily="34" charset="0"/>
              </a:rPr>
              <a:t>     </a:t>
            </a:r>
            <a:r>
              <a:rPr lang="cs-CZ" altLang="cs-CZ" b="1" baseline="30000" noProof="1">
                <a:latin typeface="Arial" pitchFamily="34" charset="0"/>
              </a:rPr>
              <a:t> </a:t>
            </a:r>
            <a:r>
              <a:rPr lang="cs-CZ" altLang="cs-CZ" b="1" noProof="1">
                <a:latin typeface="Arial" pitchFamily="34" charset="0"/>
              </a:rPr>
              <a:t>R</a:t>
            </a:r>
          </a:p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65" name="Line 59"/>
          <p:cNvSpPr>
            <a:spLocks noChangeShapeType="1"/>
          </p:cNvSpPr>
          <p:nvPr/>
        </p:nvSpPr>
        <p:spPr bwMode="auto">
          <a:xfrm>
            <a:off x="9942513" y="2560638"/>
            <a:ext cx="10683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66" name="Text Box 60"/>
          <p:cNvSpPr txBox="1">
            <a:spLocks noChangeArrowheads="1"/>
          </p:cNvSpPr>
          <p:nvPr/>
        </p:nvSpPr>
        <p:spPr bwMode="auto">
          <a:xfrm>
            <a:off x="9383713" y="2354263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600" b="1">
                <a:latin typeface="Arial" pitchFamily="34" charset="0"/>
              </a:rPr>
              <a:t>F</a:t>
            </a:r>
            <a:r>
              <a:rPr lang="cs-CZ" altLang="cs-CZ" sz="1600" b="1" baseline="-25000">
                <a:latin typeface="Arial" pitchFamily="34" charset="0"/>
              </a:rPr>
              <a:t>o </a:t>
            </a:r>
            <a:r>
              <a:rPr lang="cs-CZ" altLang="cs-CZ">
                <a:latin typeface="Arial" pitchFamily="34" charset="0"/>
              </a:rPr>
              <a:t>=</a:t>
            </a:r>
          </a:p>
        </p:txBody>
      </p:sp>
      <p:sp>
        <p:nvSpPr>
          <p:cNvPr id="43067" name="Text Box 62"/>
          <p:cNvSpPr txBox="1">
            <a:spLocks noChangeArrowheads="1"/>
          </p:cNvSpPr>
          <p:nvPr/>
        </p:nvSpPr>
        <p:spPr bwMode="auto">
          <a:xfrm>
            <a:off x="9402763" y="5016500"/>
            <a:ext cx="203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b="1">
                <a:latin typeface="Arial" pitchFamily="34" charset="0"/>
              </a:rPr>
              <a:t>V</a:t>
            </a:r>
            <a:r>
              <a:rPr lang="cs-CZ" altLang="cs-CZ" b="1" baseline="-25000">
                <a:latin typeface="Arial" pitchFamily="34" charset="0"/>
              </a:rPr>
              <a:t>a</a:t>
            </a:r>
            <a:r>
              <a:rPr lang="cs-CZ" altLang="cs-CZ" b="1">
                <a:latin typeface="Arial" pitchFamily="34" charset="0"/>
              </a:rPr>
              <a:t> = (F</a:t>
            </a:r>
            <a:r>
              <a:rPr lang="cs-CZ" altLang="cs-CZ" b="1" baseline="-25000">
                <a:latin typeface="Arial" pitchFamily="34" charset="0"/>
              </a:rPr>
              <a:t>i</a:t>
            </a:r>
            <a:r>
              <a:rPr lang="cs-CZ" altLang="cs-CZ" b="1">
                <a:latin typeface="Arial" pitchFamily="34" charset="0"/>
              </a:rPr>
              <a:t> - F</a:t>
            </a:r>
            <a:r>
              <a:rPr lang="cs-CZ" altLang="cs-CZ" b="1" baseline="-25000">
                <a:latin typeface="Arial" pitchFamily="34" charset="0"/>
              </a:rPr>
              <a:t>o</a:t>
            </a:r>
            <a:r>
              <a:rPr lang="cs-CZ" altLang="cs-CZ" b="1">
                <a:latin typeface="Arial" pitchFamily="34" charset="0"/>
              </a:rPr>
              <a:t>)</a:t>
            </a:r>
            <a:r>
              <a:rPr lang="cs-CZ" altLang="cs-CZ" b="1">
                <a:latin typeface="Arial" pitchFamily="34" charset="0"/>
                <a:sym typeface="Symbol" pitchFamily="18" charset="2"/>
              </a:rPr>
              <a:t></a:t>
            </a:r>
            <a:r>
              <a:rPr lang="cs-CZ" altLang="cs-CZ" b="1">
                <a:latin typeface="Arial" pitchFamily="34" charset="0"/>
              </a:rPr>
              <a:t>t</a:t>
            </a:r>
          </a:p>
        </p:txBody>
      </p:sp>
      <p:sp>
        <p:nvSpPr>
          <p:cNvPr id="43068" name="Text Box 63"/>
          <p:cNvSpPr txBox="1">
            <a:spLocks noChangeArrowheads="1"/>
          </p:cNvSpPr>
          <p:nvPr/>
        </p:nvSpPr>
        <p:spPr bwMode="auto">
          <a:xfrm>
            <a:off x="5227638" y="5824538"/>
            <a:ext cx="73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sz="1600" b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sz="1600" b="1">
                <a:latin typeface="Arial" pitchFamily="34" charset="0"/>
              </a:rPr>
              <a:t>P</a:t>
            </a:r>
            <a:r>
              <a:rPr lang="cs-CZ" altLang="cs-CZ" sz="1600" b="1" baseline="-25000">
                <a:latin typeface="Arial" pitchFamily="34" charset="0"/>
              </a:rPr>
              <a:t>a  </a:t>
            </a:r>
            <a:r>
              <a:rPr lang="cs-CZ" altLang="cs-CZ">
                <a:latin typeface="Arial" pitchFamily="34" charset="0"/>
              </a:rPr>
              <a:t>=</a:t>
            </a:r>
          </a:p>
        </p:txBody>
      </p:sp>
      <p:sp>
        <p:nvSpPr>
          <p:cNvPr id="43069" name="Text Box 65"/>
          <p:cNvSpPr txBox="1">
            <a:spLocks noChangeArrowheads="1"/>
          </p:cNvSpPr>
          <p:nvPr/>
        </p:nvSpPr>
        <p:spPr bwMode="auto">
          <a:xfrm>
            <a:off x="1058863" y="2371725"/>
            <a:ext cx="10683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b="1">
                <a:latin typeface="Arial" pitchFamily="34" charset="0"/>
                <a:sym typeface="Symbol" pitchFamily="18" charset="2"/>
              </a:rPr>
              <a:t>t</a:t>
            </a:r>
            <a:r>
              <a:rPr lang="cs-CZ" altLang="cs-CZ" b="1">
                <a:latin typeface="Arial" pitchFamily="34" charset="0"/>
              </a:rPr>
              <a:t> = t</a:t>
            </a:r>
            <a:r>
              <a:rPr lang="en-US" altLang="cs-CZ" b="1">
                <a:latin typeface="Arial" pitchFamily="34" charset="0"/>
              </a:rPr>
              <a:t>+</a:t>
            </a:r>
            <a:r>
              <a:rPr lang="cs-CZ" altLang="cs-CZ" b="1">
                <a:latin typeface="Arial" pitchFamily="34" charset="0"/>
                <a:sym typeface="Symbol" pitchFamily="18" charset="2"/>
              </a:rPr>
              <a:t></a:t>
            </a:r>
            <a:r>
              <a:rPr lang="cs-CZ" altLang="cs-CZ" b="1">
                <a:latin typeface="Arial" pitchFamily="34" charset="0"/>
              </a:rPr>
              <a:t>t</a:t>
            </a:r>
          </a:p>
        </p:txBody>
      </p:sp>
      <p:sp>
        <p:nvSpPr>
          <p:cNvPr id="43070" name="AutoShape 83"/>
          <p:cNvSpPr>
            <a:spLocks noChangeArrowheads="1"/>
          </p:cNvSpPr>
          <p:nvPr/>
        </p:nvSpPr>
        <p:spPr bwMode="auto">
          <a:xfrm>
            <a:off x="8847138" y="85725"/>
            <a:ext cx="3130550" cy="1016000"/>
          </a:xfrm>
          <a:prstGeom prst="irregularSeal1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sp>
        <p:nvSpPr>
          <p:cNvPr id="43071" name="Text Box 56"/>
          <p:cNvSpPr txBox="1">
            <a:spLocks noChangeArrowheads="1"/>
          </p:cNvSpPr>
          <p:nvPr/>
        </p:nvSpPr>
        <p:spPr bwMode="auto">
          <a:xfrm>
            <a:off x="9383713" y="373063"/>
            <a:ext cx="2033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cs-CZ" altLang="cs-CZ" b="1" dirty="0" err="1" smtClean="0">
                <a:latin typeface="Arial" pitchFamily="34" charset="0"/>
              </a:rPr>
              <a:t>Calculation</a:t>
            </a:r>
            <a:r>
              <a:rPr lang="cs-CZ" altLang="cs-CZ" b="1" dirty="0" smtClean="0">
                <a:latin typeface="Arial" pitchFamily="34" charset="0"/>
              </a:rPr>
              <a:t> </a:t>
            </a:r>
            <a:r>
              <a:rPr lang="cs-CZ" altLang="cs-CZ" b="1" dirty="0" err="1" smtClean="0">
                <a:latin typeface="Arial" pitchFamily="34" charset="0"/>
              </a:rPr>
              <a:t>of</a:t>
            </a:r>
            <a:r>
              <a:rPr lang="cs-CZ" altLang="cs-CZ" b="1" dirty="0" smtClean="0">
                <a:latin typeface="Arial" pitchFamily="34" charset="0"/>
              </a:rPr>
              <a:t> </a:t>
            </a:r>
            <a:r>
              <a:rPr lang="cs-CZ" altLang="cs-CZ" b="1" dirty="0">
                <a:latin typeface="Arial" pitchFamily="34" charset="0"/>
              </a:rPr>
              <a:t>P</a:t>
            </a:r>
            <a:r>
              <a:rPr lang="cs-CZ" altLang="cs-CZ" b="1" baseline="-25000" dirty="0">
                <a:latin typeface="Arial" pitchFamily="34" charset="0"/>
              </a:rPr>
              <a:t>a</a:t>
            </a:r>
          </a:p>
        </p:txBody>
      </p:sp>
      <p:sp>
        <p:nvSpPr>
          <p:cNvPr id="43072" name="Text Box 85"/>
          <p:cNvSpPr txBox="1">
            <a:spLocks noChangeArrowheads="1"/>
          </p:cNvSpPr>
          <p:nvPr/>
        </p:nvSpPr>
        <p:spPr bwMode="auto">
          <a:xfrm>
            <a:off x="857250" y="5014913"/>
            <a:ext cx="21097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b="1">
                <a:latin typeface="Arial" pitchFamily="34" charset="0"/>
                <a:sym typeface="Symbol" pitchFamily="18" charset="2"/>
              </a:rPr>
              <a:t>P</a:t>
            </a:r>
            <a:r>
              <a:rPr lang="en-US" altLang="cs-CZ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cs-CZ" altLang="cs-CZ" b="1">
                <a:latin typeface="Arial" pitchFamily="34" charset="0"/>
              </a:rPr>
              <a:t> = </a:t>
            </a:r>
            <a:r>
              <a:rPr lang="en-US" altLang="cs-CZ" b="1">
                <a:latin typeface="Arial" pitchFamily="34" charset="0"/>
                <a:sym typeface="Symbol" pitchFamily="18" charset="2"/>
              </a:rPr>
              <a:t>P</a:t>
            </a:r>
            <a:r>
              <a:rPr lang="en-US" altLang="cs-CZ" b="1" baseline="-25000">
                <a:latin typeface="Arial" pitchFamily="34" charset="0"/>
                <a:sym typeface="Symbol" pitchFamily="18" charset="2"/>
              </a:rPr>
              <a:t>a</a:t>
            </a:r>
            <a:r>
              <a:rPr lang="cs-CZ" altLang="cs-CZ">
                <a:latin typeface="Arial" pitchFamily="34" charset="0"/>
              </a:rPr>
              <a:t> </a:t>
            </a:r>
            <a:r>
              <a:rPr lang="en-US" altLang="cs-CZ" b="1">
                <a:latin typeface="Arial" pitchFamily="34" charset="0"/>
              </a:rPr>
              <a:t>+</a:t>
            </a:r>
            <a:r>
              <a:rPr lang="cs-CZ" altLang="cs-CZ" b="1">
                <a:latin typeface="Arial" pitchFamily="34" charset="0"/>
                <a:sym typeface="Symbol" pitchFamily="18" charset="2"/>
              </a:rPr>
              <a:t></a:t>
            </a:r>
            <a:r>
              <a:rPr lang="en-US" altLang="cs-CZ" b="1">
                <a:latin typeface="Arial" pitchFamily="34" charset="0"/>
              </a:rPr>
              <a:t>P</a:t>
            </a:r>
            <a:r>
              <a:rPr lang="en-US" altLang="cs-CZ" b="1" baseline="-25000">
                <a:latin typeface="Arial" pitchFamily="34" charset="0"/>
              </a:rPr>
              <a:t>a</a:t>
            </a:r>
            <a:endParaRPr lang="cs-CZ" altLang="cs-CZ" b="1" baseline="-25000">
              <a:latin typeface="Arial" pitchFamily="34" charset="0"/>
            </a:endParaRPr>
          </a:p>
        </p:txBody>
      </p:sp>
      <p:sp>
        <p:nvSpPr>
          <p:cNvPr id="43073" name="Arc 89"/>
          <p:cNvSpPr>
            <a:spLocks/>
          </p:cNvSpPr>
          <p:nvPr/>
        </p:nvSpPr>
        <p:spPr bwMode="auto">
          <a:xfrm>
            <a:off x="7740650" y="1681163"/>
            <a:ext cx="2500313" cy="3635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733137516 h 21600"/>
              <a:gd name="T4" fmla="*/ 0 w 21600"/>
              <a:gd name="T5" fmla="*/ 173313751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74" name="Arc 90"/>
          <p:cNvSpPr>
            <a:spLocks/>
          </p:cNvSpPr>
          <p:nvPr/>
        </p:nvSpPr>
        <p:spPr bwMode="auto">
          <a:xfrm rot="10918856" flipH="1">
            <a:off x="7862888" y="5761038"/>
            <a:ext cx="2533650" cy="37306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922040705 h 21600"/>
              <a:gd name="T4" fmla="*/ 0 w 21600"/>
              <a:gd name="T5" fmla="*/ 192204070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75" name="Arc 91"/>
          <p:cNvSpPr>
            <a:spLocks/>
          </p:cNvSpPr>
          <p:nvPr/>
        </p:nvSpPr>
        <p:spPr bwMode="auto">
          <a:xfrm rot="10800000">
            <a:off x="1644650" y="5541963"/>
            <a:ext cx="2208213" cy="4953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76" name="Arc 94"/>
          <p:cNvSpPr>
            <a:spLocks/>
          </p:cNvSpPr>
          <p:nvPr/>
        </p:nvSpPr>
        <p:spPr bwMode="auto">
          <a:xfrm rot="10918856" flipV="1">
            <a:off x="1524000" y="1711325"/>
            <a:ext cx="2265363" cy="48736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3077" name="Line 95"/>
          <p:cNvSpPr>
            <a:spLocks noChangeShapeType="1"/>
          </p:cNvSpPr>
          <p:nvPr/>
        </p:nvSpPr>
        <p:spPr bwMode="auto">
          <a:xfrm flipV="1">
            <a:off x="1392238" y="3003550"/>
            <a:ext cx="0" cy="169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78" name="Line 96"/>
          <p:cNvSpPr>
            <a:spLocks noChangeShapeType="1"/>
          </p:cNvSpPr>
          <p:nvPr/>
        </p:nvSpPr>
        <p:spPr bwMode="auto">
          <a:xfrm>
            <a:off x="10528300" y="3135313"/>
            <a:ext cx="0" cy="153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79" name="Text Box 24"/>
          <p:cNvSpPr txBox="1">
            <a:spLocks noChangeArrowheads="1"/>
          </p:cNvSpPr>
          <p:nvPr/>
        </p:nvSpPr>
        <p:spPr bwMode="auto">
          <a:xfrm>
            <a:off x="6980238" y="3755232"/>
            <a:ext cx="163195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k-SK" altLang="cs-CZ" sz="1400" b="1" dirty="0">
                <a:latin typeface="Arial" pitchFamily="34" charset="0"/>
              </a:rPr>
              <a:t>a</a:t>
            </a:r>
            <a:r>
              <a:rPr lang="en-US" altLang="cs-CZ" sz="1400" b="1" dirty="0" err="1" smtClean="0">
                <a:latin typeface="Arial" pitchFamily="34" charset="0"/>
              </a:rPr>
              <a:t>rterial</a:t>
            </a:r>
            <a:r>
              <a:rPr lang="en-US" altLang="cs-CZ" sz="1400" b="1" dirty="0" smtClean="0">
                <a:latin typeface="Arial" pitchFamily="34" charset="0"/>
              </a:rPr>
              <a:t> system</a:t>
            </a:r>
            <a:endParaRPr lang="en-US" altLang="cs-CZ" dirty="0">
              <a:latin typeface="Arial" pitchFamily="34" charset="0"/>
            </a:endParaRPr>
          </a:p>
        </p:txBody>
      </p:sp>
      <p:sp>
        <p:nvSpPr>
          <p:cNvPr id="43080" name="Text Box 72"/>
          <p:cNvSpPr txBox="1">
            <a:spLocks noChangeArrowheads="1"/>
          </p:cNvSpPr>
          <p:nvPr/>
        </p:nvSpPr>
        <p:spPr bwMode="auto">
          <a:xfrm>
            <a:off x="4733925" y="1231900"/>
            <a:ext cx="3062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cs-CZ" sz="1100" dirty="0" smtClean="0"/>
              <a:t>Blood flow through aortic valve </a:t>
            </a:r>
            <a:r>
              <a:rPr lang="en-US" altLang="cs-CZ" dirty="0" smtClean="0"/>
              <a:t> 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5778" y="1450110"/>
            <a:ext cx="11024113" cy="3833090"/>
          </a:xfrm>
        </p:spPr>
        <p:txBody>
          <a:bodyPr/>
          <a:lstStyle/>
          <a:p>
            <a:pPr algn="just"/>
            <a:r>
              <a:rPr lang="en-US" b="1" dirty="0" smtClean="0"/>
              <a:t>SV – increase</a:t>
            </a:r>
            <a:r>
              <a:rPr lang="en-US" dirty="0" smtClean="0"/>
              <a:t>: </a:t>
            </a:r>
            <a:r>
              <a:rPr lang="en-US" dirty="0" err="1" smtClean="0"/>
              <a:t>hyperhydration</a:t>
            </a:r>
            <a:r>
              <a:rPr lang="en-US" dirty="0" smtClean="0"/>
              <a:t> – rapid administration of </a:t>
            </a:r>
            <a:r>
              <a:rPr lang="en-US" dirty="0" err="1" smtClean="0"/>
              <a:t>i.v.</a:t>
            </a:r>
            <a:r>
              <a:rPr lang="en-US" dirty="0" smtClean="0"/>
              <a:t> infusion, intake of large amount of water in short time; </a:t>
            </a:r>
            <a:r>
              <a:rPr lang="en-US" b="1" dirty="0" smtClean="0"/>
              <a:t>decrease: </a:t>
            </a:r>
            <a:r>
              <a:rPr lang="en-US" dirty="0" smtClean="0"/>
              <a:t>dehydration, loss of blood (</a:t>
            </a:r>
            <a:r>
              <a:rPr lang="en-US" dirty="0" err="1" smtClean="0"/>
              <a:t>haemorrhage</a:t>
            </a:r>
            <a:r>
              <a:rPr lang="en-US" dirty="0" smtClean="0"/>
              <a:t>)</a:t>
            </a:r>
          </a:p>
          <a:p>
            <a:pPr algn="just"/>
            <a:r>
              <a:rPr lang="en-US" b="1" dirty="0" smtClean="0"/>
              <a:t>HR – increase: </a:t>
            </a:r>
            <a:r>
              <a:rPr lang="en-US" dirty="0" smtClean="0"/>
              <a:t>activation of sympathetic nervous system – stress, physical activity; </a:t>
            </a:r>
            <a:r>
              <a:rPr lang="en-US" b="1" dirty="0" smtClean="0"/>
              <a:t>decrease: </a:t>
            </a:r>
            <a:r>
              <a:rPr lang="en-US" dirty="0" smtClean="0"/>
              <a:t>increase of vague tonus, adaptation of heart in sportsmen (athletic heart) </a:t>
            </a:r>
          </a:p>
          <a:p>
            <a:pPr algn="just"/>
            <a:r>
              <a:rPr lang="en-US" b="1" dirty="0" smtClean="0"/>
              <a:t>R – increase: </a:t>
            </a:r>
            <a:r>
              <a:rPr lang="en-US" dirty="0" smtClean="0"/>
              <a:t>predominance of vasoconstriction – e.g. in cold environment; </a:t>
            </a:r>
            <a:r>
              <a:rPr lang="en-US" b="1" dirty="0" smtClean="0"/>
              <a:t>decrease: </a:t>
            </a:r>
            <a:r>
              <a:rPr lang="en-US" dirty="0" smtClean="0"/>
              <a:t>predominance of vasodilation – sauna, distributive shock (anaphylaxis, adrenal crisis)</a:t>
            </a:r>
          </a:p>
          <a:p>
            <a:pPr algn="just"/>
            <a:r>
              <a:rPr lang="en-US" b="1" dirty="0" smtClean="0"/>
              <a:t>C – higher values: </a:t>
            </a:r>
            <a:r>
              <a:rPr lang="en-US" dirty="0" smtClean="0"/>
              <a:t>in children, young people; </a:t>
            </a:r>
            <a:r>
              <a:rPr lang="en-US" b="1" dirty="0" smtClean="0"/>
              <a:t>lower values:</a:t>
            </a:r>
            <a:r>
              <a:rPr lang="en-US" dirty="0" smtClean="0"/>
              <a:t> in elderly people, atherosclerosis, elastic fibers degeneration – isolated systolic hypertension </a:t>
            </a:r>
            <a:r>
              <a:rPr lang="en-US" i="1" dirty="0" smtClean="0"/>
              <a:t>(systolic blood pressure is higher than normal, diastolic blood pressure is predominantly </a:t>
            </a:r>
            <a:r>
              <a:rPr lang="cs-CZ" i="1" dirty="0" err="1" smtClean="0"/>
              <a:t>at</a:t>
            </a:r>
            <a:r>
              <a:rPr lang="cs-CZ" i="1" dirty="0" smtClean="0"/>
              <a:t> </a:t>
            </a:r>
            <a:r>
              <a:rPr lang="en-US" i="1" dirty="0" smtClean="0"/>
              <a:t>normal </a:t>
            </a:r>
            <a:r>
              <a:rPr lang="en-US" i="1" dirty="0" smtClean="0"/>
              <a:t>level)</a:t>
            </a:r>
          </a:p>
          <a:p>
            <a:pPr algn="just"/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27050" y="217919"/>
            <a:ext cx="103632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cs-CZ" sz="3200" dirty="0" smtClean="0">
                <a:latin typeface="Arial" pitchFamily="34" charset="0"/>
              </a:rPr>
              <a:t>Modeled situations</a:t>
            </a:r>
            <a:endParaRPr lang="en-US" altLang="cs-CZ" sz="32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502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15"/>
          <p:cNvSpPr>
            <a:spLocks noChangeArrowheads="1"/>
          </p:cNvSpPr>
          <p:nvPr/>
        </p:nvSpPr>
        <p:spPr bwMode="auto">
          <a:xfrm>
            <a:off x="2163763" y="1419225"/>
            <a:ext cx="3794125" cy="48482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cs-CZ" altLang="cs-CZ">
              <a:latin typeface="Arial" pitchFamily="34" charset="0"/>
            </a:endParaRPr>
          </a:p>
        </p:txBody>
      </p:sp>
      <p:pic>
        <p:nvPicPr>
          <p:cNvPr id="46089" name="Picture 16" descr="Color Atlas Of Physiology 5th Ed (A Despopoulos Et Al, Thieme 2003)_Page_2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27" t="52266" r="8888" b="6158"/>
          <a:stretch>
            <a:fillRect/>
          </a:stretch>
        </p:blipFill>
        <p:spPr bwMode="auto">
          <a:xfrm>
            <a:off x="1939925" y="1049338"/>
            <a:ext cx="3898900" cy="553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0" name="Text Box 17" descr="Novinový papír"/>
          <p:cNvSpPr txBox="1">
            <a:spLocks noChangeArrowheads="1"/>
          </p:cNvSpPr>
          <p:nvPr/>
        </p:nvSpPr>
        <p:spPr bwMode="auto">
          <a:xfrm>
            <a:off x="6275388" y="1239413"/>
            <a:ext cx="3780000" cy="1128649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268288" indent="-268288" algn="just">
              <a:spcBef>
                <a:spcPct val="50000"/>
              </a:spcBef>
              <a:buAutoNum type="arabicPeriod"/>
            </a:pPr>
            <a:r>
              <a:rPr lang="en-US" altLang="cs-CZ" sz="1700" b="1" dirty="0" smtClean="0">
                <a:latin typeface="Arial" pitchFamily="34" charset="0"/>
                <a:sym typeface="Symbol" pitchFamily="18" charset="2"/>
              </a:rPr>
              <a:t>Pressure gradient between venous system and right atrium („</a:t>
            </a:r>
            <a:r>
              <a:rPr lang="sk-SK" altLang="cs-CZ" sz="1700" b="1" dirty="0" smtClean="0">
                <a:latin typeface="Arial" pitchFamily="34" charset="0"/>
                <a:sym typeface="Symbol" pitchFamily="18" charset="2"/>
              </a:rPr>
              <a:t>a </a:t>
            </a:r>
            <a:r>
              <a:rPr lang="en-US" altLang="cs-CZ" sz="1700" b="1" dirty="0" smtClean="0">
                <a:latin typeface="Arial" pitchFamily="34" charset="0"/>
                <a:sym typeface="Symbol" pitchFamily="18" charset="2"/>
              </a:rPr>
              <a:t>force acting from behind“ – </a:t>
            </a:r>
            <a:r>
              <a:rPr lang="en-US" altLang="cs-CZ" sz="1700" b="1" i="1" dirty="0" smtClean="0">
                <a:latin typeface="Arial" pitchFamily="34" charset="0"/>
                <a:sym typeface="Symbol" pitchFamily="18" charset="2"/>
              </a:rPr>
              <a:t>vis a </a:t>
            </a:r>
            <a:r>
              <a:rPr lang="en-US" altLang="cs-CZ" sz="1700" b="1" i="1" dirty="0" err="1" smtClean="0">
                <a:latin typeface="Arial" pitchFamily="34" charset="0"/>
                <a:sym typeface="Symbol" pitchFamily="18" charset="2"/>
              </a:rPr>
              <a:t>tergo</a:t>
            </a:r>
            <a:r>
              <a:rPr lang="en-US" altLang="cs-CZ" sz="1700" b="1" dirty="0" smtClean="0">
                <a:latin typeface="Arial" pitchFamily="34" charset="0"/>
                <a:sym typeface="Symbol" pitchFamily="18" charset="2"/>
              </a:rPr>
              <a:t>)</a:t>
            </a:r>
          </a:p>
        </p:txBody>
      </p:sp>
      <p:sp>
        <p:nvSpPr>
          <p:cNvPr id="46091" name="Text Box 18" descr="Novinový papír"/>
          <p:cNvSpPr txBox="1">
            <a:spLocks noChangeArrowheads="1"/>
          </p:cNvSpPr>
          <p:nvPr/>
        </p:nvSpPr>
        <p:spPr bwMode="auto">
          <a:xfrm>
            <a:off x="6275388" y="2535359"/>
            <a:ext cx="3780000" cy="879964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1700" b="1" dirty="0" smtClean="0">
                <a:latin typeface="Arial" pitchFamily="34" charset="0"/>
                <a:sym typeface="Symbol" pitchFamily="18" charset="2"/>
              </a:rPr>
              <a:t>2. Suction effect of systole</a:t>
            </a:r>
            <a:r>
              <a:rPr lang="sk-SK" altLang="cs-CZ" sz="1700" b="1" dirty="0">
                <a:latin typeface="Arial" pitchFamily="34" charset="0"/>
                <a:sym typeface="Symbol" pitchFamily="18" charset="2"/>
              </a:rPr>
              <a:t>	 </a:t>
            </a:r>
            <a:r>
              <a:rPr lang="sk-SK" altLang="cs-CZ" sz="1700" b="1" dirty="0" smtClean="0">
                <a:latin typeface="Arial" pitchFamily="34" charset="0"/>
                <a:sym typeface="Symbol" pitchFamily="18" charset="2"/>
              </a:rPr>
              <a:t>         </a:t>
            </a:r>
            <a:r>
              <a:rPr lang="en-US" altLang="cs-CZ" sz="1700" b="1" dirty="0" smtClean="0">
                <a:latin typeface="Arial" pitchFamily="34" charset="0"/>
                <a:sym typeface="Symbol" pitchFamily="18" charset="2"/>
              </a:rPr>
              <a:t>(„a force acting from in front“ – </a:t>
            </a:r>
            <a:r>
              <a:rPr lang="en-US" altLang="cs-CZ" sz="1700" b="1" i="1" dirty="0" smtClean="0">
                <a:latin typeface="Arial" pitchFamily="34" charset="0"/>
                <a:sym typeface="Symbol" pitchFamily="18" charset="2"/>
              </a:rPr>
              <a:t>vis a </a:t>
            </a:r>
            <a:r>
              <a:rPr lang="en-US" altLang="cs-CZ" sz="1700" b="1" i="1" dirty="0" err="1" smtClean="0">
                <a:latin typeface="Arial" pitchFamily="34" charset="0"/>
                <a:sym typeface="Symbol" pitchFamily="18" charset="2"/>
              </a:rPr>
              <a:t>fronte</a:t>
            </a:r>
            <a:r>
              <a:rPr lang="en-US" altLang="cs-CZ" sz="1700" b="1" dirty="0" smtClean="0">
                <a:latin typeface="Arial" pitchFamily="34" charset="0"/>
                <a:sym typeface="Symbol" pitchFamily="18" charset="2"/>
              </a:rPr>
              <a:t>)</a:t>
            </a:r>
            <a:endParaRPr lang="en-US" altLang="cs-CZ" sz="1700" b="1" dirty="0">
              <a:latin typeface="Arial" pitchFamily="34" charset="0"/>
            </a:endParaRPr>
          </a:p>
        </p:txBody>
      </p:sp>
      <p:sp>
        <p:nvSpPr>
          <p:cNvPr id="46092" name="Text Box 19" descr="Novinový papír"/>
          <p:cNvSpPr txBox="1">
            <a:spLocks noChangeArrowheads="1"/>
          </p:cNvSpPr>
          <p:nvPr/>
        </p:nvSpPr>
        <p:spPr bwMode="auto">
          <a:xfrm>
            <a:off x="6275388" y="3585188"/>
            <a:ext cx="3780000" cy="6820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1700" b="1" dirty="0" smtClean="0">
                <a:latin typeface="Arial" pitchFamily="34" charset="0"/>
                <a:sym typeface="Symbol" pitchFamily="18" charset="2"/>
              </a:rPr>
              <a:t>3. Skeletal muscle contractions – muscle pump</a:t>
            </a:r>
            <a:endParaRPr lang="en-US" altLang="cs-CZ" sz="1700" b="1" dirty="0">
              <a:latin typeface="Arial" pitchFamily="34" charset="0"/>
            </a:endParaRPr>
          </a:p>
        </p:txBody>
      </p:sp>
      <p:sp>
        <p:nvSpPr>
          <p:cNvPr id="46093" name="Text Box 20" descr="Novinový papír"/>
          <p:cNvSpPr txBox="1">
            <a:spLocks noChangeArrowheads="1"/>
          </p:cNvSpPr>
          <p:nvPr/>
        </p:nvSpPr>
        <p:spPr bwMode="auto">
          <a:xfrm>
            <a:off x="6275388" y="4431020"/>
            <a:ext cx="3780000" cy="1167786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1700" b="1" dirty="0" smtClean="0">
                <a:latin typeface="Arial" pitchFamily="34" charset="0"/>
                <a:sym typeface="Symbol" pitchFamily="18" charset="2"/>
              </a:rPr>
              <a:t>4. Suction effect of </a:t>
            </a:r>
            <a:r>
              <a:rPr lang="en-US" altLang="cs-CZ" sz="1700" b="1" dirty="0" err="1" smtClean="0">
                <a:latin typeface="Arial" pitchFamily="34" charset="0"/>
                <a:sym typeface="Symbol" pitchFamily="18" charset="2"/>
              </a:rPr>
              <a:t>inspirium</a:t>
            </a:r>
            <a:r>
              <a:rPr lang="en-US" altLang="cs-CZ" sz="1700" b="1" dirty="0" smtClean="0">
                <a:latin typeface="Arial" pitchFamily="34" charset="0"/>
                <a:sym typeface="Symbol" pitchFamily="18" charset="2"/>
              </a:rPr>
              <a:t> – increased </a:t>
            </a:r>
            <a:r>
              <a:rPr lang="en-US" altLang="cs-CZ" sz="1700" b="1" dirty="0" err="1" smtClean="0">
                <a:latin typeface="Arial" pitchFamily="34" charset="0"/>
                <a:sym typeface="Symbol" pitchFamily="18" charset="2"/>
              </a:rPr>
              <a:t>intraabdominal</a:t>
            </a:r>
            <a:r>
              <a:rPr lang="en-US" altLang="cs-CZ" sz="1700" b="1" dirty="0" smtClean="0">
                <a:latin typeface="Arial" pitchFamily="34" charset="0"/>
                <a:sym typeface="Symbol" pitchFamily="18" charset="2"/>
              </a:rPr>
              <a:t> pressure and decreased </a:t>
            </a:r>
            <a:r>
              <a:rPr lang="en-US" altLang="cs-CZ" sz="1700" b="1" dirty="0" err="1" smtClean="0">
                <a:latin typeface="Arial" pitchFamily="34" charset="0"/>
                <a:sym typeface="Symbol" pitchFamily="18" charset="2"/>
              </a:rPr>
              <a:t>intrathoracic</a:t>
            </a:r>
            <a:r>
              <a:rPr lang="en-US" altLang="cs-CZ" sz="1700" b="1" dirty="0" smtClean="0">
                <a:latin typeface="Arial" pitchFamily="34" charset="0"/>
                <a:sym typeface="Symbol" pitchFamily="18" charset="2"/>
              </a:rPr>
              <a:t> pressure</a:t>
            </a:r>
            <a:endParaRPr lang="en-US" altLang="cs-CZ" sz="1700" b="1" dirty="0">
              <a:latin typeface="Arial" pitchFamily="34" charset="0"/>
            </a:endParaRPr>
          </a:p>
        </p:txBody>
      </p:sp>
      <p:sp>
        <p:nvSpPr>
          <p:cNvPr id="46094" name="Text Box 21" descr="Novinový papír"/>
          <p:cNvSpPr txBox="1">
            <a:spLocks noChangeArrowheads="1"/>
          </p:cNvSpPr>
          <p:nvPr/>
        </p:nvSpPr>
        <p:spPr bwMode="auto">
          <a:xfrm>
            <a:off x="6275388" y="5762626"/>
            <a:ext cx="3780000" cy="3667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6700" indent="-2667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cs-CZ" sz="1700" b="1" dirty="0" smtClean="0">
                <a:latin typeface="Arial" pitchFamily="34" charset="0"/>
                <a:sym typeface="Symbol" pitchFamily="18" charset="2"/>
              </a:rPr>
              <a:t>5. Venous valves </a:t>
            </a:r>
            <a:endParaRPr lang="en-US" altLang="cs-CZ" sz="1700" b="1" dirty="0">
              <a:latin typeface="Arial" pitchFamily="34" charset="0"/>
            </a:endParaRPr>
          </a:p>
        </p:txBody>
      </p:sp>
      <p:grpSp>
        <p:nvGrpSpPr>
          <p:cNvPr id="46095" name="Group 27"/>
          <p:cNvGrpSpPr>
            <a:grpSpLocks/>
          </p:cNvGrpSpPr>
          <p:nvPr/>
        </p:nvGrpSpPr>
        <p:grpSpPr bwMode="auto">
          <a:xfrm>
            <a:off x="1839913" y="5410200"/>
            <a:ext cx="419100" cy="485775"/>
            <a:chOff x="568" y="3022"/>
            <a:chExt cx="264" cy="306"/>
          </a:xfrm>
        </p:grpSpPr>
        <p:sp>
          <p:nvSpPr>
            <p:cNvPr id="46096" name="AutoShape 25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097" name="Text Box 26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1</a:t>
              </a:r>
            </a:p>
          </p:txBody>
        </p:sp>
      </p:grpSp>
      <p:grpSp>
        <p:nvGrpSpPr>
          <p:cNvPr id="46098" name="Group 28"/>
          <p:cNvGrpSpPr>
            <a:grpSpLocks/>
          </p:cNvGrpSpPr>
          <p:nvPr/>
        </p:nvGrpSpPr>
        <p:grpSpPr bwMode="auto">
          <a:xfrm>
            <a:off x="1827213" y="2074863"/>
            <a:ext cx="419100" cy="485775"/>
            <a:chOff x="568" y="3022"/>
            <a:chExt cx="264" cy="306"/>
          </a:xfrm>
        </p:grpSpPr>
        <p:sp>
          <p:nvSpPr>
            <p:cNvPr id="46099" name="AutoShape 29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100" name="Text Box 30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2</a:t>
              </a:r>
            </a:p>
          </p:txBody>
        </p:sp>
      </p:grpSp>
      <p:grpSp>
        <p:nvGrpSpPr>
          <p:cNvPr id="46101" name="Group 31"/>
          <p:cNvGrpSpPr>
            <a:grpSpLocks/>
          </p:cNvGrpSpPr>
          <p:nvPr/>
        </p:nvGrpSpPr>
        <p:grpSpPr bwMode="auto">
          <a:xfrm>
            <a:off x="4614863" y="3505200"/>
            <a:ext cx="419100" cy="485775"/>
            <a:chOff x="568" y="3022"/>
            <a:chExt cx="264" cy="306"/>
          </a:xfrm>
        </p:grpSpPr>
        <p:sp>
          <p:nvSpPr>
            <p:cNvPr id="46102" name="AutoShape 32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103" name="Text Box 33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4</a:t>
              </a:r>
            </a:p>
          </p:txBody>
        </p:sp>
      </p:grpSp>
      <p:grpSp>
        <p:nvGrpSpPr>
          <p:cNvPr id="46104" name="Group 34"/>
          <p:cNvGrpSpPr>
            <a:grpSpLocks/>
          </p:cNvGrpSpPr>
          <p:nvPr/>
        </p:nvGrpSpPr>
        <p:grpSpPr bwMode="auto">
          <a:xfrm>
            <a:off x="4648200" y="4914900"/>
            <a:ext cx="419100" cy="485775"/>
            <a:chOff x="568" y="3022"/>
            <a:chExt cx="264" cy="306"/>
          </a:xfrm>
        </p:grpSpPr>
        <p:sp>
          <p:nvSpPr>
            <p:cNvPr id="46105" name="AutoShape 35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106" name="Text Box 36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3</a:t>
              </a:r>
            </a:p>
          </p:txBody>
        </p:sp>
      </p:grpSp>
      <p:grpSp>
        <p:nvGrpSpPr>
          <p:cNvPr id="46107" name="Group 37"/>
          <p:cNvGrpSpPr>
            <a:grpSpLocks/>
          </p:cNvGrpSpPr>
          <p:nvPr/>
        </p:nvGrpSpPr>
        <p:grpSpPr bwMode="auto">
          <a:xfrm>
            <a:off x="1817688" y="3711575"/>
            <a:ext cx="419100" cy="485775"/>
            <a:chOff x="568" y="3022"/>
            <a:chExt cx="264" cy="306"/>
          </a:xfrm>
        </p:grpSpPr>
        <p:sp>
          <p:nvSpPr>
            <p:cNvPr id="46108" name="AutoShape 38"/>
            <p:cNvSpPr>
              <a:spLocks noChangeArrowheads="1"/>
            </p:cNvSpPr>
            <p:nvPr/>
          </p:nvSpPr>
          <p:spPr bwMode="auto">
            <a:xfrm>
              <a:off x="568" y="3022"/>
              <a:ext cx="264" cy="306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endParaRPr lang="cs-CZ" altLang="cs-CZ">
                <a:latin typeface="Arial" pitchFamily="34" charset="0"/>
              </a:endParaRPr>
            </a:p>
          </p:txBody>
        </p:sp>
        <p:sp>
          <p:nvSpPr>
            <p:cNvPr id="46109" name="Text Box 39"/>
            <p:cNvSpPr txBox="1">
              <a:spLocks noChangeArrowheads="1"/>
            </p:cNvSpPr>
            <p:nvPr/>
          </p:nvSpPr>
          <p:spPr bwMode="auto">
            <a:xfrm>
              <a:off x="612" y="3085"/>
              <a:ext cx="169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cs-CZ" altLang="cs-CZ" sz="1200" b="1">
                  <a:latin typeface="Arial" pitchFamily="34" charset="0"/>
                </a:rPr>
                <a:t>5</a:t>
              </a:r>
            </a:p>
          </p:txBody>
        </p:sp>
      </p:grpSp>
      <p:sp>
        <p:nvSpPr>
          <p:cNvPr id="46110" name="Rectangle 5"/>
          <p:cNvSpPr>
            <a:spLocks noChangeArrowheads="1"/>
          </p:cNvSpPr>
          <p:nvPr/>
        </p:nvSpPr>
        <p:spPr bwMode="auto">
          <a:xfrm>
            <a:off x="788988" y="315913"/>
            <a:ext cx="103632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en-US" altLang="cs-CZ" sz="3200" dirty="0" smtClean="0"/>
              <a:t>Mechanisms of venous return</a:t>
            </a:r>
            <a:br>
              <a:rPr lang="en-US" altLang="cs-CZ" sz="3200" dirty="0" smtClean="0"/>
            </a:br>
            <a:endParaRPr lang="en-US" altLang="cs-CZ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 idx="4294967295"/>
          </p:nvPr>
        </p:nvSpPr>
        <p:spPr>
          <a:xfrm>
            <a:off x="487363" y="365125"/>
            <a:ext cx="10515600" cy="1325563"/>
          </a:xfrm>
        </p:spPr>
        <p:txBody>
          <a:bodyPr/>
          <a:lstStyle/>
          <a:p>
            <a:r>
              <a:rPr lang="cs-CZ" altLang="cs-CZ" dirty="0" smtClean="0"/>
              <a:t>Picture </a:t>
            </a:r>
            <a:r>
              <a:rPr lang="cs-CZ" altLang="cs-CZ" dirty="0" err="1" smtClean="0"/>
              <a:t>sources</a:t>
            </a: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98438" y="1377950"/>
            <a:ext cx="11633200" cy="850900"/>
          </a:xfrm>
        </p:spPr>
        <p:txBody>
          <a:bodyPr>
            <a:normAutofit lnSpcReduction="10000"/>
          </a:bodyPr>
          <a:lstStyle/>
          <a:p>
            <a:pPr algn="just">
              <a:buFont typeface="Arial" pitchFamily="34" charset="0"/>
              <a:buNone/>
            </a:pPr>
            <a:r>
              <a:rPr lang="en-US" altLang="cs-CZ" smtClean="0"/>
              <a:t>	</a:t>
            </a:r>
            <a:r>
              <a:rPr lang="cs-CZ" altLang="cs-CZ" smtClean="0"/>
              <a:t>Slide 7 – Atlas Of Physiology, Silbernagl </a:t>
            </a:r>
            <a:r>
              <a:rPr lang="en-US" altLang="cs-CZ" smtClean="0"/>
              <a:t>&amp; Despopoulos, Georg Thieme Verlag 2003</a:t>
            </a:r>
            <a:endParaRPr lang="cs-CZ" altLang="cs-CZ" smtClean="0"/>
          </a:p>
          <a:p>
            <a:pPr>
              <a:buFont typeface="Arial" pitchFamily="34" charset="0"/>
              <a:buNone/>
            </a:pPr>
            <a:endParaRPr lang="cs-CZ" altLang="cs-CZ" smtClean="0"/>
          </a:p>
          <a:p>
            <a:pPr>
              <a:buFont typeface="Arial" pitchFamily="34" charset="0"/>
              <a:buNone/>
            </a:pPr>
            <a:endParaRPr lang="cs-CZ" altLang="cs-CZ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1529</TotalTime>
  <Words>625</Words>
  <Application>Microsoft Office PowerPoint</Application>
  <PresentationFormat>Širokoúhlá obrazovka</PresentationFormat>
  <Paragraphs>99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Motiv Office</vt:lpstr>
      <vt:lpstr>(XI.) Digital model of aortic function (XVI.) Blood flow in veins </vt:lpstr>
      <vt:lpstr>Definitions of key words and symbols</vt:lpstr>
      <vt:lpstr>Arterial blood pressure in case of changing circulatory parameters and cardiac output</vt:lpstr>
      <vt:lpstr>Prezentace aplikace PowerPoint</vt:lpstr>
      <vt:lpstr>Prezentace aplikace PowerPoint</vt:lpstr>
      <vt:lpstr>Prezentace aplikace PowerPoint</vt:lpstr>
      <vt:lpstr>Picture 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z fyziologie</dc:title>
  <dc:creator>Michal Hendrych</dc:creator>
  <cp:lastModifiedBy>Novakova</cp:lastModifiedBy>
  <cp:revision>89</cp:revision>
  <cp:lastPrinted>2015-10-13T12:03:07Z</cp:lastPrinted>
  <dcterms:created xsi:type="dcterms:W3CDTF">2014-10-04T15:35:56Z</dcterms:created>
  <dcterms:modified xsi:type="dcterms:W3CDTF">2015-10-20T19:51:28Z</dcterms:modified>
</cp:coreProperties>
</file>