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6" r:id="rId1"/>
  </p:sldMasterIdLst>
  <p:sldIdLst>
    <p:sldId id="256" r:id="rId2"/>
    <p:sldId id="257" r:id="rId3"/>
    <p:sldId id="261" r:id="rId4"/>
    <p:sldId id="258" r:id="rId5"/>
    <p:sldId id="262" r:id="rId6"/>
    <p:sldId id="263" r:id="rId7"/>
    <p:sldId id="267" r:id="rId8"/>
    <p:sldId id="265" r:id="rId9"/>
    <p:sldId id="266" r:id="rId10"/>
    <p:sldId id="260" r:id="rId11"/>
    <p:sldId id="26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912"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4/21/2017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4012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4/21/2017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50615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4/21/2017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78291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09B482E8-6E0E-1B4F-B1FD-C69DB9E858D9}" type="datetimeFigureOut">
              <a:rPr lang="en-US" smtClean="0"/>
              <a:pPr/>
              <a:t>4/21/2017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8449826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8DFA1846-DA80-1C48-A609-854EA85C59AD}" type="datetimeFigureOut">
              <a:rPr lang="en-US" smtClean="0"/>
              <a:pPr/>
              <a:t>4/21/2017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1084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4/21/2017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03582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9728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621792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4/21/2017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1059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4/21/2017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5303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818C68F-D26B-8F47-958C-23B49CF8A634}" type="datetimeFigureOut">
              <a:rPr lang="en-US" smtClean="0"/>
              <a:pPr/>
              <a:t>4/21/2017</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91703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cs-CZ" smtClean="0"/>
              <a:t>Kliknutím lze upravit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0DF5E60-9974-AC48-9591-99C2BB44B7CF}" type="datetimeFigureOut">
              <a:rPr lang="en-US" smtClean="0"/>
              <a:pPr/>
              <a:t>4/21/2017</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31989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18C79C5D-2A6F-F04D-97DA-BEF2467B64E4}" type="datetimeFigureOut">
              <a:rPr lang="en-US" smtClean="0"/>
              <a:pPr/>
              <a:t>4/21/2017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44243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9B482E8-6E0E-1B4F-B1FD-C69DB9E858D9}" type="datetimeFigureOut">
              <a:rPr lang="en-US" smtClean="0"/>
              <a:pPr/>
              <a:t>4/21/2017</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3096301"/>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smtClean="0"/>
              <a:t>Measurement of pulse wave velocity (XII.)</a:t>
            </a:r>
            <a:endParaRPr lang="en-US" dirty="0"/>
          </a:p>
        </p:txBody>
      </p:sp>
      <p:sp>
        <p:nvSpPr>
          <p:cNvPr id="3" name="Podnadpis 2"/>
          <p:cNvSpPr>
            <a:spLocks noGrp="1"/>
          </p:cNvSpPr>
          <p:nvPr>
            <p:ph type="subTitle" idx="1"/>
          </p:nvPr>
        </p:nvSpPr>
        <p:spPr/>
        <p:txBody>
          <a:bodyPr>
            <a:normAutofit/>
          </a:bodyPr>
          <a:lstStyle/>
          <a:p>
            <a:pPr algn="r"/>
            <a:r>
              <a:rPr lang="en-US" sz="2000" dirty="0"/>
              <a:t>Dep. of Physiology, Fac. of Medicine, MU</a:t>
            </a:r>
            <a:r>
              <a:rPr lang="sk-SK" sz="2000" dirty="0"/>
              <a:t>, </a:t>
            </a:r>
            <a:r>
              <a:rPr lang="en-US" sz="2000" dirty="0"/>
              <a:t>2015 </a:t>
            </a:r>
            <a:r>
              <a:rPr lang="en-US" sz="2000" dirty="0" smtClean="0"/>
              <a:t>©</a:t>
            </a:r>
            <a:r>
              <a:rPr lang="sk-SK" sz="2000" dirty="0" smtClean="0"/>
              <a:t> Jana Hrušková</a:t>
            </a:r>
            <a:endParaRPr lang="cs-CZ" sz="2000" dirty="0"/>
          </a:p>
        </p:txBody>
      </p:sp>
    </p:spTree>
    <p:extLst>
      <p:ext uri="{BB962C8B-B14F-4D97-AF65-F5344CB8AC3E}">
        <p14:creationId xmlns:p14="http://schemas.microsoft.com/office/powerpoint/2010/main" val="11675598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Measurement of </a:t>
            </a:r>
            <a:r>
              <a:rPr lang="sk-SK" dirty="0" smtClean="0"/>
              <a:t>PWV</a:t>
            </a:r>
            <a:endParaRPr lang="en-GB" dirty="0"/>
          </a:p>
        </p:txBody>
      </p:sp>
      <p:sp>
        <p:nvSpPr>
          <p:cNvPr id="3" name="Zástupný symbol pro obsah 2"/>
          <p:cNvSpPr>
            <a:spLocks noGrp="1"/>
          </p:cNvSpPr>
          <p:nvPr>
            <p:ph idx="1"/>
          </p:nvPr>
        </p:nvSpPr>
        <p:spPr/>
        <p:txBody>
          <a:bodyPr/>
          <a:lstStyle/>
          <a:p>
            <a:pPr marL="0" indent="0">
              <a:buNone/>
            </a:pPr>
            <a:endParaRPr lang="en-GB" dirty="0" smtClean="0"/>
          </a:p>
          <a:p>
            <a:pPr marL="457200" indent="-457200">
              <a:buFont typeface="+mj-lt"/>
              <a:buAutoNum type="arabicPeriod"/>
            </a:pPr>
            <a:r>
              <a:rPr lang="en-GB" dirty="0" smtClean="0"/>
              <a:t>Direct method</a:t>
            </a:r>
          </a:p>
          <a:p>
            <a:pPr marL="749808" lvl="1" indent="-457200"/>
            <a:r>
              <a:rPr lang="en-GB" dirty="0" smtClean="0"/>
              <a:t>Catheterisation  </a:t>
            </a:r>
          </a:p>
          <a:p>
            <a:pPr marL="457200" indent="-457200">
              <a:buFont typeface="+mj-lt"/>
              <a:buAutoNum type="arabicPeriod"/>
            </a:pPr>
            <a:r>
              <a:rPr lang="en-GB" dirty="0" smtClean="0"/>
              <a:t>Indirect methods</a:t>
            </a:r>
          </a:p>
          <a:p>
            <a:pPr marL="749808" lvl="1" indent="-457200"/>
            <a:r>
              <a:rPr lang="en-GB" dirty="0" smtClean="0"/>
              <a:t>Ultrasonography</a:t>
            </a:r>
          </a:p>
          <a:p>
            <a:pPr marL="749808" lvl="1" indent="-457200"/>
            <a:r>
              <a:rPr lang="en-GB" dirty="0" err="1" smtClean="0"/>
              <a:t>Sphygmography</a:t>
            </a:r>
            <a:endParaRPr lang="en-GB" dirty="0" smtClean="0"/>
          </a:p>
          <a:p>
            <a:pPr marL="749808" lvl="1" indent="-457200"/>
            <a:r>
              <a:rPr lang="en-GB" dirty="0" err="1" smtClean="0"/>
              <a:t>Bioimpedance</a:t>
            </a:r>
            <a:r>
              <a:rPr lang="en-GB" dirty="0" smtClean="0"/>
              <a:t> analysis</a:t>
            </a:r>
            <a:endParaRPr lang="en-GB" dirty="0"/>
          </a:p>
        </p:txBody>
      </p:sp>
    </p:spTree>
    <p:extLst>
      <p:ext uri="{BB962C8B-B14F-4D97-AF65-F5344CB8AC3E}">
        <p14:creationId xmlns:p14="http://schemas.microsoft.com/office/powerpoint/2010/main" val="18422001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S</a:t>
            </a:r>
            <a:r>
              <a:rPr lang="cs-CZ" dirty="0" err="1" smtClean="0"/>
              <a:t>phygmography</a:t>
            </a:r>
            <a:endParaRPr lang="cs-CZ" dirty="0"/>
          </a:p>
        </p:txBody>
      </p:sp>
      <p:sp>
        <p:nvSpPr>
          <p:cNvPr id="3" name="Zástupný symbol pro obsah 2"/>
          <p:cNvSpPr>
            <a:spLocks noGrp="1"/>
          </p:cNvSpPr>
          <p:nvPr>
            <p:ph idx="1"/>
          </p:nvPr>
        </p:nvSpPr>
        <p:spPr>
          <a:xfrm>
            <a:off x="886842" y="1883664"/>
            <a:ext cx="5340340" cy="4425696"/>
          </a:xfrm>
        </p:spPr>
        <p:txBody>
          <a:bodyPr>
            <a:normAutofit/>
          </a:bodyPr>
          <a:lstStyle/>
          <a:p>
            <a:pPr>
              <a:buFont typeface="Arial" panose="020B0604020202020204" pitchFamily="34" charset="0"/>
              <a:buChar char="•"/>
            </a:pPr>
            <a:r>
              <a:rPr lang="en-GB" dirty="0" smtClean="0"/>
              <a:t>Carotid</a:t>
            </a:r>
            <a:r>
              <a:rPr lang="en-GB" dirty="0" smtClean="0"/>
              <a:t>-femoral PWV („gold standard“) measured from pulse on a</a:t>
            </a:r>
            <a:r>
              <a:rPr lang="en-GB" dirty="0" smtClean="0"/>
              <a:t>. </a:t>
            </a:r>
            <a:r>
              <a:rPr lang="en-GB" dirty="0" err="1" smtClean="0"/>
              <a:t>carotis</a:t>
            </a:r>
            <a:r>
              <a:rPr lang="en-GB" dirty="0" smtClean="0"/>
              <a:t>,</a:t>
            </a:r>
            <a:r>
              <a:rPr lang="en-GB" dirty="0" smtClean="0"/>
              <a:t> a. </a:t>
            </a:r>
            <a:r>
              <a:rPr lang="en-GB" dirty="0" err="1" smtClean="0"/>
              <a:t>femoralis</a:t>
            </a:r>
            <a:r>
              <a:rPr lang="en-GB" dirty="0" smtClean="0"/>
              <a:t> and ECG.</a:t>
            </a:r>
          </a:p>
          <a:p>
            <a:pPr>
              <a:buFont typeface="Arial" panose="020B0604020202020204" pitchFamily="34" charset="0"/>
              <a:buChar char="•"/>
            </a:pPr>
            <a:r>
              <a:rPr lang="en-GB" dirty="0" smtClean="0"/>
              <a:t>Well reproducible method (differences between two measurement are &lt; 5 %),  </a:t>
            </a:r>
          </a:p>
          <a:p>
            <a:pPr>
              <a:buFont typeface="Arial" panose="020B0604020202020204" pitchFamily="34" charset="0"/>
              <a:buChar char="•"/>
            </a:pPr>
            <a:r>
              <a:rPr lang="en-GB" dirty="0" smtClean="0"/>
              <a:t> Arterial segment is analysed as complexly</a:t>
            </a:r>
          </a:p>
          <a:p>
            <a:pPr>
              <a:buFont typeface="Arial" panose="020B0604020202020204" pitchFamily="34" charset="0"/>
              <a:buChar char="•"/>
            </a:pPr>
            <a:r>
              <a:rPr lang="en-GB" dirty="0" smtClean="0"/>
              <a:t> In c</a:t>
            </a:r>
            <a:r>
              <a:rPr lang="en-GB" dirty="0" smtClean="0"/>
              <a:t>linical practise, it is important to take in consideration the actual blood pressure. Arterial compliance is a function of blood pressure and arterial hypertension increases rigidity of the arterial wall. </a:t>
            </a:r>
          </a:p>
          <a:p>
            <a:pPr>
              <a:buFont typeface="Arial" panose="020B0604020202020204" pitchFamily="34" charset="0"/>
              <a:buChar char="•"/>
            </a:pPr>
            <a:r>
              <a:rPr lang="en-GB" dirty="0" smtClean="0"/>
              <a:t>Aortal PWV is the </a:t>
            </a:r>
            <a:r>
              <a:rPr lang="en-GB" dirty="0" smtClean="0"/>
              <a:t>most important parameter, because it reflects  dampening function  of the central arterial system.</a:t>
            </a:r>
            <a:endParaRPr lang="en-GB" dirty="0"/>
          </a:p>
        </p:txBody>
      </p:sp>
      <p:grpSp>
        <p:nvGrpSpPr>
          <p:cNvPr id="44" name="Skupina 43"/>
          <p:cNvGrpSpPr/>
          <p:nvPr/>
        </p:nvGrpSpPr>
        <p:grpSpPr>
          <a:xfrm>
            <a:off x="6970013" y="1883664"/>
            <a:ext cx="4601633" cy="3131422"/>
            <a:chOff x="7154333" y="2222500"/>
            <a:chExt cx="4601633" cy="3131422"/>
          </a:xfrm>
        </p:grpSpPr>
        <p:sp>
          <p:nvSpPr>
            <p:cNvPr id="7" name="Volný tvar 6"/>
            <p:cNvSpPr/>
            <p:nvPr/>
          </p:nvSpPr>
          <p:spPr>
            <a:xfrm>
              <a:off x="10562167" y="2222500"/>
              <a:ext cx="1138766" cy="784307"/>
            </a:xfrm>
            <a:custGeom>
              <a:avLst/>
              <a:gdLst>
                <a:gd name="connsiteX0" fmla="*/ 0 w 1138766"/>
                <a:gd name="connsiteY0" fmla="*/ 538516 h 628556"/>
                <a:gd name="connsiteX1" fmla="*/ 127000 w 1138766"/>
                <a:gd name="connsiteY1" fmla="*/ 593549 h 628556"/>
                <a:gd name="connsiteX2" fmla="*/ 232833 w 1138766"/>
                <a:gd name="connsiteY2" fmla="*/ 72849 h 628556"/>
                <a:gd name="connsiteX3" fmla="*/ 279400 w 1138766"/>
                <a:gd name="connsiteY3" fmla="*/ 9349 h 628556"/>
                <a:gd name="connsiteX4" fmla="*/ 338666 w 1138766"/>
                <a:gd name="connsiteY4" fmla="*/ 123649 h 628556"/>
                <a:gd name="connsiteX5" fmla="*/ 436033 w 1138766"/>
                <a:gd name="connsiteY5" fmla="*/ 525816 h 628556"/>
                <a:gd name="connsiteX6" fmla="*/ 478366 w 1138766"/>
                <a:gd name="connsiteY6" fmla="*/ 356482 h 628556"/>
                <a:gd name="connsiteX7" fmla="*/ 579966 w 1138766"/>
                <a:gd name="connsiteY7" fmla="*/ 479249 h 628556"/>
                <a:gd name="connsiteX8" fmla="*/ 732366 w 1138766"/>
                <a:gd name="connsiteY8" fmla="*/ 542749 h 628556"/>
                <a:gd name="connsiteX9" fmla="*/ 956733 w 1138766"/>
                <a:gd name="connsiteY9" fmla="*/ 563916 h 628556"/>
                <a:gd name="connsiteX10" fmla="*/ 1138766 w 1138766"/>
                <a:gd name="connsiteY10" fmla="*/ 568149 h 628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38766" h="628556">
                  <a:moveTo>
                    <a:pt x="0" y="538516"/>
                  </a:moveTo>
                  <a:cubicBezTo>
                    <a:pt x="44097" y="604838"/>
                    <a:pt x="88195" y="671160"/>
                    <a:pt x="127000" y="593549"/>
                  </a:cubicBezTo>
                  <a:cubicBezTo>
                    <a:pt x="165805" y="515938"/>
                    <a:pt x="207433" y="170216"/>
                    <a:pt x="232833" y="72849"/>
                  </a:cubicBezTo>
                  <a:cubicBezTo>
                    <a:pt x="258233" y="-24518"/>
                    <a:pt x="261761" y="882"/>
                    <a:pt x="279400" y="9349"/>
                  </a:cubicBezTo>
                  <a:cubicBezTo>
                    <a:pt x="297039" y="17816"/>
                    <a:pt x="312561" y="37571"/>
                    <a:pt x="338666" y="123649"/>
                  </a:cubicBezTo>
                  <a:cubicBezTo>
                    <a:pt x="364771" y="209727"/>
                    <a:pt x="412750" y="487011"/>
                    <a:pt x="436033" y="525816"/>
                  </a:cubicBezTo>
                  <a:cubicBezTo>
                    <a:pt x="459316" y="564621"/>
                    <a:pt x="454377" y="364243"/>
                    <a:pt x="478366" y="356482"/>
                  </a:cubicBezTo>
                  <a:cubicBezTo>
                    <a:pt x="502355" y="348721"/>
                    <a:pt x="537633" y="448205"/>
                    <a:pt x="579966" y="479249"/>
                  </a:cubicBezTo>
                  <a:cubicBezTo>
                    <a:pt x="622299" y="510293"/>
                    <a:pt x="669572" y="528638"/>
                    <a:pt x="732366" y="542749"/>
                  </a:cubicBezTo>
                  <a:cubicBezTo>
                    <a:pt x="795160" y="556860"/>
                    <a:pt x="889000" y="559683"/>
                    <a:pt x="956733" y="563916"/>
                  </a:cubicBezTo>
                  <a:cubicBezTo>
                    <a:pt x="1024466" y="568149"/>
                    <a:pt x="1081616" y="568149"/>
                    <a:pt x="1138766" y="568149"/>
                  </a:cubicBezTo>
                </a:path>
              </a:pathLst>
            </a:cu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nvGrpSpPr>
            <p:cNvPr id="40" name="Skupina 39"/>
            <p:cNvGrpSpPr/>
            <p:nvPr/>
          </p:nvGrpSpPr>
          <p:grpSpPr>
            <a:xfrm>
              <a:off x="7154333" y="2383094"/>
              <a:ext cx="4601633" cy="2970828"/>
              <a:chOff x="7154333" y="2383094"/>
              <a:chExt cx="4601633" cy="2970828"/>
            </a:xfrm>
          </p:grpSpPr>
          <p:sp>
            <p:nvSpPr>
              <p:cNvPr id="4" name="Obdélník 3"/>
              <p:cNvSpPr/>
              <p:nvPr/>
            </p:nvSpPr>
            <p:spPr>
              <a:xfrm>
                <a:off x="7412567" y="4106333"/>
                <a:ext cx="3657599" cy="372534"/>
              </a:xfrm>
              <a:prstGeom prst="rect">
                <a:avLst/>
              </a:prstGeom>
              <a:noFill/>
              <a:ln>
                <a:solidFill>
                  <a:srgbClr val="C00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cs-CZ"/>
              </a:p>
            </p:txBody>
          </p:sp>
          <p:sp>
            <p:nvSpPr>
              <p:cNvPr id="5" name="TextovéPole 4"/>
              <p:cNvSpPr txBox="1"/>
              <p:nvPr/>
            </p:nvSpPr>
            <p:spPr>
              <a:xfrm>
                <a:off x="7412567" y="4146035"/>
                <a:ext cx="389466" cy="369332"/>
              </a:xfrm>
              <a:prstGeom prst="rect">
                <a:avLst/>
              </a:prstGeom>
              <a:noFill/>
            </p:spPr>
            <p:txBody>
              <a:bodyPr wrap="square" rtlCol="0">
                <a:spAutoFit/>
              </a:bodyPr>
              <a:lstStyle/>
              <a:p>
                <a:r>
                  <a:rPr lang="cs-CZ" dirty="0" smtClean="0">
                    <a:solidFill>
                      <a:srgbClr val="C00000"/>
                    </a:solidFill>
                  </a:rPr>
                  <a:t>A</a:t>
                </a:r>
                <a:endParaRPr lang="cs-CZ" dirty="0">
                  <a:solidFill>
                    <a:srgbClr val="C00000"/>
                  </a:solidFill>
                </a:endParaRPr>
              </a:p>
            </p:txBody>
          </p:sp>
          <p:sp>
            <p:nvSpPr>
              <p:cNvPr id="8" name="TextovéPole 7"/>
              <p:cNvSpPr txBox="1"/>
              <p:nvPr/>
            </p:nvSpPr>
            <p:spPr>
              <a:xfrm>
                <a:off x="10608734" y="4140726"/>
                <a:ext cx="389466" cy="369332"/>
              </a:xfrm>
              <a:prstGeom prst="rect">
                <a:avLst/>
              </a:prstGeom>
              <a:noFill/>
            </p:spPr>
            <p:txBody>
              <a:bodyPr wrap="square" rtlCol="0">
                <a:spAutoFit/>
              </a:bodyPr>
              <a:lstStyle/>
              <a:p>
                <a:r>
                  <a:rPr lang="cs-CZ" dirty="0">
                    <a:solidFill>
                      <a:srgbClr val="C00000"/>
                    </a:solidFill>
                  </a:rPr>
                  <a:t>B</a:t>
                </a:r>
              </a:p>
            </p:txBody>
          </p:sp>
          <p:sp>
            <p:nvSpPr>
              <p:cNvPr id="6" name="Volný tvar 5"/>
              <p:cNvSpPr/>
              <p:nvPr/>
            </p:nvSpPr>
            <p:spPr>
              <a:xfrm>
                <a:off x="7633124" y="2383094"/>
                <a:ext cx="1168400" cy="623713"/>
              </a:xfrm>
              <a:custGeom>
                <a:avLst/>
                <a:gdLst>
                  <a:gd name="connsiteX0" fmla="*/ 0 w 1168400"/>
                  <a:gd name="connsiteY0" fmla="*/ 546853 h 623713"/>
                  <a:gd name="connsiteX1" fmla="*/ 105833 w 1168400"/>
                  <a:gd name="connsiteY1" fmla="*/ 580720 h 623713"/>
                  <a:gd name="connsiteX2" fmla="*/ 228600 w 1168400"/>
                  <a:gd name="connsiteY2" fmla="*/ 30387 h 623713"/>
                  <a:gd name="connsiteX3" fmla="*/ 381000 w 1168400"/>
                  <a:gd name="connsiteY3" fmla="*/ 85420 h 623713"/>
                  <a:gd name="connsiteX4" fmla="*/ 389466 w 1168400"/>
                  <a:gd name="connsiteY4" fmla="*/ 203953 h 623713"/>
                  <a:gd name="connsiteX5" fmla="*/ 440266 w 1168400"/>
                  <a:gd name="connsiteY5" fmla="*/ 131987 h 623713"/>
                  <a:gd name="connsiteX6" fmla="*/ 546100 w 1168400"/>
                  <a:gd name="connsiteY6" fmla="*/ 369053 h 623713"/>
                  <a:gd name="connsiteX7" fmla="*/ 732366 w 1168400"/>
                  <a:gd name="connsiteY7" fmla="*/ 466420 h 623713"/>
                  <a:gd name="connsiteX8" fmla="*/ 910166 w 1168400"/>
                  <a:gd name="connsiteY8" fmla="*/ 538387 h 623713"/>
                  <a:gd name="connsiteX9" fmla="*/ 1168400 w 1168400"/>
                  <a:gd name="connsiteY9" fmla="*/ 584953 h 623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68400" h="623713">
                    <a:moveTo>
                      <a:pt x="0" y="546853"/>
                    </a:moveTo>
                    <a:cubicBezTo>
                      <a:pt x="33866" y="606825"/>
                      <a:pt x="67733" y="666798"/>
                      <a:pt x="105833" y="580720"/>
                    </a:cubicBezTo>
                    <a:cubicBezTo>
                      <a:pt x="143933" y="494642"/>
                      <a:pt x="182739" y="112937"/>
                      <a:pt x="228600" y="30387"/>
                    </a:cubicBezTo>
                    <a:cubicBezTo>
                      <a:pt x="274461" y="-52163"/>
                      <a:pt x="354189" y="56492"/>
                      <a:pt x="381000" y="85420"/>
                    </a:cubicBezTo>
                    <a:cubicBezTo>
                      <a:pt x="407811" y="114348"/>
                      <a:pt x="379588" y="196192"/>
                      <a:pt x="389466" y="203953"/>
                    </a:cubicBezTo>
                    <a:cubicBezTo>
                      <a:pt x="399344" y="211714"/>
                      <a:pt x="414160" y="104470"/>
                      <a:pt x="440266" y="131987"/>
                    </a:cubicBezTo>
                    <a:cubicBezTo>
                      <a:pt x="466372" y="159504"/>
                      <a:pt x="497417" y="313314"/>
                      <a:pt x="546100" y="369053"/>
                    </a:cubicBezTo>
                    <a:cubicBezTo>
                      <a:pt x="594783" y="424792"/>
                      <a:pt x="671688" y="438198"/>
                      <a:pt x="732366" y="466420"/>
                    </a:cubicBezTo>
                    <a:cubicBezTo>
                      <a:pt x="793044" y="494642"/>
                      <a:pt x="837494" y="518632"/>
                      <a:pt x="910166" y="538387"/>
                    </a:cubicBezTo>
                    <a:cubicBezTo>
                      <a:pt x="982838" y="558142"/>
                      <a:pt x="1075619" y="571547"/>
                      <a:pt x="1168400" y="584953"/>
                    </a:cubicBezTo>
                  </a:path>
                </a:pathLst>
              </a:cu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10" name="Přímá spojnice se šipkou 9"/>
              <p:cNvCxnSpPr/>
              <p:nvPr/>
            </p:nvCxnSpPr>
            <p:spPr>
              <a:xfrm>
                <a:off x="7243233" y="3083950"/>
                <a:ext cx="1651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p:nvPr/>
            </p:nvCxnSpPr>
            <p:spPr>
              <a:xfrm>
                <a:off x="10104966" y="3083950"/>
                <a:ext cx="1651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Volný tvar 10"/>
              <p:cNvSpPr/>
              <p:nvPr/>
            </p:nvSpPr>
            <p:spPr>
              <a:xfrm>
                <a:off x="7154333" y="3390871"/>
                <a:ext cx="1164167" cy="553450"/>
              </a:xfrm>
              <a:custGeom>
                <a:avLst/>
                <a:gdLst>
                  <a:gd name="connsiteX0" fmla="*/ 0 w 1164167"/>
                  <a:gd name="connsiteY0" fmla="*/ 414896 h 553450"/>
                  <a:gd name="connsiteX1" fmla="*/ 169334 w 1164167"/>
                  <a:gd name="connsiteY1" fmla="*/ 414896 h 553450"/>
                  <a:gd name="connsiteX2" fmla="*/ 249767 w 1164167"/>
                  <a:gd name="connsiteY2" fmla="*/ 372562 h 553450"/>
                  <a:gd name="connsiteX3" fmla="*/ 283634 w 1164167"/>
                  <a:gd name="connsiteY3" fmla="*/ 427596 h 553450"/>
                  <a:gd name="connsiteX4" fmla="*/ 347134 w 1164167"/>
                  <a:gd name="connsiteY4" fmla="*/ 427596 h 553450"/>
                  <a:gd name="connsiteX5" fmla="*/ 338667 w 1164167"/>
                  <a:gd name="connsiteY5" fmla="*/ 512262 h 553450"/>
                  <a:gd name="connsiteX6" fmla="*/ 372534 w 1164167"/>
                  <a:gd name="connsiteY6" fmla="*/ 29 h 553450"/>
                  <a:gd name="connsiteX7" fmla="*/ 406400 w 1164167"/>
                  <a:gd name="connsiteY7" fmla="*/ 537662 h 553450"/>
                  <a:gd name="connsiteX8" fmla="*/ 431800 w 1164167"/>
                  <a:gd name="connsiteY8" fmla="*/ 410662 h 553450"/>
                  <a:gd name="connsiteX9" fmla="*/ 529167 w 1164167"/>
                  <a:gd name="connsiteY9" fmla="*/ 414896 h 553450"/>
                  <a:gd name="connsiteX10" fmla="*/ 681567 w 1164167"/>
                  <a:gd name="connsiteY10" fmla="*/ 317529 h 553450"/>
                  <a:gd name="connsiteX11" fmla="*/ 800100 w 1164167"/>
                  <a:gd name="connsiteY11" fmla="*/ 330229 h 553450"/>
                  <a:gd name="connsiteX12" fmla="*/ 897467 w 1164167"/>
                  <a:gd name="connsiteY12" fmla="*/ 419129 h 553450"/>
                  <a:gd name="connsiteX13" fmla="*/ 1164167 w 1164167"/>
                  <a:gd name="connsiteY13" fmla="*/ 427596 h 55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64167" h="553450">
                    <a:moveTo>
                      <a:pt x="0" y="414896"/>
                    </a:moveTo>
                    <a:cubicBezTo>
                      <a:pt x="63853" y="418424"/>
                      <a:pt x="127706" y="421952"/>
                      <a:pt x="169334" y="414896"/>
                    </a:cubicBezTo>
                    <a:cubicBezTo>
                      <a:pt x="210962" y="407840"/>
                      <a:pt x="230717" y="370445"/>
                      <a:pt x="249767" y="372562"/>
                    </a:cubicBezTo>
                    <a:cubicBezTo>
                      <a:pt x="268817" y="374679"/>
                      <a:pt x="267406" y="418424"/>
                      <a:pt x="283634" y="427596"/>
                    </a:cubicBezTo>
                    <a:cubicBezTo>
                      <a:pt x="299862" y="436768"/>
                      <a:pt x="337962" y="413485"/>
                      <a:pt x="347134" y="427596"/>
                    </a:cubicBezTo>
                    <a:cubicBezTo>
                      <a:pt x="356306" y="441707"/>
                      <a:pt x="334434" y="583523"/>
                      <a:pt x="338667" y="512262"/>
                    </a:cubicBezTo>
                    <a:cubicBezTo>
                      <a:pt x="342900" y="441001"/>
                      <a:pt x="361245" y="-4204"/>
                      <a:pt x="372534" y="29"/>
                    </a:cubicBezTo>
                    <a:cubicBezTo>
                      <a:pt x="383823" y="4262"/>
                      <a:pt x="396522" y="469223"/>
                      <a:pt x="406400" y="537662"/>
                    </a:cubicBezTo>
                    <a:cubicBezTo>
                      <a:pt x="416278" y="606101"/>
                      <a:pt x="411339" y="431123"/>
                      <a:pt x="431800" y="410662"/>
                    </a:cubicBezTo>
                    <a:cubicBezTo>
                      <a:pt x="452261" y="390201"/>
                      <a:pt x="487539" y="430418"/>
                      <a:pt x="529167" y="414896"/>
                    </a:cubicBezTo>
                    <a:cubicBezTo>
                      <a:pt x="570795" y="399374"/>
                      <a:pt x="636412" y="331640"/>
                      <a:pt x="681567" y="317529"/>
                    </a:cubicBezTo>
                    <a:cubicBezTo>
                      <a:pt x="726722" y="303418"/>
                      <a:pt x="764117" y="313296"/>
                      <a:pt x="800100" y="330229"/>
                    </a:cubicBezTo>
                    <a:cubicBezTo>
                      <a:pt x="836083" y="347162"/>
                      <a:pt x="836789" y="402901"/>
                      <a:pt x="897467" y="419129"/>
                    </a:cubicBezTo>
                    <a:cubicBezTo>
                      <a:pt x="958145" y="435357"/>
                      <a:pt x="1061156" y="431476"/>
                      <a:pt x="1164167" y="427596"/>
                    </a:cubicBezTo>
                  </a:path>
                </a:pathLst>
              </a:cu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cs-CZ"/>
              </a:p>
            </p:txBody>
          </p:sp>
          <p:sp>
            <p:nvSpPr>
              <p:cNvPr id="15" name="Volný tvar 14"/>
              <p:cNvSpPr/>
              <p:nvPr/>
            </p:nvSpPr>
            <p:spPr>
              <a:xfrm>
                <a:off x="9905999" y="3414134"/>
                <a:ext cx="1164167" cy="553450"/>
              </a:xfrm>
              <a:custGeom>
                <a:avLst/>
                <a:gdLst>
                  <a:gd name="connsiteX0" fmla="*/ 0 w 1164167"/>
                  <a:gd name="connsiteY0" fmla="*/ 414896 h 553450"/>
                  <a:gd name="connsiteX1" fmla="*/ 169334 w 1164167"/>
                  <a:gd name="connsiteY1" fmla="*/ 414896 h 553450"/>
                  <a:gd name="connsiteX2" fmla="*/ 249767 w 1164167"/>
                  <a:gd name="connsiteY2" fmla="*/ 372562 h 553450"/>
                  <a:gd name="connsiteX3" fmla="*/ 283634 w 1164167"/>
                  <a:gd name="connsiteY3" fmla="*/ 427596 h 553450"/>
                  <a:gd name="connsiteX4" fmla="*/ 347134 w 1164167"/>
                  <a:gd name="connsiteY4" fmla="*/ 427596 h 553450"/>
                  <a:gd name="connsiteX5" fmla="*/ 338667 w 1164167"/>
                  <a:gd name="connsiteY5" fmla="*/ 512262 h 553450"/>
                  <a:gd name="connsiteX6" fmla="*/ 372534 w 1164167"/>
                  <a:gd name="connsiteY6" fmla="*/ 29 h 553450"/>
                  <a:gd name="connsiteX7" fmla="*/ 406400 w 1164167"/>
                  <a:gd name="connsiteY7" fmla="*/ 537662 h 553450"/>
                  <a:gd name="connsiteX8" fmla="*/ 431800 w 1164167"/>
                  <a:gd name="connsiteY8" fmla="*/ 410662 h 553450"/>
                  <a:gd name="connsiteX9" fmla="*/ 529167 w 1164167"/>
                  <a:gd name="connsiteY9" fmla="*/ 414896 h 553450"/>
                  <a:gd name="connsiteX10" fmla="*/ 681567 w 1164167"/>
                  <a:gd name="connsiteY10" fmla="*/ 317529 h 553450"/>
                  <a:gd name="connsiteX11" fmla="*/ 800100 w 1164167"/>
                  <a:gd name="connsiteY11" fmla="*/ 330229 h 553450"/>
                  <a:gd name="connsiteX12" fmla="*/ 897467 w 1164167"/>
                  <a:gd name="connsiteY12" fmla="*/ 419129 h 553450"/>
                  <a:gd name="connsiteX13" fmla="*/ 1164167 w 1164167"/>
                  <a:gd name="connsiteY13" fmla="*/ 427596 h 55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64167" h="553450">
                    <a:moveTo>
                      <a:pt x="0" y="414896"/>
                    </a:moveTo>
                    <a:cubicBezTo>
                      <a:pt x="63853" y="418424"/>
                      <a:pt x="127706" y="421952"/>
                      <a:pt x="169334" y="414896"/>
                    </a:cubicBezTo>
                    <a:cubicBezTo>
                      <a:pt x="210962" y="407840"/>
                      <a:pt x="230717" y="370445"/>
                      <a:pt x="249767" y="372562"/>
                    </a:cubicBezTo>
                    <a:cubicBezTo>
                      <a:pt x="268817" y="374679"/>
                      <a:pt x="267406" y="418424"/>
                      <a:pt x="283634" y="427596"/>
                    </a:cubicBezTo>
                    <a:cubicBezTo>
                      <a:pt x="299862" y="436768"/>
                      <a:pt x="337962" y="413485"/>
                      <a:pt x="347134" y="427596"/>
                    </a:cubicBezTo>
                    <a:cubicBezTo>
                      <a:pt x="356306" y="441707"/>
                      <a:pt x="334434" y="583523"/>
                      <a:pt x="338667" y="512262"/>
                    </a:cubicBezTo>
                    <a:cubicBezTo>
                      <a:pt x="342900" y="441001"/>
                      <a:pt x="361245" y="-4204"/>
                      <a:pt x="372534" y="29"/>
                    </a:cubicBezTo>
                    <a:cubicBezTo>
                      <a:pt x="383823" y="4262"/>
                      <a:pt x="396522" y="469223"/>
                      <a:pt x="406400" y="537662"/>
                    </a:cubicBezTo>
                    <a:cubicBezTo>
                      <a:pt x="416278" y="606101"/>
                      <a:pt x="411339" y="431123"/>
                      <a:pt x="431800" y="410662"/>
                    </a:cubicBezTo>
                    <a:cubicBezTo>
                      <a:pt x="452261" y="390201"/>
                      <a:pt x="487539" y="430418"/>
                      <a:pt x="529167" y="414896"/>
                    </a:cubicBezTo>
                    <a:cubicBezTo>
                      <a:pt x="570795" y="399374"/>
                      <a:pt x="636412" y="331640"/>
                      <a:pt x="681567" y="317529"/>
                    </a:cubicBezTo>
                    <a:cubicBezTo>
                      <a:pt x="726722" y="303418"/>
                      <a:pt x="764117" y="313296"/>
                      <a:pt x="800100" y="330229"/>
                    </a:cubicBezTo>
                    <a:cubicBezTo>
                      <a:pt x="836083" y="347162"/>
                      <a:pt x="836789" y="402901"/>
                      <a:pt x="897467" y="419129"/>
                    </a:cubicBezTo>
                    <a:cubicBezTo>
                      <a:pt x="958145" y="435357"/>
                      <a:pt x="1061156" y="431476"/>
                      <a:pt x="1164167" y="427596"/>
                    </a:cubicBezTo>
                  </a:path>
                </a:pathLst>
              </a:cu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cs-CZ"/>
              </a:p>
            </p:txBody>
          </p:sp>
          <p:cxnSp>
            <p:nvCxnSpPr>
              <p:cNvPr id="14" name="Přímá spojnice 13"/>
              <p:cNvCxnSpPr>
                <a:endCxn id="11" idx="6"/>
              </p:cNvCxnSpPr>
              <p:nvPr/>
            </p:nvCxnSpPr>
            <p:spPr>
              <a:xfrm flipH="1">
                <a:off x="7526867" y="3083950"/>
                <a:ext cx="4233" cy="30695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18" name="Přímá spojnice 17"/>
              <p:cNvCxnSpPr/>
              <p:nvPr/>
            </p:nvCxnSpPr>
            <p:spPr>
              <a:xfrm flipH="1">
                <a:off x="7733452" y="2990114"/>
                <a:ext cx="1" cy="364257"/>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20" name="Přímá spojnice 19"/>
              <p:cNvCxnSpPr/>
              <p:nvPr/>
            </p:nvCxnSpPr>
            <p:spPr>
              <a:xfrm flipH="1">
                <a:off x="10709485" y="2961460"/>
                <a:ext cx="1" cy="364257"/>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21" name="Přímá spojnice 20"/>
              <p:cNvCxnSpPr/>
              <p:nvPr/>
            </p:nvCxnSpPr>
            <p:spPr>
              <a:xfrm flipH="1">
                <a:off x="10270067" y="3082572"/>
                <a:ext cx="4233" cy="30695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17" name="TextovéPole 16"/>
              <p:cNvSpPr txBox="1"/>
              <p:nvPr/>
            </p:nvSpPr>
            <p:spPr>
              <a:xfrm>
                <a:off x="7476671" y="3079496"/>
                <a:ext cx="312906" cy="246221"/>
              </a:xfrm>
              <a:prstGeom prst="rect">
                <a:avLst/>
              </a:prstGeom>
              <a:noFill/>
            </p:spPr>
            <p:txBody>
              <a:bodyPr wrap="none" rtlCol="0">
                <a:spAutoFit/>
              </a:bodyPr>
              <a:lstStyle/>
              <a:p>
                <a:r>
                  <a:rPr lang="cs-CZ" sz="1000" dirty="0" smtClean="0"/>
                  <a:t>T1</a:t>
                </a:r>
                <a:endParaRPr lang="cs-CZ" sz="1000" dirty="0"/>
              </a:p>
            </p:txBody>
          </p:sp>
          <p:sp>
            <p:nvSpPr>
              <p:cNvPr id="23" name="TextovéPole 22"/>
              <p:cNvSpPr txBox="1"/>
              <p:nvPr/>
            </p:nvSpPr>
            <p:spPr>
              <a:xfrm>
                <a:off x="10372091" y="3101546"/>
                <a:ext cx="312906" cy="246221"/>
              </a:xfrm>
              <a:prstGeom prst="rect">
                <a:avLst/>
              </a:prstGeom>
              <a:noFill/>
            </p:spPr>
            <p:txBody>
              <a:bodyPr wrap="none" rtlCol="0">
                <a:spAutoFit/>
              </a:bodyPr>
              <a:lstStyle/>
              <a:p>
                <a:r>
                  <a:rPr lang="cs-CZ" sz="1000" dirty="0" smtClean="0"/>
                  <a:t>T2</a:t>
                </a:r>
                <a:endParaRPr lang="cs-CZ" sz="1000" dirty="0"/>
              </a:p>
            </p:txBody>
          </p:sp>
          <p:cxnSp>
            <p:nvCxnSpPr>
              <p:cNvPr id="27" name="Přímá spojnice se šipkou 26"/>
              <p:cNvCxnSpPr/>
              <p:nvPr/>
            </p:nvCxnSpPr>
            <p:spPr>
              <a:xfrm>
                <a:off x="7526867" y="3325717"/>
                <a:ext cx="20658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 name="Přímá spojnice se šipkou 29"/>
              <p:cNvCxnSpPr/>
              <p:nvPr/>
            </p:nvCxnSpPr>
            <p:spPr>
              <a:xfrm flipH="1">
                <a:off x="10270067" y="3311525"/>
                <a:ext cx="439418" cy="1419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Přímá spojnice se šipkou 31"/>
              <p:cNvCxnSpPr/>
              <p:nvPr/>
            </p:nvCxnSpPr>
            <p:spPr>
              <a:xfrm flipV="1">
                <a:off x="8505226" y="4309917"/>
                <a:ext cx="1448357" cy="6517"/>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34"/>
              <p:cNvCxnSpPr/>
              <p:nvPr/>
            </p:nvCxnSpPr>
            <p:spPr>
              <a:xfrm flipH="1">
                <a:off x="7728371" y="4478867"/>
                <a:ext cx="4233" cy="30695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36" name="Přímá spojnice 35"/>
              <p:cNvCxnSpPr/>
              <p:nvPr/>
            </p:nvCxnSpPr>
            <p:spPr>
              <a:xfrm flipH="1">
                <a:off x="10792220" y="4464141"/>
                <a:ext cx="4233" cy="30695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34" name="Přímá spojnice se šipkou 33"/>
              <p:cNvCxnSpPr/>
              <p:nvPr/>
            </p:nvCxnSpPr>
            <p:spPr>
              <a:xfrm flipH="1">
                <a:off x="7740396" y="4732867"/>
                <a:ext cx="3020737"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7" name="TextovéPole 36"/>
              <p:cNvSpPr txBox="1"/>
              <p:nvPr/>
            </p:nvSpPr>
            <p:spPr>
              <a:xfrm>
                <a:off x="9018574" y="4432950"/>
                <a:ext cx="626533" cy="369332"/>
              </a:xfrm>
              <a:prstGeom prst="rect">
                <a:avLst/>
              </a:prstGeom>
              <a:noFill/>
            </p:spPr>
            <p:txBody>
              <a:bodyPr wrap="square" rtlCol="0">
                <a:spAutoFit/>
              </a:bodyPr>
              <a:lstStyle/>
              <a:p>
                <a:r>
                  <a:rPr lang="cs-CZ" dirty="0" smtClean="0">
                    <a:solidFill>
                      <a:schemeClr val="accent1">
                        <a:lumMod val="75000"/>
                      </a:schemeClr>
                    </a:solidFill>
                  </a:rPr>
                  <a:t>d</a:t>
                </a:r>
                <a:endParaRPr lang="cs-CZ" dirty="0">
                  <a:solidFill>
                    <a:schemeClr val="accent1">
                      <a:lumMod val="75000"/>
                    </a:schemeClr>
                  </a:solidFill>
                </a:endParaRPr>
              </a:p>
            </p:txBody>
          </p:sp>
          <p:sp>
            <p:nvSpPr>
              <p:cNvPr id="38" name="TextovéPole 37"/>
              <p:cNvSpPr txBox="1"/>
              <p:nvPr/>
            </p:nvSpPr>
            <p:spPr>
              <a:xfrm>
                <a:off x="8458201" y="4953812"/>
                <a:ext cx="2302932" cy="400110"/>
              </a:xfrm>
              <a:prstGeom prst="rect">
                <a:avLst/>
              </a:prstGeom>
              <a:noFill/>
            </p:spPr>
            <p:txBody>
              <a:bodyPr wrap="square" rtlCol="0">
                <a:spAutoFit/>
              </a:bodyPr>
              <a:lstStyle/>
              <a:p>
                <a:r>
                  <a:rPr lang="cs-CZ" sz="2000" b="1" dirty="0" smtClean="0">
                    <a:solidFill>
                      <a:srgbClr val="002060"/>
                    </a:solidFill>
                  </a:rPr>
                  <a:t>PWV= d/ (T2-T1)</a:t>
                </a:r>
                <a:endParaRPr lang="cs-CZ" sz="2000" b="1" dirty="0">
                  <a:solidFill>
                    <a:srgbClr val="002060"/>
                  </a:solidFill>
                </a:endParaRPr>
              </a:p>
            </p:txBody>
          </p:sp>
          <p:sp>
            <p:nvSpPr>
              <p:cNvPr id="41" name="TextovéPole 40"/>
              <p:cNvSpPr txBox="1"/>
              <p:nvPr/>
            </p:nvSpPr>
            <p:spPr>
              <a:xfrm>
                <a:off x="7349659" y="2436693"/>
                <a:ext cx="389466" cy="369332"/>
              </a:xfrm>
              <a:prstGeom prst="rect">
                <a:avLst/>
              </a:prstGeom>
              <a:noFill/>
            </p:spPr>
            <p:txBody>
              <a:bodyPr wrap="square" rtlCol="0">
                <a:spAutoFit/>
              </a:bodyPr>
              <a:lstStyle/>
              <a:p>
                <a:r>
                  <a:rPr lang="cs-CZ" dirty="0" smtClean="0">
                    <a:solidFill>
                      <a:srgbClr val="C00000"/>
                    </a:solidFill>
                  </a:rPr>
                  <a:t>A</a:t>
                </a:r>
                <a:endParaRPr lang="cs-CZ" dirty="0">
                  <a:solidFill>
                    <a:srgbClr val="C00000"/>
                  </a:solidFill>
                </a:endParaRPr>
              </a:p>
            </p:txBody>
          </p:sp>
          <p:sp>
            <p:nvSpPr>
              <p:cNvPr id="43" name="TextovéPole 42"/>
              <p:cNvSpPr txBox="1"/>
              <p:nvPr/>
            </p:nvSpPr>
            <p:spPr>
              <a:xfrm>
                <a:off x="10170637" y="2399825"/>
                <a:ext cx="389466" cy="369332"/>
              </a:xfrm>
              <a:prstGeom prst="rect">
                <a:avLst/>
              </a:prstGeom>
              <a:noFill/>
            </p:spPr>
            <p:txBody>
              <a:bodyPr wrap="square" rtlCol="0">
                <a:spAutoFit/>
              </a:bodyPr>
              <a:lstStyle/>
              <a:p>
                <a:r>
                  <a:rPr lang="cs-CZ" dirty="0">
                    <a:solidFill>
                      <a:srgbClr val="C00000"/>
                    </a:solidFill>
                  </a:rPr>
                  <a:t>B</a:t>
                </a:r>
              </a:p>
            </p:txBody>
          </p:sp>
        </p:grpSp>
      </p:grpSp>
    </p:spTree>
    <p:extLst>
      <p:ext uri="{BB962C8B-B14F-4D97-AF65-F5344CB8AC3E}">
        <p14:creationId xmlns:p14="http://schemas.microsoft.com/office/powerpoint/2010/main" val="1675188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Definition of pulse wave</a:t>
            </a:r>
            <a:endParaRPr lang="en-US" dirty="0"/>
          </a:p>
        </p:txBody>
      </p:sp>
      <p:sp>
        <p:nvSpPr>
          <p:cNvPr id="3" name="Zástupný symbol pro obsah 2"/>
          <p:cNvSpPr>
            <a:spLocks noGrp="1"/>
          </p:cNvSpPr>
          <p:nvPr>
            <p:ph idx="1"/>
          </p:nvPr>
        </p:nvSpPr>
        <p:spPr>
          <a:xfrm>
            <a:off x="1097280" y="2373744"/>
            <a:ext cx="10058400" cy="3495349"/>
          </a:xfrm>
        </p:spPr>
        <p:txBody>
          <a:bodyPr>
            <a:normAutofit/>
          </a:bodyPr>
          <a:lstStyle/>
          <a:p>
            <a:pPr>
              <a:buFont typeface="Arial" panose="020B0604020202020204" pitchFamily="34" charset="0"/>
              <a:buChar char="•"/>
            </a:pPr>
            <a:r>
              <a:rPr lang="en-GB" dirty="0" smtClean="0"/>
              <a:t> Pulse wave arises during heart revolution, when blood is ejected.</a:t>
            </a:r>
          </a:p>
          <a:p>
            <a:pPr>
              <a:buFont typeface="Arial" panose="020B0604020202020204" pitchFamily="34" charset="0"/>
              <a:buChar char="•"/>
            </a:pPr>
            <a:r>
              <a:rPr lang="en-GB" dirty="0" smtClean="0"/>
              <a:t> Single pulse is propagated in arterial wall t</a:t>
            </a:r>
            <a:r>
              <a:rPr lang="sk-SK" dirty="0" smtClean="0"/>
              <a:t>h</a:t>
            </a:r>
            <a:r>
              <a:rPr lang="en-GB" dirty="0" smtClean="0"/>
              <a:t>rough whole arterial system</a:t>
            </a:r>
          </a:p>
        </p:txBody>
      </p:sp>
    </p:spTree>
    <p:extLst>
      <p:ext uri="{BB962C8B-B14F-4D97-AF65-F5344CB8AC3E}">
        <p14:creationId xmlns:p14="http://schemas.microsoft.com/office/powerpoint/2010/main" val="37404412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Pulse wave curve</a:t>
            </a:r>
            <a:endParaRPr lang="en-US" dirty="0"/>
          </a:p>
        </p:txBody>
      </p:sp>
      <p:sp>
        <p:nvSpPr>
          <p:cNvPr id="40" name="TextovéPole 39"/>
          <p:cNvSpPr txBox="1"/>
          <p:nvPr/>
        </p:nvSpPr>
        <p:spPr>
          <a:xfrm>
            <a:off x="498764" y="1896583"/>
            <a:ext cx="4922643" cy="4247317"/>
          </a:xfrm>
          <a:prstGeom prst="rect">
            <a:avLst/>
          </a:prstGeom>
          <a:noFill/>
        </p:spPr>
        <p:txBody>
          <a:bodyPr wrap="square" rtlCol="0">
            <a:spAutoFit/>
          </a:bodyPr>
          <a:lstStyle/>
          <a:p>
            <a:r>
              <a:rPr lang="en-GB" dirty="0" smtClean="0"/>
              <a:t>Pulse wave is composed of two waves: forward traveling wave and backward traveling wave. Forward wave travels from the heart to periphery. Backward wave is rebounded from bifurcations of arteries in periphery. It travels to the heart, interferes with forward wave and both together form shape of the pulse wave curve. </a:t>
            </a:r>
          </a:p>
          <a:p>
            <a:endParaRPr lang="en-GB" dirty="0" smtClean="0"/>
          </a:p>
          <a:p>
            <a:r>
              <a:rPr lang="en-GB" dirty="0" smtClean="0"/>
              <a:t>Amplitude of pulse wave increases in periphery due to increased pulse wave velocity.</a:t>
            </a:r>
          </a:p>
          <a:p>
            <a:pPr marL="0" lvl="1"/>
            <a:r>
              <a:rPr lang="en-GB" dirty="0" smtClean="0"/>
              <a:t>The shape of the curve is depend on the place where it is measured. The smallest amplitude is common in radial artery, greatest one in dorsal </a:t>
            </a:r>
            <a:r>
              <a:rPr lang="en-GB" dirty="0" err="1" smtClean="0"/>
              <a:t>pedis</a:t>
            </a:r>
            <a:r>
              <a:rPr lang="en-GB" dirty="0" smtClean="0"/>
              <a:t> artery.</a:t>
            </a:r>
          </a:p>
          <a:p>
            <a:endParaRPr lang="en-GB" dirty="0"/>
          </a:p>
        </p:txBody>
      </p:sp>
      <p:grpSp>
        <p:nvGrpSpPr>
          <p:cNvPr id="3" name="Group 2"/>
          <p:cNvGrpSpPr/>
          <p:nvPr/>
        </p:nvGrpSpPr>
        <p:grpSpPr>
          <a:xfrm>
            <a:off x="5546151" y="1984010"/>
            <a:ext cx="6396045" cy="3359264"/>
            <a:chOff x="2969206" y="1860336"/>
            <a:chExt cx="6396045" cy="3359264"/>
          </a:xfrm>
        </p:grpSpPr>
        <p:sp>
          <p:nvSpPr>
            <p:cNvPr id="4" name="Obdélník 3"/>
            <p:cNvSpPr/>
            <p:nvPr/>
          </p:nvSpPr>
          <p:spPr>
            <a:xfrm>
              <a:off x="3331718" y="1911604"/>
              <a:ext cx="5664200" cy="1006560"/>
            </a:xfrm>
            <a:prstGeom prst="rect">
              <a:avLst/>
            </a:prstGeom>
            <a:noFill/>
            <a:ln>
              <a:solidFill>
                <a:srgbClr val="C0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cs-CZ"/>
            </a:p>
          </p:txBody>
        </p:sp>
        <p:sp>
          <p:nvSpPr>
            <p:cNvPr id="6" name="Volný tvar 5"/>
            <p:cNvSpPr/>
            <p:nvPr/>
          </p:nvSpPr>
          <p:spPr>
            <a:xfrm>
              <a:off x="3448135" y="2130404"/>
              <a:ext cx="986366" cy="502882"/>
            </a:xfrm>
            <a:custGeom>
              <a:avLst/>
              <a:gdLst>
                <a:gd name="connsiteX0" fmla="*/ 0 w 986366"/>
                <a:gd name="connsiteY0" fmla="*/ 450067 h 502882"/>
                <a:gd name="connsiteX1" fmla="*/ 97366 w 986366"/>
                <a:gd name="connsiteY1" fmla="*/ 496633 h 502882"/>
                <a:gd name="connsiteX2" fmla="*/ 156633 w 986366"/>
                <a:gd name="connsiteY2" fmla="*/ 327300 h 502882"/>
                <a:gd name="connsiteX3" fmla="*/ 198966 w 986366"/>
                <a:gd name="connsiteY3" fmla="*/ 5567 h 502882"/>
                <a:gd name="connsiteX4" fmla="*/ 351366 w 986366"/>
                <a:gd name="connsiteY4" fmla="*/ 136800 h 502882"/>
                <a:gd name="connsiteX5" fmla="*/ 461433 w 986366"/>
                <a:gd name="connsiteY5" fmla="*/ 310367 h 502882"/>
                <a:gd name="connsiteX6" fmla="*/ 677333 w 986366"/>
                <a:gd name="connsiteY6" fmla="*/ 416200 h 502882"/>
                <a:gd name="connsiteX7" fmla="*/ 986366 w 986366"/>
                <a:gd name="connsiteY7" fmla="*/ 445833 h 502882"/>
                <a:gd name="connsiteX8" fmla="*/ 986366 w 986366"/>
                <a:gd name="connsiteY8" fmla="*/ 445833 h 50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86366" h="502882">
                  <a:moveTo>
                    <a:pt x="0" y="450067"/>
                  </a:moveTo>
                  <a:cubicBezTo>
                    <a:pt x="35630" y="483580"/>
                    <a:pt x="71261" y="517094"/>
                    <a:pt x="97366" y="496633"/>
                  </a:cubicBezTo>
                  <a:cubicBezTo>
                    <a:pt x="123471" y="476172"/>
                    <a:pt x="139700" y="409144"/>
                    <a:pt x="156633" y="327300"/>
                  </a:cubicBezTo>
                  <a:cubicBezTo>
                    <a:pt x="173566" y="245456"/>
                    <a:pt x="166511" y="37317"/>
                    <a:pt x="198966" y="5567"/>
                  </a:cubicBezTo>
                  <a:cubicBezTo>
                    <a:pt x="231421" y="-26183"/>
                    <a:pt x="307622" y="86000"/>
                    <a:pt x="351366" y="136800"/>
                  </a:cubicBezTo>
                  <a:cubicBezTo>
                    <a:pt x="395110" y="187600"/>
                    <a:pt x="407105" y="263800"/>
                    <a:pt x="461433" y="310367"/>
                  </a:cubicBezTo>
                  <a:cubicBezTo>
                    <a:pt x="515761" y="356934"/>
                    <a:pt x="589844" y="393622"/>
                    <a:pt x="677333" y="416200"/>
                  </a:cubicBezTo>
                  <a:cubicBezTo>
                    <a:pt x="764822" y="438778"/>
                    <a:pt x="986366" y="445833"/>
                    <a:pt x="986366" y="445833"/>
                  </a:cubicBezTo>
                  <a:lnTo>
                    <a:pt x="986366" y="445833"/>
                  </a:lnTo>
                </a:path>
              </a:pathLst>
            </a:cu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Volný tvar 7"/>
            <p:cNvSpPr/>
            <p:nvPr/>
          </p:nvSpPr>
          <p:spPr>
            <a:xfrm>
              <a:off x="3515868" y="2303441"/>
              <a:ext cx="935567" cy="323933"/>
            </a:xfrm>
            <a:custGeom>
              <a:avLst/>
              <a:gdLst>
                <a:gd name="connsiteX0" fmla="*/ 0 w 935567"/>
                <a:gd name="connsiteY0" fmla="*/ 171196 h 323933"/>
                <a:gd name="connsiteX1" fmla="*/ 118533 w 935567"/>
                <a:gd name="connsiteY1" fmla="*/ 272796 h 323933"/>
                <a:gd name="connsiteX2" fmla="*/ 160867 w 935567"/>
                <a:gd name="connsiteY2" fmla="*/ 315130 h 323933"/>
                <a:gd name="connsiteX3" fmla="*/ 215900 w 935567"/>
                <a:gd name="connsiteY3" fmla="*/ 103463 h 323933"/>
                <a:gd name="connsiteX4" fmla="*/ 232833 w 935567"/>
                <a:gd name="connsiteY4" fmla="*/ 14563 h 323933"/>
                <a:gd name="connsiteX5" fmla="*/ 325967 w 935567"/>
                <a:gd name="connsiteY5" fmla="*/ 10330 h 323933"/>
                <a:gd name="connsiteX6" fmla="*/ 372533 w 935567"/>
                <a:gd name="connsiteY6" fmla="*/ 116163 h 323933"/>
                <a:gd name="connsiteX7" fmla="*/ 410633 w 935567"/>
                <a:gd name="connsiteY7" fmla="*/ 39963 h 323933"/>
                <a:gd name="connsiteX8" fmla="*/ 469900 w 935567"/>
                <a:gd name="connsiteY8" fmla="*/ 111930 h 323933"/>
                <a:gd name="connsiteX9" fmla="*/ 588433 w 935567"/>
                <a:gd name="connsiteY9" fmla="*/ 154263 h 323933"/>
                <a:gd name="connsiteX10" fmla="*/ 783167 w 935567"/>
                <a:gd name="connsiteY10" fmla="*/ 188130 h 323933"/>
                <a:gd name="connsiteX11" fmla="*/ 935567 w 935567"/>
                <a:gd name="connsiteY11" fmla="*/ 188130 h 323933"/>
                <a:gd name="connsiteX12" fmla="*/ 935567 w 935567"/>
                <a:gd name="connsiteY12" fmla="*/ 188130 h 323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35567" h="323933">
                  <a:moveTo>
                    <a:pt x="0" y="171196"/>
                  </a:moveTo>
                  <a:cubicBezTo>
                    <a:pt x="45861" y="210001"/>
                    <a:pt x="91722" y="248807"/>
                    <a:pt x="118533" y="272796"/>
                  </a:cubicBezTo>
                  <a:cubicBezTo>
                    <a:pt x="145344" y="296785"/>
                    <a:pt x="144639" y="343352"/>
                    <a:pt x="160867" y="315130"/>
                  </a:cubicBezTo>
                  <a:cubicBezTo>
                    <a:pt x="177095" y="286908"/>
                    <a:pt x="203906" y="153557"/>
                    <a:pt x="215900" y="103463"/>
                  </a:cubicBezTo>
                  <a:cubicBezTo>
                    <a:pt x="227894" y="53369"/>
                    <a:pt x="214489" y="30085"/>
                    <a:pt x="232833" y="14563"/>
                  </a:cubicBezTo>
                  <a:cubicBezTo>
                    <a:pt x="251177" y="-959"/>
                    <a:pt x="302684" y="-6603"/>
                    <a:pt x="325967" y="10330"/>
                  </a:cubicBezTo>
                  <a:cubicBezTo>
                    <a:pt x="349250" y="27263"/>
                    <a:pt x="358422" y="111224"/>
                    <a:pt x="372533" y="116163"/>
                  </a:cubicBezTo>
                  <a:cubicBezTo>
                    <a:pt x="386644" y="121102"/>
                    <a:pt x="394405" y="40668"/>
                    <a:pt x="410633" y="39963"/>
                  </a:cubicBezTo>
                  <a:cubicBezTo>
                    <a:pt x="426861" y="39258"/>
                    <a:pt x="440267" y="92880"/>
                    <a:pt x="469900" y="111930"/>
                  </a:cubicBezTo>
                  <a:cubicBezTo>
                    <a:pt x="499533" y="130980"/>
                    <a:pt x="536222" y="141563"/>
                    <a:pt x="588433" y="154263"/>
                  </a:cubicBezTo>
                  <a:cubicBezTo>
                    <a:pt x="640644" y="166963"/>
                    <a:pt x="725311" y="182486"/>
                    <a:pt x="783167" y="188130"/>
                  </a:cubicBezTo>
                  <a:cubicBezTo>
                    <a:pt x="841023" y="193775"/>
                    <a:pt x="935567" y="188130"/>
                    <a:pt x="935567" y="188130"/>
                  </a:cubicBezTo>
                  <a:lnTo>
                    <a:pt x="935567" y="18813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Volný tvar 8"/>
            <p:cNvSpPr/>
            <p:nvPr/>
          </p:nvSpPr>
          <p:spPr>
            <a:xfrm>
              <a:off x="7634901" y="2124817"/>
              <a:ext cx="1159934" cy="472587"/>
            </a:xfrm>
            <a:custGeom>
              <a:avLst/>
              <a:gdLst>
                <a:gd name="connsiteX0" fmla="*/ 0 w 1159934"/>
                <a:gd name="connsiteY0" fmla="*/ 472587 h 472587"/>
                <a:gd name="connsiteX1" fmla="*/ 93134 w 1159934"/>
                <a:gd name="connsiteY1" fmla="*/ 434487 h 472587"/>
                <a:gd name="connsiteX2" fmla="*/ 93134 w 1159934"/>
                <a:gd name="connsiteY2" fmla="*/ 269387 h 472587"/>
                <a:gd name="connsiteX3" fmla="*/ 93134 w 1159934"/>
                <a:gd name="connsiteY3" fmla="*/ 104287 h 472587"/>
                <a:gd name="connsiteX4" fmla="*/ 118534 w 1159934"/>
                <a:gd name="connsiteY4" fmla="*/ 11154 h 472587"/>
                <a:gd name="connsiteX5" fmla="*/ 228600 w 1159934"/>
                <a:gd name="connsiteY5" fmla="*/ 19620 h 472587"/>
                <a:gd name="connsiteX6" fmla="*/ 313267 w 1159934"/>
                <a:gd name="connsiteY6" fmla="*/ 172020 h 472587"/>
                <a:gd name="connsiteX7" fmla="*/ 393700 w 1159934"/>
                <a:gd name="connsiteY7" fmla="*/ 269387 h 472587"/>
                <a:gd name="connsiteX8" fmla="*/ 495300 w 1159934"/>
                <a:gd name="connsiteY8" fmla="*/ 337120 h 472587"/>
                <a:gd name="connsiteX9" fmla="*/ 685800 w 1159934"/>
                <a:gd name="connsiteY9" fmla="*/ 392154 h 472587"/>
                <a:gd name="connsiteX10" fmla="*/ 783167 w 1159934"/>
                <a:gd name="connsiteY10" fmla="*/ 392154 h 472587"/>
                <a:gd name="connsiteX11" fmla="*/ 973667 w 1159934"/>
                <a:gd name="connsiteY11" fmla="*/ 430254 h 472587"/>
                <a:gd name="connsiteX12" fmla="*/ 1159934 w 1159934"/>
                <a:gd name="connsiteY12" fmla="*/ 413320 h 472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59934" h="472587">
                  <a:moveTo>
                    <a:pt x="0" y="472587"/>
                  </a:moveTo>
                  <a:cubicBezTo>
                    <a:pt x="38806" y="470470"/>
                    <a:pt x="77612" y="468354"/>
                    <a:pt x="93134" y="434487"/>
                  </a:cubicBezTo>
                  <a:cubicBezTo>
                    <a:pt x="108656" y="400620"/>
                    <a:pt x="93134" y="269387"/>
                    <a:pt x="93134" y="269387"/>
                  </a:cubicBezTo>
                  <a:cubicBezTo>
                    <a:pt x="93134" y="214354"/>
                    <a:pt x="88901" y="147326"/>
                    <a:pt x="93134" y="104287"/>
                  </a:cubicBezTo>
                  <a:cubicBezTo>
                    <a:pt x="97367" y="61248"/>
                    <a:pt x="95956" y="25265"/>
                    <a:pt x="118534" y="11154"/>
                  </a:cubicBezTo>
                  <a:cubicBezTo>
                    <a:pt x="141112" y="-2957"/>
                    <a:pt x="196145" y="-7191"/>
                    <a:pt x="228600" y="19620"/>
                  </a:cubicBezTo>
                  <a:cubicBezTo>
                    <a:pt x="261056" y="46431"/>
                    <a:pt x="285750" y="130392"/>
                    <a:pt x="313267" y="172020"/>
                  </a:cubicBezTo>
                  <a:cubicBezTo>
                    <a:pt x="340784" y="213648"/>
                    <a:pt x="363361" y="241870"/>
                    <a:pt x="393700" y="269387"/>
                  </a:cubicBezTo>
                  <a:cubicBezTo>
                    <a:pt x="424039" y="296904"/>
                    <a:pt x="446617" y="316659"/>
                    <a:pt x="495300" y="337120"/>
                  </a:cubicBezTo>
                  <a:cubicBezTo>
                    <a:pt x="543983" y="357581"/>
                    <a:pt x="637822" y="382982"/>
                    <a:pt x="685800" y="392154"/>
                  </a:cubicBezTo>
                  <a:cubicBezTo>
                    <a:pt x="733778" y="401326"/>
                    <a:pt x="735189" y="385804"/>
                    <a:pt x="783167" y="392154"/>
                  </a:cubicBezTo>
                  <a:cubicBezTo>
                    <a:pt x="831145" y="398504"/>
                    <a:pt x="910873" y="426726"/>
                    <a:pt x="973667" y="430254"/>
                  </a:cubicBezTo>
                  <a:cubicBezTo>
                    <a:pt x="1036461" y="433782"/>
                    <a:pt x="1098197" y="423551"/>
                    <a:pt x="1159934" y="413320"/>
                  </a:cubicBezTo>
                </a:path>
              </a:pathLst>
            </a:cu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Volný tvar 9"/>
            <p:cNvSpPr/>
            <p:nvPr/>
          </p:nvSpPr>
          <p:spPr>
            <a:xfrm>
              <a:off x="7296912" y="4685353"/>
              <a:ext cx="1545336" cy="492271"/>
            </a:xfrm>
            <a:custGeom>
              <a:avLst/>
              <a:gdLst>
                <a:gd name="connsiteX0" fmla="*/ 0 w 1295400"/>
                <a:gd name="connsiteY0" fmla="*/ 252892 h 352571"/>
                <a:gd name="connsiteX1" fmla="*/ 97367 w 1295400"/>
                <a:gd name="connsiteY1" fmla="*/ 240192 h 352571"/>
                <a:gd name="connsiteX2" fmla="*/ 156633 w 1295400"/>
                <a:gd name="connsiteY2" fmla="*/ 337559 h 352571"/>
                <a:gd name="connsiteX3" fmla="*/ 228600 w 1295400"/>
                <a:gd name="connsiteY3" fmla="*/ 341792 h 352571"/>
                <a:gd name="connsiteX4" fmla="*/ 279400 w 1295400"/>
                <a:gd name="connsiteY4" fmla="*/ 235959 h 352571"/>
                <a:gd name="connsiteX5" fmla="*/ 317500 w 1295400"/>
                <a:gd name="connsiteY5" fmla="*/ 41225 h 352571"/>
                <a:gd name="connsiteX6" fmla="*/ 376767 w 1295400"/>
                <a:gd name="connsiteY6" fmla="*/ 7359 h 352571"/>
                <a:gd name="connsiteX7" fmla="*/ 452967 w 1295400"/>
                <a:gd name="connsiteY7" fmla="*/ 142825 h 352571"/>
                <a:gd name="connsiteX8" fmla="*/ 503767 w 1295400"/>
                <a:gd name="connsiteY8" fmla="*/ 104725 h 352571"/>
                <a:gd name="connsiteX9" fmla="*/ 575733 w 1295400"/>
                <a:gd name="connsiteY9" fmla="*/ 117425 h 352571"/>
                <a:gd name="connsiteX10" fmla="*/ 673100 w 1295400"/>
                <a:gd name="connsiteY10" fmla="*/ 172459 h 352571"/>
                <a:gd name="connsiteX11" fmla="*/ 766233 w 1295400"/>
                <a:gd name="connsiteY11" fmla="*/ 176692 h 352571"/>
                <a:gd name="connsiteX12" fmla="*/ 994833 w 1295400"/>
                <a:gd name="connsiteY12" fmla="*/ 206325 h 352571"/>
                <a:gd name="connsiteX13" fmla="*/ 1185333 w 1295400"/>
                <a:gd name="connsiteY13" fmla="*/ 189392 h 352571"/>
                <a:gd name="connsiteX14" fmla="*/ 1295400 w 1295400"/>
                <a:gd name="connsiteY14" fmla="*/ 189392 h 35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95400" h="352571">
                  <a:moveTo>
                    <a:pt x="0" y="252892"/>
                  </a:moveTo>
                  <a:cubicBezTo>
                    <a:pt x="35631" y="239486"/>
                    <a:pt x="71262" y="226081"/>
                    <a:pt x="97367" y="240192"/>
                  </a:cubicBezTo>
                  <a:cubicBezTo>
                    <a:pt x="123472" y="254303"/>
                    <a:pt x="134761" y="320626"/>
                    <a:pt x="156633" y="337559"/>
                  </a:cubicBezTo>
                  <a:cubicBezTo>
                    <a:pt x="178505" y="354492"/>
                    <a:pt x="208139" y="358725"/>
                    <a:pt x="228600" y="341792"/>
                  </a:cubicBezTo>
                  <a:cubicBezTo>
                    <a:pt x="249061" y="324859"/>
                    <a:pt x="264583" y="286053"/>
                    <a:pt x="279400" y="235959"/>
                  </a:cubicBezTo>
                  <a:cubicBezTo>
                    <a:pt x="294217" y="185865"/>
                    <a:pt x="301272" y="79325"/>
                    <a:pt x="317500" y="41225"/>
                  </a:cubicBezTo>
                  <a:cubicBezTo>
                    <a:pt x="333728" y="3125"/>
                    <a:pt x="354189" y="-9574"/>
                    <a:pt x="376767" y="7359"/>
                  </a:cubicBezTo>
                  <a:cubicBezTo>
                    <a:pt x="399345" y="24292"/>
                    <a:pt x="431800" y="126597"/>
                    <a:pt x="452967" y="142825"/>
                  </a:cubicBezTo>
                  <a:cubicBezTo>
                    <a:pt x="474134" y="159053"/>
                    <a:pt x="483306" y="108958"/>
                    <a:pt x="503767" y="104725"/>
                  </a:cubicBezTo>
                  <a:cubicBezTo>
                    <a:pt x="524228" y="100492"/>
                    <a:pt x="547511" y="106136"/>
                    <a:pt x="575733" y="117425"/>
                  </a:cubicBezTo>
                  <a:cubicBezTo>
                    <a:pt x="603955" y="128714"/>
                    <a:pt x="641350" y="162581"/>
                    <a:pt x="673100" y="172459"/>
                  </a:cubicBezTo>
                  <a:cubicBezTo>
                    <a:pt x="704850" y="182337"/>
                    <a:pt x="712611" y="171048"/>
                    <a:pt x="766233" y="176692"/>
                  </a:cubicBezTo>
                  <a:cubicBezTo>
                    <a:pt x="819855" y="182336"/>
                    <a:pt x="924983" y="204208"/>
                    <a:pt x="994833" y="206325"/>
                  </a:cubicBezTo>
                  <a:cubicBezTo>
                    <a:pt x="1064683" y="208442"/>
                    <a:pt x="1135239" y="192214"/>
                    <a:pt x="1185333" y="189392"/>
                  </a:cubicBezTo>
                  <a:cubicBezTo>
                    <a:pt x="1235427" y="186570"/>
                    <a:pt x="1265413" y="187981"/>
                    <a:pt x="1295400" y="18939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12" name="Přímá spojnice se šipkou 11"/>
            <p:cNvCxnSpPr>
              <a:stCxn id="6" idx="7"/>
            </p:cNvCxnSpPr>
            <p:nvPr/>
          </p:nvCxnSpPr>
          <p:spPr>
            <a:xfrm flipV="1">
              <a:off x="4434501" y="2559304"/>
              <a:ext cx="3026833" cy="1693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p:nvPr/>
          </p:nvCxnSpPr>
          <p:spPr>
            <a:xfrm flipH="1" flipV="1">
              <a:off x="4429759" y="2502191"/>
              <a:ext cx="3009900" cy="4234"/>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16" name="Volný tvar 15"/>
            <p:cNvSpPr/>
            <p:nvPr/>
          </p:nvSpPr>
          <p:spPr>
            <a:xfrm>
              <a:off x="3331718" y="4461833"/>
              <a:ext cx="1532890" cy="726440"/>
            </a:xfrm>
            <a:custGeom>
              <a:avLst/>
              <a:gdLst>
                <a:gd name="connsiteX0" fmla="*/ 0 w 986366"/>
                <a:gd name="connsiteY0" fmla="*/ 450067 h 502882"/>
                <a:gd name="connsiteX1" fmla="*/ 97366 w 986366"/>
                <a:gd name="connsiteY1" fmla="*/ 496633 h 502882"/>
                <a:gd name="connsiteX2" fmla="*/ 156633 w 986366"/>
                <a:gd name="connsiteY2" fmla="*/ 327300 h 502882"/>
                <a:gd name="connsiteX3" fmla="*/ 198966 w 986366"/>
                <a:gd name="connsiteY3" fmla="*/ 5567 h 502882"/>
                <a:gd name="connsiteX4" fmla="*/ 351366 w 986366"/>
                <a:gd name="connsiteY4" fmla="*/ 136800 h 502882"/>
                <a:gd name="connsiteX5" fmla="*/ 461433 w 986366"/>
                <a:gd name="connsiteY5" fmla="*/ 310367 h 502882"/>
                <a:gd name="connsiteX6" fmla="*/ 677333 w 986366"/>
                <a:gd name="connsiteY6" fmla="*/ 416200 h 502882"/>
                <a:gd name="connsiteX7" fmla="*/ 986366 w 986366"/>
                <a:gd name="connsiteY7" fmla="*/ 445833 h 502882"/>
                <a:gd name="connsiteX8" fmla="*/ 986366 w 986366"/>
                <a:gd name="connsiteY8" fmla="*/ 445833 h 50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86366" h="502882">
                  <a:moveTo>
                    <a:pt x="0" y="450067"/>
                  </a:moveTo>
                  <a:cubicBezTo>
                    <a:pt x="35630" y="483580"/>
                    <a:pt x="71261" y="517094"/>
                    <a:pt x="97366" y="496633"/>
                  </a:cubicBezTo>
                  <a:cubicBezTo>
                    <a:pt x="123471" y="476172"/>
                    <a:pt x="139700" y="409144"/>
                    <a:pt x="156633" y="327300"/>
                  </a:cubicBezTo>
                  <a:cubicBezTo>
                    <a:pt x="173566" y="245456"/>
                    <a:pt x="166511" y="37317"/>
                    <a:pt x="198966" y="5567"/>
                  </a:cubicBezTo>
                  <a:cubicBezTo>
                    <a:pt x="231421" y="-26183"/>
                    <a:pt x="307622" y="86000"/>
                    <a:pt x="351366" y="136800"/>
                  </a:cubicBezTo>
                  <a:cubicBezTo>
                    <a:pt x="395110" y="187600"/>
                    <a:pt x="407105" y="263800"/>
                    <a:pt x="461433" y="310367"/>
                  </a:cubicBezTo>
                  <a:cubicBezTo>
                    <a:pt x="515761" y="356934"/>
                    <a:pt x="589844" y="393622"/>
                    <a:pt x="677333" y="416200"/>
                  </a:cubicBezTo>
                  <a:cubicBezTo>
                    <a:pt x="764822" y="438778"/>
                    <a:pt x="986366" y="445833"/>
                    <a:pt x="986366" y="445833"/>
                  </a:cubicBezTo>
                  <a:lnTo>
                    <a:pt x="986366" y="445833"/>
                  </a:lnTo>
                </a:path>
              </a:pathLst>
            </a:cu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Volný tvar 16"/>
            <p:cNvSpPr/>
            <p:nvPr/>
          </p:nvSpPr>
          <p:spPr>
            <a:xfrm>
              <a:off x="3467608" y="4756473"/>
              <a:ext cx="1351280" cy="404703"/>
            </a:xfrm>
            <a:custGeom>
              <a:avLst/>
              <a:gdLst>
                <a:gd name="connsiteX0" fmla="*/ 0 w 935567"/>
                <a:gd name="connsiteY0" fmla="*/ 171196 h 323933"/>
                <a:gd name="connsiteX1" fmla="*/ 118533 w 935567"/>
                <a:gd name="connsiteY1" fmla="*/ 272796 h 323933"/>
                <a:gd name="connsiteX2" fmla="*/ 160867 w 935567"/>
                <a:gd name="connsiteY2" fmla="*/ 315130 h 323933"/>
                <a:gd name="connsiteX3" fmla="*/ 215900 w 935567"/>
                <a:gd name="connsiteY3" fmla="*/ 103463 h 323933"/>
                <a:gd name="connsiteX4" fmla="*/ 232833 w 935567"/>
                <a:gd name="connsiteY4" fmla="*/ 14563 h 323933"/>
                <a:gd name="connsiteX5" fmla="*/ 325967 w 935567"/>
                <a:gd name="connsiteY5" fmla="*/ 10330 h 323933"/>
                <a:gd name="connsiteX6" fmla="*/ 372533 w 935567"/>
                <a:gd name="connsiteY6" fmla="*/ 116163 h 323933"/>
                <a:gd name="connsiteX7" fmla="*/ 410633 w 935567"/>
                <a:gd name="connsiteY7" fmla="*/ 39963 h 323933"/>
                <a:gd name="connsiteX8" fmla="*/ 469900 w 935567"/>
                <a:gd name="connsiteY8" fmla="*/ 111930 h 323933"/>
                <a:gd name="connsiteX9" fmla="*/ 588433 w 935567"/>
                <a:gd name="connsiteY9" fmla="*/ 154263 h 323933"/>
                <a:gd name="connsiteX10" fmla="*/ 783167 w 935567"/>
                <a:gd name="connsiteY10" fmla="*/ 188130 h 323933"/>
                <a:gd name="connsiteX11" fmla="*/ 935567 w 935567"/>
                <a:gd name="connsiteY11" fmla="*/ 188130 h 323933"/>
                <a:gd name="connsiteX12" fmla="*/ 935567 w 935567"/>
                <a:gd name="connsiteY12" fmla="*/ 188130 h 323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35567" h="323933">
                  <a:moveTo>
                    <a:pt x="0" y="171196"/>
                  </a:moveTo>
                  <a:cubicBezTo>
                    <a:pt x="45861" y="210001"/>
                    <a:pt x="91722" y="248807"/>
                    <a:pt x="118533" y="272796"/>
                  </a:cubicBezTo>
                  <a:cubicBezTo>
                    <a:pt x="145344" y="296785"/>
                    <a:pt x="144639" y="343352"/>
                    <a:pt x="160867" y="315130"/>
                  </a:cubicBezTo>
                  <a:cubicBezTo>
                    <a:pt x="177095" y="286908"/>
                    <a:pt x="203906" y="153557"/>
                    <a:pt x="215900" y="103463"/>
                  </a:cubicBezTo>
                  <a:cubicBezTo>
                    <a:pt x="227894" y="53369"/>
                    <a:pt x="214489" y="30085"/>
                    <a:pt x="232833" y="14563"/>
                  </a:cubicBezTo>
                  <a:cubicBezTo>
                    <a:pt x="251177" y="-959"/>
                    <a:pt x="302684" y="-6603"/>
                    <a:pt x="325967" y="10330"/>
                  </a:cubicBezTo>
                  <a:cubicBezTo>
                    <a:pt x="349250" y="27263"/>
                    <a:pt x="358422" y="111224"/>
                    <a:pt x="372533" y="116163"/>
                  </a:cubicBezTo>
                  <a:cubicBezTo>
                    <a:pt x="386644" y="121102"/>
                    <a:pt x="394405" y="40668"/>
                    <a:pt x="410633" y="39963"/>
                  </a:cubicBezTo>
                  <a:cubicBezTo>
                    <a:pt x="426861" y="39258"/>
                    <a:pt x="440267" y="92880"/>
                    <a:pt x="469900" y="111930"/>
                  </a:cubicBezTo>
                  <a:cubicBezTo>
                    <a:pt x="499533" y="130980"/>
                    <a:pt x="536222" y="141563"/>
                    <a:pt x="588433" y="154263"/>
                  </a:cubicBezTo>
                  <a:cubicBezTo>
                    <a:pt x="640644" y="166963"/>
                    <a:pt x="725311" y="182486"/>
                    <a:pt x="783167" y="188130"/>
                  </a:cubicBezTo>
                  <a:cubicBezTo>
                    <a:pt x="841023" y="193775"/>
                    <a:pt x="935567" y="188130"/>
                    <a:pt x="935567" y="188130"/>
                  </a:cubicBezTo>
                  <a:lnTo>
                    <a:pt x="935567" y="18813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Volný tvar 14"/>
            <p:cNvSpPr/>
            <p:nvPr/>
          </p:nvSpPr>
          <p:spPr>
            <a:xfrm>
              <a:off x="3310128" y="3598232"/>
              <a:ext cx="1554480" cy="1000063"/>
            </a:xfrm>
            <a:custGeom>
              <a:avLst/>
              <a:gdLst>
                <a:gd name="connsiteX0" fmla="*/ 0 w 1554480"/>
                <a:gd name="connsiteY0" fmla="*/ 868681 h 1000063"/>
                <a:gd name="connsiteX1" fmla="*/ 101600 w 1554480"/>
                <a:gd name="connsiteY1" fmla="*/ 985521 h 1000063"/>
                <a:gd name="connsiteX2" fmla="*/ 223520 w 1554480"/>
                <a:gd name="connsiteY2" fmla="*/ 939801 h 1000063"/>
                <a:gd name="connsiteX3" fmla="*/ 264160 w 1554480"/>
                <a:gd name="connsiteY3" fmla="*/ 462281 h 1000063"/>
                <a:gd name="connsiteX4" fmla="*/ 375920 w 1554480"/>
                <a:gd name="connsiteY4" fmla="*/ 360681 h 1000063"/>
                <a:gd name="connsiteX5" fmla="*/ 518160 w 1554480"/>
                <a:gd name="connsiteY5" fmla="*/ 1 h 1000063"/>
                <a:gd name="connsiteX6" fmla="*/ 731520 w 1554480"/>
                <a:gd name="connsiteY6" fmla="*/ 365761 h 1000063"/>
                <a:gd name="connsiteX7" fmla="*/ 777240 w 1554480"/>
                <a:gd name="connsiteY7" fmla="*/ 269241 h 1000063"/>
                <a:gd name="connsiteX8" fmla="*/ 1056640 w 1554480"/>
                <a:gd name="connsiteY8" fmla="*/ 609601 h 1000063"/>
                <a:gd name="connsiteX9" fmla="*/ 1554480 w 1554480"/>
                <a:gd name="connsiteY9" fmla="*/ 822961 h 1000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54480" h="1000063">
                  <a:moveTo>
                    <a:pt x="0" y="868681"/>
                  </a:moveTo>
                  <a:cubicBezTo>
                    <a:pt x="32173" y="921174"/>
                    <a:pt x="64347" y="973668"/>
                    <a:pt x="101600" y="985521"/>
                  </a:cubicBezTo>
                  <a:cubicBezTo>
                    <a:pt x="138853" y="997374"/>
                    <a:pt x="196427" y="1027008"/>
                    <a:pt x="223520" y="939801"/>
                  </a:cubicBezTo>
                  <a:cubicBezTo>
                    <a:pt x="250613" y="852594"/>
                    <a:pt x="238760" y="558801"/>
                    <a:pt x="264160" y="462281"/>
                  </a:cubicBezTo>
                  <a:cubicBezTo>
                    <a:pt x="289560" y="365761"/>
                    <a:pt x="333587" y="437728"/>
                    <a:pt x="375920" y="360681"/>
                  </a:cubicBezTo>
                  <a:cubicBezTo>
                    <a:pt x="418253" y="283634"/>
                    <a:pt x="458893" y="-846"/>
                    <a:pt x="518160" y="1"/>
                  </a:cubicBezTo>
                  <a:cubicBezTo>
                    <a:pt x="577427" y="848"/>
                    <a:pt x="688340" y="320888"/>
                    <a:pt x="731520" y="365761"/>
                  </a:cubicBezTo>
                  <a:cubicBezTo>
                    <a:pt x="774700" y="410634"/>
                    <a:pt x="723053" y="228601"/>
                    <a:pt x="777240" y="269241"/>
                  </a:cubicBezTo>
                  <a:cubicBezTo>
                    <a:pt x="831427" y="309881"/>
                    <a:pt x="927100" y="517314"/>
                    <a:pt x="1056640" y="609601"/>
                  </a:cubicBezTo>
                  <a:cubicBezTo>
                    <a:pt x="1186180" y="701888"/>
                    <a:pt x="1370330" y="762424"/>
                    <a:pt x="1554480" y="822961"/>
                  </a:cubicBezTo>
                </a:path>
              </a:pathLst>
            </a:cu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cs-CZ"/>
            </a:p>
          </p:txBody>
        </p:sp>
        <p:sp>
          <p:nvSpPr>
            <p:cNvPr id="19" name="Volný tvar 18"/>
            <p:cNvSpPr/>
            <p:nvPr/>
          </p:nvSpPr>
          <p:spPr>
            <a:xfrm>
              <a:off x="7461334" y="4517714"/>
              <a:ext cx="1634914" cy="670560"/>
            </a:xfrm>
            <a:custGeom>
              <a:avLst/>
              <a:gdLst>
                <a:gd name="connsiteX0" fmla="*/ 0 w 1159934"/>
                <a:gd name="connsiteY0" fmla="*/ 472587 h 472587"/>
                <a:gd name="connsiteX1" fmla="*/ 93134 w 1159934"/>
                <a:gd name="connsiteY1" fmla="*/ 434487 h 472587"/>
                <a:gd name="connsiteX2" fmla="*/ 93134 w 1159934"/>
                <a:gd name="connsiteY2" fmla="*/ 269387 h 472587"/>
                <a:gd name="connsiteX3" fmla="*/ 93134 w 1159934"/>
                <a:gd name="connsiteY3" fmla="*/ 104287 h 472587"/>
                <a:gd name="connsiteX4" fmla="*/ 118534 w 1159934"/>
                <a:gd name="connsiteY4" fmla="*/ 11154 h 472587"/>
                <a:gd name="connsiteX5" fmla="*/ 228600 w 1159934"/>
                <a:gd name="connsiteY5" fmla="*/ 19620 h 472587"/>
                <a:gd name="connsiteX6" fmla="*/ 313267 w 1159934"/>
                <a:gd name="connsiteY6" fmla="*/ 172020 h 472587"/>
                <a:gd name="connsiteX7" fmla="*/ 393700 w 1159934"/>
                <a:gd name="connsiteY7" fmla="*/ 269387 h 472587"/>
                <a:gd name="connsiteX8" fmla="*/ 495300 w 1159934"/>
                <a:gd name="connsiteY8" fmla="*/ 337120 h 472587"/>
                <a:gd name="connsiteX9" fmla="*/ 685800 w 1159934"/>
                <a:gd name="connsiteY9" fmla="*/ 392154 h 472587"/>
                <a:gd name="connsiteX10" fmla="*/ 783167 w 1159934"/>
                <a:gd name="connsiteY10" fmla="*/ 392154 h 472587"/>
                <a:gd name="connsiteX11" fmla="*/ 973667 w 1159934"/>
                <a:gd name="connsiteY11" fmla="*/ 430254 h 472587"/>
                <a:gd name="connsiteX12" fmla="*/ 1159934 w 1159934"/>
                <a:gd name="connsiteY12" fmla="*/ 413320 h 472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59934" h="472587">
                  <a:moveTo>
                    <a:pt x="0" y="472587"/>
                  </a:moveTo>
                  <a:cubicBezTo>
                    <a:pt x="38806" y="470470"/>
                    <a:pt x="77612" y="468354"/>
                    <a:pt x="93134" y="434487"/>
                  </a:cubicBezTo>
                  <a:cubicBezTo>
                    <a:pt x="108656" y="400620"/>
                    <a:pt x="93134" y="269387"/>
                    <a:pt x="93134" y="269387"/>
                  </a:cubicBezTo>
                  <a:cubicBezTo>
                    <a:pt x="93134" y="214354"/>
                    <a:pt x="88901" y="147326"/>
                    <a:pt x="93134" y="104287"/>
                  </a:cubicBezTo>
                  <a:cubicBezTo>
                    <a:pt x="97367" y="61248"/>
                    <a:pt x="95956" y="25265"/>
                    <a:pt x="118534" y="11154"/>
                  </a:cubicBezTo>
                  <a:cubicBezTo>
                    <a:pt x="141112" y="-2957"/>
                    <a:pt x="196145" y="-7191"/>
                    <a:pt x="228600" y="19620"/>
                  </a:cubicBezTo>
                  <a:cubicBezTo>
                    <a:pt x="261056" y="46431"/>
                    <a:pt x="285750" y="130392"/>
                    <a:pt x="313267" y="172020"/>
                  </a:cubicBezTo>
                  <a:cubicBezTo>
                    <a:pt x="340784" y="213648"/>
                    <a:pt x="363361" y="241870"/>
                    <a:pt x="393700" y="269387"/>
                  </a:cubicBezTo>
                  <a:cubicBezTo>
                    <a:pt x="424039" y="296904"/>
                    <a:pt x="446617" y="316659"/>
                    <a:pt x="495300" y="337120"/>
                  </a:cubicBezTo>
                  <a:cubicBezTo>
                    <a:pt x="543983" y="357581"/>
                    <a:pt x="637822" y="382982"/>
                    <a:pt x="685800" y="392154"/>
                  </a:cubicBezTo>
                  <a:cubicBezTo>
                    <a:pt x="733778" y="401326"/>
                    <a:pt x="735189" y="385804"/>
                    <a:pt x="783167" y="392154"/>
                  </a:cubicBezTo>
                  <a:cubicBezTo>
                    <a:pt x="831145" y="398504"/>
                    <a:pt x="910873" y="426726"/>
                    <a:pt x="973667" y="430254"/>
                  </a:cubicBezTo>
                  <a:cubicBezTo>
                    <a:pt x="1036461" y="433782"/>
                    <a:pt x="1098197" y="423551"/>
                    <a:pt x="1159934" y="413320"/>
                  </a:cubicBezTo>
                </a:path>
              </a:pathLst>
            </a:cu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 name="Volný tvar 20"/>
            <p:cNvSpPr/>
            <p:nvPr/>
          </p:nvSpPr>
          <p:spPr>
            <a:xfrm>
              <a:off x="7442284" y="2260496"/>
              <a:ext cx="1295400" cy="352571"/>
            </a:xfrm>
            <a:custGeom>
              <a:avLst/>
              <a:gdLst>
                <a:gd name="connsiteX0" fmla="*/ 0 w 1295400"/>
                <a:gd name="connsiteY0" fmla="*/ 252892 h 352571"/>
                <a:gd name="connsiteX1" fmla="*/ 97367 w 1295400"/>
                <a:gd name="connsiteY1" fmla="*/ 240192 h 352571"/>
                <a:gd name="connsiteX2" fmla="*/ 156633 w 1295400"/>
                <a:gd name="connsiteY2" fmla="*/ 337559 h 352571"/>
                <a:gd name="connsiteX3" fmla="*/ 228600 w 1295400"/>
                <a:gd name="connsiteY3" fmla="*/ 341792 h 352571"/>
                <a:gd name="connsiteX4" fmla="*/ 279400 w 1295400"/>
                <a:gd name="connsiteY4" fmla="*/ 235959 h 352571"/>
                <a:gd name="connsiteX5" fmla="*/ 317500 w 1295400"/>
                <a:gd name="connsiteY5" fmla="*/ 41225 h 352571"/>
                <a:gd name="connsiteX6" fmla="*/ 376767 w 1295400"/>
                <a:gd name="connsiteY6" fmla="*/ 7359 h 352571"/>
                <a:gd name="connsiteX7" fmla="*/ 452967 w 1295400"/>
                <a:gd name="connsiteY7" fmla="*/ 142825 h 352571"/>
                <a:gd name="connsiteX8" fmla="*/ 503767 w 1295400"/>
                <a:gd name="connsiteY8" fmla="*/ 104725 h 352571"/>
                <a:gd name="connsiteX9" fmla="*/ 575733 w 1295400"/>
                <a:gd name="connsiteY9" fmla="*/ 117425 h 352571"/>
                <a:gd name="connsiteX10" fmla="*/ 673100 w 1295400"/>
                <a:gd name="connsiteY10" fmla="*/ 172459 h 352571"/>
                <a:gd name="connsiteX11" fmla="*/ 766233 w 1295400"/>
                <a:gd name="connsiteY11" fmla="*/ 176692 h 352571"/>
                <a:gd name="connsiteX12" fmla="*/ 994833 w 1295400"/>
                <a:gd name="connsiteY12" fmla="*/ 206325 h 352571"/>
                <a:gd name="connsiteX13" fmla="*/ 1185333 w 1295400"/>
                <a:gd name="connsiteY13" fmla="*/ 189392 h 352571"/>
                <a:gd name="connsiteX14" fmla="*/ 1295400 w 1295400"/>
                <a:gd name="connsiteY14" fmla="*/ 189392 h 35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95400" h="352571">
                  <a:moveTo>
                    <a:pt x="0" y="252892"/>
                  </a:moveTo>
                  <a:cubicBezTo>
                    <a:pt x="35631" y="239486"/>
                    <a:pt x="71262" y="226081"/>
                    <a:pt x="97367" y="240192"/>
                  </a:cubicBezTo>
                  <a:cubicBezTo>
                    <a:pt x="123472" y="254303"/>
                    <a:pt x="134761" y="320626"/>
                    <a:pt x="156633" y="337559"/>
                  </a:cubicBezTo>
                  <a:cubicBezTo>
                    <a:pt x="178505" y="354492"/>
                    <a:pt x="208139" y="358725"/>
                    <a:pt x="228600" y="341792"/>
                  </a:cubicBezTo>
                  <a:cubicBezTo>
                    <a:pt x="249061" y="324859"/>
                    <a:pt x="264583" y="286053"/>
                    <a:pt x="279400" y="235959"/>
                  </a:cubicBezTo>
                  <a:cubicBezTo>
                    <a:pt x="294217" y="185865"/>
                    <a:pt x="301272" y="79325"/>
                    <a:pt x="317500" y="41225"/>
                  </a:cubicBezTo>
                  <a:cubicBezTo>
                    <a:pt x="333728" y="3125"/>
                    <a:pt x="354189" y="-9574"/>
                    <a:pt x="376767" y="7359"/>
                  </a:cubicBezTo>
                  <a:cubicBezTo>
                    <a:pt x="399345" y="24292"/>
                    <a:pt x="431800" y="126597"/>
                    <a:pt x="452967" y="142825"/>
                  </a:cubicBezTo>
                  <a:cubicBezTo>
                    <a:pt x="474134" y="159053"/>
                    <a:pt x="483306" y="108958"/>
                    <a:pt x="503767" y="104725"/>
                  </a:cubicBezTo>
                  <a:cubicBezTo>
                    <a:pt x="524228" y="100492"/>
                    <a:pt x="547511" y="106136"/>
                    <a:pt x="575733" y="117425"/>
                  </a:cubicBezTo>
                  <a:cubicBezTo>
                    <a:pt x="603955" y="128714"/>
                    <a:pt x="641350" y="162581"/>
                    <a:pt x="673100" y="172459"/>
                  </a:cubicBezTo>
                  <a:cubicBezTo>
                    <a:pt x="704850" y="182337"/>
                    <a:pt x="712611" y="171048"/>
                    <a:pt x="766233" y="176692"/>
                  </a:cubicBezTo>
                  <a:cubicBezTo>
                    <a:pt x="819855" y="182336"/>
                    <a:pt x="924983" y="204208"/>
                    <a:pt x="994833" y="206325"/>
                  </a:cubicBezTo>
                  <a:cubicBezTo>
                    <a:pt x="1064683" y="208442"/>
                    <a:pt x="1135239" y="192214"/>
                    <a:pt x="1185333" y="189392"/>
                  </a:cubicBezTo>
                  <a:cubicBezTo>
                    <a:pt x="1235427" y="186570"/>
                    <a:pt x="1265413" y="187981"/>
                    <a:pt x="1295400" y="18939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 name="Volný tvar 17"/>
            <p:cNvSpPr/>
            <p:nvPr/>
          </p:nvSpPr>
          <p:spPr>
            <a:xfrm>
              <a:off x="7318248" y="3354579"/>
              <a:ext cx="1798320" cy="1207100"/>
            </a:xfrm>
            <a:custGeom>
              <a:avLst/>
              <a:gdLst>
                <a:gd name="connsiteX0" fmla="*/ 0 w 1798320"/>
                <a:gd name="connsiteY0" fmla="*/ 1158054 h 1207100"/>
                <a:gd name="connsiteX1" fmla="*/ 167640 w 1798320"/>
                <a:gd name="connsiteY1" fmla="*/ 1193614 h 1207100"/>
                <a:gd name="connsiteX2" fmla="*/ 259080 w 1798320"/>
                <a:gd name="connsiteY2" fmla="*/ 1158054 h 1207100"/>
                <a:gd name="connsiteX3" fmla="*/ 264160 w 1798320"/>
                <a:gd name="connsiteY3" fmla="*/ 695774 h 1207100"/>
                <a:gd name="connsiteX4" fmla="*/ 299720 w 1798320"/>
                <a:gd name="connsiteY4" fmla="*/ 314774 h 1207100"/>
                <a:gd name="connsiteX5" fmla="*/ 406400 w 1798320"/>
                <a:gd name="connsiteY5" fmla="*/ 50614 h 1207100"/>
                <a:gd name="connsiteX6" fmla="*/ 508000 w 1798320"/>
                <a:gd name="connsiteY6" fmla="*/ 30294 h 1207100"/>
                <a:gd name="connsiteX7" fmla="*/ 589280 w 1798320"/>
                <a:gd name="connsiteY7" fmla="*/ 380814 h 1207100"/>
                <a:gd name="connsiteX8" fmla="*/ 680720 w 1798320"/>
                <a:gd name="connsiteY8" fmla="*/ 685614 h 1207100"/>
                <a:gd name="connsiteX9" fmla="*/ 1153160 w 1798320"/>
                <a:gd name="connsiteY9" fmla="*/ 1000574 h 1207100"/>
                <a:gd name="connsiteX10" fmla="*/ 1518920 w 1798320"/>
                <a:gd name="connsiteY10" fmla="*/ 1158054 h 1207100"/>
                <a:gd name="connsiteX11" fmla="*/ 1798320 w 1798320"/>
                <a:gd name="connsiteY11" fmla="*/ 1158054 h 1207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98320" h="1207100">
                  <a:moveTo>
                    <a:pt x="0" y="1158054"/>
                  </a:moveTo>
                  <a:cubicBezTo>
                    <a:pt x="62230" y="1175834"/>
                    <a:pt x="124460" y="1193614"/>
                    <a:pt x="167640" y="1193614"/>
                  </a:cubicBezTo>
                  <a:cubicBezTo>
                    <a:pt x="210820" y="1193614"/>
                    <a:pt x="242993" y="1241027"/>
                    <a:pt x="259080" y="1158054"/>
                  </a:cubicBezTo>
                  <a:cubicBezTo>
                    <a:pt x="275167" y="1075081"/>
                    <a:pt x="257387" y="836321"/>
                    <a:pt x="264160" y="695774"/>
                  </a:cubicBezTo>
                  <a:cubicBezTo>
                    <a:pt x="270933" y="555227"/>
                    <a:pt x="276013" y="422301"/>
                    <a:pt x="299720" y="314774"/>
                  </a:cubicBezTo>
                  <a:cubicBezTo>
                    <a:pt x="323427" y="207247"/>
                    <a:pt x="371687" y="98027"/>
                    <a:pt x="406400" y="50614"/>
                  </a:cubicBezTo>
                  <a:cubicBezTo>
                    <a:pt x="441113" y="3201"/>
                    <a:pt x="477520" y="-24739"/>
                    <a:pt x="508000" y="30294"/>
                  </a:cubicBezTo>
                  <a:cubicBezTo>
                    <a:pt x="538480" y="85327"/>
                    <a:pt x="560493" y="271594"/>
                    <a:pt x="589280" y="380814"/>
                  </a:cubicBezTo>
                  <a:cubicBezTo>
                    <a:pt x="618067" y="490034"/>
                    <a:pt x="586740" y="582321"/>
                    <a:pt x="680720" y="685614"/>
                  </a:cubicBezTo>
                  <a:cubicBezTo>
                    <a:pt x="774700" y="788907"/>
                    <a:pt x="1013460" y="921834"/>
                    <a:pt x="1153160" y="1000574"/>
                  </a:cubicBezTo>
                  <a:cubicBezTo>
                    <a:pt x="1292860" y="1079314"/>
                    <a:pt x="1411393" y="1131807"/>
                    <a:pt x="1518920" y="1158054"/>
                  </a:cubicBezTo>
                  <a:cubicBezTo>
                    <a:pt x="1626447" y="1184301"/>
                    <a:pt x="1712383" y="1171177"/>
                    <a:pt x="1798320" y="1158054"/>
                  </a:cubicBezTo>
                </a:path>
              </a:pathLst>
            </a:cu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cs-CZ"/>
            </a:p>
          </p:txBody>
        </p:sp>
        <p:cxnSp>
          <p:nvCxnSpPr>
            <p:cNvPr id="23" name="Přímá spojnice 22"/>
            <p:cNvCxnSpPr/>
            <p:nvPr/>
          </p:nvCxnSpPr>
          <p:spPr>
            <a:xfrm flipH="1">
              <a:off x="3664035" y="3354579"/>
              <a:ext cx="4250266" cy="273287"/>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5" name="Přímá spojnice 24"/>
            <p:cNvCxnSpPr>
              <a:stCxn id="15" idx="4"/>
            </p:cNvCxnSpPr>
            <p:nvPr/>
          </p:nvCxnSpPr>
          <p:spPr>
            <a:xfrm>
              <a:off x="3686048" y="3958913"/>
              <a:ext cx="7620" cy="1260687"/>
            </a:xfrm>
            <a:prstGeom prst="line">
              <a:avLst/>
            </a:prstGeom>
          </p:spPr>
          <p:style>
            <a:lnRef idx="1">
              <a:schemeClr val="dk1"/>
            </a:lnRef>
            <a:fillRef idx="0">
              <a:schemeClr val="dk1"/>
            </a:fillRef>
            <a:effectRef idx="0">
              <a:schemeClr val="dk1"/>
            </a:effectRef>
            <a:fontRef idx="minor">
              <a:schemeClr val="tx1"/>
            </a:fontRef>
          </p:style>
        </p:cxnSp>
        <p:cxnSp>
          <p:nvCxnSpPr>
            <p:cNvPr id="27" name="Přímá spojnice 26"/>
            <p:cNvCxnSpPr/>
            <p:nvPr/>
          </p:nvCxnSpPr>
          <p:spPr>
            <a:xfrm>
              <a:off x="3467608" y="4517714"/>
              <a:ext cx="0" cy="701886"/>
            </a:xfrm>
            <a:prstGeom prst="line">
              <a:avLst/>
            </a:prstGeom>
          </p:spPr>
          <p:style>
            <a:lnRef idx="1">
              <a:schemeClr val="dk1"/>
            </a:lnRef>
            <a:fillRef idx="0">
              <a:schemeClr val="dk1"/>
            </a:fillRef>
            <a:effectRef idx="0">
              <a:schemeClr val="dk1"/>
            </a:effectRef>
            <a:fontRef idx="minor">
              <a:schemeClr val="tx1"/>
            </a:fontRef>
          </p:style>
        </p:cxnSp>
        <p:cxnSp>
          <p:nvCxnSpPr>
            <p:cNvPr id="32" name="Přímá spojnice 31"/>
            <p:cNvCxnSpPr/>
            <p:nvPr/>
          </p:nvCxnSpPr>
          <p:spPr>
            <a:xfrm>
              <a:off x="7512134" y="4517714"/>
              <a:ext cx="0" cy="701886"/>
            </a:xfrm>
            <a:prstGeom prst="line">
              <a:avLst/>
            </a:prstGeom>
          </p:spPr>
          <p:style>
            <a:lnRef idx="1">
              <a:schemeClr val="dk1"/>
            </a:lnRef>
            <a:fillRef idx="0">
              <a:schemeClr val="dk1"/>
            </a:fillRef>
            <a:effectRef idx="0">
              <a:schemeClr val="dk1"/>
            </a:effectRef>
            <a:fontRef idx="minor">
              <a:schemeClr val="tx1"/>
            </a:fontRef>
          </p:style>
        </p:cxnSp>
        <p:sp>
          <p:nvSpPr>
            <p:cNvPr id="34" name="TextovéPole 33"/>
            <p:cNvSpPr txBox="1"/>
            <p:nvPr/>
          </p:nvSpPr>
          <p:spPr>
            <a:xfrm>
              <a:off x="4488180" y="2191295"/>
              <a:ext cx="2695870" cy="369332"/>
            </a:xfrm>
            <a:prstGeom prst="rect">
              <a:avLst/>
            </a:prstGeom>
            <a:noFill/>
          </p:spPr>
          <p:txBody>
            <a:bodyPr wrap="square" rtlCol="0">
              <a:spAutoFit/>
            </a:bodyPr>
            <a:lstStyle/>
            <a:p>
              <a:r>
                <a:rPr lang="en-US" dirty="0" smtClean="0">
                  <a:solidFill>
                    <a:schemeClr val="accent1">
                      <a:lumMod val="75000"/>
                    </a:schemeClr>
                  </a:solidFill>
                </a:rPr>
                <a:t>Backward traveling wave</a:t>
              </a:r>
              <a:endParaRPr lang="en-US" dirty="0">
                <a:solidFill>
                  <a:schemeClr val="accent1">
                    <a:lumMod val="75000"/>
                  </a:schemeClr>
                </a:solidFill>
              </a:endParaRPr>
            </a:p>
          </p:txBody>
        </p:sp>
        <p:sp>
          <p:nvSpPr>
            <p:cNvPr id="36" name="TextovéPole 35"/>
            <p:cNvSpPr txBox="1"/>
            <p:nvPr/>
          </p:nvSpPr>
          <p:spPr>
            <a:xfrm>
              <a:off x="5111834" y="2497344"/>
              <a:ext cx="2538205" cy="369332"/>
            </a:xfrm>
            <a:prstGeom prst="rect">
              <a:avLst/>
            </a:prstGeom>
            <a:noFill/>
          </p:spPr>
          <p:txBody>
            <a:bodyPr wrap="square" rtlCol="0">
              <a:spAutoFit/>
            </a:bodyPr>
            <a:lstStyle/>
            <a:p>
              <a:r>
                <a:rPr lang="en-US" dirty="0" smtClean="0">
                  <a:solidFill>
                    <a:srgbClr val="FF0000"/>
                  </a:solidFill>
                </a:rPr>
                <a:t>Forward traveling wave</a:t>
              </a:r>
              <a:endParaRPr lang="en-US" dirty="0">
                <a:solidFill>
                  <a:srgbClr val="FF0000"/>
                </a:solidFill>
              </a:endParaRPr>
            </a:p>
          </p:txBody>
        </p:sp>
        <p:sp>
          <p:nvSpPr>
            <p:cNvPr id="35" name="TextovéPole 34"/>
            <p:cNvSpPr txBox="1"/>
            <p:nvPr/>
          </p:nvSpPr>
          <p:spPr>
            <a:xfrm>
              <a:off x="3062901" y="3070488"/>
              <a:ext cx="2048933" cy="307777"/>
            </a:xfrm>
            <a:prstGeom prst="rect">
              <a:avLst/>
            </a:prstGeom>
            <a:noFill/>
          </p:spPr>
          <p:txBody>
            <a:bodyPr wrap="square" rtlCol="0">
              <a:spAutoFit/>
            </a:bodyPr>
            <a:lstStyle/>
            <a:p>
              <a:r>
                <a:rPr lang="en-US" sz="1400" dirty="0" smtClean="0"/>
                <a:t>Pulse wave in aorta</a:t>
              </a:r>
              <a:endParaRPr lang="en-US" sz="1400" dirty="0"/>
            </a:p>
          </p:txBody>
        </p:sp>
        <p:sp>
          <p:nvSpPr>
            <p:cNvPr id="38" name="TextovéPole 37"/>
            <p:cNvSpPr txBox="1"/>
            <p:nvPr/>
          </p:nvSpPr>
          <p:spPr>
            <a:xfrm>
              <a:off x="7065517" y="2977859"/>
              <a:ext cx="2048933" cy="307777"/>
            </a:xfrm>
            <a:prstGeom prst="rect">
              <a:avLst/>
            </a:prstGeom>
            <a:noFill/>
          </p:spPr>
          <p:txBody>
            <a:bodyPr wrap="square" rtlCol="0">
              <a:spAutoFit/>
            </a:bodyPr>
            <a:lstStyle/>
            <a:p>
              <a:r>
                <a:rPr lang="en-US" sz="1400" dirty="0" smtClean="0"/>
                <a:t>Pulse wave in periphery</a:t>
              </a:r>
              <a:endParaRPr lang="en-US" sz="1400" dirty="0"/>
            </a:p>
          </p:txBody>
        </p:sp>
        <p:sp>
          <p:nvSpPr>
            <p:cNvPr id="58" name="TextovéPole 57"/>
            <p:cNvSpPr txBox="1"/>
            <p:nvPr/>
          </p:nvSpPr>
          <p:spPr>
            <a:xfrm rot="16200000">
              <a:off x="2797845" y="2264992"/>
              <a:ext cx="712054" cy="369332"/>
            </a:xfrm>
            <a:prstGeom prst="rect">
              <a:avLst/>
            </a:prstGeom>
            <a:noFill/>
          </p:spPr>
          <p:txBody>
            <a:bodyPr wrap="none" rtlCol="0">
              <a:spAutoFit/>
            </a:bodyPr>
            <a:lstStyle/>
            <a:p>
              <a:r>
                <a:rPr lang="en-US" dirty="0" smtClean="0">
                  <a:solidFill>
                    <a:srgbClr val="C00000"/>
                  </a:solidFill>
                </a:rPr>
                <a:t>Heart</a:t>
              </a:r>
              <a:endParaRPr lang="en-US" dirty="0">
                <a:solidFill>
                  <a:srgbClr val="C00000"/>
                </a:solidFill>
              </a:endParaRPr>
            </a:p>
          </p:txBody>
        </p:sp>
        <p:sp>
          <p:nvSpPr>
            <p:cNvPr id="60" name="TextovéPole 59"/>
            <p:cNvSpPr txBox="1"/>
            <p:nvPr/>
          </p:nvSpPr>
          <p:spPr>
            <a:xfrm rot="16200000">
              <a:off x="8634730" y="2221525"/>
              <a:ext cx="1091709" cy="369332"/>
            </a:xfrm>
            <a:prstGeom prst="rect">
              <a:avLst/>
            </a:prstGeom>
            <a:noFill/>
          </p:spPr>
          <p:txBody>
            <a:bodyPr wrap="none" rtlCol="0">
              <a:spAutoFit/>
            </a:bodyPr>
            <a:lstStyle/>
            <a:p>
              <a:r>
                <a:rPr lang="en-US" dirty="0" smtClean="0">
                  <a:solidFill>
                    <a:srgbClr val="C00000"/>
                  </a:solidFill>
                </a:rPr>
                <a:t>Periphery</a:t>
              </a:r>
              <a:endParaRPr lang="en-US" dirty="0">
                <a:solidFill>
                  <a:srgbClr val="C00000"/>
                </a:solidFill>
              </a:endParaRPr>
            </a:p>
          </p:txBody>
        </p:sp>
      </p:grpSp>
    </p:spTree>
    <p:extLst>
      <p:ext uri="{BB962C8B-B14F-4D97-AF65-F5344CB8AC3E}">
        <p14:creationId xmlns:p14="http://schemas.microsoft.com/office/powerpoint/2010/main" val="3229592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Pulse wave velocity</a:t>
            </a:r>
            <a:r>
              <a:rPr lang="sk-SK" dirty="0" smtClean="0"/>
              <a:t> (PWV)</a:t>
            </a:r>
            <a:endParaRPr lang="en-US" dirty="0"/>
          </a:p>
        </p:txBody>
      </p:sp>
      <p:sp>
        <p:nvSpPr>
          <p:cNvPr id="3" name="Zástupný symbol pro obsah 2"/>
          <p:cNvSpPr>
            <a:spLocks noGrp="1"/>
          </p:cNvSpPr>
          <p:nvPr>
            <p:ph idx="1"/>
          </p:nvPr>
        </p:nvSpPr>
        <p:spPr>
          <a:xfrm>
            <a:off x="1097280" y="2595418"/>
            <a:ext cx="10058400" cy="3273676"/>
          </a:xfrm>
        </p:spPr>
        <p:txBody>
          <a:bodyPr>
            <a:normAutofit/>
          </a:bodyPr>
          <a:lstStyle/>
          <a:p>
            <a:pPr>
              <a:buFont typeface="Arial" panose="020B0604020202020204" pitchFamily="34" charset="0"/>
              <a:buChar char="•"/>
            </a:pPr>
            <a:r>
              <a:rPr lang="en-GB" dirty="0" smtClean="0"/>
              <a:t> Velocity of pulse wave propagation varies from 6 m/s (in aorta) to 20 m/s (in periphery)</a:t>
            </a:r>
          </a:p>
          <a:p>
            <a:pPr>
              <a:buFont typeface="Arial" panose="020B0604020202020204" pitchFamily="34" charset="0"/>
              <a:buChar char="•"/>
            </a:pPr>
            <a:r>
              <a:rPr lang="en-GB" dirty="0" smtClean="0"/>
              <a:t> It is much greater than velocity of blood flow (0.8 – 1.0 m/s)</a:t>
            </a:r>
          </a:p>
        </p:txBody>
      </p:sp>
    </p:spTree>
    <p:extLst>
      <p:ext uri="{BB962C8B-B14F-4D97-AF65-F5344CB8AC3E}">
        <p14:creationId xmlns:p14="http://schemas.microsoft.com/office/powerpoint/2010/main" val="10438955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dirty="0" smtClean="0"/>
              <a:t>Factors affected the pulse wave velocity</a:t>
            </a:r>
            <a:endParaRPr lang="en-GB" dirty="0"/>
          </a:p>
        </p:txBody>
      </p:sp>
      <p:sp>
        <p:nvSpPr>
          <p:cNvPr id="3" name="Zástupný symbol pro obsah 2"/>
          <p:cNvSpPr>
            <a:spLocks noGrp="1"/>
          </p:cNvSpPr>
          <p:nvPr>
            <p:ph idx="1"/>
          </p:nvPr>
        </p:nvSpPr>
        <p:spPr/>
        <p:txBody>
          <a:bodyPr>
            <a:normAutofit/>
          </a:bodyPr>
          <a:lstStyle/>
          <a:p>
            <a:pPr marL="292608" lvl="1" indent="0">
              <a:buNone/>
            </a:pPr>
            <a:endParaRPr lang="en-GB" dirty="0" smtClean="0"/>
          </a:p>
          <a:p>
            <a:pPr marL="749808" lvl="1" indent="-457200"/>
            <a:r>
              <a:rPr lang="en-GB" dirty="0" smtClean="0"/>
              <a:t>Age</a:t>
            </a:r>
          </a:p>
          <a:p>
            <a:pPr marL="749808" lvl="1" indent="-457200"/>
            <a:r>
              <a:rPr lang="en-GB" dirty="0" smtClean="0"/>
              <a:t>Sex</a:t>
            </a:r>
          </a:p>
          <a:p>
            <a:pPr marL="749808" lvl="1" indent="-457200"/>
            <a:r>
              <a:rPr lang="en-GB" dirty="0" smtClean="0"/>
              <a:t>Genetic load</a:t>
            </a:r>
          </a:p>
          <a:p>
            <a:pPr marL="749808" lvl="1" indent="-457200"/>
            <a:endParaRPr lang="en-GB" dirty="0" smtClean="0"/>
          </a:p>
          <a:p>
            <a:pPr marL="749808" lvl="1" indent="-457200"/>
            <a:r>
              <a:rPr lang="en-GB" dirty="0" smtClean="0"/>
              <a:t>Smoking</a:t>
            </a:r>
          </a:p>
          <a:p>
            <a:pPr marL="749808" lvl="1" indent="-457200"/>
            <a:r>
              <a:rPr lang="en-GB" dirty="0" smtClean="0"/>
              <a:t>Obesity</a:t>
            </a:r>
          </a:p>
          <a:p>
            <a:pPr marL="749808" lvl="1" indent="-457200"/>
            <a:r>
              <a:rPr lang="en-GB" dirty="0" smtClean="0"/>
              <a:t>Diabetes</a:t>
            </a:r>
          </a:p>
          <a:p>
            <a:pPr marL="749808" lvl="1" indent="-457200"/>
            <a:r>
              <a:rPr lang="en-GB" dirty="0" smtClean="0"/>
              <a:t>Dyslipidaemia</a:t>
            </a:r>
          </a:p>
        </p:txBody>
      </p:sp>
    </p:spTree>
    <p:extLst>
      <p:ext uri="{BB962C8B-B14F-4D97-AF65-F5344CB8AC3E}">
        <p14:creationId xmlns:p14="http://schemas.microsoft.com/office/powerpoint/2010/main" val="40636010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Changes of pulse wave in elderly people</a:t>
            </a:r>
            <a:endParaRPr lang="en-GB" dirty="0"/>
          </a:p>
        </p:txBody>
      </p:sp>
      <p:pic>
        <p:nvPicPr>
          <p:cNvPr id="4" name="Zástupný symbol pro obsah 3"/>
          <p:cNvPicPr>
            <a:picLocks noGrp="1" noChangeAspect="1"/>
          </p:cNvPicPr>
          <p:nvPr>
            <p:ph idx="1"/>
          </p:nvPr>
        </p:nvPicPr>
        <p:blipFill rotWithShape="1">
          <a:blip r:embed="rId2"/>
          <a:srcRect l="34352" t="13922" r="34159" b="5337"/>
          <a:stretch/>
        </p:blipFill>
        <p:spPr>
          <a:xfrm>
            <a:off x="8113438" y="1819656"/>
            <a:ext cx="3042242" cy="4387833"/>
          </a:xfrm>
          <a:prstGeom prst="rect">
            <a:avLst/>
          </a:prstGeom>
        </p:spPr>
      </p:pic>
      <p:sp>
        <p:nvSpPr>
          <p:cNvPr id="5" name="Obdélník 4"/>
          <p:cNvSpPr/>
          <p:nvPr/>
        </p:nvSpPr>
        <p:spPr>
          <a:xfrm>
            <a:off x="933566" y="1819656"/>
            <a:ext cx="7348728" cy="2031325"/>
          </a:xfrm>
          <a:prstGeom prst="rect">
            <a:avLst/>
          </a:prstGeom>
        </p:spPr>
        <p:txBody>
          <a:bodyPr wrap="square">
            <a:spAutoFit/>
          </a:bodyPr>
          <a:lstStyle/>
          <a:p>
            <a:r>
              <a:rPr lang="en-GB" dirty="0" smtClean="0"/>
              <a:t>Increased </a:t>
            </a:r>
            <a:r>
              <a:rPr lang="sk-SK" dirty="0" smtClean="0"/>
              <a:t>PWV</a:t>
            </a:r>
            <a:r>
              <a:rPr lang="en-GB" dirty="0" smtClean="0"/>
              <a:t> and vanishing of typical characteristics of shape of the pulse wave due to:</a:t>
            </a:r>
          </a:p>
          <a:p>
            <a:endParaRPr lang="en-GB" dirty="0" smtClean="0"/>
          </a:p>
          <a:p>
            <a:pPr marL="342900" indent="-342900">
              <a:buFont typeface="+mj-lt"/>
              <a:buAutoNum type="arabicPeriod"/>
            </a:pPr>
            <a:r>
              <a:rPr lang="en-GB" dirty="0" smtClean="0"/>
              <a:t>Increased arterial stiffness</a:t>
            </a:r>
          </a:p>
          <a:p>
            <a:pPr marL="342900" indent="-342900">
              <a:buFont typeface="+mj-lt"/>
              <a:buAutoNum type="arabicPeriod"/>
            </a:pPr>
            <a:r>
              <a:rPr lang="en-GB" dirty="0" smtClean="0"/>
              <a:t>Increased blood pressure</a:t>
            </a:r>
          </a:p>
          <a:p>
            <a:pPr marL="742950" lvl="1" indent="-285750">
              <a:buFont typeface="Arial" panose="020B0604020202020204" pitchFamily="34" charset="0"/>
              <a:buChar char="•"/>
            </a:pPr>
            <a:endParaRPr lang="en-GB" dirty="0" smtClean="0"/>
          </a:p>
          <a:p>
            <a:pPr marL="285750" indent="-285750">
              <a:buFont typeface="Arial" panose="020B0604020202020204" pitchFamily="34" charset="0"/>
              <a:buChar char="•"/>
            </a:pPr>
            <a:endParaRPr lang="en-GB" dirty="0" smtClean="0"/>
          </a:p>
        </p:txBody>
      </p:sp>
    </p:spTree>
    <p:extLst>
      <p:ext uri="{BB962C8B-B14F-4D97-AF65-F5344CB8AC3E}">
        <p14:creationId xmlns:p14="http://schemas.microsoft.com/office/powerpoint/2010/main" val="7241770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228582" y="1906714"/>
            <a:ext cx="7348728" cy="954107"/>
          </a:xfrm>
          <a:prstGeom prst="rect">
            <a:avLst/>
          </a:prstGeom>
        </p:spPr>
        <p:txBody>
          <a:bodyPr wrap="square">
            <a:spAutoFit/>
          </a:bodyPr>
          <a:lstStyle/>
          <a:p>
            <a:endParaRPr lang="cs-CZ" b="1" dirty="0" smtClean="0"/>
          </a:p>
          <a:p>
            <a:pPr marL="742950" lvl="1" indent="-285750">
              <a:buFont typeface="Arial" panose="020B0604020202020204" pitchFamily="34" charset="0"/>
              <a:buChar char="•"/>
            </a:pPr>
            <a:endParaRPr lang="cs-CZ" dirty="0" smtClean="0"/>
          </a:p>
          <a:p>
            <a:pPr marL="285750" indent="-285750">
              <a:buFont typeface="Arial" panose="020B0604020202020204" pitchFamily="34" charset="0"/>
              <a:buChar char="•"/>
            </a:pPr>
            <a:endParaRPr lang="cs-CZ" dirty="0" smtClean="0"/>
          </a:p>
        </p:txBody>
      </p:sp>
      <p:sp>
        <p:nvSpPr>
          <p:cNvPr id="8" name="Volný tvar 7"/>
          <p:cNvSpPr/>
          <p:nvPr/>
        </p:nvSpPr>
        <p:spPr>
          <a:xfrm>
            <a:off x="7675651" y="2050279"/>
            <a:ext cx="4031005" cy="950072"/>
          </a:xfrm>
          <a:custGeom>
            <a:avLst/>
            <a:gdLst>
              <a:gd name="connsiteX0" fmla="*/ 0 w 2764061"/>
              <a:gd name="connsiteY0" fmla="*/ 563349 h 651451"/>
              <a:gd name="connsiteX1" fmla="*/ 163410 w 2764061"/>
              <a:gd name="connsiteY1" fmla="*/ 605071 h 651451"/>
              <a:gd name="connsiteX2" fmla="*/ 305959 w 2764061"/>
              <a:gd name="connsiteY2" fmla="*/ 639839 h 651451"/>
              <a:gd name="connsiteX3" fmla="*/ 340727 w 2764061"/>
              <a:gd name="connsiteY3" fmla="*/ 632885 h 651451"/>
              <a:gd name="connsiteX4" fmla="*/ 389402 w 2764061"/>
              <a:gd name="connsiteY4" fmla="*/ 434708 h 651451"/>
              <a:gd name="connsiteX5" fmla="*/ 431124 w 2764061"/>
              <a:gd name="connsiteY5" fmla="*/ 201762 h 651451"/>
              <a:gd name="connsiteX6" fmla="*/ 608441 w 2764061"/>
              <a:gd name="connsiteY6" fmla="*/ 45305 h 651451"/>
              <a:gd name="connsiteX7" fmla="*/ 726652 w 2764061"/>
              <a:gd name="connsiteY7" fmla="*/ 107 h 651451"/>
              <a:gd name="connsiteX8" fmla="*/ 879632 w 2764061"/>
              <a:gd name="connsiteY8" fmla="*/ 34875 h 651451"/>
              <a:gd name="connsiteX9" fmla="*/ 1015227 w 2764061"/>
              <a:gd name="connsiteY9" fmla="*/ 100934 h 651451"/>
              <a:gd name="connsiteX10" fmla="*/ 1123008 w 2764061"/>
              <a:gd name="connsiteY10" fmla="*/ 243483 h 651451"/>
              <a:gd name="connsiteX11" fmla="*/ 1279464 w 2764061"/>
              <a:gd name="connsiteY11" fmla="*/ 399939 h 651451"/>
              <a:gd name="connsiteX12" fmla="*/ 1279464 w 2764061"/>
              <a:gd name="connsiteY12" fmla="*/ 413847 h 651451"/>
              <a:gd name="connsiteX13" fmla="*/ 1331616 w 2764061"/>
              <a:gd name="connsiteY13" fmla="*/ 504244 h 651451"/>
              <a:gd name="connsiteX14" fmla="*/ 1369861 w 2764061"/>
              <a:gd name="connsiteY14" fmla="*/ 462522 h 651451"/>
              <a:gd name="connsiteX15" fmla="*/ 1390722 w 2764061"/>
              <a:gd name="connsiteY15" fmla="*/ 392986 h 651451"/>
              <a:gd name="connsiteX16" fmla="*/ 1477642 w 2764061"/>
              <a:gd name="connsiteY16" fmla="*/ 396463 h 651451"/>
              <a:gd name="connsiteX17" fmla="*/ 1766217 w 2764061"/>
              <a:gd name="connsiteY17" fmla="*/ 459045 h 651451"/>
              <a:gd name="connsiteX18" fmla="*/ 2232109 w 2764061"/>
              <a:gd name="connsiteY18" fmla="*/ 514674 h 651451"/>
              <a:gd name="connsiteX19" fmla="*/ 2764061 w 2764061"/>
              <a:gd name="connsiteY19" fmla="*/ 580733 h 651451"/>
              <a:gd name="connsiteX0" fmla="*/ 0 w 2764061"/>
              <a:gd name="connsiteY0" fmla="*/ 563349 h 651451"/>
              <a:gd name="connsiteX1" fmla="*/ 163410 w 2764061"/>
              <a:gd name="connsiteY1" fmla="*/ 605071 h 651451"/>
              <a:gd name="connsiteX2" fmla="*/ 305959 w 2764061"/>
              <a:gd name="connsiteY2" fmla="*/ 639839 h 651451"/>
              <a:gd name="connsiteX3" fmla="*/ 340727 w 2764061"/>
              <a:gd name="connsiteY3" fmla="*/ 632885 h 651451"/>
              <a:gd name="connsiteX4" fmla="*/ 389402 w 2764061"/>
              <a:gd name="connsiteY4" fmla="*/ 434708 h 651451"/>
              <a:gd name="connsiteX5" fmla="*/ 431124 w 2764061"/>
              <a:gd name="connsiteY5" fmla="*/ 201762 h 651451"/>
              <a:gd name="connsiteX6" fmla="*/ 608441 w 2764061"/>
              <a:gd name="connsiteY6" fmla="*/ 45305 h 651451"/>
              <a:gd name="connsiteX7" fmla="*/ 726652 w 2764061"/>
              <a:gd name="connsiteY7" fmla="*/ 107 h 651451"/>
              <a:gd name="connsiteX8" fmla="*/ 879632 w 2764061"/>
              <a:gd name="connsiteY8" fmla="*/ 34875 h 651451"/>
              <a:gd name="connsiteX9" fmla="*/ 1015227 w 2764061"/>
              <a:gd name="connsiteY9" fmla="*/ 100934 h 651451"/>
              <a:gd name="connsiteX10" fmla="*/ 1123008 w 2764061"/>
              <a:gd name="connsiteY10" fmla="*/ 243483 h 651451"/>
              <a:gd name="connsiteX11" fmla="*/ 1279464 w 2764061"/>
              <a:gd name="connsiteY11" fmla="*/ 399939 h 651451"/>
              <a:gd name="connsiteX12" fmla="*/ 1300313 w 2764061"/>
              <a:gd name="connsiteY12" fmla="*/ 452568 h 651451"/>
              <a:gd name="connsiteX13" fmla="*/ 1331616 w 2764061"/>
              <a:gd name="connsiteY13" fmla="*/ 504244 h 651451"/>
              <a:gd name="connsiteX14" fmla="*/ 1369861 w 2764061"/>
              <a:gd name="connsiteY14" fmla="*/ 462522 h 651451"/>
              <a:gd name="connsiteX15" fmla="*/ 1390722 w 2764061"/>
              <a:gd name="connsiteY15" fmla="*/ 392986 h 651451"/>
              <a:gd name="connsiteX16" fmla="*/ 1477642 w 2764061"/>
              <a:gd name="connsiteY16" fmla="*/ 396463 h 651451"/>
              <a:gd name="connsiteX17" fmla="*/ 1766217 w 2764061"/>
              <a:gd name="connsiteY17" fmla="*/ 459045 h 651451"/>
              <a:gd name="connsiteX18" fmla="*/ 2232109 w 2764061"/>
              <a:gd name="connsiteY18" fmla="*/ 514674 h 651451"/>
              <a:gd name="connsiteX19" fmla="*/ 2764061 w 2764061"/>
              <a:gd name="connsiteY19" fmla="*/ 580733 h 651451"/>
              <a:gd name="connsiteX0" fmla="*/ 0 w 2764061"/>
              <a:gd name="connsiteY0" fmla="*/ 563349 h 651451"/>
              <a:gd name="connsiteX1" fmla="*/ 163410 w 2764061"/>
              <a:gd name="connsiteY1" fmla="*/ 605071 h 651451"/>
              <a:gd name="connsiteX2" fmla="*/ 305959 w 2764061"/>
              <a:gd name="connsiteY2" fmla="*/ 639839 h 651451"/>
              <a:gd name="connsiteX3" fmla="*/ 340727 w 2764061"/>
              <a:gd name="connsiteY3" fmla="*/ 632885 h 651451"/>
              <a:gd name="connsiteX4" fmla="*/ 389402 w 2764061"/>
              <a:gd name="connsiteY4" fmla="*/ 434708 h 651451"/>
              <a:gd name="connsiteX5" fmla="*/ 431124 w 2764061"/>
              <a:gd name="connsiteY5" fmla="*/ 201762 h 651451"/>
              <a:gd name="connsiteX6" fmla="*/ 608441 w 2764061"/>
              <a:gd name="connsiteY6" fmla="*/ 45305 h 651451"/>
              <a:gd name="connsiteX7" fmla="*/ 726652 w 2764061"/>
              <a:gd name="connsiteY7" fmla="*/ 107 h 651451"/>
              <a:gd name="connsiteX8" fmla="*/ 879632 w 2764061"/>
              <a:gd name="connsiteY8" fmla="*/ 34875 h 651451"/>
              <a:gd name="connsiteX9" fmla="*/ 1015227 w 2764061"/>
              <a:gd name="connsiteY9" fmla="*/ 100934 h 651451"/>
              <a:gd name="connsiteX10" fmla="*/ 1123008 w 2764061"/>
              <a:gd name="connsiteY10" fmla="*/ 243483 h 651451"/>
              <a:gd name="connsiteX11" fmla="*/ 1213937 w 2764061"/>
              <a:gd name="connsiteY11" fmla="*/ 325477 h 651451"/>
              <a:gd name="connsiteX12" fmla="*/ 1300313 w 2764061"/>
              <a:gd name="connsiteY12" fmla="*/ 452568 h 651451"/>
              <a:gd name="connsiteX13" fmla="*/ 1331616 w 2764061"/>
              <a:gd name="connsiteY13" fmla="*/ 504244 h 651451"/>
              <a:gd name="connsiteX14" fmla="*/ 1369861 w 2764061"/>
              <a:gd name="connsiteY14" fmla="*/ 462522 h 651451"/>
              <a:gd name="connsiteX15" fmla="*/ 1390722 w 2764061"/>
              <a:gd name="connsiteY15" fmla="*/ 392986 h 651451"/>
              <a:gd name="connsiteX16" fmla="*/ 1477642 w 2764061"/>
              <a:gd name="connsiteY16" fmla="*/ 396463 h 651451"/>
              <a:gd name="connsiteX17" fmla="*/ 1766217 w 2764061"/>
              <a:gd name="connsiteY17" fmla="*/ 459045 h 651451"/>
              <a:gd name="connsiteX18" fmla="*/ 2232109 w 2764061"/>
              <a:gd name="connsiteY18" fmla="*/ 514674 h 651451"/>
              <a:gd name="connsiteX19" fmla="*/ 2764061 w 2764061"/>
              <a:gd name="connsiteY19" fmla="*/ 580733 h 651451"/>
              <a:gd name="connsiteX0" fmla="*/ 0 w 2764061"/>
              <a:gd name="connsiteY0" fmla="*/ 563349 h 651451"/>
              <a:gd name="connsiteX1" fmla="*/ 163410 w 2764061"/>
              <a:gd name="connsiteY1" fmla="*/ 605071 h 651451"/>
              <a:gd name="connsiteX2" fmla="*/ 305959 w 2764061"/>
              <a:gd name="connsiteY2" fmla="*/ 639839 h 651451"/>
              <a:gd name="connsiteX3" fmla="*/ 340727 w 2764061"/>
              <a:gd name="connsiteY3" fmla="*/ 632885 h 651451"/>
              <a:gd name="connsiteX4" fmla="*/ 389402 w 2764061"/>
              <a:gd name="connsiteY4" fmla="*/ 434708 h 651451"/>
              <a:gd name="connsiteX5" fmla="*/ 431124 w 2764061"/>
              <a:gd name="connsiteY5" fmla="*/ 201762 h 651451"/>
              <a:gd name="connsiteX6" fmla="*/ 608441 w 2764061"/>
              <a:gd name="connsiteY6" fmla="*/ 45305 h 651451"/>
              <a:gd name="connsiteX7" fmla="*/ 726652 w 2764061"/>
              <a:gd name="connsiteY7" fmla="*/ 107 h 651451"/>
              <a:gd name="connsiteX8" fmla="*/ 879632 w 2764061"/>
              <a:gd name="connsiteY8" fmla="*/ 34875 h 651451"/>
              <a:gd name="connsiteX9" fmla="*/ 1015227 w 2764061"/>
              <a:gd name="connsiteY9" fmla="*/ 100934 h 651451"/>
              <a:gd name="connsiteX10" fmla="*/ 1134922 w 2764061"/>
              <a:gd name="connsiteY10" fmla="*/ 228591 h 651451"/>
              <a:gd name="connsiteX11" fmla="*/ 1213937 w 2764061"/>
              <a:gd name="connsiteY11" fmla="*/ 325477 h 651451"/>
              <a:gd name="connsiteX12" fmla="*/ 1300313 w 2764061"/>
              <a:gd name="connsiteY12" fmla="*/ 452568 h 651451"/>
              <a:gd name="connsiteX13" fmla="*/ 1331616 w 2764061"/>
              <a:gd name="connsiteY13" fmla="*/ 504244 h 651451"/>
              <a:gd name="connsiteX14" fmla="*/ 1369861 w 2764061"/>
              <a:gd name="connsiteY14" fmla="*/ 462522 h 651451"/>
              <a:gd name="connsiteX15" fmla="*/ 1390722 w 2764061"/>
              <a:gd name="connsiteY15" fmla="*/ 392986 h 651451"/>
              <a:gd name="connsiteX16" fmla="*/ 1477642 w 2764061"/>
              <a:gd name="connsiteY16" fmla="*/ 396463 h 651451"/>
              <a:gd name="connsiteX17" fmla="*/ 1766217 w 2764061"/>
              <a:gd name="connsiteY17" fmla="*/ 459045 h 651451"/>
              <a:gd name="connsiteX18" fmla="*/ 2232109 w 2764061"/>
              <a:gd name="connsiteY18" fmla="*/ 514674 h 651451"/>
              <a:gd name="connsiteX19" fmla="*/ 2764061 w 2764061"/>
              <a:gd name="connsiteY19" fmla="*/ 580733 h 651451"/>
              <a:gd name="connsiteX0" fmla="*/ 0 w 2764061"/>
              <a:gd name="connsiteY0" fmla="*/ 563363 h 651465"/>
              <a:gd name="connsiteX1" fmla="*/ 163410 w 2764061"/>
              <a:gd name="connsiteY1" fmla="*/ 605085 h 651465"/>
              <a:gd name="connsiteX2" fmla="*/ 305959 w 2764061"/>
              <a:gd name="connsiteY2" fmla="*/ 639853 h 651465"/>
              <a:gd name="connsiteX3" fmla="*/ 340727 w 2764061"/>
              <a:gd name="connsiteY3" fmla="*/ 632899 h 651465"/>
              <a:gd name="connsiteX4" fmla="*/ 389402 w 2764061"/>
              <a:gd name="connsiteY4" fmla="*/ 434722 h 651465"/>
              <a:gd name="connsiteX5" fmla="*/ 431124 w 2764061"/>
              <a:gd name="connsiteY5" fmla="*/ 201776 h 651465"/>
              <a:gd name="connsiteX6" fmla="*/ 608441 w 2764061"/>
              <a:gd name="connsiteY6" fmla="*/ 45319 h 651465"/>
              <a:gd name="connsiteX7" fmla="*/ 726652 w 2764061"/>
              <a:gd name="connsiteY7" fmla="*/ 121 h 651465"/>
              <a:gd name="connsiteX8" fmla="*/ 879632 w 2764061"/>
              <a:gd name="connsiteY8" fmla="*/ 34889 h 651465"/>
              <a:gd name="connsiteX9" fmla="*/ 1009270 w 2764061"/>
              <a:gd name="connsiteY9" fmla="*/ 115840 h 651465"/>
              <a:gd name="connsiteX10" fmla="*/ 1134922 w 2764061"/>
              <a:gd name="connsiteY10" fmla="*/ 228605 h 651465"/>
              <a:gd name="connsiteX11" fmla="*/ 1213937 w 2764061"/>
              <a:gd name="connsiteY11" fmla="*/ 325491 h 651465"/>
              <a:gd name="connsiteX12" fmla="*/ 1300313 w 2764061"/>
              <a:gd name="connsiteY12" fmla="*/ 452582 h 651465"/>
              <a:gd name="connsiteX13" fmla="*/ 1331616 w 2764061"/>
              <a:gd name="connsiteY13" fmla="*/ 504258 h 651465"/>
              <a:gd name="connsiteX14" fmla="*/ 1369861 w 2764061"/>
              <a:gd name="connsiteY14" fmla="*/ 462536 h 651465"/>
              <a:gd name="connsiteX15" fmla="*/ 1390722 w 2764061"/>
              <a:gd name="connsiteY15" fmla="*/ 393000 h 651465"/>
              <a:gd name="connsiteX16" fmla="*/ 1477642 w 2764061"/>
              <a:gd name="connsiteY16" fmla="*/ 396477 h 651465"/>
              <a:gd name="connsiteX17" fmla="*/ 1766217 w 2764061"/>
              <a:gd name="connsiteY17" fmla="*/ 459059 h 651465"/>
              <a:gd name="connsiteX18" fmla="*/ 2232109 w 2764061"/>
              <a:gd name="connsiteY18" fmla="*/ 514688 h 651465"/>
              <a:gd name="connsiteX19" fmla="*/ 2764061 w 2764061"/>
              <a:gd name="connsiteY19" fmla="*/ 580747 h 651465"/>
              <a:gd name="connsiteX0" fmla="*/ 0 w 2764061"/>
              <a:gd name="connsiteY0" fmla="*/ 563363 h 651465"/>
              <a:gd name="connsiteX1" fmla="*/ 163410 w 2764061"/>
              <a:gd name="connsiteY1" fmla="*/ 605085 h 651465"/>
              <a:gd name="connsiteX2" fmla="*/ 305959 w 2764061"/>
              <a:gd name="connsiteY2" fmla="*/ 639853 h 651465"/>
              <a:gd name="connsiteX3" fmla="*/ 340727 w 2764061"/>
              <a:gd name="connsiteY3" fmla="*/ 632899 h 651465"/>
              <a:gd name="connsiteX4" fmla="*/ 389402 w 2764061"/>
              <a:gd name="connsiteY4" fmla="*/ 434722 h 651465"/>
              <a:gd name="connsiteX5" fmla="*/ 431124 w 2764061"/>
              <a:gd name="connsiteY5" fmla="*/ 201776 h 651465"/>
              <a:gd name="connsiteX6" fmla="*/ 608441 w 2764061"/>
              <a:gd name="connsiteY6" fmla="*/ 45319 h 651465"/>
              <a:gd name="connsiteX7" fmla="*/ 726652 w 2764061"/>
              <a:gd name="connsiteY7" fmla="*/ 121 h 651465"/>
              <a:gd name="connsiteX8" fmla="*/ 879632 w 2764061"/>
              <a:gd name="connsiteY8" fmla="*/ 34889 h 651465"/>
              <a:gd name="connsiteX9" fmla="*/ 1009270 w 2764061"/>
              <a:gd name="connsiteY9" fmla="*/ 115840 h 651465"/>
              <a:gd name="connsiteX10" fmla="*/ 1134922 w 2764061"/>
              <a:gd name="connsiteY10" fmla="*/ 228605 h 651465"/>
              <a:gd name="connsiteX11" fmla="*/ 1213937 w 2764061"/>
              <a:gd name="connsiteY11" fmla="*/ 325491 h 651465"/>
              <a:gd name="connsiteX12" fmla="*/ 1300313 w 2764061"/>
              <a:gd name="connsiteY12" fmla="*/ 452582 h 651465"/>
              <a:gd name="connsiteX13" fmla="*/ 1331616 w 2764061"/>
              <a:gd name="connsiteY13" fmla="*/ 504258 h 651465"/>
              <a:gd name="connsiteX14" fmla="*/ 1369861 w 2764061"/>
              <a:gd name="connsiteY14" fmla="*/ 462536 h 651465"/>
              <a:gd name="connsiteX15" fmla="*/ 1390722 w 2764061"/>
              <a:gd name="connsiteY15" fmla="*/ 393000 h 651465"/>
              <a:gd name="connsiteX16" fmla="*/ 1501470 w 2764061"/>
              <a:gd name="connsiteY16" fmla="*/ 387541 h 651465"/>
              <a:gd name="connsiteX17" fmla="*/ 1766217 w 2764061"/>
              <a:gd name="connsiteY17" fmla="*/ 459059 h 651465"/>
              <a:gd name="connsiteX18" fmla="*/ 2232109 w 2764061"/>
              <a:gd name="connsiteY18" fmla="*/ 514688 h 651465"/>
              <a:gd name="connsiteX19" fmla="*/ 2764061 w 2764061"/>
              <a:gd name="connsiteY19" fmla="*/ 580747 h 651465"/>
              <a:gd name="connsiteX0" fmla="*/ 0 w 2764061"/>
              <a:gd name="connsiteY0" fmla="*/ 563363 h 651465"/>
              <a:gd name="connsiteX1" fmla="*/ 163410 w 2764061"/>
              <a:gd name="connsiteY1" fmla="*/ 605085 h 651465"/>
              <a:gd name="connsiteX2" fmla="*/ 305959 w 2764061"/>
              <a:gd name="connsiteY2" fmla="*/ 639853 h 651465"/>
              <a:gd name="connsiteX3" fmla="*/ 340727 w 2764061"/>
              <a:gd name="connsiteY3" fmla="*/ 632899 h 651465"/>
              <a:gd name="connsiteX4" fmla="*/ 389402 w 2764061"/>
              <a:gd name="connsiteY4" fmla="*/ 434722 h 651465"/>
              <a:gd name="connsiteX5" fmla="*/ 431124 w 2764061"/>
              <a:gd name="connsiteY5" fmla="*/ 201776 h 651465"/>
              <a:gd name="connsiteX6" fmla="*/ 608441 w 2764061"/>
              <a:gd name="connsiteY6" fmla="*/ 45319 h 651465"/>
              <a:gd name="connsiteX7" fmla="*/ 726652 w 2764061"/>
              <a:gd name="connsiteY7" fmla="*/ 121 h 651465"/>
              <a:gd name="connsiteX8" fmla="*/ 879632 w 2764061"/>
              <a:gd name="connsiteY8" fmla="*/ 34889 h 651465"/>
              <a:gd name="connsiteX9" fmla="*/ 1009270 w 2764061"/>
              <a:gd name="connsiteY9" fmla="*/ 115840 h 651465"/>
              <a:gd name="connsiteX10" fmla="*/ 1134922 w 2764061"/>
              <a:gd name="connsiteY10" fmla="*/ 228605 h 651465"/>
              <a:gd name="connsiteX11" fmla="*/ 1213937 w 2764061"/>
              <a:gd name="connsiteY11" fmla="*/ 325491 h 651465"/>
              <a:gd name="connsiteX12" fmla="*/ 1300313 w 2764061"/>
              <a:gd name="connsiteY12" fmla="*/ 452582 h 651465"/>
              <a:gd name="connsiteX13" fmla="*/ 1331616 w 2764061"/>
              <a:gd name="connsiteY13" fmla="*/ 504258 h 651465"/>
              <a:gd name="connsiteX14" fmla="*/ 1369861 w 2764061"/>
              <a:gd name="connsiteY14" fmla="*/ 462536 h 651465"/>
              <a:gd name="connsiteX15" fmla="*/ 1393701 w 2764061"/>
              <a:gd name="connsiteY15" fmla="*/ 395978 h 651465"/>
              <a:gd name="connsiteX16" fmla="*/ 1501470 w 2764061"/>
              <a:gd name="connsiteY16" fmla="*/ 387541 h 651465"/>
              <a:gd name="connsiteX17" fmla="*/ 1766217 w 2764061"/>
              <a:gd name="connsiteY17" fmla="*/ 459059 h 651465"/>
              <a:gd name="connsiteX18" fmla="*/ 2232109 w 2764061"/>
              <a:gd name="connsiteY18" fmla="*/ 514688 h 651465"/>
              <a:gd name="connsiteX19" fmla="*/ 2764061 w 2764061"/>
              <a:gd name="connsiteY19" fmla="*/ 580747 h 651465"/>
              <a:gd name="connsiteX0" fmla="*/ 0 w 2764061"/>
              <a:gd name="connsiteY0" fmla="*/ 563363 h 651465"/>
              <a:gd name="connsiteX1" fmla="*/ 163410 w 2764061"/>
              <a:gd name="connsiteY1" fmla="*/ 605085 h 651465"/>
              <a:gd name="connsiteX2" fmla="*/ 305959 w 2764061"/>
              <a:gd name="connsiteY2" fmla="*/ 639853 h 651465"/>
              <a:gd name="connsiteX3" fmla="*/ 340727 w 2764061"/>
              <a:gd name="connsiteY3" fmla="*/ 632899 h 651465"/>
              <a:gd name="connsiteX4" fmla="*/ 389402 w 2764061"/>
              <a:gd name="connsiteY4" fmla="*/ 434722 h 651465"/>
              <a:gd name="connsiteX5" fmla="*/ 431124 w 2764061"/>
              <a:gd name="connsiteY5" fmla="*/ 201776 h 651465"/>
              <a:gd name="connsiteX6" fmla="*/ 608441 w 2764061"/>
              <a:gd name="connsiteY6" fmla="*/ 45319 h 651465"/>
              <a:gd name="connsiteX7" fmla="*/ 726652 w 2764061"/>
              <a:gd name="connsiteY7" fmla="*/ 121 h 651465"/>
              <a:gd name="connsiteX8" fmla="*/ 879632 w 2764061"/>
              <a:gd name="connsiteY8" fmla="*/ 34889 h 651465"/>
              <a:gd name="connsiteX9" fmla="*/ 1009270 w 2764061"/>
              <a:gd name="connsiteY9" fmla="*/ 115840 h 651465"/>
              <a:gd name="connsiteX10" fmla="*/ 1134922 w 2764061"/>
              <a:gd name="connsiteY10" fmla="*/ 228605 h 651465"/>
              <a:gd name="connsiteX11" fmla="*/ 1213937 w 2764061"/>
              <a:gd name="connsiteY11" fmla="*/ 325491 h 651465"/>
              <a:gd name="connsiteX12" fmla="*/ 1300313 w 2764061"/>
              <a:gd name="connsiteY12" fmla="*/ 452582 h 651465"/>
              <a:gd name="connsiteX13" fmla="*/ 1331616 w 2764061"/>
              <a:gd name="connsiteY13" fmla="*/ 504258 h 651465"/>
              <a:gd name="connsiteX14" fmla="*/ 1369861 w 2764061"/>
              <a:gd name="connsiteY14" fmla="*/ 462536 h 651465"/>
              <a:gd name="connsiteX15" fmla="*/ 1417529 w 2764061"/>
              <a:gd name="connsiteY15" fmla="*/ 395978 h 651465"/>
              <a:gd name="connsiteX16" fmla="*/ 1501470 w 2764061"/>
              <a:gd name="connsiteY16" fmla="*/ 387541 h 651465"/>
              <a:gd name="connsiteX17" fmla="*/ 1766217 w 2764061"/>
              <a:gd name="connsiteY17" fmla="*/ 459059 h 651465"/>
              <a:gd name="connsiteX18" fmla="*/ 2232109 w 2764061"/>
              <a:gd name="connsiteY18" fmla="*/ 514688 h 651465"/>
              <a:gd name="connsiteX19" fmla="*/ 2764061 w 2764061"/>
              <a:gd name="connsiteY19" fmla="*/ 580747 h 651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64061" h="651465">
                <a:moveTo>
                  <a:pt x="0" y="563363"/>
                </a:moveTo>
                <a:lnTo>
                  <a:pt x="163410" y="605085"/>
                </a:lnTo>
                <a:cubicBezTo>
                  <a:pt x="214403" y="617833"/>
                  <a:pt x="276406" y="635217"/>
                  <a:pt x="305959" y="639853"/>
                </a:cubicBezTo>
                <a:cubicBezTo>
                  <a:pt x="335512" y="644489"/>
                  <a:pt x="326820" y="667087"/>
                  <a:pt x="340727" y="632899"/>
                </a:cubicBezTo>
                <a:cubicBezTo>
                  <a:pt x="354634" y="598711"/>
                  <a:pt x="374336" y="506576"/>
                  <a:pt x="389402" y="434722"/>
                </a:cubicBezTo>
                <a:cubicBezTo>
                  <a:pt x="404468" y="362868"/>
                  <a:pt x="394618" y="266676"/>
                  <a:pt x="431124" y="201776"/>
                </a:cubicBezTo>
                <a:cubicBezTo>
                  <a:pt x="467631" y="136875"/>
                  <a:pt x="559186" y="78928"/>
                  <a:pt x="608441" y="45319"/>
                </a:cubicBezTo>
                <a:cubicBezTo>
                  <a:pt x="657696" y="11710"/>
                  <a:pt x="681454" y="1859"/>
                  <a:pt x="726652" y="121"/>
                </a:cubicBezTo>
                <a:cubicBezTo>
                  <a:pt x="771850" y="-1617"/>
                  <a:pt x="832529" y="15603"/>
                  <a:pt x="879632" y="34889"/>
                </a:cubicBezTo>
                <a:cubicBezTo>
                  <a:pt x="926735" y="54175"/>
                  <a:pt x="966722" y="83554"/>
                  <a:pt x="1009270" y="115840"/>
                </a:cubicBezTo>
                <a:cubicBezTo>
                  <a:pt x="1051818" y="148126"/>
                  <a:pt x="1100811" y="193663"/>
                  <a:pt x="1134922" y="228605"/>
                </a:cubicBezTo>
                <a:cubicBezTo>
                  <a:pt x="1169033" y="263547"/>
                  <a:pt x="1186372" y="288162"/>
                  <a:pt x="1213937" y="325491"/>
                </a:cubicBezTo>
                <a:cubicBezTo>
                  <a:pt x="1241502" y="362821"/>
                  <a:pt x="1280700" y="422788"/>
                  <a:pt x="1300313" y="452582"/>
                </a:cubicBezTo>
                <a:cubicBezTo>
                  <a:pt x="1319926" y="482376"/>
                  <a:pt x="1320025" y="502599"/>
                  <a:pt x="1331616" y="504258"/>
                </a:cubicBezTo>
                <a:cubicBezTo>
                  <a:pt x="1343207" y="505917"/>
                  <a:pt x="1355542" y="480583"/>
                  <a:pt x="1369861" y="462536"/>
                </a:cubicBezTo>
                <a:cubicBezTo>
                  <a:pt x="1384180" y="444489"/>
                  <a:pt x="1395594" y="408477"/>
                  <a:pt x="1417529" y="395978"/>
                </a:cubicBezTo>
                <a:cubicBezTo>
                  <a:pt x="1439464" y="383479"/>
                  <a:pt x="1443355" y="377028"/>
                  <a:pt x="1501470" y="387541"/>
                </a:cubicBezTo>
                <a:cubicBezTo>
                  <a:pt x="1559585" y="398055"/>
                  <a:pt x="1644444" y="437868"/>
                  <a:pt x="1766217" y="459059"/>
                </a:cubicBezTo>
                <a:cubicBezTo>
                  <a:pt x="1887990" y="480250"/>
                  <a:pt x="2232109" y="514688"/>
                  <a:pt x="2232109" y="514688"/>
                </a:cubicBezTo>
                <a:cubicBezTo>
                  <a:pt x="2398416" y="534969"/>
                  <a:pt x="2688151" y="558148"/>
                  <a:pt x="2764061" y="580747"/>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9" name="Volný tvar 8"/>
          <p:cNvSpPr/>
          <p:nvPr/>
        </p:nvSpPr>
        <p:spPr>
          <a:xfrm>
            <a:off x="7639173" y="1803636"/>
            <a:ext cx="4015794" cy="1129486"/>
          </a:xfrm>
          <a:custGeom>
            <a:avLst/>
            <a:gdLst>
              <a:gd name="connsiteX0" fmla="*/ 0 w 2753631"/>
              <a:gd name="connsiteY0" fmla="*/ 681449 h 774489"/>
              <a:gd name="connsiteX1" fmla="*/ 239900 w 2753631"/>
              <a:gd name="connsiteY1" fmla="*/ 750985 h 774489"/>
              <a:gd name="connsiteX2" fmla="*/ 333774 w 2753631"/>
              <a:gd name="connsiteY2" fmla="*/ 764893 h 774489"/>
              <a:gd name="connsiteX3" fmla="*/ 354634 w 2753631"/>
              <a:gd name="connsiteY3" fmla="*/ 757939 h 774489"/>
              <a:gd name="connsiteX4" fmla="*/ 389403 w 2753631"/>
              <a:gd name="connsiteY4" fmla="*/ 573668 h 774489"/>
              <a:gd name="connsiteX5" fmla="*/ 445031 w 2753631"/>
              <a:gd name="connsiteY5" fmla="*/ 299001 h 774489"/>
              <a:gd name="connsiteX6" fmla="*/ 591057 w 2753631"/>
              <a:gd name="connsiteY6" fmla="*/ 159928 h 774489"/>
              <a:gd name="connsiteX7" fmla="*/ 886586 w 2753631"/>
              <a:gd name="connsiteY7" fmla="*/ 13903 h 774489"/>
              <a:gd name="connsiteX8" fmla="*/ 1112578 w 2753631"/>
              <a:gd name="connsiteY8" fmla="*/ 17379 h 774489"/>
              <a:gd name="connsiteX9" fmla="*/ 1237743 w 2753631"/>
              <a:gd name="connsiteY9" fmla="*/ 114730 h 774489"/>
              <a:gd name="connsiteX10" fmla="*/ 1293372 w 2753631"/>
              <a:gd name="connsiteY10" fmla="*/ 222511 h 774489"/>
              <a:gd name="connsiteX11" fmla="*/ 1338571 w 2753631"/>
              <a:gd name="connsiteY11" fmla="*/ 295524 h 774489"/>
              <a:gd name="connsiteX12" fmla="*/ 1338571 w 2753631"/>
              <a:gd name="connsiteY12" fmla="*/ 292047 h 774489"/>
              <a:gd name="connsiteX13" fmla="*/ 1359431 w 2753631"/>
              <a:gd name="connsiteY13" fmla="*/ 232941 h 774489"/>
              <a:gd name="connsiteX14" fmla="*/ 1394199 w 2753631"/>
              <a:gd name="connsiteY14" fmla="*/ 184266 h 774489"/>
              <a:gd name="connsiteX15" fmla="*/ 1508934 w 2753631"/>
              <a:gd name="connsiteY15" fmla="*/ 229465 h 774489"/>
              <a:gd name="connsiteX16" fmla="*/ 1707112 w 2753631"/>
              <a:gd name="connsiteY16" fmla="*/ 351153 h 774489"/>
              <a:gd name="connsiteX17" fmla="*/ 2006117 w 2753631"/>
              <a:gd name="connsiteY17" fmla="*/ 497179 h 774489"/>
              <a:gd name="connsiteX18" fmla="*/ 2322507 w 2753631"/>
              <a:gd name="connsiteY18" fmla="*/ 594529 h 774489"/>
              <a:gd name="connsiteX19" fmla="*/ 2572837 w 2753631"/>
              <a:gd name="connsiteY19" fmla="*/ 643204 h 774489"/>
              <a:gd name="connsiteX20" fmla="*/ 2753631 w 2753631"/>
              <a:gd name="connsiteY20" fmla="*/ 671019 h 774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753631" h="774489">
                <a:moveTo>
                  <a:pt x="0" y="681449"/>
                </a:moveTo>
                <a:cubicBezTo>
                  <a:pt x="92135" y="709263"/>
                  <a:pt x="184271" y="737078"/>
                  <a:pt x="239900" y="750985"/>
                </a:cubicBezTo>
                <a:cubicBezTo>
                  <a:pt x="295529" y="764892"/>
                  <a:pt x="314652" y="763734"/>
                  <a:pt x="333774" y="764893"/>
                </a:cubicBezTo>
                <a:cubicBezTo>
                  <a:pt x="352896" y="766052"/>
                  <a:pt x="345363" y="789810"/>
                  <a:pt x="354634" y="757939"/>
                </a:cubicBezTo>
                <a:cubicBezTo>
                  <a:pt x="363905" y="726068"/>
                  <a:pt x="374337" y="650158"/>
                  <a:pt x="389403" y="573668"/>
                </a:cubicBezTo>
                <a:cubicBezTo>
                  <a:pt x="404469" y="497178"/>
                  <a:pt x="411422" y="367958"/>
                  <a:pt x="445031" y="299001"/>
                </a:cubicBezTo>
                <a:cubicBezTo>
                  <a:pt x="478640" y="230044"/>
                  <a:pt x="517465" y="207444"/>
                  <a:pt x="591057" y="159928"/>
                </a:cubicBezTo>
                <a:cubicBezTo>
                  <a:pt x="664649" y="112412"/>
                  <a:pt x="799666" y="37661"/>
                  <a:pt x="886586" y="13903"/>
                </a:cubicBezTo>
                <a:cubicBezTo>
                  <a:pt x="973506" y="-9855"/>
                  <a:pt x="1054052" y="575"/>
                  <a:pt x="1112578" y="17379"/>
                </a:cubicBezTo>
                <a:cubicBezTo>
                  <a:pt x="1171104" y="34183"/>
                  <a:pt x="1207611" y="80541"/>
                  <a:pt x="1237743" y="114730"/>
                </a:cubicBezTo>
                <a:cubicBezTo>
                  <a:pt x="1267875" y="148919"/>
                  <a:pt x="1276567" y="192379"/>
                  <a:pt x="1293372" y="222511"/>
                </a:cubicBezTo>
                <a:cubicBezTo>
                  <a:pt x="1310177" y="252643"/>
                  <a:pt x="1331038" y="283935"/>
                  <a:pt x="1338571" y="295524"/>
                </a:cubicBezTo>
                <a:cubicBezTo>
                  <a:pt x="1346104" y="307113"/>
                  <a:pt x="1335094" y="302477"/>
                  <a:pt x="1338571" y="292047"/>
                </a:cubicBezTo>
                <a:cubicBezTo>
                  <a:pt x="1342048" y="281617"/>
                  <a:pt x="1350160" y="250904"/>
                  <a:pt x="1359431" y="232941"/>
                </a:cubicBezTo>
                <a:cubicBezTo>
                  <a:pt x="1368702" y="214978"/>
                  <a:pt x="1369282" y="184845"/>
                  <a:pt x="1394199" y="184266"/>
                </a:cubicBezTo>
                <a:cubicBezTo>
                  <a:pt x="1419116" y="183687"/>
                  <a:pt x="1456782" y="201651"/>
                  <a:pt x="1508934" y="229465"/>
                </a:cubicBezTo>
                <a:cubicBezTo>
                  <a:pt x="1561086" y="257279"/>
                  <a:pt x="1624248" y="306534"/>
                  <a:pt x="1707112" y="351153"/>
                </a:cubicBezTo>
                <a:cubicBezTo>
                  <a:pt x="1789976" y="395772"/>
                  <a:pt x="1903551" y="456616"/>
                  <a:pt x="2006117" y="497179"/>
                </a:cubicBezTo>
                <a:cubicBezTo>
                  <a:pt x="2108683" y="537742"/>
                  <a:pt x="2228054" y="570192"/>
                  <a:pt x="2322507" y="594529"/>
                </a:cubicBezTo>
                <a:cubicBezTo>
                  <a:pt x="2416960" y="618866"/>
                  <a:pt x="2500983" y="630456"/>
                  <a:pt x="2572837" y="643204"/>
                </a:cubicBezTo>
                <a:cubicBezTo>
                  <a:pt x="2644691" y="655952"/>
                  <a:pt x="2722919" y="664645"/>
                  <a:pt x="2753631" y="671019"/>
                </a:cubicBezTo>
              </a:path>
            </a:pathLst>
          </a:cu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0" name="Volný tvar 9"/>
          <p:cNvSpPr/>
          <p:nvPr/>
        </p:nvSpPr>
        <p:spPr>
          <a:xfrm>
            <a:off x="7757756" y="2934047"/>
            <a:ext cx="4142569" cy="563096"/>
          </a:xfrm>
          <a:custGeom>
            <a:avLst/>
            <a:gdLst>
              <a:gd name="connsiteX0" fmla="*/ 0 w 1947011"/>
              <a:gd name="connsiteY0" fmla="*/ 368742 h 372897"/>
              <a:gd name="connsiteX1" fmla="*/ 149503 w 1947011"/>
              <a:gd name="connsiteY1" fmla="*/ 372218 h 372897"/>
              <a:gd name="connsiteX2" fmla="*/ 212085 w 1947011"/>
              <a:gd name="connsiteY2" fmla="*/ 365265 h 372897"/>
              <a:gd name="connsiteX3" fmla="*/ 361588 w 1947011"/>
              <a:gd name="connsiteY3" fmla="*/ 302682 h 372897"/>
              <a:gd name="connsiteX4" fmla="*/ 511090 w 1947011"/>
              <a:gd name="connsiteY4" fmla="*/ 149703 h 372897"/>
              <a:gd name="connsiteX5" fmla="*/ 660593 w 1947011"/>
              <a:gd name="connsiteY5" fmla="*/ 24538 h 372897"/>
              <a:gd name="connsiteX6" fmla="*/ 824003 w 1947011"/>
              <a:gd name="connsiteY6" fmla="*/ 10631 h 372897"/>
              <a:gd name="connsiteX7" fmla="*/ 1161253 w 1947011"/>
              <a:gd name="connsiteY7" fmla="*/ 146226 h 372897"/>
              <a:gd name="connsiteX8" fmla="*/ 1484596 w 1947011"/>
              <a:gd name="connsiteY8" fmla="*/ 274868 h 372897"/>
              <a:gd name="connsiteX9" fmla="*/ 1748833 w 1947011"/>
              <a:gd name="connsiteY9" fmla="*/ 330497 h 372897"/>
              <a:gd name="connsiteX10" fmla="*/ 1947011 w 1947011"/>
              <a:gd name="connsiteY10" fmla="*/ 365265 h 372897"/>
              <a:gd name="connsiteX0" fmla="*/ 0 w 2402721"/>
              <a:gd name="connsiteY0" fmla="*/ 368742 h 372897"/>
              <a:gd name="connsiteX1" fmla="*/ 605213 w 2402721"/>
              <a:gd name="connsiteY1" fmla="*/ 372218 h 372897"/>
              <a:gd name="connsiteX2" fmla="*/ 667795 w 2402721"/>
              <a:gd name="connsiteY2" fmla="*/ 365265 h 372897"/>
              <a:gd name="connsiteX3" fmla="*/ 817298 w 2402721"/>
              <a:gd name="connsiteY3" fmla="*/ 302682 h 372897"/>
              <a:gd name="connsiteX4" fmla="*/ 966800 w 2402721"/>
              <a:gd name="connsiteY4" fmla="*/ 149703 h 372897"/>
              <a:gd name="connsiteX5" fmla="*/ 1116303 w 2402721"/>
              <a:gd name="connsiteY5" fmla="*/ 24538 h 372897"/>
              <a:gd name="connsiteX6" fmla="*/ 1279713 w 2402721"/>
              <a:gd name="connsiteY6" fmla="*/ 10631 h 372897"/>
              <a:gd name="connsiteX7" fmla="*/ 1616963 w 2402721"/>
              <a:gd name="connsiteY7" fmla="*/ 146226 h 372897"/>
              <a:gd name="connsiteX8" fmla="*/ 1940306 w 2402721"/>
              <a:gd name="connsiteY8" fmla="*/ 274868 h 372897"/>
              <a:gd name="connsiteX9" fmla="*/ 2204543 w 2402721"/>
              <a:gd name="connsiteY9" fmla="*/ 330497 h 372897"/>
              <a:gd name="connsiteX10" fmla="*/ 2402721 w 2402721"/>
              <a:gd name="connsiteY10" fmla="*/ 365265 h 372897"/>
              <a:gd name="connsiteX0" fmla="*/ 0 w 2840561"/>
              <a:gd name="connsiteY0" fmla="*/ 368742 h 386115"/>
              <a:gd name="connsiteX1" fmla="*/ 605213 w 2840561"/>
              <a:gd name="connsiteY1" fmla="*/ 372218 h 386115"/>
              <a:gd name="connsiteX2" fmla="*/ 667795 w 2840561"/>
              <a:gd name="connsiteY2" fmla="*/ 365265 h 386115"/>
              <a:gd name="connsiteX3" fmla="*/ 817298 w 2840561"/>
              <a:gd name="connsiteY3" fmla="*/ 302682 h 386115"/>
              <a:gd name="connsiteX4" fmla="*/ 966800 w 2840561"/>
              <a:gd name="connsiteY4" fmla="*/ 149703 h 386115"/>
              <a:gd name="connsiteX5" fmla="*/ 1116303 w 2840561"/>
              <a:gd name="connsiteY5" fmla="*/ 24538 h 386115"/>
              <a:gd name="connsiteX6" fmla="*/ 1279713 w 2840561"/>
              <a:gd name="connsiteY6" fmla="*/ 10631 h 386115"/>
              <a:gd name="connsiteX7" fmla="*/ 1616963 w 2840561"/>
              <a:gd name="connsiteY7" fmla="*/ 146226 h 386115"/>
              <a:gd name="connsiteX8" fmla="*/ 1940306 w 2840561"/>
              <a:gd name="connsiteY8" fmla="*/ 274868 h 386115"/>
              <a:gd name="connsiteX9" fmla="*/ 2204543 w 2840561"/>
              <a:gd name="connsiteY9" fmla="*/ 330497 h 386115"/>
              <a:gd name="connsiteX10" fmla="*/ 2840561 w 2840561"/>
              <a:gd name="connsiteY10" fmla="*/ 386115 h 386115"/>
              <a:gd name="connsiteX0" fmla="*/ 0 w 2840561"/>
              <a:gd name="connsiteY0" fmla="*/ 368742 h 386115"/>
              <a:gd name="connsiteX1" fmla="*/ 605213 w 2840561"/>
              <a:gd name="connsiteY1" fmla="*/ 372218 h 386115"/>
              <a:gd name="connsiteX2" fmla="*/ 667795 w 2840561"/>
              <a:gd name="connsiteY2" fmla="*/ 365265 h 386115"/>
              <a:gd name="connsiteX3" fmla="*/ 817298 w 2840561"/>
              <a:gd name="connsiteY3" fmla="*/ 302682 h 386115"/>
              <a:gd name="connsiteX4" fmla="*/ 966800 w 2840561"/>
              <a:gd name="connsiteY4" fmla="*/ 149703 h 386115"/>
              <a:gd name="connsiteX5" fmla="*/ 1116303 w 2840561"/>
              <a:gd name="connsiteY5" fmla="*/ 24538 h 386115"/>
              <a:gd name="connsiteX6" fmla="*/ 1279713 w 2840561"/>
              <a:gd name="connsiteY6" fmla="*/ 10631 h 386115"/>
              <a:gd name="connsiteX7" fmla="*/ 1616963 w 2840561"/>
              <a:gd name="connsiteY7" fmla="*/ 146226 h 386115"/>
              <a:gd name="connsiteX8" fmla="*/ 1940306 w 2840561"/>
              <a:gd name="connsiteY8" fmla="*/ 274868 h 386115"/>
              <a:gd name="connsiteX9" fmla="*/ 2302834 w 2840561"/>
              <a:gd name="connsiteY9" fmla="*/ 366239 h 386115"/>
              <a:gd name="connsiteX10" fmla="*/ 2840561 w 2840561"/>
              <a:gd name="connsiteY10" fmla="*/ 386115 h 386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40561" h="386115">
                <a:moveTo>
                  <a:pt x="0" y="368742"/>
                </a:moveTo>
                <a:cubicBezTo>
                  <a:pt x="57078" y="370769"/>
                  <a:pt x="493914" y="372797"/>
                  <a:pt x="605213" y="372218"/>
                </a:cubicBezTo>
                <a:cubicBezTo>
                  <a:pt x="716512" y="371639"/>
                  <a:pt x="632448" y="376854"/>
                  <a:pt x="667795" y="365265"/>
                </a:cubicBezTo>
                <a:cubicBezTo>
                  <a:pt x="703142" y="353676"/>
                  <a:pt x="767464" y="338609"/>
                  <a:pt x="817298" y="302682"/>
                </a:cubicBezTo>
                <a:cubicBezTo>
                  <a:pt x="867132" y="266755"/>
                  <a:pt x="916966" y="196060"/>
                  <a:pt x="966800" y="149703"/>
                </a:cubicBezTo>
                <a:cubicBezTo>
                  <a:pt x="1016634" y="103346"/>
                  <a:pt x="1064151" y="47717"/>
                  <a:pt x="1116303" y="24538"/>
                </a:cubicBezTo>
                <a:cubicBezTo>
                  <a:pt x="1168455" y="1359"/>
                  <a:pt x="1196270" y="-9650"/>
                  <a:pt x="1279713" y="10631"/>
                </a:cubicBezTo>
                <a:cubicBezTo>
                  <a:pt x="1363156" y="30912"/>
                  <a:pt x="1616963" y="146226"/>
                  <a:pt x="1616963" y="146226"/>
                </a:cubicBezTo>
                <a:cubicBezTo>
                  <a:pt x="1727062" y="190265"/>
                  <a:pt x="1825994" y="238199"/>
                  <a:pt x="1940306" y="274868"/>
                </a:cubicBezTo>
                <a:cubicBezTo>
                  <a:pt x="2054618" y="311537"/>
                  <a:pt x="2152792" y="347698"/>
                  <a:pt x="2302834" y="366239"/>
                </a:cubicBezTo>
                <a:cubicBezTo>
                  <a:pt x="2452876" y="384780"/>
                  <a:pt x="2814485" y="382638"/>
                  <a:pt x="2840561" y="386115"/>
                </a:cubicBezTo>
              </a:path>
            </a:pathLst>
          </a:custGeom>
          <a:ln w="381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1" name="Volný tvar 10"/>
          <p:cNvSpPr/>
          <p:nvPr/>
        </p:nvSpPr>
        <p:spPr>
          <a:xfrm>
            <a:off x="7686251" y="4667362"/>
            <a:ext cx="3800770" cy="1084637"/>
          </a:xfrm>
          <a:custGeom>
            <a:avLst/>
            <a:gdLst>
              <a:gd name="connsiteX0" fmla="*/ 0 w 2606189"/>
              <a:gd name="connsiteY0" fmla="*/ 650702 h 743736"/>
              <a:gd name="connsiteX1" fmla="*/ 131054 w 2606189"/>
              <a:gd name="connsiteY1" fmla="*/ 686444 h 743736"/>
              <a:gd name="connsiteX2" fmla="*/ 217431 w 2606189"/>
              <a:gd name="connsiteY2" fmla="*/ 701336 h 743736"/>
              <a:gd name="connsiteX3" fmla="*/ 309764 w 2606189"/>
              <a:gd name="connsiteY3" fmla="*/ 740057 h 743736"/>
              <a:gd name="connsiteX4" fmla="*/ 318700 w 2606189"/>
              <a:gd name="connsiteY4" fmla="*/ 719207 h 743736"/>
              <a:gd name="connsiteX5" fmla="*/ 354442 w 2606189"/>
              <a:gd name="connsiteY5" fmla="*/ 537519 h 743736"/>
              <a:gd name="connsiteX6" fmla="*/ 431883 w 2606189"/>
              <a:gd name="connsiteY6" fmla="*/ 200948 h 743736"/>
              <a:gd name="connsiteX7" fmla="*/ 551023 w 2606189"/>
              <a:gd name="connsiteY7" fmla="*/ 81808 h 743736"/>
              <a:gd name="connsiteX8" fmla="*/ 729733 w 2606189"/>
              <a:gd name="connsiteY8" fmla="*/ 1389 h 743736"/>
              <a:gd name="connsiteX9" fmla="*/ 875680 w 2606189"/>
              <a:gd name="connsiteY9" fmla="*/ 43088 h 743736"/>
              <a:gd name="connsiteX10" fmla="*/ 1036519 w 2606189"/>
              <a:gd name="connsiteY10" fmla="*/ 192013 h 743736"/>
              <a:gd name="connsiteX11" fmla="*/ 1179487 w 2606189"/>
              <a:gd name="connsiteY11" fmla="*/ 332002 h 743736"/>
              <a:gd name="connsiteX12" fmla="*/ 1227143 w 2606189"/>
              <a:gd name="connsiteY12" fmla="*/ 427314 h 743736"/>
              <a:gd name="connsiteX13" fmla="*/ 1245014 w 2606189"/>
              <a:gd name="connsiteY13" fmla="*/ 427314 h 743736"/>
              <a:gd name="connsiteX14" fmla="*/ 1274799 w 2606189"/>
              <a:gd name="connsiteY14" fmla="*/ 379658 h 743736"/>
              <a:gd name="connsiteX15" fmla="*/ 1289691 w 2606189"/>
              <a:gd name="connsiteY15" fmla="*/ 332002 h 743736"/>
              <a:gd name="connsiteX16" fmla="*/ 1379046 w 2606189"/>
              <a:gd name="connsiteY16" fmla="*/ 346895 h 743736"/>
              <a:gd name="connsiteX17" fmla="*/ 1572649 w 2606189"/>
              <a:gd name="connsiteY17" fmla="*/ 454121 h 743736"/>
              <a:gd name="connsiteX18" fmla="*/ 1787101 w 2606189"/>
              <a:gd name="connsiteY18" fmla="*/ 507734 h 743736"/>
              <a:gd name="connsiteX19" fmla="*/ 2189199 w 2606189"/>
              <a:gd name="connsiteY19" fmla="*/ 603046 h 743736"/>
              <a:gd name="connsiteX20" fmla="*/ 2606189 w 2606189"/>
              <a:gd name="connsiteY20" fmla="*/ 659637 h 743736"/>
              <a:gd name="connsiteX0" fmla="*/ 0 w 2606189"/>
              <a:gd name="connsiteY0" fmla="*/ 650702 h 743736"/>
              <a:gd name="connsiteX1" fmla="*/ 131054 w 2606189"/>
              <a:gd name="connsiteY1" fmla="*/ 686444 h 743736"/>
              <a:gd name="connsiteX2" fmla="*/ 217431 w 2606189"/>
              <a:gd name="connsiteY2" fmla="*/ 701336 h 743736"/>
              <a:gd name="connsiteX3" fmla="*/ 309764 w 2606189"/>
              <a:gd name="connsiteY3" fmla="*/ 740057 h 743736"/>
              <a:gd name="connsiteX4" fmla="*/ 318700 w 2606189"/>
              <a:gd name="connsiteY4" fmla="*/ 719207 h 743736"/>
              <a:gd name="connsiteX5" fmla="*/ 354442 w 2606189"/>
              <a:gd name="connsiteY5" fmla="*/ 537519 h 743736"/>
              <a:gd name="connsiteX6" fmla="*/ 431883 w 2606189"/>
              <a:gd name="connsiteY6" fmla="*/ 200948 h 743736"/>
              <a:gd name="connsiteX7" fmla="*/ 551023 w 2606189"/>
              <a:gd name="connsiteY7" fmla="*/ 81808 h 743736"/>
              <a:gd name="connsiteX8" fmla="*/ 729733 w 2606189"/>
              <a:gd name="connsiteY8" fmla="*/ 1389 h 743736"/>
              <a:gd name="connsiteX9" fmla="*/ 875680 w 2606189"/>
              <a:gd name="connsiteY9" fmla="*/ 43088 h 743736"/>
              <a:gd name="connsiteX10" fmla="*/ 1036519 w 2606189"/>
              <a:gd name="connsiteY10" fmla="*/ 192013 h 743736"/>
              <a:gd name="connsiteX11" fmla="*/ 1179487 w 2606189"/>
              <a:gd name="connsiteY11" fmla="*/ 332002 h 743736"/>
              <a:gd name="connsiteX12" fmla="*/ 1227143 w 2606189"/>
              <a:gd name="connsiteY12" fmla="*/ 427314 h 743736"/>
              <a:gd name="connsiteX13" fmla="*/ 1245014 w 2606189"/>
              <a:gd name="connsiteY13" fmla="*/ 427314 h 743736"/>
              <a:gd name="connsiteX14" fmla="*/ 1274799 w 2606189"/>
              <a:gd name="connsiteY14" fmla="*/ 379658 h 743736"/>
              <a:gd name="connsiteX15" fmla="*/ 1312551 w 2606189"/>
              <a:gd name="connsiteY15" fmla="*/ 327103 h 743736"/>
              <a:gd name="connsiteX16" fmla="*/ 1379046 w 2606189"/>
              <a:gd name="connsiteY16" fmla="*/ 346895 h 743736"/>
              <a:gd name="connsiteX17" fmla="*/ 1572649 w 2606189"/>
              <a:gd name="connsiteY17" fmla="*/ 454121 h 743736"/>
              <a:gd name="connsiteX18" fmla="*/ 1787101 w 2606189"/>
              <a:gd name="connsiteY18" fmla="*/ 507734 h 743736"/>
              <a:gd name="connsiteX19" fmla="*/ 2189199 w 2606189"/>
              <a:gd name="connsiteY19" fmla="*/ 603046 h 743736"/>
              <a:gd name="connsiteX20" fmla="*/ 2606189 w 2606189"/>
              <a:gd name="connsiteY20" fmla="*/ 659637 h 743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606189" h="743736">
                <a:moveTo>
                  <a:pt x="0" y="650702"/>
                </a:moveTo>
                <a:cubicBezTo>
                  <a:pt x="47408" y="664353"/>
                  <a:pt x="94816" y="678005"/>
                  <a:pt x="131054" y="686444"/>
                </a:cubicBezTo>
                <a:cubicBezTo>
                  <a:pt x="167292" y="694883"/>
                  <a:pt x="187646" y="692401"/>
                  <a:pt x="217431" y="701336"/>
                </a:cubicBezTo>
                <a:cubicBezTo>
                  <a:pt x="247216" y="710271"/>
                  <a:pt x="292886" y="737079"/>
                  <a:pt x="309764" y="740057"/>
                </a:cubicBezTo>
                <a:cubicBezTo>
                  <a:pt x="326642" y="743035"/>
                  <a:pt x="311254" y="752963"/>
                  <a:pt x="318700" y="719207"/>
                </a:cubicBezTo>
                <a:cubicBezTo>
                  <a:pt x="326146" y="685451"/>
                  <a:pt x="335578" y="623895"/>
                  <a:pt x="354442" y="537519"/>
                </a:cubicBezTo>
                <a:cubicBezTo>
                  <a:pt x="373306" y="451143"/>
                  <a:pt x="399120" y="276900"/>
                  <a:pt x="431883" y="200948"/>
                </a:cubicBezTo>
                <a:cubicBezTo>
                  <a:pt x="464646" y="124996"/>
                  <a:pt x="501381" y="115068"/>
                  <a:pt x="551023" y="81808"/>
                </a:cubicBezTo>
                <a:cubicBezTo>
                  <a:pt x="600665" y="48548"/>
                  <a:pt x="675624" y="7842"/>
                  <a:pt x="729733" y="1389"/>
                </a:cubicBezTo>
                <a:cubicBezTo>
                  <a:pt x="783842" y="-5064"/>
                  <a:pt x="824549" y="11317"/>
                  <a:pt x="875680" y="43088"/>
                </a:cubicBezTo>
                <a:cubicBezTo>
                  <a:pt x="926811" y="74859"/>
                  <a:pt x="985885" y="143861"/>
                  <a:pt x="1036519" y="192013"/>
                </a:cubicBezTo>
                <a:cubicBezTo>
                  <a:pt x="1087154" y="240165"/>
                  <a:pt x="1147716" y="292785"/>
                  <a:pt x="1179487" y="332002"/>
                </a:cubicBezTo>
                <a:cubicBezTo>
                  <a:pt x="1211258" y="371219"/>
                  <a:pt x="1216222" y="411429"/>
                  <a:pt x="1227143" y="427314"/>
                </a:cubicBezTo>
                <a:cubicBezTo>
                  <a:pt x="1238064" y="443199"/>
                  <a:pt x="1237071" y="435257"/>
                  <a:pt x="1245014" y="427314"/>
                </a:cubicBezTo>
                <a:cubicBezTo>
                  <a:pt x="1252957" y="419371"/>
                  <a:pt x="1263543" y="396360"/>
                  <a:pt x="1274799" y="379658"/>
                </a:cubicBezTo>
                <a:cubicBezTo>
                  <a:pt x="1286055" y="362956"/>
                  <a:pt x="1295177" y="332563"/>
                  <a:pt x="1312551" y="327103"/>
                </a:cubicBezTo>
                <a:cubicBezTo>
                  <a:pt x="1329926" y="321642"/>
                  <a:pt x="1335696" y="325725"/>
                  <a:pt x="1379046" y="346895"/>
                </a:cubicBezTo>
                <a:cubicBezTo>
                  <a:pt x="1422396" y="368065"/>
                  <a:pt x="1504640" y="427315"/>
                  <a:pt x="1572649" y="454121"/>
                </a:cubicBezTo>
                <a:cubicBezTo>
                  <a:pt x="1640658" y="480927"/>
                  <a:pt x="1787101" y="507734"/>
                  <a:pt x="1787101" y="507734"/>
                </a:cubicBezTo>
                <a:cubicBezTo>
                  <a:pt x="1889859" y="532555"/>
                  <a:pt x="2052684" y="577729"/>
                  <a:pt x="2189199" y="603046"/>
                </a:cubicBezTo>
                <a:cubicBezTo>
                  <a:pt x="2325714" y="628363"/>
                  <a:pt x="2552576" y="652191"/>
                  <a:pt x="2606189" y="659637"/>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2" name="Volný tvar 11"/>
          <p:cNvSpPr/>
          <p:nvPr/>
        </p:nvSpPr>
        <p:spPr>
          <a:xfrm>
            <a:off x="7667384" y="3979723"/>
            <a:ext cx="3774706" cy="1698202"/>
          </a:xfrm>
          <a:custGeom>
            <a:avLst/>
            <a:gdLst>
              <a:gd name="connsiteX0" fmla="*/ 0 w 2588317"/>
              <a:gd name="connsiteY0" fmla="*/ 1093363 h 1176685"/>
              <a:gd name="connsiteX1" fmla="*/ 134032 w 2588317"/>
              <a:gd name="connsiteY1" fmla="*/ 1105277 h 1176685"/>
              <a:gd name="connsiteX2" fmla="*/ 285936 w 2588317"/>
              <a:gd name="connsiteY2" fmla="*/ 1155912 h 1176685"/>
              <a:gd name="connsiteX3" fmla="*/ 300828 w 2588317"/>
              <a:gd name="connsiteY3" fmla="*/ 1155912 h 1176685"/>
              <a:gd name="connsiteX4" fmla="*/ 366355 w 2588317"/>
              <a:gd name="connsiteY4" fmla="*/ 902739 h 1176685"/>
              <a:gd name="connsiteX5" fmla="*/ 416990 w 2588317"/>
              <a:gd name="connsiteY5" fmla="*/ 670416 h 1176685"/>
              <a:gd name="connsiteX6" fmla="*/ 559958 w 2588317"/>
              <a:gd name="connsiteY6" fmla="*/ 432136 h 1176685"/>
              <a:gd name="connsiteX7" fmla="*/ 717818 w 2588317"/>
              <a:gd name="connsiteY7" fmla="*/ 175985 h 1176685"/>
              <a:gd name="connsiteX8" fmla="*/ 831001 w 2588317"/>
              <a:gd name="connsiteY8" fmla="*/ 12167 h 1176685"/>
              <a:gd name="connsiteX9" fmla="*/ 1006733 w 2588317"/>
              <a:gd name="connsiteY9" fmla="*/ 33017 h 1176685"/>
              <a:gd name="connsiteX10" fmla="*/ 1105024 w 2588317"/>
              <a:gd name="connsiteY10" fmla="*/ 199813 h 1176685"/>
              <a:gd name="connsiteX11" fmla="*/ 1197357 w 2588317"/>
              <a:gd name="connsiteY11" fmla="*/ 375545 h 1176685"/>
              <a:gd name="connsiteX12" fmla="*/ 1212250 w 2588317"/>
              <a:gd name="connsiteY12" fmla="*/ 432136 h 1176685"/>
              <a:gd name="connsiteX13" fmla="*/ 1215228 w 2588317"/>
              <a:gd name="connsiteY13" fmla="*/ 405330 h 1176685"/>
              <a:gd name="connsiteX14" fmla="*/ 1280755 w 2588317"/>
              <a:gd name="connsiteY14" fmla="*/ 375545 h 1176685"/>
              <a:gd name="connsiteX15" fmla="*/ 1349261 w 2588317"/>
              <a:gd name="connsiteY15" fmla="*/ 444050 h 1176685"/>
              <a:gd name="connsiteX16" fmla="*/ 1489250 w 2588317"/>
              <a:gd name="connsiteY16" fmla="*/ 575104 h 1176685"/>
              <a:gd name="connsiteX17" fmla="*/ 1745401 w 2588317"/>
              <a:gd name="connsiteY17" fmla="*/ 777642 h 1176685"/>
              <a:gd name="connsiteX18" fmla="*/ 2129628 w 2588317"/>
              <a:gd name="connsiteY18" fmla="*/ 989116 h 1176685"/>
              <a:gd name="connsiteX19" fmla="*/ 2588317 w 2588317"/>
              <a:gd name="connsiteY19" fmla="*/ 1084428 h 1176685"/>
              <a:gd name="connsiteX0" fmla="*/ 0 w 2588317"/>
              <a:gd name="connsiteY0" fmla="*/ 1093363 h 1176685"/>
              <a:gd name="connsiteX1" fmla="*/ 134032 w 2588317"/>
              <a:gd name="connsiteY1" fmla="*/ 1105277 h 1176685"/>
              <a:gd name="connsiteX2" fmla="*/ 285936 w 2588317"/>
              <a:gd name="connsiteY2" fmla="*/ 1155912 h 1176685"/>
              <a:gd name="connsiteX3" fmla="*/ 300828 w 2588317"/>
              <a:gd name="connsiteY3" fmla="*/ 1155912 h 1176685"/>
              <a:gd name="connsiteX4" fmla="*/ 366355 w 2588317"/>
              <a:gd name="connsiteY4" fmla="*/ 902739 h 1176685"/>
              <a:gd name="connsiteX5" fmla="*/ 416990 w 2588317"/>
              <a:gd name="connsiteY5" fmla="*/ 670416 h 1176685"/>
              <a:gd name="connsiteX6" fmla="*/ 559958 w 2588317"/>
              <a:gd name="connsiteY6" fmla="*/ 432136 h 1176685"/>
              <a:gd name="connsiteX7" fmla="*/ 717818 w 2588317"/>
              <a:gd name="connsiteY7" fmla="*/ 175985 h 1176685"/>
              <a:gd name="connsiteX8" fmla="*/ 831001 w 2588317"/>
              <a:gd name="connsiteY8" fmla="*/ 12167 h 1176685"/>
              <a:gd name="connsiteX9" fmla="*/ 1006733 w 2588317"/>
              <a:gd name="connsiteY9" fmla="*/ 33017 h 1176685"/>
              <a:gd name="connsiteX10" fmla="*/ 1105024 w 2588317"/>
              <a:gd name="connsiteY10" fmla="*/ 199813 h 1176685"/>
              <a:gd name="connsiteX11" fmla="*/ 1197357 w 2588317"/>
              <a:gd name="connsiteY11" fmla="*/ 375545 h 1176685"/>
              <a:gd name="connsiteX12" fmla="*/ 1212250 w 2588317"/>
              <a:gd name="connsiteY12" fmla="*/ 432136 h 1176685"/>
              <a:gd name="connsiteX13" fmla="*/ 1233189 w 2588317"/>
              <a:gd name="connsiteY13" fmla="*/ 402064 h 1176685"/>
              <a:gd name="connsiteX14" fmla="*/ 1280755 w 2588317"/>
              <a:gd name="connsiteY14" fmla="*/ 375545 h 1176685"/>
              <a:gd name="connsiteX15" fmla="*/ 1349261 w 2588317"/>
              <a:gd name="connsiteY15" fmla="*/ 444050 h 1176685"/>
              <a:gd name="connsiteX16" fmla="*/ 1489250 w 2588317"/>
              <a:gd name="connsiteY16" fmla="*/ 575104 h 1176685"/>
              <a:gd name="connsiteX17" fmla="*/ 1745401 w 2588317"/>
              <a:gd name="connsiteY17" fmla="*/ 777642 h 1176685"/>
              <a:gd name="connsiteX18" fmla="*/ 2129628 w 2588317"/>
              <a:gd name="connsiteY18" fmla="*/ 989116 h 1176685"/>
              <a:gd name="connsiteX19" fmla="*/ 2588317 w 2588317"/>
              <a:gd name="connsiteY19" fmla="*/ 1084428 h 1176685"/>
              <a:gd name="connsiteX0" fmla="*/ 0 w 2588317"/>
              <a:gd name="connsiteY0" fmla="*/ 1093363 h 1176685"/>
              <a:gd name="connsiteX1" fmla="*/ 134032 w 2588317"/>
              <a:gd name="connsiteY1" fmla="*/ 1105277 h 1176685"/>
              <a:gd name="connsiteX2" fmla="*/ 285936 w 2588317"/>
              <a:gd name="connsiteY2" fmla="*/ 1155912 h 1176685"/>
              <a:gd name="connsiteX3" fmla="*/ 300828 w 2588317"/>
              <a:gd name="connsiteY3" fmla="*/ 1155912 h 1176685"/>
              <a:gd name="connsiteX4" fmla="*/ 366355 w 2588317"/>
              <a:gd name="connsiteY4" fmla="*/ 902739 h 1176685"/>
              <a:gd name="connsiteX5" fmla="*/ 416990 w 2588317"/>
              <a:gd name="connsiteY5" fmla="*/ 670416 h 1176685"/>
              <a:gd name="connsiteX6" fmla="*/ 559958 w 2588317"/>
              <a:gd name="connsiteY6" fmla="*/ 432136 h 1176685"/>
              <a:gd name="connsiteX7" fmla="*/ 717818 w 2588317"/>
              <a:gd name="connsiteY7" fmla="*/ 175985 h 1176685"/>
              <a:gd name="connsiteX8" fmla="*/ 831001 w 2588317"/>
              <a:gd name="connsiteY8" fmla="*/ 12167 h 1176685"/>
              <a:gd name="connsiteX9" fmla="*/ 1006733 w 2588317"/>
              <a:gd name="connsiteY9" fmla="*/ 33017 h 1176685"/>
              <a:gd name="connsiteX10" fmla="*/ 1105024 w 2588317"/>
              <a:gd name="connsiteY10" fmla="*/ 199813 h 1176685"/>
              <a:gd name="connsiteX11" fmla="*/ 1187560 w 2588317"/>
              <a:gd name="connsiteY11" fmla="*/ 365748 h 1176685"/>
              <a:gd name="connsiteX12" fmla="*/ 1212250 w 2588317"/>
              <a:gd name="connsiteY12" fmla="*/ 432136 h 1176685"/>
              <a:gd name="connsiteX13" fmla="*/ 1233189 w 2588317"/>
              <a:gd name="connsiteY13" fmla="*/ 402064 h 1176685"/>
              <a:gd name="connsiteX14" fmla="*/ 1280755 w 2588317"/>
              <a:gd name="connsiteY14" fmla="*/ 375545 h 1176685"/>
              <a:gd name="connsiteX15" fmla="*/ 1349261 w 2588317"/>
              <a:gd name="connsiteY15" fmla="*/ 444050 h 1176685"/>
              <a:gd name="connsiteX16" fmla="*/ 1489250 w 2588317"/>
              <a:gd name="connsiteY16" fmla="*/ 575104 h 1176685"/>
              <a:gd name="connsiteX17" fmla="*/ 1745401 w 2588317"/>
              <a:gd name="connsiteY17" fmla="*/ 777642 h 1176685"/>
              <a:gd name="connsiteX18" fmla="*/ 2129628 w 2588317"/>
              <a:gd name="connsiteY18" fmla="*/ 989116 h 1176685"/>
              <a:gd name="connsiteX19" fmla="*/ 2588317 w 2588317"/>
              <a:gd name="connsiteY19" fmla="*/ 1084428 h 1176685"/>
              <a:gd name="connsiteX0" fmla="*/ 0 w 2588317"/>
              <a:gd name="connsiteY0" fmla="*/ 1093363 h 1156142"/>
              <a:gd name="connsiteX1" fmla="*/ 134032 w 2588317"/>
              <a:gd name="connsiteY1" fmla="*/ 1105277 h 1156142"/>
              <a:gd name="connsiteX2" fmla="*/ 285936 w 2588317"/>
              <a:gd name="connsiteY2" fmla="*/ 1155912 h 1156142"/>
              <a:gd name="connsiteX3" fmla="*/ 314168 w 2588317"/>
              <a:gd name="connsiteY3" fmla="*/ 1082538 h 1156142"/>
              <a:gd name="connsiteX4" fmla="*/ 366355 w 2588317"/>
              <a:gd name="connsiteY4" fmla="*/ 902739 h 1156142"/>
              <a:gd name="connsiteX5" fmla="*/ 416990 w 2588317"/>
              <a:gd name="connsiteY5" fmla="*/ 670416 h 1156142"/>
              <a:gd name="connsiteX6" fmla="*/ 559958 w 2588317"/>
              <a:gd name="connsiteY6" fmla="*/ 432136 h 1156142"/>
              <a:gd name="connsiteX7" fmla="*/ 717818 w 2588317"/>
              <a:gd name="connsiteY7" fmla="*/ 175985 h 1156142"/>
              <a:gd name="connsiteX8" fmla="*/ 831001 w 2588317"/>
              <a:gd name="connsiteY8" fmla="*/ 12167 h 1156142"/>
              <a:gd name="connsiteX9" fmla="*/ 1006733 w 2588317"/>
              <a:gd name="connsiteY9" fmla="*/ 33017 h 1156142"/>
              <a:gd name="connsiteX10" fmla="*/ 1105024 w 2588317"/>
              <a:gd name="connsiteY10" fmla="*/ 199813 h 1156142"/>
              <a:gd name="connsiteX11" fmla="*/ 1187560 w 2588317"/>
              <a:gd name="connsiteY11" fmla="*/ 365748 h 1156142"/>
              <a:gd name="connsiteX12" fmla="*/ 1212250 w 2588317"/>
              <a:gd name="connsiteY12" fmla="*/ 432136 h 1156142"/>
              <a:gd name="connsiteX13" fmla="*/ 1233189 w 2588317"/>
              <a:gd name="connsiteY13" fmla="*/ 402064 h 1156142"/>
              <a:gd name="connsiteX14" fmla="*/ 1280755 w 2588317"/>
              <a:gd name="connsiteY14" fmla="*/ 375545 h 1156142"/>
              <a:gd name="connsiteX15" fmla="*/ 1349261 w 2588317"/>
              <a:gd name="connsiteY15" fmla="*/ 444050 h 1156142"/>
              <a:gd name="connsiteX16" fmla="*/ 1489250 w 2588317"/>
              <a:gd name="connsiteY16" fmla="*/ 575104 h 1156142"/>
              <a:gd name="connsiteX17" fmla="*/ 1745401 w 2588317"/>
              <a:gd name="connsiteY17" fmla="*/ 777642 h 1156142"/>
              <a:gd name="connsiteX18" fmla="*/ 2129628 w 2588317"/>
              <a:gd name="connsiteY18" fmla="*/ 989116 h 1156142"/>
              <a:gd name="connsiteX19" fmla="*/ 2588317 w 2588317"/>
              <a:gd name="connsiteY19" fmla="*/ 1084428 h 1156142"/>
              <a:gd name="connsiteX0" fmla="*/ 0 w 2588317"/>
              <a:gd name="connsiteY0" fmla="*/ 1093363 h 1156142"/>
              <a:gd name="connsiteX1" fmla="*/ 134032 w 2588317"/>
              <a:gd name="connsiteY1" fmla="*/ 1105277 h 1156142"/>
              <a:gd name="connsiteX2" fmla="*/ 285936 w 2588317"/>
              <a:gd name="connsiteY2" fmla="*/ 1155912 h 1156142"/>
              <a:gd name="connsiteX3" fmla="*/ 314168 w 2588317"/>
              <a:gd name="connsiteY3" fmla="*/ 1082538 h 1156142"/>
              <a:gd name="connsiteX4" fmla="*/ 366355 w 2588317"/>
              <a:gd name="connsiteY4" fmla="*/ 902739 h 1156142"/>
              <a:gd name="connsiteX5" fmla="*/ 416990 w 2588317"/>
              <a:gd name="connsiteY5" fmla="*/ 670416 h 1156142"/>
              <a:gd name="connsiteX6" fmla="*/ 559958 w 2588317"/>
              <a:gd name="connsiteY6" fmla="*/ 432136 h 1156142"/>
              <a:gd name="connsiteX7" fmla="*/ 717818 w 2588317"/>
              <a:gd name="connsiteY7" fmla="*/ 175985 h 1156142"/>
              <a:gd name="connsiteX8" fmla="*/ 831001 w 2588317"/>
              <a:gd name="connsiteY8" fmla="*/ 12167 h 1156142"/>
              <a:gd name="connsiteX9" fmla="*/ 1006733 w 2588317"/>
              <a:gd name="connsiteY9" fmla="*/ 33017 h 1156142"/>
              <a:gd name="connsiteX10" fmla="*/ 1105024 w 2588317"/>
              <a:gd name="connsiteY10" fmla="*/ 199813 h 1156142"/>
              <a:gd name="connsiteX11" fmla="*/ 1187560 w 2588317"/>
              <a:gd name="connsiteY11" fmla="*/ 365748 h 1156142"/>
              <a:gd name="connsiteX12" fmla="*/ 1212250 w 2588317"/>
              <a:gd name="connsiteY12" fmla="*/ 432136 h 1156142"/>
              <a:gd name="connsiteX13" fmla="*/ 1233189 w 2588317"/>
              <a:gd name="connsiteY13" fmla="*/ 402064 h 1156142"/>
              <a:gd name="connsiteX14" fmla="*/ 1280755 w 2588317"/>
              <a:gd name="connsiteY14" fmla="*/ 375545 h 1156142"/>
              <a:gd name="connsiteX15" fmla="*/ 1349261 w 2588317"/>
              <a:gd name="connsiteY15" fmla="*/ 444050 h 1156142"/>
              <a:gd name="connsiteX16" fmla="*/ 1489250 w 2588317"/>
              <a:gd name="connsiteY16" fmla="*/ 575104 h 1156142"/>
              <a:gd name="connsiteX17" fmla="*/ 1745401 w 2588317"/>
              <a:gd name="connsiteY17" fmla="*/ 777642 h 1156142"/>
              <a:gd name="connsiteX18" fmla="*/ 2129628 w 2588317"/>
              <a:gd name="connsiteY18" fmla="*/ 989116 h 1156142"/>
              <a:gd name="connsiteX19" fmla="*/ 2588317 w 2588317"/>
              <a:gd name="connsiteY19" fmla="*/ 1084428 h 1156142"/>
              <a:gd name="connsiteX0" fmla="*/ 0 w 2588317"/>
              <a:gd name="connsiteY0" fmla="*/ 1093363 h 1156639"/>
              <a:gd name="connsiteX1" fmla="*/ 134032 w 2588317"/>
              <a:gd name="connsiteY1" fmla="*/ 1105277 h 1156639"/>
              <a:gd name="connsiteX2" fmla="*/ 285936 w 2588317"/>
              <a:gd name="connsiteY2" fmla="*/ 1155912 h 1156639"/>
              <a:gd name="connsiteX3" fmla="*/ 330844 w 2588317"/>
              <a:gd name="connsiteY3" fmla="*/ 1062527 h 1156639"/>
              <a:gd name="connsiteX4" fmla="*/ 366355 w 2588317"/>
              <a:gd name="connsiteY4" fmla="*/ 902739 h 1156639"/>
              <a:gd name="connsiteX5" fmla="*/ 416990 w 2588317"/>
              <a:gd name="connsiteY5" fmla="*/ 670416 h 1156639"/>
              <a:gd name="connsiteX6" fmla="*/ 559958 w 2588317"/>
              <a:gd name="connsiteY6" fmla="*/ 432136 h 1156639"/>
              <a:gd name="connsiteX7" fmla="*/ 717818 w 2588317"/>
              <a:gd name="connsiteY7" fmla="*/ 175985 h 1156639"/>
              <a:gd name="connsiteX8" fmla="*/ 831001 w 2588317"/>
              <a:gd name="connsiteY8" fmla="*/ 12167 h 1156639"/>
              <a:gd name="connsiteX9" fmla="*/ 1006733 w 2588317"/>
              <a:gd name="connsiteY9" fmla="*/ 33017 h 1156639"/>
              <a:gd name="connsiteX10" fmla="*/ 1105024 w 2588317"/>
              <a:gd name="connsiteY10" fmla="*/ 199813 h 1156639"/>
              <a:gd name="connsiteX11" fmla="*/ 1187560 w 2588317"/>
              <a:gd name="connsiteY11" fmla="*/ 365748 h 1156639"/>
              <a:gd name="connsiteX12" fmla="*/ 1212250 w 2588317"/>
              <a:gd name="connsiteY12" fmla="*/ 432136 h 1156639"/>
              <a:gd name="connsiteX13" fmla="*/ 1233189 w 2588317"/>
              <a:gd name="connsiteY13" fmla="*/ 402064 h 1156639"/>
              <a:gd name="connsiteX14" fmla="*/ 1280755 w 2588317"/>
              <a:gd name="connsiteY14" fmla="*/ 375545 h 1156639"/>
              <a:gd name="connsiteX15" fmla="*/ 1349261 w 2588317"/>
              <a:gd name="connsiteY15" fmla="*/ 444050 h 1156639"/>
              <a:gd name="connsiteX16" fmla="*/ 1489250 w 2588317"/>
              <a:gd name="connsiteY16" fmla="*/ 575104 h 1156639"/>
              <a:gd name="connsiteX17" fmla="*/ 1745401 w 2588317"/>
              <a:gd name="connsiteY17" fmla="*/ 777642 h 1156639"/>
              <a:gd name="connsiteX18" fmla="*/ 2129628 w 2588317"/>
              <a:gd name="connsiteY18" fmla="*/ 989116 h 1156639"/>
              <a:gd name="connsiteX19" fmla="*/ 2588317 w 2588317"/>
              <a:gd name="connsiteY19" fmla="*/ 1084428 h 1156639"/>
              <a:gd name="connsiteX0" fmla="*/ 0 w 2588317"/>
              <a:gd name="connsiteY0" fmla="*/ 1093363 h 1163240"/>
              <a:gd name="connsiteX1" fmla="*/ 134032 w 2588317"/>
              <a:gd name="connsiteY1" fmla="*/ 1105277 h 1163240"/>
              <a:gd name="connsiteX2" fmla="*/ 305947 w 2588317"/>
              <a:gd name="connsiteY2" fmla="*/ 1162583 h 1163240"/>
              <a:gd name="connsiteX3" fmla="*/ 330844 w 2588317"/>
              <a:gd name="connsiteY3" fmla="*/ 1062527 h 1163240"/>
              <a:gd name="connsiteX4" fmla="*/ 366355 w 2588317"/>
              <a:gd name="connsiteY4" fmla="*/ 902739 h 1163240"/>
              <a:gd name="connsiteX5" fmla="*/ 416990 w 2588317"/>
              <a:gd name="connsiteY5" fmla="*/ 670416 h 1163240"/>
              <a:gd name="connsiteX6" fmla="*/ 559958 w 2588317"/>
              <a:gd name="connsiteY6" fmla="*/ 432136 h 1163240"/>
              <a:gd name="connsiteX7" fmla="*/ 717818 w 2588317"/>
              <a:gd name="connsiteY7" fmla="*/ 175985 h 1163240"/>
              <a:gd name="connsiteX8" fmla="*/ 831001 w 2588317"/>
              <a:gd name="connsiteY8" fmla="*/ 12167 h 1163240"/>
              <a:gd name="connsiteX9" fmla="*/ 1006733 w 2588317"/>
              <a:gd name="connsiteY9" fmla="*/ 33017 h 1163240"/>
              <a:gd name="connsiteX10" fmla="*/ 1105024 w 2588317"/>
              <a:gd name="connsiteY10" fmla="*/ 199813 h 1163240"/>
              <a:gd name="connsiteX11" fmla="*/ 1187560 w 2588317"/>
              <a:gd name="connsiteY11" fmla="*/ 365748 h 1163240"/>
              <a:gd name="connsiteX12" fmla="*/ 1212250 w 2588317"/>
              <a:gd name="connsiteY12" fmla="*/ 432136 h 1163240"/>
              <a:gd name="connsiteX13" fmla="*/ 1233189 w 2588317"/>
              <a:gd name="connsiteY13" fmla="*/ 402064 h 1163240"/>
              <a:gd name="connsiteX14" fmla="*/ 1280755 w 2588317"/>
              <a:gd name="connsiteY14" fmla="*/ 375545 h 1163240"/>
              <a:gd name="connsiteX15" fmla="*/ 1349261 w 2588317"/>
              <a:gd name="connsiteY15" fmla="*/ 444050 h 1163240"/>
              <a:gd name="connsiteX16" fmla="*/ 1489250 w 2588317"/>
              <a:gd name="connsiteY16" fmla="*/ 575104 h 1163240"/>
              <a:gd name="connsiteX17" fmla="*/ 1745401 w 2588317"/>
              <a:gd name="connsiteY17" fmla="*/ 777642 h 1163240"/>
              <a:gd name="connsiteX18" fmla="*/ 2129628 w 2588317"/>
              <a:gd name="connsiteY18" fmla="*/ 989116 h 1163240"/>
              <a:gd name="connsiteX19" fmla="*/ 2588317 w 2588317"/>
              <a:gd name="connsiteY19" fmla="*/ 1084428 h 1163240"/>
              <a:gd name="connsiteX0" fmla="*/ 0 w 2588317"/>
              <a:gd name="connsiteY0" fmla="*/ 1093363 h 1164457"/>
              <a:gd name="connsiteX1" fmla="*/ 147373 w 2588317"/>
              <a:gd name="connsiteY1" fmla="*/ 1125288 h 1164457"/>
              <a:gd name="connsiteX2" fmla="*/ 305947 w 2588317"/>
              <a:gd name="connsiteY2" fmla="*/ 1162583 h 1164457"/>
              <a:gd name="connsiteX3" fmla="*/ 330844 w 2588317"/>
              <a:gd name="connsiteY3" fmla="*/ 1062527 h 1164457"/>
              <a:gd name="connsiteX4" fmla="*/ 366355 w 2588317"/>
              <a:gd name="connsiteY4" fmla="*/ 902739 h 1164457"/>
              <a:gd name="connsiteX5" fmla="*/ 416990 w 2588317"/>
              <a:gd name="connsiteY5" fmla="*/ 670416 h 1164457"/>
              <a:gd name="connsiteX6" fmla="*/ 559958 w 2588317"/>
              <a:gd name="connsiteY6" fmla="*/ 432136 h 1164457"/>
              <a:gd name="connsiteX7" fmla="*/ 717818 w 2588317"/>
              <a:gd name="connsiteY7" fmla="*/ 175985 h 1164457"/>
              <a:gd name="connsiteX8" fmla="*/ 831001 w 2588317"/>
              <a:gd name="connsiteY8" fmla="*/ 12167 h 1164457"/>
              <a:gd name="connsiteX9" fmla="*/ 1006733 w 2588317"/>
              <a:gd name="connsiteY9" fmla="*/ 33017 h 1164457"/>
              <a:gd name="connsiteX10" fmla="*/ 1105024 w 2588317"/>
              <a:gd name="connsiteY10" fmla="*/ 199813 h 1164457"/>
              <a:gd name="connsiteX11" fmla="*/ 1187560 w 2588317"/>
              <a:gd name="connsiteY11" fmla="*/ 365748 h 1164457"/>
              <a:gd name="connsiteX12" fmla="*/ 1212250 w 2588317"/>
              <a:gd name="connsiteY12" fmla="*/ 432136 h 1164457"/>
              <a:gd name="connsiteX13" fmla="*/ 1233189 w 2588317"/>
              <a:gd name="connsiteY13" fmla="*/ 402064 h 1164457"/>
              <a:gd name="connsiteX14" fmla="*/ 1280755 w 2588317"/>
              <a:gd name="connsiteY14" fmla="*/ 375545 h 1164457"/>
              <a:gd name="connsiteX15" fmla="*/ 1349261 w 2588317"/>
              <a:gd name="connsiteY15" fmla="*/ 444050 h 1164457"/>
              <a:gd name="connsiteX16" fmla="*/ 1489250 w 2588317"/>
              <a:gd name="connsiteY16" fmla="*/ 575104 h 1164457"/>
              <a:gd name="connsiteX17" fmla="*/ 1745401 w 2588317"/>
              <a:gd name="connsiteY17" fmla="*/ 777642 h 1164457"/>
              <a:gd name="connsiteX18" fmla="*/ 2129628 w 2588317"/>
              <a:gd name="connsiteY18" fmla="*/ 989116 h 1164457"/>
              <a:gd name="connsiteX19" fmla="*/ 2588317 w 2588317"/>
              <a:gd name="connsiteY19" fmla="*/ 1084428 h 1164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88317" h="1164457">
                <a:moveTo>
                  <a:pt x="0" y="1093363"/>
                </a:moveTo>
                <a:cubicBezTo>
                  <a:pt x="43188" y="1094107"/>
                  <a:pt x="96382" y="1113751"/>
                  <a:pt x="147373" y="1125288"/>
                </a:cubicBezTo>
                <a:cubicBezTo>
                  <a:pt x="198364" y="1136825"/>
                  <a:pt x="275369" y="1173043"/>
                  <a:pt x="305947" y="1162583"/>
                </a:cubicBezTo>
                <a:cubicBezTo>
                  <a:pt x="336525" y="1152123"/>
                  <a:pt x="320776" y="1105834"/>
                  <a:pt x="330844" y="1062527"/>
                </a:cubicBezTo>
                <a:cubicBezTo>
                  <a:pt x="340912" y="1019220"/>
                  <a:pt x="351997" y="968091"/>
                  <a:pt x="366355" y="902739"/>
                </a:cubicBezTo>
                <a:cubicBezTo>
                  <a:pt x="380713" y="837387"/>
                  <a:pt x="384723" y="748850"/>
                  <a:pt x="416990" y="670416"/>
                </a:cubicBezTo>
                <a:cubicBezTo>
                  <a:pt x="449257" y="591982"/>
                  <a:pt x="509820" y="514541"/>
                  <a:pt x="559958" y="432136"/>
                </a:cubicBezTo>
                <a:cubicBezTo>
                  <a:pt x="610096" y="349731"/>
                  <a:pt x="672644" y="245980"/>
                  <a:pt x="717818" y="175985"/>
                </a:cubicBezTo>
                <a:cubicBezTo>
                  <a:pt x="762992" y="105990"/>
                  <a:pt x="782849" y="35995"/>
                  <a:pt x="831001" y="12167"/>
                </a:cubicBezTo>
                <a:cubicBezTo>
                  <a:pt x="879153" y="-11661"/>
                  <a:pt x="961063" y="1743"/>
                  <a:pt x="1006733" y="33017"/>
                </a:cubicBezTo>
                <a:cubicBezTo>
                  <a:pt x="1052403" y="64291"/>
                  <a:pt x="1074886" y="144358"/>
                  <a:pt x="1105024" y="199813"/>
                </a:cubicBezTo>
                <a:cubicBezTo>
                  <a:pt x="1135162" y="255268"/>
                  <a:pt x="1169689" y="327027"/>
                  <a:pt x="1187560" y="365748"/>
                </a:cubicBezTo>
                <a:cubicBezTo>
                  <a:pt x="1205431" y="404469"/>
                  <a:pt x="1204645" y="426083"/>
                  <a:pt x="1212250" y="432136"/>
                </a:cubicBezTo>
                <a:cubicBezTo>
                  <a:pt x="1219855" y="438189"/>
                  <a:pt x="1221772" y="411496"/>
                  <a:pt x="1233189" y="402064"/>
                </a:cubicBezTo>
                <a:cubicBezTo>
                  <a:pt x="1244607" y="392632"/>
                  <a:pt x="1261410" y="368547"/>
                  <a:pt x="1280755" y="375545"/>
                </a:cubicBezTo>
                <a:cubicBezTo>
                  <a:pt x="1300100" y="382543"/>
                  <a:pt x="1314512" y="410790"/>
                  <a:pt x="1349261" y="444050"/>
                </a:cubicBezTo>
                <a:cubicBezTo>
                  <a:pt x="1384010" y="477310"/>
                  <a:pt x="1423227" y="519505"/>
                  <a:pt x="1489250" y="575104"/>
                </a:cubicBezTo>
                <a:cubicBezTo>
                  <a:pt x="1555273" y="630703"/>
                  <a:pt x="1638671" y="708640"/>
                  <a:pt x="1745401" y="777642"/>
                </a:cubicBezTo>
                <a:cubicBezTo>
                  <a:pt x="1852131" y="846644"/>
                  <a:pt x="1989142" y="937985"/>
                  <a:pt x="2129628" y="989116"/>
                </a:cubicBezTo>
                <a:cubicBezTo>
                  <a:pt x="2270114" y="1040247"/>
                  <a:pt x="2524279" y="1060104"/>
                  <a:pt x="2588317" y="1084428"/>
                </a:cubicBezTo>
              </a:path>
            </a:pathLst>
          </a:cu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3" name="Volný tvar 12"/>
          <p:cNvSpPr/>
          <p:nvPr/>
        </p:nvSpPr>
        <p:spPr>
          <a:xfrm>
            <a:off x="7640088" y="5414539"/>
            <a:ext cx="3961487" cy="841645"/>
          </a:xfrm>
          <a:custGeom>
            <a:avLst/>
            <a:gdLst>
              <a:gd name="connsiteX0" fmla="*/ 0 w 2716393"/>
              <a:gd name="connsiteY0" fmla="*/ 511606 h 577116"/>
              <a:gd name="connsiteX1" fmla="*/ 428904 w 2716393"/>
              <a:gd name="connsiteY1" fmla="*/ 529477 h 577116"/>
              <a:gd name="connsiteX2" fmla="*/ 542087 w 2716393"/>
              <a:gd name="connsiteY2" fmla="*/ 511606 h 577116"/>
              <a:gd name="connsiteX3" fmla="*/ 723775 w 2716393"/>
              <a:gd name="connsiteY3" fmla="*/ 306090 h 577116"/>
              <a:gd name="connsiteX4" fmla="*/ 920357 w 2716393"/>
              <a:gd name="connsiteY4" fmla="*/ 61852 h 577116"/>
              <a:gd name="connsiteX5" fmla="*/ 1146723 w 2716393"/>
              <a:gd name="connsiteY5" fmla="*/ 8239 h 577116"/>
              <a:gd name="connsiteX6" fmla="*/ 1462444 w 2716393"/>
              <a:gd name="connsiteY6" fmla="*/ 198863 h 577116"/>
              <a:gd name="connsiteX7" fmla="*/ 1656046 w 2716393"/>
              <a:gd name="connsiteY7" fmla="*/ 347789 h 577116"/>
              <a:gd name="connsiteX8" fmla="*/ 1891348 w 2716393"/>
              <a:gd name="connsiteY8" fmla="*/ 455015 h 577116"/>
              <a:gd name="connsiteX9" fmla="*/ 2287489 w 2716393"/>
              <a:gd name="connsiteY9" fmla="*/ 559262 h 577116"/>
              <a:gd name="connsiteX10" fmla="*/ 2716393 w 2716393"/>
              <a:gd name="connsiteY10" fmla="*/ 562241 h 577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16393" h="577116">
                <a:moveTo>
                  <a:pt x="0" y="511606"/>
                </a:moveTo>
                <a:cubicBezTo>
                  <a:pt x="169278" y="520541"/>
                  <a:pt x="338556" y="529477"/>
                  <a:pt x="428904" y="529477"/>
                </a:cubicBezTo>
                <a:cubicBezTo>
                  <a:pt x="519252" y="529477"/>
                  <a:pt x="492942" y="548837"/>
                  <a:pt x="542087" y="511606"/>
                </a:cubicBezTo>
                <a:cubicBezTo>
                  <a:pt x="591232" y="474375"/>
                  <a:pt x="660730" y="381049"/>
                  <a:pt x="723775" y="306090"/>
                </a:cubicBezTo>
                <a:cubicBezTo>
                  <a:pt x="786820" y="231131"/>
                  <a:pt x="849866" y="111494"/>
                  <a:pt x="920357" y="61852"/>
                </a:cubicBezTo>
                <a:cubicBezTo>
                  <a:pt x="990848" y="12210"/>
                  <a:pt x="1056375" y="-14596"/>
                  <a:pt x="1146723" y="8239"/>
                </a:cubicBezTo>
                <a:cubicBezTo>
                  <a:pt x="1237071" y="31074"/>
                  <a:pt x="1377557" y="142271"/>
                  <a:pt x="1462444" y="198863"/>
                </a:cubicBezTo>
                <a:cubicBezTo>
                  <a:pt x="1547331" y="255455"/>
                  <a:pt x="1584562" y="305097"/>
                  <a:pt x="1656046" y="347789"/>
                </a:cubicBezTo>
                <a:cubicBezTo>
                  <a:pt x="1727530" y="390481"/>
                  <a:pt x="1786108" y="419770"/>
                  <a:pt x="1891348" y="455015"/>
                </a:cubicBezTo>
                <a:cubicBezTo>
                  <a:pt x="1996588" y="490260"/>
                  <a:pt x="2149982" y="541391"/>
                  <a:pt x="2287489" y="559262"/>
                </a:cubicBezTo>
                <a:cubicBezTo>
                  <a:pt x="2424996" y="577133"/>
                  <a:pt x="2688594" y="587062"/>
                  <a:pt x="2716393" y="562241"/>
                </a:cubicBezTo>
              </a:path>
            </a:pathLst>
          </a:custGeom>
          <a:ln w="381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4" name="Šipka doprava 13"/>
          <p:cNvSpPr/>
          <p:nvPr/>
        </p:nvSpPr>
        <p:spPr>
          <a:xfrm>
            <a:off x="8552703" y="2179664"/>
            <a:ext cx="451262" cy="282473"/>
          </a:xfrm>
          <a:prstGeom prst="rightArrow">
            <a:avLst>
              <a:gd name="adj1" fmla="val 36512"/>
              <a:gd name="adj2" fmla="val 69389"/>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Šipka doprava 14"/>
          <p:cNvSpPr/>
          <p:nvPr/>
        </p:nvSpPr>
        <p:spPr>
          <a:xfrm flipH="1">
            <a:off x="9299805" y="3040065"/>
            <a:ext cx="451262" cy="282473"/>
          </a:xfrm>
          <a:prstGeom prst="rightArrow">
            <a:avLst>
              <a:gd name="adj1" fmla="val 36512"/>
              <a:gd name="adj2" fmla="val 69389"/>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Šipka doprava 15"/>
          <p:cNvSpPr/>
          <p:nvPr/>
        </p:nvSpPr>
        <p:spPr>
          <a:xfrm>
            <a:off x="8536164" y="4860748"/>
            <a:ext cx="451262" cy="282473"/>
          </a:xfrm>
          <a:prstGeom prst="rightArrow">
            <a:avLst>
              <a:gd name="adj1" fmla="val 36512"/>
              <a:gd name="adj2" fmla="val 69389"/>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Šipka doprava 16"/>
          <p:cNvSpPr/>
          <p:nvPr/>
        </p:nvSpPr>
        <p:spPr>
          <a:xfrm flipH="1">
            <a:off x="9003965" y="5552888"/>
            <a:ext cx="451262" cy="282473"/>
          </a:xfrm>
          <a:prstGeom prst="rightArrow">
            <a:avLst>
              <a:gd name="adj1" fmla="val 36512"/>
              <a:gd name="adj2" fmla="val 69389"/>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 name="TextovéPole 17"/>
          <p:cNvSpPr txBox="1"/>
          <p:nvPr/>
        </p:nvSpPr>
        <p:spPr>
          <a:xfrm>
            <a:off x="5994191" y="2872804"/>
            <a:ext cx="2111809" cy="400110"/>
          </a:xfrm>
          <a:prstGeom prst="rect">
            <a:avLst/>
          </a:prstGeom>
          <a:noFill/>
        </p:spPr>
        <p:txBody>
          <a:bodyPr wrap="square" rtlCol="0">
            <a:spAutoFit/>
          </a:bodyPr>
          <a:lstStyle/>
          <a:p>
            <a:r>
              <a:rPr lang="cs-CZ" sz="2000" dirty="0" smtClean="0">
                <a:solidFill>
                  <a:srgbClr val="FF0000"/>
                </a:solidFill>
              </a:rPr>
              <a:t>Forward </a:t>
            </a:r>
            <a:r>
              <a:rPr lang="cs-CZ" sz="2000" dirty="0" err="1" smtClean="0">
                <a:solidFill>
                  <a:srgbClr val="FF0000"/>
                </a:solidFill>
              </a:rPr>
              <a:t>wave</a:t>
            </a:r>
            <a:endParaRPr lang="cs-CZ" sz="2000" dirty="0">
              <a:solidFill>
                <a:srgbClr val="FF0000"/>
              </a:solidFill>
            </a:endParaRPr>
          </a:p>
        </p:txBody>
      </p:sp>
      <p:sp>
        <p:nvSpPr>
          <p:cNvPr id="19" name="TextovéPole 18"/>
          <p:cNvSpPr txBox="1"/>
          <p:nvPr/>
        </p:nvSpPr>
        <p:spPr>
          <a:xfrm>
            <a:off x="6636652" y="3508850"/>
            <a:ext cx="2242207" cy="400110"/>
          </a:xfrm>
          <a:prstGeom prst="rect">
            <a:avLst/>
          </a:prstGeom>
          <a:noFill/>
        </p:spPr>
        <p:txBody>
          <a:bodyPr wrap="square" rtlCol="0">
            <a:spAutoFit/>
          </a:bodyPr>
          <a:lstStyle/>
          <a:p>
            <a:r>
              <a:rPr lang="cs-CZ" sz="2000" dirty="0" err="1" smtClean="0">
                <a:solidFill>
                  <a:srgbClr val="0033CC"/>
                </a:solidFill>
              </a:rPr>
              <a:t>Backward</a:t>
            </a:r>
            <a:r>
              <a:rPr lang="cs-CZ" sz="2000" dirty="0" smtClean="0">
                <a:solidFill>
                  <a:srgbClr val="0033CC"/>
                </a:solidFill>
              </a:rPr>
              <a:t> </a:t>
            </a:r>
            <a:r>
              <a:rPr lang="cs-CZ" sz="2000" dirty="0" err="1" smtClean="0">
                <a:solidFill>
                  <a:srgbClr val="0033CC"/>
                </a:solidFill>
              </a:rPr>
              <a:t>wave</a:t>
            </a:r>
            <a:endParaRPr lang="cs-CZ" sz="2000" dirty="0">
              <a:solidFill>
                <a:srgbClr val="0033CC"/>
              </a:solidFill>
            </a:endParaRPr>
          </a:p>
        </p:txBody>
      </p:sp>
      <p:sp>
        <p:nvSpPr>
          <p:cNvPr id="20" name="TextovéPole 19"/>
          <p:cNvSpPr txBox="1"/>
          <p:nvPr/>
        </p:nvSpPr>
        <p:spPr>
          <a:xfrm>
            <a:off x="10279059" y="1926284"/>
            <a:ext cx="1912941" cy="400110"/>
          </a:xfrm>
          <a:prstGeom prst="rect">
            <a:avLst/>
          </a:prstGeom>
          <a:noFill/>
        </p:spPr>
        <p:txBody>
          <a:bodyPr wrap="square" rtlCol="0">
            <a:spAutoFit/>
          </a:bodyPr>
          <a:lstStyle/>
          <a:p>
            <a:r>
              <a:rPr lang="cs-CZ" sz="2000" dirty="0" err="1" smtClean="0"/>
              <a:t>Total</a:t>
            </a:r>
            <a:r>
              <a:rPr lang="en-GB" sz="2000" dirty="0" smtClean="0"/>
              <a:t> wave</a:t>
            </a:r>
            <a:endParaRPr lang="en-GB" sz="2000" dirty="0"/>
          </a:p>
        </p:txBody>
      </p:sp>
      <p:sp>
        <p:nvSpPr>
          <p:cNvPr id="21" name="TextovéPole 20"/>
          <p:cNvSpPr txBox="1"/>
          <p:nvPr/>
        </p:nvSpPr>
        <p:spPr>
          <a:xfrm>
            <a:off x="365058" y="1860547"/>
            <a:ext cx="5831025" cy="1323439"/>
          </a:xfrm>
          <a:prstGeom prst="rect">
            <a:avLst/>
          </a:prstGeom>
          <a:noFill/>
        </p:spPr>
        <p:txBody>
          <a:bodyPr wrap="square" rtlCol="0">
            <a:spAutoFit/>
          </a:bodyPr>
          <a:lstStyle/>
          <a:p>
            <a:r>
              <a:rPr lang="en-GB" sz="2000" b="1" dirty="0" smtClean="0"/>
              <a:t>Young man: </a:t>
            </a:r>
          </a:p>
          <a:p>
            <a:r>
              <a:rPr lang="en-GB" sz="2000" dirty="0" smtClean="0"/>
              <a:t>High arterial compliance → lower pulse wave velocity  →  backward wave meets forward wave during the beginning of diastole → lower pulse amplitude</a:t>
            </a:r>
            <a:endParaRPr lang="en-GB" sz="2000" dirty="0"/>
          </a:p>
        </p:txBody>
      </p:sp>
      <p:sp>
        <p:nvSpPr>
          <p:cNvPr id="23" name="Obdélník 22"/>
          <p:cNvSpPr/>
          <p:nvPr/>
        </p:nvSpPr>
        <p:spPr>
          <a:xfrm>
            <a:off x="2483894" y="6425461"/>
            <a:ext cx="9577457" cy="338554"/>
          </a:xfrm>
          <a:prstGeom prst="rect">
            <a:avLst/>
          </a:prstGeom>
        </p:spPr>
        <p:txBody>
          <a:bodyPr wrap="square">
            <a:spAutoFit/>
          </a:bodyPr>
          <a:lstStyle/>
          <a:p>
            <a:r>
              <a:rPr lang="cs-CZ" sz="1600" dirty="0"/>
              <a:t>ŠPÁC, Jiří. Hypertenze a vlastnosti arteriální stěny. </a:t>
            </a:r>
            <a:r>
              <a:rPr lang="cs-CZ" sz="1600" dirty="0" err="1"/>
              <a:t>Kardiofórum</a:t>
            </a:r>
            <a:r>
              <a:rPr lang="cs-CZ" sz="1600" dirty="0"/>
              <a:t>, 2006, roč. 4, č. 4, s. 9-13. ISSN 1214-2255.</a:t>
            </a:r>
          </a:p>
        </p:txBody>
      </p:sp>
      <p:sp>
        <p:nvSpPr>
          <p:cNvPr id="24" name="TextovéPole 23"/>
          <p:cNvSpPr txBox="1"/>
          <p:nvPr/>
        </p:nvSpPr>
        <p:spPr>
          <a:xfrm>
            <a:off x="367021" y="4354486"/>
            <a:ext cx="5831025" cy="1323439"/>
          </a:xfrm>
          <a:prstGeom prst="rect">
            <a:avLst/>
          </a:prstGeom>
          <a:noFill/>
        </p:spPr>
        <p:txBody>
          <a:bodyPr wrap="square" rtlCol="0">
            <a:spAutoFit/>
          </a:bodyPr>
          <a:lstStyle/>
          <a:p>
            <a:r>
              <a:rPr lang="en-GB" sz="2000" b="1" dirty="0" smtClean="0"/>
              <a:t>Elder</a:t>
            </a:r>
            <a:r>
              <a:rPr lang="en-GB" sz="2000" b="1" dirty="0" smtClean="0"/>
              <a:t> man: </a:t>
            </a:r>
          </a:p>
          <a:p>
            <a:r>
              <a:rPr lang="en-GB" sz="2000" dirty="0" smtClean="0"/>
              <a:t>decreased</a:t>
            </a:r>
            <a:r>
              <a:rPr lang="en-GB" sz="2000" dirty="0" smtClean="0"/>
              <a:t> arterial compliance → increased pulse wave velocity  →  backward wave meets forward wave during the end of systole → increased pulse amplitude</a:t>
            </a:r>
            <a:endParaRPr lang="en-GB" sz="2000" dirty="0"/>
          </a:p>
        </p:txBody>
      </p:sp>
    </p:spTree>
    <p:extLst>
      <p:ext uri="{BB962C8B-B14F-4D97-AF65-F5344CB8AC3E}">
        <p14:creationId xmlns:p14="http://schemas.microsoft.com/office/powerpoint/2010/main" val="15645501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Changes of pulse wave in children</a:t>
            </a:r>
            <a:endParaRPr lang="en-GB" dirty="0"/>
          </a:p>
        </p:txBody>
      </p:sp>
      <p:pic>
        <p:nvPicPr>
          <p:cNvPr id="4" name="Zástupný symbol pro obsah 3"/>
          <p:cNvPicPr>
            <a:picLocks noGrp="1" noChangeAspect="1"/>
          </p:cNvPicPr>
          <p:nvPr>
            <p:ph idx="1"/>
          </p:nvPr>
        </p:nvPicPr>
        <p:blipFill rotWithShape="1">
          <a:blip r:embed="rId2"/>
          <a:srcRect l="34352" t="13922" r="34159" b="5337"/>
          <a:stretch/>
        </p:blipFill>
        <p:spPr>
          <a:xfrm>
            <a:off x="8113438" y="1819656"/>
            <a:ext cx="3042242" cy="4387833"/>
          </a:xfrm>
          <a:prstGeom prst="rect">
            <a:avLst/>
          </a:prstGeom>
        </p:spPr>
      </p:pic>
      <p:sp>
        <p:nvSpPr>
          <p:cNvPr id="5" name="Obdélník 4"/>
          <p:cNvSpPr/>
          <p:nvPr/>
        </p:nvSpPr>
        <p:spPr>
          <a:xfrm>
            <a:off x="972312" y="1819656"/>
            <a:ext cx="7348728" cy="2031325"/>
          </a:xfrm>
          <a:prstGeom prst="rect">
            <a:avLst/>
          </a:prstGeom>
        </p:spPr>
        <p:txBody>
          <a:bodyPr wrap="square">
            <a:spAutoFit/>
          </a:bodyPr>
          <a:lstStyle/>
          <a:p>
            <a:r>
              <a:rPr lang="en-GB" dirty="0" smtClean="0"/>
              <a:t>Increased </a:t>
            </a:r>
            <a:r>
              <a:rPr lang="sk-SK" dirty="0" smtClean="0"/>
              <a:t>PVW</a:t>
            </a:r>
            <a:r>
              <a:rPr lang="en-GB" dirty="0" smtClean="0"/>
              <a:t> and vanishing of typical characteristics of shape of the pulse wave due to:</a:t>
            </a:r>
          </a:p>
          <a:p>
            <a:endParaRPr lang="en-GB" dirty="0" smtClean="0"/>
          </a:p>
          <a:p>
            <a:pPr marL="342900" indent="-342900">
              <a:buClr>
                <a:schemeClr val="accent1">
                  <a:lumMod val="75000"/>
                </a:schemeClr>
              </a:buClr>
              <a:buFont typeface="+mj-lt"/>
              <a:buAutoNum type="arabicPeriod"/>
            </a:pPr>
            <a:r>
              <a:rPr lang="en-GB" dirty="0" smtClean="0"/>
              <a:t>Smaller length of arterial system</a:t>
            </a:r>
          </a:p>
          <a:p>
            <a:pPr marL="342900" indent="-342900">
              <a:buClr>
                <a:schemeClr val="accent1">
                  <a:lumMod val="75000"/>
                </a:schemeClr>
              </a:buClr>
              <a:buFont typeface="+mj-lt"/>
              <a:buAutoNum type="arabicPeriod"/>
            </a:pPr>
            <a:r>
              <a:rPr lang="en-GB" dirty="0" smtClean="0"/>
              <a:t>Longer ejection time</a:t>
            </a:r>
          </a:p>
          <a:p>
            <a:pPr marL="742950" lvl="1" indent="-285750">
              <a:buClr>
                <a:schemeClr val="accent1">
                  <a:lumMod val="75000"/>
                </a:schemeClr>
              </a:buClr>
              <a:buFont typeface="Arial" panose="020B0604020202020204" pitchFamily="34" charset="0"/>
              <a:buChar char="•"/>
            </a:pPr>
            <a:r>
              <a:rPr lang="en-GB" dirty="0" smtClean="0"/>
              <a:t>Relatively long ejection time to small body and higher heart rate leads to changes of summation of consecutive pulse waves</a:t>
            </a:r>
          </a:p>
        </p:txBody>
      </p:sp>
    </p:spTree>
    <p:extLst>
      <p:ext uri="{BB962C8B-B14F-4D97-AF65-F5344CB8AC3E}">
        <p14:creationId xmlns:p14="http://schemas.microsoft.com/office/powerpoint/2010/main" val="26117675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Normal values of </a:t>
            </a:r>
            <a:r>
              <a:rPr lang="sk-SK" dirty="0" smtClean="0"/>
              <a:t>PWV</a:t>
            </a:r>
            <a:endParaRPr lang="en-GB" dirty="0"/>
          </a:p>
        </p:txBody>
      </p:sp>
      <p:sp>
        <p:nvSpPr>
          <p:cNvPr id="5" name="Zástupný symbol pro obsah 4"/>
          <p:cNvSpPr>
            <a:spLocks noGrp="1"/>
          </p:cNvSpPr>
          <p:nvPr>
            <p:ph idx="1"/>
          </p:nvPr>
        </p:nvSpPr>
        <p:spPr>
          <a:xfrm>
            <a:off x="991402" y="5243452"/>
            <a:ext cx="10058400" cy="4023360"/>
          </a:xfrm>
        </p:spPr>
        <p:txBody>
          <a:bodyPr>
            <a:normAutofit/>
          </a:bodyPr>
          <a:lstStyle/>
          <a:p>
            <a:r>
              <a:rPr lang="en-GB" sz="1800" dirty="0" smtClean="0"/>
              <a:t>Reference intervals for carotid-femoral index (PWV)</a:t>
            </a:r>
          </a:p>
          <a:p>
            <a:r>
              <a:rPr lang="en-GB" sz="1800" dirty="0" smtClean="0"/>
              <a:t>If the measured value</a:t>
            </a:r>
            <a:r>
              <a:rPr lang="sk-SK" sz="1800" dirty="0" smtClean="0"/>
              <a:t> </a:t>
            </a:r>
            <a:r>
              <a:rPr lang="sk-SK" sz="1800" dirty="0" err="1" smtClean="0"/>
              <a:t>is</a:t>
            </a:r>
            <a:r>
              <a:rPr lang="en-GB" sz="1800" dirty="0" smtClean="0"/>
              <a:t> higher than 90. percentile for the age, it is the sign of cardiovascular pathology (such as atherosclerosis) and such person has significant higher risk for cardiovascular diseases.</a:t>
            </a:r>
            <a:endParaRPr lang="en-GB" sz="1800" dirty="0"/>
          </a:p>
        </p:txBody>
      </p:sp>
      <p:pic>
        <p:nvPicPr>
          <p:cNvPr id="6" name="Obrázek 5"/>
          <p:cNvPicPr>
            <a:picLocks noChangeAspect="1"/>
          </p:cNvPicPr>
          <p:nvPr/>
        </p:nvPicPr>
        <p:blipFill rotWithShape="1">
          <a:blip r:embed="rId2"/>
          <a:srcRect l="26560" t="19882" r="28865" b="22057"/>
          <a:stretch/>
        </p:blipFill>
        <p:spPr>
          <a:xfrm>
            <a:off x="3640743" y="1828800"/>
            <a:ext cx="4666189" cy="3418902"/>
          </a:xfrm>
          <a:prstGeom prst="rect">
            <a:avLst/>
          </a:prstGeom>
        </p:spPr>
      </p:pic>
    </p:spTree>
    <p:extLst>
      <p:ext uri="{BB962C8B-B14F-4D97-AF65-F5344CB8AC3E}">
        <p14:creationId xmlns:p14="http://schemas.microsoft.com/office/powerpoint/2010/main" val="3633614932"/>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ktiva">
  <a:themeElements>
    <a:clrScheme name="Retrospektiva">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ktiva">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387</TotalTime>
  <Words>555</Words>
  <Application>Microsoft Office PowerPoint</Application>
  <PresentationFormat>Vlastní</PresentationFormat>
  <Paragraphs>74</Paragraphs>
  <Slides>11</Slides>
  <Notes>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Retrospektiva</vt:lpstr>
      <vt:lpstr>Measurement of pulse wave velocity (XII.)</vt:lpstr>
      <vt:lpstr>Definition of pulse wave</vt:lpstr>
      <vt:lpstr>Pulse wave curve</vt:lpstr>
      <vt:lpstr>Pulse wave velocity (PWV)</vt:lpstr>
      <vt:lpstr>Factors affected the pulse wave velocity</vt:lpstr>
      <vt:lpstr>Changes of pulse wave in elderly people</vt:lpstr>
      <vt:lpstr>Prezentace aplikace PowerPoint</vt:lpstr>
      <vt:lpstr>Changes of pulse wave in children</vt:lpstr>
      <vt:lpstr>Normal values of PWV</vt:lpstr>
      <vt:lpstr>Measurement of PWV</vt:lpstr>
      <vt:lpstr>Sphygmography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Rychlost pulzové vlny (XII)</dc:title>
  <dc:creator>Jana hruskova</dc:creator>
  <cp:lastModifiedBy>Johanka</cp:lastModifiedBy>
  <cp:revision>37</cp:revision>
  <dcterms:created xsi:type="dcterms:W3CDTF">2015-11-22T21:57:29Z</dcterms:created>
  <dcterms:modified xsi:type="dcterms:W3CDTF">2017-04-21T12:09:04Z</dcterms:modified>
</cp:coreProperties>
</file>