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1" r:id="rId14"/>
    <p:sldId id="269" r:id="rId15"/>
  </p:sldIdLst>
  <p:sldSz cx="12190413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82">
          <p15:clr>
            <a:srgbClr val="A4A3A4"/>
          </p15:clr>
        </p15:guide>
        <p15:guide id="2" pos="2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080" y="-102"/>
      </p:cViewPr>
      <p:guideLst>
        <p:guide orient="horz" pos="482"/>
        <p:guide pos="2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BFFB-4ECF-4EC3-B5AB-2F1A4214AA15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123F5-453F-46F5-8857-87D4DF1C59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71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123F5-453F-46F5-8857-87D4DF1C59B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68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71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98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10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96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80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87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40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3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59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9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22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AD6C-B9AA-4FF6-A285-4B6A9B22D387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5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" y="908720"/>
            <a:ext cx="12190412" cy="2387600"/>
          </a:xfrm>
        </p:spPr>
        <p:txBody>
          <a:bodyPr>
            <a:normAutofit/>
          </a:bodyPr>
          <a:lstStyle/>
          <a:p>
            <a:r>
              <a:rPr lang="en-GB" sz="3600" smtClean="0"/>
              <a:t>(VIII.) blood pressure in man</a:t>
            </a:r>
            <a:br>
              <a:rPr lang="en-GB" sz="3600" smtClean="0"/>
            </a:br>
            <a:r>
              <a:rPr lang="en-GB" sz="3600" smtClean="0"/>
              <a:t>(IX.) Non-invasive methods of blood pressure measurement </a:t>
            </a:r>
            <a:endParaRPr lang="en-GB" sz="3600"/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3179890" y="3501010"/>
            <a:ext cx="5256584" cy="998415"/>
          </a:xfrm>
        </p:spPr>
        <p:txBody>
          <a:bodyPr/>
          <a:lstStyle/>
          <a:p>
            <a:r>
              <a:rPr lang="en-GB" smtClean="0"/>
              <a:t>Phys</a:t>
            </a:r>
            <a:r>
              <a:rPr lang="en-GB" smtClean="0"/>
              <a:t>iology - </a:t>
            </a:r>
            <a:r>
              <a:rPr lang="en-GB" smtClean="0"/>
              <a:t>practicals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97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090" y="280253"/>
            <a:ext cx="9603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24-hour blood pressure monitoring</a:t>
            </a:r>
            <a:endParaRPr lang="en-GB" sz="3600" b="1" dirty="0"/>
          </a:p>
        </p:txBody>
      </p:sp>
      <p:sp>
        <p:nvSpPr>
          <p:cNvPr id="333" name="TextovéPole 332"/>
          <p:cNvSpPr txBox="1"/>
          <p:nvPr/>
        </p:nvSpPr>
        <p:spPr>
          <a:xfrm>
            <a:off x="499987" y="1124744"/>
            <a:ext cx="10203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BP decrease during night: 10 </a:t>
            </a:r>
            <a:r>
              <a:rPr lang="en-GB" sz="2400" dirty="0" smtClean="0"/>
              <a:t>-</a:t>
            </a:r>
            <a:r>
              <a:rPr lang="en-GB" sz="2400" dirty="0" smtClean="0"/>
              <a:t> 15% </a:t>
            </a:r>
            <a:endParaRPr lang="en-GB" sz="2400" dirty="0"/>
          </a:p>
        </p:txBody>
      </p:sp>
      <p:grpSp>
        <p:nvGrpSpPr>
          <p:cNvPr id="337" name="Skupina 336"/>
          <p:cNvGrpSpPr/>
          <p:nvPr/>
        </p:nvGrpSpPr>
        <p:grpSpPr>
          <a:xfrm>
            <a:off x="840949" y="1700808"/>
            <a:ext cx="10438833" cy="4987136"/>
            <a:chOff x="265413" y="1700808"/>
            <a:chExt cx="10438833" cy="4987136"/>
          </a:xfrm>
        </p:grpSpPr>
        <p:sp>
          <p:nvSpPr>
            <p:cNvPr id="152" name="TextovéPole 151"/>
            <p:cNvSpPr txBox="1"/>
            <p:nvPr/>
          </p:nvSpPr>
          <p:spPr>
            <a:xfrm>
              <a:off x="786265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8</a:t>
              </a:r>
              <a:endParaRPr lang="en-GB" sz="2000" b="1"/>
            </a:p>
          </p:txBody>
        </p:sp>
        <p:sp>
          <p:nvSpPr>
            <p:cNvPr id="153" name="TextovéPole 152"/>
            <p:cNvSpPr txBox="1"/>
            <p:nvPr/>
          </p:nvSpPr>
          <p:spPr>
            <a:xfrm>
              <a:off x="1164871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9</a:t>
              </a:r>
              <a:endParaRPr lang="en-GB" sz="2000" b="1"/>
            </a:p>
          </p:txBody>
        </p:sp>
        <p:sp>
          <p:nvSpPr>
            <p:cNvPr id="154" name="TextovéPole 153"/>
            <p:cNvSpPr txBox="1"/>
            <p:nvPr/>
          </p:nvSpPr>
          <p:spPr>
            <a:xfrm>
              <a:off x="1910545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11</a:t>
              </a:r>
              <a:endParaRPr lang="en-GB" sz="2000" b="1"/>
            </a:p>
          </p:txBody>
        </p:sp>
        <p:sp>
          <p:nvSpPr>
            <p:cNvPr id="155" name="TextovéPole 154"/>
            <p:cNvSpPr txBox="1"/>
            <p:nvPr/>
          </p:nvSpPr>
          <p:spPr>
            <a:xfrm>
              <a:off x="1532548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10</a:t>
              </a:r>
              <a:endParaRPr lang="en-GB" sz="2000" b="1"/>
            </a:p>
          </p:txBody>
        </p:sp>
        <p:sp>
          <p:nvSpPr>
            <p:cNvPr id="156" name="TextovéPole 155"/>
            <p:cNvSpPr txBox="1"/>
            <p:nvPr/>
          </p:nvSpPr>
          <p:spPr>
            <a:xfrm>
              <a:off x="227476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12</a:t>
              </a:r>
              <a:endParaRPr lang="en-GB" sz="2000" b="1"/>
            </a:p>
          </p:txBody>
        </p:sp>
        <p:sp>
          <p:nvSpPr>
            <p:cNvPr id="157" name="TextovéPole 156"/>
            <p:cNvSpPr txBox="1"/>
            <p:nvPr/>
          </p:nvSpPr>
          <p:spPr>
            <a:xfrm>
              <a:off x="265391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13</a:t>
              </a:r>
              <a:endParaRPr lang="en-GB" sz="2000" b="1"/>
            </a:p>
          </p:txBody>
        </p:sp>
        <p:sp>
          <p:nvSpPr>
            <p:cNvPr id="158" name="TextovéPole 157"/>
            <p:cNvSpPr txBox="1"/>
            <p:nvPr/>
          </p:nvSpPr>
          <p:spPr>
            <a:xfrm>
              <a:off x="3032520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14</a:t>
              </a:r>
              <a:endParaRPr lang="en-GB" sz="2000" b="1"/>
            </a:p>
          </p:txBody>
        </p:sp>
        <p:sp>
          <p:nvSpPr>
            <p:cNvPr id="159" name="TextovéPole 158"/>
            <p:cNvSpPr txBox="1"/>
            <p:nvPr/>
          </p:nvSpPr>
          <p:spPr>
            <a:xfrm>
              <a:off x="377819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16</a:t>
              </a:r>
              <a:endParaRPr lang="en-GB" sz="2000" b="1"/>
            </a:p>
          </p:txBody>
        </p:sp>
        <p:sp>
          <p:nvSpPr>
            <p:cNvPr id="160" name="TextovéPole 159"/>
            <p:cNvSpPr txBox="1"/>
            <p:nvPr/>
          </p:nvSpPr>
          <p:spPr>
            <a:xfrm>
              <a:off x="3400197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15</a:t>
              </a:r>
              <a:endParaRPr lang="en-GB" sz="2000" b="1"/>
            </a:p>
          </p:txBody>
        </p:sp>
        <p:sp>
          <p:nvSpPr>
            <p:cNvPr id="161" name="TextovéPole 160"/>
            <p:cNvSpPr txBox="1"/>
            <p:nvPr/>
          </p:nvSpPr>
          <p:spPr>
            <a:xfrm>
              <a:off x="4142413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17</a:t>
              </a:r>
              <a:endParaRPr lang="en-GB" sz="2000" b="1"/>
            </a:p>
          </p:txBody>
        </p:sp>
        <p:sp>
          <p:nvSpPr>
            <p:cNvPr id="162" name="TextovéPole 161"/>
            <p:cNvSpPr txBox="1"/>
            <p:nvPr/>
          </p:nvSpPr>
          <p:spPr>
            <a:xfrm>
              <a:off x="4523573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18</a:t>
              </a:r>
              <a:endParaRPr lang="en-GB" sz="2000" b="1"/>
            </a:p>
          </p:txBody>
        </p:sp>
        <p:sp>
          <p:nvSpPr>
            <p:cNvPr id="163" name="TextovéPole 162"/>
            <p:cNvSpPr txBox="1"/>
            <p:nvPr/>
          </p:nvSpPr>
          <p:spPr>
            <a:xfrm>
              <a:off x="4902180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19</a:t>
              </a:r>
              <a:endParaRPr lang="en-GB" sz="2000" b="1"/>
            </a:p>
          </p:txBody>
        </p:sp>
        <p:sp>
          <p:nvSpPr>
            <p:cNvPr id="164" name="TextovéPole 163"/>
            <p:cNvSpPr txBox="1"/>
            <p:nvPr/>
          </p:nvSpPr>
          <p:spPr>
            <a:xfrm>
              <a:off x="5659251" y="5858945"/>
              <a:ext cx="473874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smtClean="0">
                  <a:solidFill>
                    <a:schemeClr val="bg1"/>
                  </a:solidFill>
                </a:rPr>
                <a:t>21</a:t>
              </a:r>
              <a:endParaRPr lang="en-GB" sz="2000" b="1">
                <a:solidFill>
                  <a:schemeClr val="bg1"/>
                </a:solidFill>
              </a:endParaRPr>
            </a:p>
          </p:txBody>
        </p:sp>
        <p:sp>
          <p:nvSpPr>
            <p:cNvPr id="165" name="TextovéPole 164"/>
            <p:cNvSpPr txBox="1"/>
            <p:nvPr/>
          </p:nvSpPr>
          <p:spPr>
            <a:xfrm>
              <a:off x="5269856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20</a:t>
              </a:r>
              <a:endParaRPr lang="en-GB" sz="2000" b="1"/>
            </a:p>
          </p:txBody>
        </p:sp>
        <p:sp>
          <p:nvSpPr>
            <p:cNvPr id="166" name="TextovéPole 165"/>
            <p:cNvSpPr txBox="1"/>
            <p:nvPr/>
          </p:nvSpPr>
          <p:spPr>
            <a:xfrm>
              <a:off x="6012072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smtClean="0">
                  <a:solidFill>
                    <a:schemeClr val="bg1"/>
                  </a:solidFill>
                </a:rPr>
                <a:t>22</a:t>
              </a:r>
              <a:endParaRPr lang="en-GB" sz="2000" b="1">
                <a:solidFill>
                  <a:schemeClr val="bg1"/>
                </a:solidFill>
              </a:endParaRPr>
            </a:p>
          </p:txBody>
        </p:sp>
        <p:sp>
          <p:nvSpPr>
            <p:cNvPr id="167" name="TextovéPole 166"/>
            <p:cNvSpPr txBox="1"/>
            <p:nvPr/>
          </p:nvSpPr>
          <p:spPr>
            <a:xfrm>
              <a:off x="6381209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smtClean="0">
                  <a:solidFill>
                    <a:schemeClr val="bg1"/>
                  </a:solidFill>
                </a:rPr>
                <a:t>23</a:t>
              </a:r>
              <a:endParaRPr lang="en-GB" sz="2000" b="1">
                <a:solidFill>
                  <a:schemeClr val="bg1"/>
                </a:solidFill>
              </a:endParaRPr>
            </a:p>
          </p:txBody>
        </p:sp>
        <p:sp>
          <p:nvSpPr>
            <p:cNvPr id="168" name="TextovéPole 167"/>
            <p:cNvSpPr txBox="1"/>
            <p:nvPr/>
          </p:nvSpPr>
          <p:spPr>
            <a:xfrm>
              <a:off x="6759815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smtClean="0">
                  <a:solidFill>
                    <a:schemeClr val="bg1"/>
                  </a:solidFill>
                </a:rPr>
                <a:t>24</a:t>
              </a:r>
              <a:endParaRPr lang="en-GB" sz="2000" b="1">
                <a:solidFill>
                  <a:schemeClr val="bg1"/>
                </a:solidFill>
              </a:endParaRPr>
            </a:p>
          </p:txBody>
        </p:sp>
        <p:sp>
          <p:nvSpPr>
            <p:cNvPr id="169" name="TextovéPole 168"/>
            <p:cNvSpPr txBox="1"/>
            <p:nvPr/>
          </p:nvSpPr>
          <p:spPr>
            <a:xfrm>
              <a:off x="7505489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smtClean="0">
                  <a:solidFill>
                    <a:schemeClr val="bg1"/>
                  </a:solidFill>
                </a:rPr>
                <a:t>2</a:t>
              </a:r>
              <a:endParaRPr lang="en-GB" sz="2000" b="1">
                <a:solidFill>
                  <a:schemeClr val="bg1"/>
                </a:solidFill>
              </a:endParaRPr>
            </a:p>
          </p:txBody>
        </p:sp>
        <p:sp>
          <p:nvSpPr>
            <p:cNvPr id="170" name="TextovéPole 169"/>
            <p:cNvSpPr txBox="1"/>
            <p:nvPr/>
          </p:nvSpPr>
          <p:spPr>
            <a:xfrm>
              <a:off x="7127491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smtClean="0">
                  <a:solidFill>
                    <a:schemeClr val="bg1"/>
                  </a:solidFill>
                </a:rPr>
                <a:t>1</a:t>
              </a:r>
              <a:endParaRPr lang="en-GB" sz="2000" b="1">
                <a:solidFill>
                  <a:schemeClr val="bg1"/>
                </a:solidFill>
              </a:endParaRPr>
            </a:p>
          </p:txBody>
        </p:sp>
        <p:sp>
          <p:nvSpPr>
            <p:cNvPr id="171" name="TextovéPole 170"/>
            <p:cNvSpPr txBox="1"/>
            <p:nvPr/>
          </p:nvSpPr>
          <p:spPr>
            <a:xfrm>
              <a:off x="7869708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smtClean="0">
                  <a:solidFill>
                    <a:schemeClr val="bg1"/>
                  </a:solidFill>
                </a:rPr>
                <a:t>3</a:t>
              </a:r>
              <a:endParaRPr lang="en-GB" sz="2000" b="1">
                <a:solidFill>
                  <a:schemeClr val="bg1"/>
                </a:solidFill>
              </a:endParaRPr>
            </a:p>
          </p:txBody>
        </p:sp>
        <p:sp>
          <p:nvSpPr>
            <p:cNvPr id="172" name="TextovéPole 171"/>
            <p:cNvSpPr txBox="1"/>
            <p:nvPr/>
          </p:nvSpPr>
          <p:spPr>
            <a:xfrm>
              <a:off x="8230841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smtClean="0">
                  <a:solidFill>
                    <a:schemeClr val="bg1"/>
                  </a:solidFill>
                </a:rPr>
                <a:t>4</a:t>
              </a:r>
              <a:endParaRPr lang="en-GB" sz="2000" b="1">
                <a:solidFill>
                  <a:schemeClr val="bg1"/>
                </a:solidFill>
              </a:endParaRPr>
            </a:p>
          </p:txBody>
        </p:sp>
        <p:sp>
          <p:nvSpPr>
            <p:cNvPr id="173" name="TextovéPole 172"/>
            <p:cNvSpPr txBox="1"/>
            <p:nvPr/>
          </p:nvSpPr>
          <p:spPr>
            <a:xfrm>
              <a:off x="8609447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smtClean="0">
                  <a:solidFill>
                    <a:schemeClr val="bg1"/>
                  </a:solidFill>
                </a:rPr>
                <a:t>5</a:t>
              </a:r>
              <a:endParaRPr lang="en-GB" sz="2000" b="1">
                <a:solidFill>
                  <a:schemeClr val="bg1"/>
                </a:solidFill>
              </a:endParaRPr>
            </a:p>
          </p:txBody>
        </p:sp>
        <p:sp>
          <p:nvSpPr>
            <p:cNvPr id="174" name="TextovéPole 173"/>
            <p:cNvSpPr txBox="1"/>
            <p:nvPr/>
          </p:nvSpPr>
          <p:spPr>
            <a:xfrm>
              <a:off x="9355121" y="5852908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7</a:t>
              </a:r>
              <a:endParaRPr lang="en-GB" sz="2000" b="1"/>
            </a:p>
          </p:txBody>
        </p:sp>
        <p:sp>
          <p:nvSpPr>
            <p:cNvPr id="175" name="TextovéPole 174"/>
            <p:cNvSpPr txBox="1"/>
            <p:nvPr/>
          </p:nvSpPr>
          <p:spPr>
            <a:xfrm>
              <a:off x="9011318" y="5858945"/>
              <a:ext cx="430795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smtClean="0">
                  <a:solidFill>
                    <a:schemeClr val="bg1"/>
                  </a:solidFill>
                </a:rPr>
                <a:t>6</a:t>
              </a:r>
              <a:endParaRPr lang="en-GB" sz="2000" b="1">
                <a:solidFill>
                  <a:schemeClr val="bg1"/>
                </a:solidFill>
              </a:endParaRPr>
            </a:p>
          </p:txBody>
        </p:sp>
        <p:sp>
          <p:nvSpPr>
            <p:cNvPr id="176" name="TextovéPole 175"/>
            <p:cNvSpPr txBox="1"/>
            <p:nvPr/>
          </p:nvSpPr>
          <p:spPr>
            <a:xfrm>
              <a:off x="9918725" y="4399982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100</a:t>
              </a:r>
              <a:endParaRPr lang="en-GB" sz="2000" b="1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77" name="TextovéPole 176"/>
            <p:cNvSpPr txBox="1"/>
            <p:nvPr/>
          </p:nvSpPr>
          <p:spPr>
            <a:xfrm>
              <a:off x="348119" y="2890594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120</a:t>
              </a:r>
              <a:endParaRPr lang="en-GB" sz="2000" b="1"/>
            </a:p>
          </p:txBody>
        </p:sp>
        <p:sp>
          <p:nvSpPr>
            <p:cNvPr id="178" name="TextovéPole 177"/>
            <p:cNvSpPr txBox="1"/>
            <p:nvPr/>
          </p:nvSpPr>
          <p:spPr>
            <a:xfrm>
              <a:off x="348119" y="2521646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140</a:t>
              </a:r>
              <a:endParaRPr lang="en-GB" sz="2000" b="1"/>
            </a:p>
          </p:txBody>
        </p:sp>
        <p:sp>
          <p:nvSpPr>
            <p:cNvPr id="179" name="TextovéPole 178"/>
            <p:cNvSpPr txBox="1"/>
            <p:nvPr/>
          </p:nvSpPr>
          <p:spPr>
            <a:xfrm>
              <a:off x="348119" y="3259541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100</a:t>
              </a:r>
              <a:endParaRPr lang="en-GB" sz="2000" b="1"/>
            </a:p>
          </p:txBody>
        </p:sp>
        <p:sp>
          <p:nvSpPr>
            <p:cNvPr id="180" name="TextovéPole 179"/>
            <p:cNvSpPr txBox="1"/>
            <p:nvPr/>
          </p:nvSpPr>
          <p:spPr>
            <a:xfrm>
              <a:off x="348119" y="3628488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80</a:t>
              </a:r>
              <a:endParaRPr lang="en-GB" sz="2000" b="1"/>
            </a:p>
          </p:txBody>
        </p:sp>
        <p:sp>
          <p:nvSpPr>
            <p:cNvPr id="181" name="TextovéPole 180"/>
            <p:cNvSpPr txBox="1"/>
            <p:nvPr/>
          </p:nvSpPr>
          <p:spPr>
            <a:xfrm>
              <a:off x="9918725" y="3950133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120</a:t>
              </a:r>
              <a:endParaRPr lang="en-GB" sz="2000" b="1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82" name="TextovéPole 181"/>
            <p:cNvSpPr txBox="1"/>
            <p:nvPr/>
          </p:nvSpPr>
          <p:spPr>
            <a:xfrm>
              <a:off x="9918725" y="4849832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80</a:t>
              </a:r>
              <a:endParaRPr lang="en-GB" sz="2000" b="1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83" name="TextovéPole 182"/>
            <p:cNvSpPr txBox="1"/>
            <p:nvPr/>
          </p:nvSpPr>
          <p:spPr>
            <a:xfrm>
              <a:off x="348119" y="3997435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60</a:t>
              </a:r>
              <a:endParaRPr lang="en-GB" sz="2000" b="1"/>
            </a:p>
          </p:txBody>
        </p:sp>
        <p:sp>
          <p:nvSpPr>
            <p:cNvPr id="186" name="TextovéPole 185"/>
            <p:cNvSpPr txBox="1"/>
            <p:nvPr/>
          </p:nvSpPr>
          <p:spPr>
            <a:xfrm>
              <a:off x="9918725" y="5299681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60</a:t>
              </a:r>
              <a:endParaRPr lang="en-GB" sz="2000" b="1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87" name="TextovéPole 186"/>
            <p:cNvSpPr txBox="1"/>
            <p:nvPr/>
          </p:nvSpPr>
          <p:spPr>
            <a:xfrm>
              <a:off x="9355121" y="2075657"/>
              <a:ext cx="113209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[bpm]</a:t>
              </a:r>
              <a:endParaRPr lang="en-GB" sz="2000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88" name="TextovéPole 187"/>
            <p:cNvSpPr txBox="1"/>
            <p:nvPr/>
          </p:nvSpPr>
          <p:spPr>
            <a:xfrm>
              <a:off x="334566" y="1700808"/>
              <a:ext cx="12272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[mmHg]</a:t>
              </a:r>
              <a:endParaRPr lang="en-GB" sz="2000" b="1"/>
            </a:p>
          </p:txBody>
        </p:sp>
        <p:grpSp>
          <p:nvGrpSpPr>
            <p:cNvPr id="334" name="Skupina 333"/>
            <p:cNvGrpSpPr/>
            <p:nvPr/>
          </p:nvGrpSpPr>
          <p:grpSpPr>
            <a:xfrm>
              <a:off x="1020312" y="2463042"/>
              <a:ext cx="8937992" cy="3436796"/>
              <a:chOff x="1020312" y="2463042"/>
              <a:chExt cx="8937992" cy="3436796"/>
            </a:xfrm>
          </p:grpSpPr>
          <p:cxnSp>
            <p:nvCxnSpPr>
              <p:cNvPr id="9" name="Přímá spojnice 8"/>
              <p:cNvCxnSpPr/>
              <p:nvPr/>
            </p:nvCxnSpPr>
            <p:spPr>
              <a:xfrm flipH="1">
                <a:off x="1060337" y="3279444"/>
                <a:ext cx="129253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nice 9"/>
              <p:cNvCxnSpPr/>
              <p:nvPr/>
            </p:nvCxnSpPr>
            <p:spPr>
              <a:xfrm flipH="1">
                <a:off x="1212195" y="3165918"/>
                <a:ext cx="235487" cy="8616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/>
              <p:cNvCxnSpPr/>
              <p:nvPr/>
            </p:nvCxnSpPr>
            <p:spPr>
              <a:xfrm flipH="1">
                <a:off x="1447682" y="3079749"/>
                <a:ext cx="129253" cy="8616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 flipH="1" flipV="1">
                <a:off x="1578931" y="3079067"/>
                <a:ext cx="218391" cy="30193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 flipH="1">
                <a:off x="1797322" y="3252086"/>
                <a:ext cx="197469" cy="12891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nice 13"/>
              <p:cNvCxnSpPr/>
              <p:nvPr/>
            </p:nvCxnSpPr>
            <p:spPr>
              <a:xfrm flipH="1">
                <a:off x="1994792" y="3079749"/>
                <a:ext cx="182370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 flipH="1" flipV="1">
                <a:off x="2177161" y="3079749"/>
                <a:ext cx="182370" cy="15028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/>
              <p:nvPr/>
            </p:nvCxnSpPr>
            <p:spPr>
              <a:xfrm flipH="1">
                <a:off x="2348363" y="3068722"/>
                <a:ext cx="199445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 flipH="1">
                <a:off x="2547808" y="2821243"/>
                <a:ext cx="172337" cy="24747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/>
              <p:nvPr/>
            </p:nvCxnSpPr>
            <p:spPr>
              <a:xfrm flipH="1">
                <a:off x="2726267" y="2648905"/>
                <a:ext cx="166215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/>
              <p:nvPr/>
            </p:nvCxnSpPr>
            <p:spPr>
              <a:xfrm flipH="1" flipV="1">
                <a:off x="2909810" y="2643205"/>
                <a:ext cx="172318" cy="4307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/>
              <p:cNvCxnSpPr/>
              <p:nvPr/>
            </p:nvCxnSpPr>
            <p:spPr>
              <a:xfrm flipH="1" flipV="1">
                <a:off x="3091007" y="2693240"/>
                <a:ext cx="232318" cy="25174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0"/>
              <p:cNvCxnSpPr/>
              <p:nvPr/>
            </p:nvCxnSpPr>
            <p:spPr>
              <a:xfrm flipH="1">
                <a:off x="3296175" y="2551338"/>
                <a:ext cx="199487" cy="39451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/>
              <p:cNvCxnSpPr/>
              <p:nvPr/>
            </p:nvCxnSpPr>
            <p:spPr>
              <a:xfrm flipH="1">
                <a:off x="3492359" y="2522840"/>
                <a:ext cx="175640" cy="2849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/>
              <p:cNvCxnSpPr/>
              <p:nvPr/>
            </p:nvCxnSpPr>
            <p:spPr>
              <a:xfrm flipH="1" flipV="1">
                <a:off x="3667999" y="2522840"/>
                <a:ext cx="172337" cy="9186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/>
              <p:cNvCxnSpPr/>
              <p:nvPr/>
            </p:nvCxnSpPr>
            <p:spPr>
              <a:xfrm>
                <a:off x="3840336" y="2596244"/>
                <a:ext cx="172337" cy="55864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H="1" flipV="1">
                <a:off x="4015070" y="3165236"/>
                <a:ext cx="169940" cy="68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>
              <a:xfrm flipH="1" flipV="1">
                <a:off x="4185455" y="3176173"/>
                <a:ext cx="258060" cy="24825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>
              <a:xfrm flipH="1" flipV="1">
                <a:off x="4443516" y="3424423"/>
                <a:ext cx="129238" cy="129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H="1">
                <a:off x="4580864" y="3252086"/>
                <a:ext cx="207326" cy="30159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>
              <a:xfrm flipH="1">
                <a:off x="4788190" y="2993580"/>
                <a:ext cx="172337" cy="28338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>
              <a:xfrm flipH="1" flipV="1">
                <a:off x="4960527" y="2993580"/>
                <a:ext cx="192403" cy="28338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/>
              <p:cNvCxnSpPr/>
              <p:nvPr/>
            </p:nvCxnSpPr>
            <p:spPr>
              <a:xfrm flipH="1" flipV="1">
                <a:off x="5145865" y="3289870"/>
                <a:ext cx="189435" cy="4838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nice 31"/>
              <p:cNvCxnSpPr/>
              <p:nvPr/>
            </p:nvCxnSpPr>
            <p:spPr>
              <a:xfrm flipH="1" flipV="1">
                <a:off x="5335300" y="3351057"/>
                <a:ext cx="172318" cy="129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nice 32"/>
              <p:cNvCxnSpPr/>
              <p:nvPr/>
            </p:nvCxnSpPr>
            <p:spPr>
              <a:xfrm flipH="1">
                <a:off x="5517669" y="3342167"/>
                <a:ext cx="182370" cy="14169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>
              <a:xfrm flipH="1" flipV="1">
                <a:off x="5700039" y="3350696"/>
                <a:ext cx="172337" cy="20298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>
              <a:xfrm flipH="1">
                <a:off x="5882409" y="3510592"/>
                <a:ext cx="182370" cy="4308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>
              <a:xfrm flipH="1" flipV="1">
                <a:off x="6074812" y="3483862"/>
                <a:ext cx="172337" cy="28523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nice 36"/>
              <p:cNvCxnSpPr/>
              <p:nvPr/>
            </p:nvCxnSpPr>
            <p:spPr>
              <a:xfrm flipH="1">
                <a:off x="6257181" y="3510592"/>
                <a:ext cx="172337" cy="22756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nice 37"/>
              <p:cNvCxnSpPr/>
              <p:nvPr/>
            </p:nvCxnSpPr>
            <p:spPr>
              <a:xfrm flipH="1">
                <a:off x="6439551" y="3380998"/>
                <a:ext cx="244347" cy="12959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nice 38"/>
              <p:cNvCxnSpPr/>
              <p:nvPr/>
            </p:nvCxnSpPr>
            <p:spPr>
              <a:xfrm flipH="1" flipV="1">
                <a:off x="6649700" y="3362457"/>
                <a:ext cx="172337" cy="49281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39"/>
              <p:cNvCxnSpPr/>
              <p:nvPr/>
            </p:nvCxnSpPr>
            <p:spPr>
              <a:xfrm flipH="1">
                <a:off x="6818145" y="3727197"/>
                <a:ext cx="172337" cy="8320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40"/>
              <p:cNvCxnSpPr/>
              <p:nvPr/>
            </p:nvCxnSpPr>
            <p:spPr>
              <a:xfrm flipH="1" flipV="1">
                <a:off x="7014440" y="3727197"/>
                <a:ext cx="182370" cy="12807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>
              <a:xfrm flipH="1" flipV="1">
                <a:off x="7196810" y="3855266"/>
                <a:ext cx="182370" cy="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>
              <a:xfrm flipH="1">
                <a:off x="7379180" y="3768797"/>
                <a:ext cx="182370" cy="7673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>
              <a:xfrm flipH="1" flipV="1">
                <a:off x="7571582" y="3780557"/>
                <a:ext cx="172337" cy="1067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>
              <a:xfrm flipH="1">
                <a:off x="7743919" y="3682929"/>
                <a:ext cx="232507" cy="9762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>
              <a:xfrm flipH="1">
                <a:off x="7944497" y="3682929"/>
                <a:ext cx="164162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46"/>
              <p:cNvCxnSpPr/>
              <p:nvPr/>
            </p:nvCxnSpPr>
            <p:spPr>
              <a:xfrm flipH="1" flipV="1">
                <a:off x="8108659" y="3706490"/>
                <a:ext cx="232507" cy="13904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47"/>
              <p:cNvCxnSpPr/>
              <p:nvPr/>
            </p:nvCxnSpPr>
            <p:spPr>
              <a:xfrm flipH="1">
                <a:off x="8330878" y="3553676"/>
                <a:ext cx="162559" cy="27338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>
              <a:xfrm flipH="1" flipV="1">
                <a:off x="8489334" y="3549813"/>
                <a:ext cx="166434" cy="17738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>
              <a:xfrm flipH="1">
                <a:off x="8677403" y="3483862"/>
                <a:ext cx="232507" cy="23035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>
              <a:xfrm flipH="1">
                <a:off x="8895034" y="3414982"/>
                <a:ext cx="201583" cy="9149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>
              <a:xfrm flipH="1" flipV="1">
                <a:off x="9058191" y="3431866"/>
                <a:ext cx="201583" cy="12181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>
              <a:xfrm flipH="1">
                <a:off x="9259774" y="3154890"/>
                <a:ext cx="182370" cy="39336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/>
              <p:cNvCxnSpPr/>
              <p:nvPr/>
            </p:nvCxnSpPr>
            <p:spPr>
              <a:xfrm flipH="1" flipV="1">
                <a:off x="9422930" y="3181024"/>
                <a:ext cx="201583" cy="27970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nice 54"/>
              <p:cNvCxnSpPr/>
              <p:nvPr/>
            </p:nvCxnSpPr>
            <p:spPr>
              <a:xfrm flipH="1">
                <a:off x="9604369" y="3176173"/>
                <a:ext cx="201583" cy="27245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55"/>
              <p:cNvCxnSpPr/>
              <p:nvPr/>
            </p:nvCxnSpPr>
            <p:spPr>
              <a:xfrm flipH="1" flipV="1">
                <a:off x="1025326" y="4038135"/>
                <a:ext cx="191883" cy="1645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Přímá spojnice 56"/>
              <p:cNvCxnSpPr/>
              <p:nvPr/>
            </p:nvCxnSpPr>
            <p:spPr>
              <a:xfrm flipH="1">
                <a:off x="1231289" y="3785894"/>
                <a:ext cx="216393" cy="3922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Přímá spojnice 57"/>
              <p:cNvCxnSpPr/>
              <p:nvPr/>
            </p:nvCxnSpPr>
            <p:spPr>
              <a:xfrm flipH="1">
                <a:off x="1447682" y="3682929"/>
                <a:ext cx="152272" cy="1007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Přímá spojnice 58"/>
              <p:cNvCxnSpPr/>
              <p:nvPr/>
            </p:nvCxnSpPr>
            <p:spPr>
              <a:xfrm flipH="1" flipV="1">
                <a:off x="1599954" y="3704471"/>
                <a:ext cx="197369" cy="1507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/>
              <p:cNvCxnSpPr/>
              <p:nvPr/>
            </p:nvCxnSpPr>
            <p:spPr>
              <a:xfrm flipH="1">
                <a:off x="1778204" y="3682929"/>
                <a:ext cx="216588" cy="2218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/>
              <p:cNvCxnSpPr/>
              <p:nvPr/>
            </p:nvCxnSpPr>
            <p:spPr>
              <a:xfrm flipH="1">
                <a:off x="1994792" y="3492771"/>
                <a:ext cx="182370" cy="1837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Přímá spojnice 61"/>
              <p:cNvCxnSpPr/>
              <p:nvPr/>
            </p:nvCxnSpPr>
            <p:spPr>
              <a:xfrm flipH="1" flipV="1">
                <a:off x="2177161" y="3492771"/>
                <a:ext cx="171201" cy="918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nice 62"/>
              <p:cNvCxnSpPr/>
              <p:nvPr/>
            </p:nvCxnSpPr>
            <p:spPr>
              <a:xfrm flipH="1" flipV="1">
                <a:off x="2349313" y="3571345"/>
                <a:ext cx="198495" cy="671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nice 63"/>
              <p:cNvCxnSpPr/>
              <p:nvPr/>
            </p:nvCxnSpPr>
            <p:spPr>
              <a:xfrm flipH="1">
                <a:off x="2547809" y="3380998"/>
                <a:ext cx="178458" cy="26430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Přímá spojnice 64"/>
              <p:cNvCxnSpPr/>
              <p:nvPr/>
            </p:nvCxnSpPr>
            <p:spPr>
              <a:xfrm flipH="1">
                <a:off x="2714054" y="3300298"/>
                <a:ext cx="198494" cy="10258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Přímá spojnice 65"/>
              <p:cNvCxnSpPr/>
              <p:nvPr/>
            </p:nvCxnSpPr>
            <p:spPr>
              <a:xfrm flipH="1" flipV="1">
                <a:off x="2909810" y="3271095"/>
                <a:ext cx="198495" cy="671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Přímá spojnice 66"/>
              <p:cNvCxnSpPr/>
              <p:nvPr/>
            </p:nvCxnSpPr>
            <p:spPr>
              <a:xfrm flipH="1" flipV="1">
                <a:off x="3107919" y="3320878"/>
                <a:ext cx="188256" cy="2273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/>
              <p:cNvCxnSpPr/>
              <p:nvPr/>
            </p:nvCxnSpPr>
            <p:spPr>
              <a:xfrm flipH="1">
                <a:off x="3290290" y="3370665"/>
                <a:ext cx="182369" cy="16108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/>
              <p:cNvCxnSpPr/>
              <p:nvPr/>
            </p:nvCxnSpPr>
            <p:spPr>
              <a:xfrm flipH="1" flipV="1">
                <a:off x="3466772" y="3357285"/>
                <a:ext cx="188256" cy="2273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/>
              <p:cNvCxnSpPr/>
              <p:nvPr/>
            </p:nvCxnSpPr>
            <p:spPr>
              <a:xfrm flipH="1">
                <a:off x="3655030" y="3271095"/>
                <a:ext cx="188255" cy="27754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/>
              <p:cNvCxnSpPr/>
              <p:nvPr/>
            </p:nvCxnSpPr>
            <p:spPr>
              <a:xfrm flipH="1" flipV="1">
                <a:off x="3856849" y="3267311"/>
                <a:ext cx="188255" cy="409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nice 71"/>
              <p:cNvCxnSpPr/>
              <p:nvPr/>
            </p:nvCxnSpPr>
            <p:spPr>
              <a:xfrm flipH="1">
                <a:off x="4022610" y="3645303"/>
                <a:ext cx="188255" cy="1702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Přímá spojnice 72"/>
              <p:cNvCxnSpPr/>
              <p:nvPr/>
            </p:nvCxnSpPr>
            <p:spPr>
              <a:xfrm flipH="1" flipV="1">
                <a:off x="4220358" y="3662324"/>
                <a:ext cx="188255" cy="183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/>
              <p:cNvCxnSpPr/>
              <p:nvPr/>
            </p:nvCxnSpPr>
            <p:spPr>
              <a:xfrm flipH="1" flipV="1">
                <a:off x="4392609" y="3827451"/>
                <a:ext cx="188255" cy="17195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/>
              <p:cNvCxnSpPr/>
              <p:nvPr/>
            </p:nvCxnSpPr>
            <p:spPr>
              <a:xfrm flipH="1">
                <a:off x="4574979" y="3776011"/>
                <a:ext cx="213211" cy="2281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Přímá spojnice 75"/>
              <p:cNvCxnSpPr/>
              <p:nvPr/>
            </p:nvCxnSpPr>
            <p:spPr>
              <a:xfrm flipH="1">
                <a:off x="4788190" y="3492771"/>
                <a:ext cx="172337" cy="30109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76"/>
              <p:cNvCxnSpPr/>
              <p:nvPr/>
            </p:nvCxnSpPr>
            <p:spPr>
              <a:xfrm flipH="1" flipV="1">
                <a:off x="4964675" y="3490374"/>
                <a:ext cx="181190" cy="2933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Přímá spojnice 77"/>
              <p:cNvCxnSpPr/>
              <p:nvPr/>
            </p:nvCxnSpPr>
            <p:spPr>
              <a:xfrm flipH="1" flipV="1">
                <a:off x="5145865" y="3769293"/>
                <a:ext cx="188255" cy="2127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Přímá spojnice 78"/>
              <p:cNvCxnSpPr/>
              <p:nvPr/>
            </p:nvCxnSpPr>
            <p:spPr>
              <a:xfrm flipH="1" flipV="1">
                <a:off x="5334120" y="3969514"/>
                <a:ext cx="188255" cy="298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79"/>
              <p:cNvCxnSpPr/>
              <p:nvPr/>
            </p:nvCxnSpPr>
            <p:spPr>
              <a:xfrm flipH="1" flipV="1">
                <a:off x="5522375" y="3984458"/>
                <a:ext cx="188255" cy="972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/>
              <p:cNvCxnSpPr/>
              <p:nvPr/>
            </p:nvCxnSpPr>
            <p:spPr>
              <a:xfrm flipH="1">
                <a:off x="5700039" y="3982028"/>
                <a:ext cx="188255" cy="8191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/>
              <p:cNvCxnSpPr/>
              <p:nvPr/>
            </p:nvCxnSpPr>
            <p:spPr>
              <a:xfrm flipH="1" flipV="1">
                <a:off x="5889214" y="3986772"/>
                <a:ext cx="188255" cy="948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/>
              <p:cNvCxnSpPr/>
              <p:nvPr/>
            </p:nvCxnSpPr>
            <p:spPr>
              <a:xfrm flipH="1">
                <a:off x="6077469" y="4033062"/>
                <a:ext cx="188255" cy="38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/>
              <p:cNvCxnSpPr/>
              <p:nvPr/>
            </p:nvCxnSpPr>
            <p:spPr>
              <a:xfrm flipH="1" flipV="1">
                <a:off x="6268407" y="4038135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/>
              <p:cNvCxnSpPr/>
              <p:nvPr/>
            </p:nvCxnSpPr>
            <p:spPr>
              <a:xfrm flipH="1">
                <a:off x="6450777" y="4167425"/>
                <a:ext cx="198923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85"/>
              <p:cNvCxnSpPr/>
              <p:nvPr/>
            </p:nvCxnSpPr>
            <p:spPr>
              <a:xfrm flipH="1" flipV="1">
                <a:off x="6657723" y="4163935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86"/>
              <p:cNvCxnSpPr/>
              <p:nvPr/>
            </p:nvCxnSpPr>
            <p:spPr>
              <a:xfrm flipH="1">
                <a:off x="6845978" y="4289736"/>
                <a:ext cx="168462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Přímá spojnice 87"/>
              <p:cNvCxnSpPr/>
              <p:nvPr/>
            </p:nvCxnSpPr>
            <p:spPr>
              <a:xfrm flipH="1" flipV="1">
                <a:off x="7014440" y="4289737"/>
                <a:ext cx="182370" cy="629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římá spojnice 88"/>
              <p:cNvCxnSpPr/>
              <p:nvPr/>
            </p:nvCxnSpPr>
            <p:spPr>
              <a:xfrm flipH="1" flipV="1">
                <a:off x="7196810" y="4352637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Přímá spojnice 89"/>
              <p:cNvCxnSpPr/>
              <p:nvPr/>
            </p:nvCxnSpPr>
            <p:spPr>
              <a:xfrm flipH="1">
                <a:off x="7383327" y="4352637"/>
                <a:ext cx="188255" cy="1140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/>
              <p:cNvCxnSpPr/>
              <p:nvPr/>
            </p:nvCxnSpPr>
            <p:spPr>
              <a:xfrm flipH="1" flipV="1">
                <a:off x="7580428" y="4363202"/>
                <a:ext cx="188255" cy="1152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Přímá spojnice 91"/>
              <p:cNvCxnSpPr/>
              <p:nvPr/>
            </p:nvCxnSpPr>
            <p:spPr>
              <a:xfrm flipH="1">
                <a:off x="7756242" y="4363202"/>
                <a:ext cx="188255" cy="115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Přímá spojnice 92"/>
              <p:cNvCxnSpPr/>
              <p:nvPr/>
            </p:nvCxnSpPr>
            <p:spPr>
              <a:xfrm flipH="1">
                <a:off x="7957013" y="4352637"/>
                <a:ext cx="188255" cy="105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93"/>
              <p:cNvCxnSpPr/>
              <p:nvPr/>
            </p:nvCxnSpPr>
            <p:spPr>
              <a:xfrm flipH="1">
                <a:off x="8142623" y="4178161"/>
                <a:ext cx="188255" cy="1639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/>
              <p:cNvCxnSpPr/>
              <p:nvPr/>
            </p:nvCxnSpPr>
            <p:spPr>
              <a:xfrm flipH="1">
                <a:off x="8318030" y="4163935"/>
                <a:ext cx="188255" cy="1898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/>
              <p:cNvCxnSpPr/>
              <p:nvPr/>
            </p:nvCxnSpPr>
            <p:spPr>
              <a:xfrm flipH="1">
                <a:off x="8506285" y="4043416"/>
                <a:ext cx="188255" cy="115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96"/>
              <p:cNvCxnSpPr/>
              <p:nvPr/>
            </p:nvCxnSpPr>
            <p:spPr>
              <a:xfrm flipH="1">
                <a:off x="8682770" y="4033062"/>
                <a:ext cx="212265" cy="2867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/>
              <p:cNvCxnSpPr/>
              <p:nvPr/>
            </p:nvCxnSpPr>
            <p:spPr>
              <a:xfrm flipH="1">
                <a:off x="8888218" y="4033062"/>
                <a:ext cx="169973" cy="65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/>
              <p:cNvCxnSpPr/>
              <p:nvPr/>
            </p:nvCxnSpPr>
            <p:spPr>
              <a:xfrm flipH="1">
                <a:off x="9236424" y="3769293"/>
                <a:ext cx="205720" cy="4469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/>
              <p:cNvCxnSpPr/>
              <p:nvPr/>
            </p:nvCxnSpPr>
            <p:spPr>
              <a:xfrm flipH="1" flipV="1">
                <a:off x="9065424" y="4029568"/>
                <a:ext cx="194350" cy="19726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/>
              <p:cNvCxnSpPr/>
              <p:nvPr/>
            </p:nvCxnSpPr>
            <p:spPr>
              <a:xfrm flipH="1" flipV="1">
                <a:off x="9442145" y="3767854"/>
                <a:ext cx="182369" cy="595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/>
              <p:cNvCxnSpPr/>
              <p:nvPr/>
            </p:nvCxnSpPr>
            <p:spPr>
              <a:xfrm flipH="1">
                <a:off x="9604370" y="3731743"/>
                <a:ext cx="205719" cy="11035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02"/>
              <p:cNvCxnSpPr/>
              <p:nvPr/>
            </p:nvCxnSpPr>
            <p:spPr>
              <a:xfrm flipH="1">
                <a:off x="1037732" y="4975457"/>
                <a:ext cx="174464" cy="17233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Přímá spojnice 103"/>
              <p:cNvCxnSpPr/>
              <p:nvPr/>
            </p:nvCxnSpPr>
            <p:spPr>
              <a:xfrm flipH="1" flipV="1">
                <a:off x="1212196" y="4940963"/>
                <a:ext cx="235486" cy="29300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Přímá spojnice 104"/>
              <p:cNvCxnSpPr/>
              <p:nvPr/>
            </p:nvCxnSpPr>
            <p:spPr>
              <a:xfrm flipH="1">
                <a:off x="1410379" y="4803120"/>
                <a:ext cx="189575" cy="43084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Přímá spojnice 105"/>
              <p:cNvCxnSpPr/>
              <p:nvPr/>
            </p:nvCxnSpPr>
            <p:spPr>
              <a:xfrm flipH="1">
                <a:off x="1550396" y="4803120"/>
                <a:ext cx="246927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Přímá spojnice 106"/>
              <p:cNvCxnSpPr/>
              <p:nvPr/>
            </p:nvCxnSpPr>
            <p:spPr>
              <a:xfrm flipH="1" flipV="1">
                <a:off x="1808826" y="4803120"/>
                <a:ext cx="174462" cy="28434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Přímá spojnice 107"/>
              <p:cNvCxnSpPr/>
              <p:nvPr/>
            </p:nvCxnSpPr>
            <p:spPr>
              <a:xfrm flipH="1">
                <a:off x="1951174" y="4716952"/>
                <a:ext cx="225988" cy="34467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Přímá spojnice 108"/>
              <p:cNvCxnSpPr/>
              <p:nvPr/>
            </p:nvCxnSpPr>
            <p:spPr>
              <a:xfrm flipH="1">
                <a:off x="2177161" y="4716952"/>
                <a:ext cx="182370" cy="282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Přímá spojnice 109"/>
              <p:cNvCxnSpPr/>
              <p:nvPr/>
            </p:nvCxnSpPr>
            <p:spPr>
              <a:xfrm flipH="1">
                <a:off x="2335091" y="4478438"/>
                <a:ext cx="212717" cy="23851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Přímá spojnice 110"/>
              <p:cNvCxnSpPr/>
              <p:nvPr/>
            </p:nvCxnSpPr>
            <p:spPr>
              <a:xfrm flipH="1" flipV="1">
                <a:off x="2547808" y="4522836"/>
                <a:ext cx="178459" cy="7485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Přímá spojnice 111"/>
              <p:cNvCxnSpPr/>
              <p:nvPr/>
            </p:nvCxnSpPr>
            <p:spPr>
              <a:xfrm flipH="1">
                <a:off x="2721894" y="4522836"/>
                <a:ext cx="190653" cy="3743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Přímá spojnice 112"/>
              <p:cNvCxnSpPr/>
              <p:nvPr/>
            </p:nvCxnSpPr>
            <p:spPr>
              <a:xfrm flipH="1" flipV="1">
                <a:off x="2912547" y="4504121"/>
                <a:ext cx="152272" cy="9357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Přímá spojnice 113"/>
              <p:cNvCxnSpPr/>
              <p:nvPr/>
            </p:nvCxnSpPr>
            <p:spPr>
              <a:xfrm flipH="1">
                <a:off x="3091007" y="4321186"/>
                <a:ext cx="205168" cy="32090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Přímá spojnice 114"/>
              <p:cNvCxnSpPr/>
              <p:nvPr/>
            </p:nvCxnSpPr>
            <p:spPr>
              <a:xfrm flipH="1">
                <a:off x="3294199" y="4260116"/>
                <a:ext cx="172573" cy="6845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Přímá spojnice 115"/>
              <p:cNvCxnSpPr/>
              <p:nvPr/>
            </p:nvCxnSpPr>
            <p:spPr>
              <a:xfrm flipH="1" flipV="1">
                <a:off x="3416837" y="4249106"/>
                <a:ext cx="238191" cy="114096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Přímá spojnice 116"/>
              <p:cNvCxnSpPr/>
              <p:nvPr/>
            </p:nvCxnSpPr>
            <p:spPr>
              <a:xfrm flipH="1">
                <a:off x="3655030" y="4216270"/>
                <a:ext cx="172572" cy="135905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Přímá spojnice 117"/>
              <p:cNvCxnSpPr/>
              <p:nvPr/>
            </p:nvCxnSpPr>
            <p:spPr>
              <a:xfrm flipH="1" flipV="1">
                <a:off x="3839868" y="4189760"/>
                <a:ext cx="172572" cy="132726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Přímá spojnice 118"/>
              <p:cNvCxnSpPr/>
              <p:nvPr/>
            </p:nvCxnSpPr>
            <p:spPr>
              <a:xfrm flipH="1" flipV="1">
                <a:off x="4055640" y="4312977"/>
                <a:ext cx="150408" cy="20985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Přímá spojnice 119"/>
              <p:cNvCxnSpPr/>
              <p:nvPr/>
            </p:nvCxnSpPr>
            <p:spPr>
              <a:xfrm flipH="1">
                <a:off x="4200077" y="4216270"/>
                <a:ext cx="208536" cy="316455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Přímá spojnice 120"/>
              <p:cNvCxnSpPr/>
              <p:nvPr/>
            </p:nvCxnSpPr>
            <p:spPr>
              <a:xfrm flipH="1" flipV="1">
                <a:off x="4387800" y="4239637"/>
                <a:ext cx="193064" cy="24200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Přímá spojnice 121"/>
              <p:cNvCxnSpPr/>
              <p:nvPr/>
            </p:nvCxnSpPr>
            <p:spPr>
              <a:xfrm flipH="1" flipV="1">
                <a:off x="4605362" y="4486363"/>
                <a:ext cx="172572" cy="31675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římá spojnice 122"/>
              <p:cNvCxnSpPr/>
              <p:nvPr/>
            </p:nvCxnSpPr>
            <p:spPr>
              <a:xfrm flipH="1">
                <a:off x="4797530" y="4550908"/>
                <a:ext cx="167145" cy="266171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Přímá spojnice 123"/>
              <p:cNvCxnSpPr/>
              <p:nvPr/>
            </p:nvCxnSpPr>
            <p:spPr>
              <a:xfrm flipH="1" flipV="1">
                <a:off x="4960527" y="4548852"/>
                <a:ext cx="172572" cy="1963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římá spojnice 124"/>
              <p:cNvCxnSpPr/>
              <p:nvPr/>
            </p:nvCxnSpPr>
            <p:spPr>
              <a:xfrm flipH="1" flipV="1">
                <a:off x="5133099" y="4738307"/>
                <a:ext cx="201021" cy="150982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Přímá spojnice 125"/>
              <p:cNvCxnSpPr/>
              <p:nvPr/>
            </p:nvCxnSpPr>
            <p:spPr>
              <a:xfrm flipH="1" flipV="1">
                <a:off x="5341961" y="4860163"/>
                <a:ext cx="172572" cy="11529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Přímá spojnice 126"/>
              <p:cNvCxnSpPr/>
              <p:nvPr/>
            </p:nvCxnSpPr>
            <p:spPr>
              <a:xfrm flipH="1" flipV="1">
                <a:off x="5517211" y="4945292"/>
                <a:ext cx="172572" cy="37483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Přímá spojnice 127"/>
              <p:cNvCxnSpPr/>
              <p:nvPr/>
            </p:nvCxnSpPr>
            <p:spPr>
              <a:xfrm flipH="1" flipV="1">
                <a:off x="5676123" y="5321799"/>
                <a:ext cx="205828" cy="35297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Přímá spojnice 128"/>
              <p:cNvCxnSpPr/>
              <p:nvPr/>
            </p:nvCxnSpPr>
            <p:spPr>
              <a:xfrm flipV="1">
                <a:off x="5889214" y="5310032"/>
                <a:ext cx="188255" cy="36474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Přímá spojnice 129"/>
              <p:cNvCxnSpPr/>
              <p:nvPr/>
            </p:nvCxnSpPr>
            <p:spPr>
              <a:xfrm flipH="1">
                <a:off x="6060629" y="5233963"/>
                <a:ext cx="186062" cy="6596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Přímá spojnice 130"/>
              <p:cNvCxnSpPr/>
              <p:nvPr/>
            </p:nvCxnSpPr>
            <p:spPr>
              <a:xfrm flipH="1" flipV="1">
                <a:off x="6246690" y="5234236"/>
                <a:ext cx="182370" cy="26404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Přímá spojnice 131"/>
              <p:cNvCxnSpPr/>
              <p:nvPr/>
            </p:nvCxnSpPr>
            <p:spPr>
              <a:xfrm flipH="1">
                <a:off x="6420894" y="5450914"/>
                <a:ext cx="228806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Přímá spojnice 132"/>
              <p:cNvCxnSpPr/>
              <p:nvPr/>
            </p:nvCxnSpPr>
            <p:spPr>
              <a:xfrm flipH="1">
                <a:off x="6621465" y="5450914"/>
                <a:ext cx="228806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Přímá spojnice 133"/>
              <p:cNvCxnSpPr/>
              <p:nvPr/>
            </p:nvCxnSpPr>
            <p:spPr>
              <a:xfrm flipH="1">
                <a:off x="6800040" y="5445477"/>
                <a:ext cx="228805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římá spojnice 134"/>
              <p:cNvCxnSpPr/>
              <p:nvPr/>
            </p:nvCxnSpPr>
            <p:spPr>
              <a:xfrm flipH="1" flipV="1">
                <a:off x="7004022" y="5450914"/>
                <a:ext cx="192788" cy="1277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Přímá spojnice 135"/>
              <p:cNvCxnSpPr/>
              <p:nvPr/>
            </p:nvCxnSpPr>
            <p:spPr>
              <a:xfrm flipH="1">
                <a:off x="7196811" y="5578637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Přímá spojnice 136"/>
              <p:cNvCxnSpPr/>
              <p:nvPr/>
            </p:nvCxnSpPr>
            <p:spPr>
              <a:xfrm flipH="1" flipV="1">
                <a:off x="7379182" y="5578637"/>
                <a:ext cx="182367" cy="17233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Přímá spojnice 137"/>
              <p:cNvCxnSpPr/>
              <p:nvPr/>
            </p:nvCxnSpPr>
            <p:spPr>
              <a:xfrm flipH="1">
                <a:off x="7561551" y="5750974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Přímá spojnice 138"/>
              <p:cNvCxnSpPr/>
              <p:nvPr/>
            </p:nvCxnSpPr>
            <p:spPr>
              <a:xfrm flipH="1">
                <a:off x="7756244" y="5737165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Přímá spojnice 139"/>
              <p:cNvCxnSpPr/>
              <p:nvPr/>
            </p:nvCxnSpPr>
            <p:spPr>
              <a:xfrm flipH="1">
                <a:off x="7976428" y="5578637"/>
                <a:ext cx="166196" cy="17233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Přímá spojnice 140"/>
              <p:cNvCxnSpPr/>
              <p:nvPr/>
            </p:nvCxnSpPr>
            <p:spPr>
              <a:xfrm flipH="1" flipV="1">
                <a:off x="8135114" y="5584453"/>
                <a:ext cx="166196" cy="8035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Přímá spojnice 141"/>
              <p:cNvCxnSpPr/>
              <p:nvPr/>
            </p:nvCxnSpPr>
            <p:spPr>
              <a:xfrm flipH="1">
                <a:off x="8301310" y="5310032"/>
                <a:ext cx="204975" cy="34421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Přímá spojnice 142"/>
              <p:cNvCxnSpPr/>
              <p:nvPr/>
            </p:nvCxnSpPr>
            <p:spPr>
              <a:xfrm flipH="1">
                <a:off x="8491511" y="5266948"/>
                <a:ext cx="203029" cy="7461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Přímá spojnice 143"/>
              <p:cNvCxnSpPr/>
              <p:nvPr/>
            </p:nvCxnSpPr>
            <p:spPr>
              <a:xfrm flipH="1" flipV="1">
                <a:off x="8705907" y="5299932"/>
                <a:ext cx="182311" cy="35431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Přímá spojnice 144"/>
              <p:cNvCxnSpPr/>
              <p:nvPr/>
            </p:nvCxnSpPr>
            <p:spPr>
              <a:xfrm flipH="1">
                <a:off x="8871049" y="5321799"/>
                <a:ext cx="187142" cy="30348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Přímá spojnice 145"/>
              <p:cNvCxnSpPr/>
              <p:nvPr/>
            </p:nvCxnSpPr>
            <p:spPr>
              <a:xfrm flipH="1" flipV="1">
                <a:off x="9070648" y="5279522"/>
                <a:ext cx="165776" cy="8673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Přímá spojnice 146"/>
              <p:cNvCxnSpPr/>
              <p:nvPr/>
            </p:nvCxnSpPr>
            <p:spPr>
              <a:xfrm flipH="1">
                <a:off x="9248128" y="4975457"/>
                <a:ext cx="182310" cy="38976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Přímá spojnice 147"/>
              <p:cNvCxnSpPr/>
              <p:nvPr/>
            </p:nvCxnSpPr>
            <p:spPr>
              <a:xfrm flipH="1" flipV="1">
                <a:off x="9422060" y="4999282"/>
                <a:ext cx="190807" cy="21018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Přímá spojnice 148"/>
              <p:cNvCxnSpPr/>
              <p:nvPr/>
            </p:nvCxnSpPr>
            <p:spPr>
              <a:xfrm flipH="1" flipV="1">
                <a:off x="9638469" y="5192888"/>
                <a:ext cx="182310" cy="74060"/>
              </a:xfrm>
              <a:prstGeom prst="line">
                <a:avLst/>
              </a:prstGeom>
              <a:ln w="190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Přímá spojnice 149"/>
              <p:cNvCxnSpPr/>
              <p:nvPr/>
            </p:nvCxnSpPr>
            <p:spPr>
              <a:xfrm flipH="1">
                <a:off x="1027128" y="5876783"/>
                <a:ext cx="8917454" cy="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Přímá spojnice 150"/>
              <p:cNvCxnSpPr/>
              <p:nvPr/>
            </p:nvCxnSpPr>
            <p:spPr>
              <a:xfrm>
                <a:off x="1020312" y="2463042"/>
                <a:ext cx="0" cy="34032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Přímá spojnice 183"/>
              <p:cNvCxnSpPr/>
              <p:nvPr/>
            </p:nvCxnSpPr>
            <p:spPr>
              <a:xfrm flipH="1" flipV="1">
                <a:off x="9958302" y="2496558"/>
                <a:ext cx="2" cy="340328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Přímá spojnice 184"/>
              <p:cNvCxnSpPr/>
              <p:nvPr/>
            </p:nvCxnSpPr>
            <p:spPr>
              <a:xfrm flipH="1">
                <a:off x="9604431" y="4999282"/>
                <a:ext cx="256190" cy="182371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Ovál 188"/>
              <p:cNvSpPr/>
              <p:nvPr/>
            </p:nvSpPr>
            <p:spPr>
              <a:xfrm>
                <a:off x="1164871" y="323446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0" name="Ovál 189"/>
              <p:cNvSpPr/>
              <p:nvPr/>
            </p:nvSpPr>
            <p:spPr>
              <a:xfrm>
                <a:off x="1388021" y="312487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1" name="Ovál 190"/>
              <p:cNvSpPr/>
              <p:nvPr/>
            </p:nvSpPr>
            <p:spPr>
              <a:xfrm>
                <a:off x="1554021" y="303591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2" name="Ovál 191"/>
              <p:cNvSpPr/>
              <p:nvPr/>
            </p:nvSpPr>
            <p:spPr>
              <a:xfrm>
                <a:off x="1929739" y="322312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3" name="Ovál 192"/>
              <p:cNvSpPr/>
              <p:nvPr/>
            </p:nvSpPr>
            <p:spPr>
              <a:xfrm>
                <a:off x="1750220" y="330334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4" name="Ovál 193"/>
              <p:cNvSpPr/>
              <p:nvPr/>
            </p:nvSpPr>
            <p:spPr>
              <a:xfrm>
                <a:off x="2118640" y="306232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5" name="Ovál 194"/>
              <p:cNvSpPr/>
              <p:nvPr/>
            </p:nvSpPr>
            <p:spPr>
              <a:xfrm>
                <a:off x="2313599" y="316387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6" name="Ovál 195"/>
              <p:cNvSpPr/>
              <p:nvPr/>
            </p:nvSpPr>
            <p:spPr>
              <a:xfrm>
                <a:off x="3045074" y="2661787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7" name="Ovál 196"/>
              <p:cNvSpPr/>
              <p:nvPr/>
            </p:nvSpPr>
            <p:spPr>
              <a:xfrm>
                <a:off x="2857668" y="261610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8" name="Ovál 197"/>
              <p:cNvSpPr/>
              <p:nvPr/>
            </p:nvSpPr>
            <p:spPr>
              <a:xfrm>
                <a:off x="2672169" y="276749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9" name="Ovál 198"/>
              <p:cNvSpPr/>
              <p:nvPr/>
            </p:nvSpPr>
            <p:spPr>
              <a:xfrm>
                <a:off x="2481581" y="30357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0" name="Ovál 199"/>
              <p:cNvSpPr/>
              <p:nvPr/>
            </p:nvSpPr>
            <p:spPr>
              <a:xfrm>
                <a:off x="3227444" y="286048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1" name="Ovál 200"/>
              <p:cNvSpPr/>
              <p:nvPr/>
            </p:nvSpPr>
            <p:spPr>
              <a:xfrm>
                <a:off x="3425247" y="253967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2" name="Ovál 201"/>
              <p:cNvSpPr/>
              <p:nvPr/>
            </p:nvSpPr>
            <p:spPr>
              <a:xfrm>
                <a:off x="3605735" y="24811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3" name="Ovál 202"/>
              <p:cNvSpPr/>
              <p:nvPr/>
            </p:nvSpPr>
            <p:spPr>
              <a:xfrm>
                <a:off x="3785770" y="257858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4" name="Ovál 203"/>
              <p:cNvSpPr/>
              <p:nvPr/>
            </p:nvSpPr>
            <p:spPr>
              <a:xfrm>
                <a:off x="3976845" y="312233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5" name="Ovál 204"/>
              <p:cNvSpPr/>
              <p:nvPr/>
            </p:nvSpPr>
            <p:spPr>
              <a:xfrm>
                <a:off x="4141926" y="314717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6" name="Ovál 205"/>
              <p:cNvSpPr/>
              <p:nvPr/>
            </p:nvSpPr>
            <p:spPr>
              <a:xfrm>
                <a:off x="4354515" y="334862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7" name="Ovál 206"/>
              <p:cNvSpPr/>
              <p:nvPr/>
            </p:nvSpPr>
            <p:spPr>
              <a:xfrm>
                <a:off x="4532633" y="345727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8" name="Ovál 207"/>
              <p:cNvSpPr/>
              <p:nvPr/>
            </p:nvSpPr>
            <p:spPr>
              <a:xfrm>
                <a:off x="4723835" y="321724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9" name="Ovál 208"/>
              <p:cNvSpPr/>
              <p:nvPr/>
            </p:nvSpPr>
            <p:spPr>
              <a:xfrm>
                <a:off x="4902180" y="293462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0" name="Ovál 209"/>
              <p:cNvSpPr/>
              <p:nvPr/>
            </p:nvSpPr>
            <p:spPr>
              <a:xfrm>
                <a:off x="5094902" y="323842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1" name="Ovál 210"/>
              <p:cNvSpPr/>
              <p:nvPr/>
            </p:nvSpPr>
            <p:spPr>
              <a:xfrm>
                <a:off x="5273246" y="330531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2" name="Ovál 211"/>
              <p:cNvSpPr/>
              <p:nvPr/>
            </p:nvSpPr>
            <p:spPr>
              <a:xfrm>
                <a:off x="5453519" y="34066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3" name="Ovál 212"/>
              <p:cNvSpPr/>
              <p:nvPr/>
            </p:nvSpPr>
            <p:spPr>
              <a:xfrm>
                <a:off x="5639881" y="329540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4" name="Ovál 213"/>
              <p:cNvSpPr/>
              <p:nvPr/>
            </p:nvSpPr>
            <p:spPr>
              <a:xfrm>
                <a:off x="5814533" y="35028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5" name="Ovál 214"/>
              <p:cNvSpPr/>
              <p:nvPr/>
            </p:nvSpPr>
            <p:spPr>
              <a:xfrm>
                <a:off x="6035748" y="347192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6" name="Ovál 215"/>
              <p:cNvSpPr/>
              <p:nvPr/>
            </p:nvSpPr>
            <p:spPr>
              <a:xfrm>
                <a:off x="6193050" y="367969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7" name="Ovál 216"/>
              <p:cNvSpPr/>
              <p:nvPr/>
            </p:nvSpPr>
            <p:spPr>
              <a:xfrm>
                <a:off x="6370701" y="346877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8" name="Ovál 217"/>
              <p:cNvSpPr/>
              <p:nvPr/>
            </p:nvSpPr>
            <p:spPr>
              <a:xfrm>
                <a:off x="6593128" y="336608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9" name="Ovál 218"/>
              <p:cNvSpPr/>
              <p:nvPr/>
            </p:nvSpPr>
            <p:spPr>
              <a:xfrm>
                <a:off x="6763929" y="376013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0" name="Ovál 219"/>
              <p:cNvSpPr/>
              <p:nvPr/>
            </p:nvSpPr>
            <p:spPr>
              <a:xfrm>
                <a:off x="6942083" y="36899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1" name="Ovál 220"/>
              <p:cNvSpPr/>
              <p:nvPr/>
            </p:nvSpPr>
            <p:spPr>
              <a:xfrm>
                <a:off x="7116748" y="38118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2" name="Ovál 221"/>
              <p:cNvSpPr/>
              <p:nvPr/>
            </p:nvSpPr>
            <p:spPr>
              <a:xfrm>
                <a:off x="7304820" y="381443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3" name="Ovál 222"/>
              <p:cNvSpPr/>
              <p:nvPr/>
            </p:nvSpPr>
            <p:spPr>
              <a:xfrm>
                <a:off x="7493787" y="3735297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4" name="Ovál 223"/>
              <p:cNvSpPr/>
              <p:nvPr/>
            </p:nvSpPr>
            <p:spPr>
              <a:xfrm>
                <a:off x="7679311" y="373815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5" name="Ovál 224"/>
              <p:cNvSpPr/>
              <p:nvPr/>
            </p:nvSpPr>
            <p:spPr>
              <a:xfrm>
                <a:off x="7853376" y="364310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6" name="Ovál 225"/>
              <p:cNvSpPr/>
              <p:nvPr/>
            </p:nvSpPr>
            <p:spPr>
              <a:xfrm>
                <a:off x="8042654" y="363732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7" name="Ovál 226"/>
              <p:cNvSpPr/>
              <p:nvPr/>
            </p:nvSpPr>
            <p:spPr>
              <a:xfrm>
                <a:off x="8227784" y="379656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Ovál 227"/>
              <p:cNvSpPr/>
              <p:nvPr/>
            </p:nvSpPr>
            <p:spPr>
              <a:xfrm>
                <a:off x="8421326" y="351315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Ovál 228"/>
              <p:cNvSpPr/>
              <p:nvPr/>
            </p:nvSpPr>
            <p:spPr>
              <a:xfrm>
                <a:off x="8601281" y="365351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Ovál 229"/>
              <p:cNvSpPr/>
              <p:nvPr/>
            </p:nvSpPr>
            <p:spPr>
              <a:xfrm>
                <a:off x="8806194" y="346877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Ovál 230"/>
              <p:cNvSpPr/>
              <p:nvPr/>
            </p:nvSpPr>
            <p:spPr>
              <a:xfrm>
                <a:off x="8981428" y="339767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Ovál 231"/>
              <p:cNvSpPr/>
              <p:nvPr/>
            </p:nvSpPr>
            <p:spPr>
              <a:xfrm>
                <a:off x="9163798" y="350648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3" name="Ovál 232"/>
              <p:cNvSpPr/>
              <p:nvPr/>
            </p:nvSpPr>
            <p:spPr>
              <a:xfrm>
                <a:off x="9550771" y="339175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Ovál 233"/>
              <p:cNvSpPr/>
              <p:nvPr/>
            </p:nvSpPr>
            <p:spPr>
              <a:xfrm>
                <a:off x="9370665" y="314958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Ovál 234"/>
              <p:cNvSpPr/>
              <p:nvPr/>
            </p:nvSpPr>
            <p:spPr>
              <a:xfrm>
                <a:off x="9718599" y="316591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Ovál 235"/>
              <p:cNvSpPr/>
              <p:nvPr/>
            </p:nvSpPr>
            <p:spPr>
              <a:xfrm>
                <a:off x="1170414" y="489591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7" name="Ovál 236"/>
              <p:cNvSpPr/>
              <p:nvPr/>
            </p:nvSpPr>
            <p:spPr>
              <a:xfrm>
                <a:off x="1393203" y="374063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Ovál 237"/>
              <p:cNvSpPr/>
              <p:nvPr/>
            </p:nvSpPr>
            <p:spPr>
              <a:xfrm>
                <a:off x="1553546" y="363724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Ovál 238"/>
              <p:cNvSpPr/>
              <p:nvPr/>
            </p:nvSpPr>
            <p:spPr>
              <a:xfrm>
                <a:off x="1742824" y="381889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0" name="Ovál 239"/>
              <p:cNvSpPr/>
              <p:nvPr/>
            </p:nvSpPr>
            <p:spPr>
              <a:xfrm>
                <a:off x="1921328" y="364055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Ovál 240"/>
              <p:cNvSpPr/>
              <p:nvPr/>
            </p:nvSpPr>
            <p:spPr>
              <a:xfrm>
                <a:off x="2661268" y="335765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Ovál 241"/>
              <p:cNvSpPr/>
              <p:nvPr/>
            </p:nvSpPr>
            <p:spPr>
              <a:xfrm>
                <a:off x="2857764" y="324539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3" name="Ovál 242"/>
              <p:cNvSpPr/>
              <p:nvPr/>
            </p:nvSpPr>
            <p:spPr>
              <a:xfrm>
                <a:off x="2111443" y="345423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Ovál 243"/>
              <p:cNvSpPr/>
              <p:nvPr/>
            </p:nvSpPr>
            <p:spPr>
              <a:xfrm>
                <a:off x="2299683" y="352245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Ovál 244"/>
              <p:cNvSpPr/>
              <p:nvPr/>
            </p:nvSpPr>
            <p:spPr>
              <a:xfrm>
                <a:off x="2489762" y="357411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6" name="Ovál 245"/>
              <p:cNvSpPr/>
              <p:nvPr/>
            </p:nvSpPr>
            <p:spPr>
              <a:xfrm>
                <a:off x="3209923" y="34791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7" name="Ovál 246"/>
              <p:cNvSpPr/>
              <p:nvPr/>
            </p:nvSpPr>
            <p:spPr>
              <a:xfrm>
                <a:off x="3034454" y="327739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8" name="Ovál 247"/>
              <p:cNvSpPr/>
              <p:nvPr/>
            </p:nvSpPr>
            <p:spPr>
              <a:xfrm>
                <a:off x="3413763" y="333791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9" name="Ovál 248"/>
              <p:cNvSpPr/>
              <p:nvPr/>
            </p:nvSpPr>
            <p:spPr>
              <a:xfrm>
                <a:off x="3586683" y="35115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0" name="Ovál 249"/>
              <p:cNvSpPr/>
              <p:nvPr/>
            </p:nvSpPr>
            <p:spPr>
              <a:xfrm>
                <a:off x="3785644" y="323571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1" name="Ovál 250"/>
              <p:cNvSpPr/>
              <p:nvPr/>
            </p:nvSpPr>
            <p:spPr>
              <a:xfrm>
                <a:off x="3968679" y="358146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2" name="Ovál 251"/>
              <p:cNvSpPr/>
              <p:nvPr/>
            </p:nvSpPr>
            <p:spPr>
              <a:xfrm>
                <a:off x="4144259" y="36086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3" name="Ovál 252"/>
              <p:cNvSpPr/>
              <p:nvPr/>
            </p:nvSpPr>
            <p:spPr>
              <a:xfrm>
                <a:off x="4330220" y="37579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4" name="Ovál 253"/>
              <p:cNvSpPr/>
              <p:nvPr/>
            </p:nvSpPr>
            <p:spPr>
              <a:xfrm>
                <a:off x="4523944" y="394069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5" name="Ovál 254"/>
              <p:cNvSpPr/>
              <p:nvPr/>
            </p:nvSpPr>
            <p:spPr>
              <a:xfrm>
                <a:off x="4721656" y="374021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6" name="Ovál 255"/>
              <p:cNvSpPr/>
              <p:nvPr/>
            </p:nvSpPr>
            <p:spPr>
              <a:xfrm>
                <a:off x="4898263" y="347232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7" name="Ovál 256"/>
              <p:cNvSpPr/>
              <p:nvPr/>
            </p:nvSpPr>
            <p:spPr>
              <a:xfrm>
                <a:off x="5071064" y="368809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8" name="Ovál 257"/>
              <p:cNvSpPr/>
              <p:nvPr/>
            </p:nvSpPr>
            <p:spPr>
              <a:xfrm>
                <a:off x="5251812" y="390390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9" name="Ovál 258"/>
              <p:cNvSpPr/>
              <p:nvPr/>
            </p:nvSpPr>
            <p:spPr>
              <a:xfrm>
                <a:off x="5444009" y="393076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0" name="Ovál 259"/>
              <p:cNvSpPr/>
              <p:nvPr/>
            </p:nvSpPr>
            <p:spPr>
              <a:xfrm>
                <a:off x="5643850" y="399637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1" name="Ovál 260"/>
              <p:cNvSpPr/>
              <p:nvPr/>
            </p:nvSpPr>
            <p:spPr>
              <a:xfrm>
                <a:off x="5822007" y="393632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2" name="Ovál 261"/>
              <p:cNvSpPr/>
              <p:nvPr/>
            </p:nvSpPr>
            <p:spPr>
              <a:xfrm>
                <a:off x="6003906" y="402045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3" name="Ovál 262"/>
              <p:cNvSpPr/>
              <p:nvPr/>
            </p:nvSpPr>
            <p:spPr>
              <a:xfrm>
                <a:off x="6185838" y="398201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4" name="Ovál 263"/>
              <p:cNvSpPr/>
              <p:nvPr/>
            </p:nvSpPr>
            <p:spPr>
              <a:xfrm>
                <a:off x="6363985" y="410040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5" name="Ovál 264"/>
              <p:cNvSpPr/>
              <p:nvPr/>
            </p:nvSpPr>
            <p:spPr>
              <a:xfrm>
                <a:off x="6562687" y="410560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6" name="Ovál 265"/>
              <p:cNvSpPr/>
              <p:nvPr/>
            </p:nvSpPr>
            <p:spPr>
              <a:xfrm>
                <a:off x="6753223" y="42244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7" name="Ovál 266"/>
              <p:cNvSpPr/>
              <p:nvPr/>
            </p:nvSpPr>
            <p:spPr>
              <a:xfrm>
                <a:off x="6936708" y="423191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8" name="Ovál 267"/>
              <p:cNvSpPr/>
              <p:nvPr/>
            </p:nvSpPr>
            <p:spPr>
              <a:xfrm>
                <a:off x="7109045" y="428610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9" name="Ovál 268"/>
              <p:cNvSpPr/>
              <p:nvPr/>
            </p:nvSpPr>
            <p:spPr>
              <a:xfrm>
                <a:off x="7302223" y="44205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0" name="Ovál 269"/>
              <p:cNvSpPr/>
              <p:nvPr/>
            </p:nvSpPr>
            <p:spPr>
              <a:xfrm>
                <a:off x="7490892" y="43106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1" name="Ovál 270"/>
              <p:cNvSpPr/>
              <p:nvPr/>
            </p:nvSpPr>
            <p:spPr>
              <a:xfrm>
                <a:off x="7681404" y="442578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2" name="Ovál 271"/>
              <p:cNvSpPr/>
              <p:nvPr/>
            </p:nvSpPr>
            <p:spPr>
              <a:xfrm>
                <a:off x="7863774" y="43106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3" name="Ovál 272"/>
              <p:cNvSpPr/>
              <p:nvPr/>
            </p:nvSpPr>
            <p:spPr>
              <a:xfrm>
                <a:off x="8056899" y="429427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4" name="Ovál 273"/>
              <p:cNvSpPr/>
              <p:nvPr/>
            </p:nvSpPr>
            <p:spPr>
              <a:xfrm>
                <a:off x="8258243" y="414643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5" name="Ovál 274"/>
              <p:cNvSpPr/>
              <p:nvPr/>
            </p:nvSpPr>
            <p:spPr>
              <a:xfrm>
                <a:off x="8394604" y="410109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6" name="Ovál 275"/>
              <p:cNvSpPr/>
              <p:nvPr/>
            </p:nvSpPr>
            <p:spPr>
              <a:xfrm>
                <a:off x="8593253" y="400310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7" name="Ovál 276"/>
              <p:cNvSpPr/>
              <p:nvPr/>
            </p:nvSpPr>
            <p:spPr>
              <a:xfrm>
                <a:off x="8783789" y="397409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8" name="Ovál 277"/>
              <p:cNvSpPr/>
              <p:nvPr/>
            </p:nvSpPr>
            <p:spPr>
              <a:xfrm>
                <a:off x="8974324" y="398677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9" name="Ovál 278"/>
              <p:cNvSpPr/>
              <p:nvPr/>
            </p:nvSpPr>
            <p:spPr>
              <a:xfrm>
                <a:off x="9177090" y="415911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0" name="Ovál 279"/>
              <p:cNvSpPr/>
              <p:nvPr/>
            </p:nvSpPr>
            <p:spPr>
              <a:xfrm>
                <a:off x="9347230" y="373192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1" name="Ovál 280"/>
              <p:cNvSpPr/>
              <p:nvPr/>
            </p:nvSpPr>
            <p:spPr>
              <a:xfrm>
                <a:off x="9521434" y="37673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2" name="Ovál 281"/>
              <p:cNvSpPr/>
              <p:nvPr/>
            </p:nvSpPr>
            <p:spPr>
              <a:xfrm>
                <a:off x="9720136" y="369653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3" name="Ovál 282"/>
              <p:cNvSpPr/>
              <p:nvPr/>
            </p:nvSpPr>
            <p:spPr>
              <a:xfrm>
                <a:off x="1363523" y="5152954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4" name="Ovál 283"/>
              <p:cNvSpPr/>
              <p:nvPr/>
            </p:nvSpPr>
            <p:spPr>
              <a:xfrm>
                <a:off x="1535154" y="476323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5" name="Ovál 284"/>
              <p:cNvSpPr/>
              <p:nvPr/>
            </p:nvSpPr>
            <p:spPr>
              <a:xfrm>
                <a:off x="1774314" y="475418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6" name="Ovál 285"/>
              <p:cNvSpPr/>
              <p:nvPr/>
            </p:nvSpPr>
            <p:spPr>
              <a:xfrm>
                <a:off x="1899894" y="501705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7" name="Ovál 286"/>
              <p:cNvSpPr/>
              <p:nvPr/>
            </p:nvSpPr>
            <p:spPr>
              <a:xfrm>
                <a:off x="2295215" y="467313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8" name="Ovál 287"/>
              <p:cNvSpPr/>
              <p:nvPr/>
            </p:nvSpPr>
            <p:spPr>
              <a:xfrm>
                <a:off x="2118640" y="470242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9" name="Ovál 288"/>
              <p:cNvSpPr/>
              <p:nvPr/>
            </p:nvSpPr>
            <p:spPr>
              <a:xfrm>
                <a:off x="2479717" y="446672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0" name="Ovál 289"/>
              <p:cNvSpPr/>
              <p:nvPr/>
            </p:nvSpPr>
            <p:spPr>
              <a:xfrm>
                <a:off x="2655064" y="454220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1" name="Ovál 290"/>
              <p:cNvSpPr/>
              <p:nvPr/>
            </p:nvSpPr>
            <p:spPr>
              <a:xfrm>
                <a:off x="4148639" y="448164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2" name="Ovál 291"/>
              <p:cNvSpPr/>
              <p:nvPr/>
            </p:nvSpPr>
            <p:spPr>
              <a:xfrm>
                <a:off x="2859128" y="447843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3" name="Ovál 292"/>
              <p:cNvSpPr/>
              <p:nvPr/>
            </p:nvSpPr>
            <p:spPr>
              <a:xfrm>
                <a:off x="3027679" y="45835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4" name="Ovál 293"/>
              <p:cNvSpPr/>
              <p:nvPr/>
            </p:nvSpPr>
            <p:spPr>
              <a:xfrm>
                <a:off x="3236192" y="428267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5" name="Ovál 294"/>
              <p:cNvSpPr/>
              <p:nvPr/>
            </p:nvSpPr>
            <p:spPr>
              <a:xfrm>
                <a:off x="3394228" y="421878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6" name="Ovál 295"/>
              <p:cNvSpPr/>
              <p:nvPr/>
            </p:nvSpPr>
            <p:spPr>
              <a:xfrm>
                <a:off x="3587792" y="429427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7" name="Ovál 296"/>
              <p:cNvSpPr/>
              <p:nvPr/>
            </p:nvSpPr>
            <p:spPr>
              <a:xfrm>
                <a:off x="3782723" y="415425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8" name="Ovál 297"/>
              <p:cNvSpPr/>
              <p:nvPr/>
            </p:nvSpPr>
            <p:spPr>
              <a:xfrm>
                <a:off x="3987048" y="428117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9" name="Ovál 298"/>
              <p:cNvSpPr/>
              <p:nvPr/>
            </p:nvSpPr>
            <p:spPr>
              <a:xfrm>
                <a:off x="1158098" y="41319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0" name="Ovál 299"/>
              <p:cNvSpPr/>
              <p:nvPr/>
            </p:nvSpPr>
            <p:spPr>
              <a:xfrm>
                <a:off x="4349028" y="419427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1" name="Ovál 300"/>
              <p:cNvSpPr/>
              <p:nvPr/>
            </p:nvSpPr>
            <p:spPr>
              <a:xfrm>
                <a:off x="4540232" y="445030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2" name="Ovál 301"/>
              <p:cNvSpPr/>
              <p:nvPr/>
            </p:nvSpPr>
            <p:spPr>
              <a:xfrm>
                <a:off x="4742741" y="478036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3" name="Ovál 302"/>
              <p:cNvSpPr/>
              <p:nvPr/>
            </p:nvSpPr>
            <p:spPr>
              <a:xfrm>
                <a:off x="4911685" y="449062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4" name="Ovál 303"/>
              <p:cNvSpPr/>
              <p:nvPr/>
            </p:nvSpPr>
            <p:spPr>
              <a:xfrm>
                <a:off x="5080628" y="470352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5" name="Ovál 304"/>
              <p:cNvSpPr/>
              <p:nvPr/>
            </p:nvSpPr>
            <p:spPr>
              <a:xfrm>
                <a:off x="5269711" y="480983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6" name="Ovál 305"/>
              <p:cNvSpPr/>
              <p:nvPr/>
            </p:nvSpPr>
            <p:spPr>
              <a:xfrm>
                <a:off x="5465507" y="491835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7" name="Ovál 306"/>
              <p:cNvSpPr/>
              <p:nvPr/>
            </p:nvSpPr>
            <p:spPr>
              <a:xfrm>
                <a:off x="5627738" y="526184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8" name="Ovál 307"/>
              <p:cNvSpPr/>
              <p:nvPr/>
            </p:nvSpPr>
            <p:spPr>
              <a:xfrm>
                <a:off x="5830247" y="561642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9" name="Ovál 308"/>
              <p:cNvSpPr/>
              <p:nvPr/>
            </p:nvSpPr>
            <p:spPr>
              <a:xfrm>
                <a:off x="6026043" y="524067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0" name="Ovál 309"/>
              <p:cNvSpPr/>
              <p:nvPr/>
            </p:nvSpPr>
            <p:spPr>
              <a:xfrm>
                <a:off x="6188273" y="51947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1" name="Ovál 310"/>
              <p:cNvSpPr/>
              <p:nvPr/>
            </p:nvSpPr>
            <p:spPr>
              <a:xfrm>
                <a:off x="6370643" y="540401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2" name="Ovál 311"/>
              <p:cNvSpPr/>
              <p:nvPr/>
            </p:nvSpPr>
            <p:spPr>
              <a:xfrm>
                <a:off x="6707847" y="5405604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3" name="Ovál 312"/>
              <p:cNvSpPr/>
              <p:nvPr/>
            </p:nvSpPr>
            <p:spPr>
              <a:xfrm>
                <a:off x="6960342" y="540060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4" name="Ovál 313"/>
              <p:cNvSpPr/>
              <p:nvPr/>
            </p:nvSpPr>
            <p:spPr>
              <a:xfrm>
                <a:off x="7140794" y="55214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5" name="Ovál 314"/>
              <p:cNvSpPr/>
              <p:nvPr/>
            </p:nvSpPr>
            <p:spPr>
              <a:xfrm>
                <a:off x="7305351" y="55214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6" name="Ovál 315"/>
              <p:cNvSpPr/>
              <p:nvPr/>
            </p:nvSpPr>
            <p:spPr>
              <a:xfrm>
                <a:off x="7517484" y="570481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7" name="Ovál 316"/>
              <p:cNvSpPr/>
              <p:nvPr/>
            </p:nvSpPr>
            <p:spPr>
              <a:xfrm>
                <a:off x="7699854" y="569688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8" name="Ovál 317"/>
              <p:cNvSpPr/>
              <p:nvPr/>
            </p:nvSpPr>
            <p:spPr>
              <a:xfrm>
                <a:off x="7922329" y="570013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9" name="Ovál 318"/>
              <p:cNvSpPr/>
              <p:nvPr/>
            </p:nvSpPr>
            <p:spPr>
              <a:xfrm>
                <a:off x="8081016" y="55429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0" name="Ovál 319"/>
              <p:cNvSpPr/>
              <p:nvPr/>
            </p:nvSpPr>
            <p:spPr>
              <a:xfrm>
                <a:off x="8237567" y="560875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1" name="Ovál 320"/>
              <p:cNvSpPr/>
              <p:nvPr/>
            </p:nvSpPr>
            <p:spPr>
              <a:xfrm>
                <a:off x="8429333" y="529452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2" name="Ovál 321"/>
              <p:cNvSpPr/>
              <p:nvPr/>
            </p:nvSpPr>
            <p:spPr>
              <a:xfrm>
                <a:off x="8618416" y="522811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3" name="Ovál 322"/>
              <p:cNvSpPr/>
              <p:nvPr/>
            </p:nvSpPr>
            <p:spPr>
              <a:xfrm>
                <a:off x="8816950" y="556707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4" name="Ovál 323"/>
              <p:cNvSpPr/>
              <p:nvPr/>
            </p:nvSpPr>
            <p:spPr>
              <a:xfrm>
                <a:off x="9021710" y="524510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5" name="Ovál 324"/>
              <p:cNvSpPr/>
              <p:nvPr/>
            </p:nvSpPr>
            <p:spPr>
              <a:xfrm>
                <a:off x="9194030" y="530760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6" name="Ovál 325"/>
              <p:cNvSpPr/>
              <p:nvPr/>
            </p:nvSpPr>
            <p:spPr>
              <a:xfrm>
                <a:off x="9379676" y="496064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7" name="Ovál 326"/>
              <p:cNvSpPr/>
              <p:nvPr/>
            </p:nvSpPr>
            <p:spPr>
              <a:xfrm>
                <a:off x="9558770" y="51421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8" name="Ovál 327"/>
              <p:cNvSpPr/>
              <p:nvPr/>
            </p:nvSpPr>
            <p:spPr>
              <a:xfrm>
                <a:off x="9787799" y="497086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29" name="Ovál 328"/>
            <p:cNvSpPr/>
            <p:nvPr/>
          </p:nvSpPr>
          <p:spPr>
            <a:xfrm>
              <a:off x="7109045" y="2333350"/>
              <a:ext cx="108197" cy="1076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0" name="Ovál 329"/>
            <p:cNvSpPr/>
            <p:nvPr/>
          </p:nvSpPr>
          <p:spPr>
            <a:xfrm>
              <a:off x="7109045" y="2597537"/>
              <a:ext cx="108197" cy="10769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1" name="Ovál 330"/>
            <p:cNvSpPr/>
            <p:nvPr/>
          </p:nvSpPr>
          <p:spPr>
            <a:xfrm>
              <a:off x="7109045" y="2861725"/>
              <a:ext cx="108197" cy="107699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2" name="TextovéPole 331"/>
            <p:cNvSpPr txBox="1"/>
            <p:nvPr/>
          </p:nvSpPr>
          <p:spPr>
            <a:xfrm>
              <a:off x="7244703" y="2139233"/>
              <a:ext cx="22431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smtClean="0"/>
                <a:t>SBP</a:t>
              </a:r>
            </a:p>
            <a:p>
              <a:r>
                <a:rPr lang="en-GB" sz="2000" b="1" smtClean="0"/>
                <a:t>DBP</a:t>
              </a:r>
              <a:endParaRPr lang="en-GB" sz="2000" b="1" smtClean="0"/>
            </a:p>
            <a:p>
              <a:r>
                <a:rPr lang="en-GB" sz="2000" b="1" smtClean="0"/>
                <a:t>Heart rate</a:t>
              </a:r>
              <a:endParaRPr lang="en-GB" sz="2000" b="1"/>
            </a:p>
          </p:txBody>
        </p:sp>
        <p:sp>
          <p:nvSpPr>
            <p:cNvPr id="5" name="Obdélník 4"/>
            <p:cNvSpPr/>
            <p:nvPr/>
          </p:nvSpPr>
          <p:spPr>
            <a:xfrm>
              <a:off x="2557985" y="6178981"/>
              <a:ext cx="106445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 smtClean="0"/>
                <a:t>waking</a:t>
              </a:r>
              <a:endParaRPr lang="en-GB" sz="2400" dirty="0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6988700" y="6226279"/>
              <a:ext cx="12218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 smtClean="0"/>
                <a:t>sleeping</a:t>
              </a:r>
              <a:endParaRPr lang="en-GB" sz="2400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265413" y="2060848"/>
              <a:ext cx="21760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Blood pressure</a:t>
              </a:r>
              <a:endParaRPr lang="en-GB" sz="2000" b="1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7503834" y="1817953"/>
              <a:ext cx="282087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000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Heart rate</a:t>
              </a:r>
              <a:endParaRPr lang="en-GB" sz="2000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336" name="TextovéPole 335"/>
            <p:cNvSpPr txBox="1"/>
            <p:nvPr/>
          </p:nvSpPr>
          <p:spPr>
            <a:xfrm>
              <a:off x="9728245" y="5852562"/>
              <a:ext cx="9760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smtClean="0"/>
                <a:t>hours</a:t>
              </a:r>
              <a:endParaRPr lang="en-GB" sz="2000" b="1"/>
            </a:p>
          </p:txBody>
        </p:sp>
      </p:grp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1978" y="957077"/>
            <a:ext cx="112442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Patient </a:t>
            </a:r>
            <a:r>
              <a:rPr lang="en-US" sz="2400" dirty="0"/>
              <a:t>is sitting for a few minutes before the measurement.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Only </a:t>
            </a:r>
            <a:r>
              <a:rPr lang="en-US" sz="2400" dirty="0"/>
              <a:t>validated apparatus must be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Perform </a:t>
            </a:r>
            <a:r>
              <a:rPr lang="en-US" sz="2400" dirty="0"/>
              <a:t>at least two measurements in the course of 1–2 minutes.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Use </a:t>
            </a:r>
            <a:r>
              <a:rPr lang="en-US" sz="2400" dirty="0"/>
              <a:t>cuff of standard size (12–13 cm width and 35 cm length); however smaller and bigger cuffs must be </a:t>
            </a:r>
            <a:r>
              <a:rPr lang="en-US" sz="2400" dirty="0" smtClean="0"/>
              <a:t>available</a:t>
            </a:r>
            <a:r>
              <a:rPr lang="cs-CZ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patients with smaller or bigger size of arm, respectively.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Cuff </a:t>
            </a:r>
            <a:r>
              <a:rPr lang="en-US" sz="2400" dirty="0"/>
              <a:t>must be always at the level of heart of examined person.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Pressure </a:t>
            </a:r>
            <a:r>
              <a:rPr lang="en-US" sz="2400" dirty="0"/>
              <a:t>in the cuff must be decreased slowly: 2mmHg/s</a:t>
            </a:r>
            <a:r>
              <a:rPr lang="en-US" sz="2400" dirty="0" smtClean="0"/>
              <a:t>.</a:t>
            </a:r>
            <a:endParaRPr lang="cs-CZ" sz="24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11978" y="265925"/>
            <a:ext cx="11543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During </a:t>
            </a:r>
            <a:r>
              <a:rPr lang="cs-CZ" sz="3600" b="1" dirty="0" smtClean="0"/>
              <a:t>BP </a:t>
            </a:r>
            <a:r>
              <a:rPr lang="en-US" sz="3600" b="1" dirty="0" smtClean="0"/>
              <a:t>measurement following </a:t>
            </a:r>
            <a:r>
              <a:rPr lang="en-US" sz="3600" b="1" dirty="0"/>
              <a:t>rules must be observed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034504"/>
              </p:ext>
            </p:extLst>
          </p:nvPr>
        </p:nvGraphicFramePr>
        <p:xfrm>
          <a:off x="52271" y="191112"/>
          <a:ext cx="12092421" cy="59512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866471"/>
                <a:gridCol w="4104456"/>
                <a:gridCol w="4608512"/>
                <a:gridCol w="151298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noProof="0" dirty="0" smtClean="0"/>
                        <a:t>methods </a:t>
                      </a:r>
                      <a:endParaRPr lang="en-GB" sz="2400" b="1" noProof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sz="2400" b="1" noProof="0" smtClean="0"/>
                        <a:t>advantages</a:t>
                      </a:r>
                      <a:endParaRPr lang="en-GB" sz="2400" b="1" noProof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sz="2400" b="1" noProof="0" smtClean="0"/>
                        <a:t>disadvantages</a:t>
                      </a:r>
                      <a:endParaRPr lang="en-GB" sz="2400" b="1" noProof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sz="2400" b="1" noProof="0" smtClean="0"/>
                        <a:t>measured</a:t>
                      </a:r>
                      <a:r>
                        <a:rPr lang="en-GB" sz="2400" b="1" baseline="0" noProof="0" smtClean="0"/>
                        <a:t> value</a:t>
                      </a:r>
                      <a:endParaRPr lang="en-GB" sz="2400" b="1" noProof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en-GB" sz="2200" noProof="0" dirty="0" err="1" smtClean="0"/>
                        <a:t>auscultatory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 smtClean="0"/>
                        <a:t>e</a:t>
                      </a:r>
                      <a:r>
                        <a:rPr lang="en-GB" sz="2200" noProof="0" dirty="0" err="1" smtClean="0"/>
                        <a:t>xact</a:t>
                      </a:r>
                      <a:r>
                        <a:rPr lang="en-GB" sz="2200" baseline="0" noProof="0" dirty="0" smtClean="0"/>
                        <a:t> estimation of</a:t>
                      </a:r>
                      <a:r>
                        <a:rPr lang="en-GB" sz="2200" noProof="0" dirty="0" smtClean="0"/>
                        <a:t> SBP</a:t>
                      </a:r>
                      <a:r>
                        <a:rPr lang="en-GB" sz="2200" baseline="0" noProof="0" dirty="0" smtClean="0"/>
                        <a:t>/DBP</a:t>
                      </a:r>
                      <a:endParaRPr lang="en-GB" sz="2200" noProof="0" dirty="0" smtClean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baseline="0" noProof="0" dirty="0" smtClean="0"/>
                        <a:t>easy, it </a:t>
                      </a:r>
                      <a:r>
                        <a:rPr lang="en-GB" sz="2200" baseline="0" noProof="0" dirty="0" err="1" smtClean="0"/>
                        <a:t>doesnt</a:t>
                      </a:r>
                      <a:r>
                        <a:rPr lang="en-GB" sz="2200" baseline="0" noProof="0" dirty="0" smtClean="0"/>
                        <a:t> require electricity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 smtClean="0"/>
                        <a:t>s</a:t>
                      </a:r>
                      <a:r>
                        <a:rPr lang="en-GB" sz="2200" noProof="0" dirty="0" err="1" smtClean="0"/>
                        <a:t>ubjective</a:t>
                      </a:r>
                      <a:r>
                        <a:rPr lang="en-GB" sz="2200" noProof="0" dirty="0" smtClean="0"/>
                        <a:t>, experience is</a:t>
                      </a:r>
                      <a:r>
                        <a:rPr lang="en-GB" sz="2200" baseline="0" noProof="0" dirty="0" smtClean="0"/>
                        <a:t> </a:t>
                      </a:r>
                      <a:r>
                        <a:rPr lang="en-GB" sz="2200" baseline="0" noProof="0" dirty="0" err="1" smtClean="0"/>
                        <a:t>necesary</a:t>
                      </a:r>
                      <a:endParaRPr lang="en-GB" sz="2200" noProof="0" dirty="0" smtClean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 smtClean="0"/>
                        <a:t>SBP/DBP</a:t>
                      </a:r>
                      <a:r>
                        <a:rPr lang="en-GB" sz="2200" baseline="0" noProof="0" dirty="0" smtClean="0"/>
                        <a:t> from </a:t>
                      </a:r>
                      <a:r>
                        <a:rPr lang="en-GB" sz="2200" baseline="0" noProof="0" dirty="0" err="1" smtClean="0"/>
                        <a:t>differen</a:t>
                      </a:r>
                      <a:r>
                        <a:rPr lang="en-GB" sz="2200" baseline="0" noProof="0" dirty="0" smtClean="0"/>
                        <a:t> IBI</a:t>
                      </a:r>
                      <a:endParaRPr lang="en-GB" sz="2200" baseline="0" noProof="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en-GB" sz="2200" noProof="0" dirty="0" smtClean="0"/>
                        <a:t>STK</a:t>
                      </a:r>
                      <a:r>
                        <a:rPr lang="en-GB" sz="2200" baseline="0" noProof="0" dirty="0" smtClean="0"/>
                        <a:t> a </a:t>
                      </a:r>
                      <a:r>
                        <a:rPr lang="en-GB" sz="2200" noProof="0" dirty="0" smtClean="0"/>
                        <a:t>DTK</a:t>
                      </a:r>
                      <a:endParaRPr lang="en-GB" sz="2200" noProof="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en-GB" sz="2200" noProof="0" dirty="0" err="1" smtClean="0"/>
                        <a:t>oscillometric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 smtClean="0"/>
                        <a:t>e</a:t>
                      </a:r>
                      <a:r>
                        <a:rPr lang="en-GB" sz="2200" noProof="0" dirty="0" err="1" smtClean="0"/>
                        <a:t>xact</a:t>
                      </a:r>
                      <a:r>
                        <a:rPr lang="en-GB" sz="2200" baseline="0" noProof="0" dirty="0" smtClean="0"/>
                        <a:t> estimation of MAP</a:t>
                      </a:r>
                      <a:endParaRPr lang="en-GB" sz="2200" noProof="0" dirty="0" smtClean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 smtClean="0"/>
                        <a:t>a</a:t>
                      </a:r>
                      <a:r>
                        <a:rPr lang="en-GB" sz="2200" noProof="0" dirty="0" err="1" smtClean="0"/>
                        <a:t>utomatic</a:t>
                      </a:r>
                      <a:r>
                        <a:rPr lang="en-GB" sz="2200" noProof="0" dirty="0" smtClean="0"/>
                        <a:t>, fast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 smtClean="0"/>
                        <a:t>BP</a:t>
                      </a:r>
                      <a:r>
                        <a:rPr lang="en-GB" sz="2200" baseline="0" noProof="0" dirty="0" smtClean="0"/>
                        <a:t> can be measured by layman</a:t>
                      </a:r>
                      <a:r>
                        <a:rPr lang="en-GB" sz="2200" noProof="0" dirty="0" smtClean="0"/>
                        <a:t>,</a:t>
                      </a:r>
                      <a:r>
                        <a:rPr lang="en-GB" sz="2200" baseline="0" noProof="0" dirty="0" smtClean="0"/>
                        <a:t> cheap</a:t>
                      </a:r>
                      <a:r>
                        <a:rPr lang="en-GB" sz="2200" noProof="0" dirty="0" smtClean="0"/>
                        <a:t> (home measurement)</a:t>
                      </a:r>
                      <a:endParaRPr lang="en-GB" sz="2200" noProof="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baseline="0" noProof="0" dirty="0" smtClean="0"/>
                        <a:t>DBP/SBP is calculated (dependence on model, influence on shape of </a:t>
                      </a:r>
                      <a:r>
                        <a:rPr lang="en-GB" sz="2200" baseline="0" noProof="0" dirty="0" err="1" smtClean="0"/>
                        <a:t>puls</a:t>
                      </a:r>
                      <a:r>
                        <a:rPr lang="en-GB" sz="2200" baseline="0" noProof="0" dirty="0" smtClean="0"/>
                        <a:t> wave)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 smtClean="0"/>
                        <a:t>SBP/DBP</a:t>
                      </a:r>
                      <a:r>
                        <a:rPr lang="en-GB" sz="2200" baseline="0" noProof="0" dirty="0" smtClean="0"/>
                        <a:t> from different IBI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baseline="0" noProof="0" dirty="0" smtClean="0"/>
                        <a:t>f</a:t>
                      </a:r>
                      <a:r>
                        <a:rPr lang="en-GB" sz="2200" baseline="0" noProof="0" dirty="0" err="1" smtClean="0"/>
                        <a:t>alse</a:t>
                      </a:r>
                      <a:r>
                        <a:rPr lang="en-GB" sz="2200" baseline="0" noProof="0" dirty="0" smtClean="0"/>
                        <a:t> values during </a:t>
                      </a:r>
                      <a:r>
                        <a:rPr lang="en-GB" sz="2200" baseline="0" noProof="0" dirty="0" err="1" smtClean="0"/>
                        <a:t>arrhytmia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noProof="0" dirty="0" smtClean="0"/>
                        <a:t>MAP, sometimes SBP</a:t>
                      </a:r>
                      <a:r>
                        <a:rPr lang="en-GB" sz="2200" baseline="0" noProof="0" dirty="0" smtClean="0"/>
                        <a:t> </a:t>
                      </a:r>
                      <a:r>
                        <a:rPr lang="en-GB" sz="2200" noProof="0" dirty="0" smtClean="0"/>
                        <a:t> </a:t>
                      </a:r>
                      <a:br>
                        <a:rPr lang="en-GB" sz="2200" noProof="0" dirty="0" smtClean="0"/>
                      </a:br>
                      <a:r>
                        <a:rPr lang="en-GB" sz="2200" noProof="0" dirty="0" smtClean="0"/>
                        <a:t>(it depends</a:t>
                      </a:r>
                      <a:r>
                        <a:rPr lang="en-GB" sz="2200" baseline="0" noProof="0" dirty="0" smtClean="0"/>
                        <a:t> on device</a:t>
                      </a:r>
                      <a:r>
                        <a:rPr lang="en-GB" sz="2200" noProof="0" dirty="0" smtClean="0"/>
                        <a:t>)</a:t>
                      </a:r>
                    </a:p>
                  </a:txBody>
                  <a:tcPr marL="45720" marR="45720"/>
                </a:tc>
              </a:tr>
              <a:tr h="1166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noProof="0" dirty="0" smtClean="0"/>
                        <a:t>24 – hour BP monitoring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 smtClean="0"/>
                        <a:t>BP record from whole day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 smtClean="0"/>
                        <a:t>diagnosis of white-coat hypertension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 smtClean="0"/>
                        <a:t>d</a:t>
                      </a:r>
                      <a:r>
                        <a:rPr lang="en-GB" sz="2200" noProof="0" dirty="0" err="1" smtClean="0"/>
                        <a:t>isruptive</a:t>
                      </a:r>
                      <a:r>
                        <a:rPr lang="en-GB" sz="2200" noProof="0" dirty="0" smtClean="0"/>
                        <a:t> influence of measuring  (during sleeping</a:t>
                      </a:r>
                      <a:r>
                        <a:rPr lang="en-GB" sz="2200" baseline="0" noProof="0" dirty="0" smtClean="0"/>
                        <a:t>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 smtClean="0"/>
                        <a:t>SBP/DBP</a:t>
                      </a:r>
                      <a:r>
                        <a:rPr lang="en-GB" sz="2200" baseline="0" noProof="0" dirty="0" smtClean="0"/>
                        <a:t>  from different IBI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noProof="0" dirty="0" smtClean="0"/>
                        <a:t>BP</a:t>
                      </a:r>
                      <a:r>
                        <a:rPr lang="en-GB" sz="2200" baseline="0" noProof="0" dirty="0" smtClean="0"/>
                        <a:t> </a:t>
                      </a:r>
                      <a:r>
                        <a:rPr lang="cs-CZ" sz="2200" baseline="0" noProof="0" dirty="0" err="1" smtClean="0"/>
                        <a:t>is</a:t>
                      </a:r>
                      <a:r>
                        <a:rPr lang="cs-CZ" sz="2200" baseline="0" noProof="0" dirty="0" smtClean="0"/>
                        <a:t> </a:t>
                      </a:r>
                      <a:r>
                        <a:rPr lang="en-GB" sz="2200" baseline="0" noProof="0" dirty="0" err="1" smtClean="0"/>
                        <a:t>mesured</a:t>
                      </a:r>
                      <a:r>
                        <a:rPr lang="en-GB" sz="2200" baseline="0" noProof="0" dirty="0" smtClean="0"/>
                        <a:t> each </a:t>
                      </a:r>
                      <a:br>
                        <a:rPr lang="en-GB" sz="2200" baseline="0" noProof="0" dirty="0" smtClean="0"/>
                      </a:br>
                      <a:r>
                        <a:rPr lang="en-GB" sz="2200" noProof="0" dirty="0" smtClean="0"/>
                        <a:t>15 – 60 min</a:t>
                      </a:r>
                      <a:endParaRPr lang="en-GB" sz="2200" noProof="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noProof="0" dirty="0" smtClean="0"/>
                        <a:t>p</a:t>
                      </a:r>
                      <a:r>
                        <a:rPr lang="en-GB" sz="2200" noProof="0" dirty="0" err="1" smtClean="0"/>
                        <a:t>hotople-thysmographic</a:t>
                      </a:r>
                      <a:r>
                        <a:rPr lang="en-GB" sz="2200" noProof="0" dirty="0" smtClean="0"/>
                        <a:t> (</a:t>
                      </a:r>
                      <a:r>
                        <a:rPr lang="en-GB" sz="2200" noProof="0" dirty="0" err="1" smtClean="0"/>
                        <a:t>Peňáz</a:t>
                      </a:r>
                      <a:r>
                        <a:rPr lang="en-GB" sz="2200" noProof="0" dirty="0" smtClean="0"/>
                        <a:t>)</a:t>
                      </a:r>
                      <a:endParaRPr lang="en-GB" sz="2200" noProof="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 smtClean="0"/>
                        <a:t>c</a:t>
                      </a:r>
                      <a:r>
                        <a:rPr lang="en-GB" sz="2200" noProof="0" dirty="0" err="1" smtClean="0"/>
                        <a:t>ontinual</a:t>
                      </a:r>
                      <a:r>
                        <a:rPr lang="en-GB" sz="2200" noProof="0" dirty="0" smtClean="0"/>
                        <a:t> BP record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baseline="0" noProof="0" dirty="0" smtClean="0"/>
                        <a:t>p</a:t>
                      </a:r>
                      <a:r>
                        <a:rPr lang="en-GB" sz="2200" baseline="0" noProof="0" dirty="0" err="1" smtClean="0"/>
                        <a:t>ossibility</a:t>
                      </a:r>
                      <a:r>
                        <a:rPr lang="en-GB" sz="2200" baseline="0" noProof="0" dirty="0" smtClean="0"/>
                        <a:t> of beat-to beat SBP/DBP calculation (BP variability analysis)</a:t>
                      </a:r>
                      <a:endParaRPr lang="en-GB" sz="2200" baseline="0" noProof="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 smtClean="0"/>
                        <a:t>measuring on the finger, brachial BP recalculating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 smtClean="0"/>
                        <a:t>e</a:t>
                      </a:r>
                      <a:r>
                        <a:rPr lang="en-GB" sz="2200" noProof="0" dirty="0" err="1" smtClean="0"/>
                        <a:t>xpensive</a:t>
                      </a:r>
                      <a:r>
                        <a:rPr lang="en-GB" sz="2200" baseline="0" noProof="0" dirty="0" smtClean="0"/>
                        <a:t> device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cs-CZ" sz="2200" noProof="0" dirty="0" smtClean="0"/>
                        <a:t>c</a:t>
                      </a:r>
                      <a:r>
                        <a:rPr lang="en-GB" sz="2200" noProof="0" dirty="0" err="1" smtClean="0"/>
                        <a:t>ontinual</a:t>
                      </a:r>
                      <a:r>
                        <a:rPr lang="en-GB" sz="2200" noProof="0" dirty="0" smtClean="0"/>
                        <a:t> BP record</a:t>
                      </a:r>
                      <a:endParaRPr lang="en-GB" sz="2200" noProof="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542" y="-27384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Diagnosis of hypertension</a:t>
            </a:r>
            <a:endParaRPr lang="en-GB" sz="36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08197"/>
              </p:ext>
            </p:extLst>
          </p:nvPr>
        </p:nvGraphicFramePr>
        <p:xfrm>
          <a:off x="190552" y="620688"/>
          <a:ext cx="11881318" cy="340677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4855"/>
                <a:gridCol w="1645385"/>
                <a:gridCol w="1512168"/>
                <a:gridCol w="1440160"/>
                <a:gridCol w="6768750"/>
              </a:tblGrid>
              <a:tr h="136024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noProof="0" dirty="0" smtClean="0"/>
                        <a:t>b</a:t>
                      </a:r>
                      <a:r>
                        <a:rPr lang="en-GB" sz="2400" noProof="0" dirty="0" err="1" smtClean="0"/>
                        <a:t>lood</a:t>
                      </a:r>
                      <a:r>
                        <a:rPr lang="en-GB" sz="2400" baseline="0" noProof="0" dirty="0" smtClean="0"/>
                        <a:t> pressure</a:t>
                      </a:r>
                      <a:endParaRPr lang="en-GB" sz="2400" noProof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SBP [mmHg]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noProof="0" smtClean="0"/>
                        <a:t>DBP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noProof="0" smtClean="0"/>
                        <a:t>[mmHg]</a:t>
                      </a:r>
                      <a:endParaRPr lang="en-GB" sz="2400" noProof="0" smtClean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noProof="0" dirty="0" smtClean="0"/>
                        <a:t>p</a:t>
                      </a:r>
                      <a:r>
                        <a:rPr lang="en-GB" sz="2400" noProof="0" dirty="0" err="1" smtClean="0"/>
                        <a:t>osible</a:t>
                      </a:r>
                      <a:r>
                        <a:rPr lang="en-GB" sz="2400" baseline="0" noProof="0" dirty="0" smtClean="0"/>
                        <a:t> complications</a:t>
                      </a:r>
                      <a:endParaRPr lang="en-GB" sz="2400" noProof="0" dirty="0" smtClean="0"/>
                    </a:p>
                  </a:txBody>
                  <a:tcPr marL="45720" marR="45720"/>
                </a:tc>
              </a:tr>
              <a:tr h="425238">
                <a:tc rowSpan="3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normal</a:t>
                      </a:r>
                      <a:endParaRPr lang="en-GB" sz="2400" noProof="0"/>
                    </a:p>
                  </a:txBody>
                  <a:tcPr marL="45720" marR="4572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optimal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dirty="0" smtClean="0"/>
                        <a:t>&lt;120</a:t>
                      </a:r>
                      <a:endParaRPr lang="en-GB" sz="2400" noProof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&lt;80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/>
                    </a:p>
                  </a:txBody>
                  <a:tcPr marL="45720" marR="45720" anchor="ctr"/>
                </a:tc>
              </a:tr>
              <a:tr h="425238">
                <a:tc vMerge="1">
                  <a:txBody>
                    <a:bodyPr/>
                    <a:lstStyle/>
                    <a:p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normal</a:t>
                      </a:r>
                      <a:endParaRPr lang="en-GB" sz="2400" noProof="0" smtClean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120 – 129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80 – 84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/>
                    </a:p>
                  </a:txBody>
                  <a:tcPr marL="45720" marR="45720" anchor="ctr"/>
                </a:tc>
              </a:tr>
              <a:tr h="42523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baseline="0" noProof="0" smtClean="0"/>
                        <a:t>high normal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130 – </a:t>
                      </a:r>
                      <a:r>
                        <a:rPr lang="en-GB" sz="2400" baseline="0" noProof="0" smtClean="0"/>
                        <a:t>139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85 – 90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/>
                    </a:p>
                  </a:txBody>
                  <a:tcPr marL="45720" marR="45720" anchor="ctr"/>
                </a:tc>
              </a:tr>
              <a:tr h="370840">
                <a:tc rowSpan="3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en-GB" sz="2400" noProof="0" dirty="0" smtClean="0"/>
                        <a:t>hyper</a:t>
                      </a:r>
                      <a:r>
                        <a:rPr lang="cs-CZ" sz="2400" noProof="0" dirty="0" smtClean="0"/>
                        <a:t>-</a:t>
                      </a:r>
                      <a:r>
                        <a:rPr lang="en-GB" sz="2400" noProof="0" dirty="0" smtClean="0"/>
                        <a:t>tension</a:t>
                      </a:r>
                      <a:endParaRPr lang="en-GB" sz="2400" noProof="0" dirty="0"/>
                    </a:p>
                  </a:txBody>
                  <a:tcPr marL="45720" marR="45720" vert="vert27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en-GB" sz="2400" noProof="0" dirty="0" smtClean="0"/>
                        <a:t> stage</a:t>
                      </a:r>
                      <a:endParaRPr lang="en-GB" sz="2400" noProof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140 – 159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90 – 99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without organ changes</a:t>
                      </a:r>
                      <a:endParaRPr lang="en-GB" sz="2400" noProof="0"/>
                    </a:p>
                  </a:txBody>
                  <a:tcPr marL="45720" marR="4572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noProof="0" smtClean="0"/>
                        <a:t>2. stage</a:t>
                      </a:r>
                      <a:endParaRPr lang="en-GB" sz="2400" noProof="0" smtClean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160 – 179 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100 – 109 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dirty="0" smtClean="0"/>
                        <a:t>hypertrophy of L ventricle, proteinuria, </a:t>
                      </a:r>
                      <a:r>
                        <a:rPr lang="cs-CZ" sz="2400" noProof="0" dirty="0" smtClean="0"/>
                        <a:t>a</a:t>
                      </a:r>
                      <a:r>
                        <a:rPr lang="en-GB" sz="2400" noProof="0" dirty="0" err="1" smtClean="0"/>
                        <a:t>ngiopathy</a:t>
                      </a:r>
                      <a:r>
                        <a:rPr lang="en-GB" sz="2400" noProof="0" dirty="0" smtClean="0"/>
                        <a:t>, ...</a:t>
                      </a:r>
                      <a:endParaRPr lang="en-GB" sz="2400" noProof="0" dirty="0"/>
                    </a:p>
                  </a:txBody>
                  <a:tcPr marL="45720" marR="4572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noProof="0" smtClean="0"/>
                        <a:t>3. stage</a:t>
                      </a:r>
                      <a:endParaRPr lang="en-GB" sz="2400" noProof="0" smtClean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&gt;</a:t>
                      </a:r>
                      <a:r>
                        <a:rPr lang="en-GB" sz="2400" baseline="0" noProof="0" smtClean="0"/>
                        <a:t> </a:t>
                      </a:r>
                      <a:r>
                        <a:rPr lang="en-GB" sz="2400" noProof="0" smtClean="0"/>
                        <a:t>180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smtClean="0"/>
                        <a:t>&gt; 110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dirty="0" smtClean="0"/>
                        <a:t>morphological and functional changes of some organs, retinopathy, heart</a:t>
                      </a:r>
                      <a:r>
                        <a:rPr lang="en-GB" sz="2400" baseline="0" noProof="0" dirty="0" smtClean="0"/>
                        <a:t> and</a:t>
                      </a:r>
                      <a:r>
                        <a:rPr lang="en-GB" sz="2400" noProof="0" dirty="0" smtClean="0"/>
                        <a:t> renal insufficiency, ischemia</a:t>
                      </a:r>
                      <a:r>
                        <a:rPr lang="en-GB" sz="2400" baseline="0" noProof="0" dirty="0" smtClean="0"/>
                        <a:t> of</a:t>
                      </a:r>
                      <a:r>
                        <a:rPr lang="en-GB" sz="2400" noProof="0" dirty="0" smtClean="0"/>
                        <a:t> CNS, bleeding in CNS</a:t>
                      </a:r>
                      <a:endParaRPr lang="en-GB" sz="2400" noProof="0" dirty="0"/>
                    </a:p>
                  </a:txBody>
                  <a:tcPr marL="45720" marR="45720" anchor="ctr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82252" y="4077072"/>
            <a:ext cx="115323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i</a:t>
            </a:r>
            <a:r>
              <a:rPr lang="en-GB" sz="2400" b="1" dirty="0" err="1" smtClean="0"/>
              <a:t>solated</a:t>
            </a:r>
            <a:r>
              <a:rPr lang="en-GB" sz="2400" b="1" dirty="0" smtClean="0"/>
              <a:t> systolic hypertension</a:t>
            </a:r>
            <a:r>
              <a:rPr lang="cs-CZ" sz="2400" b="1" dirty="0" smtClean="0"/>
              <a:t>:</a:t>
            </a:r>
            <a:r>
              <a:rPr lang="en-GB" sz="2400" dirty="0" smtClean="0"/>
              <a:t> SBP&gt; 140 and DBP &lt;90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h</a:t>
            </a:r>
            <a:r>
              <a:rPr lang="en-GB" sz="2400" dirty="0" err="1" smtClean="0"/>
              <a:t>igh</a:t>
            </a:r>
            <a:r>
              <a:rPr lang="en-GB" sz="2400" dirty="0" smtClean="0"/>
              <a:t> normal BP</a:t>
            </a:r>
            <a:r>
              <a:rPr lang="en-GB" sz="2400" dirty="0" smtClean="0"/>
              <a:t> – annual monitoring </a:t>
            </a:r>
            <a:r>
              <a:rPr lang="en-GB" sz="2400" dirty="0" err="1" smtClean="0"/>
              <a:t>recomended</a:t>
            </a: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home measurement to exclude white coat hypertension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hypertension is diagnosed when: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a</a:t>
            </a:r>
            <a:r>
              <a:rPr lang="en-GB" sz="2400" dirty="0" err="1" smtClean="0"/>
              <a:t>verage</a:t>
            </a:r>
            <a:r>
              <a:rPr lang="en-GB" sz="2400" dirty="0" smtClean="0"/>
              <a:t> BP from</a:t>
            </a:r>
            <a:r>
              <a:rPr lang="en-GB" sz="2400" dirty="0" smtClean="0"/>
              <a:t> 4 – 5 examinations is &gt; 140/90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BP during a home measurement repeatedly &gt; </a:t>
            </a:r>
            <a:r>
              <a:rPr lang="en-GB" sz="2400" dirty="0" smtClean="0"/>
              <a:t>135/80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m</a:t>
            </a:r>
            <a:r>
              <a:rPr lang="en-GB" sz="2400" dirty="0" err="1" smtClean="0"/>
              <a:t>ean</a:t>
            </a:r>
            <a:r>
              <a:rPr lang="en-GB" sz="2400" dirty="0" smtClean="0"/>
              <a:t> BP from 24-hour monitoring is &gt; 130/80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0816" y="272525"/>
            <a:ext cx="1147302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Changes of blood pressure during exercise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increase of BP depends on the type, intensity and duration of the load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sympathetic activation: changes in the cardiovascular system serve to satisfy metabolic needs of working muscle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impact of exercise on blood pressure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increased cardiac output  </a:t>
            </a:r>
            <a:r>
              <a:rPr lang="en-GB" sz="2400" dirty="0" smtClean="0">
                <a:sym typeface="Symbol"/>
              </a:rPr>
              <a:t>  ↑</a:t>
            </a:r>
            <a:r>
              <a:rPr lang="en-GB" sz="2400" dirty="0" smtClean="0"/>
              <a:t>STK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Redistribution of blood in the body - metabolic vasodilation in muscle (muscle increases blood flow), vasoconstriction in the GIT, skin and kidneys </a:t>
            </a:r>
            <a:r>
              <a:rPr lang="en-GB" sz="2400" dirty="0" smtClean="0">
                <a:sym typeface="Symbol"/>
              </a:rPr>
              <a:t></a:t>
            </a:r>
            <a:r>
              <a:rPr lang="en-GB" sz="2400" dirty="0" smtClean="0"/>
              <a:t> maintaining or slight change in DBP (depending on the extent of the TPR decrease)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vasoconstriction in the skin is temporary, since thermoregulatory mechanisms dominate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DBP increases during isometric muscle work (</a:t>
            </a:r>
            <a:r>
              <a:rPr lang="en-GB" sz="2400" dirty="0" err="1" smtClean="0"/>
              <a:t>eg</a:t>
            </a:r>
            <a:r>
              <a:rPr lang="en-GB" sz="2400" dirty="0" smtClean="0"/>
              <a:t>. weightlifting)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after exercise: decrease of BP on the initial or a slightly lower value, the blood flow in the muscle remains elevated until recovery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Recovery interval is determined by the parasympathetic tone (can be increased training)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5156" y="340619"/>
            <a:ext cx="11478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smtClean="0"/>
              <a:t>Arterial blood pressure curve</a:t>
            </a:r>
            <a:endParaRPr lang="en-GB" sz="3200" b="1"/>
          </a:p>
        </p:txBody>
      </p:sp>
      <p:sp>
        <p:nvSpPr>
          <p:cNvPr id="3" name="Volný tvar 2"/>
          <p:cNvSpPr/>
          <p:nvPr/>
        </p:nvSpPr>
        <p:spPr>
          <a:xfrm>
            <a:off x="8747628" y="3559372"/>
            <a:ext cx="3080476" cy="2017188"/>
          </a:xfrm>
          <a:custGeom>
            <a:avLst/>
            <a:gdLst>
              <a:gd name="connsiteX0" fmla="*/ 0 w 4633538"/>
              <a:gd name="connsiteY0" fmla="*/ 3662913 h 3678313"/>
              <a:gd name="connsiteX1" fmla="*/ 570016 w 4633538"/>
              <a:gd name="connsiteY1" fmla="*/ 361573 h 3678313"/>
              <a:gd name="connsiteX2" fmla="*/ 973777 w 4633538"/>
              <a:gd name="connsiteY2" fmla="*/ 314072 h 3678313"/>
              <a:gd name="connsiteX3" fmla="*/ 1591294 w 4633538"/>
              <a:gd name="connsiteY3" fmla="*/ 2392254 h 3678313"/>
              <a:gd name="connsiteX4" fmla="*/ 1662546 w 4633538"/>
              <a:gd name="connsiteY4" fmla="*/ 2677261 h 3678313"/>
              <a:gd name="connsiteX5" fmla="*/ 1852551 w 4633538"/>
              <a:gd name="connsiteY5" fmla="*/ 2202248 h 3678313"/>
              <a:gd name="connsiteX6" fmla="*/ 2078182 w 4633538"/>
              <a:gd name="connsiteY6" fmla="*/ 2499132 h 3678313"/>
              <a:gd name="connsiteX7" fmla="*/ 2327564 w 4633538"/>
              <a:gd name="connsiteY7" fmla="*/ 2784139 h 3678313"/>
              <a:gd name="connsiteX8" fmla="*/ 2885704 w 4633538"/>
              <a:gd name="connsiteY8" fmla="*/ 3140399 h 3678313"/>
              <a:gd name="connsiteX9" fmla="*/ 4476998 w 4633538"/>
              <a:gd name="connsiteY9" fmla="*/ 3591661 h 3678313"/>
              <a:gd name="connsiteX10" fmla="*/ 4583875 w 4633538"/>
              <a:gd name="connsiteY10" fmla="*/ 3674789 h 3678313"/>
              <a:gd name="connsiteX11" fmla="*/ 4560125 w 4633538"/>
              <a:gd name="connsiteY11" fmla="*/ 3662913 h 3678313"/>
              <a:gd name="connsiteX12" fmla="*/ 4631377 w 4633538"/>
              <a:gd name="connsiteY12" fmla="*/ 3662913 h 3678313"/>
              <a:gd name="connsiteX0" fmla="*/ 0 w 4664107"/>
              <a:gd name="connsiteY0" fmla="*/ 3662913 h 3677662"/>
              <a:gd name="connsiteX1" fmla="*/ 570016 w 4664107"/>
              <a:gd name="connsiteY1" fmla="*/ 361573 h 3677662"/>
              <a:gd name="connsiteX2" fmla="*/ 973777 w 4664107"/>
              <a:gd name="connsiteY2" fmla="*/ 314072 h 3677662"/>
              <a:gd name="connsiteX3" fmla="*/ 1591294 w 4664107"/>
              <a:gd name="connsiteY3" fmla="*/ 2392254 h 3677662"/>
              <a:gd name="connsiteX4" fmla="*/ 1662546 w 4664107"/>
              <a:gd name="connsiteY4" fmla="*/ 2677261 h 3677662"/>
              <a:gd name="connsiteX5" fmla="*/ 1852551 w 4664107"/>
              <a:gd name="connsiteY5" fmla="*/ 2202248 h 3677662"/>
              <a:gd name="connsiteX6" fmla="*/ 2078182 w 4664107"/>
              <a:gd name="connsiteY6" fmla="*/ 2499132 h 3677662"/>
              <a:gd name="connsiteX7" fmla="*/ 2327564 w 4664107"/>
              <a:gd name="connsiteY7" fmla="*/ 2784139 h 3677662"/>
              <a:gd name="connsiteX8" fmla="*/ 2885704 w 4664107"/>
              <a:gd name="connsiteY8" fmla="*/ 3140399 h 3677662"/>
              <a:gd name="connsiteX9" fmla="*/ 4476998 w 4664107"/>
              <a:gd name="connsiteY9" fmla="*/ 3591661 h 3677662"/>
              <a:gd name="connsiteX10" fmla="*/ 4583875 w 4664107"/>
              <a:gd name="connsiteY10" fmla="*/ 3674789 h 3677662"/>
              <a:gd name="connsiteX11" fmla="*/ 4663492 w 4664107"/>
              <a:gd name="connsiteY11" fmla="*/ 3658937 h 3677662"/>
              <a:gd name="connsiteX12" fmla="*/ 4631377 w 4664107"/>
              <a:gd name="connsiteY12" fmla="*/ 3662913 h 3677662"/>
              <a:gd name="connsiteX0" fmla="*/ 0 w 4665618"/>
              <a:gd name="connsiteY0" fmla="*/ 3662913 h 3677831"/>
              <a:gd name="connsiteX1" fmla="*/ 570016 w 4665618"/>
              <a:gd name="connsiteY1" fmla="*/ 361573 h 3677831"/>
              <a:gd name="connsiteX2" fmla="*/ 973777 w 4665618"/>
              <a:gd name="connsiteY2" fmla="*/ 314072 h 3677831"/>
              <a:gd name="connsiteX3" fmla="*/ 1591294 w 4665618"/>
              <a:gd name="connsiteY3" fmla="*/ 2392254 h 3677831"/>
              <a:gd name="connsiteX4" fmla="*/ 1662546 w 4665618"/>
              <a:gd name="connsiteY4" fmla="*/ 2677261 h 3677831"/>
              <a:gd name="connsiteX5" fmla="*/ 1852551 w 4665618"/>
              <a:gd name="connsiteY5" fmla="*/ 2202248 h 3677831"/>
              <a:gd name="connsiteX6" fmla="*/ 2078182 w 4665618"/>
              <a:gd name="connsiteY6" fmla="*/ 2499132 h 3677831"/>
              <a:gd name="connsiteX7" fmla="*/ 2327564 w 4665618"/>
              <a:gd name="connsiteY7" fmla="*/ 2784139 h 3677831"/>
              <a:gd name="connsiteX8" fmla="*/ 2885704 w 4665618"/>
              <a:gd name="connsiteY8" fmla="*/ 3140399 h 3677831"/>
              <a:gd name="connsiteX9" fmla="*/ 4476998 w 4665618"/>
              <a:gd name="connsiteY9" fmla="*/ 3591661 h 3677831"/>
              <a:gd name="connsiteX10" fmla="*/ 4583875 w 4665618"/>
              <a:gd name="connsiteY10" fmla="*/ 3674789 h 3677831"/>
              <a:gd name="connsiteX11" fmla="*/ 4663492 w 4665618"/>
              <a:gd name="connsiteY11" fmla="*/ 3658937 h 3677831"/>
              <a:gd name="connsiteX12" fmla="*/ 4659207 w 4665618"/>
              <a:gd name="connsiteY12" fmla="*/ 3650986 h 3677831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62546 w 4666415"/>
              <a:gd name="connsiteY4" fmla="*/ 2677261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1199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39532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49478 h 3650754"/>
              <a:gd name="connsiteX1" fmla="*/ 395326 w 4666415"/>
              <a:gd name="connsiteY1" fmla="*/ 348138 h 3650754"/>
              <a:gd name="connsiteX2" fmla="*/ 899871 w 4666415"/>
              <a:gd name="connsiteY2" fmla="*/ 327168 h 3650754"/>
              <a:gd name="connsiteX3" fmla="*/ 1576872 w 4666415"/>
              <a:gd name="connsiteY3" fmla="*/ 2378819 h 3650754"/>
              <a:gd name="connsiteX4" fmla="*/ 1653892 w 4666415"/>
              <a:gd name="connsiteY4" fmla="*/ 2666711 h 3650754"/>
              <a:gd name="connsiteX5" fmla="*/ 1727203 w 4666415"/>
              <a:gd name="connsiteY5" fmla="*/ 2606885 h 3650754"/>
              <a:gd name="connsiteX6" fmla="*/ 1858688 w 4666415"/>
              <a:gd name="connsiteY6" fmla="*/ 2182676 h 3650754"/>
              <a:gd name="connsiteX7" fmla="*/ 2111935 w 4666415"/>
              <a:gd name="connsiteY7" fmla="*/ 2455013 h 3650754"/>
              <a:gd name="connsiteX8" fmla="*/ 2327564 w 4666415"/>
              <a:gd name="connsiteY8" fmla="*/ 2770704 h 3650754"/>
              <a:gd name="connsiteX9" fmla="*/ 2885704 w 4666415"/>
              <a:gd name="connsiteY9" fmla="*/ 3126964 h 3650754"/>
              <a:gd name="connsiteX10" fmla="*/ 4476998 w 4666415"/>
              <a:gd name="connsiteY10" fmla="*/ 3578226 h 3650754"/>
              <a:gd name="connsiteX11" fmla="*/ 4647486 w 4666415"/>
              <a:gd name="connsiteY11" fmla="*/ 3645451 h 3650754"/>
              <a:gd name="connsiteX12" fmla="*/ 4663492 w 4666415"/>
              <a:gd name="connsiteY12" fmla="*/ 3645502 h 3650754"/>
              <a:gd name="connsiteX13" fmla="*/ 4659207 w 4666415"/>
              <a:gd name="connsiteY13" fmla="*/ 3637551 h 3650754"/>
              <a:gd name="connsiteX0" fmla="*/ 0 w 4666415"/>
              <a:gd name="connsiteY0" fmla="*/ 3642940 h 3644216"/>
              <a:gd name="connsiteX1" fmla="*/ 395326 w 4666415"/>
              <a:gd name="connsiteY1" fmla="*/ 341600 h 3644216"/>
              <a:gd name="connsiteX2" fmla="*/ 839400 w 4666415"/>
              <a:gd name="connsiteY2" fmla="*/ 333895 h 3644216"/>
              <a:gd name="connsiteX3" fmla="*/ 1576872 w 4666415"/>
              <a:gd name="connsiteY3" fmla="*/ 2372281 h 3644216"/>
              <a:gd name="connsiteX4" fmla="*/ 1653892 w 4666415"/>
              <a:gd name="connsiteY4" fmla="*/ 2660173 h 3644216"/>
              <a:gd name="connsiteX5" fmla="*/ 1727203 w 4666415"/>
              <a:gd name="connsiteY5" fmla="*/ 2600347 h 3644216"/>
              <a:gd name="connsiteX6" fmla="*/ 1858688 w 4666415"/>
              <a:gd name="connsiteY6" fmla="*/ 2176138 h 3644216"/>
              <a:gd name="connsiteX7" fmla="*/ 2111935 w 4666415"/>
              <a:gd name="connsiteY7" fmla="*/ 2448475 h 3644216"/>
              <a:gd name="connsiteX8" fmla="*/ 2327564 w 4666415"/>
              <a:gd name="connsiteY8" fmla="*/ 2764166 h 3644216"/>
              <a:gd name="connsiteX9" fmla="*/ 2885704 w 4666415"/>
              <a:gd name="connsiteY9" fmla="*/ 3120426 h 3644216"/>
              <a:gd name="connsiteX10" fmla="*/ 4476998 w 4666415"/>
              <a:gd name="connsiteY10" fmla="*/ 3571688 h 3644216"/>
              <a:gd name="connsiteX11" fmla="*/ 4647486 w 4666415"/>
              <a:gd name="connsiteY11" fmla="*/ 3638913 h 3644216"/>
              <a:gd name="connsiteX12" fmla="*/ 4663492 w 4666415"/>
              <a:gd name="connsiteY12" fmla="*/ 3638964 h 3644216"/>
              <a:gd name="connsiteX13" fmla="*/ 4659207 w 4666415"/>
              <a:gd name="connsiteY13" fmla="*/ 3631013 h 3644216"/>
              <a:gd name="connsiteX0" fmla="*/ 0 w 4666415"/>
              <a:gd name="connsiteY0" fmla="*/ 3642940 h 3644216"/>
              <a:gd name="connsiteX1" fmla="*/ 395326 w 4666415"/>
              <a:gd name="connsiteY1" fmla="*/ 341600 h 3644216"/>
              <a:gd name="connsiteX2" fmla="*/ 839400 w 4666415"/>
              <a:gd name="connsiteY2" fmla="*/ 333895 h 3644216"/>
              <a:gd name="connsiteX3" fmla="*/ 1576872 w 4666415"/>
              <a:gd name="connsiteY3" fmla="*/ 2372281 h 3644216"/>
              <a:gd name="connsiteX4" fmla="*/ 1653892 w 4666415"/>
              <a:gd name="connsiteY4" fmla="*/ 2660173 h 3644216"/>
              <a:gd name="connsiteX5" fmla="*/ 1727203 w 4666415"/>
              <a:gd name="connsiteY5" fmla="*/ 2600347 h 3644216"/>
              <a:gd name="connsiteX6" fmla="*/ 1858688 w 4666415"/>
              <a:gd name="connsiteY6" fmla="*/ 2176138 h 3644216"/>
              <a:gd name="connsiteX7" fmla="*/ 2111935 w 4666415"/>
              <a:gd name="connsiteY7" fmla="*/ 2448475 h 3644216"/>
              <a:gd name="connsiteX8" fmla="*/ 2327564 w 4666415"/>
              <a:gd name="connsiteY8" fmla="*/ 2764166 h 3644216"/>
              <a:gd name="connsiteX9" fmla="*/ 2885704 w 4666415"/>
              <a:gd name="connsiteY9" fmla="*/ 3120426 h 3644216"/>
              <a:gd name="connsiteX10" fmla="*/ 4476998 w 4666415"/>
              <a:gd name="connsiteY10" fmla="*/ 3571688 h 3644216"/>
              <a:gd name="connsiteX11" fmla="*/ 4647486 w 4666415"/>
              <a:gd name="connsiteY11" fmla="*/ 3638913 h 3644216"/>
              <a:gd name="connsiteX12" fmla="*/ 4663492 w 4666415"/>
              <a:gd name="connsiteY12" fmla="*/ 3638964 h 3644216"/>
              <a:gd name="connsiteX13" fmla="*/ 4659207 w 4666415"/>
              <a:gd name="connsiteY13" fmla="*/ 3631013 h 3644216"/>
              <a:gd name="connsiteX0" fmla="*/ 0 w 4666415"/>
              <a:gd name="connsiteY0" fmla="*/ 3677491 h 3678767"/>
              <a:gd name="connsiteX1" fmla="*/ 260951 w 4666415"/>
              <a:gd name="connsiteY1" fmla="*/ 323088 h 3678767"/>
              <a:gd name="connsiteX2" fmla="*/ 839400 w 4666415"/>
              <a:gd name="connsiteY2" fmla="*/ 368446 h 3678767"/>
              <a:gd name="connsiteX3" fmla="*/ 1576872 w 4666415"/>
              <a:gd name="connsiteY3" fmla="*/ 2406832 h 3678767"/>
              <a:gd name="connsiteX4" fmla="*/ 1653892 w 4666415"/>
              <a:gd name="connsiteY4" fmla="*/ 2694724 h 3678767"/>
              <a:gd name="connsiteX5" fmla="*/ 1727203 w 4666415"/>
              <a:gd name="connsiteY5" fmla="*/ 2634898 h 3678767"/>
              <a:gd name="connsiteX6" fmla="*/ 1858688 w 4666415"/>
              <a:gd name="connsiteY6" fmla="*/ 2210689 h 3678767"/>
              <a:gd name="connsiteX7" fmla="*/ 2111935 w 4666415"/>
              <a:gd name="connsiteY7" fmla="*/ 2483026 h 3678767"/>
              <a:gd name="connsiteX8" fmla="*/ 2327564 w 4666415"/>
              <a:gd name="connsiteY8" fmla="*/ 2798717 h 3678767"/>
              <a:gd name="connsiteX9" fmla="*/ 2885704 w 4666415"/>
              <a:gd name="connsiteY9" fmla="*/ 3154977 h 3678767"/>
              <a:gd name="connsiteX10" fmla="*/ 4476998 w 4666415"/>
              <a:gd name="connsiteY10" fmla="*/ 3606239 h 3678767"/>
              <a:gd name="connsiteX11" fmla="*/ 4647486 w 4666415"/>
              <a:gd name="connsiteY11" fmla="*/ 3673464 h 3678767"/>
              <a:gd name="connsiteX12" fmla="*/ 4663492 w 4666415"/>
              <a:gd name="connsiteY12" fmla="*/ 3673515 h 3678767"/>
              <a:gd name="connsiteX13" fmla="*/ 4659207 w 4666415"/>
              <a:gd name="connsiteY13" fmla="*/ 3665564 h 3678767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889 h 3670165"/>
              <a:gd name="connsiteX1" fmla="*/ 260951 w 4666415"/>
              <a:gd name="connsiteY1" fmla="*/ 314486 h 3670165"/>
              <a:gd name="connsiteX2" fmla="*/ 731898 w 4666415"/>
              <a:gd name="connsiteY2" fmla="*/ 379743 h 3670165"/>
              <a:gd name="connsiteX3" fmla="*/ 1549997 w 4666415"/>
              <a:gd name="connsiteY3" fmla="*/ 2404862 h 3670165"/>
              <a:gd name="connsiteX4" fmla="*/ 1653892 w 4666415"/>
              <a:gd name="connsiteY4" fmla="*/ 2686122 h 3670165"/>
              <a:gd name="connsiteX5" fmla="*/ 1727203 w 4666415"/>
              <a:gd name="connsiteY5" fmla="*/ 2626296 h 3670165"/>
              <a:gd name="connsiteX6" fmla="*/ 1858688 w 4666415"/>
              <a:gd name="connsiteY6" fmla="*/ 2202087 h 3670165"/>
              <a:gd name="connsiteX7" fmla="*/ 2111935 w 4666415"/>
              <a:gd name="connsiteY7" fmla="*/ 2474424 h 3670165"/>
              <a:gd name="connsiteX8" fmla="*/ 2327564 w 4666415"/>
              <a:gd name="connsiteY8" fmla="*/ 2790115 h 3670165"/>
              <a:gd name="connsiteX9" fmla="*/ 2885704 w 4666415"/>
              <a:gd name="connsiteY9" fmla="*/ 3146375 h 3670165"/>
              <a:gd name="connsiteX10" fmla="*/ 4476998 w 4666415"/>
              <a:gd name="connsiteY10" fmla="*/ 3597637 h 3670165"/>
              <a:gd name="connsiteX11" fmla="*/ 4647486 w 4666415"/>
              <a:gd name="connsiteY11" fmla="*/ 3664862 h 3670165"/>
              <a:gd name="connsiteX12" fmla="*/ 4663492 w 4666415"/>
              <a:gd name="connsiteY12" fmla="*/ 3664913 h 3670165"/>
              <a:gd name="connsiteX13" fmla="*/ 4659207 w 4666415"/>
              <a:gd name="connsiteY13" fmla="*/ 3656962 h 3670165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16402 w 4666415"/>
              <a:gd name="connsiteY3" fmla="*/ 2397896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666415" h="3669832">
                <a:moveTo>
                  <a:pt x="0" y="3668556"/>
                </a:moveTo>
                <a:cubicBezTo>
                  <a:pt x="129953" y="2296955"/>
                  <a:pt x="125530" y="862344"/>
                  <a:pt x="260951" y="314153"/>
                </a:cubicBezTo>
                <a:cubicBezTo>
                  <a:pt x="396372" y="-234038"/>
                  <a:pt x="522656" y="32120"/>
                  <a:pt x="731898" y="379410"/>
                </a:cubicBezTo>
                <a:cubicBezTo>
                  <a:pt x="941140" y="726700"/>
                  <a:pt x="1443363" y="2219118"/>
                  <a:pt x="1516402" y="2397896"/>
                </a:cubicBezTo>
                <a:cubicBezTo>
                  <a:pt x="1589441" y="2576674"/>
                  <a:pt x="1618759" y="2647778"/>
                  <a:pt x="1653892" y="2685789"/>
                </a:cubicBezTo>
                <a:cubicBezTo>
                  <a:pt x="1689025" y="2723800"/>
                  <a:pt x="1715246" y="2656575"/>
                  <a:pt x="1727203" y="2625963"/>
                </a:cubicBezTo>
                <a:cubicBezTo>
                  <a:pt x="1756467" y="2546313"/>
                  <a:pt x="1794566" y="2227066"/>
                  <a:pt x="1858688" y="2201754"/>
                </a:cubicBezTo>
                <a:cubicBezTo>
                  <a:pt x="1922810" y="2176442"/>
                  <a:pt x="2042995" y="2351539"/>
                  <a:pt x="2111935" y="2474091"/>
                </a:cubicBezTo>
                <a:cubicBezTo>
                  <a:pt x="2180875" y="2596643"/>
                  <a:pt x="2247698" y="2711543"/>
                  <a:pt x="2327564" y="2789782"/>
                </a:cubicBezTo>
                <a:cubicBezTo>
                  <a:pt x="2407430" y="2868021"/>
                  <a:pt x="2527465" y="3011455"/>
                  <a:pt x="2885704" y="3146042"/>
                </a:cubicBezTo>
                <a:cubicBezTo>
                  <a:pt x="3243943" y="3280629"/>
                  <a:pt x="4183368" y="3510889"/>
                  <a:pt x="4476998" y="3597304"/>
                </a:cubicBezTo>
                <a:cubicBezTo>
                  <a:pt x="4770628" y="3683719"/>
                  <a:pt x="4616404" y="3653316"/>
                  <a:pt x="4647486" y="3664529"/>
                </a:cubicBezTo>
                <a:cubicBezTo>
                  <a:pt x="4678568" y="3675742"/>
                  <a:pt x="4661539" y="3665897"/>
                  <a:pt x="4663492" y="3664580"/>
                </a:cubicBezTo>
                <a:cubicBezTo>
                  <a:pt x="4665445" y="3663263"/>
                  <a:pt x="4627539" y="3655639"/>
                  <a:pt x="4659207" y="3656629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357193" y="3264468"/>
            <a:ext cx="24167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/>
              <a:t>SBP</a:t>
            </a:r>
            <a:endParaRPr lang="en-GB" sz="2400" b="1" smtClean="0"/>
          </a:p>
          <a:p>
            <a:r>
              <a:rPr lang="en-GB" sz="2000" smtClean="0"/>
              <a:t>Systolic blood pressure</a:t>
            </a:r>
            <a:endParaRPr lang="en-GB" sz="2000"/>
          </a:p>
        </p:txBody>
      </p:sp>
      <p:grpSp>
        <p:nvGrpSpPr>
          <p:cNvPr id="5" name="Skupina 4"/>
          <p:cNvGrpSpPr/>
          <p:nvPr/>
        </p:nvGrpSpPr>
        <p:grpSpPr>
          <a:xfrm>
            <a:off x="5650934" y="3566377"/>
            <a:ext cx="3103352" cy="2134340"/>
            <a:chOff x="2051720" y="3068960"/>
            <a:chExt cx="3312369" cy="3020481"/>
          </a:xfrm>
        </p:grpSpPr>
        <p:cxnSp>
          <p:nvCxnSpPr>
            <p:cNvPr id="6" name="Přímá spojnice 5"/>
            <p:cNvCxnSpPr/>
            <p:nvPr/>
          </p:nvCxnSpPr>
          <p:spPr>
            <a:xfrm>
              <a:off x="2076137" y="5923650"/>
              <a:ext cx="3276000" cy="0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 flipV="1">
              <a:off x="2195736" y="3429821"/>
              <a:ext cx="432000" cy="504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 flipV="1">
              <a:off x="2195736" y="3593289"/>
              <a:ext cx="468052" cy="54006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flipV="1">
              <a:off x="2195736" y="3773309"/>
              <a:ext cx="524124" cy="576064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V="1">
              <a:off x="2123728" y="4061341"/>
              <a:ext cx="720080" cy="792088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V="1">
              <a:off x="2123728" y="4205357"/>
              <a:ext cx="758132" cy="8640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flipV="1">
              <a:off x="2195736" y="3917325"/>
              <a:ext cx="577956" cy="64807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V="1">
              <a:off x="2339752" y="4349373"/>
              <a:ext cx="648072" cy="733568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flipV="1">
              <a:off x="2555776" y="4518080"/>
              <a:ext cx="435833" cy="564861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 flipV="1">
              <a:off x="2719860" y="4696999"/>
              <a:ext cx="324000" cy="396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flipV="1">
              <a:off x="2879728" y="4824169"/>
              <a:ext cx="223762" cy="25877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flipV="1">
              <a:off x="3059832" y="4997445"/>
              <a:ext cx="87317" cy="854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V="1">
              <a:off x="2267744" y="3125237"/>
              <a:ext cx="235050" cy="28803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V="1">
              <a:off x="2195736" y="3275053"/>
              <a:ext cx="360000" cy="432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flipV="1">
              <a:off x="3351583" y="4846815"/>
              <a:ext cx="87317" cy="854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V="1">
              <a:off x="3372273" y="4937851"/>
              <a:ext cx="144000" cy="14401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2385269" y="5092999"/>
              <a:ext cx="741545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2663788" y="5092999"/>
              <a:ext cx="736656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2924257" y="5092999"/>
              <a:ext cx="756000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3241468" y="5158182"/>
              <a:ext cx="706236" cy="751601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3420532" y="5092999"/>
              <a:ext cx="792000" cy="828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2147554" y="5092999"/>
              <a:ext cx="705630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>
              <a:off x="2130526" y="5399990"/>
              <a:ext cx="432000" cy="504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>
              <a:off x="2076136" y="5666783"/>
              <a:ext cx="252000" cy="243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4109402" y="5516204"/>
              <a:ext cx="385562" cy="393579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>
              <a:off x="4499992" y="5645517"/>
              <a:ext cx="268602" cy="264266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>
              <a:off x="4932040" y="5789533"/>
              <a:ext cx="110188" cy="12025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Volný tvar 32"/>
            <p:cNvSpPr/>
            <p:nvPr/>
          </p:nvSpPr>
          <p:spPr>
            <a:xfrm>
              <a:off x="2076137" y="3068960"/>
              <a:ext cx="3287952" cy="2854690"/>
            </a:xfrm>
            <a:custGeom>
              <a:avLst/>
              <a:gdLst>
                <a:gd name="connsiteX0" fmla="*/ 0 w 4633538"/>
                <a:gd name="connsiteY0" fmla="*/ 3662913 h 3678313"/>
                <a:gd name="connsiteX1" fmla="*/ 570016 w 4633538"/>
                <a:gd name="connsiteY1" fmla="*/ 361573 h 3678313"/>
                <a:gd name="connsiteX2" fmla="*/ 973777 w 4633538"/>
                <a:gd name="connsiteY2" fmla="*/ 314072 h 3678313"/>
                <a:gd name="connsiteX3" fmla="*/ 1591294 w 4633538"/>
                <a:gd name="connsiteY3" fmla="*/ 2392254 h 3678313"/>
                <a:gd name="connsiteX4" fmla="*/ 1662546 w 4633538"/>
                <a:gd name="connsiteY4" fmla="*/ 2677261 h 3678313"/>
                <a:gd name="connsiteX5" fmla="*/ 1852551 w 4633538"/>
                <a:gd name="connsiteY5" fmla="*/ 2202248 h 3678313"/>
                <a:gd name="connsiteX6" fmla="*/ 2078182 w 4633538"/>
                <a:gd name="connsiteY6" fmla="*/ 2499132 h 3678313"/>
                <a:gd name="connsiteX7" fmla="*/ 2327564 w 4633538"/>
                <a:gd name="connsiteY7" fmla="*/ 2784139 h 3678313"/>
                <a:gd name="connsiteX8" fmla="*/ 2885704 w 4633538"/>
                <a:gd name="connsiteY8" fmla="*/ 3140399 h 3678313"/>
                <a:gd name="connsiteX9" fmla="*/ 4476998 w 4633538"/>
                <a:gd name="connsiteY9" fmla="*/ 3591661 h 3678313"/>
                <a:gd name="connsiteX10" fmla="*/ 4583875 w 4633538"/>
                <a:gd name="connsiteY10" fmla="*/ 3674789 h 3678313"/>
                <a:gd name="connsiteX11" fmla="*/ 4560125 w 4633538"/>
                <a:gd name="connsiteY11" fmla="*/ 3662913 h 3678313"/>
                <a:gd name="connsiteX12" fmla="*/ 4631377 w 4633538"/>
                <a:gd name="connsiteY12" fmla="*/ 3662913 h 3678313"/>
                <a:gd name="connsiteX0" fmla="*/ 0 w 4664107"/>
                <a:gd name="connsiteY0" fmla="*/ 3662913 h 3677662"/>
                <a:gd name="connsiteX1" fmla="*/ 570016 w 4664107"/>
                <a:gd name="connsiteY1" fmla="*/ 361573 h 3677662"/>
                <a:gd name="connsiteX2" fmla="*/ 973777 w 4664107"/>
                <a:gd name="connsiteY2" fmla="*/ 314072 h 3677662"/>
                <a:gd name="connsiteX3" fmla="*/ 1591294 w 4664107"/>
                <a:gd name="connsiteY3" fmla="*/ 2392254 h 3677662"/>
                <a:gd name="connsiteX4" fmla="*/ 1662546 w 4664107"/>
                <a:gd name="connsiteY4" fmla="*/ 2677261 h 3677662"/>
                <a:gd name="connsiteX5" fmla="*/ 1852551 w 4664107"/>
                <a:gd name="connsiteY5" fmla="*/ 2202248 h 3677662"/>
                <a:gd name="connsiteX6" fmla="*/ 2078182 w 4664107"/>
                <a:gd name="connsiteY6" fmla="*/ 2499132 h 3677662"/>
                <a:gd name="connsiteX7" fmla="*/ 2327564 w 4664107"/>
                <a:gd name="connsiteY7" fmla="*/ 2784139 h 3677662"/>
                <a:gd name="connsiteX8" fmla="*/ 2885704 w 4664107"/>
                <a:gd name="connsiteY8" fmla="*/ 3140399 h 3677662"/>
                <a:gd name="connsiteX9" fmla="*/ 4476998 w 4664107"/>
                <a:gd name="connsiteY9" fmla="*/ 3591661 h 3677662"/>
                <a:gd name="connsiteX10" fmla="*/ 4583875 w 4664107"/>
                <a:gd name="connsiteY10" fmla="*/ 3674789 h 3677662"/>
                <a:gd name="connsiteX11" fmla="*/ 4663492 w 4664107"/>
                <a:gd name="connsiteY11" fmla="*/ 3658937 h 3677662"/>
                <a:gd name="connsiteX12" fmla="*/ 4631377 w 4664107"/>
                <a:gd name="connsiteY12" fmla="*/ 3662913 h 3677662"/>
                <a:gd name="connsiteX0" fmla="*/ 0 w 4665618"/>
                <a:gd name="connsiteY0" fmla="*/ 3662913 h 3677831"/>
                <a:gd name="connsiteX1" fmla="*/ 570016 w 4665618"/>
                <a:gd name="connsiteY1" fmla="*/ 361573 h 3677831"/>
                <a:gd name="connsiteX2" fmla="*/ 973777 w 4665618"/>
                <a:gd name="connsiteY2" fmla="*/ 314072 h 3677831"/>
                <a:gd name="connsiteX3" fmla="*/ 1591294 w 4665618"/>
                <a:gd name="connsiteY3" fmla="*/ 2392254 h 3677831"/>
                <a:gd name="connsiteX4" fmla="*/ 1662546 w 4665618"/>
                <a:gd name="connsiteY4" fmla="*/ 2677261 h 3677831"/>
                <a:gd name="connsiteX5" fmla="*/ 1852551 w 4665618"/>
                <a:gd name="connsiteY5" fmla="*/ 2202248 h 3677831"/>
                <a:gd name="connsiteX6" fmla="*/ 2078182 w 4665618"/>
                <a:gd name="connsiteY6" fmla="*/ 2499132 h 3677831"/>
                <a:gd name="connsiteX7" fmla="*/ 2327564 w 4665618"/>
                <a:gd name="connsiteY7" fmla="*/ 2784139 h 3677831"/>
                <a:gd name="connsiteX8" fmla="*/ 2885704 w 4665618"/>
                <a:gd name="connsiteY8" fmla="*/ 3140399 h 3677831"/>
                <a:gd name="connsiteX9" fmla="*/ 4476998 w 4665618"/>
                <a:gd name="connsiteY9" fmla="*/ 3591661 h 3677831"/>
                <a:gd name="connsiteX10" fmla="*/ 4583875 w 4665618"/>
                <a:gd name="connsiteY10" fmla="*/ 3674789 h 3677831"/>
                <a:gd name="connsiteX11" fmla="*/ 4663492 w 4665618"/>
                <a:gd name="connsiteY11" fmla="*/ 3658937 h 3677831"/>
                <a:gd name="connsiteX12" fmla="*/ 4659207 w 4665618"/>
                <a:gd name="connsiteY12" fmla="*/ 3650986 h 3677831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62546 w 4666415"/>
                <a:gd name="connsiteY4" fmla="*/ 2677261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1199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39532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49478 h 3650754"/>
                <a:gd name="connsiteX1" fmla="*/ 395326 w 4666415"/>
                <a:gd name="connsiteY1" fmla="*/ 348138 h 3650754"/>
                <a:gd name="connsiteX2" fmla="*/ 899871 w 4666415"/>
                <a:gd name="connsiteY2" fmla="*/ 327168 h 3650754"/>
                <a:gd name="connsiteX3" fmla="*/ 1576872 w 4666415"/>
                <a:gd name="connsiteY3" fmla="*/ 2378819 h 3650754"/>
                <a:gd name="connsiteX4" fmla="*/ 1653892 w 4666415"/>
                <a:gd name="connsiteY4" fmla="*/ 2666711 h 3650754"/>
                <a:gd name="connsiteX5" fmla="*/ 1727203 w 4666415"/>
                <a:gd name="connsiteY5" fmla="*/ 2606885 h 3650754"/>
                <a:gd name="connsiteX6" fmla="*/ 1858688 w 4666415"/>
                <a:gd name="connsiteY6" fmla="*/ 2182676 h 3650754"/>
                <a:gd name="connsiteX7" fmla="*/ 2111935 w 4666415"/>
                <a:gd name="connsiteY7" fmla="*/ 2455013 h 3650754"/>
                <a:gd name="connsiteX8" fmla="*/ 2327564 w 4666415"/>
                <a:gd name="connsiteY8" fmla="*/ 2770704 h 3650754"/>
                <a:gd name="connsiteX9" fmla="*/ 2885704 w 4666415"/>
                <a:gd name="connsiteY9" fmla="*/ 3126964 h 3650754"/>
                <a:gd name="connsiteX10" fmla="*/ 4476998 w 4666415"/>
                <a:gd name="connsiteY10" fmla="*/ 3578226 h 3650754"/>
                <a:gd name="connsiteX11" fmla="*/ 4647486 w 4666415"/>
                <a:gd name="connsiteY11" fmla="*/ 3645451 h 3650754"/>
                <a:gd name="connsiteX12" fmla="*/ 4663492 w 4666415"/>
                <a:gd name="connsiteY12" fmla="*/ 3645502 h 3650754"/>
                <a:gd name="connsiteX13" fmla="*/ 4659207 w 4666415"/>
                <a:gd name="connsiteY13" fmla="*/ 3637551 h 3650754"/>
                <a:gd name="connsiteX0" fmla="*/ 0 w 4666415"/>
                <a:gd name="connsiteY0" fmla="*/ 3642940 h 3644216"/>
                <a:gd name="connsiteX1" fmla="*/ 395326 w 4666415"/>
                <a:gd name="connsiteY1" fmla="*/ 341600 h 3644216"/>
                <a:gd name="connsiteX2" fmla="*/ 839400 w 4666415"/>
                <a:gd name="connsiteY2" fmla="*/ 333895 h 3644216"/>
                <a:gd name="connsiteX3" fmla="*/ 1576872 w 4666415"/>
                <a:gd name="connsiteY3" fmla="*/ 2372281 h 3644216"/>
                <a:gd name="connsiteX4" fmla="*/ 1653892 w 4666415"/>
                <a:gd name="connsiteY4" fmla="*/ 2660173 h 3644216"/>
                <a:gd name="connsiteX5" fmla="*/ 1727203 w 4666415"/>
                <a:gd name="connsiteY5" fmla="*/ 2600347 h 3644216"/>
                <a:gd name="connsiteX6" fmla="*/ 1858688 w 4666415"/>
                <a:gd name="connsiteY6" fmla="*/ 2176138 h 3644216"/>
                <a:gd name="connsiteX7" fmla="*/ 2111935 w 4666415"/>
                <a:gd name="connsiteY7" fmla="*/ 2448475 h 3644216"/>
                <a:gd name="connsiteX8" fmla="*/ 2327564 w 4666415"/>
                <a:gd name="connsiteY8" fmla="*/ 2764166 h 3644216"/>
                <a:gd name="connsiteX9" fmla="*/ 2885704 w 4666415"/>
                <a:gd name="connsiteY9" fmla="*/ 3120426 h 3644216"/>
                <a:gd name="connsiteX10" fmla="*/ 4476998 w 4666415"/>
                <a:gd name="connsiteY10" fmla="*/ 3571688 h 3644216"/>
                <a:gd name="connsiteX11" fmla="*/ 4647486 w 4666415"/>
                <a:gd name="connsiteY11" fmla="*/ 3638913 h 3644216"/>
                <a:gd name="connsiteX12" fmla="*/ 4663492 w 4666415"/>
                <a:gd name="connsiteY12" fmla="*/ 3638964 h 3644216"/>
                <a:gd name="connsiteX13" fmla="*/ 4659207 w 4666415"/>
                <a:gd name="connsiteY13" fmla="*/ 3631013 h 3644216"/>
                <a:gd name="connsiteX0" fmla="*/ 0 w 4666415"/>
                <a:gd name="connsiteY0" fmla="*/ 3642940 h 3644216"/>
                <a:gd name="connsiteX1" fmla="*/ 395326 w 4666415"/>
                <a:gd name="connsiteY1" fmla="*/ 341600 h 3644216"/>
                <a:gd name="connsiteX2" fmla="*/ 839400 w 4666415"/>
                <a:gd name="connsiteY2" fmla="*/ 333895 h 3644216"/>
                <a:gd name="connsiteX3" fmla="*/ 1576872 w 4666415"/>
                <a:gd name="connsiteY3" fmla="*/ 2372281 h 3644216"/>
                <a:gd name="connsiteX4" fmla="*/ 1653892 w 4666415"/>
                <a:gd name="connsiteY4" fmla="*/ 2660173 h 3644216"/>
                <a:gd name="connsiteX5" fmla="*/ 1727203 w 4666415"/>
                <a:gd name="connsiteY5" fmla="*/ 2600347 h 3644216"/>
                <a:gd name="connsiteX6" fmla="*/ 1858688 w 4666415"/>
                <a:gd name="connsiteY6" fmla="*/ 2176138 h 3644216"/>
                <a:gd name="connsiteX7" fmla="*/ 2111935 w 4666415"/>
                <a:gd name="connsiteY7" fmla="*/ 2448475 h 3644216"/>
                <a:gd name="connsiteX8" fmla="*/ 2327564 w 4666415"/>
                <a:gd name="connsiteY8" fmla="*/ 2764166 h 3644216"/>
                <a:gd name="connsiteX9" fmla="*/ 2885704 w 4666415"/>
                <a:gd name="connsiteY9" fmla="*/ 3120426 h 3644216"/>
                <a:gd name="connsiteX10" fmla="*/ 4476998 w 4666415"/>
                <a:gd name="connsiteY10" fmla="*/ 3571688 h 3644216"/>
                <a:gd name="connsiteX11" fmla="*/ 4647486 w 4666415"/>
                <a:gd name="connsiteY11" fmla="*/ 3638913 h 3644216"/>
                <a:gd name="connsiteX12" fmla="*/ 4663492 w 4666415"/>
                <a:gd name="connsiteY12" fmla="*/ 3638964 h 3644216"/>
                <a:gd name="connsiteX13" fmla="*/ 4659207 w 4666415"/>
                <a:gd name="connsiteY13" fmla="*/ 3631013 h 3644216"/>
                <a:gd name="connsiteX0" fmla="*/ 0 w 4666415"/>
                <a:gd name="connsiteY0" fmla="*/ 3677491 h 3678767"/>
                <a:gd name="connsiteX1" fmla="*/ 260951 w 4666415"/>
                <a:gd name="connsiteY1" fmla="*/ 323088 h 3678767"/>
                <a:gd name="connsiteX2" fmla="*/ 839400 w 4666415"/>
                <a:gd name="connsiteY2" fmla="*/ 368446 h 3678767"/>
                <a:gd name="connsiteX3" fmla="*/ 1576872 w 4666415"/>
                <a:gd name="connsiteY3" fmla="*/ 2406832 h 3678767"/>
                <a:gd name="connsiteX4" fmla="*/ 1653892 w 4666415"/>
                <a:gd name="connsiteY4" fmla="*/ 2694724 h 3678767"/>
                <a:gd name="connsiteX5" fmla="*/ 1727203 w 4666415"/>
                <a:gd name="connsiteY5" fmla="*/ 2634898 h 3678767"/>
                <a:gd name="connsiteX6" fmla="*/ 1858688 w 4666415"/>
                <a:gd name="connsiteY6" fmla="*/ 2210689 h 3678767"/>
                <a:gd name="connsiteX7" fmla="*/ 2111935 w 4666415"/>
                <a:gd name="connsiteY7" fmla="*/ 2483026 h 3678767"/>
                <a:gd name="connsiteX8" fmla="*/ 2327564 w 4666415"/>
                <a:gd name="connsiteY8" fmla="*/ 2798717 h 3678767"/>
                <a:gd name="connsiteX9" fmla="*/ 2885704 w 4666415"/>
                <a:gd name="connsiteY9" fmla="*/ 3154977 h 3678767"/>
                <a:gd name="connsiteX10" fmla="*/ 4476998 w 4666415"/>
                <a:gd name="connsiteY10" fmla="*/ 3606239 h 3678767"/>
                <a:gd name="connsiteX11" fmla="*/ 4647486 w 4666415"/>
                <a:gd name="connsiteY11" fmla="*/ 3673464 h 3678767"/>
                <a:gd name="connsiteX12" fmla="*/ 4663492 w 4666415"/>
                <a:gd name="connsiteY12" fmla="*/ 3673515 h 3678767"/>
                <a:gd name="connsiteX13" fmla="*/ 4659207 w 4666415"/>
                <a:gd name="connsiteY13" fmla="*/ 3665564 h 3678767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889 h 3670165"/>
                <a:gd name="connsiteX1" fmla="*/ 260951 w 4666415"/>
                <a:gd name="connsiteY1" fmla="*/ 314486 h 3670165"/>
                <a:gd name="connsiteX2" fmla="*/ 731898 w 4666415"/>
                <a:gd name="connsiteY2" fmla="*/ 379743 h 3670165"/>
                <a:gd name="connsiteX3" fmla="*/ 1549997 w 4666415"/>
                <a:gd name="connsiteY3" fmla="*/ 2404862 h 3670165"/>
                <a:gd name="connsiteX4" fmla="*/ 1653892 w 4666415"/>
                <a:gd name="connsiteY4" fmla="*/ 2686122 h 3670165"/>
                <a:gd name="connsiteX5" fmla="*/ 1727203 w 4666415"/>
                <a:gd name="connsiteY5" fmla="*/ 2626296 h 3670165"/>
                <a:gd name="connsiteX6" fmla="*/ 1858688 w 4666415"/>
                <a:gd name="connsiteY6" fmla="*/ 2202087 h 3670165"/>
                <a:gd name="connsiteX7" fmla="*/ 2111935 w 4666415"/>
                <a:gd name="connsiteY7" fmla="*/ 2474424 h 3670165"/>
                <a:gd name="connsiteX8" fmla="*/ 2327564 w 4666415"/>
                <a:gd name="connsiteY8" fmla="*/ 2790115 h 3670165"/>
                <a:gd name="connsiteX9" fmla="*/ 2885704 w 4666415"/>
                <a:gd name="connsiteY9" fmla="*/ 3146375 h 3670165"/>
                <a:gd name="connsiteX10" fmla="*/ 4476998 w 4666415"/>
                <a:gd name="connsiteY10" fmla="*/ 3597637 h 3670165"/>
                <a:gd name="connsiteX11" fmla="*/ 4647486 w 4666415"/>
                <a:gd name="connsiteY11" fmla="*/ 3664862 h 3670165"/>
                <a:gd name="connsiteX12" fmla="*/ 4663492 w 4666415"/>
                <a:gd name="connsiteY12" fmla="*/ 3664913 h 3670165"/>
                <a:gd name="connsiteX13" fmla="*/ 4659207 w 4666415"/>
                <a:gd name="connsiteY13" fmla="*/ 3656962 h 3670165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16402 w 4666415"/>
                <a:gd name="connsiteY3" fmla="*/ 2397896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666415" h="3669832">
                  <a:moveTo>
                    <a:pt x="0" y="3668556"/>
                  </a:moveTo>
                  <a:cubicBezTo>
                    <a:pt x="129953" y="2296955"/>
                    <a:pt x="125530" y="862344"/>
                    <a:pt x="260951" y="314153"/>
                  </a:cubicBezTo>
                  <a:cubicBezTo>
                    <a:pt x="396372" y="-234038"/>
                    <a:pt x="522656" y="32120"/>
                    <a:pt x="731898" y="379410"/>
                  </a:cubicBezTo>
                  <a:cubicBezTo>
                    <a:pt x="941140" y="726700"/>
                    <a:pt x="1443363" y="2219118"/>
                    <a:pt x="1516402" y="2397896"/>
                  </a:cubicBezTo>
                  <a:cubicBezTo>
                    <a:pt x="1589441" y="2576674"/>
                    <a:pt x="1618759" y="2647778"/>
                    <a:pt x="1653892" y="2685789"/>
                  </a:cubicBezTo>
                  <a:cubicBezTo>
                    <a:pt x="1689025" y="2723800"/>
                    <a:pt x="1715246" y="2656575"/>
                    <a:pt x="1727203" y="2625963"/>
                  </a:cubicBezTo>
                  <a:cubicBezTo>
                    <a:pt x="1756467" y="2546313"/>
                    <a:pt x="1794566" y="2227066"/>
                    <a:pt x="1858688" y="2201754"/>
                  </a:cubicBezTo>
                  <a:cubicBezTo>
                    <a:pt x="1922810" y="2176442"/>
                    <a:pt x="2042995" y="2351539"/>
                    <a:pt x="2111935" y="2474091"/>
                  </a:cubicBezTo>
                  <a:cubicBezTo>
                    <a:pt x="2180875" y="2596643"/>
                    <a:pt x="2247698" y="2711543"/>
                    <a:pt x="2327564" y="2789782"/>
                  </a:cubicBezTo>
                  <a:cubicBezTo>
                    <a:pt x="2407430" y="2868021"/>
                    <a:pt x="2527465" y="3011455"/>
                    <a:pt x="2885704" y="3146042"/>
                  </a:cubicBezTo>
                  <a:cubicBezTo>
                    <a:pt x="3243943" y="3280629"/>
                    <a:pt x="4183368" y="3510889"/>
                    <a:pt x="4476998" y="3597304"/>
                  </a:cubicBezTo>
                  <a:cubicBezTo>
                    <a:pt x="4770628" y="3683719"/>
                    <a:pt x="4616404" y="3653316"/>
                    <a:pt x="4647486" y="3664529"/>
                  </a:cubicBezTo>
                  <a:cubicBezTo>
                    <a:pt x="4678568" y="3675742"/>
                    <a:pt x="4661539" y="3665897"/>
                    <a:pt x="4663492" y="3664580"/>
                  </a:cubicBezTo>
                  <a:cubicBezTo>
                    <a:pt x="4665445" y="3663263"/>
                    <a:pt x="4627539" y="3655639"/>
                    <a:pt x="4659207" y="3656629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34" name="Přímá spojnice 33"/>
            <p:cNvCxnSpPr/>
            <p:nvPr/>
          </p:nvCxnSpPr>
          <p:spPr>
            <a:xfrm>
              <a:off x="2123728" y="5082941"/>
              <a:ext cx="1512000" cy="0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ovéPole 34"/>
            <p:cNvSpPr txBox="1"/>
            <p:nvPr/>
          </p:nvSpPr>
          <p:spPr>
            <a:xfrm>
              <a:off x="2130156" y="3718301"/>
              <a:ext cx="1164337" cy="1306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smtClean="0"/>
                <a:t>a</a:t>
              </a:r>
              <a:r>
                <a:rPr lang="en-GB" b="1" smtClean="0"/>
                <a:t>rea above MAP</a:t>
              </a:r>
              <a:endParaRPr lang="en-GB" b="1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2142501" y="5358911"/>
              <a:ext cx="2357490" cy="522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smtClean="0"/>
                <a:t>area under MAP</a:t>
              </a:r>
              <a:endParaRPr lang="en-GB" b="1"/>
            </a:p>
          </p:txBody>
        </p:sp>
        <p:cxnSp>
          <p:nvCxnSpPr>
            <p:cNvPr id="37" name="Přímá spojnice 36"/>
            <p:cNvCxnSpPr/>
            <p:nvPr/>
          </p:nvCxnSpPr>
          <p:spPr>
            <a:xfrm>
              <a:off x="2051720" y="6089441"/>
              <a:ext cx="3276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ovéPole 37"/>
          <p:cNvSpPr txBox="1"/>
          <p:nvPr/>
        </p:nvSpPr>
        <p:spPr>
          <a:xfrm>
            <a:off x="3357192" y="5304110"/>
            <a:ext cx="2496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/>
              <a:t>DBP</a:t>
            </a:r>
          </a:p>
          <a:p>
            <a:r>
              <a:rPr lang="en-GB" sz="2000" smtClean="0"/>
              <a:t>Diastolic blood pressure</a:t>
            </a:r>
            <a:endParaRPr lang="en-GB" sz="2000"/>
          </a:p>
        </p:txBody>
      </p:sp>
      <p:sp>
        <p:nvSpPr>
          <p:cNvPr id="39" name="TextovéPole 38"/>
          <p:cNvSpPr txBox="1"/>
          <p:nvPr/>
        </p:nvSpPr>
        <p:spPr>
          <a:xfrm>
            <a:off x="3357194" y="4627933"/>
            <a:ext cx="25562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/>
              <a:t>MAP</a:t>
            </a:r>
          </a:p>
          <a:p>
            <a:r>
              <a:rPr lang="en-GB" sz="2000" smtClean="0"/>
              <a:t>Mean arterial pressure</a:t>
            </a:r>
            <a:endParaRPr lang="en-GB" sz="2000"/>
          </a:p>
        </p:txBody>
      </p:sp>
      <p:sp>
        <p:nvSpPr>
          <p:cNvPr id="40" name="TextovéPole 39"/>
          <p:cNvSpPr txBox="1"/>
          <p:nvPr/>
        </p:nvSpPr>
        <p:spPr>
          <a:xfrm>
            <a:off x="5781740" y="5759251"/>
            <a:ext cx="3115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inter-beat interval</a:t>
            </a:r>
            <a:endParaRPr lang="en-GB" b="1"/>
          </a:p>
        </p:txBody>
      </p:sp>
      <p:sp>
        <p:nvSpPr>
          <p:cNvPr id="41" name="TextovéPole 40"/>
          <p:cNvSpPr txBox="1"/>
          <p:nvPr/>
        </p:nvSpPr>
        <p:spPr>
          <a:xfrm>
            <a:off x="320922" y="1484784"/>
            <a:ext cx="116789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Mean arterial pressure (MAP)</a:t>
            </a:r>
            <a:r>
              <a:rPr lang="en-GB" sz="2400" b="1" dirty="0" smtClean="0"/>
              <a:t> :</a:t>
            </a:r>
            <a:r>
              <a:rPr lang="en-GB" sz="2400" dirty="0" smtClean="0"/>
              <a:t> mean value of blood pressure in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en-GB" sz="2400" dirty="0" smtClean="0"/>
              <a:t> </a:t>
            </a:r>
            <a:r>
              <a:rPr lang="cs-CZ" sz="2400" dirty="0" smtClean="0"/>
              <a:t>inter-beat interval (IBI)</a:t>
            </a:r>
            <a:endParaRPr lang="cs-CZ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b="1" dirty="0" smtClean="0"/>
              <a:t>area </a:t>
            </a:r>
            <a:r>
              <a:rPr lang="cs-CZ" sz="2400" b="1" dirty="0" err="1" smtClean="0"/>
              <a:t>under</a:t>
            </a:r>
            <a:r>
              <a:rPr lang="cs-CZ" sz="2400" b="1" dirty="0" smtClean="0"/>
              <a:t> MAP</a:t>
            </a:r>
            <a:r>
              <a:rPr lang="en-GB" sz="2400" b="1" dirty="0" smtClean="0"/>
              <a:t> = </a:t>
            </a:r>
            <a:r>
              <a:rPr lang="cs-CZ" sz="2400" b="1" dirty="0" smtClean="0"/>
              <a:t>area</a:t>
            </a:r>
            <a:r>
              <a:rPr lang="en-GB" sz="2400" b="1" dirty="0" smtClean="0"/>
              <a:t> </a:t>
            </a:r>
            <a:r>
              <a:rPr lang="cs-CZ" sz="2400" b="1" dirty="0" err="1" smtClean="0"/>
              <a:t>above</a:t>
            </a:r>
            <a:r>
              <a:rPr lang="cs-CZ" sz="2400" b="1" dirty="0" smtClean="0"/>
              <a:t> MAP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b="1" dirty="0" err="1" smtClean="0"/>
              <a:t>aproximation</a:t>
            </a:r>
            <a:r>
              <a:rPr lang="cs-CZ" sz="2400" b="1" dirty="0" smtClean="0"/>
              <a:t>: MAP</a:t>
            </a:r>
            <a:r>
              <a:rPr lang="en-GB" sz="2400" b="1" dirty="0" smtClean="0">
                <a:sym typeface="Symbol"/>
              </a:rPr>
              <a:t> </a:t>
            </a:r>
            <a:r>
              <a:rPr lang="en-GB" sz="2400" b="1" dirty="0" smtClean="0"/>
              <a:t>D</a:t>
            </a:r>
            <a:r>
              <a:rPr lang="cs-CZ" sz="2400" b="1" dirty="0" smtClean="0"/>
              <a:t>BP</a:t>
            </a:r>
            <a:r>
              <a:rPr lang="en-GB" sz="2400" b="1" dirty="0" smtClean="0"/>
              <a:t> </a:t>
            </a:r>
            <a:r>
              <a:rPr lang="en-GB" sz="2400" b="1" dirty="0"/>
              <a:t>+ 1/3 </a:t>
            </a:r>
            <a:r>
              <a:rPr lang="en-GB" sz="2400" b="1" dirty="0" smtClean="0"/>
              <a:t>P</a:t>
            </a:r>
            <a:r>
              <a:rPr lang="cs-CZ" sz="2400" b="1" dirty="0" smtClean="0"/>
              <a:t>P (PP = SBP – DBP)</a:t>
            </a:r>
            <a:endParaRPr lang="en-GB" sz="2400" b="1" dirty="0"/>
          </a:p>
          <a:p>
            <a:pPr marL="800100" lvl="1" indent="-342900">
              <a:buFont typeface="Arial" pitchFamily="34" charset="0"/>
              <a:buChar char="•"/>
            </a:pPr>
            <a:endParaRPr lang="cs-CZ" sz="2400" b="1" dirty="0" smtClean="0"/>
          </a:p>
          <a:p>
            <a:endParaRPr lang="en-GB" sz="2400" dirty="0" smtClean="0"/>
          </a:p>
        </p:txBody>
      </p:sp>
      <p:cxnSp>
        <p:nvCxnSpPr>
          <p:cNvPr id="42" name="Přímá spojnice 41"/>
          <p:cNvCxnSpPr/>
          <p:nvPr/>
        </p:nvCxnSpPr>
        <p:spPr>
          <a:xfrm flipV="1">
            <a:off x="4005265" y="3569937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4077273" y="4961134"/>
            <a:ext cx="205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4005265" y="5581722"/>
            <a:ext cx="20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9067857" y="3579635"/>
            <a:ext cx="0" cy="2036127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9133407" y="4751522"/>
            <a:ext cx="12687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smtClean="0"/>
              <a:t>PP</a:t>
            </a:r>
          </a:p>
          <a:p>
            <a:r>
              <a:rPr lang="en-GB" smtClean="0"/>
              <a:t>p</a:t>
            </a:r>
            <a:r>
              <a:rPr lang="en-GB" smtClean="0"/>
              <a:t>ulse pressure</a:t>
            </a:r>
            <a:endParaRPr lang="en-GB"/>
          </a:p>
        </p:txBody>
      </p:sp>
      <p:sp>
        <p:nvSpPr>
          <p:cNvPr id="48" name="TextovéPole 47"/>
          <p:cNvSpPr txBox="1"/>
          <p:nvPr/>
        </p:nvSpPr>
        <p:spPr>
          <a:xfrm>
            <a:off x="320922" y="1032726"/>
            <a:ext cx="10945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/>
              <a:t>Blood pressure (BP)</a:t>
            </a:r>
            <a:r>
              <a:rPr lang="en-GB" sz="2400" b="1" smtClean="0"/>
              <a:t>:  pressure on vascular vall (continual variable)</a:t>
            </a:r>
            <a:endParaRPr lang="en-GB" sz="2400" b="1" smtClean="0"/>
          </a:p>
        </p:txBody>
      </p:sp>
      <p:sp>
        <p:nvSpPr>
          <p:cNvPr id="51" name="Obdélník 50"/>
          <p:cNvSpPr/>
          <p:nvPr/>
        </p:nvSpPr>
        <p:spPr>
          <a:xfrm>
            <a:off x="365428" y="3283237"/>
            <a:ext cx="295079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Definition</a:t>
            </a:r>
            <a:r>
              <a:rPr lang="cs-CZ" sz="2000" b="1" dirty="0" smtClean="0"/>
              <a:t>:</a:t>
            </a:r>
            <a:endParaRPr lang="en-GB" sz="2000" b="1" dirty="0" smtClean="0"/>
          </a:p>
          <a:p>
            <a:r>
              <a:rPr lang="en-GB" sz="2000" b="1" dirty="0" smtClean="0"/>
              <a:t>SBP</a:t>
            </a:r>
            <a:r>
              <a:rPr lang="en-GB" sz="2000" dirty="0" smtClean="0">
                <a:solidFill>
                  <a:schemeClr val="tx1"/>
                </a:solidFill>
              </a:rPr>
              <a:t>  - maximum of BP in the inter-beat interval </a:t>
            </a:r>
          </a:p>
          <a:p>
            <a:r>
              <a:rPr lang="en-GB" sz="2000" b="1" dirty="0" smtClean="0"/>
              <a:t>D</a:t>
            </a:r>
            <a:r>
              <a:rPr lang="en-GB" sz="2000" b="1" dirty="0" smtClean="0"/>
              <a:t>BP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– </a:t>
            </a:r>
            <a:r>
              <a:rPr lang="en-GB" sz="2000" dirty="0" smtClean="0"/>
              <a:t>minimum of </a:t>
            </a:r>
            <a:r>
              <a:rPr lang="en-GB" sz="2000" dirty="0" smtClean="0"/>
              <a:t>BP in the inter-beat interval 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/>
              <a:t>Attention: V</a:t>
            </a:r>
            <a:r>
              <a:rPr lang="en-GB" sz="2000" dirty="0" smtClean="0">
                <a:solidFill>
                  <a:schemeClr val="tx1"/>
                </a:solidFill>
              </a:rPr>
              <a:t>alues of SBP and DBP varies in different part</a:t>
            </a:r>
            <a:r>
              <a:rPr lang="cs-CZ" sz="2000" dirty="0" smtClean="0">
                <a:solidFill>
                  <a:schemeClr val="tx1"/>
                </a:solidFill>
              </a:rPr>
              <a:t>s</a:t>
            </a:r>
            <a:r>
              <a:rPr lang="en-GB" sz="2000" dirty="0" smtClean="0">
                <a:solidFill>
                  <a:schemeClr val="tx1"/>
                </a:solidFill>
              </a:rPr>
              <a:t> of cardiovascular system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58" y="699276"/>
            <a:ext cx="11593288" cy="748367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GB" sz="3200" smtClean="0"/>
              <a:t>MAP is a function of cardiac output and total peripheral resistance</a:t>
            </a:r>
            <a:r>
              <a:rPr lang="en-GB" smtClean="0"/>
              <a:t/>
            </a:r>
            <a:br>
              <a:rPr lang="en-GB" smtClean="0"/>
            </a:br>
            <a:endParaRPr lang="en-GB" sz="20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574" y="4170442"/>
            <a:ext cx="10124206" cy="163103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SBP is given mainly by CO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DBP is given mainly by TPR</a:t>
            </a:r>
            <a:endParaRPr lang="en-GB" sz="2800" dirty="0" smtClean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09518" y="1485843"/>
            <a:ext cx="10554240" cy="2456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5" name="TextovéPole 4"/>
          <p:cNvSpPr txBox="1"/>
          <p:nvPr/>
        </p:nvSpPr>
        <p:spPr>
          <a:xfrm>
            <a:off x="653532" y="1553003"/>
            <a:ext cx="2417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/>
              <a:t>Mean arterial pressure (MAP)</a:t>
            </a:r>
            <a:endParaRPr lang="en-GB" sz="240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8183438" y="1553002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/>
              <a:t>Total peripheral resistance</a:t>
            </a:r>
            <a:br>
              <a:rPr lang="en-GB" sz="2400" smtClean="0"/>
            </a:br>
            <a:r>
              <a:rPr lang="en-GB" sz="2400" b="1" smtClean="0"/>
              <a:t>(TPR)</a:t>
            </a:r>
            <a:endParaRPr lang="en-GB" sz="2400" b="1"/>
          </a:p>
        </p:txBody>
      </p:sp>
      <p:sp>
        <p:nvSpPr>
          <p:cNvPr id="7" name="TextovéPole 6"/>
          <p:cNvSpPr txBox="1"/>
          <p:nvPr/>
        </p:nvSpPr>
        <p:spPr>
          <a:xfrm>
            <a:off x="2548602" y="2930798"/>
            <a:ext cx="2623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/>
              <a:t>Heart rate</a:t>
            </a:r>
            <a:endParaRPr lang="en-GB" sz="2400" smtClean="0"/>
          </a:p>
          <a:p>
            <a:r>
              <a:rPr lang="en-GB" sz="2400" b="1" smtClean="0"/>
              <a:t>(</a:t>
            </a:r>
            <a:r>
              <a:rPr lang="en-GB" sz="2400" b="1" smtClean="0"/>
              <a:t>HR</a:t>
            </a:r>
            <a:r>
              <a:rPr lang="en-GB" sz="2400" b="1" smtClean="0"/>
              <a:t>)</a:t>
            </a:r>
            <a:r>
              <a:rPr lang="en-GB" sz="2400" b="1" smtClean="0">
                <a:sym typeface="Symbol"/>
              </a:rPr>
              <a:t> </a:t>
            </a:r>
            <a:endParaRPr lang="en-GB" sz="2400" b="1"/>
          </a:p>
        </p:txBody>
      </p:sp>
      <p:sp>
        <p:nvSpPr>
          <p:cNvPr id="8" name="TextovéPole 7"/>
          <p:cNvSpPr txBox="1"/>
          <p:nvPr/>
        </p:nvSpPr>
        <p:spPr>
          <a:xfrm>
            <a:off x="5732266" y="2954253"/>
            <a:ext cx="3099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/>
              <a:t>Stroke volume</a:t>
            </a:r>
          </a:p>
          <a:p>
            <a:r>
              <a:rPr lang="en-GB" sz="2400" b="1" smtClean="0"/>
              <a:t>(</a:t>
            </a:r>
            <a:r>
              <a:rPr lang="en-GB" sz="2400" b="1" smtClean="0"/>
              <a:t>SV</a:t>
            </a:r>
            <a:r>
              <a:rPr lang="en-GB" sz="2400" b="1" smtClean="0"/>
              <a:t>)</a:t>
            </a:r>
            <a:r>
              <a:rPr lang="en-GB" sz="2400" b="1" smtClean="0">
                <a:sym typeface="Symbol"/>
              </a:rPr>
              <a:t> </a:t>
            </a:r>
            <a:endParaRPr lang="en-GB" sz="2400" b="1"/>
          </a:p>
        </p:txBody>
      </p:sp>
      <p:sp>
        <p:nvSpPr>
          <p:cNvPr id="9" name="Obdélník 8"/>
          <p:cNvSpPr/>
          <p:nvPr/>
        </p:nvSpPr>
        <p:spPr>
          <a:xfrm>
            <a:off x="3144949" y="1713190"/>
            <a:ext cx="5757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smtClean="0"/>
              <a:t> = </a:t>
            </a:r>
            <a:endParaRPr lang="en-GB" sz="3200"/>
          </a:p>
        </p:txBody>
      </p:sp>
      <p:sp>
        <p:nvSpPr>
          <p:cNvPr id="10" name="Obdélník 9"/>
          <p:cNvSpPr/>
          <p:nvPr/>
        </p:nvSpPr>
        <p:spPr>
          <a:xfrm>
            <a:off x="5195119" y="314490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smtClean="0"/>
              <a:t>*</a:t>
            </a:r>
            <a:endParaRPr lang="en-GB" sz="3200"/>
          </a:p>
        </p:txBody>
      </p:sp>
      <p:sp>
        <p:nvSpPr>
          <p:cNvPr id="11" name="Obdélník 10"/>
          <p:cNvSpPr/>
          <p:nvPr/>
        </p:nvSpPr>
        <p:spPr>
          <a:xfrm>
            <a:off x="7041679" y="1728956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smtClean="0"/>
              <a:t>*</a:t>
            </a:r>
            <a:endParaRPr lang="en-GB" sz="3200"/>
          </a:p>
        </p:txBody>
      </p:sp>
      <p:sp>
        <p:nvSpPr>
          <p:cNvPr id="12" name="TextovéPole 11"/>
          <p:cNvSpPr txBox="1"/>
          <p:nvPr/>
        </p:nvSpPr>
        <p:spPr>
          <a:xfrm>
            <a:off x="4589971" y="1608218"/>
            <a:ext cx="2053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/>
              <a:t>Cardiac output</a:t>
            </a:r>
          </a:p>
          <a:p>
            <a:r>
              <a:rPr lang="en-GB" sz="2400" b="1" smtClean="0"/>
              <a:t>(CO)</a:t>
            </a:r>
            <a:r>
              <a:rPr lang="en-GB" sz="2400" b="1" smtClean="0">
                <a:sym typeface="Symbol"/>
              </a:rPr>
              <a:t> </a:t>
            </a:r>
            <a:endParaRPr lang="en-GB" sz="2400" b="1"/>
          </a:p>
        </p:txBody>
      </p:sp>
      <p:cxnSp>
        <p:nvCxnSpPr>
          <p:cNvPr id="14" name="Přímá spojnice 13"/>
          <p:cNvCxnSpPr/>
          <p:nvPr/>
        </p:nvCxnSpPr>
        <p:spPr>
          <a:xfrm flipH="1">
            <a:off x="4150990" y="2439215"/>
            <a:ext cx="1021268" cy="4915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 flipV="1">
            <a:off x="5504225" y="2460083"/>
            <a:ext cx="1139401" cy="4707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406400" y="1412776"/>
            <a:ext cx="111614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1"/>
                </a:solidFill>
              </a:rPr>
              <a:t>Short-term</a:t>
            </a:r>
            <a:r>
              <a:rPr lang="en-GB" dirty="0" smtClean="0">
                <a:solidFill>
                  <a:schemeClr val="tx1"/>
                </a:solidFill>
              </a:rPr>
              <a:t> – neural control, mainly baroreflex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1"/>
                </a:solidFill>
              </a:rPr>
              <a:t>Medium-term</a:t>
            </a:r>
            <a:r>
              <a:rPr lang="en-GB" dirty="0" smtClean="0">
                <a:solidFill>
                  <a:schemeClr val="tx1"/>
                </a:solidFill>
              </a:rPr>
              <a:t> – hormonal regulation, renin-angiotensin-</a:t>
            </a:r>
            <a:r>
              <a:rPr lang="en-GB" dirty="0" err="1" smtClean="0">
                <a:solidFill>
                  <a:schemeClr val="tx1"/>
                </a:solidFill>
              </a:rPr>
              <a:t>aldosteron</a:t>
            </a:r>
            <a:r>
              <a:rPr lang="en-GB" dirty="0" smtClean="0">
                <a:solidFill>
                  <a:schemeClr val="tx1"/>
                </a:solidFill>
              </a:rPr>
              <a:t> system (RAAS)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1"/>
                </a:solidFill>
              </a:rPr>
              <a:t>Long-term</a:t>
            </a:r>
            <a:r>
              <a:rPr lang="en-GB" dirty="0" smtClean="0">
                <a:solidFill>
                  <a:schemeClr val="tx1"/>
                </a:solidFill>
              </a:rPr>
              <a:t> – hormonal regulation of blood volume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295564" y="266469"/>
            <a:ext cx="11593288" cy="822044"/>
          </a:xfrm>
        </p:spPr>
        <p:txBody>
          <a:bodyPr anchor="t">
            <a:noAutofit/>
          </a:bodyPr>
          <a:lstStyle/>
          <a:p>
            <a:pPr algn="l"/>
            <a:r>
              <a:rPr lang="en-GB" sz="3600" b="1" smtClean="0"/>
              <a:t>Blood pressure regulation</a:t>
            </a:r>
            <a:endParaRPr lang="en-GB" sz="3600" b="1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15650" y="272125"/>
            <a:ext cx="11211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Short-term </a:t>
            </a:r>
            <a:r>
              <a:rPr lang="cs-CZ" sz="3600" b="1" dirty="0" smtClean="0"/>
              <a:t> BP </a:t>
            </a:r>
            <a:r>
              <a:rPr lang="cs-CZ" sz="3600" b="1" dirty="0" err="1" smtClean="0"/>
              <a:t>control</a:t>
            </a:r>
            <a:r>
              <a:rPr lang="cs-CZ" sz="3600" b="1" dirty="0" smtClean="0"/>
              <a:t>: </a:t>
            </a:r>
            <a:r>
              <a:rPr lang="cs-CZ" sz="3600" b="1" dirty="0" smtClean="0"/>
              <a:t>Baroreflex</a:t>
            </a:r>
            <a:endParaRPr lang="cs-CZ" sz="3600" b="1" dirty="0" smtClean="0"/>
          </a:p>
        </p:txBody>
      </p:sp>
      <p:grpSp>
        <p:nvGrpSpPr>
          <p:cNvPr id="5" name="Skupina 4"/>
          <p:cNvGrpSpPr/>
          <p:nvPr/>
        </p:nvGrpSpPr>
        <p:grpSpPr>
          <a:xfrm>
            <a:off x="6671270" y="1772816"/>
            <a:ext cx="5447342" cy="4878310"/>
            <a:chOff x="3778948" y="1268760"/>
            <a:chExt cx="5043573" cy="3888432"/>
          </a:xfrm>
        </p:grpSpPr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8948" y="1268760"/>
              <a:ext cx="5043573" cy="3888432"/>
            </a:xfrm>
            <a:prstGeom prst="rect">
              <a:avLst/>
            </a:prstGeom>
          </p:spPr>
        </p:pic>
        <p:sp>
          <p:nvSpPr>
            <p:cNvPr id="10" name="Vývojový diagram: magnetický disk 9"/>
            <p:cNvSpPr/>
            <p:nvPr/>
          </p:nvSpPr>
          <p:spPr>
            <a:xfrm rot="14200578">
              <a:off x="7909352" y="4441886"/>
              <a:ext cx="342840" cy="934111"/>
            </a:xfrm>
            <a:prstGeom prst="flowChartMagneticDisk">
              <a:avLst/>
            </a:prstGeom>
            <a:solidFill>
              <a:srgbClr val="CC4D2A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6071191" y="4761212"/>
              <a:ext cx="1741169" cy="102097"/>
            </a:xfrm>
            <a:custGeom>
              <a:avLst/>
              <a:gdLst>
                <a:gd name="connsiteX0" fmla="*/ 0 w 1839432"/>
                <a:gd name="connsiteY0" fmla="*/ 19890 h 221908"/>
                <a:gd name="connsiteX1" fmla="*/ 552893 w 1839432"/>
                <a:gd name="connsiteY1" fmla="*/ 9257 h 221908"/>
                <a:gd name="connsiteX2" fmla="*/ 1286539 w 1839432"/>
                <a:gd name="connsiteY2" fmla="*/ 136848 h 221908"/>
                <a:gd name="connsiteX3" fmla="*/ 1839432 w 1839432"/>
                <a:gd name="connsiteY3" fmla="*/ 221908 h 221908"/>
                <a:gd name="connsiteX0" fmla="*/ 0 w 1839432"/>
                <a:gd name="connsiteY0" fmla="*/ 15955 h 217973"/>
                <a:gd name="connsiteX1" fmla="*/ 552893 w 1839432"/>
                <a:gd name="connsiteY1" fmla="*/ 5322 h 217973"/>
                <a:gd name="connsiteX2" fmla="*/ 1297172 w 1839432"/>
                <a:gd name="connsiteY2" fmla="*/ 79750 h 217973"/>
                <a:gd name="connsiteX3" fmla="*/ 1839432 w 1839432"/>
                <a:gd name="connsiteY3" fmla="*/ 217973 h 217973"/>
                <a:gd name="connsiteX0" fmla="*/ 0 w 1839432"/>
                <a:gd name="connsiteY0" fmla="*/ 13594 h 215612"/>
                <a:gd name="connsiteX1" fmla="*/ 552893 w 1839432"/>
                <a:gd name="connsiteY1" fmla="*/ 2961 h 215612"/>
                <a:gd name="connsiteX2" fmla="*/ 1297172 w 1839432"/>
                <a:gd name="connsiteY2" fmla="*/ 45491 h 215612"/>
                <a:gd name="connsiteX3" fmla="*/ 1839432 w 1839432"/>
                <a:gd name="connsiteY3" fmla="*/ 215612 h 215612"/>
                <a:gd name="connsiteX0" fmla="*/ 0 w 1839432"/>
                <a:gd name="connsiteY0" fmla="*/ 12808 h 214826"/>
                <a:gd name="connsiteX1" fmla="*/ 552893 w 1839432"/>
                <a:gd name="connsiteY1" fmla="*/ 2175 h 214826"/>
                <a:gd name="connsiteX2" fmla="*/ 1477925 w 1839432"/>
                <a:gd name="connsiteY2" fmla="*/ 34072 h 214826"/>
                <a:gd name="connsiteX3" fmla="*/ 1839432 w 1839432"/>
                <a:gd name="connsiteY3" fmla="*/ 214826 h 214826"/>
                <a:gd name="connsiteX0" fmla="*/ 0 w 1977655"/>
                <a:gd name="connsiteY0" fmla="*/ 12808 h 204194"/>
                <a:gd name="connsiteX1" fmla="*/ 552893 w 1977655"/>
                <a:gd name="connsiteY1" fmla="*/ 2175 h 204194"/>
                <a:gd name="connsiteX2" fmla="*/ 1477925 w 1977655"/>
                <a:gd name="connsiteY2" fmla="*/ 34072 h 204194"/>
                <a:gd name="connsiteX3" fmla="*/ 1977655 w 1977655"/>
                <a:gd name="connsiteY3" fmla="*/ 204194 h 204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7655" h="204194">
                  <a:moveTo>
                    <a:pt x="0" y="12808"/>
                  </a:moveTo>
                  <a:cubicBezTo>
                    <a:pt x="169235" y="-2255"/>
                    <a:pt x="306572" y="-1369"/>
                    <a:pt x="552893" y="2175"/>
                  </a:cubicBezTo>
                  <a:cubicBezTo>
                    <a:pt x="799214" y="5719"/>
                    <a:pt x="1240465" y="402"/>
                    <a:pt x="1477925" y="34072"/>
                  </a:cubicBezTo>
                  <a:cubicBezTo>
                    <a:pt x="1715385" y="67742"/>
                    <a:pt x="1808420" y="179385"/>
                    <a:pt x="1977655" y="204194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24" name="TextovéPole 23"/>
          <p:cNvSpPr txBox="1"/>
          <p:nvPr/>
        </p:nvSpPr>
        <p:spPr>
          <a:xfrm>
            <a:off x="370065" y="848645"/>
            <a:ext cx="1170180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 smtClean="0"/>
              <a:t>Autonomic </a:t>
            </a:r>
            <a:r>
              <a:rPr lang="en-GB" sz="2400" b="1" dirty="0" err="1" smtClean="0"/>
              <a:t>nervou</a:t>
            </a:r>
            <a:r>
              <a:rPr lang="en-GB" sz="2400" b="1" dirty="0" smtClean="0"/>
              <a:t> system: </a:t>
            </a:r>
            <a:br>
              <a:rPr lang="en-GB" sz="2400" b="1" dirty="0" smtClean="0"/>
            </a:br>
            <a:r>
              <a:rPr lang="en-GB" sz="2000" b="1" i="1" dirty="0" smtClean="0"/>
              <a:t>sympathetic nerves</a:t>
            </a:r>
            <a:r>
              <a:rPr lang="en-GB" sz="2000" dirty="0" smtClean="0"/>
              <a:t> (</a:t>
            </a:r>
            <a:r>
              <a:rPr lang="en-GB" sz="2000" dirty="0" smtClean="0">
                <a:sym typeface="Symbol"/>
              </a:rPr>
              <a:t></a:t>
            </a:r>
            <a:r>
              <a:rPr lang="en-GB" sz="2000" dirty="0" smtClean="0"/>
              <a:t> BP, HR, SV a TPR) </a:t>
            </a:r>
            <a:r>
              <a:rPr lang="en-GB" sz="2000" b="1" dirty="0" smtClean="0"/>
              <a:t>X</a:t>
            </a:r>
            <a:r>
              <a:rPr lang="en-GB" sz="2000" b="1" i="1" dirty="0" smtClean="0"/>
              <a:t> parasympathetic nerves</a:t>
            </a:r>
            <a:r>
              <a:rPr lang="en-GB" sz="2000" dirty="0" smtClean="0"/>
              <a:t> (</a:t>
            </a:r>
            <a:r>
              <a:rPr lang="en-GB" sz="2000" dirty="0" smtClean="0">
                <a:sym typeface="Symbol"/>
              </a:rPr>
              <a:t></a:t>
            </a:r>
            <a:r>
              <a:rPr lang="en-GB" sz="2000" dirty="0" smtClean="0">
                <a:sym typeface="Symbol"/>
              </a:rPr>
              <a:t>BP</a:t>
            </a:r>
            <a:r>
              <a:rPr lang="en-GB" sz="2000" dirty="0" smtClean="0"/>
              <a:t>, HR, SV a TPR)</a:t>
            </a:r>
          </a:p>
          <a:p>
            <a:pPr>
              <a:spcAft>
                <a:spcPts val="600"/>
              </a:spcAft>
            </a:pPr>
            <a:r>
              <a:rPr lang="en-GB" sz="2400" b="1" dirty="0" smtClean="0"/>
              <a:t>Baroreflex: regulation of BP via changes of HR and TPR</a:t>
            </a:r>
            <a:endParaRPr lang="en-GB" sz="2400" dirty="0" smtClean="0"/>
          </a:p>
        </p:txBody>
      </p:sp>
      <p:sp>
        <p:nvSpPr>
          <p:cNvPr id="25" name="TextovéPole 24"/>
          <p:cNvSpPr txBox="1"/>
          <p:nvPr/>
        </p:nvSpPr>
        <p:spPr>
          <a:xfrm>
            <a:off x="327570" y="2181919"/>
            <a:ext cx="720779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baroreceptors</a:t>
            </a:r>
            <a:r>
              <a:rPr lang="en-GB" sz="2400" dirty="0" smtClean="0"/>
              <a:t> – sinus </a:t>
            </a:r>
            <a:r>
              <a:rPr lang="en-GB" sz="2400" dirty="0" err="1" smtClean="0"/>
              <a:t>caroticus</a:t>
            </a:r>
            <a:r>
              <a:rPr lang="en-GB" sz="2400" dirty="0" smtClean="0"/>
              <a:t> + </a:t>
            </a:r>
            <a:r>
              <a:rPr lang="en-GB" sz="2400" dirty="0" err="1" smtClean="0"/>
              <a:t>aorticus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i="1" dirty="0" smtClean="0"/>
              <a:t>a</a:t>
            </a:r>
            <a:r>
              <a:rPr lang="cs-CZ" sz="2400" i="1" dirty="0" smtClean="0"/>
              <a:t>f</a:t>
            </a:r>
            <a:r>
              <a:rPr lang="en-GB" sz="2400" i="1" dirty="0" err="1" smtClean="0"/>
              <a:t>ferentation</a:t>
            </a:r>
            <a:r>
              <a:rPr lang="en-GB" sz="2400" dirty="0" smtClean="0"/>
              <a:t>: n.</a:t>
            </a:r>
            <a:r>
              <a:rPr lang="cs-CZ" sz="2400" dirty="0" smtClean="0"/>
              <a:t> </a:t>
            </a:r>
            <a:r>
              <a:rPr lang="en-GB" sz="2400" dirty="0" smtClean="0"/>
              <a:t>vagus, n.</a:t>
            </a:r>
            <a:r>
              <a:rPr lang="cs-CZ" sz="2400" dirty="0" smtClean="0"/>
              <a:t> </a:t>
            </a:r>
            <a:r>
              <a:rPr lang="en-GB" sz="2400" dirty="0" err="1" smtClean="0"/>
              <a:t>glosopharingeus</a:t>
            </a:r>
            <a:endParaRPr lang="en-GB" sz="2400" dirty="0" smtClean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/>
              <a:t>Cardiac branch of baroreflex</a:t>
            </a:r>
            <a:r>
              <a:rPr lang="en-GB" sz="2400" b="1" dirty="0" smtClean="0"/>
              <a:t>: </a:t>
            </a:r>
          </a:p>
          <a:p>
            <a:pPr marL="354013">
              <a:spcAft>
                <a:spcPts val="600"/>
              </a:spcAft>
            </a:pPr>
            <a:r>
              <a:rPr lang="en-GB" sz="2400" i="1" dirty="0" err="1" smtClean="0"/>
              <a:t>ef</a:t>
            </a:r>
            <a:r>
              <a:rPr lang="cs-CZ" sz="2400" i="1" dirty="0" smtClean="0"/>
              <a:t>f</a:t>
            </a:r>
            <a:r>
              <a:rPr lang="en-GB" sz="2400" i="1" dirty="0" err="1" smtClean="0"/>
              <a:t>erentation</a:t>
            </a:r>
            <a:r>
              <a:rPr lang="en-GB" sz="2400" dirty="0" smtClean="0"/>
              <a:t>: n. vagus </a:t>
            </a:r>
            <a:r>
              <a:rPr lang="en-GB" sz="2400" dirty="0" smtClean="0"/>
              <a:t>-</a:t>
            </a:r>
            <a:r>
              <a:rPr lang="en-GB" sz="2400" dirty="0" smtClean="0"/>
              <a:t> SA </a:t>
            </a:r>
            <a:r>
              <a:rPr lang="en-GB" sz="2400" dirty="0" smtClean="0"/>
              <a:t>node</a:t>
            </a:r>
            <a:endParaRPr lang="en-GB" sz="2400" dirty="0" smtClean="0"/>
          </a:p>
          <a:p>
            <a:pPr marL="354013">
              <a:spcAft>
                <a:spcPts val="600"/>
              </a:spcAft>
            </a:pPr>
            <a:r>
              <a:rPr lang="en-GB" i="1" dirty="0" smtClean="0"/>
              <a:t>sympathetic e</a:t>
            </a:r>
            <a:r>
              <a:rPr lang="cs-CZ" i="1" dirty="0" smtClean="0"/>
              <a:t>f</a:t>
            </a:r>
            <a:r>
              <a:rPr lang="en-GB" i="1" dirty="0" err="1" smtClean="0"/>
              <a:t>ferentation</a:t>
            </a:r>
            <a:r>
              <a:rPr lang="en-GB" i="1" dirty="0" smtClean="0"/>
              <a:t>: change of HR and cardiac contractility</a:t>
            </a:r>
            <a:endParaRPr lang="en-GB" sz="2400" dirty="0" smtClean="0"/>
          </a:p>
          <a:p>
            <a:pPr marL="354013">
              <a:spcAft>
                <a:spcPts val="600"/>
              </a:spcAft>
            </a:pPr>
            <a:r>
              <a:rPr lang="en-GB" sz="2400" dirty="0" smtClean="0"/>
              <a:t>↑BP →↓</a:t>
            </a:r>
            <a:r>
              <a:rPr lang="en-GB" sz="2400" dirty="0" smtClean="0"/>
              <a:t>HR</a:t>
            </a:r>
            <a:r>
              <a:rPr lang="en-GB" sz="2400" dirty="0" smtClean="0"/>
              <a:t> and vice versa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/>
              <a:t>Peripheral branch of baroreflex: </a:t>
            </a:r>
          </a:p>
          <a:p>
            <a:pPr marL="354013">
              <a:spcAft>
                <a:spcPts val="600"/>
              </a:spcAft>
            </a:pPr>
            <a:r>
              <a:rPr lang="en-GB" sz="2400" i="1" dirty="0" err="1" smtClean="0"/>
              <a:t>ef</a:t>
            </a:r>
            <a:r>
              <a:rPr lang="cs-CZ" sz="2400" i="1" dirty="0" smtClean="0"/>
              <a:t>f</a:t>
            </a:r>
            <a:r>
              <a:rPr lang="en-GB" sz="2400" i="1" dirty="0" err="1" smtClean="0"/>
              <a:t>erentation</a:t>
            </a:r>
            <a:r>
              <a:rPr lang="en-GB" sz="2400" i="1" dirty="0" smtClean="0"/>
              <a:t>: </a:t>
            </a:r>
            <a:r>
              <a:rPr lang="en-GB" sz="2400" dirty="0" smtClean="0"/>
              <a:t>sympathetic vascular innervation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dirty="0" smtClean="0"/>
              <a:t>↑</a:t>
            </a:r>
            <a:r>
              <a:rPr lang="en-GB" sz="2400" dirty="0" smtClean="0"/>
              <a:t>BP</a:t>
            </a:r>
            <a:r>
              <a:rPr lang="en-GB" sz="2400" dirty="0" smtClean="0"/>
              <a:t> →↓</a:t>
            </a:r>
            <a:r>
              <a:rPr lang="en-GB" sz="2400" dirty="0" smtClean="0"/>
              <a:t>TPR</a:t>
            </a:r>
            <a:r>
              <a:rPr lang="en-GB" sz="2400" dirty="0" smtClean="0"/>
              <a:t> and vice versa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000" dirty="0" smtClean="0"/>
              <a:t>(v</a:t>
            </a:r>
            <a:r>
              <a:rPr lang="en-GB" sz="2000" dirty="0" smtClean="0"/>
              <a:t>asoconstriction</a:t>
            </a:r>
            <a:r>
              <a:rPr lang="en-GB" sz="2000" dirty="0" smtClean="0"/>
              <a:t>, </a:t>
            </a:r>
            <a:r>
              <a:rPr lang="en-GB" sz="2000" dirty="0" err="1" smtClean="0"/>
              <a:t>venoconstriction</a:t>
            </a:r>
            <a:r>
              <a:rPr lang="en-GB" sz="2000" dirty="0" smtClean="0"/>
              <a:t>)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3372" y="911948"/>
            <a:ext cx="1156824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Short-term influences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b</a:t>
            </a:r>
            <a:r>
              <a:rPr lang="en-GB" sz="2400" dirty="0" err="1" smtClean="0"/>
              <a:t>lood</a:t>
            </a:r>
            <a:r>
              <a:rPr lang="en-GB" sz="2400" dirty="0" smtClean="0"/>
              <a:t> volume  - influence to SV (bleeding, dehydration)</a:t>
            </a: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e</a:t>
            </a:r>
            <a:r>
              <a:rPr lang="en-GB" sz="2400" dirty="0" err="1" smtClean="0"/>
              <a:t>xternal</a:t>
            </a:r>
            <a:r>
              <a:rPr lang="en-GB" sz="2400" dirty="0" smtClean="0"/>
              <a:t> pressure to the vessels - </a:t>
            </a:r>
            <a:r>
              <a:rPr lang="en-GB" sz="2400" dirty="0" err="1" smtClean="0"/>
              <a:t>intrathoracal</a:t>
            </a:r>
            <a:r>
              <a:rPr lang="en-GB" sz="2400" dirty="0" smtClean="0"/>
              <a:t> a </a:t>
            </a:r>
            <a:r>
              <a:rPr lang="en-GB" sz="2400" dirty="0" err="1" smtClean="0"/>
              <a:t>intraabdominal</a:t>
            </a:r>
            <a:r>
              <a:rPr lang="en-GB" sz="2400" dirty="0" smtClean="0"/>
              <a:t> pressure (cough, defecation, childbirth, artificial ventilation)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position – orthostasis: </a:t>
            </a:r>
            <a:r>
              <a:rPr lang="en-GB" sz="2400" dirty="0" smtClean="0">
                <a:sym typeface="Symbol"/>
              </a:rPr>
              <a:t>higher </a:t>
            </a:r>
            <a:r>
              <a:rPr lang="en-GB" sz="2400" dirty="0" smtClean="0"/>
              <a:t>DBP (</a:t>
            </a:r>
            <a:r>
              <a:rPr lang="en-GB" sz="2400" dirty="0" smtClean="0">
                <a:sym typeface="Symbol"/>
              </a:rPr>
              <a:t></a:t>
            </a:r>
            <a:r>
              <a:rPr lang="en-GB" sz="2400" dirty="0" smtClean="0"/>
              <a:t>TPR) a </a:t>
            </a:r>
            <a:r>
              <a:rPr lang="en-GB" sz="2400" dirty="0" smtClean="0"/>
              <a:t>lower</a:t>
            </a:r>
            <a:r>
              <a:rPr lang="en-GB" sz="2400" dirty="0" smtClean="0"/>
              <a:t> STK (</a:t>
            </a:r>
            <a:r>
              <a:rPr lang="en-GB" sz="2400" dirty="0" smtClean="0">
                <a:sym typeface="Symbol"/>
              </a:rPr>
              <a:t></a:t>
            </a:r>
            <a:r>
              <a:rPr lang="en-GB" sz="2400" dirty="0" smtClean="0">
                <a:sym typeface="Symbol"/>
              </a:rPr>
              <a:t>venous return</a:t>
            </a:r>
            <a:r>
              <a:rPr lang="en-GB" sz="2400" dirty="0" smtClean="0">
                <a:sym typeface="Symbol"/>
              </a:rPr>
              <a:t> heart filling  Starling p</a:t>
            </a:r>
            <a:r>
              <a:rPr lang="cs-CZ" sz="2400" dirty="0" err="1" smtClean="0">
                <a:sym typeface="Symbol"/>
              </a:rPr>
              <a:t>rinciple</a:t>
            </a:r>
            <a:r>
              <a:rPr lang="en-GB" sz="2400" dirty="0" smtClean="0">
                <a:sym typeface="Symbol"/>
              </a:rPr>
              <a:t> cardiac contraction  SV</a:t>
            </a:r>
            <a:r>
              <a:rPr lang="en-GB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CNS – emotions, mental stress,…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en-GB" sz="2400" dirty="0" err="1" smtClean="0"/>
              <a:t>hysical</a:t>
            </a:r>
            <a:r>
              <a:rPr lang="en-GB" sz="2400" dirty="0" smtClean="0"/>
              <a:t> load</a:t>
            </a:r>
            <a:r>
              <a:rPr lang="en-GB" sz="2400" dirty="0" smtClean="0"/>
              <a:t> – </a:t>
            </a:r>
            <a:r>
              <a:rPr lang="en-GB" sz="2400" dirty="0" smtClean="0"/>
              <a:t>BP changes depend on intensity, duration and type of exercise</a:t>
            </a: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heat (</a:t>
            </a:r>
            <a:r>
              <a:rPr lang="en-GB" sz="2400" dirty="0" smtClean="0">
                <a:sym typeface="Symbol"/>
              </a:rPr>
              <a:t></a:t>
            </a:r>
            <a:r>
              <a:rPr lang="en-GB" sz="2400" dirty="0" smtClean="0"/>
              <a:t> TPR), cold (</a:t>
            </a:r>
            <a:r>
              <a:rPr lang="en-GB" sz="2400" dirty="0" smtClean="0">
                <a:sym typeface="Symbol"/>
              </a:rPr>
              <a:t> </a:t>
            </a:r>
            <a:r>
              <a:rPr lang="en-GB" sz="2400" dirty="0" smtClean="0"/>
              <a:t>TPR)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alcohol, </a:t>
            </a:r>
            <a:r>
              <a:rPr lang="en-GB" sz="2400" dirty="0" smtClean="0"/>
              <a:t>medicaments</a:t>
            </a:r>
            <a:r>
              <a:rPr lang="en-GB" sz="2400" dirty="0" smtClean="0"/>
              <a:t>,…</a:t>
            </a:r>
          </a:p>
          <a:p>
            <a:endParaRPr lang="en-GB" dirty="0" smtClean="0"/>
          </a:p>
          <a:p>
            <a:r>
              <a:rPr lang="en-GB" sz="2400" b="1" dirty="0" smtClean="0"/>
              <a:t>Long-term influences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age</a:t>
            </a:r>
            <a:r>
              <a:rPr lang="en-GB" sz="2400" dirty="0" smtClean="0"/>
              <a:t> (the fastest changes during </a:t>
            </a:r>
            <a:r>
              <a:rPr lang="en-GB" sz="2400" dirty="0" smtClean="0"/>
              <a:t>childhood and adolescence</a:t>
            </a:r>
            <a:r>
              <a:rPr lang="en-GB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</a:t>
            </a:r>
            <a:r>
              <a:rPr lang="en-GB" sz="2400" dirty="0" smtClean="0"/>
              <a:t>ex (men: higher BP)</a:t>
            </a:r>
            <a:endParaRPr lang="en-GB" sz="28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99620" y="304705"/>
            <a:ext cx="47074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/>
              <a:t>Blood pressure changes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12539" y="273505"/>
            <a:ext cx="103911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 smtClean="0"/>
              <a:t>Methods of the arterial blood pressure measurement</a:t>
            </a:r>
            <a:endParaRPr lang="en-GB" sz="3600" b="1"/>
          </a:p>
        </p:txBody>
      </p:sp>
      <p:sp>
        <p:nvSpPr>
          <p:cNvPr id="4" name="TextovéPole 3"/>
          <p:cNvSpPr txBox="1"/>
          <p:nvPr/>
        </p:nvSpPr>
        <p:spPr>
          <a:xfrm>
            <a:off x="315328" y="5162695"/>
            <a:ext cx="8725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24-hour blood pressure monitoring</a:t>
            </a:r>
          </a:p>
          <a:p>
            <a:endParaRPr lang="en-GB" sz="2800" dirty="0" smtClean="0"/>
          </a:p>
          <a:p>
            <a:r>
              <a:rPr lang="en-GB" sz="2800" dirty="0" err="1" smtClean="0"/>
              <a:t>Ph</a:t>
            </a:r>
            <a:r>
              <a:rPr lang="en-GB" sz="2800" dirty="0" err="1" smtClean="0"/>
              <a:t>otoplethysmografic</a:t>
            </a:r>
            <a:r>
              <a:rPr lang="en-GB" sz="2800" dirty="0" smtClean="0"/>
              <a:t> (volume-clamp method, </a:t>
            </a:r>
            <a:r>
              <a:rPr lang="en-GB" sz="2800" dirty="0" err="1" smtClean="0"/>
              <a:t>Peňáz</a:t>
            </a:r>
            <a:r>
              <a:rPr lang="en-GB" sz="2800" dirty="0" smtClean="0"/>
              <a:t>)</a:t>
            </a:r>
            <a:endParaRPr lang="en-GB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806" y="980728"/>
            <a:ext cx="1974131" cy="177671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674" y="4735735"/>
            <a:ext cx="2286000" cy="19335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454" y="1139547"/>
            <a:ext cx="3295774" cy="322555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3" r="17564" b="15692"/>
          <a:stretch/>
        </p:blipFill>
        <p:spPr>
          <a:xfrm>
            <a:off x="4139480" y="2287454"/>
            <a:ext cx="2243758" cy="230732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708" y="4799740"/>
            <a:ext cx="1534285" cy="1267755"/>
          </a:xfrm>
          <a:prstGeom prst="rect">
            <a:avLst/>
          </a:prstGeom>
        </p:spPr>
      </p:pic>
      <p:cxnSp>
        <p:nvCxnSpPr>
          <p:cNvPr id="10" name="Přímá spojnice 9"/>
          <p:cNvCxnSpPr/>
          <p:nvPr/>
        </p:nvCxnSpPr>
        <p:spPr>
          <a:xfrm>
            <a:off x="238887" y="4583250"/>
            <a:ext cx="10656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62558" y="1700808"/>
            <a:ext cx="3323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Palpatory</a:t>
            </a:r>
            <a:endParaRPr lang="en-GB" sz="2800" dirty="0" smtClean="0"/>
          </a:p>
          <a:p>
            <a:r>
              <a:rPr lang="en-GB" sz="2000" dirty="0" smtClean="0"/>
              <a:t>(</a:t>
            </a:r>
            <a:r>
              <a:rPr lang="cs-CZ" sz="2000" dirty="0" err="1"/>
              <a:t>sphygmomanometer</a:t>
            </a:r>
            <a:r>
              <a:rPr lang="en-GB" sz="2000" dirty="0" smtClean="0"/>
              <a:t>)</a:t>
            </a:r>
            <a:endParaRPr lang="en-GB" sz="2000" dirty="0" smtClean="0"/>
          </a:p>
        </p:txBody>
      </p:sp>
      <p:sp>
        <p:nvSpPr>
          <p:cNvPr id="12" name="Obdélník 11"/>
          <p:cNvSpPr/>
          <p:nvPr/>
        </p:nvSpPr>
        <p:spPr>
          <a:xfrm>
            <a:off x="6455246" y="1139546"/>
            <a:ext cx="2996911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 smtClean="0"/>
              <a:t>Auscultatory</a:t>
            </a:r>
            <a:endParaRPr lang="en-GB" sz="2800" dirty="0" smtClean="0"/>
          </a:p>
          <a:p>
            <a:r>
              <a:rPr lang="en-GB" sz="2400" dirty="0" smtClean="0"/>
              <a:t>(</a:t>
            </a:r>
            <a:r>
              <a:rPr lang="cs-CZ" sz="2400" dirty="0" err="1" smtClean="0"/>
              <a:t>sphygmomanometer</a:t>
            </a:r>
            <a:r>
              <a:rPr lang="cs-CZ" sz="2400" dirty="0" smtClean="0"/>
              <a:t>,</a:t>
            </a:r>
            <a:r>
              <a:rPr lang="en-GB" sz="2400" dirty="0" smtClean="0"/>
              <a:t> </a:t>
            </a:r>
          </a:p>
          <a:p>
            <a:r>
              <a:rPr lang="cs-CZ" sz="2400" dirty="0" err="1" smtClean="0"/>
              <a:t>stethoscope</a:t>
            </a:r>
            <a:r>
              <a:rPr lang="en-GB" sz="2400" dirty="0" smtClean="0"/>
              <a:t>)</a:t>
            </a:r>
            <a:endParaRPr lang="en-GB" sz="2000" dirty="0" smtClean="0"/>
          </a:p>
        </p:txBody>
      </p:sp>
      <p:sp>
        <p:nvSpPr>
          <p:cNvPr id="13" name="Obdélník 12"/>
          <p:cNvSpPr/>
          <p:nvPr/>
        </p:nvSpPr>
        <p:spPr>
          <a:xfrm>
            <a:off x="1464929" y="3598778"/>
            <a:ext cx="2091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 smtClean="0"/>
              <a:t>Oscillometric</a:t>
            </a:r>
            <a:endParaRPr lang="en-GB" sz="2800" dirty="0" smtClean="0"/>
          </a:p>
        </p:txBody>
      </p:sp>
      <p:sp>
        <p:nvSpPr>
          <p:cNvPr id="14" name="TextovéPole 13"/>
          <p:cNvSpPr txBox="1"/>
          <p:nvPr/>
        </p:nvSpPr>
        <p:spPr>
          <a:xfrm>
            <a:off x="406400" y="1033572"/>
            <a:ext cx="2480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In </a:t>
            </a:r>
            <a:r>
              <a:rPr lang="en-GB" sz="2800" b="1" dirty="0" err="1" smtClean="0"/>
              <a:t>practicals</a:t>
            </a:r>
            <a:r>
              <a:rPr lang="en-GB" sz="2800" b="1" dirty="0" smtClean="0"/>
              <a:t>:</a:t>
            </a:r>
            <a:endParaRPr lang="en-GB" sz="2400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446498" y="4641139"/>
            <a:ext cx="3692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Another approaches</a:t>
            </a:r>
            <a:r>
              <a:rPr lang="en-GB" sz="2800" b="1" dirty="0" smtClean="0"/>
              <a:t>: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8945" y="267472"/>
            <a:ext cx="11659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Laminar / turbulent flow, </a:t>
            </a:r>
            <a:r>
              <a:rPr lang="en-GB" sz="3600" b="1" dirty="0" err="1" smtClean="0"/>
              <a:t>Korotkoff</a:t>
            </a:r>
            <a:r>
              <a:rPr lang="en-GB" sz="3600" b="1" dirty="0" smtClean="0"/>
              <a:t> sounds</a:t>
            </a:r>
            <a:endParaRPr lang="en-GB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853797" y="991795"/>
                <a:ext cx="2774761" cy="974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𝑅𝑒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GB" sz="2800" b="0" i="1" smtClean="0">
                              <a:latin typeface="Cambria Math"/>
                            </a:rPr>
                            <m:t>𝑆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𝜌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𝜂</m:t>
                          </m:r>
                        </m:den>
                      </m:f>
                    </m:oMath>
                  </m:oMathPara>
                </a14:m>
                <a:endParaRPr lang="en-GB" sz="3200"/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797" y="991795"/>
                <a:ext cx="2774761" cy="97469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531203" y="1871556"/>
            <a:ext cx="108205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Reynolds number Re</a:t>
            </a:r>
            <a:r>
              <a:rPr lang="en-GB" sz="2400" dirty="0" smtClean="0"/>
              <a:t>: </a:t>
            </a:r>
            <a:r>
              <a:rPr lang="en-GB" sz="2400" dirty="0" smtClean="0"/>
              <a:t>predicts the transition from laminar to turbulent of </a:t>
            </a:r>
            <a:r>
              <a:rPr lang="en-GB" sz="2400" dirty="0" err="1" smtClean="0"/>
              <a:t>flo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b="1" dirty="0" smtClean="0"/>
              <a:t>v</a:t>
            </a:r>
            <a:r>
              <a:rPr lang="en-GB" sz="2400" dirty="0" smtClean="0"/>
              <a:t>: velocity of blood flow</a:t>
            </a:r>
          </a:p>
          <a:p>
            <a:r>
              <a:rPr lang="en-GB" sz="2400" b="1" dirty="0" smtClean="0"/>
              <a:t>S</a:t>
            </a:r>
            <a:r>
              <a:rPr lang="en-GB" sz="2400" dirty="0" smtClean="0"/>
              <a:t>: </a:t>
            </a:r>
            <a:r>
              <a:rPr lang="en-GB" sz="2400" dirty="0" smtClean="0"/>
              <a:t>area of vascular lumen</a:t>
            </a:r>
            <a:r>
              <a:rPr lang="en-GB" sz="2400" dirty="0" smtClean="0"/>
              <a:t> (</a:t>
            </a:r>
            <a:r>
              <a:rPr lang="en-GB" sz="2400" b="1" dirty="0" smtClean="0">
                <a:sym typeface="Symbol"/>
              </a:rPr>
              <a:t>.r</a:t>
            </a:r>
            <a:r>
              <a:rPr lang="en-GB" sz="2400" b="1" baseline="30000" dirty="0" smtClean="0">
                <a:sym typeface="Symbol"/>
              </a:rPr>
              <a:t>2</a:t>
            </a:r>
            <a:r>
              <a:rPr lang="en-GB" sz="2400" dirty="0" smtClean="0"/>
              <a:t>)</a:t>
            </a:r>
          </a:p>
          <a:p>
            <a:r>
              <a:rPr lang="en-GB" sz="2400" b="1" dirty="0" smtClean="0">
                <a:sym typeface="Symbol"/>
              </a:rPr>
              <a:t></a:t>
            </a:r>
            <a:r>
              <a:rPr lang="en-GB" sz="2400" dirty="0" smtClean="0">
                <a:sym typeface="Symbol"/>
              </a:rPr>
              <a:t>: </a:t>
            </a:r>
            <a:r>
              <a:rPr lang="en-GB" sz="2400" dirty="0" smtClean="0">
                <a:sym typeface="Symbol"/>
              </a:rPr>
              <a:t>density of </a:t>
            </a:r>
            <a:r>
              <a:rPr lang="en-GB" sz="2400" dirty="0" err="1" smtClean="0">
                <a:sym typeface="Symbol"/>
              </a:rPr>
              <a:t>blod</a:t>
            </a:r>
            <a:endParaRPr lang="en-GB" sz="2400" dirty="0" smtClean="0">
              <a:sym typeface="Symbol"/>
            </a:endParaRPr>
          </a:p>
          <a:p>
            <a:r>
              <a:rPr lang="en-GB" sz="2400" b="1" dirty="0" smtClean="0">
                <a:sym typeface="Symbol"/>
              </a:rPr>
              <a:t></a:t>
            </a:r>
            <a:r>
              <a:rPr lang="en-GB" sz="2400" dirty="0" smtClean="0">
                <a:sym typeface="Symbol"/>
              </a:rPr>
              <a:t>: </a:t>
            </a:r>
            <a:r>
              <a:rPr lang="en-GB" sz="2400" dirty="0" err="1" smtClean="0">
                <a:sym typeface="Symbol"/>
              </a:rPr>
              <a:t>viskosit</a:t>
            </a:r>
            <a:r>
              <a:rPr lang="en-GB" sz="2400" dirty="0" smtClean="0">
                <a:sym typeface="Symbol"/>
              </a:rPr>
              <a:t> of blood</a:t>
            </a:r>
          </a:p>
          <a:p>
            <a:r>
              <a:rPr lang="en-GB" sz="2400" dirty="0" smtClean="0">
                <a:sym typeface="Symbol"/>
              </a:rPr>
              <a:t>     (</a:t>
            </a:r>
            <a:r>
              <a:rPr lang="en-GB" sz="2400" dirty="0" smtClean="0">
                <a:sym typeface="Symbol"/>
              </a:rPr>
              <a:t>higher in</a:t>
            </a:r>
            <a:r>
              <a:rPr lang="en-GB" sz="2400" dirty="0" smtClean="0">
                <a:sym typeface="Symbol"/>
              </a:rPr>
              <a:t> </a:t>
            </a:r>
            <a:r>
              <a:rPr lang="en-GB" sz="2400" dirty="0" err="1" smtClean="0">
                <a:sym typeface="Symbol"/>
              </a:rPr>
              <a:t>anemy</a:t>
            </a:r>
            <a:r>
              <a:rPr lang="en-GB" sz="2400" dirty="0" smtClean="0">
                <a:sym typeface="Symbol"/>
              </a:rPr>
              <a:t>)</a:t>
            </a:r>
            <a:endParaRPr lang="en-GB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43684" y="6032057"/>
            <a:ext cx="655824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2800" b="1" smtClean="0">
                <a:solidFill>
                  <a:srgbClr val="0033CC"/>
                </a:solidFill>
              </a:rPr>
              <a:t>S</a:t>
            </a:r>
            <a:r>
              <a:rPr lang="en-GB" sz="2800" b="1" baseline="-25000" smtClean="0">
                <a:solidFill>
                  <a:srgbClr val="0033CC"/>
                </a:solidFill>
              </a:rPr>
              <a:t>1</a:t>
            </a:r>
            <a:r>
              <a:rPr lang="en-GB" sz="2800" smtClean="0">
                <a:sym typeface="Symbol"/>
              </a:rPr>
              <a:t> &lt;</a:t>
            </a:r>
            <a:r>
              <a:rPr lang="en-GB" sz="2800" b="1" smtClean="0">
                <a:solidFill>
                  <a:srgbClr val="0033CC"/>
                </a:solidFill>
              </a:rPr>
              <a:t> S</a:t>
            </a:r>
            <a:r>
              <a:rPr lang="en-GB" sz="2800" b="1" baseline="-25000" smtClean="0">
                <a:solidFill>
                  <a:srgbClr val="0033CC"/>
                </a:solidFill>
              </a:rPr>
              <a:t>2</a:t>
            </a:r>
            <a:r>
              <a:rPr lang="en-GB" sz="2800" b="1" smtClean="0">
                <a:solidFill>
                  <a:srgbClr val="0033CC"/>
                </a:solidFill>
              </a:rPr>
              <a:t> a </a:t>
            </a:r>
            <a:r>
              <a:rPr lang="en-GB" sz="2800" b="1" smtClean="0">
                <a:solidFill>
                  <a:srgbClr val="003300"/>
                </a:solidFill>
              </a:rPr>
              <a:t>v</a:t>
            </a:r>
            <a:r>
              <a:rPr lang="en-GB" sz="2800" b="1" baseline="-25000" smtClean="0">
                <a:solidFill>
                  <a:srgbClr val="003300"/>
                </a:solidFill>
              </a:rPr>
              <a:t>1</a:t>
            </a:r>
            <a:r>
              <a:rPr lang="en-GB" sz="2800" b="1" smtClean="0">
                <a:solidFill>
                  <a:srgbClr val="003300"/>
                </a:solidFill>
              </a:rPr>
              <a:t>≈ v</a:t>
            </a:r>
            <a:r>
              <a:rPr lang="en-GB" sz="2800" b="1" baseline="-25000" smtClean="0">
                <a:solidFill>
                  <a:srgbClr val="003300"/>
                </a:solidFill>
              </a:rPr>
              <a:t>2  </a:t>
            </a:r>
            <a:r>
              <a:rPr lang="en-GB" sz="2800" b="1" smtClean="0"/>
              <a:t>→ Re</a:t>
            </a:r>
            <a:r>
              <a:rPr lang="en-GB" sz="2800" b="1" baseline="-25000" smtClean="0"/>
              <a:t>1</a:t>
            </a:r>
            <a:r>
              <a:rPr lang="en-GB" sz="2800" smtClean="0">
                <a:sym typeface="Symbol"/>
              </a:rPr>
              <a:t> &lt;</a:t>
            </a:r>
            <a:r>
              <a:rPr lang="en-GB" sz="2800" b="1" smtClean="0"/>
              <a:t> Re</a:t>
            </a:r>
            <a:r>
              <a:rPr lang="en-GB" sz="2800" b="1" baseline="-25000" smtClean="0"/>
              <a:t>2</a:t>
            </a:r>
            <a:r>
              <a:rPr lang="en-GB" sz="2800" b="1" smtClean="0"/>
              <a:t> → </a:t>
            </a:r>
            <a:r>
              <a:rPr lang="en-GB" sz="2400" smtClean="0"/>
              <a:t>turbulent flow</a:t>
            </a:r>
            <a:endParaRPr lang="en-GB" sz="2400" baseline="-25000"/>
          </a:p>
        </p:txBody>
      </p:sp>
      <p:sp>
        <p:nvSpPr>
          <p:cNvPr id="10" name="TextovéPole 9"/>
          <p:cNvSpPr txBox="1"/>
          <p:nvPr/>
        </p:nvSpPr>
        <p:spPr>
          <a:xfrm>
            <a:off x="6341124" y="991795"/>
            <a:ext cx="4722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l</a:t>
            </a:r>
            <a:r>
              <a:rPr lang="en-GB" sz="2400" dirty="0" err="1" smtClean="0"/>
              <a:t>amin</a:t>
            </a:r>
            <a:r>
              <a:rPr lang="cs-CZ" sz="2400" dirty="0" smtClean="0"/>
              <a:t>ar </a:t>
            </a:r>
            <a:r>
              <a:rPr lang="cs-CZ" sz="2400" dirty="0" err="1" smtClean="0"/>
              <a:t>flow</a:t>
            </a:r>
            <a:r>
              <a:rPr lang="en-GB" sz="2400" dirty="0" smtClean="0"/>
              <a:t> Re </a:t>
            </a:r>
            <a:r>
              <a:rPr lang="en-GB" sz="2400" dirty="0" smtClean="0">
                <a:sym typeface="Symbol"/>
              </a:rPr>
              <a:t>&lt; 2000</a:t>
            </a:r>
          </a:p>
          <a:p>
            <a:r>
              <a:rPr lang="cs-CZ" sz="2400" dirty="0"/>
              <a:t>t</a:t>
            </a:r>
            <a:r>
              <a:rPr lang="en-GB" sz="2400" dirty="0" err="1" smtClean="0"/>
              <a:t>urbulent</a:t>
            </a:r>
            <a:r>
              <a:rPr lang="cs-CZ" sz="2400" dirty="0" smtClean="0"/>
              <a:t> </a:t>
            </a:r>
            <a:r>
              <a:rPr lang="cs-CZ" sz="2400" dirty="0" err="1" smtClean="0"/>
              <a:t>flow</a:t>
            </a:r>
            <a:r>
              <a:rPr lang="en-GB" sz="2400" dirty="0" smtClean="0"/>
              <a:t> Re </a:t>
            </a:r>
            <a:r>
              <a:rPr lang="en-GB" sz="2400" dirty="0" smtClean="0">
                <a:sym typeface="Symbol"/>
              </a:rPr>
              <a:t>&gt; 3000</a:t>
            </a:r>
            <a:endParaRPr lang="en-GB" sz="2400" baseline="-25000" dirty="0"/>
          </a:p>
        </p:txBody>
      </p:sp>
      <p:grpSp>
        <p:nvGrpSpPr>
          <p:cNvPr id="62" name="Skupina 61"/>
          <p:cNvGrpSpPr/>
          <p:nvPr/>
        </p:nvGrpSpPr>
        <p:grpSpPr>
          <a:xfrm>
            <a:off x="3317552" y="2490588"/>
            <a:ext cx="8034238" cy="3386684"/>
            <a:chOff x="3461568" y="2955481"/>
            <a:chExt cx="8034238" cy="3386684"/>
          </a:xfrm>
        </p:grpSpPr>
        <p:grpSp>
          <p:nvGrpSpPr>
            <p:cNvPr id="11" name="Skupina 10"/>
            <p:cNvGrpSpPr/>
            <p:nvPr/>
          </p:nvGrpSpPr>
          <p:grpSpPr>
            <a:xfrm>
              <a:off x="3461568" y="2955481"/>
              <a:ext cx="8034238" cy="3386684"/>
              <a:chOff x="570209" y="3270801"/>
              <a:chExt cx="8034238" cy="3386684"/>
            </a:xfrm>
          </p:grpSpPr>
          <p:sp>
            <p:nvSpPr>
              <p:cNvPr id="12" name="Ovál 11"/>
              <p:cNvSpPr>
                <a:spLocks noChangeAspect="1"/>
              </p:cNvSpPr>
              <p:nvPr/>
            </p:nvSpPr>
            <p:spPr>
              <a:xfrm>
                <a:off x="3261560" y="3736993"/>
                <a:ext cx="2719523" cy="8337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ál 12"/>
              <p:cNvSpPr>
                <a:spLocks noChangeAspect="1"/>
              </p:cNvSpPr>
              <p:nvPr/>
            </p:nvSpPr>
            <p:spPr>
              <a:xfrm>
                <a:off x="3258974" y="5839373"/>
                <a:ext cx="2722109" cy="8181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" name="Přímá spojnice 13"/>
              <p:cNvCxnSpPr>
                <a:cxnSpLocks noChangeAspect="1"/>
              </p:cNvCxnSpPr>
              <p:nvPr/>
            </p:nvCxnSpPr>
            <p:spPr>
              <a:xfrm>
                <a:off x="718148" y="4139947"/>
                <a:ext cx="254341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>
                <a:cxnSpLocks noChangeAspect="1"/>
              </p:cNvCxnSpPr>
              <p:nvPr/>
            </p:nvCxnSpPr>
            <p:spPr>
              <a:xfrm>
                <a:off x="5981083" y="4187587"/>
                <a:ext cx="23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>
                <a:cxnSpLocks noChangeAspect="1"/>
              </p:cNvCxnSpPr>
              <p:nvPr/>
            </p:nvCxnSpPr>
            <p:spPr>
              <a:xfrm>
                <a:off x="701641" y="6180526"/>
                <a:ext cx="262479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>
                <a:cxnSpLocks noChangeAspect="1"/>
              </p:cNvCxnSpPr>
              <p:nvPr/>
            </p:nvCxnSpPr>
            <p:spPr>
              <a:xfrm>
                <a:off x="5973969" y="6229632"/>
                <a:ext cx="23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Volný tvar 17"/>
              <p:cNvSpPr>
                <a:spLocks noChangeAspect="1"/>
              </p:cNvSpPr>
              <p:nvPr/>
            </p:nvSpPr>
            <p:spPr>
              <a:xfrm>
                <a:off x="701641" y="4754469"/>
                <a:ext cx="7172999" cy="323619"/>
              </a:xfrm>
              <a:custGeom>
                <a:avLst/>
                <a:gdLst>
                  <a:gd name="connsiteX0" fmla="*/ 0 w 1488558"/>
                  <a:gd name="connsiteY0" fmla="*/ 10796 h 74627"/>
                  <a:gd name="connsiteX1" fmla="*/ 329610 w 1488558"/>
                  <a:gd name="connsiteY1" fmla="*/ 10796 h 74627"/>
                  <a:gd name="connsiteX2" fmla="*/ 680484 w 1488558"/>
                  <a:gd name="connsiteY2" fmla="*/ 53327 h 74627"/>
                  <a:gd name="connsiteX3" fmla="*/ 978196 w 1488558"/>
                  <a:gd name="connsiteY3" fmla="*/ 164 h 74627"/>
                  <a:gd name="connsiteX4" fmla="*/ 1297172 w 1488558"/>
                  <a:gd name="connsiteY4" fmla="*/ 74592 h 74627"/>
                  <a:gd name="connsiteX5" fmla="*/ 1488558 w 1488558"/>
                  <a:gd name="connsiteY5" fmla="*/ 10796 h 74627"/>
                  <a:gd name="connsiteX0" fmla="*/ 0 w 1488558"/>
                  <a:gd name="connsiteY0" fmla="*/ 10671 h 74502"/>
                  <a:gd name="connsiteX1" fmla="*/ 329610 w 1488558"/>
                  <a:gd name="connsiteY1" fmla="*/ 10671 h 74502"/>
                  <a:gd name="connsiteX2" fmla="*/ 659219 w 1488558"/>
                  <a:gd name="connsiteY2" fmla="*/ 63546 h 74502"/>
                  <a:gd name="connsiteX3" fmla="*/ 978196 w 1488558"/>
                  <a:gd name="connsiteY3" fmla="*/ 39 h 74502"/>
                  <a:gd name="connsiteX4" fmla="*/ 1297172 w 1488558"/>
                  <a:gd name="connsiteY4" fmla="*/ 74467 h 74502"/>
                  <a:gd name="connsiteX5" fmla="*/ 1488558 w 1488558"/>
                  <a:gd name="connsiteY5" fmla="*/ 10671 h 74502"/>
                  <a:gd name="connsiteX0" fmla="*/ 0 w 1488558"/>
                  <a:gd name="connsiteY0" fmla="*/ 10677 h 74508"/>
                  <a:gd name="connsiteX1" fmla="*/ 329610 w 1488558"/>
                  <a:gd name="connsiteY1" fmla="*/ 10677 h 74508"/>
                  <a:gd name="connsiteX2" fmla="*/ 659219 w 1488558"/>
                  <a:gd name="connsiteY2" fmla="*/ 63552 h 74508"/>
                  <a:gd name="connsiteX3" fmla="*/ 978196 w 1488558"/>
                  <a:gd name="connsiteY3" fmla="*/ 45 h 74508"/>
                  <a:gd name="connsiteX4" fmla="*/ 1297172 w 1488558"/>
                  <a:gd name="connsiteY4" fmla="*/ 74473 h 74508"/>
                  <a:gd name="connsiteX5" fmla="*/ 1488558 w 1488558"/>
                  <a:gd name="connsiteY5" fmla="*/ 10677 h 74508"/>
                  <a:gd name="connsiteX0" fmla="*/ 0 w 1488558"/>
                  <a:gd name="connsiteY0" fmla="*/ 10662 h 74493"/>
                  <a:gd name="connsiteX1" fmla="*/ 329610 w 1488558"/>
                  <a:gd name="connsiteY1" fmla="*/ 10662 h 74493"/>
                  <a:gd name="connsiteX2" fmla="*/ 659219 w 1488558"/>
                  <a:gd name="connsiteY2" fmla="*/ 63537 h 74493"/>
                  <a:gd name="connsiteX3" fmla="*/ 978196 w 1488558"/>
                  <a:gd name="connsiteY3" fmla="*/ 30 h 74493"/>
                  <a:gd name="connsiteX4" fmla="*/ 1297172 w 1488558"/>
                  <a:gd name="connsiteY4" fmla="*/ 74458 h 74493"/>
                  <a:gd name="connsiteX5" fmla="*/ 1488558 w 1488558"/>
                  <a:gd name="connsiteY5" fmla="*/ 10662 h 74493"/>
                  <a:gd name="connsiteX0" fmla="*/ 0 w 1488558"/>
                  <a:gd name="connsiteY0" fmla="*/ 10670 h 74501"/>
                  <a:gd name="connsiteX1" fmla="*/ 329610 w 1488558"/>
                  <a:gd name="connsiteY1" fmla="*/ 10670 h 74501"/>
                  <a:gd name="connsiteX2" fmla="*/ 659219 w 1488558"/>
                  <a:gd name="connsiteY2" fmla="*/ 63545 h 74501"/>
                  <a:gd name="connsiteX3" fmla="*/ 978196 w 1488558"/>
                  <a:gd name="connsiteY3" fmla="*/ 38 h 74501"/>
                  <a:gd name="connsiteX4" fmla="*/ 1297172 w 1488558"/>
                  <a:gd name="connsiteY4" fmla="*/ 74466 h 74501"/>
                  <a:gd name="connsiteX5" fmla="*/ 1488558 w 1488558"/>
                  <a:gd name="connsiteY5" fmla="*/ 10670 h 74501"/>
                  <a:gd name="connsiteX0" fmla="*/ 0 w 1488558"/>
                  <a:gd name="connsiteY0" fmla="*/ 4829 h 69119"/>
                  <a:gd name="connsiteX1" fmla="*/ 329610 w 1488558"/>
                  <a:gd name="connsiteY1" fmla="*/ 4829 h 69119"/>
                  <a:gd name="connsiteX2" fmla="*/ 659219 w 1488558"/>
                  <a:gd name="connsiteY2" fmla="*/ 57704 h 69119"/>
                  <a:gd name="connsiteX3" fmla="*/ 1052624 w 1488558"/>
                  <a:gd name="connsiteY3" fmla="*/ 35576 h 69119"/>
                  <a:gd name="connsiteX4" fmla="*/ 1297172 w 1488558"/>
                  <a:gd name="connsiteY4" fmla="*/ 68625 h 69119"/>
                  <a:gd name="connsiteX5" fmla="*/ 1488558 w 1488558"/>
                  <a:gd name="connsiteY5" fmla="*/ 4829 h 69119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52624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73889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829 h 58443"/>
                  <a:gd name="connsiteX1" fmla="*/ 329610 w 1488558"/>
                  <a:gd name="connsiteY1" fmla="*/ 4829 h 58443"/>
                  <a:gd name="connsiteX2" fmla="*/ 659219 w 1488558"/>
                  <a:gd name="connsiteY2" fmla="*/ 57704 h 58443"/>
                  <a:gd name="connsiteX3" fmla="*/ 1073889 w 1488558"/>
                  <a:gd name="connsiteY3" fmla="*/ 35576 h 58443"/>
                  <a:gd name="connsiteX4" fmla="*/ 1339701 w 1488558"/>
                  <a:gd name="connsiteY4" fmla="*/ 32420 h 58443"/>
                  <a:gd name="connsiteX5" fmla="*/ 1488558 w 1488558"/>
                  <a:gd name="connsiteY5" fmla="*/ 4829 h 58443"/>
                  <a:gd name="connsiteX0" fmla="*/ 0 w 1488558"/>
                  <a:gd name="connsiteY0" fmla="*/ 4829 h 60521"/>
                  <a:gd name="connsiteX1" fmla="*/ 329610 w 1488558"/>
                  <a:gd name="connsiteY1" fmla="*/ 4829 h 60521"/>
                  <a:gd name="connsiteX2" fmla="*/ 659219 w 1488558"/>
                  <a:gd name="connsiteY2" fmla="*/ 57704 h 60521"/>
                  <a:gd name="connsiteX3" fmla="*/ 1095154 w 1488558"/>
                  <a:gd name="connsiteY3" fmla="*/ 51093 h 60521"/>
                  <a:gd name="connsiteX4" fmla="*/ 1339701 w 1488558"/>
                  <a:gd name="connsiteY4" fmla="*/ 32420 h 60521"/>
                  <a:gd name="connsiteX5" fmla="*/ 1488558 w 1488558"/>
                  <a:gd name="connsiteY5" fmla="*/ 4829 h 60521"/>
                  <a:gd name="connsiteX0" fmla="*/ 0 w 1497400"/>
                  <a:gd name="connsiteY0" fmla="*/ 1364 h 67378"/>
                  <a:gd name="connsiteX1" fmla="*/ 338452 w 1497400"/>
                  <a:gd name="connsiteY1" fmla="*/ 11686 h 67378"/>
                  <a:gd name="connsiteX2" fmla="*/ 668061 w 1497400"/>
                  <a:gd name="connsiteY2" fmla="*/ 64561 h 67378"/>
                  <a:gd name="connsiteX3" fmla="*/ 1103996 w 1497400"/>
                  <a:gd name="connsiteY3" fmla="*/ 57950 h 67378"/>
                  <a:gd name="connsiteX4" fmla="*/ 1348543 w 1497400"/>
                  <a:gd name="connsiteY4" fmla="*/ 39277 h 67378"/>
                  <a:gd name="connsiteX5" fmla="*/ 1497400 w 1497400"/>
                  <a:gd name="connsiteY5" fmla="*/ 11686 h 67378"/>
                  <a:gd name="connsiteX0" fmla="*/ 0 w 1497400"/>
                  <a:gd name="connsiteY0" fmla="*/ 2445 h 68767"/>
                  <a:gd name="connsiteX1" fmla="*/ 379123 w 1497400"/>
                  <a:gd name="connsiteY1" fmla="*/ 8466 h 68767"/>
                  <a:gd name="connsiteX2" fmla="*/ 668061 w 1497400"/>
                  <a:gd name="connsiteY2" fmla="*/ 65642 h 68767"/>
                  <a:gd name="connsiteX3" fmla="*/ 1103996 w 1497400"/>
                  <a:gd name="connsiteY3" fmla="*/ 59031 h 68767"/>
                  <a:gd name="connsiteX4" fmla="*/ 1348543 w 1497400"/>
                  <a:gd name="connsiteY4" fmla="*/ 40358 h 68767"/>
                  <a:gd name="connsiteX5" fmla="*/ 1497400 w 1497400"/>
                  <a:gd name="connsiteY5" fmla="*/ 12767 h 68767"/>
                  <a:gd name="connsiteX0" fmla="*/ 0 w 1497400"/>
                  <a:gd name="connsiteY0" fmla="*/ 1523 h 58119"/>
                  <a:gd name="connsiteX1" fmla="*/ 379123 w 1497400"/>
                  <a:gd name="connsiteY1" fmla="*/ 7544 h 58119"/>
                  <a:gd name="connsiteX2" fmla="*/ 701659 w 1497400"/>
                  <a:gd name="connsiteY2" fmla="*/ 41494 h 58119"/>
                  <a:gd name="connsiteX3" fmla="*/ 1103996 w 1497400"/>
                  <a:gd name="connsiteY3" fmla="*/ 58109 h 58119"/>
                  <a:gd name="connsiteX4" fmla="*/ 1348543 w 1497400"/>
                  <a:gd name="connsiteY4" fmla="*/ 39436 h 58119"/>
                  <a:gd name="connsiteX5" fmla="*/ 1497400 w 1497400"/>
                  <a:gd name="connsiteY5" fmla="*/ 11845 h 58119"/>
                  <a:gd name="connsiteX0" fmla="*/ 0 w 1497400"/>
                  <a:gd name="connsiteY0" fmla="*/ 1523 h 45348"/>
                  <a:gd name="connsiteX1" fmla="*/ 379123 w 1497400"/>
                  <a:gd name="connsiteY1" fmla="*/ 7544 h 45348"/>
                  <a:gd name="connsiteX2" fmla="*/ 701659 w 1497400"/>
                  <a:gd name="connsiteY2" fmla="*/ 41494 h 45348"/>
                  <a:gd name="connsiteX3" fmla="*/ 1109301 w 1497400"/>
                  <a:gd name="connsiteY3" fmla="*/ 44346 h 45348"/>
                  <a:gd name="connsiteX4" fmla="*/ 1348543 w 1497400"/>
                  <a:gd name="connsiteY4" fmla="*/ 39436 h 45348"/>
                  <a:gd name="connsiteX5" fmla="*/ 1497400 w 1497400"/>
                  <a:gd name="connsiteY5" fmla="*/ 11845 h 45348"/>
                  <a:gd name="connsiteX0" fmla="*/ 0 w 1497400"/>
                  <a:gd name="connsiteY0" fmla="*/ 1523 h 46382"/>
                  <a:gd name="connsiteX1" fmla="*/ 379123 w 1497400"/>
                  <a:gd name="connsiteY1" fmla="*/ 7544 h 46382"/>
                  <a:gd name="connsiteX2" fmla="*/ 701659 w 1497400"/>
                  <a:gd name="connsiteY2" fmla="*/ 41494 h 46382"/>
                  <a:gd name="connsiteX3" fmla="*/ 1109301 w 1497400"/>
                  <a:gd name="connsiteY3" fmla="*/ 44346 h 46382"/>
                  <a:gd name="connsiteX4" fmla="*/ 1346775 w 1497400"/>
                  <a:gd name="connsiteY4" fmla="*/ 23952 h 46382"/>
                  <a:gd name="connsiteX5" fmla="*/ 1497400 w 1497400"/>
                  <a:gd name="connsiteY5" fmla="*/ 11845 h 46382"/>
                  <a:gd name="connsiteX0" fmla="*/ 0 w 1858135"/>
                  <a:gd name="connsiteY0" fmla="*/ 1721 h 46580"/>
                  <a:gd name="connsiteX1" fmla="*/ 379123 w 1858135"/>
                  <a:gd name="connsiteY1" fmla="*/ 7742 h 46580"/>
                  <a:gd name="connsiteX2" fmla="*/ 701659 w 1858135"/>
                  <a:gd name="connsiteY2" fmla="*/ 41692 h 46580"/>
                  <a:gd name="connsiteX3" fmla="*/ 1109301 w 1858135"/>
                  <a:gd name="connsiteY3" fmla="*/ 44544 h 46580"/>
                  <a:gd name="connsiteX4" fmla="*/ 1346775 w 1858135"/>
                  <a:gd name="connsiteY4" fmla="*/ 24150 h 46580"/>
                  <a:gd name="connsiteX5" fmla="*/ 1858135 w 1858135"/>
                  <a:gd name="connsiteY5" fmla="*/ 0 h 46580"/>
                  <a:gd name="connsiteX0" fmla="*/ 0 w 1858135"/>
                  <a:gd name="connsiteY0" fmla="*/ 1721 h 47498"/>
                  <a:gd name="connsiteX1" fmla="*/ 379123 w 1858135"/>
                  <a:gd name="connsiteY1" fmla="*/ 7742 h 47498"/>
                  <a:gd name="connsiteX2" fmla="*/ 701659 w 1858135"/>
                  <a:gd name="connsiteY2" fmla="*/ 41692 h 47498"/>
                  <a:gd name="connsiteX3" fmla="*/ 1109301 w 1858135"/>
                  <a:gd name="connsiteY3" fmla="*/ 44544 h 47498"/>
                  <a:gd name="connsiteX4" fmla="*/ 1419276 w 1858135"/>
                  <a:gd name="connsiteY4" fmla="*/ 11247 h 47498"/>
                  <a:gd name="connsiteX5" fmla="*/ 1858135 w 1858135"/>
                  <a:gd name="connsiteY5" fmla="*/ 0 h 47498"/>
                  <a:gd name="connsiteX0" fmla="*/ 0 w 1858135"/>
                  <a:gd name="connsiteY0" fmla="*/ 3599 h 49376"/>
                  <a:gd name="connsiteX1" fmla="*/ 175288 w 1858135"/>
                  <a:gd name="connsiteY1" fmla="*/ 160 h 49376"/>
                  <a:gd name="connsiteX2" fmla="*/ 379123 w 1858135"/>
                  <a:gd name="connsiteY2" fmla="*/ 9620 h 49376"/>
                  <a:gd name="connsiteX3" fmla="*/ 701659 w 1858135"/>
                  <a:gd name="connsiteY3" fmla="*/ 43570 h 49376"/>
                  <a:gd name="connsiteX4" fmla="*/ 1109301 w 1858135"/>
                  <a:gd name="connsiteY4" fmla="*/ 46422 h 49376"/>
                  <a:gd name="connsiteX5" fmla="*/ 1419276 w 1858135"/>
                  <a:gd name="connsiteY5" fmla="*/ 13125 h 49376"/>
                  <a:gd name="connsiteX6" fmla="*/ 1858135 w 1858135"/>
                  <a:gd name="connsiteY6" fmla="*/ 1878 h 49376"/>
                  <a:gd name="connsiteX0" fmla="*/ 0 w 1858135"/>
                  <a:gd name="connsiteY0" fmla="*/ 1721 h 47498"/>
                  <a:gd name="connsiteX1" fmla="*/ 177290 w 1858135"/>
                  <a:gd name="connsiteY1" fmla="*/ 2177 h 47498"/>
                  <a:gd name="connsiteX2" fmla="*/ 379123 w 1858135"/>
                  <a:gd name="connsiteY2" fmla="*/ 7742 h 47498"/>
                  <a:gd name="connsiteX3" fmla="*/ 701659 w 1858135"/>
                  <a:gd name="connsiteY3" fmla="*/ 41692 h 47498"/>
                  <a:gd name="connsiteX4" fmla="*/ 1109301 w 1858135"/>
                  <a:gd name="connsiteY4" fmla="*/ 44544 h 47498"/>
                  <a:gd name="connsiteX5" fmla="*/ 1419276 w 1858135"/>
                  <a:gd name="connsiteY5" fmla="*/ 11247 h 47498"/>
                  <a:gd name="connsiteX6" fmla="*/ 1858135 w 1858135"/>
                  <a:gd name="connsiteY6" fmla="*/ 0 h 47498"/>
                  <a:gd name="connsiteX0" fmla="*/ 0 w 1858135"/>
                  <a:gd name="connsiteY0" fmla="*/ 3599 h 49376"/>
                  <a:gd name="connsiteX1" fmla="*/ 169283 w 1858135"/>
                  <a:gd name="connsiteY1" fmla="*/ 160 h 49376"/>
                  <a:gd name="connsiteX2" fmla="*/ 379123 w 1858135"/>
                  <a:gd name="connsiteY2" fmla="*/ 9620 h 49376"/>
                  <a:gd name="connsiteX3" fmla="*/ 701659 w 1858135"/>
                  <a:gd name="connsiteY3" fmla="*/ 43570 h 49376"/>
                  <a:gd name="connsiteX4" fmla="*/ 1109301 w 1858135"/>
                  <a:gd name="connsiteY4" fmla="*/ 46422 h 49376"/>
                  <a:gd name="connsiteX5" fmla="*/ 1419276 w 1858135"/>
                  <a:gd name="connsiteY5" fmla="*/ 13125 h 49376"/>
                  <a:gd name="connsiteX6" fmla="*/ 1858135 w 1858135"/>
                  <a:gd name="connsiteY6" fmla="*/ 1878 h 49376"/>
                  <a:gd name="connsiteX0" fmla="*/ 0 w 2208420"/>
                  <a:gd name="connsiteY0" fmla="*/ 926 h 49624"/>
                  <a:gd name="connsiteX1" fmla="*/ 519568 w 2208420"/>
                  <a:gd name="connsiteY1" fmla="*/ 408 h 49624"/>
                  <a:gd name="connsiteX2" fmla="*/ 729408 w 2208420"/>
                  <a:gd name="connsiteY2" fmla="*/ 9868 h 49624"/>
                  <a:gd name="connsiteX3" fmla="*/ 1051944 w 2208420"/>
                  <a:gd name="connsiteY3" fmla="*/ 43818 h 49624"/>
                  <a:gd name="connsiteX4" fmla="*/ 1459586 w 2208420"/>
                  <a:gd name="connsiteY4" fmla="*/ 46670 h 49624"/>
                  <a:gd name="connsiteX5" fmla="*/ 1769561 w 2208420"/>
                  <a:gd name="connsiteY5" fmla="*/ 13373 h 49624"/>
                  <a:gd name="connsiteX6" fmla="*/ 2208420 w 2208420"/>
                  <a:gd name="connsiteY6" fmla="*/ 2126 h 49624"/>
                  <a:gd name="connsiteX0" fmla="*/ 0 w 2261054"/>
                  <a:gd name="connsiteY0" fmla="*/ 926 h 49624"/>
                  <a:gd name="connsiteX1" fmla="*/ 519568 w 2261054"/>
                  <a:gd name="connsiteY1" fmla="*/ 408 h 49624"/>
                  <a:gd name="connsiteX2" fmla="*/ 729408 w 2261054"/>
                  <a:gd name="connsiteY2" fmla="*/ 9868 h 49624"/>
                  <a:gd name="connsiteX3" fmla="*/ 1051944 w 2261054"/>
                  <a:gd name="connsiteY3" fmla="*/ 43818 h 49624"/>
                  <a:gd name="connsiteX4" fmla="*/ 1459586 w 2261054"/>
                  <a:gd name="connsiteY4" fmla="*/ 46670 h 49624"/>
                  <a:gd name="connsiteX5" fmla="*/ 1769561 w 2261054"/>
                  <a:gd name="connsiteY5" fmla="*/ 13373 h 49624"/>
                  <a:gd name="connsiteX6" fmla="*/ 2261054 w 2261054"/>
                  <a:gd name="connsiteY6" fmla="*/ 4565 h 49624"/>
                  <a:gd name="connsiteX0" fmla="*/ 0 w 2261054"/>
                  <a:gd name="connsiteY0" fmla="*/ 926 h 49624"/>
                  <a:gd name="connsiteX1" fmla="*/ 519568 w 2261054"/>
                  <a:gd name="connsiteY1" fmla="*/ 408 h 49624"/>
                  <a:gd name="connsiteX2" fmla="*/ 729408 w 2261054"/>
                  <a:gd name="connsiteY2" fmla="*/ 9868 h 49624"/>
                  <a:gd name="connsiteX3" fmla="*/ 1051944 w 2261054"/>
                  <a:gd name="connsiteY3" fmla="*/ 43818 h 49624"/>
                  <a:gd name="connsiteX4" fmla="*/ 1459586 w 2261054"/>
                  <a:gd name="connsiteY4" fmla="*/ 46670 h 49624"/>
                  <a:gd name="connsiteX5" fmla="*/ 1769561 w 2261054"/>
                  <a:gd name="connsiteY5" fmla="*/ 13373 h 49624"/>
                  <a:gd name="connsiteX6" fmla="*/ 1986345 w 2261054"/>
                  <a:gd name="connsiteY6" fmla="*/ 1069 h 49624"/>
                  <a:gd name="connsiteX7" fmla="*/ 2261054 w 2261054"/>
                  <a:gd name="connsiteY7" fmla="*/ 4565 h 49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61054" h="49624">
                    <a:moveTo>
                      <a:pt x="0" y="926"/>
                    </a:moveTo>
                    <a:cubicBezTo>
                      <a:pt x="28881" y="515"/>
                      <a:pt x="456381" y="-596"/>
                      <a:pt x="519568" y="408"/>
                    </a:cubicBezTo>
                    <a:cubicBezTo>
                      <a:pt x="582755" y="1412"/>
                      <a:pt x="640679" y="2633"/>
                      <a:pt x="729408" y="9868"/>
                    </a:cubicBezTo>
                    <a:cubicBezTo>
                      <a:pt x="818137" y="17103"/>
                      <a:pt x="930248" y="37684"/>
                      <a:pt x="1051944" y="43818"/>
                    </a:cubicBezTo>
                    <a:cubicBezTo>
                      <a:pt x="1173640" y="49952"/>
                      <a:pt x="1339983" y="51744"/>
                      <a:pt x="1459586" y="46670"/>
                    </a:cubicBezTo>
                    <a:cubicBezTo>
                      <a:pt x="1579189" y="41596"/>
                      <a:pt x="1680932" y="19957"/>
                      <a:pt x="1769561" y="13373"/>
                    </a:cubicBezTo>
                    <a:cubicBezTo>
                      <a:pt x="1858190" y="6789"/>
                      <a:pt x="1904430" y="2537"/>
                      <a:pt x="1986345" y="1069"/>
                    </a:cubicBezTo>
                    <a:lnTo>
                      <a:pt x="2261054" y="4565"/>
                    </a:lnTo>
                  </a:path>
                </a:pathLst>
              </a:cu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Volný tvar 18"/>
              <p:cNvSpPr>
                <a:spLocks noChangeAspect="1"/>
              </p:cNvSpPr>
              <p:nvPr/>
            </p:nvSpPr>
            <p:spPr>
              <a:xfrm>
                <a:off x="670713" y="5310893"/>
                <a:ext cx="7184454" cy="365676"/>
              </a:xfrm>
              <a:custGeom>
                <a:avLst/>
                <a:gdLst>
                  <a:gd name="connsiteX0" fmla="*/ 0 w 1488558"/>
                  <a:gd name="connsiteY0" fmla="*/ 10796 h 74627"/>
                  <a:gd name="connsiteX1" fmla="*/ 329610 w 1488558"/>
                  <a:gd name="connsiteY1" fmla="*/ 10796 h 74627"/>
                  <a:gd name="connsiteX2" fmla="*/ 680484 w 1488558"/>
                  <a:gd name="connsiteY2" fmla="*/ 53327 h 74627"/>
                  <a:gd name="connsiteX3" fmla="*/ 978196 w 1488558"/>
                  <a:gd name="connsiteY3" fmla="*/ 164 h 74627"/>
                  <a:gd name="connsiteX4" fmla="*/ 1297172 w 1488558"/>
                  <a:gd name="connsiteY4" fmla="*/ 74592 h 74627"/>
                  <a:gd name="connsiteX5" fmla="*/ 1488558 w 1488558"/>
                  <a:gd name="connsiteY5" fmla="*/ 10796 h 74627"/>
                  <a:gd name="connsiteX0" fmla="*/ 0 w 1488558"/>
                  <a:gd name="connsiteY0" fmla="*/ 10671 h 74502"/>
                  <a:gd name="connsiteX1" fmla="*/ 329610 w 1488558"/>
                  <a:gd name="connsiteY1" fmla="*/ 10671 h 74502"/>
                  <a:gd name="connsiteX2" fmla="*/ 659219 w 1488558"/>
                  <a:gd name="connsiteY2" fmla="*/ 63546 h 74502"/>
                  <a:gd name="connsiteX3" fmla="*/ 978196 w 1488558"/>
                  <a:gd name="connsiteY3" fmla="*/ 39 h 74502"/>
                  <a:gd name="connsiteX4" fmla="*/ 1297172 w 1488558"/>
                  <a:gd name="connsiteY4" fmla="*/ 74467 h 74502"/>
                  <a:gd name="connsiteX5" fmla="*/ 1488558 w 1488558"/>
                  <a:gd name="connsiteY5" fmla="*/ 10671 h 74502"/>
                  <a:gd name="connsiteX0" fmla="*/ 0 w 1488558"/>
                  <a:gd name="connsiteY0" fmla="*/ 10677 h 74508"/>
                  <a:gd name="connsiteX1" fmla="*/ 329610 w 1488558"/>
                  <a:gd name="connsiteY1" fmla="*/ 10677 h 74508"/>
                  <a:gd name="connsiteX2" fmla="*/ 659219 w 1488558"/>
                  <a:gd name="connsiteY2" fmla="*/ 63552 h 74508"/>
                  <a:gd name="connsiteX3" fmla="*/ 978196 w 1488558"/>
                  <a:gd name="connsiteY3" fmla="*/ 45 h 74508"/>
                  <a:gd name="connsiteX4" fmla="*/ 1297172 w 1488558"/>
                  <a:gd name="connsiteY4" fmla="*/ 74473 h 74508"/>
                  <a:gd name="connsiteX5" fmla="*/ 1488558 w 1488558"/>
                  <a:gd name="connsiteY5" fmla="*/ 10677 h 74508"/>
                  <a:gd name="connsiteX0" fmla="*/ 0 w 1488558"/>
                  <a:gd name="connsiteY0" fmla="*/ 10662 h 74493"/>
                  <a:gd name="connsiteX1" fmla="*/ 329610 w 1488558"/>
                  <a:gd name="connsiteY1" fmla="*/ 10662 h 74493"/>
                  <a:gd name="connsiteX2" fmla="*/ 659219 w 1488558"/>
                  <a:gd name="connsiteY2" fmla="*/ 63537 h 74493"/>
                  <a:gd name="connsiteX3" fmla="*/ 978196 w 1488558"/>
                  <a:gd name="connsiteY3" fmla="*/ 30 h 74493"/>
                  <a:gd name="connsiteX4" fmla="*/ 1297172 w 1488558"/>
                  <a:gd name="connsiteY4" fmla="*/ 74458 h 74493"/>
                  <a:gd name="connsiteX5" fmla="*/ 1488558 w 1488558"/>
                  <a:gd name="connsiteY5" fmla="*/ 10662 h 74493"/>
                  <a:gd name="connsiteX0" fmla="*/ 0 w 1488558"/>
                  <a:gd name="connsiteY0" fmla="*/ 10670 h 74501"/>
                  <a:gd name="connsiteX1" fmla="*/ 329610 w 1488558"/>
                  <a:gd name="connsiteY1" fmla="*/ 10670 h 74501"/>
                  <a:gd name="connsiteX2" fmla="*/ 659219 w 1488558"/>
                  <a:gd name="connsiteY2" fmla="*/ 63545 h 74501"/>
                  <a:gd name="connsiteX3" fmla="*/ 978196 w 1488558"/>
                  <a:gd name="connsiteY3" fmla="*/ 38 h 74501"/>
                  <a:gd name="connsiteX4" fmla="*/ 1297172 w 1488558"/>
                  <a:gd name="connsiteY4" fmla="*/ 74466 h 74501"/>
                  <a:gd name="connsiteX5" fmla="*/ 1488558 w 1488558"/>
                  <a:gd name="connsiteY5" fmla="*/ 10670 h 74501"/>
                  <a:gd name="connsiteX0" fmla="*/ 0 w 1488558"/>
                  <a:gd name="connsiteY0" fmla="*/ 4829 h 69119"/>
                  <a:gd name="connsiteX1" fmla="*/ 329610 w 1488558"/>
                  <a:gd name="connsiteY1" fmla="*/ 4829 h 69119"/>
                  <a:gd name="connsiteX2" fmla="*/ 659219 w 1488558"/>
                  <a:gd name="connsiteY2" fmla="*/ 57704 h 69119"/>
                  <a:gd name="connsiteX3" fmla="*/ 1052624 w 1488558"/>
                  <a:gd name="connsiteY3" fmla="*/ 35576 h 69119"/>
                  <a:gd name="connsiteX4" fmla="*/ 1297172 w 1488558"/>
                  <a:gd name="connsiteY4" fmla="*/ 68625 h 69119"/>
                  <a:gd name="connsiteX5" fmla="*/ 1488558 w 1488558"/>
                  <a:gd name="connsiteY5" fmla="*/ 4829 h 69119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52624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0693 h 72881"/>
                  <a:gd name="connsiteX1" fmla="*/ 329610 w 1488558"/>
                  <a:gd name="connsiteY1" fmla="*/ 40693 h 72881"/>
                  <a:gd name="connsiteX2" fmla="*/ 680484 w 1488558"/>
                  <a:gd name="connsiteY2" fmla="*/ 466 h 72881"/>
                  <a:gd name="connsiteX3" fmla="*/ 1052624 w 1488558"/>
                  <a:gd name="connsiteY3" fmla="*/ 71440 h 72881"/>
                  <a:gd name="connsiteX4" fmla="*/ 1307804 w 1488558"/>
                  <a:gd name="connsiteY4" fmla="*/ 47594 h 72881"/>
                  <a:gd name="connsiteX5" fmla="*/ 1488558 w 1488558"/>
                  <a:gd name="connsiteY5" fmla="*/ 40693 h 72881"/>
                  <a:gd name="connsiteX0" fmla="*/ 0 w 1488558"/>
                  <a:gd name="connsiteY0" fmla="*/ 40402 h 72590"/>
                  <a:gd name="connsiteX1" fmla="*/ 340242 w 1488558"/>
                  <a:gd name="connsiteY1" fmla="*/ 50747 h 72590"/>
                  <a:gd name="connsiteX2" fmla="*/ 680484 w 1488558"/>
                  <a:gd name="connsiteY2" fmla="*/ 175 h 72590"/>
                  <a:gd name="connsiteX3" fmla="*/ 1052624 w 1488558"/>
                  <a:gd name="connsiteY3" fmla="*/ 71149 h 72590"/>
                  <a:gd name="connsiteX4" fmla="*/ 1307804 w 1488558"/>
                  <a:gd name="connsiteY4" fmla="*/ 47303 h 72590"/>
                  <a:gd name="connsiteX5" fmla="*/ 1488558 w 1488558"/>
                  <a:gd name="connsiteY5" fmla="*/ 40402 h 72590"/>
                  <a:gd name="connsiteX0" fmla="*/ 0 w 1467293"/>
                  <a:gd name="connsiteY0" fmla="*/ 61104 h 72602"/>
                  <a:gd name="connsiteX1" fmla="*/ 318977 w 1467293"/>
                  <a:gd name="connsiteY1" fmla="*/ 50759 h 72602"/>
                  <a:gd name="connsiteX2" fmla="*/ 659219 w 1467293"/>
                  <a:gd name="connsiteY2" fmla="*/ 187 h 72602"/>
                  <a:gd name="connsiteX3" fmla="*/ 1031359 w 1467293"/>
                  <a:gd name="connsiteY3" fmla="*/ 71161 h 72602"/>
                  <a:gd name="connsiteX4" fmla="*/ 1286539 w 1467293"/>
                  <a:gd name="connsiteY4" fmla="*/ 47315 h 72602"/>
                  <a:gd name="connsiteX5" fmla="*/ 1467293 w 1467293"/>
                  <a:gd name="connsiteY5" fmla="*/ 40414 h 72602"/>
                  <a:gd name="connsiteX0" fmla="*/ 0 w 1467293"/>
                  <a:gd name="connsiteY0" fmla="*/ 63571 h 63571"/>
                  <a:gd name="connsiteX1" fmla="*/ 318977 w 1467293"/>
                  <a:gd name="connsiteY1" fmla="*/ 53226 h 63571"/>
                  <a:gd name="connsiteX2" fmla="*/ 659219 w 1467293"/>
                  <a:gd name="connsiteY2" fmla="*/ 2654 h 63571"/>
                  <a:gd name="connsiteX3" fmla="*/ 1041992 w 1467293"/>
                  <a:gd name="connsiteY3" fmla="*/ 11561 h 63571"/>
                  <a:gd name="connsiteX4" fmla="*/ 1286539 w 1467293"/>
                  <a:gd name="connsiteY4" fmla="*/ 49782 h 63571"/>
                  <a:gd name="connsiteX5" fmla="*/ 1467293 w 1467293"/>
                  <a:gd name="connsiteY5" fmla="*/ 42881 h 63571"/>
                  <a:gd name="connsiteX0" fmla="*/ 0 w 1467293"/>
                  <a:gd name="connsiteY0" fmla="*/ 63005 h 63005"/>
                  <a:gd name="connsiteX1" fmla="*/ 318977 w 1467293"/>
                  <a:gd name="connsiteY1" fmla="*/ 52660 h 63005"/>
                  <a:gd name="connsiteX2" fmla="*/ 659219 w 1467293"/>
                  <a:gd name="connsiteY2" fmla="*/ 2088 h 63005"/>
                  <a:gd name="connsiteX3" fmla="*/ 1041992 w 1467293"/>
                  <a:gd name="connsiteY3" fmla="*/ 10995 h 63005"/>
                  <a:gd name="connsiteX4" fmla="*/ 1275906 w 1467293"/>
                  <a:gd name="connsiteY4" fmla="*/ 23354 h 63005"/>
                  <a:gd name="connsiteX5" fmla="*/ 1467293 w 1467293"/>
                  <a:gd name="connsiteY5" fmla="*/ 42315 h 63005"/>
                  <a:gd name="connsiteX0" fmla="*/ 0 w 1488512"/>
                  <a:gd name="connsiteY0" fmla="*/ 63005 h 63005"/>
                  <a:gd name="connsiteX1" fmla="*/ 340196 w 1488512"/>
                  <a:gd name="connsiteY1" fmla="*/ 52660 h 63005"/>
                  <a:gd name="connsiteX2" fmla="*/ 680438 w 1488512"/>
                  <a:gd name="connsiteY2" fmla="*/ 2088 h 63005"/>
                  <a:gd name="connsiteX3" fmla="*/ 1063211 w 1488512"/>
                  <a:gd name="connsiteY3" fmla="*/ 10995 h 63005"/>
                  <a:gd name="connsiteX4" fmla="*/ 1297125 w 1488512"/>
                  <a:gd name="connsiteY4" fmla="*/ 23354 h 63005"/>
                  <a:gd name="connsiteX5" fmla="*/ 1488512 w 1488512"/>
                  <a:gd name="connsiteY5" fmla="*/ 42315 h 63005"/>
                  <a:gd name="connsiteX0" fmla="*/ 0 w 1488512"/>
                  <a:gd name="connsiteY0" fmla="*/ 63291 h 63291"/>
                  <a:gd name="connsiteX1" fmla="*/ 354342 w 1488512"/>
                  <a:gd name="connsiteY1" fmla="*/ 57247 h 63291"/>
                  <a:gd name="connsiteX2" fmla="*/ 680438 w 1488512"/>
                  <a:gd name="connsiteY2" fmla="*/ 2374 h 63291"/>
                  <a:gd name="connsiteX3" fmla="*/ 1063211 w 1488512"/>
                  <a:gd name="connsiteY3" fmla="*/ 11281 h 63291"/>
                  <a:gd name="connsiteX4" fmla="*/ 1297125 w 1488512"/>
                  <a:gd name="connsiteY4" fmla="*/ 23640 h 63291"/>
                  <a:gd name="connsiteX5" fmla="*/ 1488512 w 1488512"/>
                  <a:gd name="connsiteY5" fmla="*/ 42601 h 63291"/>
                  <a:gd name="connsiteX0" fmla="*/ 0 w 1488512"/>
                  <a:gd name="connsiteY0" fmla="*/ 56143 h 56143"/>
                  <a:gd name="connsiteX1" fmla="*/ 354342 w 1488512"/>
                  <a:gd name="connsiteY1" fmla="*/ 50099 h 56143"/>
                  <a:gd name="connsiteX2" fmla="*/ 696353 w 1488512"/>
                  <a:gd name="connsiteY2" fmla="*/ 3828 h 56143"/>
                  <a:gd name="connsiteX3" fmla="*/ 1063211 w 1488512"/>
                  <a:gd name="connsiteY3" fmla="*/ 4133 h 56143"/>
                  <a:gd name="connsiteX4" fmla="*/ 1297125 w 1488512"/>
                  <a:gd name="connsiteY4" fmla="*/ 16492 h 56143"/>
                  <a:gd name="connsiteX5" fmla="*/ 1488512 w 1488512"/>
                  <a:gd name="connsiteY5" fmla="*/ 35453 h 56143"/>
                  <a:gd name="connsiteX0" fmla="*/ 0 w 1488512"/>
                  <a:gd name="connsiteY0" fmla="*/ 53440 h 53440"/>
                  <a:gd name="connsiteX1" fmla="*/ 354342 w 1488512"/>
                  <a:gd name="connsiteY1" fmla="*/ 47396 h 53440"/>
                  <a:gd name="connsiteX2" fmla="*/ 712268 w 1488512"/>
                  <a:gd name="connsiteY2" fmla="*/ 5426 h 53440"/>
                  <a:gd name="connsiteX3" fmla="*/ 1063211 w 1488512"/>
                  <a:gd name="connsiteY3" fmla="*/ 1430 h 53440"/>
                  <a:gd name="connsiteX4" fmla="*/ 1297125 w 1488512"/>
                  <a:gd name="connsiteY4" fmla="*/ 13789 h 53440"/>
                  <a:gd name="connsiteX5" fmla="*/ 1488512 w 1488512"/>
                  <a:gd name="connsiteY5" fmla="*/ 32750 h 53440"/>
                  <a:gd name="connsiteX0" fmla="*/ 0 w 1835101"/>
                  <a:gd name="connsiteY0" fmla="*/ 53440 h 63718"/>
                  <a:gd name="connsiteX1" fmla="*/ 354342 w 1835101"/>
                  <a:gd name="connsiteY1" fmla="*/ 47396 h 63718"/>
                  <a:gd name="connsiteX2" fmla="*/ 712268 w 1835101"/>
                  <a:gd name="connsiteY2" fmla="*/ 5426 h 63718"/>
                  <a:gd name="connsiteX3" fmla="*/ 1063211 w 1835101"/>
                  <a:gd name="connsiteY3" fmla="*/ 1430 h 63718"/>
                  <a:gd name="connsiteX4" fmla="*/ 1297125 w 1835101"/>
                  <a:gd name="connsiteY4" fmla="*/ 13789 h 63718"/>
                  <a:gd name="connsiteX5" fmla="*/ 1835101 w 1835101"/>
                  <a:gd name="connsiteY5" fmla="*/ 63718 h 63718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835101 w 1835101"/>
                  <a:gd name="connsiteY5" fmla="*/ 65863 h 65863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631220 w 1835101"/>
                  <a:gd name="connsiteY5" fmla="*/ 47493 h 65863"/>
                  <a:gd name="connsiteX6" fmla="*/ 1835101 w 1835101"/>
                  <a:gd name="connsiteY6" fmla="*/ 65863 h 65863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643598 w 1835101"/>
                  <a:gd name="connsiteY5" fmla="*/ 57816 h 65863"/>
                  <a:gd name="connsiteX6" fmla="*/ 1835101 w 1835101"/>
                  <a:gd name="connsiteY6" fmla="*/ 65863 h 65863"/>
                  <a:gd name="connsiteX0" fmla="*/ 0 w 1835101"/>
                  <a:gd name="connsiteY0" fmla="*/ 55148 h 65426"/>
                  <a:gd name="connsiteX1" fmla="*/ 354342 w 1835101"/>
                  <a:gd name="connsiteY1" fmla="*/ 49104 h 65426"/>
                  <a:gd name="connsiteX2" fmla="*/ 712268 w 1835101"/>
                  <a:gd name="connsiteY2" fmla="*/ 7134 h 65426"/>
                  <a:gd name="connsiteX3" fmla="*/ 1063211 w 1835101"/>
                  <a:gd name="connsiteY3" fmla="*/ 3138 h 65426"/>
                  <a:gd name="connsiteX4" fmla="*/ 1403223 w 1835101"/>
                  <a:gd name="connsiteY4" fmla="*/ 39583 h 65426"/>
                  <a:gd name="connsiteX5" fmla="*/ 1643598 w 1835101"/>
                  <a:gd name="connsiteY5" fmla="*/ 57379 h 65426"/>
                  <a:gd name="connsiteX6" fmla="*/ 1835101 w 1835101"/>
                  <a:gd name="connsiteY6" fmla="*/ 65426 h 65426"/>
                  <a:gd name="connsiteX0" fmla="*/ 0 w 1851016"/>
                  <a:gd name="connsiteY0" fmla="*/ 55148 h 61985"/>
                  <a:gd name="connsiteX1" fmla="*/ 354342 w 1851016"/>
                  <a:gd name="connsiteY1" fmla="*/ 49104 h 61985"/>
                  <a:gd name="connsiteX2" fmla="*/ 712268 w 1851016"/>
                  <a:gd name="connsiteY2" fmla="*/ 7134 h 61985"/>
                  <a:gd name="connsiteX3" fmla="*/ 1063211 w 1851016"/>
                  <a:gd name="connsiteY3" fmla="*/ 3138 h 61985"/>
                  <a:gd name="connsiteX4" fmla="*/ 1403223 w 1851016"/>
                  <a:gd name="connsiteY4" fmla="*/ 39583 h 61985"/>
                  <a:gd name="connsiteX5" fmla="*/ 1643598 w 1851016"/>
                  <a:gd name="connsiteY5" fmla="*/ 57379 h 61985"/>
                  <a:gd name="connsiteX6" fmla="*/ 1851016 w 1851016"/>
                  <a:gd name="connsiteY6" fmla="*/ 61985 h 61985"/>
                  <a:gd name="connsiteX0" fmla="*/ 0 w 1851016"/>
                  <a:gd name="connsiteY0" fmla="*/ 55148 h 62112"/>
                  <a:gd name="connsiteX1" fmla="*/ 354342 w 1851016"/>
                  <a:gd name="connsiteY1" fmla="*/ 49104 h 62112"/>
                  <a:gd name="connsiteX2" fmla="*/ 712268 w 1851016"/>
                  <a:gd name="connsiteY2" fmla="*/ 7134 h 62112"/>
                  <a:gd name="connsiteX3" fmla="*/ 1063211 w 1851016"/>
                  <a:gd name="connsiteY3" fmla="*/ 3138 h 62112"/>
                  <a:gd name="connsiteX4" fmla="*/ 1403223 w 1851016"/>
                  <a:gd name="connsiteY4" fmla="*/ 39583 h 62112"/>
                  <a:gd name="connsiteX5" fmla="*/ 1641830 w 1851016"/>
                  <a:gd name="connsiteY5" fmla="*/ 60820 h 62112"/>
                  <a:gd name="connsiteX6" fmla="*/ 1851016 w 1851016"/>
                  <a:gd name="connsiteY6" fmla="*/ 61985 h 62112"/>
                  <a:gd name="connsiteX0" fmla="*/ 0 w 1851016"/>
                  <a:gd name="connsiteY0" fmla="*/ 55148 h 61985"/>
                  <a:gd name="connsiteX1" fmla="*/ 354342 w 1851016"/>
                  <a:gd name="connsiteY1" fmla="*/ 49104 h 61985"/>
                  <a:gd name="connsiteX2" fmla="*/ 712268 w 1851016"/>
                  <a:gd name="connsiteY2" fmla="*/ 7134 h 61985"/>
                  <a:gd name="connsiteX3" fmla="*/ 1063211 w 1851016"/>
                  <a:gd name="connsiteY3" fmla="*/ 3138 h 61985"/>
                  <a:gd name="connsiteX4" fmla="*/ 1403223 w 1851016"/>
                  <a:gd name="connsiteY4" fmla="*/ 39583 h 61985"/>
                  <a:gd name="connsiteX5" fmla="*/ 1565793 w 1851016"/>
                  <a:gd name="connsiteY5" fmla="*/ 57379 h 61985"/>
                  <a:gd name="connsiteX6" fmla="*/ 1851016 w 1851016"/>
                  <a:gd name="connsiteY6" fmla="*/ 61985 h 61985"/>
                  <a:gd name="connsiteX0" fmla="*/ 0 w 1851016"/>
                  <a:gd name="connsiteY0" fmla="*/ 55334 h 62171"/>
                  <a:gd name="connsiteX1" fmla="*/ 354342 w 1851016"/>
                  <a:gd name="connsiteY1" fmla="*/ 49290 h 62171"/>
                  <a:gd name="connsiteX2" fmla="*/ 712268 w 1851016"/>
                  <a:gd name="connsiteY2" fmla="*/ 7320 h 62171"/>
                  <a:gd name="connsiteX3" fmla="*/ 1063211 w 1851016"/>
                  <a:gd name="connsiteY3" fmla="*/ 3324 h 62171"/>
                  <a:gd name="connsiteX4" fmla="*/ 1394382 w 1851016"/>
                  <a:gd name="connsiteY4" fmla="*/ 42350 h 62171"/>
                  <a:gd name="connsiteX5" fmla="*/ 1565793 w 1851016"/>
                  <a:gd name="connsiteY5" fmla="*/ 57565 h 62171"/>
                  <a:gd name="connsiteX6" fmla="*/ 1851016 w 1851016"/>
                  <a:gd name="connsiteY6" fmla="*/ 62171 h 62171"/>
                  <a:gd name="connsiteX0" fmla="*/ 0 w 1851016"/>
                  <a:gd name="connsiteY0" fmla="*/ 55334 h 62171"/>
                  <a:gd name="connsiteX1" fmla="*/ 354342 w 1851016"/>
                  <a:gd name="connsiteY1" fmla="*/ 49290 h 62171"/>
                  <a:gd name="connsiteX2" fmla="*/ 712268 w 1851016"/>
                  <a:gd name="connsiteY2" fmla="*/ 7320 h 62171"/>
                  <a:gd name="connsiteX3" fmla="*/ 1063211 w 1851016"/>
                  <a:gd name="connsiteY3" fmla="*/ 3324 h 62171"/>
                  <a:gd name="connsiteX4" fmla="*/ 1394382 w 1851016"/>
                  <a:gd name="connsiteY4" fmla="*/ 42350 h 62171"/>
                  <a:gd name="connsiteX5" fmla="*/ 1565793 w 1851016"/>
                  <a:gd name="connsiteY5" fmla="*/ 57565 h 62171"/>
                  <a:gd name="connsiteX6" fmla="*/ 1851016 w 1851016"/>
                  <a:gd name="connsiteY6" fmla="*/ 62171 h 62171"/>
                  <a:gd name="connsiteX0" fmla="*/ 0 w 1849248"/>
                  <a:gd name="connsiteY0" fmla="*/ 55334 h 58857"/>
                  <a:gd name="connsiteX1" fmla="*/ 354342 w 1849248"/>
                  <a:gd name="connsiteY1" fmla="*/ 49290 h 58857"/>
                  <a:gd name="connsiteX2" fmla="*/ 712268 w 1849248"/>
                  <a:gd name="connsiteY2" fmla="*/ 7320 h 58857"/>
                  <a:gd name="connsiteX3" fmla="*/ 1063211 w 1849248"/>
                  <a:gd name="connsiteY3" fmla="*/ 3324 h 58857"/>
                  <a:gd name="connsiteX4" fmla="*/ 1394382 w 1849248"/>
                  <a:gd name="connsiteY4" fmla="*/ 42350 h 58857"/>
                  <a:gd name="connsiteX5" fmla="*/ 1565793 w 1849248"/>
                  <a:gd name="connsiteY5" fmla="*/ 57565 h 58857"/>
                  <a:gd name="connsiteX6" fmla="*/ 1849248 w 1849248"/>
                  <a:gd name="connsiteY6" fmla="*/ 58730 h 58857"/>
                  <a:gd name="connsiteX0" fmla="*/ 0 w 1849248"/>
                  <a:gd name="connsiteY0" fmla="*/ 55334 h 58730"/>
                  <a:gd name="connsiteX1" fmla="*/ 354342 w 1849248"/>
                  <a:gd name="connsiteY1" fmla="*/ 49290 h 58730"/>
                  <a:gd name="connsiteX2" fmla="*/ 712268 w 1849248"/>
                  <a:gd name="connsiteY2" fmla="*/ 7320 h 58730"/>
                  <a:gd name="connsiteX3" fmla="*/ 1063211 w 1849248"/>
                  <a:gd name="connsiteY3" fmla="*/ 3324 h 58730"/>
                  <a:gd name="connsiteX4" fmla="*/ 1394382 w 1849248"/>
                  <a:gd name="connsiteY4" fmla="*/ 42350 h 58730"/>
                  <a:gd name="connsiteX5" fmla="*/ 1569330 w 1849248"/>
                  <a:gd name="connsiteY5" fmla="*/ 53264 h 58730"/>
                  <a:gd name="connsiteX6" fmla="*/ 1849248 w 1849248"/>
                  <a:gd name="connsiteY6" fmla="*/ 58730 h 58730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69330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76403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76403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148 h 55148"/>
                  <a:gd name="connsiteX1" fmla="*/ 354342 w 1849248"/>
                  <a:gd name="connsiteY1" fmla="*/ 49104 h 55148"/>
                  <a:gd name="connsiteX2" fmla="*/ 712268 w 1849248"/>
                  <a:gd name="connsiteY2" fmla="*/ 7134 h 55148"/>
                  <a:gd name="connsiteX3" fmla="*/ 1063211 w 1849248"/>
                  <a:gd name="connsiteY3" fmla="*/ 3138 h 55148"/>
                  <a:gd name="connsiteX4" fmla="*/ 1362552 w 1849248"/>
                  <a:gd name="connsiteY4" fmla="*/ 39583 h 55148"/>
                  <a:gd name="connsiteX5" fmla="*/ 1576403 w 1849248"/>
                  <a:gd name="connsiteY5" fmla="*/ 53078 h 55148"/>
                  <a:gd name="connsiteX6" fmla="*/ 1849248 w 1849248"/>
                  <a:gd name="connsiteY6" fmla="*/ 55103 h 55148"/>
                  <a:gd name="connsiteX0" fmla="*/ 0 w 1849248"/>
                  <a:gd name="connsiteY0" fmla="*/ 54899 h 54899"/>
                  <a:gd name="connsiteX1" fmla="*/ 354342 w 1849248"/>
                  <a:gd name="connsiteY1" fmla="*/ 48855 h 54899"/>
                  <a:gd name="connsiteX2" fmla="*/ 712268 w 1849248"/>
                  <a:gd name="connsiteY2" fmla="*/ 6885 h 54899"/>
                  <a:gd name="connsiteX3" fmla="*/ 1063211 w 1849248"/>
                  <a:gd name="connsiteY3" fmla="*/ 2889 h 54899"/>
                  <a:gd name="connsiteX4" fmla="*/ 1362552 w 1849248"/>
                  <a:gd name="connsiteY4" fmla="*/ 35893 h 54899"/>
                  <a:gd name="connsiteX5" fmla="*/ 1576403 w 1849248"/>
                  <a:gd name="connsiteY5" fmla="*/ 52829 h 54899"/>
                  <a:gd name="connsiteX6" fmla="*/ 1849248 w 1849248"/>
                  <a:gd name="connsiteY6" fmla="*/ 54854 h 54899"/>
                  <a:gd name="connsiteX0" fmla="*/ 0 w 1849248"/>
                  <a:gd name="connsiteY0" fmla="*/ 54899 h 54899"/>
                  <a:gd name="connsiteX1" fmla="*/ 185036 w 1849248"/>
                  <a:gd name="connsiteY1" fmla="*/ 53353 h 54899"/>
                  <a:gd name="connsiteX2" fmla="*/ 354342 w 1849248"/>
                  <a:gd name="connsiteY2" fmla="*/ 48855 h 54899"/>
                  <a:gd name="connsiteX3" fmla="*/ 712268 w 1849248"/>
                  <a:gd name="connsiteY3" fmla="*/ 6885 h 54899"/>
                  <a:gd name="connsiteX4" fmla="*/ 1063211 w 1849248"/>
                  <a:gd name="connsiteY4" fmla="*/ 2889 h 54899"/>
                  <a:gd name="connsiteX5" fmla="*/ 1362552 w 1849248"/>
                  <a:gd name="connsiteY5" fmla="*/ 35893 h 54899"/>
                  <a:gd name="connsiteX6" fmla="*/ 1576403 w 1849248"/>
                  <a:gd name="connsiteY6" fmla="*/ 52829 h 54899"/>
                  <a:gd name="connsiteX7" fmla="*/ 1849248 w 1849248"/>
                  <a:gd name="connsiteY7" fmla="*/ 54854 h 54899"/>
                  <a:gd name="connsiteX0" fmla="*/ 0 w 2219550"/>
                  <a:gd name="connsiteY0" fmla="*/ 52952 h 54854"/>
                  <a:gd name="connsiteX1" fmla="*/ 555338 w 2219550"/>
                  <a:gd name="connsiteY1" fmla="*/ 53353 h 54854"/>
                  <a:gd name="connsiteX2" fmla="*/ 724644 w 2219550"/>
                  <a:gd name="connsiteY2" fmla="*/ 48855 h 54854"/>
                  <a:gd name="connsiteX3" fmla="*/ 1082570 w 2219550"/>
                  <a:gd name="connsiteY3" fmla="*/ 6885 h 54854"/>
                  <a:gd name="connsiteX4" fmla="*/ 1433513 w 2219550"/>
                  <a:gd name="connsiteY4" fmla="*/ 2889 h 54854"/>
                  <a:gd name="connsiteX5" fmla="*/ 1732854 w 2219550"/>
                  <a:gd name="connsiteY5" fmla="*/ 35893 h 54854"/>
                  <a:gd name="connsiteX6" fmla="*/ 1946705 w 2219550"/>
                  <a:gd name="connsiteY6" fmla="*/ 52829 h 54854"/>
                  <a:gd name="connsiteX7" fmla="*/ 2219550 w 2219550"/>
                  <a:gd name="connsiteY7" fmla="*/ 54854 h 54854"/>
                  <a:gd name="connsiteX0" fmla="*/ 0 w 2264665"/>
                  <a:gd name="connsiteY0" fmla="*/ 52952 h 56073"/>
                  <a:gd name="connsiteX1" fmla="*/ 555338 w 2264665"/>
                  <a:gd name="connsiteY1" fmla="*/ 53353 h 56073"/>
                  <a:gd name="connsiteX2" fmla="*/ 724644 w 2264665"/>
                  <a:gd name="connsiteY2" fmla="*/ 48855 h 56073"/>
                  <a:gd name="connsiteX3" fmla="*/ 1082570 w 2264665"/>
                  <a:gd name="connsiteY3" fmla="*/ 6885 h 56073"/>
                  <a:gd name="connsiteX4" fmla="*/ 1433513 w 2264665"/>
                  <a:gd name="connsiteY4" fmla="*/ 2889 h 56073"/>
                  <a:gd name="connsiteX5" fmla="*/ 1732854 w 2264665"/>
                  <a:gd name="connsiteY5" fmla="*/ 35893 h 56073"/>
                  <a:gd name="connsiteX6" fmla="*/ 1946705 w 2264665"/>
                  <a:gd name="connsiteY6" fmla="*/ 52829 h 56073"/>
                  <a:gd name="connsiteX7" fmla="*/ 2264665 w 2264665"/>
                  <a:gd name="connsiteY7" fmla="*/ 56073 h 560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64665" h="56073">
                    <a:moveTo>
                      <a:pt x="0" y="52952"/>
                    </a:moveTo>
                    <a:lnTo>
                      <a:pt x="555338" y="53353"/>
                    </a:lnTo>
                    <a:cubicBezTo>
                      <a:pt x="614395" y="52346"/>
                      <a:pt x="636772" y="56600"/>
                      <a:pt x="724644" y="48855"/>
                    </a:cubicBezTo>
                    <a:cubicBezTo>
                      <a:pt x="812516" y="41110"/>
                      <a:pt x="964425" y="14546"/>
                      <a:pt x="1082570" y="6885"/>
                    </a:cubicBezTo>
                    <a:cubicBezTo>
                      <a:pt x="1200715" y="-776"/>
                      <a:pt x="1325132" y="-1946"/>
                      <a:pt x="1433513" y="2889"/>
                    </a:cubicBezTo>
                    <a:cubicBezTo>
                      <a:pt x="1541894" y="7724"/>
                      <a:pt x="1637891" y="27713"/>
                      <a:pt x="1732854" y="35893"/>
                    </a:cubicBezTo>
                    <a:cubicBezTo>
                      <a:pt x="1786455" y="44406"/>
                      <a:pt x="1889568" y="50338"/>
                      <a:pt x="1946705" y="52829"/>
                    </a:cubicBezTo>
                    <a:cubicBezTo>
                      <a:pt x="2003949" y="56133"/>
                      <a:pt x="2230980" y="53872"/>
                      <a:pt x="2264665" y="56073"/>
                    </a:cubicBezTo>
                  </a:path>
                </a:pathLst>
              </a:cu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0" name="Přímá spojnice se šipkou 19"/>
              <p:cNvCxnSpPr/>
              <p:nvPr/>
            </p:nvCxnSpPr>
            <p:spPr>
              <a:xfrm>
                <a:off x="1754465" y="5207308"/>
                <a:ext cx="684000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se šipkou 20"/>
              <p:cNvCxnSpPr/>
              <p:nvPr/>
            </p:nvCxnSpPr>
            <p:spPr>
              <a:xfrm>
                <a:off x="7042001" y="5227279"/>
                <a:ext cx="684000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se šipkou 21"/>
              <p:cNvCxnSpPr/>
              <p:nvPr/>
            </p:nvCxnSpPr>
            <p:spPr>
              <a:xfrm flipV="1">
                <a:off x="4403583" y="5191287"/>
                <a:ext cx="864000" cy="0"/>
              </a:xfrm>
              <a:prstGeom prst="straightConnector1">
                <a:avLst/>
              </a:prstGeom>
              <a:ln w="38100">
                <a:solidFill>
                  <a:srgbClr val="00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Skupina 22"/>
              <p:cNvGrpSpPr/>
              <p:nvPr/>
            </p:nvGrpSpPr>
            <p:grpSpPr>
              <a:xfrm>
                <a:off x="5708689" y="4880362"/>
                <a:ext cx="1238245" cy="686702"/>
                <a:chOff x="6171985" y="3514131"/>
                <a:chExt cx="1511217" cy="686702"/>
              </a:xfrm>
            </p:grpSpPr>
            <p:sp>
              <p:nvSpPr>
                <p:cNvPr id="53" name="Volný tvar 52"/>
                <p:cNvSpPr/>
                <p:nvPr/>
              </p:nvSpPr>
              <p:spPr>
                <a:xfrm>
                  <a:off x="6435652" y="3514131"/>
                  <a:ext cx="824120" cy="296292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  <a:gd name="connsiteX0" fmla="*/ 0 w 842597"/>
                    <a:gd name="connsiteY0" fmla="*/ 816270 h 816270"/>
                    <a:gd name="connsiteX1" fmla="*/ 733253 w 842597"/>
                    <a:gd name="connsiteY1" fmla="*/ 657453 h 816270"/>
                    <a:gd name="connsiteX2" fmla="*/ 812545 w 842597"/>
                    <a:gd name="connsiteY2" fmla="*/ 451445 h 816270"/>
                    <a:gd name="connsiteX3" fmla="*/ 840132 w 842597"/>
                    <a:gd name="connsiteY3" fmla="*/ 200791 h 816270"/>
                    <a:gd name="connsiteX4" fmla="*/ 760408 w 842597"/>
                    <a:gd name="connsiteY4" fmla="*/ 5884 h 816270"/>
                    <a:gd name="connsiteX5" fmla="*/ 689311 w 842597"/>
                    <a:gd name="connsiteY5" fmla="*/ 65261 h 816270"/>
                    <a:gd name="connsiteX0" fmla="*/ 0 w 826014"/>
                    <a:gd name="connsiteY0" fmla="*/ 815353 h 815353"/>
                    <a:gd name="connsiteX1" fmla="*/ 733253 w 826014"/>
                    <a:gd name="connsiteY1" fmla="*/ 656536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24120"/>
                    <a:gd name="connsiteY0" fmla="*/ 815353 h 815353"/>
                    <a:gd name="connsiteX1" fmla="*/ 725654 w 824120"/>
                    <a:gd name="connsiteY1" fmla="*/ 610543 h 815353"/>
                    <a:gd name="connsiteX2" fmla="*/ 812545 w 824120"/>
                    <a:gd name="connsiteY2" fmla="*/ 450528 h 815353"/>
                    <a:gd name="connsiteX3" fmla="*/ 817335 w 824120"/>
                    <a:gd name="connsiteY3" fmla="*/ 184543 h 815353"/>
                    <a:gd name="connsiteX4" fmla="*/ 760408 w 824120"/>
                    <a:gd name="connsiteY4" fmla="*/ 4967 h 815353"/>
                    <a:gd name="connsiteX5" fmla="*/ 689311 w 824120"/>
                    <a:gd name="connsiteY5" fmla="*/ 64344 h 815353"/>
                    <a:gd name="connsiteX0" fmla="*/ 0 w 824120"/>
                    <a:gd name="connsiteY0" fmla="*/ 864242 h 864242"/>
                    <a:gd name="connsiteX1" fmla="*/ 725654 w 824120"/>
                    <a:gd name="connsiteY1" fmla="*/ 659432 h 864242"/>
                    <a:gd name="connsiteX2" fmla="*/ 812545 w 824120"/>
                    <a:gd name="connsiteY2" fmla="*/ 499417 h 864242"/>
                    <a:gd name="connsiteX3" fmla="*/ 817335 w 824120"/>
                    <a:gd name="connsiteY3" fmla="*/ 233432 h 864242"/>
                    <a:gd name="connsiteX4" fmla="*/ 760408 w 824120"/>
                    <a:gd name="connsiteY4" fmla="*/ 53856 h 864242"/>
                    <a:gd name="connsiteX5" fmla="*/ 696910 w 824120"/>
                    <a:gd name="connsiteY5" fmla="*/ 13585 h 864242"/>
                    <a:gd name="connsiteX0" fmla="*/ 0 w 824120"/>
                    <a:gd name="connsiteY0" fmla="*/ 850657 h 850657"/>
                    <a:gd name="connsiteX1" fmla="*/ 725654 w 824120"/>
                    <a:gd name="connsiteY1" fmla="*/ 645847 h 850657"/>
                    <a:gd name="connsiteX2" fmla="*/ 812545 w 824120"/>
                    <a:gd name="connsiteY2" fmla="*/ 485832 h 850657"/>
                    <a:gd name="connsiteX3" fmla="*/ 817335 w 824120"/>
                    <a:gd name="connsiteY3" fmla="*/ 219847 h 850657"/>
                    <a:gd name="connsiteX4" fmla="*/ 760408 w 824120"/>
                    <a:gd name="connsiteY4" fmla="*/ 40271 h 850657"/>
                    <a:gd name="connsiteX5" fmla="*/ 696910 w 824120"/>
                    <a:gd name="connsiteY5" fmla="*/ 0 h 850657"/>
                    <a:gd name="connsiteX0" fmla="*/ 0 w 824120"/>
                    <a:gd name="connsiteY0" fmla="*/ 888984 h 888984"/>
                    <a:gd name="connsiteX1" fmla="*/ 725654 w 824120"/>
                    <a:gd name="connsiteY1" fmla="*/ 684174 h 888984"/>
                    <a:gd name="connsiteX2" fmla="*/ 812545 w 824120"/>
                    <a:gd name="connsiteY2" fmla="*/ 524159 h 888984"/>
                    <a:gd name="connsiteX3" fmla="*/ 817335 w 824120"/>
                    <a:gd name="connsiteY3" fmla="*/ 258174 h 888984"/>
                    <a:gd name="connsiteX4" fmla="*/ 760408 w 824120"/>
                    <a:gd name="connsiteY4" fmla="*/ 78598 h 888984"/>
                    <a:gd name="connsiteX5" fmla="*/ 712108 w 824120"/>
                    <a:gd name="connsiteY5" fmla="*/ 0 h 888984"/>
                    <a:gd name="connsiteX0" fmla="*/ 0 w 824120"/>
                    <a:gd name="connsiteY0" fmla="*/ 896649 h 896649"/>
                    <a:gd name="connsiteX1" fmla="*/ 725654 w 824120"/>
                    <a:gd name="connsiteY1" fmla="*/ 691839 h 896649"/>
                    <a:gd name="connsiteX2" fmla="*/ 812545 w 824120"/>
                    <a:gd name="connsiteY2" fmla="*/ 531824 h 896649"/>
                    <a:gd name="connsiteX3" fmla="*/ 817335 w 824120"/>
                    <a:gd name="connsiteY3" fmla="*/ 265839 h 896649"/>
                    <a:gd name="connsiteX4" fmla="*/ 760408 w 824120"/>
                    <a:gd name="connsiteY4" fmla="*/ 86263 h 896649"/>
                    <a:gd name="connsiteX5" fmla="*/ 742503 w 824120"/>
                    <a:gd name="connsiteY5" fmla="*/ 0 h 8966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4120" h="896649">
                      <a:moveTo>
                        <a:pt x="0" y="896649"/>
                      </a:moveTo>
                      <a:cubicBezTo>
                        <a:pt x="302821" y="812532"/>
                        <a:pt x="689015" y="744976"/>
                        <a:pt x="725654" y="691839"/>
                      </a:cubicBezTo>
                      <a:cubicBezTo>
                        <a:pt x="762293" y="638702"/>
                        <a:pt x="792057" y="631569"/>
                        <a:pt x="812545" y="531824"/>
                      </a:cubicBezTo>
                      <a:cubicBezTo>
                        <a:pt x="828270" y="434776"/>
                        <a:pt x="826024" y="340099"/>
                        <a:pt x="817335" y="265839"/>
                      </a:cubicBezTo>
                      <a:cubicBezTo>
                        <a:pt x="808646" y="191579"/>
                        <a:pt x="772880" y="130569"/>
                        <a:pt x="760408" y="86263"/>
                      </a:cubicBezTo>
                      <a:cubicBezTo>
                        <a:pt x="747936" y="41957"/>
                        <a:pt x="781769" y="3692"/>
                        <a:pt x="742503" y="0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Volný tvar 53"/>
                <p:cNvSpPr/>
                <p:nvPr/>
              </p:nvSpPr>
              <p:spPr>
                <a:xfrm rot="163748" flipV="1">
                  <a:off x="6171985" y="3962671"/>
                  <a:ext cx="639688" cy="121921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50221" h="816270">
                      <a:moveTo>
                        <a:pt x="0" y="816270"/>
                      </a:moveTo>
                      <a:cubicBezTo>
                        <a:pt x="302821" y="732153"/>
                        <a:pt x="677617" y="701648"/>
                        <a:pt x="733253" y="657453"/>
                      </a:cubicBezTo>
                      <a:cubicBezTo>
                        <a:pt x="788889" y="613258"/>
                        <a:pt x="799657" y="658503"/>
                        <a:pt x="835342" y="505100"/>
                      </a:cubicBezTo>
                      <a:cubicBezTo>
                        <a:pt x="856133" y="369725"/>
                        <a:pt x="852621" y="283994"/>
                        <a:pt x="840132" y="200791"/>
                      </a:cubicBezTo>
                      <a:cubicBezTo>
                        <a:pt x="827643" y="117588"/>
                        <a:pt x="785545" y="28472"/>
                        <a:pt x="760408" y="5884"/>
                      </a:cubicBezTo>
                      <a:cubicBezTo>
                        <a:pt x="735271" y="-16704"/>
                        <a:pt x="720978" y="30624"/>
                        <a:pt x="689311" y="65261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Volný tvar 54"/>
                <p:cNvSpPr/>
                <p:nvPr/>
              </p:nvSpPr>
              <p:spPr>
                <a:xfrm rot="21306556">
                  <a:off x="6172346" y="3603845"/>
                  <a:ext cx="673777" cy="155390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50221" h="816270">
                      <a:moveTo>
                        <a:pt x="0" y="816270"/>
                      </a:moveTo>
                      <a:cubicBezTo>
                        <a:pt x="302821" y="732153"/>
                        <a:pt x="677617" y="701648"/>
                        <a:pt x="733253" y="657453"/>
                      </a:cubicBezTo>
                      <a:cubicBezTo>
                        <a:pt x="788889" y="613258"/>
                        <a:pt x="799657" y="658503"/>
                        <a:pt x="835342" y="505100"/>
                      </a:cubicBezTo>
                      <a:cubicBezTo>
                        <a:pt x="856133" y="369725"/>
                        <a:pt x="852621" y="283994"/>
                        <a:pt x="840132" y="200791"/>
                      </a:cubicBezTo>
                      <a:cubicBezTo>
                        <a:pt x="827643" y="117588"/>
                        <a:pt x="785545" y="28472"/>
                        <a:pt x="760408" y="5884"/>
                      </a:cubicBezTo>
                      <a:cubicBezTo>
                        <a:pt x="735271" y="-16704"/>
                        <a:pt x="720978" y="30624"/>
                        <a:pt x="689311" y="65261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Volný tvar 55"/>
                <p:cNvSpPr/>
                <p:nvPr/>
              </p:nvSpPr>
              <p:spPr>
                <a:xfrm rot="21291781">
                  <a:off x="6759056" y="3581435"/>
                  <a:ext cx="924146" cy="217940"/>
                </a:xfrm>
                <a:custGeom>
                  <a:avLst/>
                  <a:gdLst>
                    <a:gd name="connsiteX0" fmla="*/ 0 w 733102"/>
                    <a:gd name="connsiteY0" fmla="*/ 217940 h 217940"/>
                    <a:gd name="connsiteX1" fmla="*/ 433137 w 733102"/>
                    <a:gd name="connsiteY1" fmla="*/ 197677 h 217940"/>
                    <a:gd name="connsiteX2" fmla="*/ 643373 w 733102"/>
                    <a:gd name="connsiteY2" fmla="*/ 116622 h 217940"/>
                    <a:gd name="connsiteX3" fmla="*/ 724428 w 733102"/>
                    <a:gd name="connsiteY3" fmla="*/ 10237 h 217940"/>
                    <a:gd name="connsiteX4" fmla="*/ 726961 w 733102"/>
                    <a:gd name="connsiteY4" fmla="*/ 10237 h 217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102" h="217940">
                      <a:moveTo>
                        <a:pt x="0" y="217940"/>
                      </a:moveTo>
                      <a:cubicBezTo>
                        <a:pt x="162954" y="216251"/>
                        <a:pt x="325908" y="214563"/>
                        <a:pt x="433137" y="197677"/>
                      </a:cubicBezTo>
                      <a:cubicBezTo>
                        <a:pt x="540366" y="180791"/>
                        <a:pt x="594825" y="147862"/>
                        <a:pt x="643373" y="116622"/>
                      </a:cubicBezTo>
                      <a:cubicBezTo>
                        <a:pt x="691921" y="85382"/>
                        <a:pt x="710497" y="27968"/>
                        <a:pt x="724428" y="10237"/>
                      </a:cubicBezTo>
                      <a:cubicBezTo>
                        <a:pt x="738359" y="-7494"/>
                        <a:pt x="732660" y="1371"/>
                        <a:pt x="726961" y="10237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" name="Volný tvar 56"/>
                <p:cNvSpPr/>
                <p:nvPr/>
              </p:nvSpPr>
              <p:spPr>
                <a:xfrm flipV="1">
                  <a:off x="6431660" y="3904541"/>
                  <a:ext cx="824120" cy="296292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  <a:gd name="connsiteX0" fmla="*/ 0 w 842597"/>
                    <a:gd name="connsiteY0" fmla="*/ 816270 h 816270"/>
                    <a:gd name="connsiteX1" fmla="*/ 733253 w 842597"/>
                    <a:gd name="connsiteY1" fmla="*/ 657453 h 816270"/>
                    <a:gd name="connsiteX2" fmla="*/ 812545 w 842597"/>
                    <a:gd name="connsiteY2" fmla="*/ 451445 h 816270"/>
                    <a:gd name="connsiteX3" fmla="*/ 840132 w 842597"/>
                    <a:gd name="connsiteY3" fmla="*/ 200791 h 816270"/>
                    <a:gd name="connsiteX4" fmla="*/ 760408 w 842597"/>
                    <a:gd name="connsiteY4" fmla="*/ 5884 h 816270"/>
                    <a:gd name="connsiteX5" fmla="*/ 689311 w 842597"/>
                    <a:gd name="connsiteY5" fmla="*/ 65261 h 816270"/>
                    <a:gd name="connsiteX0" fmla="*/ 0 w 826014"/>
                    <a:gd name="connsiteY0" fmla="*/ 815353 h 815353"/>
                    <a:gd name="connsiteX1" fmla="*/ 733253 w 826014"/>
                    <a:gd name="connsiteY1" fmla="*/ 656536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24120"/>
                    <a:gd name="connsiteY0" fmla="*/ 815353 h 815353"/>
                    <a:gd name="connsiteX1" fmla="*/ 725654 w 824120"/>
                    <a:gd name="connsiteY1" fmla="*/ 610543 h 815353"/>
                    <a:gd name="connsiteX2" fmla="*/ 812545 w 824120"/>
                    <a:gd name="connsiteY2" fmla="*/ 450528 h 815353"/>
                    <a:gd name="connsiteX3" fmla="*/ 817335 w 824120"/>
                    <a:gd name="connsiteY3" fmla="*/ 184543 h 815353"/>
                    <a:gd name="connsiteX4" fmla="*/ 760408 w 824120"/>
                    <a:gd name="connsiteY4" fmla="*/ 4967 h 815353"/>
                    <a:gd name="connsiteX5" fmla="*/ 689311 w 824120"/>
                    <a:gd name="connsiteY5" fmla="*/ 64344 h 815353"/>
                    <a:gd name="connsiteX0" fmla="*/ 0 w 824120"/>
                    <a:gd name="connsiteY0" fmla="*/ 864242 h 864242"/>
                    <a:gd name="connsiteX1" fmla="*/ 725654 w 824120"/>
                    <a:gd name="connsiteY1" fmla="*/ 659432 h 864242"/>
                    <a:gd name="connsiteX2" fmla="*/ 812545 w 824120"/>
                    <a:gd name="connsiteY2" fmla="*/ 499417 h 864242"/>
                    <a:gd name="connsiteX3" fmla="*/ 817335 w 824120"/>
                    <a:gd name="connsiteY3" fmla="*/ 233432 h 864242"/>
                    <a:gd name="connsiteX4" fmla="*/ 760408 w 824120"/>
                    <a:gd name="connsiteY4" fmla="*/ 53856 h 864242"/>
                    <a:gd name="connsiteX5" fmla="*/ 696910 w 824120"/>
                    <a:gd name="connsiteY5" fmla="*/ 13585 h 864242"/>
                    <a:gd name="connsiteX0" fmla="*/ 0 w 824120"/>
                    <a:gd name="connsiteY0" fmla="*/ 850657 h 850657"/>
                    <a:gd name="connsiteX1" fmla="*/ 725654 w 824120"/>
                    <a:gd name="connsiteY1" fmla="*/ 645847 h 850657"/>
                    <a:gd name="connsiteX2" fmla="*/ 812545 w 824120"/>
                    <a:gd name="connsiteY2" fmla="*/ 485832 h 850657"/>
                    <a:gd name="connsiteX3" fmla="*/ 817335 w 824120"/>
                    <a:gd name="connsiteY3" fmla="*/ 219847 h 850657"/>
                    <a:gd name="connsiteX4" fmla="*/ 760408 w 824120"/>
                    <a:gd name="connsiteY4" fmla="*/ 40271 h 850657"/>
                    <a:gd name="connsiteX5" fmla="*/ 696910 w 824120"/>
                    <a:gd name="connsiteY5" fmla="*/ 0 h 850657"/>
                    <a:gd name="connsiteX0" fmla="*/ 0 w 824120"/>
                    <a:gd name="connsiteY0" fmla="*/ 888984 h 888984"/>
                    <a:gd name="connsiteX1" fmla="*/ 725654 w 824120"/>
                    <a:gd name="connsiteY1" fmla="*/ 684174 h 888984"/>
                    <a:gd name="connsiteX2" fmla="*/ 812545 w 824120"/>
                    <a:gd name="connsiteY2" fmla="*/ 524159 h 888984"/>
                    <a:gd name="connsiteX3" fmla="*/ 817335 w 824120"/>
                    <a:gd name="connsiteY3" fmla="*/ 258174 h 888984"/>
                    <a:gd name="connsiteX4" fmla="*/ 760408 w 824120"/>
                    <a:gd name="connsiteY4" fmla="*/ 78598 h 888984"/>
                    <a:gd name="connsiteX5" fmla="*/ 712108 w 824120"/>
                    <a:gd name="connsiteY5" fmla="*/ 0 h 888984"/>
                    <a:gd name="connsiteX0" fmla="*/ 0 w 824120"/>
                    <a:gd name="connsiteY0" fmla="*/ 896649 h 896649"/>
                    <a:gd name="connsiteX1" fmla="*/ 725654 w 824120"/>
                    <a:gd name="connsiteY1" fmla="*/ 691839 h 896649"/>
                    <a:gd name="connsiteX2" fmla="*/ 812545 w 824120"/>
                    <a:gd name="connsiteY2" fmla="*/ 531824 h 896649"/>
                    <a:gd name="connsiteX3" fmla="*/ 817335 w 824120"/>
                    <a:gd name="connsiteY3" fmla="*/ 265839 h 896649"/>
                    <a:gd name="connsiteX4" fmla="*/ 760408 w 824120"/>
                    <a:gd name="connsiteY4" fmla="*/ 86263 h 896649"/>
                    <a:gd name="connsiteX5" fmla="*/ 742503 w 824120"/>
                    <a:gd name="connsiteY5" fmla="*/ 0 h 8966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4120" h="896649">
                      <a:moveTo>
                        <a:pt x="0" y="896649"/>
                      </a:moveTo>
                      <a:cubicBezTo>
                        <a:pt x="302821" y="812532"/>
                        <a:pt x="689015" y="744976"/>
                        <a:pt x="725654" y="691839"/>
                      </a:cubicBezTo>
                      <a:cubicBezTo>
                        <a:pt x="762293" y="638702"/>
                        <a:pt x="792057" y="631569"/>
                        <a:pt x="812545" y="531824"/>
                      </a:cubicBezTo>
                      <a:cubicBezTo>
                        <a:pt x="828270" y="434776"/>
                        <a:pt x="826024" y="340099"/>
                        <a:pt x="817335" y="265839"/>
                      </a:cubicBezTo>
                      <a:cubicBezTo>
                        <a:pt x="808646" y="191579"/>
                        <a:pt x="772880" y="130569"/>
                        <a:pt x="760408" y="86263"/>
                      </a:cubicBezTo>
                      <a:cubicBezTo>
                        <a:pt x="747936" y="41957"/>
                        <a:pt x="781769" y="3692"/>
                        <a:pt x="742503" y="0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" name="Volný tvar 57"/>
                <p:cNvSpPr/>
                <p:nvPr/>
              </p:nvSpPr>
              <p:spPr>
                <a:xfrm rot="230004" flipV="1">
                  <a:off x="6747098" y="3914311"/>
                  <a:ext cx="924146" cy="217940"/>
                </a:xfrm>
                <a:custGeom>
                  <a:avLst/>
                  <a:gdLst>
                    <a:gd name="connsiteX0" fmla="*/ 0 w 733102"/>
                    <a:gd name="connsiteY0" fmla="*/ 217940 h 217940"/>
                    <a:gd name="connsiteX1" fmla="*/ 433137 w 733102"/>
                    <a:gd name="connsiteY1" fmla="*/ 197677 h 217940"/>
                    <a:gd name="connsiteX2" fmla="*/ 643373 w 733102"/>
                    <a:gd name="connsiteY2" fmla="*/ 116622 h 217940"/>
                    <a:gd name="connsiteX3" fmla="*/ 724428 w 733102"/>
                    <a:gd name="connsiteY3" fmla="*/ 10237 h 217940"/>
                    <a:gd name="connsiteX4" fmla="*/ 726961 w 733102"/>
                    <a:gd name="connsiteY4" fmla="*/ 10237 h 217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102" h="217940">
                      <a:moveTo>
                        <a:pt x="0" y="217940"/>
                      </a:moveTo>
                      <a:cubicBezTo>
                        <a:pt x="162954" y="216251"/>
                        <a:pt x="325908" y="214563"/>
                        <a:pt x="433137" y="197677"/>
                      </a:cubicBezTo>
                      <a:cubicBezTo>
                        <a:pt x="540366" y="180791"/>
                        <a:pt x="594825" y="147862"/>
                        <a:pt x="643373" y="116622"/>
                      </a:cubicBezTo>
                      <a:cubicBezTo>
                        <a:pt x="691921" y="85382"/>
                        <a:pt x="710497" y="27968"/>
                        <a:pt x="724428" y="10237"/>
                      </a:cubicBezTo>
                      <a:cubicBezTo>
                        <a:pt x="738359" y="-7494"/>
                        <a:pt x="732660" y="1371"/>
                        <a:pt x="726961" y="10237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" name="Skupina 23"/>
              <p:cNvGrpSpPr/>
              <p:nvPr/>
            </p:nvGrpSpPr>
            <p:grpSpPr>
              <a:xfrm>
                <a:off x="718147" y="4867239"/>
                <a:ext cx="798440" cy="692522"/>
                <a:chOff x="1181273" y="3501008"/>
                <a:chExt cx="612000" cy="692522"/>
              </a:xfrm>
            </p:grpSpPr>
            <p:cxnSp>
              <p:nvCxnSpPr>
                <p:cNvPr id="46" name="Přímá spojnice se šipkou 45"/>
                <p:cNvCxnSpPr/>
                <p:nvPr/>
              </p:nvCxnSpPr>
              <p:spPr>
                <a:xfrm flipV="1">
                  <a:off x="1181274" y="3718814"/>
                  <a:ext cx="575229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Přímá spojnice se šipkou 46"/>
                <p:cNvCxnSpPr/>
                <p:nvPr/>
              </p:nvCxnSpPr>
              <p:spPr>
                <a:xfrm flipV="1">
                  <a:off x="1181274" y="3962688"/>
                  <a:ext cx="575229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Přímá spojnice se šipkou 47"/>
                <p:cNvCxnSpPr/>
                <p:nvPr/>
              </p:nvCxnSpPr>
              <p:spPr>
                <a:xfrm flipV="1">
                  <a:off x="1181274" y="4084625"/>
                  <a:ext cx="468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Přímá spojnice se šipkou 48"/>
                <p:cNvCxnSpPr/>
                <p:nvPr/>
              </p:nvCxnSpPr>
              <p:spPr>
                <a:xfrm flipV="1">
                  <a:off x="1181274" y="3609911"/>
                  <a:ext cx="468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Přímá spojnice se šipkou 49"/>
                <p:cNvCxnSpPr/>
                <p:nvPr/>
              </p:nvCxnSpPr>
              <p:spPr>
                <a:xfrm flipV="1">
                  <a:off x="1181274" y="350100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Přímá spojnice se šipkou 50"/>
                <p:cNvCxnSpPr/>
                <p:nvPr/>
              </p:nvCxnSpPr>
              <p:spPr>
                <a:xfrm flipV="1">
                  <a:off x="1181274" y="4193530"/>
                  <a:ext cx="252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Přímá spojnice se šipkou 51"/>
                <p:cNvCxnSpPr/>
                <p:nvPr/>
              </p:nvCxnSpPr>
              <p:spPr>
                <a:xfrm flipV="1">
                  <a:off x="1181273" y="3840751"/>
                  <a:ext cx="612000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TextovéPole 26"/>
              <p:cNvSpPr txBox="1"/>
              <p:nvPr/>
            </p:nvSpPr>
            <p:spPr>
              <a:xfrm>
                <a:off x="4369293" y="4546954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smtClean="0">
                    <a:solidFill>
                      <a:srgbClr val="0033CC"/>
                    </a:solidFill>
                  </a:rPr>
                  <a:t>r</a:t>
                </a:r>
                <a:r>
                  <a:rPr lang="en-GB" sz="2800" b="1" baseline="-25000" smtClean="0">
                    <a:solidFill>
                      <a:srgbClr val="0033CC"/>
                    </a:solidFill>
                  </a:rPr>
                  <a:t>1</a:t>
                </a:r>
                <a:endParaRPr lang="en-GB" sz="2800" b="1" baseline="-25000">
                  <a:solidFill>
                    <a:srgbClr val="0033CC"/>
                  </a:solidFill>
                </a:endParaRPr>
              </a:p>
            </p:txBody>
          </p:sp>
          <p:sp>
            <p:nvSpPr>
              <p:cNvPr id="28" name="TextovéPole 27"/>
              <p:cNvSpPr txBox="1"/>
              <p:nvPr/>
            </p:nvSpPr>
            <p:spPr>
              <a:xfrm>
                <a:off x="7884367" y="4512488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smtClean="0">
                    <a:solidFill>
                      <a:srgbClr val="0033CC"/>
                    </a:solidFill>
                  </a:rPr>
                  <a:t>r</a:t>
                </a:r>
                <a:r>
                  <a:rPr lang="en-GB" sz="2800" b="1" baseline="-25000" smtClean="0">
                    <a:solidFill>
                      <a:srgbClr val="0033CC"/>
                    </a:solidFill>
                  </a:rPr>
                  <a:t>2</a:t>
                </a:r>
                <a:endParaRPr lang="en-GB" sz="2800" b="1" baseline="-25000">
                  <a:solidFill>
                    <a:srgbClr val="0033CC"/>
                  </a:solidFill>
                </a:endParaRPr>
              </a:p>
            </p:txBody>
          </p:sp>
          <p:cxnSp>
            <p:nvCxnSpPr>
              <p:cNvPr id="29" name="Přímá spojnice 28"/>
              <p:cNvCxnSpPr/>
              <p:nvPr/>
            </p:nvCxnSpPr>
            <p:spPr>
              <a:xfrm>
                <a:off x="4612931" y="5011287"/>
                <a:ext cx="0" cy="360000"/>
              </a:xfrm>
              <a:prstGeom prst="line">
                <a:avLst/>
              </a:prstGeom>
              <a:ln w="19050">
                <a:solidFill>
                  <a:srgbClr val="0033CC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>
              <a:xfrm>
                <a:off x="7877593" y="4758874"/>
                <a:ext cx="0" cy="972000"/>
              </a:xfrm>
              <a:prstGeom prst="line">
                <a:avLst/>
              </a:prstGeom>
              <a:ln w="19050">
                <a:solidFill>
                  <a:srgbClr val="0033CC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ovéPole 30"/>
              <p:cNvSpPr txBox="1"/>
              <p:nvPr/>
            </p:nvSpPr>
            <p:spPr>
              <a:xfrm>
                <a:off x="3945780" y="3939892"/>
                <a:ext cx="136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smtClean="0">
                    <a:solidFill>
                      <a:schemeClr val="bg1"/>
                    </a:solidFill>
                  </a:rPr>
                  <a:t>cuff</a:t>
                </a:r>
                <a:endParaRPr lang="en-GB" sz="2400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TextovéPole 31"/>
              <p:cNvSpPr txBox="1"/>
              <p:nvPr/>
            </p:nvSpPr>
            <p:spPr>
              <a:xfrm>
                <a:off x="643434" y="4348012"/>
                <a:ext cx="14462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smtClean="0">
                    <a:solidFill>
                      <a:srgbClr val="FF0000"/>
                    </a:solidFill>
                  </a:rPr>
                  <a:t>a. brachialis</a:t>
                </a:r>
                <a:endParaRPr lang="en-GB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TextovéPole 32"/>
              <p:cNvSpPr txBox="1"/>
              <p:nvPr/>
            </p:nvSpPr>
            <p:spPr>
              <a:xfrm>
                <a:off x="570209" y="5723964"/>
                <a:ext cx="24631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smtClean="0"/>
                  <a:t>l</a:t>
                </a:r>
                <a:r>
                  <a:rPr lang="en-GB" sz="2000" smtClean="0"/>
                  <a:t>aminar flow</a:t>
                </a:r>
                <a:endParaRPr lang="en-GB" sz="2000"/>
              </a:p>
            </p:txBody>
          </p:sp>
          <p:sp>
            <p:nvSpPr>
              <p:cNvPr id="34" name="TextovéPole 33"/>
              <p:cNvSpPr txBox="1"/>
              <p:nvPr/>
            </p:nvSpPr>
            <p:spPr>
              <a:xfrm>
                <a:off x="5961667" y="5795972"/>
                <a:ext cx="26427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smtClean="0"/>
                  <a:t>turbulent flow</a:t>
                </a:r>
                <a:endParaRPr lang="en-GB" sz="2000"/>
              </a:p>
            </p:txBody>
          </p:sp>
          <p:grpSp>
            <p:nvGrpSpPr>
              <p:cNvPr id="35" name="Skupina 34"/>
              <p:cNvGrpSpPr/>
              <p:nvPr/>
            </p:nvGrpSpPr>
            <p:grpSpPr>
              <a:xfrm>
                <a:off x="6084170" y="3270801"/>
                <a:ext cx="2520277" cy="1107406"/>
                <a:chOff x="6084170" y="3236941"/>
                <a:chExt cx="2906234" cy="1141266"/>
              </a:xfrm>
            </p:grpSpPr>
            <p:grpSp>
              <p:nvGrpSpPr>
                <p:cNvPr id="38" name="Skupina 37"/>
                <p:cNvGrpSpPr>
                  <a:grpSpLocks noChangeAspect="1"/>
                </p:cNvGrpSpPr>
                <p:nvPr/>
              </p:nvGrpSpPr>
              <p:grpSpPr>
                <a:xfrm>
                  <a:off x="6084170" y="3236941"/>
                  <a:ext cx="2906234" cy="1141266"/>
                  <a:chOff x="6612690" y="-46093"/>
                  <a:chExt cx="3926687" cy="1541994"/>
                </a:xfrm>
              </p:grpSpPr>
              <p:sp>
                <p:nvSpPr>
                  <p:cNvPr id="40" name="Ovál 39"/>
                  <p:cNvSpPr/>
                  <p:nvPr/>
                </p:nvSpPr>
                <p:spPr>
                  <a:xfrm>
                    <a:off x="6612690" y="1146978"/>
                    <a:ext cx="1728234" cy="348923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" name="Plechovka 40"/>
                  <p:cNvSpPr/>
                  <p:nvPr/>
                </p:nvSpPr>
                <p:spPr>
                  <a:xfrm>
                    <a:off x="7231732" y="1052735"/>
                    <a:ext cx="521636" cy="268703"/>
                  </a:xfrm>
                  <a:prstGeom prst="can">
                    <a:avLst>
                      <a:gd name="adj" fmla="val 50000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" name="Volný tvar 41"/>
                  <p:cNvSpPr/>
                  <p:nvPr/>
                </p:nvSpPr>
                <p:spPr>
                  <a:xfrm>
                    <a:off x="7759316" y="-46093"/>
                    <a:ext cx="2759815" cy="1194020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2759816"/>
                      <a:gd name="connsiteY0" fmla="*/ 1194018 h 1194018"/>
                      <a:gd name="connsiteX1" fmla="*/ 373919 w 2759816"/>
                      <a:gd name="connsiteY1" fmla="*/ 1139630 h 1194018"/>
                      <a:gd name="connsiteX2" fmla="*/ 778430 w 2759816"/>
                      <a:gd name="connsiteY2" fmla="*/ 1020656 h 1194018"/>
                      <a:gd name="connsiteX3" fmla="*/ 1121755 w 2759816"/>
                      <a:gd name="connsiteY3" fmla="*/ 792906 h 1194018"/>
                      <a:gd name="connsiteX4" fmla="*/ 2759816 w 2759816"/>
                      <a:gd name="connsiteY4" fmla="*/ 0 h 1194018"/>
                      <a:gd name="connsiteX0" fmla="*/ 0 w 2759816"/>
                      <a:gd name="connsiteY0" fmla="*/ 1194018 h 1194018"/>
                      <a:gd name="connsiteX1" fmla="*/ 373919 w 2759816"/>
                      <a:gd name="connsiteY1" fmla="*/ 1139630 h 1194018"/>
                      <a:gd name="connsiteX2" fmla="*/ 778430 w 2759816"/>
                      <a:gd name="connsiteY2" fmla="*/ 1020656 h 1194018"/>
                      <a:gd name="connsiteX3" fmla="*/ 1618149 w 2759816"/>
                      <a:gd name="connsiteY3" fmla="*/ 498746 h 1194018"/>
                      <a:gd name="connsiteX4" fmla="*/ 2759816 w 2759816"/>
                      <a:gd name="connsiteY4" fmla="*/ 0 h 11940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59816" h="1194018">
                        <a:moveTo>
                          <a:pt x="0" y="1194018"/>
                        </a:moveTo>
                        <a:cubicBezTo>
                          <a:pt x="122090" y="1181271"/>
                          <a:pt x="244181" y="1168524"/>
                          <a:pt x="373919" y="1139630"/>
                        </a:cubicBezTo>
                        <a:cubicBezTo>
                          <a:pt x="503657" y="1110736"/>
                          <a:pt x="571058" y="1127470"/>
                          <a:pt x="778430" y="1020656"/>
                        </a:cubicBezTo>
                        <a:cubicBezTo>
                          <a:pt x="985802" y="913842"/>
                          <a:pt x="1287918" y="668855"/>
                          <a:pt x="1618149" y="498746"/>
                        </a:cubicBezTo>
                        <a:cubicBezTo>
                          <a:pt x="1948380" y="328637"/>
                          <a:pt x="2760099" y="6515"/>
                          <a:pt x="2759816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" name="Volný tvar 42"/>
                  <p:cNvSpPr/>
                  <p:nvPr/>
                </p:nvSpPr>
                <p:spPr>
                  <a:xfrm>
                    <a:off x="7764288" y="82521"/>
                    <a:ext cx="2775089" cy="1164604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1223435"/>
                      <a:gd name="connsiteY0" fmla="*/ 462298 h 462298"/>
                      <a:gd name="connsiteX1" fmla="*/ 407578 w 1223435"/>
                      <a:gd name="connsiteY1" fmla="*/ 407910 h 462298"/>
                      <a:gd name="connsiteX2" fmla="*/ 812089 w 1223435"/>
                      <a:gd name="connsiteY2" fmla="*/ 288936 h 462298"/>
                      <a:gd name="connsiteX3" fmla="*/ 1155414 w 1223435"/>
                      <a:gd name="connsiteY3" fmla="*/ 61186 h 462298"/>
                      <a:gd name="connsiteX4" fmla="*/ 1223399 w 1223435"/>
                      <a:gd name="connsiteY4" fmla="*/ 0 h 462298"/>
                      <a:gd name="connsiteX0" fmla="*/ 0 w 2775090"/>
                      <a:gd name="connsiteY0" fmla="*/ 1164603 h 1164603"/>
                      <a:gd name="connsiteX1" fmla="*/ 407578 w 2775090"/>
                      <a:gd name="connsiteY1" fmla="*/ 1110215 h 1164603"/>
                      <a:gd name="connsiteX2" fmla="*/ 812089 w 2775090"/>
                      <a:gd name="connsiteY2" fmla="*/ 991241 h 1164603"/>
                      <a:gd name="connsiteX3" fmla="*/ 1155414 w 2775090"/>
                      <a:gd name="connsiteY3" fmla="*/ 763491 h 1164603"/>
                      <a:gd name="connsiteX4" fmla="*/ 2775090 w 2775090"/>
                      <a:gd name="connsiteY4" fmla="*/ 0 h 1164603"/>
                      <a:gd name="connsiteX0" fmla="*/ 0 w 2775090"/>
                      <a:gd name="connsiteY0" fmla="*/ 1164603 h 1164603"/>
                      <a:gd name="connsiteX1" fmla="*/ 407578 w 2775090"/>
                      <a:gd name="connsiteY1" fmla="*/ 1110215 h 1164603"/>
                      <a:gd name="connsiteX2" fmla="*/ 812089 w 2775090"/>
                      <a:gd name="connsiteY2" fmla="*/ 991241 h 1164603"/>
                      <a:gd name="connsiteX3" fmla="*/ 1743732 w 2775090"/>
                      <a:gd name="connsiteY3" fmla="*/ 417854 h 1164603"/>
                      <a:gd name="connsiteX4" fmla="*/ 2775090 w 2775090"/>
                      <a:gd name="connsiteY4" fmla="*/ 0 h 11646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5090" h="1164603">
                        <a:moveTo>
                          <a:pt x="0" y="1164603"/>
                        </a:moveTo>
                        <a:cubicBezTo>
                          <a:pt x="122090" y="1151856"/>
                          <a:pt x="272230" y="1139109"/>
                          <a:pt x="407578" y="1110215"/>
                        </a:cubicBezTo>
                        <a:cubicBezTo>
                          <a:pt x="542926" y="1081321"/>
                          <a:pt x="589397" y="1106635"/>
                          <a:pt x="812089" y="991241"/>
                        </a:cubicBezTo>
                        <a:cubicBezTo>
                          <a:pt x="1034781" y="875848"/>
                          <a:pt x="1416565" y="583061"/>
                          <a:pt x="1743732" y="417854"/>
                        </a:cubicBezTo>
                        <a:cubicBezTo>
                          <a:pt x="2070899" y="252647"/>
                          <a:pt x="2775373" y="6515"/>
                          <a:pt x="2775090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" name="Volný tvar 43"/>
                  <p:cNvSpPr/>
                  <p:nvPr/>
                </p:nvSpPr>
                <p:spPr>
                  <a:xfrm>
                    <a:off x="7775620" y="714879"/>
                    <a:ext cx="1276021" cy="462299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89776" h="462298">
                        <a:moveTo>
                          <a:pt x="0" y="462298"/>
                        </a:moveTo>
                        <a:cubicBezTo>
                          <a:pt x="122090" y="449551"/>
                          <a:pt x="244181" y="436804"/>
                          <a:pt x="373919" y="407910"/>
                        </a:cubicBezTo>
                        <a:cubicBezTo>
                          <a:pt x="503657" y="379016"/>
                          <a:pt x="653791" y="346723"/>
                          <a:pt x="778430" y="288936"/>
                        </a:cubicBezTo>
                        <a:cubicBezTo>
                          <a:pt x="903069" y="231149"/>
                          <a:pt x="1053203" y="109342"/>
                          <a:pt x="1121755" y="61186"/>
                        </a:cubicBezTo>
                        <a:cubicBezTo>
                          <a:pt x="1190307" y="13030"/>
                          <a:pt x="1190023" y="6515"/>
                          <a:pt x="1189740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5" name="Volný tvar 44"/>
                  <p:cNvSpPr/>
                  <p:nvPr/>
                </p:nvSpPr>
                <p:spPr>
                  <a:xfrm>
                    <a:off x="7786205" y="32914"/>
                    <a:ext cx="2730398" cy="1179313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2730399"/>
                      <a:gd name="connsiteY0" fmla="*/ 1179311 h 1179311"/>
                      <a:gd name="connsiteX1" fmla="*/ 373919 w 2730399"/>
                      <a:gd name="connsiteY1" fmla="*/ 1124923 h 1179311"/>
                      <a:gd name="connsiteX2" fmla="*/ 778430 w 2730399"/>
                      <a:gd name="connsiteY2" fmla="*/ 1005949 h 1179311"/>
                      <a:gd name="connsiteX3" fmla="*/ 1121755 w 2730399"/>
                      <a:gd name="connsiteY3" fmla="*/ 778199 h 1179311"/>
                      <a:gd name="connsiteX4" fmla="*/ 2730399 w 2730399"/>
                      <a:gd name="connsiteY4" fmla="*/ 0 h 1179311"/>
                      <a:gd name="connsiteX0" fmla="*/ 0 w 2730399"/>
                      <a:gd name="connsiteY0" fmla="*/ 1179311 h 1179311"/>
                      <a:gd name="connsiteX1" fmla="*/ 373919 w 2730399"/>
                      <a:gd name="connsiteY1" fmla="*/ 1124923 h 1179311"/>
                      <a:gd name="connsiteX2" fmla="*/ 778430 w 2730399"/>
                      <a:gd name="connsiteY2" fmla="*/ 1005949 h 1179311"/>
                      <a:gd name="connsiteX3" fmla="*/ 1695366 w 2730399"/>
                      <a:gd name="connsiteY3" fmla="*/ 439917 h 1179311"/>
                      <a:gd name="connsiteX4" fmla="*/ 2730399 w 2730399"/>
                      <a:gd name="connsiteY4" fmla="*/ 0 h 11793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30399" h="1179311">
                        <a:moveTo>
                          <a:pt x="0" y="1179311"/>
                        </a:moveTo>
                        <a:cubicBezTo>
                          <a:pt x="122090" y="1166564"/>
                          <a:pt x="244181" y="1153817"/>
                          <a:pt x="373919" y="1124923"/>
                        </a:cubicBezTo>
                        <a:cubicBezTo>
                          <a:pt x="503657" y="1096029"/>
                          <a:pt x="558189" y="1120117"/>
                          <a:pt x="778430" y="1005949"/>
                        </a:cubicBezTo>
                        <a:cubicBezTo>
                          <a:pt x="998671" y="891781"/>
                          <a:pt x="1370038" y="607575"/>
                          <a:pt x="1695366" y="439917"/>
                        </a:cubicBezTo>
                        <a:cubicBezTo>
                          <a:pt x="2020694" y="272259"/>
                          <a:pt x="2730682" y="6515"/>
                          <a:pt x="2730399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39" name="Volný tvar 38"/>
                <p:cNvSpPr/>
                <p:nvPr/>
              </p:nvSpPr>
              <p:spPr>
                <a:xfrm>
                  <a:off x="6952444" y="3270801"/>
                  <a:ext cx="2020832" cy="872837"/>
                </a:xfrm>
                <a:custGeom>
                  <a:avLst/>
                  <a:gdLst>
                    <a:gd name="connsiteX0" fmla="*/ 0 w 1189776"/>
                    <a:gd name="connsiteY0" fmla="*/ 462298 h 462298"/>
                    <a:gd name="connsiteX1" fmla="*/ 373919 w 1189776"/>
                    <a:gd name="connsiteY1" fmla="*/ 407910 h 462298"/>
                    <a:gd name="connsiteX2" fmla="*/ 778430 w 1189776"/>
                    <a:gd name="connsiteY2" fmla="*/ 288936 h 462298"/>
                    <a:gd name="connsiteX3" fmla="*/ 1121755 w 1189776"/>
                    <a:gd name="connsiteY3" fmla="*/ 61186 h 462298"/>
                    <a:gd name="connsiteX4" fmla="*/ 1189740 w 1189776"/>
                    <a:gd name="connsiteY4" fmla="*/ 0 h 462298"/>
                    <a:gd name="connsiteX0" fmla="*/ 0 w 2730399"/>
                    <a:gd name="connsiteY0" fmla="*/ 1179311 h 1179311"/>
                    <a:gd name="connsiteX1" fmla="*/ 373919 w 2730399"/>
                    <a:gd name="connsiteY1" fmla="*/ 1124923 h 1179311"/>
                    <a:gd name="connsiteX2" fmla="*/ 778430 w 2730399"/>
                    <a:gd name="connsiteY2" fmla="*/ 1005949 h 1179311"/>
                    <a:gd name="connsiteX3" fmla="*/ 1121755 w 2730399"/>
                    <a:gd name="connsiteY3" fmla="*/ 778199 h 1179311"/>
                    <a:gd name="connsiteX4" fmla="*/ 2730399 w 2730399"/>
                    <a:gd name="connsiteY4" fmla="*/ 0 h 1179311"/>
                    <a:gd name="connsiteX0" fmla="*/ 0 w 2730399"/>
                    <a:gd name="connsiteY0" fmla="*/ 1179311 h 1179311"/>
                    <a:gd name="connsiteX1" fmla="*/ 373919 w 2730399"/>
                    <a:gd name="connsiteY1" fmla="*/ 1124923 h 1179311"/>
                    <a:gd name="connsiteX2" fmla="*/ 778430 w 2730399"/>
                    <a:gd name="connsiteY2" fmla="*/ 1005949 h 1179311"/>
                    <a:gd name="connsiteX3" fmla="*/ 1695366 w 2730399"/>
                    <a:gd name="connsiteY3" fmla="*/ 439917 h 1179311"/>
                    <a:gd name="connsiteX4" fmla="*/ 2730399 w 2730399"/>
                    <a:gd name="connsiteY4" fmla="*/ 0 h 11793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30399" h="1179311">
                      <a:moveTo>
                        <a:pt x="0" y="1179311"/>
                      </a:moveTo>
                      <a:cubicBezTo>
                        <a:pt x="122090" y="1166564"/>
                        <a:pt x="244181" y="1153817"/>
                        <a:pt x="373919" y="1124923"/>
                      </a:cubicBezTo>
                      <a:cubicBezTo>
                        <a:pt x="503657" y="1096029"/>
                        <a:pt x="558189" y="1120117"/>
                        <a:pt x="778430" y="1005949"/>
                      </a:cubicBezTo>
                      <a:cubicBezTo>
                        <a:pt x="998671" y="891781"/>
                        <a:pt x="1370038" y="607575"/>
                        <a:pt x="1695366" y="439917"/>
                      </a:cubicBezTo>
                      <a:cubicBezTo>
                        <a:pt x="2020694" y="272259"/>
                        <a:pt x="2730682" y="6515"/>
                        <a:pt x="2730399" y="0"/>
                      </a:cubicBezTo>
                    </a:path>
                  </a:pathLst>
                </a:custGeom>
                <a:noFill/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6" name="Obdélník 35"/>
              <p:cNvSpPr/>
              <p:nvPr/>
            </p:nvSpPr>
            <p:spPr>
              <a:xfrm>
                <a:off x="4698343" y="5337388"/>
                <a:ext cx="76180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b="1" smtClean="0"/>
                  <a:t>Re</a:t>
                </a:r>
                <a:r>
                  <a:rPr lang="en-GB" sz="2800" b="1" baseline="-25000" smtClean="0"/>
                  <a:t>1</a:t>
                </a:r>
                <a:endParaRPr lang="en-GB" sz="2800"/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7092426" y="4275189"/>
                <a:ext cx="6843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b="1" smtClean="0"/>
                  <a:t>Re</a:t>
                </a:r>
                <a:r>
                  <a:rPr lang="en-GB" sz="2800" b="1" baseline="-25000" smtClean="0"/>
                  <a:t>2</a:t>
                </a:r>
                <a:endParaRPr lang="en-GB" sz="2800"/>
              </a:p>
            </p:txBody>
          </p:sp>
        </p:grpSp>
        <p:grpSp>
          <p:nvGrpSpPr>
            <p:cNvPr id="26" name="Skupina 25"/>
            <p:cNvGrpSpPr/>
            <p:nvPr/>
          </p:nvGrpSpPr>
          <p:grpSpPr>
            <a:xfrm>
              <a:off x="6887294" y="4398994"/>
              <a:ext cx="2330067" cy="705354"/>
              <a:chOff x="6887294" y="4398994"/>
              <a:chExt cx="2330067" cy="705354"/>
            </a:xfrm>
          </p:grpSpPr>
          <p:sp>
            <p:nvSpPr>
              <p:cNvPr id="59" name="TextovéPole 58"/>
              <p:cNvSpPr txBox="1"/>
              <p:nvPr/>
            </p:nvSpPr>
            <p:spPr>
              <a:xfrm>
                <a:off x="6887294" y="4581128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smtClean="0">
                    <a:solidFill>
                      <a:srgbClr val="003300"/>
                    </a:solidFill>
                  </a:rPr>
                  <a:t>v</a:t>
                </a:r>
                <a:r>
                  <a:rPr lang="en-GB" sz="2800" b="1" baseline="-25000" smtClean="0">
                    <a:solidFill>
                      <a:srgbClr val="003300"/>
                    </a:solidFill>
                  </a:rPr>
                  <a:t>1</a:t>
                </a:r>
                <a:endParaRPr lang="en-GB" sz="2800" b="1" baseline="-25000">
                  <a:solidFill>
                    <a:srgbClr val="003300"/>
                  </a:solidFill>
                </a:endParaRPr>
              </a:p>
            </p:txBody>
          </p:sp>
          <p:sp>
            <p:nvSpPr>
              <p:cNvPr id="60" name="TextovéPole 59"/>
              <p:cNvSpPr txBox="1"/>
              <p:nvPr/>
            </p:nvSpPr>
            <p:spPr>
              <a:xfrm>
                <a:off x="8655156" y="4398994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smtClean="0">
                    <a:solidFill>
                      <a:srgbClr val="003300"/>
                    </a:solidFill>
                  </a:rPr>
                  <a:t>v</a:t>
                </a:r>
                <a:r>
                  <a:rPr lang="en-GB" sz="2800" b="1" baseline="-25000" smtClean="0">
                    <a:solidFill>
                      <a:srgbClr val="003300"/>
                    </a:solidFill>
                  </a:rPr>
                  <a:t>2</a:t>
                </a:r>
                <a:endParaRPr lang="en-GB" sz="2800" b="1" baseline="-25000">
                  <a:solidFill>
                    <a:srgbClr val="003300"/>
                  </a:solidFill>
                </a:endParaRPr>
              </a:p>
            </p:txBody>
          </p:sp>
          <p:cxnSp>
            <p:nvCxnSpPr>
              <p:cNvPr id="61" name="Přímá spojnice se šipkou 60"/>
              <p:cNvCxnSpPr/>
              <p:nvPr/>
            </p:nvCxnSpPr>
            <p:spPr>
              <a:xfrm flipV="1">
                <a:off x="8353361" y="4892020"/>
                <a:ext cx="864000" cy="0"/>
              </a:xfrm>
              <a:prstGeom prst="straightConnector1">
                <a:avLst/>
              </a:prstGeom>
              <a:ln w="38100">
                <a:solidFill>
                  <a:srgbClr val="00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Obdélník 62"/>
          <p:cNvSpPr/>
          <p:nvPr/>
        </p:nvSpPr>
        <p:spPr>
          <a:xfrm>
            <a:off x="360598" y="6054327"/>
            <a:ext cx="5153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smtClean="0">
                <a:sym typeface="Symbol"/>
              </a:rPr>
              <a:t>closely behind narrowing of the artery:</a:t>
            </a:r>
            <a:endParaRPr lang="en-GB" sz="2400" b="1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86694" y="984721"/>
            <a:ext cx="4301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Korotkoff</a:t>
            </a:r>
            <a:r>
              <a:rPr lang="en-GB" sz="2400" dirty="0" smtClean="0"/>
              <a:t> sound</a:t>
            </a:r>
          </a:p>
          <a:p>
            <a:r>
              <a:rPr lang="en-GB" sz="2400" dirty="0" smtClean="0"/>
              <a:t>(</a:t>
            </a:r>
            <a:r>
              <a:rPr lang="en-GB" sz="2400" dirty="0" err="1" smtClean="0"/>
              <a:t>auscultatory</a:t>
            </a:r>
            <a:r>
              <a:rPr lang="en-GB" sz="2400" dirty="0" smtClean="0"/>
              <a:t> method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486694" y="4988367"/>
            <a:ext cx="3661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Continually measured BP</a:t>
            </a:r>
            <a:endParaRPr lang="en-GB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86694" y="1956599"/>
            <a:ext cx="3180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Pressure in the cuff</a:t>
            </a:r>
            <a:endParaRPr lang="en-GB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86694" y="3700125"/>
            <a:ext cx="40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Pressure oscillations in the cuff</a:t>
            </a:r>
            <a:endParaRPr lang="en-GB" sz="2400" dirty="0" smtClean="0"/>
          </a:p>
          <a:p>
            <a:r>
              <a:rPr lang="en-GB" sz="2400" dirty="0" smtClean="0"/>
              <a:t>(</a:t>
            </a:r>
            <a:r>
              <a:rPr lang="en-GB" sz="2400" dirty="0" err="1" smtClean="0"/>
              <a:t>Oscillometric</a:t>
            </a:r>
            <a:r>
              <a:rPr lang="en-GB" sz="2400" dirty="0" smtClean="0"/>
              <a:t> method)</a:t>
            </a:r>
            <a:endParaRPr lang="en-GB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75587" y="2411445"/>
            <a:ext cx="1447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SBP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75588" y="2976876"/>
            <a:ext cx="1395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DBP</a:t>
            </a:r>
            <a:endParaRPr lang="cs-CZ" sz="2400" dirty="0"/>
          </a:p>
        </p:txBody>
      </p:sp>
      <p:sp>
        <p:nvSpPr>
          <p:cNvPr id="9" name="Obdélník 8"/>
          <p:cNvSpPr/>
          <p:nvPr/>
        </p:nvSpPr>
        <p:spPr>
          <a:xfrm>
            <a:off x="5011082" y="2686816"/>
            <a:ext cx="2388820" cy="52678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" name="Pravoúhlý trojúhelník 9"/>
          <p:cNvSpPr/>
          <p:nvPr/>
        </p:nvSpPr>
        <p:spPr>
          <a:xfrm>
            <a:off x="7376240" y="2662263"/>
            <a:ext cx="2482610" cy="549079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11" name="Přímá spojnice 10"/>
          <p:cNvCxnSpPr/>
          <p:nvPr/>
        </p:nvCxnSpPr>
        <p:spPr>
          <a:xfrm>
            <a:off x="4999207" y="1428998"/>
            <a:ext cx="6712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5004802" y="2077070"/>
            <a:ext cx="0" cy="13614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827666" y="2221086"/>
            <a:ext cx="75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608807" y="2221086"/>
            <a:ext cx="6103023" cy="14614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999207" y="4127975"/>
            <a:ext cx="6712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7366715" y="1351479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999207" y="2664857"/>
            <a:ext cx="23294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4999207" y="3227170"/>
            <a:ext cx="47699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Volný tvar 18"/>
          <p:cNvSpPr/>
          <p:nvPr/>
        </p:nvSpPr>
        <p:spPr>
          <a:xfrm>
            <a:off x="6526898" y="2591872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0" name="Volný tvar 19"/>
          <p:cNvSpPr/>
          <p:nvPr/>
        </p:nvSpPr>
        <p:spPr>
          <a:xfrm>
            <a:off x="7529817" y="2609415"/>
            <a:ext cx="1015064" cy="656656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9 w 2411457"/>
              <a:gd name="connsiteY3" fmla="*/ 11723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8 w 2411457"/>
              <a:gd name="connsiteY3" fmla="*/ 45382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1457" h="603807">
                <a:moveTo>
                  <a:pt x="3885" y="550985"/>
                </a:moveTo>
                <a:cubicBezTo>
                  <a:pt x="-5884" y="268654"/>
                  <a:pt x="-2325" y="8763"/>
                  <a:pt x="75829" y="10717"/>
                </a:cubicBezTo>
                <a:cubicBezTo>
                  <a:pt x="153983" y="12671"/>
                  <a:pt x="387107" y="556930"/>
                  <a:pt x="472809" y="562708"/>
                </a:cubicBezTo>
                <a:cubicBezTo>
                  <a:pt x="558511" y="568486"/>
                  <a:pt x="513838" y="41474"/>
                  <a:pt x="590038" y="45382"/>
                </a:cubicBezTo>
                <a:cubicBezTo>
                  <a:pt x="666238" y="49290"/>
                  <a:pt x="863578" y="589810"/>
                  <a:pt x="930009" y="586154"/>
                </a:cubicBezTo>
                <a:cubicBezTo>
                  <a:pt x="996440" y="582498"/>
                  <a:pt x="912424" y="27354"/>
                  <a:pt x="988624" y="23446"/>
                </a:cubicBezTo>
                <a:cubicBezTo>
                  <a:pt x="1064824" y="19538"/>
                  <a:pt x="1312963" y="566616"/>
                  <a:pt x="1387209" y="562708"/>
                </a:cubicBezTo>
                <a:cubicBezTo>
                  <a:pt x="1461455" y="558800"/>
                  <a:pt x="1357901" y="0"/>
                  <a:pt x="1434101" y="0"/>
                </a:cubicBezTo>
                <a:cubicBezTo>
                  <a:pt x="1510301" y="0"/>
                  <a:pt x="1760394" y="560754"/>
                  <a:pt x="1844409" y="562708"/>
                </a:cubicBezTo>
                <a:cubicBezTo>
                  <a:pt x="1928424" y="564662"/>
                  <a:pt x="1854178" y="5861"/>
                  <a:pt x="1938193" y="11723"/>
                </a:cubicBezTo>
                <a:cubicBezTo>
                  <a:pt x="2022208" y="17585"/>
                  <a:pt x="2270347" y="547077"/>
                  <a:pt x="2348501" y="597877"/>
                </a:cubicBezTo>
                <a:cubicBezTo>
                  <a:pt x="2426655" y="648677"/>
                  <a:pt x="2397347" y="357554"/>
                  <a:pt x="2407116" y="316523"/>
                </a:cubicBezTo>
                <a:cubicBezTo>
                  <a:pt x="2416885" y="275492"/>
                  <a:pt x="2407116" y="351692"/>
                  <a:pt x="2407116" y="351692"/>
                </a:cubicBezTo>
                <a:lnTo>
                  <a:pt x="2407116" y="363415"/>
                </a:lnTo>
                <a:lnTo>
                  <a:pt x="2407116" y="32824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1" name="Volný tvar 20"/>
          <p:cNvSpPr/>
          <p:nvPr/>
        </p:nvSpPr>
        <p:spPr>
          <a:xfrm>
            <a:off x="8548510" y="2609414"/>
            <a:ext cx="1016170" cy="65604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1011 h 656043"/>
              <a:gd name="connsiteX1" fmla="*/ 65128 w 2414084"/>
              <a:gd name="connsiteY1" fmla="*/ 38303 h 656043"/>
              <a:gd name="connsiteX2" fmla="*/ 475436 w 2414084"/>
              <a:gd name="connsiteY2" fmla="*/ 612734 h 656043"/>
              <a:gd name="connsiteX3" fmla="*/ 592666 w 2414084"/>
              <a:gd name="connsiteY3" fmla="*/ 61749 h 656043"/>
              <a:gd name="connsiteX4" fmla="*/ 932636 w 2414084"/>
              <a:gd name="connsiteY4" fmla="*/ 636180 h 656043"/>
              <a:gd name="connsiteX5" fmla="*/ 991251 w 2414084"/>
              <a:gd name="connsiteY5" fmla="*/ 73472 h 656043"/>
              <a:gd name="connsiteX6" fmla="*/ 1389836 w 2414084"/>
              <a:gd name="connsiteY6" fmla="*/ 612734 h 656043"/>
              <a:gd name="connsiteX7" fmla="*/ 1436728 w 2414084"/>
              <a:gd name="connsiteY7" fmla="*/ 50026 h 656043"/>
              <a:gd name="connsiteX8" fmla="*/ 1847036 w 2414084"/>
              <a:gd name="connsiteY8" fmla="*/ 612734 h 656043"/>
              <a:gd name="connsiteX9" fmla="*/ 1940820 w 2414084"/>
              <a:gd name="connsiteY9" fmla="*/ 41 h 656043"/>
              <a:gd name="connsiteX10" fmla="*/ 2351128 w 2414084"/>
              <a:gd name="connsiteY10" fmla="*/ 647903 h 656043"/>
              <a:gd name="connsiteX11" fmla="*/ 2409743 w 2414084"/>
              <a:gd name="connsiteY11" fmla="*/ 366549 h 656043"/>
              <a:gd name="connsiteX12" fmla="*/ 2409743 w 2414084"/>
              <a:gd name="connsiteY12" fmla="*/ 401718 h 656043"/>
              <a:gd name="connsiteX13" fmla="*/ 2409743 w 2414084"/>
              <a:gd name="connsiteY13" fmla="*/ 413441 h 656043"/>
              <a:gd name="connsiteX14" fmla="*/ 2409743 w 2414084"/>
              <a:gd name="connsiteY14" fmla="*/ 378272 h 6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56043">
                <a:moveTo>
                  <a:pt x="6512" y="601011"/>
                </a:moveTo>
                <a:cubicBezTo>
                  <a:pt x="-3257" y="318680"/>
                  <a:pt x="-13026" y="36349"/>
                  <a:pt x="65128" y="38303"/>
                </a:cubicBezTo>
                <a:cubicBezTo>
                  <a:pt x="143282" y="40257"/>
                  <a:pt x="387513" y="608826"/>
                  <a:pt x="475436" y="612734"/>
                </a:cubicBezTo>
                <a:cubicBezTo>
                  <a:pt x="563359" y="616642"/>
                  <a:pt x="516466" y="57841"/>
                  <a:pt x="592666" y="61749"/>
                </a:cubicBezTo>
                <a:cubicBezTo>
                  <a:pt x="668866" y="65657"/>
                  <a:pt x="866205" y="634226"/>
                  <a:pt x="932636" y="636180"/>
                </a:cubicBezTo>
                <a:cubicBezTo>
                  <a:pt x="999067" y="638134"/>
                  <a:pt x="915051" y="77380"/>
                  <a:pt x="991251" y="73472"/>
                </a:cubicBezTo>
                <a:cubicBezTo>
                  <a:pt x="1067451" y="69564"/>
                  <a:pt x="1315590" y="616642"/>
                  <a:pt x="1389836" y="612734"/>
                </a:cubicBezTo>
                <a:cubicBezTo>
                  <a:pt x="1464082" y="608826"/>
                  <a:pt x="1360528" y="50026"/>
                  <a:pt x="1436728" y="50026"/>
                </a:cubicBezTo>
                <a:cubicBezTo>
                  <a:pt x="1512928" y="50026"/>
                  <a:pt x="1763021" y="621065"/>
                  <a:pt x="1847036" y="612734"/>
                </a:cubicBezTo>
                <a:cubicBezTo>
                  <a:pt x="1931051" y="604403"/>
                  <a:pt x="1856805" y="-5821"/>
                  <a:pt x="1940820" y="41"/>
                </a:cubicBezTo>
                <a:cubicBezTo>
                  <a:pt x="2024835" y="5903"/>
                  <a:pt x="2272974" y="586818"/>
                  <a:pt x="2351128" y="647903"/>
                </a:cubicBezTo>
                <a:cubicBezTo>
                  <a:pt x="2429282" y="708988"/>
                  <a:pt x="2399974" y="407580"/>
                  <a:pt x="2409743" y="366549"/>
                </a:cubicBezTo>
                <a:cubicBezTo>
                  <a:pt x="2419512" y="325518"/>
                  <a:pt x="2409743" y="401718"/>
                  <a:pt x="2409743" y="401718"/>
                </a:cubicBezTo>
                <a:lnTo>
                  <a:pt x="2409743" y="413441"/>
                </a:lnTo>
                <a:lnTo>
                  <a:pt x="2409743" y="37827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2" name="Volný tvar 21"/>
          <p:cNvSpPr/>
          <p:nvPr/>
        </p:nvSpPr>
        <p:spPr>
          <a:xfrm>
            <a:off x="9570048" y="2576598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23" name="Přímá spojnice 22"/>
          <p:cNvCxnSpPr/>
          <p:nvPr/>
        </p:nvCxnSpPr>
        <p:spPr>
          <a:xfrm>
            <a:off x="7974752" y="1171479"/>
            <a:ext cx="0" cy="50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7597572" y="1261479"/>
            <a:ext cx="0" cy="3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7808635" y="1207479"/>
            <a:ext cx="0" cy="43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8159547" y="1135479"/>
            <a:ext cx="0" cy="57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8378622" y="1117479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8597697" y="1117479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8807247" y="1117479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8988222" y="1189479"/>
            <a:ext cx="0" cy="54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9175671" y="1261479"/>
            <a:ext cx="0" cy="43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9387503" y="1333479"/>
            <a:ext cx="0" cy="25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9613052" y="1369479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7376240" y="3988899"/>
            <a:ext cx="0" cy="3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7984277" y="3855021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7596464" y="3981021"/>
            <a:ext cx="0" cy="39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7818160" y="3891021"/>
            <a:ext cx="0" cy="54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8169072" y="3819021"/>
            <a:ext cx="0" cy="68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8388147" y="3660287"/>
            <a:ext cx="0" cy="93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8607222" y="3642287"/>
            <a:ext cx="0" cy="9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8816772" y="3489223"/>
            <a:ext cx="0" cy="12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97747" y="3569237"/>
            <a:ext cx="0" cy="10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9185196" y="3592562"/>
            <a:ext cx="0" cy="90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9397028" y="3682562"/>
            <a:ext cx="0" cy="72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9622577" y="3773612"/>
            <a:ext cx="0" cy="57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6422252" y="4060899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10054625" y="3901712"/>
            <a:ext cx="0" cy="39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6784202" y="4042899"/>
            <a:ext cx="0" cy="1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6601292" y="4060899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10270649" y="3950087"/>
            <a:ext cx="0" cy="356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6208485" y="4078899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5735166" y="4096899"/>
            <a:ext cx="0" cy="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6953717" y="4024899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5917536" y="4096899"/>
            <a:ext cx="0" cy="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6054730" y="4063133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10449714" y="3984287"/>
            <a:ext cx="0" cy="28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7153742" y="4006899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Volný tvar 57"/>
          <p:cNvSpPr/>
          <p:nvPr/>
        </p:nvSpPr>
        <p:spPr>
          <a:xfrm>
            <a:off x="5522313" y="2620447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59" name="Přímá spojnice 58"/>
          <p:cNvCxnSpPr/>
          <p:nvPr/>
        </p:nvCxnSpPr>
        <p:spPr>
          <a:xfrm>
            <a:off x="9857651" y="3846662"/>
            <a:ext cx="0" cy="46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>
            <a:off x="10649739" y="4003337"/>
            <a:ext cx="0" cy="25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10868814" y="4021337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11040264" y="4039337"/>
            <a:ext cx="0" cy="1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Volný tvar 62"/>
          <p:cNvSpPr/>
          <p:nvPr/>
        </p:nvSpPr>
        <p:spPr>
          <a:xfrm>
            <a:off x="10589223" y="2586123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64" name="Přímá spojnice 63"/>
          <p:cNvCxnSpPr/>
          <p:nvPr/>
        </p:nvCxnSpPr>
        <p:spPr>
          <a:xfrm>
            <a:off x="11259339" y="4057337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>
            <a:off x="11440314" y="4075337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Volný tvar 65"/>
          <p:cNvSpPr/>
          <p:nvPr/>
        </p:nvSpPr>
        <p:spPr>
          <a:xfrm>
            <a:off x="6555473" y="4791970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7" name="Volný tvar 66"/>
          <p:cNvSpPr/>
          <p:nvPr/>
        </p:nvSpPr>
        <p:spPr>
          <a:xfrm>
            <a:off x="7558392" y="4862361"/>
            <a:ext cx="1015064" cy="603807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9 w 2411457"/>
              <a:gd name="connsiteY3" fmla="*/ 11723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8 w 2411457"/>
              <a:gd name="connsiteY3" fmla="*/ 45382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1457" h="603807">
                <a:moveTo>
                  <a:pt x="3885" y="550985"/>
                </a:moveTo>
                <a:cubicBezTo>
                  <a:pt x="-5884" y="268654"/>
                  <a:pt x="-2325" y="8763"/>
                  <a:pt x="75829" y="10717"/>
                </a:cubicBezTo>
                <a:cubicBezTo>
                  <a:pt x="153983" y="12671"/>
                  <a:pt x="387107" y="556930"/>
                  <a:pt x="472809" y="562708"/>
                </a:cubicBezTo>
                <a:cubicBezTo>
                  <a:pt x="558511" y="568486"/>
                  <a:pt x="513838" y="41474"/>
                  <a:pt x="590038" y="45382"/>
                </a:cubicBezTo>
                <a:cubicBezTo>
                  <a:pt x="666238" y="49290"/>
                  <a:pt x="863578" y="589810"/>
                  <a:pt x="930009" y="586154"/>
                </a:cubicBezTo>
                <a:cubicBezTo>
                  <a:pt x="996440" y="582498"/>
                  <a:pt x="912424" y="27354"/>
                  <a:pt x="988624" y="23446"/>
                </a:cubicBezTo>
                <a:cubicBezTo>
                  <a:pt x="1064824" y="19538"/>
                  <a:pt x="1312963" y="566616"/>
                  <a:pt x="1387209" y="562708"/>
                </a:cubicBezTo>
                <a:cubicBezTo>
                  <a:pt x="1461455" y="558800"/>
                  <a:pt x="1357901" y="0"/>
                  <a:pt x="1434101" y="0"/>
                </a:cubicBezTo>
                <a:cubicBezTo>
                  <a:pt x="1510301" y="0"/>
                  <a:pt x="1760394" y="560754"/>
                  <a:pt x="1844409" y="562708"/>
                </a:cubicBezTo>
                <a:cubicBezTo>
                  <a:pt x="1928424" y="564662"/>
                  <a:pt x="1854178" y="5861"/>
                  <a:pt x="1938193" y="11723"/>
                </a:cubicBezTo>
                <a:cubicBezTo>
                  <a:pt x="2022208" y="17585"/>
                  <a:pt x="2270347" y="547077"/>
                  <a:pt x="2348501" y="597877"/>
                </a:cubicBezTo>
                <a:cubicBezTo>
                  <a:pt x="2426655" y="648677"/>
                  <a:pt x="2397347" y="357554"/>
                  <a:pt x="2407116" y="316523"/>
                </a:cubicBezTo>
                <a:cubicBezTo>
                  <a:pt x="2416885" y="275492"/>
                  <a:pt x="2407116" y="351692"/>
                  <a:pt x="2407116" y="351692"/>
                </a:cubicBezTo>
                <a:lnTo>
                  <a:pt x="2407116" y="363415"/>
                </a:lnTo>
                <a:lnTo>
                  <a:pt x="2407116" y="32824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8" name="Volný tvar 67"/>
          <p:cNvSpPr/>
          <p:nvPr/>
        </p:nvSpPr>
        <p:spPr>
          <a:xfrm>
            <a:off x="8567560" y="4809512"/>
            <a:ext cx="1016170" cy="65604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1011 h 656043"/>
              <a:gd name="connsiteX1" fmla="*/ 65128 w 2414084"/>
              <a:gd name="connsiteY1" fmla="*/ 38303 h 656043"/>
              <a:gd name="connsiteX2" fmla="*/ 475436 w 2414084"/>
              <a:gd name="connsiteY2" fmla="*/ 612734 h 656043"/>
              <a:gd name="connsiteX3" fmla="*/ 592666 w 2414084"/>
              <a:gd name="connsiteY3" fmla="*/ 61749 h 656043"/>
              <a:gd name="connsiteX4" fmla="*/ 932636 w 2414084"/>
              <a:gd name="connsiteY4" fmla="*/ 636180 h 656043"/>
              <a:gd name="connsiteX5" fmla="*/ 991251 w 2414084"/>
              <a:gd name="connsiteY5" fmla="*/ 73472 h 656043"/>
              <a:gd name="connsiteX6" fmla="*/ 1389836 w 2414084"/>
              <a:gd name="connsiteY6" fmla="*/ 612734 h 656043"/>
              <a:gd name="connsiteX7" fmla="*/ 1436728 w 2414084"/>
              <a:gd name="connsiteY7" fmla="*/ 50026 h 656043"/>
              <a:gd name="connsiteX8" fmla="*/ 1847036 w 2414084"/>
              <a:gd name="connsiteY8" fmla="*/ 612734 h 656043"/>
              <a:gd name="connsiteX9" fmla="*/ 1940820 w 2414084"/>
              <a:gd name="connsiteY9" fmla="*/ 41 h 656043"/>
              <a:gd name="connsiteX10" fmla="*/ 2351128 w 2414084"/>
              <a:gd name="connsiteY10" fmla="*/ 647903 h 656043"/>
              <a:gd name="connsiteX11" fmla="*/ 2409743 w 2414084"/>
              <a:gd name="connsiteY11" fmla="*/ 366549 h 656043"/>
              <a:gd name="connsiteX12" fmla="*/ 2409743 w 2414084"/>
              <a:gd name="connsiteY12" fmla="*/ 401718 h 656043"/>
              <a:gd name="connsiteX13" fmla="*/ 2409743 w 2414084"/>
              <a:gd name="connsiteY13" fmla="*/ 413441 h 656043"/>
              <a:gd name="connsiteX14" fmla="*/ 2409743 w 2414084"/>
              <a:gd name="connsiteY14" fmla="*/ 378272 h 6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56043">
                <a:moveTo>
                  <a:pt x="6512" y="601011"/>
                </a:moveTo>
                <a:cubicBezTo>
                  <a:pt x="-3257" y="318680"/>
                  <a:pt x="-13026" y="36349"/>
                  <a:pt x="65128" y="38303"/>
                </a:cubicBezTo>
                <a:cubicBezTo>
                  <a:pt x="143282" y="40257"/>
                  <a:pt x="387513" y="608826"/>
                  <a:pt x="475436" y="612734"/>
                </a:cubicBezTo>
                <a:cubicBezTo>
                  <a:pt x="563359" y="616642"/>
                  <a:pt x="516466" y="57841"/>
                  <a:pt x="592666" y="61749"/>
                </a:cubicBezTo>
                <a:cubicBezTo>
                  <a:pt x="668866" y="65657"/>
                  <a:pt x="866205" y="634226"/>
                  <a:pt x="932636" y="636180"/>
                </a:cubicBezTo>
                <a:cubicBezTo>
                  <a:pt x="999067" y="638134"/>
                  <a:pt x="915051" y="77380"/>
                  <a:pt x="991251" y="73472"/>
                </a:cubicBezTo>
                <a:cubicBezTo>
                  <a:pt x="1067451" y="69564"/>
                  <a:pt x="1315590" y="616642"/>
                  <a:pt x="1389836" y="612734"/>
                </a:cubicBezTo>
                <a:cubicBezTo>
                  <a:pt x="1464082" y="608826"/>
                  <a:pt x="1360528" y="50026"/>
                  <a:pt x="1436728" y="50026"/>
                </a:cubicBezTo>
                <a:cubicBezTo>
                  <a:pt x="1512928" y="50026"/>
                  <a:pt x="1763021" y="621065"/>
                  <a:pt x="1847036" y="612734"/>
                </a:cubicBezTo>
                <a:cubicBezTo>
                  <a:pt x="1931051" y="604403"/>
                  <a:pt x="1856805" y="-5821"/>
                  <a:pt x="1940820" y="41"/>
                </a:cubicBezTo>
                <a:cubicBezTo>
                  <a:pt x="2024835" y="5903"/>
                  <a:pt x="2272974" y="586818"/>
                  <a:pt x="2351128" y="647903"/>
                </a:cubicBezTo>
                <a:cubicBezTo>
                  <a:pt x="2429282" y="708988"/>
                  <a:pt x="2399974" y="407580"/>
                  <a:pt x="2409743" y="366549"/>
                </a:cubicBezTo>
                <a:cubicBezTo>
                  <a:pt x="2419512" y="325518"/>
                  <a:pt x="2409743" y="401718"/>
                  <a:pt x="2409743" y="401718"/>
                </a:cubicBezTo>
                <a:lnTo>
                  <a:pt x="2409743" y="413441"/>
                </a:lnTo>
                <a:lnTo>
                  <a:pt x="2409743" y="37827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9" name="Volný tvar 68"/>
          <p:cNvSpPr/>
          <p:nvPr/>
        </p:nvSpPr>
        <p:spPr>
          <a:xfrm>
            <a:off x="9579573" y="4776696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0" name="Volný tvar 69"/>
          <p:cNvSpPr/>
          <p:nvPr/>
        </p:nvSpPr>
        <p:spPr>
          <a:xfrm>
            <a:off x="5550888" y="4820545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1" name="Volný tvar 70"/>
          <p:cNvSpPr/>
          <p:nvPr/>
        </p:nvSpPr>
        <p:spPr>
          <a:xfrm>
            <a:off x="10598748" y="4786221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72" name="Přímá spojnice 71"/>
          <p:cNvCxnSpPr/>
          <p:nvPr/>
        </p:nvCxnSpPr>
        <p:spPr>
          <a:xfrm>
            <a:off x="7328615" y="1068106"/>
            <a:ext cx="0" cy="4644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>
            <a:off x="9751735" y="1039745"/>
            <a:ext cx="0" cy="4680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>
            <a:off x="8815631" y="1026984"/>
            <a:ext cx="0" cy="4716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7003568" y="564902"/>
            <a:ext cx="999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SBP</a:t>
            </a:r>
            <a:endParaRPr lang="cs-CZ" sz="28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8433073" y="556692"/>
            <a:ext cx="1181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MAP</a:t>
            </a:r>
            <a:endParaRPr lang="cs-CZ" sz="2800" b="1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9405922" y="538964"/>
            <a:ext cx="1284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D</a:t>
            </a:r>
            <a:r>
              <a:rPr lang="cs-CZ" sz="2800" b="1" dirty="0" smtClean="0"/>
              <a:t>BP</a:t>
            </a:r>
            <a:endParaRPr lang="cs-CZ" sz="2800" b="1" dirty="0"/>
          </a:p>
        </p:txBody>
      </p:sp>
      <p:sp>
        <p:nvSpPr>
          <p:cNvPr id="78" name="Ovál 77"/>
          <p:cNvSpPr/>
          <p:nvPr/>
        </p:nvSpPr>
        <p:spPr>
          <a:xfrm>
            <a:off x="6208485" y="5553236"/>
            <a:ext cx="575717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9" name="Ovál 78"/>
          <p:cNvSpPr/>
          <p:nvPr/>
        </p:nvSpPr>
        <p:spPr>
          <a:xfrm>
            <a:off x="6207670" y="6237312"/>
            <a:ext cx="575717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80" name="Přímá spojnice 79"/>
          <p:cNvCxnSpPr/>
          <p:nvPr/>
        </p:nvCxnSpPr>
        <p:spPr>
          <a:xfrm>
            <a:off x="9987757" y="6012347"/>
            <a:ext cx="1476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9997294" y="6183458"/>
            <a:ext cx="151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>
            <a:off x="5729581" y="5743889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>
            <a:off x="6790285" y="5758906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>
            <a:off x="5750032" y="6387115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nice 84"/>
          <p:cNvCxnSpPr/>
          <p:nvPr/>
        </p:nvCxnSpPr>
        <p:spPr>
          <a:xfrm>
            <a:off x="6772557" y="6402594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Volný tvar 85"/>
          <p:cNvSpPr/>
          <p:nvPr/>
        </p:nvSpPr>
        <p:spPr>
          <a:xfrm>
            <a:off x="5760681" y="5960540"/>
            <a:ext cx="1488558" cy="124411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8558" h="60521">
                <a:moveTo>
                  <a:pt x="0" y="4829"/>
                </a:moveTo>
                <a:cubicBezTo>
                  <a:pt x="108098" y="1285"/>
                  <a:pt x="219740" y="-3983"/>
                  <a:pt x="329610" y="4829"/>
                </a:cubicBezTo>
                <a:cubicBezTo>
                  <a:pt x="439480" y="13641"/>
                  <a:pt x="531628" y="49993"/>
                  <a:pt x="659219" y="57704"/>
                </a:cubicBezTo>
                <a:cubicBezTo>
                  <a:pt x="786810" y="65415"/>
                  <a:pt x="981741" y="55307"/>
                  <a:pt x="1095154" y="51093"/>
                </a:cubicBezTo>
                <a:cubicBezTo>
                  <a:pt x="1208567" y="46879"/>
                  <a:pt x="1274134" y="40131"/>
                  <a:pt x="1339701" y="32420"/>
                </a:cubicBezTo>
                <a:cubicBezTo>
                  <a:pt x="1405268" y="24709"/>
                  <a:pt x="1488558" y="4829"/>
                  <a:pt x="1488558" y="482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7" name="Volný tvar 86"/>
          <p:cNvSpPr/>
          <p:nvPr/>
        </p:nvSpPr>
        <p:spPr>
          <a:xfrm>
            <a:off x="5785484" y="6077612"/>
            <a:ext cx="1467293" cy="129517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0693 h 72881"/>
              <a:gd name="connsiteX1" fmla="*/ 329610 w 1488558"/>
              <a:gd name="connsiteY1" fmla="*/ 40693 h 72881"/>
              <a:gd name="connsiteX2" fmla="*/ 680484 w 1488558"/>
              <a:gd name="connsiteY2" fmla="*/ 466 h 72881"/>
              <a:gd name="connsiteX3" fmla="*/ 1052624 w 1488558"/>
              <a:gd name="connsiteY3" fmla="*/ 71440 h 72881"/>
              <a:gd name="connsiteX4" fmla="*/ 1307804 w 1488558"/>
              <a:gd name="connsiteY4" fmla="*/ 47594 h 72881"/>
              <a:gd name="connsiteX5" fmla="*/ 1488558 w 1488558"/>
              <a:gd name="connsiteY5" fmla="*/ 40693 h 72881"/>
              <a:gd name="connsiteX0" fmla="*/ 0 w 1488558"/>
              <a:gd name="connsiteY0" fmla="*/ 40402 h 72590"/>
              <a:gd name="connsiteX1" fmla="*/ 340242 w 1488558"/>
              <a:gd name="connsiteY1" fmla="*/ 50747 h 72590"/>
              <a:gd name="connsiteX2" fmla="*/ 680484 w 1488558"/>
              <a:gd name="connsiteY2" fmla="*/ 175 h 72590"/>
              <a:gd name="connsiteX3" fmla="*/ 1052624 w 1488558"/>
              <a:gd name="connsiteY3" fmla="*/ 71149 h 72590"/>
              <a:gd name="connsiteX4" fmla="*/ 1307804 w 1488558"/>
              <a:gd name="connsiteY4" fmla="*/ 47303 h 72590"/>
              <a:gd name="connsiteX5" fmla="*/ 1488558 w 1488558"/>
              <a:gd name="connsiteY5" fmla="*/ 40402 h 72590"/>
              <a:gd name="connsiteX0" fmla="*/ 0 w 1467293"/>
              <a:gd name="connsiteY0" fmla="*/ 61104 h 72602"/>
              <a:gd name="connsiteX1" fmla="*/ 318977 w 1467293"/>
              <a:gd name="connsiteY1" fmla="*/ 50759 h 72602"/>
              <a:gd name="connsiteX2" fmla="*/ 659219 w 1467293"/>
              <a:gd name="connsiteY2" fmla="*/ 187 h 72602"/>
              <a:gd name="connsiteX3" fmla="*/ 1031359 w 1467293"/>
              <a:gd name="connsiteY3" fmla="*/ 71161 h 72602"/>
              <a:gd name="connsiteX4" fmla="*/ 1286539 w 1467293"/>
              <a:gd name="connsiteY4" fmla="*/ 47315 h 72602"/>
              <a:gd name="connsiteX5" fmla="*/ 1467293 w 1467293"/>
              <a:gd name="connsiteY5" fmla="*/ 40414 h 72602"/>
              <a:gd name="connsiteX0" fmla="*/ 0 w 1467293"/>
              <a:gd name="connsiteY0" fmla="*/ 63571 h 63571"/>
              <a:gd name="connsiteX1" fmla="*/ 318977 w 1467293"/>
              <a:gd name="connsiteY1" fmla="*/ 53226 h 63571"/>
              <a:gd name="connsiteX2" fmla="*/ 659219 w 1467293"/>
              <a:gd name="connsiteY2" fmla="*/ 2654 h 63571"/>
              <a:gd name="connsiteX3" fmla="*/ 1041992 w 1467293"/>
              <a:gd name="connsiteY3" fmla="*/ 11561 h 63571"/>
              <a:gd name="connsiteX4" fmla="*/ 1286539 w 1467293"/>
              <a:gd name="connsiteY4" fmla="*/ 49782 h 63571"/>
              <a:gd name="connsiteX5" fmla="*/ 1467293 w 1467293"/>
              <a:gd name="connsiteY5" fmla="*/ 42881 h 63571"/>
              <a:gd name="connsiteX0" fmla="*/ 0 w 1467293"/>
              <a:gd name="connsiteY0" fmla="*/ 63005 h 63005"/>
              <a:gd name="connsiteX1" fmla="*/ 318977 w 1467293"/>
              <a:gd name="connsiteY1" fmla="*/ 52660 h 63005"/>
              <a:gd name="connsiteX2" fmla="*/ 659219 w 1467293"/>
              <a:gd name="connsiteY2" fmla="*/ 2088 h 63005"/>
              <a:gd name="connsiteX3" fmla="*/ 1041992 w 1467293"/>
              <a:gd name="connsiteY3" fmla="*/ 10995 h 63005"/>
              <a:gd name="connsiteX4" fmla="*/ 1275906 w 1467293"/>
              <a:gd name="connsiteY4" fmla="*/ 23354 h 63005"/>
              <a:gd name="connsiteX5" fmla="*/ 1467293 w 1467293"/>
              <a:gd name="connsiteY5" fmla="*/ 42315 h 63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7293" h="63005">
                <a:moveTo>
                  <a:pt x="0" y="63005"/>
                </a:moveTo>
                <a:cubicBezTo>
                  <a:pt x="108098" y="59461"/>
                  <a:pt x="209107" y="62813"/>
                  <a:pt x="318977" y="52660"/>
                </a:cubicBezTo>
                <a:cubicBezTo>
                  <a:pt x="428847" y="42507"/>
                  <a:pt x="538717" y="9032"/>
                  <a:pt x="659219" y="2088"/>
                </a:cubicBezTo>
                <a:cubicBezTo>
                  <a:pt x="779722" y="-4856"/>
                  <a:pt x="939211" y="7451"/>
                  <a:pt x="1041992" y="10995"/>
                </a:cubicBezTo>
                <a:cubicBezTo>
                  <a:pt x="1144773" y="14539"/>
                  <a:pt x="1205023" y="18134"/>
                  <a:pt x="1275906" y="23354"/>
                </a:cubicBezTo>
                <a:cubicBezTo>
                  <a:pt x="1346789" y="28574"/>
                  <a:pt x="1467293" y="42315"/>
                  <a:pt x="1467293" y="4231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8" name="Ovál 87"/>
          <p:cNvSpPr/>
          <p:nvPr/>
        </p:nvSpPr>
        <p:spPr>
          <a:xfrm>
            <a:off x="8260332" y="5611680"/>
            <a:ext cx="575717" cy="22693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9" name="Ovál 88"/>
          <p:cNvSpPr/>
          <p:nvPr/>
        </p:nvSpPr>
        <p:spPr>
          <a:xfrm>
            <a:off x="8250268" y="6343409"/>
            <a:ext cx="575717" cy="2244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90" name="Přímá spojnice 89"/>
          <p:cNvCxnSpPr/>
          <p:nvPr/>
        </p:nvCxnSpPr>
        <p:spPr>
          <a:xfrm>
            <a:off x="7797671" y="5758060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90"/>
          <p:cNvCxnSpPr/>
          <p:nvPr/>
        </p:nvCxnSpPr>
        <p:spPr>
          <a:xfrm>
            <a:off x="8805210" y="5773077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7818122" y="6401286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92"/>
          <p:cNvCxnSpPr/>
          <p:nvPr/>
        </p:nvCxnSpPr>
        <p:spPr>
          <a:xfrm>
            <a:off x="8798115" y="6416765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Volný tvar 93"/>
          <p:cNvSpPr/>
          <p:nvPr/>
        </p:nvSpPr>
        <p:spPr>
          <a:xfrm>
            <a:off x="7808613" y="5957174"/>
            <a:ext cx="1488558" cy="102888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  <a:gd name="connsiteX0" fmla="*/ 0 w 1488558"/>
              <a:gd name="connsiteY0" fmla="*/ 4093 h 52363"/>
              <a:gd name="connsiteX1" fmla="*/ 329610 w 1488558"/>
              <a:gd name="connsiteY1" fmla="*/ 4093 h 52363"/>
              <a:gd name="connsiteX2" fmla="*/ 669851 w 1488558"/>
              <a:gd name="connsiteY2" fmla="*/ 46623 h 52363"/>
              <a:gd name="connsiteX3" fmla="*/ 1095154 w 1488558"/>
              <a:gd name="connsiteY3" fmla="*/ 50357 h 52363"/>
              <a:gd name="connsiteX4" fmla="*/ 1339701 w 1488558"/>
              <a:gd name="connsiteY4" fmla="*/ 31684 h 52363"/>
              <a:gd name="connsiteX5" fmla="*/ 1488558 w 1488558"/>
              <a:gd name="connsiteY5" fmla="*/ 4093 h 52363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3896"/>
              <a:gd name="connsiteX1" fmla="*/ 329610 w 1488558"/>
              <a:gd name="connsiteY1" fmla="*/ 4093 h 53896"/>
              <a:gd name="connsiteX2" fmla="*/ 669851 w 1488558"/>
              <a:gd name="connsiteY2" fmla="*/ 46623 h 53896"/>
              <a:gd name="connsiteX3" fmla="*/ 1095154 w 1488558"/>
              <a:gd name="connsiteY3" fmla="*/ 50357 h 53896"/>
              <a:gd name="connsiteX4" fmla="*/ 1339701 w 1488558"/>
              <a:gd name="connsiteY4" fmla="*/ 31684 h 53896"/>
              <a:gd name="connsiteX5" fmla="*/ 1488558 w 1488558"/>
              <a:gd name="connsiteY5" fmla="*/ 4093 h 53896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23358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1680"/>
              <a:gd name="connsiteX1" fmla="*/ 329610 w 1488558"/>
              <a:gd name="connsiteY1" fmla="*/ 4093 h 51680"/>
              <a:gd name="connsiteX2" fmla="*/ 669851 w 1488558"/>
              <a:gd name="connsiteY2" fmla="*/ 46623 h 51680"/>
              <a:gd name="connsiteX3" fmla="*/ 911482 w 1488558"/>
              <a:gd name="connsiteY3" fmla="*/ 49761 h 51680"/>
              <a:gd name="connsiteX4" fmla="*/ 1095154 w 1488558"/>
              <a:gd name="connsiteY4" fmla="*/ 50357 h 51680"/>
              <a:gd name="connsiteX5" fmla="*/ 1339701 w 1488558"/>
              <a:gd name="connsiteY5" fmla="*/ 31684 h 51680"/>
              <a:gd name="connsiteX6" fmla="*/ 1488558 w 1488558"/>
              <a:gd name="connsiteY6" fmla="*/ 4093 h 51680"/>
              <a:gd name="connsiteX0" fmla="*/ 0 w 1488558"/>
              <a:gd name="connsiteY0" fmla="*/ 4093 h 50544"/>
              <a:gd name="connsiteX1" fmla="*/ 329610 w 1488558"/>
              <a:gd name="connsiteY1" fmla="*/ 4093 h 50544"/>
              <a:gd name="connsiteX2" fmla="*/ 669851 w 1488558"/>
              <a:gd name="connsiteY2" fmla="*/ 46623 h 50544"/>
              <a:gd name="connsiteX3" fmla="*/ 911482 w 1488558"/>
              <a:gd name="connsiteY3" fmla="*/ 49761 h 50544"/>
              <a:gd name="connsiteX4" fmla="*/ 1095154 w 1488558"/>
              <a:gd name="connsiteY4" fmla="*/ 50357 h 50544"/>
              <a:gd name="connsiteX5" fmla="*/ 1339701 w 1488558"/>
              <a:gd name="connsiteY5" fmla="*/ 31684 h 50544"/>
              <a:gd name="connsiteX6" fmla="*/ 1488558 w 1488558"/>
              <a:gd name="connsiteY6" fmla="*/ 4093 h 50544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39701 w 1488558"/>
              <a:gd name="connsiteY5" fmla="*/ 31684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7400 h 53068"/>
              <a:gd name="connsiteX1" fmla="*/ 329610 w 1488558"/>
              <a:gd name="connsiteY1" fmla="*/ 7400 h 53068"/>
              <a:gd name="connsiteX2" fmla="*/ 669851 w 1488558"/>
              <a:gd name="connsiteY2" fmla="*/ 49930 h 53068"/>
              <a:gd name="connsiteX3" fmla="*/ 911482 w 1488558"/>
              <a:gd name="connsiteY3" fmla="*/ 53068 h 53068"/>
              <a:gd name="connsiteX4" fmla="*/ 1178281 w 1488558"/>
              <a:gd name="connsiteY4" fmla="*/ 19003 h 53068"/>
              <a:gd name="connsiteX5" fmla="*/ 1351577 w 1488558"/>
              <a:gd name="connsiteY5" fmla="*/ 8995 h 53068"/>
              <a:gd name="connsiteX6" fmla="*/ 1488558 w 1488558"/>
              <a:gd name="connsiteY6" fmla="*/ 7400 h 53068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288593 w 1488558"/>
              <a:gd name="connsiteY5" fmla="*/ 15167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410099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136717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8558" h="50051">
                <a:moveTo>
                  <a:pt x="0" y="4093"/>
                </a:moveTo>
                <a:cubicBezTo>
                  <a:pt x="108098" y="549"/>
                  <a:pt x="217968" y="-2995"/>
                  <a:pt x="329610" y="4093"/>
                </a:cubicBezTo>
                <a:cubicBezTo>
                  <a:pt x="441252" y="11181"/>
                  <a:pt x="589766" y="43479"/>
                  <a:pt x="669851" y="46623"/>
                </a:cubicBezTo>
                <a:cubicBezTo>
                  <a:pt x="749936" y="49767"/>
                  <a:pt x="769851" y="22437"/>
                  <a:pt x="810123" y="22960"/>
                </a:cubicBezTo>
                <a:cubicBezTo>
                  <a:pt x="850395" y="23483"/>
                  <a:pt x="854668" y="53289"/>
                  <a:pt x="911482" y="49761"/>
                </a:cubicBezTo>
                <a:cubicBezTo>
                  <a:pt x="992818" y="44095"/>
                  <a:pt x="999989" y="17931"/>
                  <a:pt x="1046229" y="15696"/>
                </a:cubicBezTo>
                <a:cubicBezTo>
                  <a:pt x="1092469" y="13461"/>
                  <a:pt x="1154131" y="36528"/>
                  <a:pt x="1188923" y="36352"/>
                </a:cubicBezTo>
                <a:cubicBezTo>
                  <a:pt x="1209918" y="33192"/>
                  <a:pt x="1312535" y="9906"/>
                  <a:pt x="1343424" y="5688"/>
                </a:cubicBezTo>
                <a:cubicBezTo>
                  <a:pt x="1374313" y="1470"/>
                  <a:pt x="1488558" y="4093"/>
                  <a:pt x="1488558" y="409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95" name="Ovál 94"/>
          <p:cNvSpPr/>
          <p:nvPr/>
        </p:nvSpPr>
        <p:spPr>
          <a:xfrm>
            <a:off x="10435102" y="5654508"/>
            <a:ext cx="575717" cy="14458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96" name="Ovál 95"/>
          <p:cNvSpPr/>
          <p:nvPr/>
        </p:nvSpPr>
        <p:spPr>
          <a:xfrm>
            <a:off x="10434287" y="6397104"/>
            <a:ext cx="575717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97" name="Přímá spojnice 96"/>
          <p:cNvCxnSpPr/>
          <p:nvPr/>
        </p:nvCxnSpPr>
        <p:spPr>
          <a:xfrm>
            <a:off x="9956198" y="5779326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97"/>
          <p:cNvCxnSpPr/>
          <p:nvPr/>
        </p:nvCxnSpPr>
        <p:spPr>
          <a:xfrm>
            <a:off x="10434287" y="5779326"/>
            <a:ext cx="10615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98"/>
          <p:cNvCxnSpPr/>
          <p:nvPr/>
        </p:nvCxnSpPr>
        <p:spPr>
          <a:xfrm>
            <a:off x="9976649" y="6422552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/>
          <p:cNvCxnSpPr/>
          <p:nvPr/>
        </p:nvCxnSpPr>
        <p:spPr>
          <a:xfrm>
            <a:off x="10434287" y="6424539"/>
            <a:ext cx="10437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Volný tvar 100"/>
          <p:cNvSpPr/>
          <p:nvPr/>
        </p:nvSpPr>
        <p:spPr>
          <a:xfrm flipV="1">
            <a:off x="7808597" y="6085759"/>
            <a:ext cx="1488558" cy="102888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  <a:gd name="connsiteX0" fmla="*/ 0 w 1488558"/>
              <a:gd name="connsiteY0" fmla="*/ 4093 h 52363"/>
              <a:gd name="connsiteX1" fmla="*/ 329610 w 1488558"/>
              <a:gd name="connsiteY1" fmla="*/ 4093 h 52363"/>
              <a:gd name="connsiteX2" fmla="*/ 669851 w 1488558"/>
              <a:gd name="connsiteY2" fmla="*/ 46623 h 52363"/>
              <a:gd name="connsiteX3" fmla="*/ 1095154 w 1488558"/>
              <a:gd name="connsiteY3" fmla="*/ 50357 h 52363"/>
              <a:gd name="connsiteX4" fmla="*/ 1339701 w 1488558"/>
              <a:gd name="connsiteY4" fmla="*/ 31684 h 52363"/>
              <a:gd name="connsiteX5" fmla="*/ 1488558 w 1488558"/>
              <a:gd name="connsiteY5" fmla="*/ 4093 h 52363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3896"/>
              <a:gd name="connsiteX1" fmla="*/ 329610 w 1488558"/>
              <a:gd name="connsiteY1" fmla="*/ 4093 h 53896"/>
              <a:gd name="connsiteX2" fmla="*/ 669851 w 1488558"/>
              <a:gd name="connsiteY2" fmla="*/ 46623 h 53896"/>
              <a:gd name="connsiteX3" fmla="*/ 1095154 w 1488558"/>
              <a:gd name="connsiteY3" fmla="*/ 50357 h 53896"/>
              <a:gd name="connsiteX4" fmla="*/ 1339701 w 1488558"/>
              <a:gd name="connsiteY4" fmla="*/ 31684 h 53896"/>
              <a:gd name="connsiteX5" fmla="*/ 1488558 w 1488558"/>
              <a:gd name="connsiteY5" fmla="*/ 4093 h 53896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23358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1680"/>
              <a:gd name="connsiteX1" fmla="*/ 329610 w 1488558"/>
              <a:gd name="connsiteY1" fmla="*/ 4093 h 51680"/>
              <a:gd name="connsiteX2" fmla="*/ 669851 w 1488558"/>
              <a:gd name="connsiteY2" fmla="*/ 46623 h 51680"/>
              <a:gd name="connsiteX3" fmla="*/ 911482 w 1488558"/>
              <a:gd name="connsiteY3" fmla="*/ 49761 h 51680"/>
              <a:gd name="connsiteX4" fmla="*/ 1095154 w 1488558"/>
              <a:gd name="connsiteY4" fmla="*/ 50357 h 51680"/>
              <a:gd name="connsiteX5" fmla="*/ 1339701 w 1488558"/>
              <a:gd name="connsiteY5" fmla="*/ 31684 h 51680"/>
              <a:gd name="connsiteX6" fmla="*/ 1488558 w 1488558"/>
              <a:gd name="connsiteY6" fmla="*/ 4093 h 51680"/>
              <a:gd name="connsiteX0" fmla="*/ 0 w 1488558"/>
              <a:gd name="connsiteY0" fmla="*/ 4093 h 50544"/>
              <a:gd name="connsiteX1" fmla="*/ 329610 w 1488558"/>
              <a:gd name="connsiteY1" fmla="*/ 4093 h 50544"/>
              <a:gd name="connsiteX2" fmla="*/ 669851 w 1488558"/>
              <a:gd name="connsiteY2" fmla="*/ 46623 h 50544"/>
              <a:gd name="connsiteX3" fmla="*/ 911482 w 1488558"/>
              <a:gd name="connsiteY3" fmla="*/ 49761 h 50544"/>
              <a:gd name="connsiteX4" fmla="*/ 1095154 w 1488558"/>
              <a:gd name="connsiteY4" fmla="*/ 50357 h 50544"/>
              <a:gd name="connsiteX5" fmla="*/ 1339701 w 1488558"/>
              <a:gd name="connsiteY5" fmla="*/ 31684 h 50544"/>
              <a:gd name="connsiteX6" fmla="*/ 1488558 w 1488558"/>
              <a:gd name="connsiteY6" fmla="*/ 4093 h 50544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39701 w 1488558"/>
              <a:gd name="connsiteY5" fmla="*/ 31684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7400 h 53068"/>
              <a:gd name="connsiteX1" fmla="*/ 329610 w 1488558"/>
              <a:gd name="connsiteY1" fmla="*/ 7400 h 53068"/>
              <a:gd name="connsiteX2" fmla="*/ 669851 w 1488558"/>
              <a:gd name="connsiteY2" fmla="*/ 49930 h 53068"/>
              <a:gd name="connsiteX3" fmla="*/ 911482 w 1488558"/>
              <a:gd name="connsiteY3" fmla="*/ 53068 h 53068"/>
              <a:gd name="connsiteX4" fmla="*/ 1178281 w 1488558"/>
              <a:gd name="connsiteY4" fmla="*/ 19003 h 53068"/>
              <a:gd name="connsiteX5" fmla="*/ 1351577 w 1488558"/>
              <a:gd name="connsiteY5" fmla="*/ 8995 h 53068"/>
              <a:gd name="connsiteX6" fmla="*/ 1488558 w 1488558"/>
              <a:gd name="connsiteY6" fmla="*/ 7400 h 53068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288593 w 1488558"/>
              <a:gd name="connsiteY5" fmla="*/ 15167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410099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136717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8558" h="50051">
                <a:moveTo>
                  <a:pt x="0" y="4093"/>
                </a:moveTo>
                <a:cubicBezTo>
                  <a:pt x="108098" y="549"/>
                  <a:pt x="217968" y="-2995"/>
                  <a:pt x="329610" y="4093"/>
                </a:cubicBezTo>
                <a:cubicBezTo>
                  <a:pt x="441252" y="11181"/>
                  <a:pt x="589766" y="43479"/>
                  <a:pt x="669851" y="46623"/>
                </a:cubicBezTo>
                <a:cubicBezTo>
                  <a:pt x="749936" y="49767"/>
                  <a:pt x="769851" y="22437"/>
                  <a:pt x="810123" y="22960"/>
                </a:cubicBezTo>
                <a:cubicBezTo>
                  <a:pt x="850395" y="23483"/>
                  <a:pt x="854668" y="53289"/>
                  <a:pt x="911482" y="49761"/>
                </a:cubicBezTo>
                <a:cubicBezTo>
                  <a:pt x="992818" y="44095"/>
                  <a:pt x="999989" y="17931"/>
                  <a:pt x="1046229" y="15696"/>
                </a:cubicBezTo>
                <a:cubicBezTo>
                  <a:pt x="1092469" y="13461"/>
                  <a:pt x="1154131" y="36528"/>
                  <a:pt x="1188923" y="36352"/>
                </a:cubicBezTo>
                <a:cubicBezTo>
                  <a:pt x="1209918" y="33192"/>
                  <a:pt x="1312535" y="9906"/>
                  <a:pt x="1343424" y="5688"/>
                </a:cubicBezTo>
                <a:cubicBezTo>
                  <a:pt x="1374313" y="1470"/>
                  <a:pt x="1488558" y="4093"/>
                  <a:pt x="1488558" y="409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102" name="Přímá spojnice se šipkou 101"/>
          <p:cNvCxnSpPr/>
          <p:nvPr/>
        </p:nvCxnSpPr>
        <p:spPr>
          <a:xfrm>
            <a:off x="5785484" y="6084951"/>
            <a:ext cx="477690" cy="834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Přímá spojnice se šipkou 102"/>
          <p:cNvCxnSpPr/>
          <p:nvPr/>
        </p:nvCxnSpPr>
        <p:spPr>
          <a:xfrm>
            <a:off x="7863660" y="6093296"/>
            <a:ext cx="39178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se šipkou 103"/>
          <p:cNvCxnSpPr/>
          <p:nvPr/>
        </p:nvCxnSpPr>
        <p:spPr>
          <a:xfrm>
            <a:off x="10023142" y="6105171"/>
            <a:ext cx="39178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ál 104"/>
          <p:cNvSpPr/>
          <p:nvPr/>
        </p:nvSpPr>
        <p:spPr>
          <a:xfrm>
            <a:off x="7238615" y="2572263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6" name="Ovál 105"/>
          <p:cNvSpPr/>
          <p:nvPr/>
        </p:nvSpPr>
        <p:spPr>
          <a:xfrm>
            <a:off x="9677651" y="3123601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7" name="Ovál 106"/>
          <p:cNvSpPr/>
          <p:nvPr/>
        </p:nvSpPr>
        <p:spPr>
          <a:xfrm>
            <a:off x="8715210" y="2889162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14" name="TextovéPole 113"/>
          <p:cNvSpPr txBox="1"/>
          <p:nvPr/>
        </p:nvSpPr>
        <p:spPr>
          <a:xfrm>
            <a:off x="1486694" y="5871171"/>
            <a:ext cx="2900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Blood flow in the artery</a:t>
            </a:r>
            <a:endParaRPr lang="en-GB" sz="2400" dirty="0"/>
          </a:p>
        </p:txBody>
      </p:sp>
      <p:sp>
        <p:nvSpPr>
          <p:cNvPr id="117" name="TextovéPole 116"/>
          <p:cNvSpPr txBox="1"/>
          <p:nvPr/>
        </p:nvSpPr>
        <p:spPr>
          <a:xfrm>
            <a:off x="282111" y="44624"/>
            <a:ext cx="8256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Principles of blood pressure measurement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1117</Words>
  <Application>Microsoft Office PowerPoint</Application>
  <PresentationFormat>Vlastní</PresentationFormat>
  <Paragraphs>242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(VIII.) blood pressure in man (IX.) Non-invasive methods of blood pressure measurement </vt:lpstr>
      <vt:lpstr>Prezentace aplikace PowerPoint</vt:lpstr>
      <vt:lpstr>MAP is a function of cardiac output and total peripheral resistance </vt:lpstr>
      <vt:lpstr>Blood pressure regulation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Krevní tlak u člověka (IX.) Neinvazivní metody měření krevního tlaku</dc:title>
  <dc:creator>user</dc:creator>
  <cp:lastModifiedBy>Johanka</cp:lastModifiedBy>
  <cp:revision>130</cp:revision>
  <dcterms:created xsi:type="dcterms:W3CDTF">2015-10-07T13:05:50Z</dcterms:created>
  <dcterms:modified xsi:type="dcterms:W3CDTF">2017-03-14T12:57:37Z</dcterms:modified>
</cp:coreProperties>
</file>