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71" r:id="rId2"/>
    <p:sldId id="272" r:id="rId3"/>
    <p:sldId id="260" r:id="rId4"/>
    <p:sldId id="265" r:id="rId5"/>
    <p:sldId id="261" r:id="rId6"/>
    <p:sldId id="263" r:id="rId7"/>
    <p:sldId id="264" r:id="rId8"/>
    <p:sldId id="259" r:id="rId9"/>
    <p:sldId id="268" r:id="rId10"/>
    <p:sldId id="266" r:id="rId11"/>
    <p:sldId id="267" r:id="rId12"/>
    <p:sldId id="269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Ševčíková Tereza" initials="ŠT" lastIdx="1" clrIdx="0"/>
  <p:cmAuthor id="1" name="Gachallová Natália" initials="GN" lastIdx="2" clrIdx="1"/>
  <p:cmAuthor id="2" name="Pavel Ševčík" initials="PŠ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3783" autoAdjust="0"/>
  </p:normalViewPr>
  <p:slideViewPr>
    <p:cSldViewPr>
      <p:cViewPr>
        <p:scale>
          <a:sx n="70" d="100"/>
          <a:sy n="70" d="100"/>
        </p:scale>
        <p:origin x="-130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650"/>
    </p:cViewPr>
  </p:outlineViewPr>
  <p:notesTextViewPr>
    <p:cViewPr>
      <p:scale>
        <a:sx n="1" d="1"/>
        <a:sy n="1" d="1"/>
      </p:scale>
      <p:origin x="0" y="282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C0343A-0483-413A-89CB-D14B56CD26B0}" type="datetimeFigureOut">
              <a:rPr lang="cs-CZ" smtClean="0"/>
              <a:pPr/>
              <a:t>13.4.2019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4C91D3-3333-438C-AB63-CB8ED094FC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903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Subchronic</a:t>
            </a:r>
            <a:r>
              <a:rPr lang="cs-CZ" dirty="0"/>
              <a:t>: </a:t>
            </a:r>
            <a:r>
              <a:rPr lang="en-US" dirty="0"/>
              <a:t>the period is usually as long as a month but less than 10% of a lifetime.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C91D3-3333-438C-AB63-CB8ED094FC8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251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Vitrectomia</a:t>
            </a:r>
            <a:r>
              <a:rPr lang="cs-CZ" dirty="0"/>
              <a:t> = </a:t>
            </a:r>
            <a:r>
              <a:rPr lang="cs-CZ" dirty="0" err="1"/>
              <a:t>surgical</a:t>
            </a:r>
            <a:r>
              <a:rPr lang="cs-CZ" dirty="0"/>
              <a:t> </a:t>
            </a:r>
            <a:r>
              <a:rPr lang="cs-CZ" dirty="0" err="1"/>
              <a:t>removal</a:t>
            </a:r>
            <a:r>
              <a:rPr lang="cs-CZ" dirty="0"/>
              <a:t> of the </a:t>
            </a:r>
            <a:r>
              <a:rPr lang="cs-CZ" dirty="0" err="1"/>
              <a:t>vitreous</a:t>
            </a:r>
            <a:r>
              <a:rPr lang="cs-CZ" dirty="0"/>
              <a:t> gel from the </a:t>
            </a:r>
            <a:r>
              <a:rPr lang="cs-CZ" dirty="0" err="1"/>
              <a:t>middle</a:t>
            </a:r>
            <a:r>
              <a:rPr lang="cs-CZ" dirty="0"/>
              <a:t> of the </a:t>
            </a:r>
            <a:r>
              <a:rPr lang="cs-CZ" dirty="0" err="1"/>
              <a:t>eye</a:t>
            </a:r>
            <a:r>
              <a:rPr lang="cs-CZ" dirty="0"/>
              <a:t>; </a:t>
            </a:r>
            <a:r>
              <a:rPr lang="cs-CZ" dirty="0" err="1"/>
              <a:t>often</a:t>
            </a:r>
            <a:r>
              <a:rPr lang="cs-CZ" dirty="0"/>
              <a:t> </a:t>
            </a:r>
            <a:r>
              <a:rPr lang="cs-CZ" dirty="0" err="1"/>
              <a:t>due</a:t>
            </a:r>
            <a:r>
              <a:rPr lang="cs-CZ" dirty="0"/>
              <a:t> to </a:t>
            </a:r>
            <a:r>
              <a:rPr lang="cs-CZ" dirty="0" err="1"/>
              <a:t>its</a:t>
            </a:r>
            <a:r>
              <a:rPr lang="cs-CZ" baseline="0" dirty="0"/>
              <a:t> </a:t>
            </a:r>
            <a:r>
              <a:rPr lang="cs-CZ" baseline="0" dirty="0" err="1"/>
              <a:t>entanglement</a:t>
            </a:r>
            <a:r>
              <a:rPr lang="cs-CZ" baseline="0" dirty="0"/>
              <a:t> </a:t>
            </a:r>
            <a:r>
              <a:rPr lang="cs-CZ" baseline="0" dirty="0" err="1"/>
              <a:t>with</a:t>
            </a:r>
            <a:r>
              <a:rPr lang="cs-CZ" baseline="0" dirty="0"/>
              <a:t> </a:t>
            </a:r>
            <a:r>
              <a:rPr lang="cs-CZ" baseline="0" dirty="0" err="1"/>
              <a:t>intraocular</a:t>
            </a:r>
            <a:r>
              <a:rPr lang="cs-CZ" baseline="0" dirty="0"/>
              <a:t> </a:t>
            </a:r>
            <a:r>
              <a:rPr lang="cs-CZ" baseline="0" dirty="0" err="1"/>
              <a:t>lens</a:t>
            </a:r>
            <a:r>
              <a:rPr lang="cs-CZ" baseline="0" dirty="0"/>
              <a:t> </a:t>
            </a:r>
            <a:r>
              <a:rPr lang="cs-CZ" baseline="0" dirty="0" err="1"/>
              <a:t>or</a:t>
            </a:r>
            <a:r>
              <a:rPr lang="cs-CZ" baseline="0" dirty="0"/>
              <a:t> other </a:t>
            </a:r>
            <a:r>
              <a:rPr lang="cs-CZ" baseline="0" dirty="0" err="1"/>
              <a:t>structures</a:t>
            </a:r>
            <a:r>
              <a:rPr lang="cs-CZ" baseline="0" dirty="0"/>
              <a:t> in the </a:t>
            </a:r>
            <a:r>
              <a:rPr lang="cs-CZ" baseline="0" dirty="0" err="1" smtClean="0"/>
              <a:t>eye</a:t>
            </a:r>
            <a:r>
              <a:rPr lang="cs-CZ" baseline="0" dirty="0" smtClean="0"/>
              <a:t>; </a:t>
            </a:r>
            <a:r>
              <a:rPr lang="cs-CZ" baseline="0" dirty="0" err="1" smtClean="0"/>
              <a:t>lens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entis</a:t>
            </a:r>
            <a:r>
              <a:rPr lang="cs-CZ" baseline="0" dirty="0" smtClean="0"/>
              <a:t>,  f. = </a:t>
            </a:r>
            <a:r>
              <a:rPr lang="cs-CZ" baseline="0" dirty="0" err="1" smtClean="0"/>
              <a:t>lens</a:t>
            </a:r>
            <a:endParaRPr lang="cs-CZ" baseline="0" dirty="0" smtClean="0"/>
          </a:p>
          <a:p>
            <a:r>
              <a:rPr lang="cs-CZ" baseline="0" dirty="0" err="1" smtClean="0"/>
              <a:t>Defectus</a:t>
            </a:r>
            <a:r>
              <a:rPr lang="cs-CZ" baseline="0" dirty="0" smtClean="0"/>
              <a:t> visus </a:t>
            </a:r>
            <a:r>
              <a:rPr lang="cs-CZ" baseline="0" dirty="0" err="1" smtClean="0"/>
              <a:t>lateris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dextri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acutus</a:t>
            </a:r>
            <a:r>
              <a:rPr lang="cs-CZ" baseline="0" dirty="0" smtClean="0"/>
              <a:t>; </a:t>
            </a:r>
            <a:r>
              <a:rPr lang="cs-CZ" baseline="0" dirty="0" err="1" smtClean="0"/>
              <a:t>subluxatio</a:t>
            </a:r>
            <a:r>
              <a:rPr lang="cs-CZ" baseline="0" dirty="0" smtClean="0"/>
              <a:t> </a:t>
            </a:r>
            <a:r>
              <a:rPr lang="cs-CZ" baseline="0" dirty="0" err="1" smtClean="0"/>
              <a:t>lentis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anterior</a:t>
            </a:r>
            <a:r>
              <a:rPr lang="cs-CZ" baseline="0" dirty="0" smtClean="0"/>
              <a:t>; </a:t>
            </a:r>
            <a:r>
              <a:rPr lang="cs-CZ" baseline="0" dirty="0" err="1" smtClean="0"/>
              <a:t>extractio</a:t>
            </a:r>
            <a:r>
              <a:rPr lang="cs-CZ" baseline="0" dirty="0" smtClean="0"/>
              <a:t> </a:t>
            </a:r>
            <a:r>
              <a:rPr lang="cs-CZ" baseline="0" dirty="0" err="1" smtClean="0"/>
              <a:t>lentis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chirurgica</a:t>
            </a:r>
            <a:r>
              <a:rPr lang="cs-CZ" baseline="0" dirty="0" smtClean="0"/>
              <a:t>; </a:t>
            </a:r>
            <a:r>
              <a:rPr lang="cs-CZ" baseline="0" dirty="0" err="1" smtClean="0"/>
              <a:t>vitrectomia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anterior</a:t>
            </a:r>
            <a:r>
              <a:rPr lang="cs-CZ" baseline="0" dirty="0" smtClean="0"/>
              <a:t>; </a:t>
            </a:r>
            <a:r>
              <a:rPr lang="cs-CZ" baseline="0" dirty="0" err="1" smtClean="0"/>
              <a:t>implantatio</a:t>
            </a:r>
            <a:r>
              <a:rPr lang="cs-CZ" baseline="0" dirty="0" smtClean="0"/>
              <a:t> </a:t>
            </a:r>
            <a:r>
              <a:rPr lang="cs-CZ" baseline="0" dirty="0" err="1" smtClean="0"/>
              <a:t>lentis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intraocularis</a:t>
            </a:r>
            <a:r>
              <a:rPr lang="cs-CZ" baseline="0" dirty="0" smtClean="0"/>
              <a:t>; </a:t>
            </a:r>
            <a:r>
              <a:rPr lang="cs-CZ" baseline="0" dirty="0" err="1" smtClean="0"/>
              <a:t>dislocatio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completa</a:t>
            </a:r>
            <a:r>
              <a:rPr lang="cs-CZ" baseline="0" dirty="0" smtClean="0"/>
              <a:t>/</a:t>
            </a:r>
            <a:r>
              <a:rPr lang="cs-CZ" baseline="0" dirty="0" err="1" smtClean="0"/>
              <a:t>partialis</a:t>
            </a:r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C91D3-3333-438C-AB63-CB8ED094FC87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48553-C4F0-4378-8C31-3FB95D960048}" type="datetimeFigureOut">
              <a:rPr lang="cs-CZ" smtClean="0"/>
              <a:pPr/>
              <a:t>13.4.2019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EA2EE90-B14A-41F6-9AC2-36E75B2009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48553-C4F0-4378-8C31-3FB95D960048}" type="datetimeFigureOut">
              <a:rPr lang="cs-CZ" smtClean="0"/>
              <a:pPr/>
              <a:t>13.4.2019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EE90-B14A-41F6-9AC2-36E75B2009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EA2EE90-B14A-41F6-9AC2-36E75B2009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48553-C4F0-4378-8C31-3FB95D960048}" type="datetimeFigureOut">
              <a:rPr lang="cs-CZ" smtClean="0"/>
              <a:pPr/>
              <a:t>13.4.2019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48553-C4F0-4378-8C31-3FB95D960048}" type="datetimeFigureOut">
              <a:rPr lang="cs-CZ" smtClean="0"/>
              <a:pPr/>
              <a:t>13.4.2019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EA2EE90-B14A-41F6-9AC2-36E75B2009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48553-C4F0-4378-8C31-3FB95D960048}" type="datetimeFigureOut">
              <a:rPr lang="cs-CZ" smtClean="0"/>
              <a:pPr/>
              <a:t>13.4.2019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EA2EE90-B14A-41F6-9AC2-36E75B2009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6B48553-C4F0-4378-8C31-3FB95D960048}" type="datetimeFigureOut">
              <a:rPr lang="cs-CZ" smtClean="0"/>
              <a:pPr/>
              <a:t>13.4.2019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EE90-B14A-41F6-9AC2-36E75B2009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48553-C4F0-4378-8C31-3FB95D960048}" type="datetimeFigureOut">
              <a:rPr lang="cs-CZ" smtClean="0"/>
              <a:pPr/>
              <a:t>13.4.2019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EA2EE90-B14A-41F6-9AC2-36E75B2009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48553-C4F0-4378-8C31-3FB95D960048}" type="datetimeFigureOut">
              <a:rPr lang="cs-CZ" smtClean="0"/>
              <a:pPr/>
              <a:t>13.4.2019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EA2EE90-B14A-41F6-9AC2-36E75B2009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48553-C4F0-4378-8C31-3FB95D960048}" type="datetimeFigureOut">
              <a:rPr lang="cs-CZ" smtClean="0"/>
              <a:pPr/>
              <a:t>13.4.2019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EA2EE90-B14A-41F6-9AC2-36E75B2009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EA2EE90-B14A-41F6-9AC2-36E75B2009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48553-C4F0-4378-8C31-3FB95D960048}" type="datetimeFigureOut">
              <a:rPr lang="cs-CZ" smtClean="0"/>
              <a:pPr/>
              <a:t>13.4.2019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EA2EE90-B14A-41F6-9AC2-36E75B2009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6B48553-C4F0-4378-8C31-3FB95D960048}" type="datetimeFigureOut">
              <a:rPr lang="cs-CZ" smtClean="0"/>
              <a:pPr/>
              <a:t>13.4.2019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6B48553-C4F0-4378-8C31-3FB95D960048}" type="datetimeFigureOut">
              <a:rPr lang="cs-CZ" smtClean="0"/>
              <a:pPr/>
              <a:t>13.4.2019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EA2EE90-B14A-41F6-9AC2-36E75B2009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79512" y="2819400"/>
            <a:ext cx="8352928" cy="1752600"/>
          </a:xfrm>
        </p:spPr>
        <p:txBody>
          <a:bodyPr/>
          <a:lstStyle/>
          <a:p>
            <a:r>
              <a:rPr lang="cs-CZ" dirty="0" err="1" smtClean="0"/>
              <a:t>Seminar</a:t>
            </a:r>
            <a:r>
              <a:rPr lang="cs-CZ" dirty="0" smtClean="0"/>
              <a:t> 8-9</a:t>
            </a:r>
            <a:br>
              <a:rPr lang="cs-CZ" dirty="0" smtClean="0"/>
            </a:br>
            <a:endParaRPr lang="cs-CZ" dirty="0" smtClean="0"/>
          </a:p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cs-CZ" dirty="0" err="1" smtClean="0"/>
              <a:t>Revision</a:t>
            </a:r>
            <a:endParaRPr lang="cs-CZ" dirty="0" smtClean="0"/>
          </a:p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cs-CZ" dirty="0" err="1" smtClean="0"/>
              <a:t>Greek</a:t>
            </a:r>
            <a:r>
              <a:rPr lang="cs-CZ" dirty="0" smtClean="0"/>
              <a:t> </a:t>
            </a:r>
            <a:r>
              <a:rPr lang="cs-CZ" dirty="0" err="1" smtClean="0"/>
              <a:t>roots</a:t>
            </a:r>
            <a:r>
              <a:rPr lang="cs-CZ" dirty="0" smtClean="0"/>
              <a:t> </a:t>
            </a:r>
            <a:r>
              <a:rPr lang="cs-CZ" dirty="0" err="1" smtClean="0"/>
              <a:t>referring</a:t>
            </a:r>
            <a:r>
              <a:rPr lang="cs-CZ" dirty="0" smtClean="0"/>
              <a:t> to </a:t>
            </a:r>
            <a:r>
              <a:rPr lang="cs-CZ" dirty="0" err="1" smtClean="0"/>
              <a:t>qualities</a:t>
            </a:r>
            <a:endParaRPr lang="cs-CZ" dirty="0" smtClean="0"/>
          </a:p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cs-CZ" dirty="0" err="1" smtClean="0"/>
              <a:t>Progress</a:t>
            </a:r>
            <a:r>
              <a:rPr lang="cs-CZ" dirty="0" smtClean="0"/>
              <a:t> of a </a:t>
            </a:r>
            <a:r>
              <a:rPr lang="cs-CZ" dirty="0" err="1" smtClean="0"/>
              <a:t>disease</a:t>
            </a:r>
            <a:endParaRPr lang="cs-CZ" dirty="0" smtClean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Basic </a:t>
            </a:r>
            <a:r>
              <a:rPr lang="cs-CZ" dirty="0" err="1" smtClean="0"/>
              <a:t>Medical</a:t>
            </a:r>
            <a:r>
              <a:rPr lang="cs-CZ" dirty="0" smtClean="0"/>
              <a:t> Terminology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455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r>
              <a:rPr lang="cs-CZ" sz="2500" b="1" cap="small" dirty="0" err="1">
                <a:solidFill>
                  <a:schemeClr val="accent1"/>
                </a:solidFill>
              </a:rPr>
              <a:t>Grammar</a:t>
            </a:r>
            <a:r>
              <a:rPr lang="cs-CZ" sz="2500" b="1" cap="small" dirty="0">
                <a:solidFill>
                  <a:schemeClr val="accent1"/>
                </a:solidFill>
              </a:rPr>
              <a:t> </a:t>
            </a:r>
            <a:r>
              <a:rPr lang="cs-CZ" sz="2500" b="1" cap="small" dirty="0" err="1" smtClean="0">
                <a:solidFill>
                  <a:schemeClr val="accent1"/>
                </a:solidFill>
              </a:rPr>
              <a:t>revision</a:t>
            </a:r>
            <a:r>
              <a:rPr lang="cs-CZ" sz="2500" b="1" cap="small" dirty="0" smtClean="0">
                <a:solidFill>
                  <a:schemeClr val="accent1"/>
                </a:solidFill>
              </a:rPr>
              <a:t/>
            </a:r>
            <a:br>
              <a:rPr lang="cs-CZ" sz="2500" b="1" cap="small" dirty="0" smtClean="0">
                <a:solidFill>
                  <a:schemeClr val="accent1"/>
                </a:solidFill>
              </a:rPr>
            </a:br>
            <a:r>
              <a:rPr lang="cs-CZ" sz="2500" b="1" cap="small" dirty="0" smtClean="0">
                <a:solidFill>
                  <a:schemeClr val="accent1"/>
                </a:solidFill>
              </a:rPr>
              <a:t>Fill </a:t>
            </a:r>
            <a:r>
              <a:rPr lang="cs-CZ" sz="2500" b="1" cap="small" dirty="0">
                <a:solidFill>
                  <a:schemeClr val="accent1"/>
                </a:solidFill>
              </a:rPr>
              <a:t>in </a:t>
            </a:r>
            <a:r>
              <a:rPr lang="cs-CZ" sz="2500" b="1" cap="small" dirty="0" err="1">
                <a:solidFill>
                  <a:schemeClr val="accent1"/>
                </a:solidFill>
              </a:rPr>
              <a:t>missing</a:t>
            </a:r>
            <a:r>
              <a:rPr lang="cs-CZ" sz="2500" b="1" cap="small" dirty="0">
                <a:solidFill>
                  <a:schemeClr val="accent1"/>
                </a:solidFill>
              </a:rPr>
              <a:t> </a:t>
            </a:r>
            <a:r>
              <a:rPr lang="cs-CZ" sz="2500" b="1" cap="small" dirty="0" err="1" smtClean="0">
                <a:solidFill>
                  <a:schemeClr val="accent1"/>
                </a:solidFill>
              </a:rPr>
              <a:t>endings</a:t>
            </a:r>
            <a:r>
              <a:rPr lang="cs-CZ" sz="2500" b="1" cap="small" dirty="0" smtClean="0">
                <a:solidFill>
                  <a:schemeClr val="accent1"/>
                </a:solidFill>
              </a:rPr>
              <a:t> </a:t>
            </a:r>
            <a:r>
              <a:rPr lang="cs-CZ" sz="2000" b="1" dirty="0" smtClean="0">
                <a:solidFill>
                  <a:schemeClr val="accent1"/>
                </a:solidFill>
              </a:rPr>
              <a:t>(Handout 8.2, </a:t>
            </a:r>
            <a:r>
              <a:rPr lang="cs-CZ" sz="2000" b="1" dirty="0" err="1" smtClean="0">
                <a:solidFill>
                  <a:schemeClr val="accent1"/>
                </a:solidFill>
              </a:rPr>
              <a:t>task</a:t>
            </a:r>
            <a:r>
              <a:rPr lang="cs-CZ" sz="2000" b="1" dirty="0" smtClean="0">
                <a:solidFill>
                  <a:schemeClr val="accent1"/>
                </a:solidFill>
              </a:rPr>
              <a:t> 6)</a:t>
            </a:r>
            <a:endParaRPr lang="cs-CZ" sz="20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38758" y="1355665"/>
            <a:ext cx="8784976" cy="532859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dirty="0"/>
              <a:t>Causa abort...... </a:t>
            </a:r>
            <a:r>
              <a:rPr lang="cs-CZ" sz="2000" dirty="0" err="1"/>
              <a:t>imminent</a:t>
            </a:r>
            <a:r>
              <a:rPr lang="cs-CZ" sz="2000" dirty="0"/>
              <a:t>......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dirty="0" err="1"/>
              <a:t>Vulnus</a:t>
            </a:r>
            <a:r>
              <a:rPr lang="cs-CZ" sz="2000" dirty="0"/>
              <a:t> </a:t>
            </a:r>
            <a:r>
              <a:rPr lang="cs-CZ" sz="2000" dirty="0" err="1"/>
              <a:t>sciss</a:t>
            </a:r>
            <a:r>
              <a:rPr lang="cs-CZ" sz="2000" dirty="0"/>
              <a:t>...... </a:t>
            </a:r>
            <a:r>
              <a:rPr lang="cs-CZ" sz="2000" dirty="0" err="1"/>
              <a:t>digit</a:t>
            </a:r>
            <a:r>
              <a:rPr lang="cs-CZ" sz="2000" dirty="0"/>
              <a:t>...... minim.... man...... </a:t>
            </a:r>
            <a:r>
              <a:rPr lang="cs-CZ" sz="2000" dirty="0" err="1"/>
              <a:t>dextr</a:t>
            </a:r>
            <a:r>
              <a:rPr lang="cs-CZ" sz="2000" dirty="0"/>
              <a:t>......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dirty="0"/>
              <a:t>Status  </a:t>
            </a:r>
            <a:r>
              <a:rPr lang="cs-CZ" sz="2000" dirty="0" err="1"/>
              <a:t>neonat</a:t>
            </a:r>
            <a:r>
              <a:rPr lang="cs-CZ" sz="2000" dirty="0"/>
              <a:t>...... post </a:t>
            </a:r>
            <a:r>
              <a:rPr lang="cs-CZ" sz="2000" dirty="0" err="1"/>
              <a:t>icter</a:t>
            </a:r>
            <a:r>
              <a:rPr lang="cs-CZ" sz="2000" dirty="0"/>
              <a:t>...... </a:t>
            </a:r>
            <a:r>
              <a:rPr lang="cs-CZ" sz="2000" dirty="0" err="1"/>
              <a:t>physiologic</a:t>
            </a:r>
            <a:r>
              <a:rPr lang="cs-CZ" sz="2000" dirty="0"/>
              <a:t>...... </a:t>
            </a:r>
            <a:r>
              <a:rPr lang="cs-CZ" sz="2000" dirty="0" err="1"/>
              <a:t>grav</a:t>
            </a:r>
            <a:r>
              <a:rPr lang="cs-CZ" sz="2000" dirty="0"/>
              <a:t>......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dirty="0" err="1"/>
              <a:t>Collapsus</a:t>
            </a:r>
            <a:r>
              <a:rPr lang="cs-CZ" sz="2000" dirty="0"/>
              <a:t>  </a:t>
            </a:r>
            <a:r>
              <a:rPr lang="cs-CZ" sz="2000" dirty="0" err="1"/>
              <a:t>circulation</a:t>
            </a:r>
            <a:r>
              <a:rPr lang="cs-CZ" sz="2000" dirty="0"/>
              <a:t>...... </a:t>
            </a:r>
            <a:r>
              <a:rPr lang="cs-CZ" sz="2000" dirty="0" err="1"/>
              <a:t>sanguin</a:t>
            </a:r>
            <a:r>
              <a:rPr lang="cs-CZ" sz="2000" dirty="0"/>
              <a:t>...... major...... et minor......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dirty="0" err="1"/>
              <a:t>Amputatio</a:t>
            </a:r>
            <a:r>
              <a:rPr lang="cs-CZ" sz="2000" dirty="0"/>
              <a:t>  lob...... </a:t>
            </a:r>
            <a:r>
              <a:rPr lang="cs-CZ" sz="2000" dirty="0" err="1"/>
              <a:t>pulmon</a:t>
            </a:r>
            <a:r>
              <a:rPr lang="cs-CZ" sz="2000" dirty="0"/>
              <a:t>...... </a:t>
            </a:r>
            <a:r>
              <a:rPr lang="cs-CZ" sz="2000" dirty="0" err="1"/>
              <a:t>later</a:t>
            </a:r>
            <a:r>
              <a:rPr lang="cs-CZ" sz="2000" dirty="0"/>
              <a:t>...... </a:t>
            </a:r>
            <a:r>
              <a:rPr lang="cs-CZ" sz="2000" dirty="0" err="1"/>
              <a:t>sinistr</a:t>
            </a:r>
            <a:r>
              <a:rPr lang="cs-CZ" sz="2000" dirty="0"/>
              <a:t>...... </a:t>
            </a:r>
            <a:r>
              <a:rPr lang="cs-CZ" sz="2000" dirty="0" err="1"/>
              <a:t>propter</a:t>
            </a:r>
            <a:r>
              <a:rPr lang="cs-CZ" sz="2000" dirty="0"/>
              <a:t> </a:t>
            </a:r>
            <a:r>
              <a:rPr lang="cs-CZ" sz="2000" dirty="0" err="1"/>
              <a:t>tuberculos</a:t>
            </a:r>
            <a:r>
              <a:rPr lang="cs-CZ" sz="2000" dirty="0"/>
              <a:t>......	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dirty="0"/>
              <a:t>Ruptura </a:t>
            </a:r>
            <a:r>
              <a:rPr lang="cs-CZ" sz="2000" dirty="0" err="1"/>
              <a:t>ligament</a:t>
            </a:r>
            <a:r>
              <a:rPr lang="cs-CZ" sz="2000" dirty="0"/>
              <a:t>...... </a:t>
            </a:r>
            <a:r>
              <a:rPr lang="cs-CZ" sz="2000" dirty="0" err="1"/>
              <a:t>collateral</a:t>
            </a:r>
            <a:r>
              <a:rPr lang="cs-CZ" sz="2000" dirty="0"/>
              <a:t>...... </a:t>
            </a:r>
            <a:r>
              <a:rPr lang="cs-CZ" sz="2000" dirty="0" err="1"/>
              <a:t>carp</a:t>
            </a:r>
            <a:r>
              <a:rPr lang="cs-CZ" sz="2000" dirty="0"/>
              <a:t>...... </a:t>
            </a:r>
            <a:r>
              <a:rPr lang="cs-CZ" sz="2000" dirty="0" err="1"/>
              <a:t>ulnar</a:t>
            </a:r>
            <a:r>
              <a:rPr lang="cs-CZ" sz="2000" dirty="0"/>
              <a:t>......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dirty="0" err="1"/>
              <a:t>Fractura</a:t>
            </a:r>
            <a:r>
              <a:rPr lang="cs-CZ" sz="2000" dirty="0"/>
              <a:t> </a:t>
            </a:r>
            <a:r>
              <a:rPr lang="cs-CZ" sz="2000" dirty="0" err="1"/>
              <a:t>apert</a:t>
            </a:r>
            <a:r>
              <a:rPr lang="cs-CZ" sz="2000" dirty="0"/>
              <a:t>...... </a:t>
            </a:r>
            <a:r>
              <a:rPr lang="cs-CZ" sz="2000" dirty="0" err="1"/>
              <a:t>tibi</a:t>
            </a:r>
            <a:r>
              <a:rPr lang="cs-CZ" sz="2000" dirty="0"/>
              <a:t>...... </a:t>
            </a:r>
            <a:r>
              <a:rPr lang="cs-CZ" sz="2000" dirty="0" err="1"/>
              <a:t>later</a:t>
            </a:r>
            <a:r>
              <a:rPr lang="cs-CZ" sz="2000" dirty="0"/>
              <a:t>...... </a:t>
            </a:r>
            <a:r>
              <a:rPr lang="cs-CZ" sz="2000" dirty="0" err="1"/>
              <a:t>dextr</a:t>
            </a:r>
            <a:r>
              <a:rPr lang="cs-CZ" sz="2000" dirty="0"/>
              <a:t>...... </a:t>
            </a:r>
            <a:r>
              <a:rPr lang="cs-CZ" sz="2000" dirty="0" err="1"/>
              <a:t>cum</a:t>
            </a:r>
            <a:r>
              <a:rPr lang="cs-CZ" sz="2000" dirty="0"/>
              <a:t> </a:t>
            </a:r>
            <a:r>
              <a:rPr lang="cs-CZ" sz="2000" dirty="0" err="1"/>
              <a:t>contusion</a:t>
            </a:r>
            <a:r>
              <a:rPr lang="cs-CZ" sz="2000" dirty="0"/>
              <a:t>...... </a:t>
            </a:r>
            <a:r>
              <a:rPr lang="cs-CZ" sz="2000" dirty="0" err="1"/>
              <a:t>muscul</a:t>
            </a:r>
            <a:r>
              <a:rPr lang="cs-CZ" sz="2000" dirty="0"/>
              <a:t>...... (</a:t>
            </a:r>
            <a:r>
              <a:rPr lang="cs-CZ" sz="2000" dirty="0" err="1"/>
              <a:t>pl</a:t>
            </a:r>
            <a:r>
              <a:rPr lang="cs-CZ" sz="2000" dirty="0"/>
              <a:t>.) </a:t>
            </a:r>
            <a:r>
              <a:rPr lang="cs-CZ" sz="2000" dirty="0" err="1"/>
              <a:t>crur</a:t>
            </a:r>
            <a:r>
              <a:rPr lang="cs-CZ" sz="2000" dirty="0"/>
              <a:t>...... </a:t>
            </a:r>
            <a:r>
              <a:rPr lang="cs-CZ" sz="2000" dirty="0" err="1"/>
              <a:t>dextr</a:t>
            </a:r>
            <a:r>
              <a:rPr lang="cs-CZ" sz="2000" dirty="0"/>
              <a:t>......	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dirty="0" err="1"/>
              <a:t>Cum</a:t>
            </a:r>
            <a:r>
              <a:rPr lang="cs-CZ" sz="2000" dirty="0"/>
              <a:t> dermatitid...... grad...... minor......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dirty="0"/>
              <a:t>Exitus </a:t>
            </a:r>
            <a:r>
              <a:rPr lang="cs-CZ" sz="2000" dirty="0" err="1"/>
              <a:t>letal</a:t>
            </a:r>
            <a:r>
              <a:rPr lang="cs-CZ" sz="2000" dirty="0"/>
              <a:t>...... </a:t>
            </a:r>
            <a:r>
              <a:rPr lang="cs-CZ" sz="2000" dirty="0" err="1"/>
              <a:t>propter</a:t>
            </a:r>
            <a:r>
              <a:rPr lang="cs-CZ" sz="2000" dirty="0"/>
              <a:t> </a:t>
            </a:r>
            <a:r>
              <a:rPr lang="cs-CZ" sz="2000" dirty="0" err="1"/>
              <a:t>seps</a:t>
            </a:r>
            <a:r>
              <a:rPr lang="cs-CZ" sz="2000" dirty="0"/>
              <a:t>...... post </a:t>
            </a:r>
            <a:r>
              <a:rPr lang="cs-CZ" sz="2000" dirty="0" err="1"/>
              <a:t>vuln</a:t>
            </a:r>
            <a:r>
              <a:rPr lang="cs-CZ" sz="2000" dirty="0"/>
              <a:t>...... </a:t>
            </a:r>
            <a:r>
              <a:rPr lang="cs-CZ" sz="2000" dirty="0" err="1"/>
              <a:t>punct</a:t>
            </a:r>
            <a:r>
              <a:rPr lang="cs-CZ" sz="2000" dirty="0"/>
              <a:t>...... in region...... </a:t>
            </a:r>
            <a:r>
              <a:rPr lang="cs-CZ" sz="2000" dirty="0" err="1"/>
              <a:t>pectoral</a:t>
            </a:r>
            <a:r>
              <a:rPr lang="cs-CZ" sz="2000" dirty="0"/>
              <a:t>......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dirty="0" err="1"/>
              <a:t>Propter</a:t>
            </a:r>
            <a:r>
              <a:rPr lang="cs-CZ" sz="2000" dirty="0"/>
              <a:t>  </a:t>
            </a:r>
            <a:r>
              <a:rPr lang="cs-CZ" sz="2000" dirty="0" err="1"/>
              <a:t>luxation</a:t>
            </a:r>
            <a:r>
              <a:rPr lang="cs-CZ" sz="2000" dirty="0"/>
              <a:t>...... </a:t>
            </a:r>
            <a:r>
              <a:rPr lang="cs-CZ" sz="2000" dirty="0" err="1"/>
              <a:t>capit</a:t>
            </a:r>
            <a:r>
              <a:rPr lang="cs-CZ" sz="2000" dirty="0"/>
              <a:t>...... </a:t>
            </a:r>
            <a:r>
              <a:rPr lang="cs-CZ" sz="2000" dirty="0" err="1"/>
              <a:t>radi</a:t>
            </a:r>
            <a:r>
              <a:rPr lang="cs-CZ" sz="2000" dirty="0"/>
              <a:t>......	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619672" y="13301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us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626124" y="1769276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us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131840" y="132480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699792" y="2708920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067944" y="2708920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148064" y="2708920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552220" y="2693195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252056" y="3140968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279218" y="3172906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779912" y="364502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5868144" y="364502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715358" y="407707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259632" y="439704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4207235" y="4829090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511660" y="5301208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3211302" y="6053226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4860032" y="5301208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us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2987824" y="4829090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us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1511660" y="1769276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um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3329862" y="2236802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um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5040052" y="2217720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um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5930280" y="5301208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um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5994158" y="2236802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em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2123728" y="6053226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em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6992652" y="4077072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e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2123728" y="4829090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e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7479940" y="5301208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e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2672172" y="1772816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1952092" y="2236802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2024100" y="3140968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5508104" y="3172906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2384140" y="3645024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4832412" y="3645024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4832412" y="4077072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2317626" y="4369176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1163359" y="5597313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42" name="TextovéPole 41"/>
          <p:cNvSpPr txBox="1"/>
          <p:nvPr/>
        </p:nvSpPr>
        <p:spPr>
          <a:xfrm>
            <a:off x="7956376" y="3172906"/>
            <a:ext cx="649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im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3291399" y="5301208"/>
            <a:ext cx="649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im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5723511" y="1752842"/>
            <a:ext cx="649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ae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2685839" y="4077072"/>
            <a:ext cx="649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ae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1906470" y="4077072"/>
            <a:ext cx="649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a</a:t>
            </a:r>
          </a:p>
        </p:txBody>
      </p:sp>
      <p:sp>
        <p:nvSpPr>
          <p:cNvPr id="47" name="TextovéPole 46"/>
          <p:cNvSpPr txBox="1"/>
          <p:nvPr/>
        </p:nvSpPr>
        <p:spPr>
          <a:xfrm>
            <a:off x="8139882" y="4077072"/>
            <a:ext cx="8918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orum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4067944" y="6053226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49" name="TextovéPole 48"/>
          <p:cNvSpPr txBox="1"/>
          <p:nvPr/>
        </p:nvSpPr>
        <p:spPr>
          <a:xfrm>
            <a:off x="3800500" y="1769276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13864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800" b="1" cap="small" dirty="0" err="1">
                <a:solidFill>
                  <a:schemeClr val="accent1"/>
                </a:solidFill>
              </a:rPr>
              <a:t>Grammar</a:t>
            </a:r>
            <a:r>
              <a:rPr lang="cs-CZ" sz="2800" b="1" cap="small" dirty="0">
                <a:solidFill>
                  <a:schemeClr val="accent1"/>
                </a:solidFill>
              </a:rPr>
              <a:t> </a:t>
            </a:r>
            <a:r>
              <a:rPr lang="cs-CZ" sz="2800" b="1" cap="small" dirty="0" err="1">
                <a:solidFill>
                  <a:schemeClr val="accent1"/>
                </a:solidFill>
              </a:rPr>
              <a:t>revision</a:t>
            </a:r>
            <a:r>
              <a:rPr lang="cs-CZ" sz="2800" b="1" cap="small" dirty="0">
                <a:solidFill>
                  <a:schemeClr val="accent1"/>
                </a:solidFill>
              </a:rPr>
              <a:t/>
            </a:r>
            <a:br>
              <a:rPr lang="cs-CZ" sz="2800" b="1" cap="small" dirty="0">
                <a:solidFill>
                  <a:schemeClr val="accent1"/>
                </a:solidFill>
              </a:rPr>
            </a:br>
            <a:r>
              <a:rPr lang="cs-CZ" sz="2800" b="1" cap="small" dirty="0">
                <a:solidFill>
                  <a:schemeClr val="accent1"/>
                </a:solidFill>
              </a:rPr>
              <a:t>Fill in </a:t>
            </a:r>
            <a:r>
              <a:rPr lang="cs-CZ" sz="2800" b="1" cap="small" dirty="0" err="1">
                <a:solidFill>
                  <a:schemeClr val="accent1"/>
                </a:solidFill>
              </a:rPr>
              <a:t>missing</a:t>
            </a:r>
            <a:r>
              <a:rPr lang="cs-CZ" sz="2800" b="1" cap="small" dirty="0">
                <a:solidFill>
                  <a:schemeClr val="accent1"/>
                </a:solidFill>
              </a:rPr>
              <a:t> </a:t>
            </a:r>
            <a:r>
              <a:rPr lang="cs-CZ" sz="2800" b="1" cap="small" dirty="0" err="1">
                <a:solidFill>
                  <a:schemeClr val="accent1"/>
                </a:solidFill>
              </a:rPr>
              <a:t>endings</a:t>
            </a:r>
            <a:r>
              <a:rPr lang="cs-CZ" sz="2800" b="1" cap="small" dirty="0">
                <a:solidFill>
                  <a:schemeClr val="accent1"/>
                </a:solidFill>
              </a:rPr>
              <a:t> </a:t>
            </a:r>
            <a:r>
              <a:rPr lang="cs-CZ" sz="2200" b="1" dirty="0">
                <a:solidFill>
                  <a:schemeClr val="accent1"/>
                </a:solidFill>
              </a:rPr>
              <a:t>(Handout </a:t>
            </a:r>
            <a:r>
              <a:rPr lang="cs-CZ" sz="2200" b="1" dirty="0" smtClean="0">
                <a:solidFill>
                  <a:schemeClr val="accent1"/>
                </a:solidFill>
              </a:rPr>
              <a:t>8.2, </a:t>
            </a:r>
            <a:r>
              <a:rPr lang="cs-CZ" sz="2200" b="1" dirty="0" err="1">
                <a:solidFill>
                  <a:schemeClr val="accent1"/>
                </a:solidFill>
              </a:rPr>
              <a:t>task</a:t>
            </a:r>
            <a:r>
              <a:rPr lang="cs-CZ" sz="2200" b="1" dirty="0">
                <a:solidFill>
                  <a:schemeClr val="accent1"/>
                </a:solidFill>
              </a:rPr>
              <a:t> 6)</a:t>
            </a:r>
            <a:endParaRPr lang="cs-CZ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3416" y="1348522"/>
            <a:ext cx="8662736" cy="518457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cs-CZ" sz="2000" dirty="0" err="1"/>
              <a:t>Oss</a:t>
            </a:r>
            <a:r>
              <a:rPr lang="cs-CZ" sz="2000" dirty="0"/>
              <a:t>...... (</a:t>
            </a:r>
            <a:r>
              <a:rPr lang="cs-CZ" sz="2000" dirty="0" err="1"/>
              <a:t>pl</a:t>
            </a:r>
            <a:r>
              <a:rPr lang="cs-CZ" sz="2000" dirty="0"/>
              <a:t>.) </a:t>
            </a:r>
            <a:r>
              <a:rPr lang="cs-CZ" sz="2000" dirty="0" err="1"/>
              <a:t>membr</a:t>
            </a:r>
            <a:r>
              <a:rPr lang="cs-CZ" sz="2000" dirty="0"/>
              <a:t>...... superior...... 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cs-CZ" sz="2000" dirty="0" err="1"/>
              <a:t>Abscessus</a:t>
            </a:r>
            <a:r>
              <a:rPr lang="cs-CZ" sz="2000" dirty="0"/>
              <a:t> </a:t>
            </a:r>
            <a:r>
              <a:rPr lang="cs-CZ" sz="2000" dirty="0" err="1"/>
              <a:t>purulent</a:t>
            </a:r>
            <a:r>
              <a:rPr lang="cs-CZ" sz="2000" dirty="0"/>
              <a:t>......extra dur...... </a:t>
            </a:r>
            <a:r>
              <a:rPr lang="cs-CZ" sz="2000" dirty="0" err="1"/>
              <a:t>matr</a:t>
            </a:r>
            <a:r>
              <a:rPr lang="cs-CZ" sz="2000" dirty="0"/>
              <a:t>...... 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cs-CZ" sz="2000" dirty="0" err="1"/>
              <a:t>Sulcus</a:t>
            </a:r>
            <a:r>
              <a:rPr lang="cs-CZ" sz="2000" dirty="0"/>
              <a:t> </a:t>
            </a:r>
            <a:r>
              <a:rPr lang="cs-CZ" sz="2000" dirty="0" err="1"/>
              <a:t>tendin</a:t>
            </a:r>
            <a:r>
              <a:rPr lang="cs-CZ" sz="2000" dirty="0"/>
              <a:t>...... </a:t>
            </a:r>
            <a:r>
              <a:rPr lang="cs-CZ" sz="2000" dirty="0" err="1"/>
              <a:t>muscul</a:t>
            </a:r>
            <a:r>
              <a:rPr lang="cs-CZ" sz="2000" dirty="0"/>
              <a:t>...... flexor...... </a:t>
            </a:r>
            <a:r>
              <a:rPr lang="cs-CZ" sz="2000" dirty="0" err="1"/>
              <a:t>halluc</a:t>
            </a:r>
            <a:r>
              <a:rPr lang="cs-CZ" sz="2000" dirty="0"/>
              <a:t>...... long......	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cs-CZ" sz="2000" dirty="0" err="1"/>
              <a:t>Fractura</a:t>
            </a:r>
            <a:r>
              <a:rPr lang="cs-CZ" sz="2000" dirty="0"/>
              <a:t> bas...... </a:t>
            </a:r>
            <a:r>
              <a:rPr lang="cs-CZ" sz="2000" dirty="0" err="1"/>
              <a:t>oss</a:t>
            </a:r>
            <a:r>
              <a:rPr lang="cs-CZ" sz="2000" dirty="0"/>
              <a:t>...... </a:t>
            </a:r>
            <a:r>
              <a:rPr lang="cs-CZ" sz="2000" dirty="0" err="1"/>
              <a:t>sacr</a:t>
            </a:r>
            <a:r>
              <a:rPr lang="cs-CZ" sz="2000" dirty="0"/>
              <a:t>...... </a:t>
            </a:r>
            <a:r>
              <a:rPr lang="cs-CZ" sz="2000" dirty="0" err="1"/>
              <a:t>complicat</a:t>
            </a:r>
            <a:r>
              <a:rPr lang="cs-CZ" sz="2000" dirty="0"/>
              <a:t>...... 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cs-CZ" sz="2000" dirty="0" err="1"/>
              <a:t>Symptoma</a:t>
            </a:r>
            <a:r>
              <a:rPr lang="cs-CZ" sz="2000" dirty="0"/>
              <a:t>...... (</a:t>
            </a:r>
            <a:r>
              <a:rPr lang="cs-CZ" sz="2000" dirty="0" err="1"/>
              <a:t>pl</a:t>
            </a:r>
            <a:r>
              <a:rPr lang="cs-CZ" sz="2000" dirty="0"/>
              <a:t>.) </a:t>
            </a:r>
            <a:r>
              <a:rPr lang="cs-CZ" sz="2000" dirty="0" err="1"/>
              <a:t>metastas</a:t>
            </a:r>
            <a:r>
              <a:rPr lang="cs-CZ" sz="2000" dirty="0"/>
              <a:t>...... (</a:t>
            </a:r>
            <a:r>
              <a:rPr lang="cs-CZ" sz="2000" dirty="0" err="1"/>
              <a:t>pl</a:t>
            </a:r>
            <a:r>
              <a:rPr lang="cs-CZ" sz="2000" dirty="0"/>
              <a:t>.) </a:t>
            </a:r>
            <a:r>
              <a:rPr lang="cs-CZ" sz="2000" dirty="0" err="1"/>
              <a:t>carcinomat</a:t>
            </a:r>
            <a:r>
              <a:rPr lang="cs-CZ" sz="2000" dirty="0"/>
              <a:t>...... </a:t>
            </a:r>
            <a:r>
              <a:rPr lang="cs-CZ" sz="2000" dirty="0" err="1"/>
              <a:t>malign</a:t>
            </a:r>
            <a:r>
              <a:rPr lang="cs-CZ" sz="2000" dirty="0"/>
              <a:t>...... uter...... 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cs-CZ" sz="2000" dirty="0"/>
              <a:t>Status post </a:t>
            </a:r>
            <a:r>
              <a:rPr lang="cs-CZ" sz="2000" dirty="0" err="1"/>
              <a:t>collaps</a:t>
            </a:r>
            <a:r>
              <a:rPr lang="cs-CZ" sz="2000" dirty="0"/>
              <a:t>...... intra part...... </a:t>
            </a:r>
            <a:r>
              <a:rPr lang="cs-CZ" sz="2000" dirty="0" err="1"/>
              <a:t>praematur</a:t>
            </a:r>
            <a:r>
              <a:rPr lang="cs-CZ" sz="2000" dirty="0"/>
              <a:t>...... 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cs-CZ" sz="2000" dirty="0" err="1"/>
              <a:t>Contusion</a:t>
            </a:r>
            <a:r>
              <a:rPr lang="cs-CZ" sz="2000" dirty="0"/>
              <a:t>...... (</a:t>
            </a:r>
            <a:r>
              <a:rPr lang="cs-CZ" sz="2000" dirty="0" err="1"/>
              <a:t>pl</a:t>
            </a:r>
            <a:r>
              <a:rPr lang="cs-CZ" sz="2000" dirty="0"/>
              <a:t>.) </a:t>
            </a:r>
            <a:r>
              <a:rPr lang="cs-CZ" sz="2000" dirty="0" err="1"/>
              <a:t>cerebr</a:t>
            </a:r>
            <a:r>
              <a:rPr lang="cs-CZ" sz="2000" dirty="0"/>
              <a:t>...... </a:t>
            </a:r>
            <a:r>
              <a:rPr lang="cs-CZ" sz="2000" dirty="0" err="1"/>
              <a:t>multiplic</a:t>
            </a:r>
            <a:r>
              <a:rPr lang="cs-CZ" sz="2000" dirty="0"/>
              <a:t>...... </a:t>
            </a:r>
            <a:r>
              <a:rPr lang="cs-CZ" sz="2000" dirty="0" err="1"/>
              <a:t>traumatic</a:t>
            </a:r>
            <a:r>
              <a:rPr lang="cs-CZ" sz="2000" dirty="0"/>
              <a:t>...... 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cs-CZ" sz="2000" dirty="0"/>
              <a:t>Segment...... (</a:t>
            </a:r>
            <a:r>
              <a:rPr lang="cs-CZ" sz="2000" dirty="0" err="1"/>
              <a:t>pl</a:t>
            </a:r>
            <a:r>
              <a:rPr lang="cs-CZ" sz="2000" dirty="0"/>
              <a:t>.) </a:t>
            </a:r>
            <a:r>
              <a:rPr lang="cs-CZ" sz="2000" dirty="0" err="1"/>
              <a:t>mediali</a:t>
            </a:r>
            <a:r>
              <a:rPr lang="cs-CZ" sz="2000" dirty="0"/>
              <a:t>...... </a:t>
            </a:r>
            <a:r>
              <a:rPr lang="cs-CZ" sz="2000" dirty="0" err="1"/>
              <a:t>medull</a:t>
            </a:r>
            <a:r>
              <a:rPr lang="cs-CZ" sz="2000" dirty="0"/>
              <a:t>...... </a:t>
            </a:r>
            <a:r>
              <a:rPr lang="cs-CZ" sz="2000" dirty="0" err="1"/>
              <a:t>spinal</a:t>
            </a:r>
            <a:r>
              <a:rPr lang="cs-CZ" sz="2000" dirty="0"/>
              <a:t>......	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cs-CZ" sz="2000" dirty="0" err="1"/>
              <a:t>Functio</a:t>
            </a:r>
            <a:r>
              <a:rPr lang="cs-CZ" sz="2000" dirty="0"/>
              <a:t> </a:t>
            </a:r>
            <a:r>
              <a:rPr lang="cs-CZ" sz="2000" dirty="0" err="1"/>
              <a:t>laes</a:t>
            </a:r>
            <a:r>
              <a:rPr lang="cs-CZ" sz="2000" dirty="0"/>
              <a:t>...... </a:t>
            </a:r>
            <a:r>
              <a:rPr lang="cs-CZ" sz="2000" dirty="0" err="1"/>
              <a:t>hepat</a:t>
            </a:r>
            <a:r>
              <a:rPr lang="cs-CZ" sz="2000" dirty="0"/>
              <a:t>...... </a:t>
            </a:r>
            <a:r>
              <a:rPr lang="cs-CZ" sz="2000" dirty="0" err="1"/>
              <a:t>propter</a:t>
            </a:r>
            <a:r>
              <a:rPr lang="cs-CZ" sz="2000" dirty="0"/>
              <a:t> </a:t>
            </a:r>
            <a:r>
              <a:rPr lang="cs-CZ" sz="2000" dirty="0" err="1"/>
              <a:t>cirrhos</a:t>
            </a:r>
            <a:r>
              <a:rPr lang="cs-CZ" sz="2000" dirty="0"/>
              <a:t>......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cs-CZ" sz="2000" dirty="0" err="1"/>
              <a:t>Extractio</a:t>
            </a:r>
            <a:r>
              <a:rPr lang="cs-CZ" sz="2000" dirty="0"/>
              <a:t> </a:t>
            </a:r>
            <a:r>
              <a:rPr lang="cs-CZ" sz="2000" dirty="0" err="1"/>
              <a:t>dent</a:t>
            </a:r>
            <a:r>
              <a:rPr lang="cs-CZ" sz="2000" dirty="0"/>
              <a:t>...... </a:t>
            </a:r>
            <a:r>
              <a:rPr lang="cs-CZ" sz="2000" dirty="0" err="1"/>
              <a:t>canin</a:t>
            </a:r>
            <a:r>
              <a:rPr lang="cs-CZ" sz="2000" dirty="0"/>
              <a:t>...... et </a:t>
            </a:r>
            <a:r>
              <a:rPr lang="cs-CZ" sz="2000" dirty="0" err="1"/>
              <a:t>dent</a:t>
            </a:r>
            <a:r>
              <a:rPr lang="cs-CZ" sz="2000" dirty="0"/>
              <a:t>...... (</a:t>
            </a:r>
            <a:r>
              <a:rPr lang="cs-CZ" sz="2000" dirty="0" err="1"/>
              <a:t>pl</a:t>
            </a:r>
            <a:r>
              <a:rPr lang="cs-CZ" sz="2000" dirty="0"/>
              <a:t>.) </a:t>
            </a:r>
            <a:r>
              <a:rPr lang="cs-CZ" sz="2000" dirty="0" err="1"/>
              <a:t>praemolar</a:t>
            </a:r>
            <a:r>
              <a:rPr lang="cs-CZ" sz="2000" dirty="0"/>
              <a:t>......  </a:t>
            </a:r>
            <a:r>
              <a:rPr lang="cs-CZ" sz="2000" dirty="0" err="1"/>
              <a:t>cum</a:t>
            </a:r>
            <a:r>
              <a:rPr lang="cs-CZ" sz="2000" dirty="0"/>
              <a:t> </a:t>
            </a:r>
            <a:r>
              <a:rPr lang="cs-CZ" sz="2000" dirty="0" err="1"/>
              <a:t>dolor</a:t>
            </a:r>
            <a:r>
              <a:rPr lang="cs-CZ" sz="2000" dirty="0"/>
              <a:t>...... </a:t>
            </a:r>
            <a:r>
              <a:rPr lang="cs-CZ" sz="2000" dirty="0" err="1"/>
              <a:t>magn</a:t>
            </a:r>
            <a:r>
              <a:rPr lang="cs-CZ" sz="2000" dirty="0"/>
              <a:t>......	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cs-CZ" sz="2000" dirty="0" err="1"/>
              <a:t>Deformitas</a:t>
            </a:r>
            <a:r>
              <a:rPr lang="cs-CZ" sz="2000" dirty="0"/>
              <a:t> </a:t>
            </a:r>
            <a:r>
              <a:rPr lang="cs-CZ" sz="2000" dirty="0" err="1"/>
              <a:t>congenit</a:t>
            </a:r>
            <a:r>
              <a:rPr lang="cs-CZ" sz="2000" dirty="0"/>
              <a:t>...... </a:t>
            </a:r>
            <a:r>
              <a:rPr lang="cs-CZ" sz="2000" dirty="0" err="1"/>
              <a:t>cox</a:t>
            </a:r>
            <a:r>
              <a:rPr lang="cs-CZ" sz="2000" dirty="0"/>
              <a:t>......  sine </a:t>
            </a:r>
            <a:r>
              <a:rPr lang="cs-CZ" sz="2000" dirty="0" err="1"/>
              <a:t>luxation</a:t>
            </a:r>
            <a:r>
              <a:rPr lang="cs-CZ" sz="2000" dirty="0"/>
              <a:t>...... </a:t>
            </a:r>
          </a:p>
          <a:p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727956" y="1300698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a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004048" y="2636912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259632" y="4365104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a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131840" y="4325034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a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662386" y="4757082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a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627784" y="5949280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a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896308" y="1300698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662386" y="2636912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448411" y="2636912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1835696" y="2164794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184340" y="2164794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5364088" y="2164794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5768516" y="3068960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5480484" y="4325034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2672172" y="4757082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835696" y="5189130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2600164" y="1340768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3082026" y="2164794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3392252" y="2636912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6984108" y="3068960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7879936" y="3068960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3104220" y="3933056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2908505" y="5189130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2411760" y="1772816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us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3817296" y="1732746"/>
            <a:ext cx="538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am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4851746" y="1732746"/>
            <a:ext cx="6119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em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6280857" y="2204864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2280389" y="3501008"/>
            <a:ext cx="5634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um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3864565" y="3501008"/>
            <a:ext cx="5634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um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5520749" y="3460938"/>
            <a:ext cx="5634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um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8064487" y="5229200"/>
            <a:ext cx="6119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e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5472199" y="5949280"/>
            <a:ext cx="6119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e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4320071" y="4325034"/>
            <a:ext cx="6119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ae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6175492" y="3933056"/>
            <a:ext cx="6119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ae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3383967" y="5949280"/>
            <a:ext cx="6119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ae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6337707" y="5229200"/>
            <a:ext cx="9705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ium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4117857" y="5189130"/>
            <a:ext cx="9705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ium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3457387" y="3028890"/>
            <a:ext cx="9705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ium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4847230" y="4757082"/>
            <a:ext cx="9705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im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1475656" y="3068960"/>
            <a:ext cx="9705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ta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4609515" y="3933056"/>
            <a:ext cx="9705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es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865099" y="5517232"/>
            <a:ext cx="9705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o</a:t>
            </a:r>
          </a:p>
        </p:txBody>
      </p:sp>
      <p:sp>
        <p:nvSpPr>
          <p:cNvPr id="47" name="TextovéPole 46"/>
          <p:cNvSpPr txBox="1"/>
          <p:nvPr/>
        </p:nvSpPr>
        <p:spPr>
          <a:xfrm>
            <a:off x="1400586" y="3892986"/>
            <a:ext cx="9705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es</a:t>
            </a:r>
          </a:p>
        </p:txBody>
      </p:sp>
    </p:spTree>
    <p:extLst>
      <p:ext uri="{BB962C8B-B14F-4D97-AF65-F5344CB8AC3E}">
        <p14:creationId xmlns:p14="http://schemas.microsoft.com/office/powerpoint/2010/main" val="2244003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6476" y="179348"/>
            <a:ext cx="5049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AUTHENTIC </a:t>
            </a:r>
            <a:r>
              <a:rPr lang="en-US" b="1" dirty="0" smtClean="0">
                <a:solidFill>
                  <a:schemeClr val="accent1"/>
                </a:solidFill>
              </a:rPr>
              <a:t>CASE</a:t>
            </a:r>
            <a:r>
              <a:rPr lang="cs-CZ" b="1" dirty="0" smtClean="0">
                <a:solidFill>
                  <a:schemeClr val="accent1"/>
                </a:solidFill>
              </a:rPr>
              <a:t> (Handout 8.2, </a:t>
            </a:r>
            <a:r>
              <a:rPr lang="cs-CZ" b="1" dirty="0" err="1" smtClean="0">
                <a:solidFill>
                  <a:schemeClr val="accent1"/>
                </a:solidFill>
              </a:rPr>
              <a:t>task</a:t>
            </a:r>
            <a:r>
              <a:rPr lang="cs-CZ" b="1" dirty="0" smtClean="0">
                <a:solidFill>
                  <a:schemeClr val="accent1"/>
                </a:solidFill>
              </a:rPr>
              <a:t> 7)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3528" y="4134559"/>
            <a:ext cx="852714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/>
              <a:t>A 30-year-old man presented with </a:t>
            </a:r>
            <a:r>
              <a:rPr lang="en-US" sz="2000" i="1" dirty="0">
                <a:solidFill>
                  <a:schemeClr val="accent5"/>
                </a:solidFill>
              </a:rPr>
              <a:t>sudden</a:t>
            </a:r>
            <a:r>
              <a:rPr lang="en-US" sz="2000" dirty="0"/>
              <a:t> </a:t>
            </a:r>
            <a:r>
              <a:rPr lang="en-US" sz="2000" i="1" dirty="0">
                <a:solidFill>
                  <a:srgbClr val="FF6600"/>
                </a:solidFill>
              </a:rPr>
              <a:t>vision impairment</a:t>
            </a:r>
            <a:r>
              <a:rPr lang="en-US" sz="2000" dirty="0"/>
              <a:t> </a:t>
            </a:r>
            <a:r>
              <a:rPr lang="en-US" sz="2000" i="1" dirty="0">
                <a:solidFill>
                  <a:schemeClr val="accent5"/>
                </a:solidFill>
              </a:rPr>
              <a:t>in his right eye</a:t>
            </a:r>
            <a:r>
              <a:rPr lang="en-US" sz="2000" dirty="0"/>
              <a:t> 1 hour after vigorous exercise. Slit-lamp examination revealed </a:t>
            </a:r>
            <a:r>
              <a:rPr lang="en-US" sz="2000" i="1" dirty="0">
                <a:solidFill>
                  <a:schemeClr val="accent5"/>
                </a:solidFill>
              </a:rPr>
              <a:t>anterior displacement of the lens</a:t>
            </a:r>
            <a:r>
              <a:rPr lang="en-US" sz="2000" dirty="0"/>
              <a:t>. The patient underwent </a:t>
            </a:r>
            <a:r>
              <a:rPr lang="en-US" sz="2000" i="1" dirty="0">
                <a:solidFill>
                  <a:srgbClr val="FF6600"/>
                </a:solidFill>
              </a:rPr>
              <a:t>surgical</a:t>
            </a:r>
            <a:r>
              <a:rPr lang="en-US" sz="2000" dirty="0">
                <a:solidFill>
                  <a:srgbClr val="FF6600"/>
                </a:solidFill>
              </a:rPr>
              <a:t> </a:t>
            </a:r>
            <a:r>
              <a:rPr lang="en-US" sz="2000" i="1" dirty="0">
                <a:solidFill>
                  <a:schemeClr val="accent5"/>
                </a:solidFill>
              </a:rPr>
              <a:t>removal</a:t>
            </a:r>
            <a:r>
              <a:rPr lang="en-US" sz="2000" dirty="0">
                <a:solidFill>
                  <a:schemeClr val="accent5"/>
                </a:solidFill>
              </a:rPr>
              <a:t> </a:t>
            </a:r>
            <a:r>
              <a:rPr lang="en-US" sz="2000" i="1" dirty="0">
                <a:solidFill>
                  <a:schemeClr val="accent5"/>
                </a:solidFill>
              </a:rPr>
              <a:t>of the lens</a:t>
            </a:r>
            <a:r>
              <a:rPr lang="en-US" sz="2000" dirty="0"/>
              <a:t>, </a:t>
            </a:r>
            <a:r>
              <a:rPr lang="en-US" sz="2000" i="1" dirty="0">
                <a:solidFill>
                  <a:schemeClr val="accent5"/>
                </a:solidFill>
              </a:rPr>
              <a:t>anterior </a:t>
            </a:r>
            <a:r>
              <a:rPr lang="en-US" sz="2000" i="1" dirty="0" err="1">
                <a:solidFill>
                  <a:schemeClr val="accent5"/>
                </a:solidFill>
              </a:rPr>
              <a:t>vitrectomy</a:t>
            </a:r>
            <a:r>
              <a:rPr lang="en-US" sz="2000" dirty="0"/>
              <a:t>, and an iris-fixated </a:t>
            </a:r>
            <a:r>
              <a:rPr lang="en-US" sz="2000" i="1" dirty="0">
                <a:solidFill>
                  <a:schemeClr val="accent5"/>
                </a:solidFill>
              </a:rPr>
              <a:t>lens </a:t>
            </a:r>
            <a:r>
              <a:rPr lang="en-US" sz="2000" i="1" dirty="0">
                <a:solidFill>
                  <a:srgbClr val="FF6600"/>
                </a:solidFill>
              </a:rPr>
              <a:t>was placed</a:t>
            </a:r>
            <a:r>
              <a:rPr lang="en-US" sz="2000" dirty="0">
                <a:solidFill>
                  <a:srgbClr val="FF6600"/>
                </a:solidFill>
              </a:rPr>
              <a:t> </a:t>
            </a:r>
            <a:r>
              <a:rPr lang="en-US" sz="2000" i="1" dirty="0">
                <a:solidFill>
                  <a:srgbClr val="FF6600"/>
                </a:solidFill>
              </a:rPr>
              <a:t>within his eye</a:t>
            </a:r>
            <a:r>
              <a:rPr lang="en-US" sz="2000" dirty="0"/>
              <a:t>. Rupture of the </a:t>
            </a:r>
            <a:r>
              <a:rPr lang="en-US" sz="2000" dirty="0" err="1"/>
              <a:t>zonular</a:t>
            </a:r>
            <a:r>
              <a:rPr lang="en-US" sz="2000" dirty="0"/>
              <a:t> fibers (which hold the lens in place) may result in </a:t>
            </a:r>
            <a:r>
              <a:rPr lang="en-US" sz="2000" i="1" dirty="0">
                <a:solidFill>
                  <a:srgbClr val="FF6600"/>
                </a:solidFill>
              </a:rPr>
              <a:t>complete dislocation </a:t>
            </a:r>
            <a:r>
              <a:rPr lang="en-US" sz="2000" dirty="0"/>
              <a:t>or </a:t>
            </a:r>
            <a:r>
              <a:rPr lang="en-US" sz="2000" i="1" dirty="0">
                <a:solidFill>
                  <a:srgbClr val="FF6600"/>
                </a:solidFill>
              </a:rPr>
              <a:t>partial dislocation </a:t>
            </a:r>
            <a:r>
              <a:rPr lang="en-US" sz="2000" dirty="0"/>
              <a:t>of the lens and could be caused by trauma or other pathologic conditions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pic>
        <p:nvPicPr>
          <p:cNvPr id="4" name="Picture 3" descr="Extractio lentis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85" y="710597"/>
            <a:ext cx="4964490" cy="334694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363630" y="710597"/>
            <a:ext cx="3477988" cy="334694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charset="2"/>
              <a:buChar char="v"/>
            </a:pPr>
            <a:r>
              <a:rPr lang="cs-CZ" sz="2400" dirty="0">
                <a:solidFill>
                  <a:schemeClr val="tx1"/>
                </a:solidFill>
                <a:latin typeface="Cambria"/>
                <a:cs typeface="Cambria"/>
                <a:sym typeface="Wingdings"/>
              </a:rPr>
              <a:t>v</a:t>
            </a:r>
            <a:r>
              <a:rPr lang="cs-CZ" sz="2400" dirty="0" smtClean="0">
                <a:solidFill>
                  <a:schemeClr val="tx1"/>
                </a:solidFill>
                <a:latin typeface="Cambria"/>
                <a:cs typeface="Cambria"/>
                <a:sym typeface="Wingdings"/>
              </a:rPr>
              <a:t>isus</a:t>
            </a:r>
          </a:p>
          <a:p>
            <a:pPr marL="342900" indent="-342900">
              <a:buFont typeface="Wingdings" charset="2"/>
              <a:buChar char="v"/>
            </a:pPr>
            <a:r>
              <a:rPr lang="cs-CZ" sz="2400" dirty="0" err="1">
                <a:solidFill>
                  <a:schemeClr val="tx1"/>
                </a:solidFill>
                <a:latin typeface="Cambria"/>
                <a:cs typeface="Cambria"/>
                <a:sym typeface="Wingdings"/>
              </a:rPr>
              <a:t>s</a:t>
            </a:r>
            <a:r>
              <a:rPr lang="cs-CZ" sz="2400" dirty="0" err="1" smtClean="0">
                <a:solidFill>
                  <a:schemeClr val="tx1"/>
                </a:solidFill>
                <a:latin typeface="Cambria"/>
                <a:cs typeface="Cambria"/>
                <a:sym typeface="Wingdings"/>
              </a:rPr>
              <a:t>ubluxatio</a:t>
            </a:r>
            <a:r>
              <a:rPr lang="cs-CZ" sz="2400" dirty="0" smtClean="0">
                <a:solidFill>
                  <a:schemeClr val="tx1"/>
                </a:solidFill>
                <a:latin typeface="Cambria"/>
                <a:cs typeface="Cambria"/>
                <a:sym typeface="Wingdings"/>
              </a:rPr>
              <a:t> </a:t>
            </a:r>
          </a:p>
          <a:p>
            <a:pPr marL="342900" indent="-342900">
              <a:buFont typeface="Wingdings" charset="2"/>
              <a:buChar char="v"/>
            </a:pPr>
            <a:r>
              <a:rPr lang="cs-CZ" sz="2400" dirty="0" err="1">
                <a:solidFill>
                  <a:schemeClr val="tx1"/>
                </a:solidFill>
                <a:latin typeface="Cambria"/>
                <a:cs typeface="Cambria"/>
                <a:sym typeface="Wingdings"/>
              </a:rPr>
              <a:t>d</a:t>
            </a:r>
            <a:r>
              <a:rPr lang="en-US" sz="2400" dirty="0" err="1" smtClean="0">
                <a:solidFill>
                  <a:schemeClr val="tx1"/>
                </a:solidFill>
                <a:latin typeface="Cambria"/>
                <a:cs typeface="Cambria"/>
              </a:rPr>
              <a:t>efectus</a:t>
            </a:r>
            <a:r>
              <a:rPr lang="en-US" sz="2400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endParaRPr lang="cs-CZ" sz="2400" dirty="0" smtClean="0">
              <a:solidFill>
                <a:schemeClr val="tx1"/>
              </a:solidFill>
              <a:latin typeface="Cambria"/>
              <a:cs typeface="Cambria"/>
            </a:endParaRPr>
          </a:p>
          <a:p>
            <a:pPr marL="342900" indent="-342900">
              <a:buFont typeface="Wingdings" charset="2"/>
              <a:buChar char="v"/>
            </a:pPr>
            <a:r>
              <a:rPr lang="cs-CZ" sz="2400" dirty="0" err="1">
                <a:solidFill>
                  <a:schemeClr val="tx1"/>
                </a:solidFill>
                <a:latin typeface="Cambria"/>
                <a:ea typeface="Wingdings"/>
                <a:cs typeface="Cambria"/>
                <a:sym typeface="Wingdings"/>
              </a:rPr>
              <a:t>i</a:t>
            </a:r>
            <a:r>
              <a:rPr lang="cs-CZ" sz="2400" dirty="0" err="1" smtClean="0">
                <a:solidFill>
                  <a:schemeClr val="tx1"/>
                </a:solidFill>
                <a:latin typeface="Cambria"/>
                <a:ea typeface="Wingdings"/>
                <a:cs typeface="Cambria"/>
                <a:sym typeface="Wingdings"/>
              </a:rPr>
              <a:t>ntraocularis</a:t>
            </a:r>
            <a:endParaRPr lang="cs-CZ" sz="2400" dirty="0" smtClean="0">
              <a:solidFill>
                <a:schemeClr val="tx1"/>
              </a:solidFill>
              <a:latin typeface="Cambria"/>
              <a:ea typeface="Wingdings"/>
              <a:cs typeface="Cambria"/>
              <a:sym typeface="Wingdings"/>
            </a:endParaRPr>
          </a:p>
          <a:p>
            <a:pPr marL="342900" indent="-342900">
              <a:buFont typeface="Wingdings" charset="2"/>
              <a:buChar char="v"/>
            </a:pPr>
            <a:r>
              <a:rPr lang="cs-CZ" sz="2400" dirty="0" smtClean="0">
                <a:solidFill>
                  <a:schemeClr val="tx1"/>
                </a:solidFill>
                <a:latin typeface="Cambria"/>
                <a:ea typeface="Wingdings"/>
                <a:cs typeface="Cambria"/>
                <a:sym typeface="Wingdings"/>
              </a:rPr>
              <a:t>d</a:t>
            </a:r>
            <a:r>
              <a:rPr lang="en-US" sz="2400" dirty="0" err="1" smtClean="0">
                <a:solidFill>
                  <a:schemeClr val="tx1"/>
                </a:solidFill>
                <a:latin typeface="Cambria"/>
                <a:ea typeface="Wingdings"/>
                <a:cs typeface="Cambria"/>
                <a:sym typeface="Wingdings"/>
              </a:rPr>
              <a:t>islocatio</a:t>
            </a:r>
            <a:endParaRPr lang="en-US" sz="2400" dirty="0">
              <a:solidFill>
                <a:schemeClr val="tx1"/>
              </a:solidFill>
              <a:latin typeface="Cambria"/>
              <a:ea typeface="Wingdings"/>
              <a:cs typeface="Cambria"/>
              <a:sym typeface="Wingdings"/>
            </a:endParaRPr>
          </a:p>
          <a:p>
            <a:pPr marL="342900" indent="-342900">
              <a:buFont typeface="Wingdings" charset="2"/>
              <a:buChar char="v"/>
            </a:pPr>
            <a:r>
              <a:rPr lang="cs-CZ" sz="2400" dirty="0" err="1">
                <a:solidFill>
                  <a:schemeClr val="tx1"/>
                </a:solidFill>
                <a:latin typeface="Cambria"/>
                <a:ea typeface="Wingdings"/>
                <a:cs typeface="Cambria"/>
                <a:sym typeface="Wingdings"/>
              </a:rPr>
              <a:t>e</a:t>
            </a:r>
            <a:r>
              <a:rPr lang="en-US" sz="2400" dirty="0" err="1" smtClean="0">
                <a:solidFill>
                  <a:schemeClr val="tx1"/>
                </a:solidFill>
                <a:latin typeface="Cambria"/>
                <a:ea typeface="Wingdings"/>
                <a:cs typeface="Cambria"/>
                <a:sym typeface="Wingdings"/>
              </a:rPr>
              <a:t>xtractio</a:t>
            </a:r>
            <a:r>
              <a:rPr lang="en-US" sz="2400" dirty="0" smtClean="0">
                <a:solidFill>
                  <a:schemeClr val="tx1"/>
                </a:solidFill>
                <a:latin typeface="Cambria"/>
                <a:ea typeface="Wingdings"/>
                <a:cs typeface="Cambria"/>
                <a:sym typeface="Wingdings"/>
              </a:rPr>
              <a:t> </a:t>
            </a:r>
            <a:endParaRPr lang="en-US" sz="2400" dirty="0">
              <a:solidFill>
                <a:schemeClr val="tx1"/>
              </a:solidFill>
              <a:latin typeface="Cambria"/>
              <a:cs typeface="Cambria"/>
            </a:endParaRPr>
          </a:p>
          <a:p>
            <a:pPr marL="342900" indent="-342900">
              <a:buFont typeface="Wingdings" charset="2"/>
              <a:buChar char="v"/>
            </a:pPr>
            <a:r>
              <a:rPr lang="cs-CZ" sz="2400" dirty="0" err="1" smtClean="0">
                <a:solidFill>
                  <a:schemeClr val="tx1"/>
                </a:solidFill>
                <a:latin typeface="Cambria"/>
                <a:ea typeface="Wingdings"/>
                <a:cs typeface="Cambria"/>
                <a:sym typeface="Wingdings"/>
              </a:rPr>
              <a:t>i</a:t>
            </a:r>
            <a:r>
              <a:rPr lang="en-US" sz="2400" dirty="0" err="1" smtClean="0">
                <a:solidFill>
                  <a:schemeClr val="tx1"/>
                </a:solidFill>
                <a:latin typeface="Cambria"/>
                <a:ea typeface="Wingdings"/>
                <a:cs typeface="Cambria"/>
                <a:sym typeface="Wingdings"/>
              </a:rPr>
              <a:t>mplantatio</a:t>
            </a:r>
            <a:endParaRPr lang="cs-CZ" sz="2400" dirty="0" smtClean="0">
              <a:solidFill>
                <a:schemeClr val="tx1"/>
              </a:solidFill>
              <a:latin typeface="Cambria"/>
              <a:ea typeface="Wingdings"/>
              <a:cs typeface="Cambria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2668315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5049" y="18864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sz="2800" b="1" cap="small" dirty="0" err="1" smtClean="0">
                <a:solidFill>
                  <a:schemeClr val="accent1"/>
                </a:solidFill>
              </a:rPr>
              <a:t>Translate</a:t>
            </a:r>
            <a:r>
              <a:rPr lang="cs-CZ" sz="2800" b="1" cap="small" dirty="0" smtClean="0">
                <a:solidFill>
                  <a:schemeClr val="accent1"/>
                </a:solidFill>
              </a:rPr>
              <a:t>. </a:t>
            </a:r>
            <a:r>
              <a:rPr lang="cs-CZ" sz="2800" b="1" cap="small" dirty="0" err="1" smtClean="0">
                <a:solidFill>
                  <a:schemeClr val="accent1"/>
                </a:solidFill>
              </a:rPr>
              <a:t>Identify</a:t>
            </a:r>
            <a:r>
              <a:rPr lang="cs-CZ" sz="2800" b="1" cap="small" dirty="0" smtClean="0">
                <a:solidFill>
                  <a:schemeClr val="accent1"/>
                </a:solidFill>
              </a:rPr>
              <a:t> </a:t>
            </a:r>
            <a:r>
              <a:rPr lang="cs-CZ" sz="2800" b="1" cap="small" dirty="0" err="1" smtClean="0">
                <a:solidFill>
                  <a:schemeClr val="accent1"/>
                </a:solidFill>
              </a:rPr>
              <a:t>derived</a:t>
            </a:r>
            <a:r>
              <a:rPr lang="cs-CZ" sz="2800" b="1" cap="small" dirty="0" smtClean="0">
                <a:solidFill>
                  <a:schemeClr val="accent1"/>
                </a:solidFill>
              </a:rPr>
              <a:t>/</a:t>
            </a:r>
            <a:r>
              <a:rPr lang="cs-CZ" sz="2800" b="1" cap="small" dirty="0" err="1" smtClean="0">
                <a:solidFill>
                  <a:schemeClr val="accent1"/>
                </a:solidFill>
              </a:rPr>
              <a:t>compound</a:t>
            </a:r>
            <a:r>
              <a:rPr lang="cs-CZ" sz="2800" b="1" cap="small" dirty="0" smtClean="0">
                <a:solidFill>
                  <a:schemeClr val="accent1"/>
                </a:solidFill>
              </a:rPr>
              <a:t> </a:t>
            </a:r>
            <a:r>
              <a:rPr lang="cs-CZ" sz="2800" b="1" cap="small" dirty="0" err="1" smtClean="0">
                <a:solidFill>
                  <a:schemeClr val="accent1"/>
                </a:solidFill>
              </a:rPr>
              <a:t>terms</a:t>
            </a:r>
            <a:r>
              <a:rPr lang="cs-CZ" sz="2800" b="1" cap="small" dirty="0" smtClean="0">
                <a:solidFill>
                  <a:schemeClr val="accent1"/>
                </a:solidFill>
              </a:rPr>
              <a:t>.</a:t>
            </a:r>
            <a:endParaRPr lang="cs-CZ" sz="2800" b="1" cap="small" dirty="0">
              <a:solidFill>
                <a:schemeClr val="accent1"/>
              </a:solidFill>
            </a:endParaRPr>
          </a:p>
        </p:txBody>
      </p:sp>
      <p:sp>
        <p:nvSpPr>
          <p:cNvPr id="15" name="TextBox 2"/>
          <p:cNvSpPr txBox="1"/>
          <p:nvPr/>
        </p:nvSpPr>
        <p:spPr>
          <a:xfrm>
            <a:off x="323528" y="1484784"/>
            <a:ext cx="853061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Dolores in </a:t>
            </a:r>
            <a:r>
              <a:rPr lang="en-US" sz="2400" dirty="0" err="1"/>
              <a:t>hypogastrio</a:t>
            </a:r>
            <a:r>
              <a:rPr lang="en-US" sz="2400" dirty="0"/>
              <a:t> post </a:t>
            </a:r>
            <a:r>
              <a:rPr lang="en-US" sz="2400" dirty="0" err="1"/>
              <a:t>appendectomiam</a:t>
            </a:r>
            <a:r>
              <a:rPr lang="en-US" sz="2400" dirty="0"/>
              <a:t> ante dies IV (</a:t>
            </a:r>
            <a:r>
              <a:rPr lang="en-US" sz="2400" dirty="0" err="1"/>
              <a:t>quattuor</a:t>
            </a:r>
            <a:r>
              <a:rPr lang="en-US" sz="2400" dirty="0"/>
              <a:t>) </a:t>
            </a:r>
            <a:r>
              <a:rPr lang="en-US" sz="2400" dirty="0" err="1" smtClean="0"/>
              <a:t>factam</a:t>
            </a:r>
            <a:r>
              <a:rPr lang="cs-CZ" sz="2400" dirty="0" smtClean="0"/>
              <a:t>.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 err="1"/>
              <a:t>Hypertrophia</a:t>
            </a:r>
            <a:r>
              <a:rPr lang="en-US" sz="2400" dirty="0"/>
              <a:t> </a:t>
            </a:r>
            <a:r>
              <a:rPr lang="en-US" sz="2400" dirty="0" err="1"/>
              <a:t>prostatae</a:t>
            </a:r>
            <a:r>
              <a:rPr lang="en-US" sz="2400" dirty="0"/>
              <a:t>, tumor </a:t>
            </a:r>
            <a:r>
              <a:rPr lang="en-US" sz="2400" dirty="0" err="1"/>
              <a:t>prostatae</a:t>
            </a:r>
            <a:r>
              <a:rPr lang="en-US" sz="2400" dirty="0"/>
              <a:t> </a:t>
            </a:r>
            <a:r>
              <a:rPr lang="en-US" sz="2400" dirty="0" err="1" smtClean="0"/>
              <a:t>suspectus</a:t>
            </a:r>
            <a:r>
              <a:rPr lang="cs-CZ" sz="2400" dirty="0" smtClean="0"/>
              <a:t>.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 err="1"/>
              <a:t>Fibrillatio</a:t>
            </a:r>
            <a:r>
              <a:rPr lang="en-US" sz="2400" dirty="0"/>
              <a:t> </a:t>
            </a:r>
            <a:r>
              <a:rPr lang="en-US" sz="2400" dirty="0" err="1"/>
              <a:t>cordis</a:t>
            </a:r>
            <a:r>
              <a:rPr lang="en-US" sz="2400" dirty="0"/>
              <a:t> </a:t>
            </a:r>
            <a:r>
              <a:rPr lang="en-US" sz="2400" dirty="0" err="1"/>
              <a:t>chronica</a:t>
            </a:r>
            <a:r>
              <a:rPr lang="en-US" sz="2400" dirty="0"/>
              <a:t>. </a:t>
            </a:r>
            <a:r>
              <a:rPr lang="en-US" sz="2400" dirty="0" err="1"/>
              <a:t>Dyspnoe</a:t>
            </a:r>
            <a:r>
              <a:rPr lang="en-US" sz="2400" dirty="0"/>
              <a:t>. </a:t>
            </a:r>
            <a:r>
              <a:rPr lang="en-US" sz="2400" dirty="0" err="1"/>
              <a:t>Morbus</a:t>
            </a:r>
            <a:r>
              <a:rPr lang="en-US" sz="2400" dirty="0"/>
              <a:t> </a:t>
            </a:r>
            <a:r>
              <a:rPr lang="en-US" sz="2400" dirty="0" err="1"/>
              <a:t>hypertonicus</a:t>
            </a:r>
            <a:r>
              <a:rPr lang="en-US" sz="2400" dirty="0"/>
              <a:t> </a:t>
            </a:r>
            <a:r>
              <a:rPr lang="en-US" sz="2400" dirty="0" err="1"/>
              <a:t>cordis</a:t>
            </a:r>
            <a:r>
              <a:rPr lang="en-US" sz="2400" dirty="0"/>
              <a:t>. </a:t>
            </a:r>
            <a:r>
              <a:rPr lang="en-US" sz="2400" dirty="0" err="1" smtClean="0"/>
              <a:t>Hypercholesterolaemia</a:t>
            </a:r>
            <a:r>
              <a:rPr lang="cs-CZ" sz="2400" dirty="0" smtClean="0"/>
              <a:t>.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 err="1"/>
              <a:t>Haematoma</a:t>
            </a:r>
            <a:r>
              <a:rPr lang="en-US" sz="2400" dirty="0"/>
              <a:t> </a:t>
            </a:r>
            <a:r>
              <a:rPr lang="en-US" sz="2400" dirty="0" err="1"/>
              <a:t>periorbitale</a:t>
            </a:r>
            <a:r>
              <a:rPr lang="en-US" sz="2400" dirty="0"/>
              <a:t> l. sin.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err="1"/>
              <a:t>Infractio</a:t>
            </a:r>
            <a:r>
              <a:rPr lang="en-US" sz="2400" dirty="0"/>
              <a:t> </a:t>
            </a:r>
            <a:r>
              <a:rPr lang="en-US" sz="2400" dirty="0" err="1"/>
              <a:t>partis</a:t>
            </a:r>
            <a:r>
              <a:rPr lang="en-US" sz="2400" dirty="0"/>
              <a:t> </a:t>
            </a:r>
            <a:r>
              <a:rPr lang="en-US" sz="2400" dirty="0" err="1"/>
              <a:t>distalis</a:t>
            </a:r>
            <a:r>
              <a:rPr lang="en-US" sz="2400" dirty="0"/>
              <a:t> ulnae </a:t>
            </a:r>
            <a:r>
              <a:rPr lang="en-US" sz="2400" dirty="0" err="1" smtClean="0"/>
              <a:t>suspecta</a:t>
            </a:r>
            <a:r>
              <a:rPr lang="cs-CZ" sz="2400" dirty="0" smtClean="0"/>
              <a:t>.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 err="1"/>
              <a:t>Injectio</a:t>
            </a:r>
            <a:r>
              <a:rPr lang="en-US" sz="2400" dirty="0"/>
              <a:t> </a:t>
            </a:r>
            <a:r>
              <a:rPr lang="en-US" sz="2400" dirty="0" err="1"/>
              <a:t>antitetanica</a:t>
            </a:r>
            <a:r>
              <a:rPr lang="en-US" sz="2400" dirty="0"/>
              <a:t> post </a:t>
            </a:r>
            <a:r>
              <a:rPr lang="en-US" sz="2400" dirty="0" err="1"/>
              <a:t>vulnus</a:t>
            </a:r>
            <a:r>
              <a:rPr lang="en-US" sz="2400" dirty="0"/>
              <a:t> </a:t>
            </a:r>
            <a:r>
              <a:rPr lang="en-US" sz="2400" dirty="0" err="1" smtClean="0"/>
              <a:t>morsum</a:t>
            </a:r>
            <a:r>
              <a:rPr lang="cs-CZ" sz="2400" dirty="0" smtClean="0"/>
              <a:t>.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 err="1"/>
              <a:t>Embolia</a:t>
            </a:r>
            <a:r>
              <a:rPr lang="en-US" sz="2400" dirty="0"/>
              <a:t> </a:t>
            </a:r>
            <a:r>
              <a:rPr lang="en-US" sz="2400" dirty="0" err="1"/>
              <a:t>arteriarum</a:t>
            </a:r>
            <a:r>
              <a:rPr lang="en-US" sz="2400" dirty="0"/>
              <a:t> </a:t>
            </a:r>
            <a:r>
              <a:rPr lang="en-US" sz="2400" dirty="0" err="1"/>
              <a:t>pulmonalium</a:t>
            </a:r>
            <a:r>
              <a:rPr lang="en-US" sz="2400" dirty="0"/>
              <a:t> </a:t>
            </a:r>
            <a:r>
              <a:rPr lang="en-US" sz="2400" dirty="0" err="1" smtClean="0"/>
              <a:t>recidivans</a:t>
            </a:r>
            <a:r>
              <a:rPr lang="cs-CZ" sz="2400" dirty="0" smtClean="0"/>
              <a:t>.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Status post </a:t>
            </a:r>
            <a:r>
              <a:rPr lang="en-US" sz="2400" dirty="0" err="1"/>
              <a:t>resectionem</a:t>
            </a:r>
            <a:r>
              <a:rPr lang="en-US" sz="2400" dirty="0"/>
              <a:t> </a:t>
            </a:r>
            <a:r>
              <a:rPr lang="en-US" sz="2400" dirty="0" err="1"/>
              <a:t>ilei</a:t>
            </a:r>
            <a:r>
              <a:rPr lang="en-US" sz="2400" dirty="0"/>
              <a:t>. St. post </a:t>
            </a:r>
            <a:r>
              <a:rPr lang="en-US" sz="2400" dirty="0" err="1"/>
              <a:t>excisionem</a:t>
            </a:r>
            <a:r>
              <a:rPr lang="en-US" sz="2400" dirty="0"/>
              <a:t> </a:t>
            </a:r>
            <a:r>
              <a:rPr lang="en-US" sz="2400" dirty="0" err="1"/>
              <a:t>tumoris</a:t>
            </a:r>
            <a:r>
              <a:rPr lang="en-US" sz="2400" dirty="0"/>
              <a:t> pelvis </a:t>
            </a:r>
            <a:r>
              <a:rPr lang="en-US" sz="2400" dirty="0" err="1" smtClean="0"/>
              <a:t>minoris</a:t>
            </a:r>
            <a:r>
              <a:rPr lang="cs-CZ" sz="2400" dirty="0" smtClean="0"/>
              <a:t>.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 err="1"/>
              <a:t>Obstructio</a:t>
            </a:r>
            <a:r>
              <a:rPr lang="en-US" sz="2400" dirty="0"/>
              <a:t> </a:t>
            </a:r>
            <a:r>
              <a:rPr lang="en-US" sz="2400" dirty="0" err="1"/>
              <a:t>postinflammatoria</a:t>
            </a:r>
            <a:r>
              <a:rPr lang="en-US" sz="2400" dirty="0"/>
              <a:t> </a:t>
            </a:r>
            <a:r>
              <a:rPr lang="en-US" sz="2400" dirty="0" err="1"/>
              <a:t>auris</a:t>
            </a:r>
            <a:r>
              <a:rPr lang="en-US" sz="2400" dirty="0"/>
              <a:t> l. dx.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Decubitus </a:t>
            </a:r>
            <a:r>
              <a:rPr lang="en-US" sz="2400" dirty="0" err="1"/>
              <a:t>permagni</a:t>
            </a:r>
            <a:r>
              <a:rPr lang="en-US" sz="2400" dirty="0"/>
              <a:t> </a:t>
            </a:r>
            <a:r>
              <a:rPr lang="en-US" sz="2400" dirty="0" err="1" smtClean="0"/>
              <a:t>parasacrales</a:t>
            </a:r>
            <a:r>
              <a:rPr lang="cs-CZ" sz="2400" dirty="0" smtClean="0"/>
              <a:t>.</a:t>
            </a:r>
            <a:endParaRPr lang="en-US" sz="2400" dirty="0"/>
          </a:p>
        </p:txBody>
      </p:sp>
      <p:cxnSp>
        <p:nvCxnSpPr>
          <p:cNvPr id="16" name="Straight Connector 4"/>
          <p:cNvCxnSpPr/>
          <p:nvPr/>
        </p:nvCxnSpPr>
        <p:spPr>
          <a:xfrm flipV="1">
            <a:off x="2374611" y="1904737"/>
            <a:ext cx="1693333" cy="12095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4"/>
          <p:cNvCxnSpPr/>
          <p:nvPr/>
        </p:nvCxnSpPr>
        <p:spPr>
          <a:xfrm flipV="1">
            <a:off x="4716016" y="1904737"/>
            <a:ext cx="2376264" cy="12096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4"/>
          <p:cNvCxnSpPr/>
          <p:nvPr/>
        </p:nvCxnSpPr>
        <p:spPr>
          <a:xfrm flipV="1">
            <a:off x="971600" y="2624818"/>
            <a:ext cx="1824234" cy="12094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4"/>
          <p:cNvCxnSpPr/>
          <p:nvPr/>
        </p:nvCxnSpPr>
        <p:spPr>
          <a:xfrm flipV="1">
            <a:off x="4572000" y="2984858"/>
            <a:ext cx="1224136" cy="12094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4"/>
          <p:cNvCxnSpPr/>
          <p:nvPr/>
        </p:nvCxnSpPr>
        <p:spPr>
          <a:xfrm flipV="1">
            <a:off x="899592" y="3344898"/>
            <a:ext cx="1824234" cy="12094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4"/>
          <p:cNvCxnSpPr/>
          <p:nvPr/>
        </p:nvCxnSpPr>
        <p:spPr>
          <a:xfrm flipV="1">
            <a:off x="3707904" y="3356992"/>
            <a:ext cx="3300398" cy="12094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4"/>
          <p:cNvCxnSpPr/>
          <p:nvPr/>
        </p:nvCxnSpPr>
        <p:spPr>
          <a:xfrm flipV="1">
            <a:off x="2699792" y="3717032"/>
            <a:ext cx="1584176" cy="12094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4"/>
          <p:cNvCxnSpPr/>
          <p:nvPr/>
        </p:nvCxnSpPr>
        <p:spPr>
          <a:xfrm flipV="1">
            <a:off x="899592" y="4077073"/>
            <a:ext cx="1224136" cy="1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4"/>
          <p:cNvCxnSpPr/>
          <p:nvPr/>
        </p:nvCxnSpPr>
        <p:spPr>
          <a:xfrm>
            <a:off x="2879812" y="2630865"/>
            <a:ext cx="1260140" cy="6047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4"/>
          <p:cNvCxnSpPr/>
          <p:nvPr/>
        </p:nvCxnSpPr>
        <p:spPr>
          <a:xfrm flipV="1">
            <a:off x="4788024" y="4074047"/>
            <a:ext cx="1319032" cy="3025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4"/>
          <p:cNvCxnSpPr/>
          <p:nvPr/>
        </p:nvCxnSpPr>
        <p:spPr>
          <a:xfrm flipV="1">
            <a:off x="971600" y="4437111"/>
            <a:ext cx="1008112" cy="2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4"/>
          <p:cNvCxnSpPr/>
          <p:nvPr/>
        </p:nvCxnSpPr>
        <p:spPr>
          <a:xfrm flipV="1">
            <a:off x="2051720" y="4437112"/>
            <a:ext cx="1584176" cy="12094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4"/>
          <p:cNvCxnSpPr/>
          <p:nvPr/>
        </p:nvCxnSpPr>
        <p:spPr>
          <a:xfrm flipV="1">
            <a:off x="899592" y="4785058"/>
            <a:ext cx="1224136" cy="12094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"/>
          <p:cNvCxnSpPr/>
          <p:nvPr/>
        </p:nvCxnSpPr>
        <p:spPr>
          <a:xfrm>
            <a:off x="2483768" y="5157193"/>
            <a:ext cx="1656184" cy="0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"/>
          <p:cNvCxnSpPr/>
          <p:nvPr/>
        </p:nvCxnSpPr>
        <p:spPr>
          <a:xfrm flipV="1">
            <a:off x="5868144" y="5151145"/>
            <a:ext cx="1500198" cy="6048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"/>
          <p:cNvCxnSpPr/>
          <p:nvPr/>
        </p:nvCxnSpPr>
        <p:spPr>
          <a:xfrm flipV="1">
            <a:off x="911562" y="5871225"/>
            <a:ext cx="1428190" cy="6047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"/>
          <p:cNvCxnSpPr/>
          <p:nvPr/>
        </p:nvCxnSpPr>
        <p:spPr>
          <a:xfrm flipV="1">
            <a:off x="2483768" y="5871225"/>
            <a:ext cx="2448272" cy="6048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4"/>
          <p:cNvCxnSpPr/>
          <p:nvPr/>
        </p:nvCxnSpPr>
        <p:spPr>
          <a:xfrm flipV="1">
            <a:off x="2339752" y="6237312"/>
            <a:ext cx="1368152" cy="6048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4"/>
          <p:cNvCxnSpPr/>
          <p:nvPr/>
        </p:nvCxnSpPr>
        <p:spPr>
          <a:xfrm>
            <a:off x="3779912" y="6237313"/>
            <a:ext cx="1667628" cy="6047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4"/>
          <p:cNvCxnSpPr/>
          <p:nvPr/>
        </p:nvCxnSpPr>
        <p:spPr>
          <a:xfrm>
            <a:off x="6516216" y="2636912"/>
            <a:ext cx="1368152" cy="6047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4"/>
          <p:cNvCxnSpPr/>
          <p:nvPr/>
        </p:nvCxnSpPr>
        <p:spPr>
          <a:xfrm flipV="1">
            <a:off x="5580112" y="4797152"/>
            <a:ext cx="1428190" cy="6047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4"/>
          <p:cNvCxnSpPr/>
          <p:nvPr/>
        </p:nvCxnSpPr>
        <p:spPr>
          <a:xfrm flipV="1">
            <a:off x="971600" y="6237312"/>
            <a:ext cx="1368152" cy="6048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3828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cap="small" dirty="0" err="1">
                <a:solidFill>
                  <a:schemeClr val="accent1"/>
                </a:solidFill>
              </a:rPr>
              <a:t>Give</a:t>
            </a:r>
            <a:r>
              <a:rPr lang="cs-CZ" sz="2800" b="1" cap="small" dirty="0">
                <a:solidFill>
                  <a:schemeClr val="accent1"/>
                </a:solidFill>
              </a:rPr>
              <a:t> </a:t>
            </a:r>
            <a:r>
              <a:rPr lang="cs-CZ" sz="2800" b="1" cap="small" dirty="0" err="1" smtClean="0">
                <a:solidFill>
                  <a:schemeClr val="accent1"/>
                </a:solidFill>
              </a:rPr>
              <a:t>opposites</a:t>
            </a:r>
            <a:endParaRPr lang="cs-CZ" sz="2800" b="1" cap="small" dirty="0">
              <a:solidFill>
                <a:schemeClr val="accent1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508173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se</a:t>
            </a:r>
            <a:r>
              <a:rPr lang="en-GB" dirty="0" err="1"/>
              <a:t>psis</a:t>
            </a:r>
            <a:r>
              <a:rPr lang="en-GB" dirty="0"/>
              <a:t> </a:t>
            </a:r>
            <a:r>
              <a:rPr lang="en-GB" dirty="0" err="1"/>
              <a:t>endogenes</a:t>
            </a:r>
            <a:r>
              <a:rPr lang="en-GB" dirty="0"/>
              <a:t>	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dirty="0"/>
              <a:t>diastole		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dirty="0" err="1"/>
              <a:t>eupnoe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dirty="0"/>
              <a:t>hyperaesthesia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dirty="0"/>
              <a:t>hypotonia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dirty="0" err="1"/>
              <a:t>aditus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dirty="0"/>
              <a:t>stenosis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dirty="0"/>
              <a:t>epigastrium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572000" y="1371600"/>
            <a:ext cx="4392488" cy="508173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se</a:t>
            </a:r>
            <a:r>
              <a:rPr lang="en-GB" dirty="0" err="1"/>
              <a:t>psis</a:t>
            </a:r>
            <a:r>
              <a:rPr lang="en-GB" dirty="0"/>
              <a:t> e</a:t>
            </a:r>
            <a:r>
              <a:rPr lang="cs-CZ" dirty="0"/>
              <a:t>x</a:t>
            </a:r>
            <a:r>
              <a:rPr lang="en-GB" dirty="0" err="1"/>
              <a:t>ogenes</a:t>
            </a:r>
            <a:r>
              <a:rPr lang="en-GB" dirty="0"/>
              <a:t>	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 err="1"/>
              <a:t>sy</a:t>
            </a:r>
            <a:r>
              <a:rPr lang="en-GB" dirty="0"/>
              <a:t>stole		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 err="1"/>
              <a:t>dys</a:t>
            </a:r>
            <a:r>
              <a:rPr lang="en-GB" dirty="0" err="1" smtClean="0"/>
              <a:t>pnoe</a:t>
            </a:r>
            <a:r>
              <a:rPr lang="cs-CZ" dirty="0" smtClean="0"/>
              <a:t>/apnoe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 err="1" smtClean="0"/>
              <a:t>hypoaesthesia</a:t>
            </a:r>
            <a:r>
              <a:rPr lang="cs-CZ" dirty="0" smtClean="0"/>
              <a:t>/an</a:t>
            </a:r>
            <a:r>
              <a:rPr lang="en-GB" dirty="0"/>
              <a:t>aesthesia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dirty="0" err="1"/>
              <a:t>hyp</a:t>
            </a:r>
            <a:r>
              <a:rPr lang="cs-CZ" dirty="0" err="1"/>
              <a:t>er</a:t>
            </a:r>
            <a:r>
              <a:rPr lang="en-GB" dirty="0" err="1"/>
              <a:t>tonia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ex</a:t>
            </a:r>
            <a:r>
              <a:rPr lang="en-GB" dirty="0" err="1"/>
              <a:t>itus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 err="1"/>
              <a:t>dilatatio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 err="1"/>
              <a:t>hypo</a:t>
            </a:r>
            <a:r>
              <a:rPr lang="en-GB" dirty="0" err="1"/>
              <a:t>gastrium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5831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8" y="-27384"/>
            <a:ext cx="9022776" cy="758952"/>
          </a:xfrm>
        </p:spPr>
        <p:txBody>
          <a:bodyPr anchor="ctr">
            <a:noAutofit/>
          </a:bodyPr>
          <a:lstStyle/>
          <a:p>
            <a:r>
              <a:rPr lang="en-GB" sz="2800" b="1" cap="small" dirty="0" smtClean="0">
                <a:solidFill>
                  <a:schemeClr val="accent1"/>
                </a:solidFill>
              </a:rPr>
              <a:t>Greek roots referring to qualities</a:t>
            </a:r>
            <a:endParaRPr lang="en-GB" sz="2800" b="1" cap="small" dirty="0">
              <a:solidFill>
                <a:schemeClr val="accent1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76430676"/>
              </p:ext>
            </p:extLst>
          </p:nvPr>
        </p:nvGraphicFramePr>
        <p:xfrm>
          <a:off x="107504" y="764704"/>
          <a:ext cx="8928992" cy="6047059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02687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2971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67240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747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+mn-lt"/>
                        </a:rPr>
                        <a:t>G</a:t>
                      </a:r>
                      <a:r>
                        <a:rPr lang="en-GB" sz="1600" dirty="0" err="1" smtClean="0">
                          <a:effectLst/>
                          <a:latin typeface="+mn-lt"/>
                        </a:rPr>
                        <a:t>enitive</a:t>
                      </a:r>
                      <a:r>
                        <a:rPr lang="en-GB" sz="16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600" dirty="0">
                          <a:effectLst/>
                          <a:latin typeface="+mn-lt"/>
                        </a:rPr>
                        <a:t>stem</a:t>
                      </a:r>
                      <a:br>
                        <a:rPr lang="en-GB" sz="1600" dirty="0">
                          <a:effectLst/>
                          <a:latin typeface="+mn-lt"/>
                        </a:rPr>
                      </a:br>
                      <a:r>
                        <a:rPr lang="en-GB" sz="1600" b="0" dirty="0">
                          <a:effectLst/>
                          <a:latin typeface="+mn-lt"/>
                        </a:rPr>
                        <a:t> (nom. sg. in brackets)</a:t>
                      </a:r>
                      <a:endParaRPr lang="cs-CZ" sz="16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English translation</a:t>
                      </a:r>
                      <a:endParaRPr lang="cs-CZ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+mn-lt"/>
                        </a:rPr>
                        <a:t>E</a:t>
                      </a:r>
                      <a:r>
                        <a:rPr lang="en-GB" sz="1600" dirty="0" err="1" smtClean="0">
                          <a:effectLst/>
                          <a:latin typeface="+mn-lt"/>
                        </a:rPr>
                        <a:t>xample</a:t>
                      </a:r>
                      <a:endParaRPr lang="cs-CZ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9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kumimoji="0"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brachy- </a:t>
                      </a:r>
                      <a:r>
                        <a:rPr kumimoji="0" lang="cs-CZ" sz="16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cs-CZ" sz="1600" b="0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brachys</a:t>
                      </a:r>
                      <a:r>
                        <a:rPr kumimoji="0" lang="cs-CZ" sz="16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kumimoji="0" lang="cs-CZ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short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brachydactylia</a:t>
                      </a:r>
                      <a:r>
                        <a:rPr lang="cs-CZ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cs-CZ" sz="1600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brachygnathia</a:t>
                      </a:r>
                      <a:endParaRPr lang="cs-CZ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59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 err="1">
                          <a:effectLst/>
                          <a:latin typeface="+mn-lt"/>
                        </a:rPr>
                        <a:t>brady</a:t>
                      </a:r>
                      <a:r>
                        <a:rPr lang="en-GB" sz="1600" dirty="0">
                          <a:effectLst/>
                          <a:latin typeface="+mn-lt"/>
                        </a:rPr>
                        <a:t>- </a:t>
                      </a:r>
                      <a:r>
                        <a:rPr lang="en-GB" sz="1600" b="0" dirty="0">
                          <a:effectLst/>
                          <a:latin typeface="+mn-lt"/>
                        </a:rPr>
                        <a:t>(</a:t>
                      </a:r>
                      <a:r>
                        <a:rPr lang="en-GB" sz="1600" b="0" dirty="0" err="1">
                          <a:effectLst/>
                          <a:latin typeface="+mn-lt"/>
                        </a:rPr>
                        <a:t>bradys</a:t>
                      </a:r>
                      <a:r>
                        <a:rPr lang="en-GB" sz="1600" b="0" dirty="0">
                          <a:effectLst/>
                          <a:latin typeface="+mn-lt"/>
                        </a:rPr>
                        <a:t>)</a:t>
                      </a:r>
                      <a:r>
                        <a:rPr lang="en-GB" sz="1600" dirty="0">
                          <a:effectLst/>
                          <a:latin typeface="+mn-lt"/>
                        </a:rPr>
                        <a:t>	</a:t>
                      </a:r>
                      <a:endParaRPr lang="cs-CZ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slow</a:t>
                      </a:r>
                      <a:endParaRPr lang="cs-CZ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 err="1">
                          <a:effectLst/>
                          <a:latin typeface="+mn-lt"/>
                        </a:rPr>
                        <a:t>bradypnoe</a:t>
                      </a:r>
                      <a:r>
                        <a:rPr lang="cs-CZ" sz="1600" dirty="0">
                          <a:effectLst/>
                          <a:latin typeface="+mn-lt"/>
                        </a:rPr>
                        <a:t>, </a:t>
                      </a:r>
                      <a:r>
                        <a:rPr lang="cs-CZ" sz="1600" dirty="0" err="1">
                          <a:effectLst/>
                          <a:latin typeface="+mn-lt"/>
                        </a:rPr>
                        <a:t>bradycardia</a:t>
                      </a:r>
                      <a:endParaRPr lang="cs-CZ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92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crypt- </a:t>
                      </a:r>
                      <a:r>
                        <a:rPr lang="en-GB" sz="1600" b="0" dirty="0">
                          <a:effectLst/>
                          <a:latin typeface="+mn-lt"/>
                        </a:rPr>
                        <a:t>(</a:t>
                      </a:r>
                      <a:r>
                        <a:rPr lang="en-GB" sz="1600" b="0" dirty="0" err="1">
                          <a:effectLst/>
                          <a:latin typeface="+mn-lt"/>
                        </a:rPr>
                        <a:t>kryptos</a:t>
                      </a:r>
                      <a:r>
                        <a:rPr lang="en-GB" sz="1600" b="0" dirty="0">
                          <a:effectLst/>
                          <a:latin typeface="+mn-lt"/>
                        </a:rPr>
                        <a:t>)</a:t>
                      </a:r>
                      <a:r>
                        <a:rPr lang="en-GB" sz="1600" dirty="0">
                          <a:effectLst/>
                          <a:latin typeface="+mn-lt"/>
                        </a:rPr>
                        <a:t>	</a:t>
                      </a:r>
                      <a:endParaRPr lang="cs-CZ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  <a:latin typeface="+mn-lt"/>
                        </a:rPr>
                        <a:t>hidden</a:t>
                      </a:r>
                      <a:endParaRPr lang="cs-CZ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  <a:latin typeface="+mn-lt"/>
                        </a:rPr>
                        <a:t>cryptogenes</a:t>
                      </a:r>
                      <a:endParaRPr lang="cs-CZ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92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is- </a:t>
                      </a:r>
                      <a:r>
                        <a:rPr lang="en-GB" sz="1600" b="0" dirty="0">
                          <a:effectLst/>
                          <a:latin typeface="+mn-lt"/>
                        </a:rPr>
                        <a:t>(</a:t>
                      </a:r>
                      <a:r>
                        <a:rPr lang="en-GB" sz="1600" b="0" dirty="0" err="1">
                          <a:effectLst/>
                          <a:latin typeface="+mn-lt"/>
                        </a:rPr>
                        <a:t>isos</a:t>
                      </a:r>
                      <a:r>
                        <a:rPr lang="en-GB" sz="1600" b="0" dirty="0">
                          <a:effectLst/>
                          <a:latin typeface="+mn-lt"/>
                        </a:rPr>
                        <a:t>)</a:t>
                      </a:r>
                      <a:endParaRPr lang="cs-CZ" sz="16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  <a:latin typeface="+mn-lt"/>
                        </a:rPr>
                        <a:t>same</a:t>
                      </a:r>
                      <a:endParaRPr lang="cs-CZ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  <a:latin typeface="+mn-lt"/>
                        </a:rPr>
                        <a:t>isogenes</a:t>
                      </a:r>
                      <a:endParaRPr lang="cs-CZ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11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 err="1">
                          <a:effectLst/>
                          <a:latin typeface="+mn-lt"/>
                        </a:rPr>
                        <a:t>macr</a:t>
                      </a:r>
                      <a:r>
                        <a:rPr lang="en-GB" sz="1600" dirty="0">
                          <a:effectLst/>
                          <a:latin typeface="+mn-lt"/>
                        </a:rPr>
                        <a:t>- </a:t>
                      </a:r>
                      <a:r>
                        <a:rPr lang="en-GB" sz="1600" b="0" dirty="0">
                          <a:effectLst/>
                          <a:latin typeface="+mn-lt"/>
                        </a:rPr>
                        <a:t>(</a:t>
                      </a:r>
                      <a:r>
                        <a:rPr lang="en-GB" sz="1600" b="0" dirty="0" err="1">
                          <a:effectLst/>
                          <a:latin typeface="+mn-lt"/>
                        </a:rPr>
                        <a:t>makros</a:t>
                      </a:r>
                      <a:r>
                        <a:rPr lang="en-GB" sz="1600" b="0" dirty="0">
                          <a:effectLst/>
                          <a:latin typeface="+mn-lt"/>
                        </a:rPr>
                        <a:t>)</a:t>
                      </a:r>
                      <a:endParaRPr lang="cs-CZ" sz="16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big, long</a:t>
                      </a:r>
                      <a:endParaRPr lang="cs-CZ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  <a:latin typeface="+mn-lt"/>
                        </a:rPr>
                        <a:t>macroscopia</a:t>
                      </a:r>
                      <a:endParaRPr lang="cs-CZ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31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 err="1">
                          <a:effectLst/>
                          <a:latin typeface="+mn-lt"/>
                        </a:rPr>
                        <a:t>megal</a:t>
                      </a:r>
                      <a:r>
                        <a:rPr lang="en-GB" sz="1600" dirty="0">
                          <a:effectLst/>
                          <a:latin typeface="+mn-lt"/>
                        </a:rPr>
                        <a:t>- </a:t>
                      </a:r>
                      <a:r>
                        <a:rPr lang="en-GB" sz="1600" b="0" dirty="0">
                          <a:effectLst/>
                          <a:latin typeface="+mn-lt"/>
                        </a:rPr>
                        <a:t>(</a:t>
                      </a:r>
                      <a:r>
                        <a:rPr lang="en-GB" sz="1600" b="0" dirty="0" err="1">
                          <a:effectLst/>
                          <a:latin typeface="+mn-lt"/>
                        </a:rPr>
                        <a:t>megas</a:t>
                      </a:r>
                      <a:r>
                        <a:rPr lang="en-GB" sz="1600" b="0" dirty="0">
                          <a:effectLst/>
                          <a:latin typeface="+mn-lt"/>
                        </a:rPr>
                        <a:t>)</a:t>
                      </a:r>
                      <a:endParaRPr lang="cs-CZ" sz="16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large</a:t>
                      </a:r>
                      <a:endParaRPr lang="cs-CZ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 smtClean="0">
                          <a:effectLst/>
                          <a:latin typeface="+mn-lt"/>
                        </a:rPr>
                        <a:t>m</a:t>
                      </a:r>
                      <a:r>
                        <a:rPr lang="en-GB" sz="1600" dirty="0" err="1" smtClean="0">
                          <a:effectLst/>
                          <a:latin typeface="+mn-lt"/>
                        </a:rPr>
                        <a:t>egalocardia</a:t>
                      </a:r>
                      <a:endParaRPr lang="cs-CZ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34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 err="1">
                          <a:effectLst/>
                          <a:latin typeface="+mn-lt"/>
                        </a:rPr>
                        <a:t>micr</a:t>
                      </a:r>
                      <a:r>
                        <a:rPr lang="en-GB" sz="1600" dirty="0">
                          <a:effectLst/>
                          <a:latin typeface="+mn-lt"/>
                        </a:rPr>
                        <a:t>- </a:t>
                      </a:r>
                      <a:r>
                        <a:rPr lang="en-GB" sz="1600" b="0" dirty="0">
                          <a:effectLst/>
                          <a:latin typeface="+mn-lt"/>
                        </a:rPr>
                        <a:t>(</a:t>
                      </a:r>
                      <a:r>
                        <a:rPr lang="en-GB" sz="1600" b="0" dirty="0" err="1">
                          <a:effectLst/>
                          <a:latin typeface="+mn-lt"/>
                        </a:rPr>
                        <a:t>mikros</a:t>
                      </a:r>
                      <a:r>
                        <a:rPr lang="en-GB" sz="1600" b="0" dirty="0">
                          <a:effectLst/>
                          <a:latin typeface="+mn-lt"/>
                        </a:rPr>
                        <a:t>)</a:t>
                      </a:r>
                      <a:endParaRPr lang="cs-CZ" sz="16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  <a:latin typeface="+mn-lt"/>
                        </a:rPr>
                        <a:t>small</a:t>
                      </a:r>
                      <a:endParaRPr lang="cs-CZ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 err="1">
                          <a:effectLst/>
                          <a:latin typeface="+mn-lt"/>
                        </a:rPr>
                        <a:t>microscopia</a:t>
                      </a:r>
                      <a:endParaRPr lang="cs-CZ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41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 err="1">
                          <a:effectLst/>
                          <a:latin typeface="+mn-lt"/>
                        </a:rPr>
                        <a:t>necr</a:t>
                      </a:r>
                      <a:r>
                        <a:rPr lang="en-GB" sz="1600" dirty="0">
                          <a:effectLst/>
                          <a:latin typeface="+mn-lt"/>
                        </a:rPr>
                        <a:t>- </a:t>
                      </a:r>
                      <a:r>
                        <a:rPr lang="en-GB" sz="1600" b="0" dirty="0">
                          <a:effectLst/>
                          <a:latin typeface="+mn-lt"/>
                        </a:rPr>
                        <a:t>(</a:t>
                      </a:r>
                      <a:r>
                        <a:rPr lang="en-GB" sz="1600" b="0" dirty="0" err="1">
                          <a:effectLst/>
                          <a:latin typeface="+mn-lt"/>
                        </a:rPr>
                        <a:t>nekros</a:t>
                      </a:r>
                      <a:r>
                        <a:rPr lang="en-GB" sz="1600" b="0" dirty="0">
                          <a:effectLst/>
                          <a:latin typeface="+mn-lt"/>
                        </a:rPr>
                        <a:t>)	</a:t>
                      </a:r>
                      <a:endParaRPr lang="cs-CZ" sz="16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dead</a:t>
                      </a:r>
                      <a:endParaRPr lang="cs-CZ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necrosis</a:t>
                      </a:r>
                      <a:r>
                        <a:rPr lang="cs-CZ" sz="1600" dirty="0">
                          <a:effectLst/>
                          <a:latin typeface="+mn-lt"/>
                        </a:rPr>
                        <a:t>, </a:t>
                      </a:r>
                      <a:r>
                        <a:rPr lang="cs-CZ" sz="1600" dirty="0" err="1">
                          <a:effectLst/>
                          <a:latin typeface="+mn-lt"/>
                        </a:rPr>
                        <a:t>necrophilia</a:t>
                      </a:r>
                      <a:endParaRPr lang="cs-CZ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592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dirty="0" err="1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ortho</a:t>
                      </a:r>
                      <a:r>
                        <a:rPr lang="cs-CZ" sz="16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cs-CZ" sz="1600" b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cs-CZ" sz="1600" b="0" dirty="0" err="1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orthos</a:t>
                      </a:r>
                      <a:r>
                        <a:rPr lang="cs-CZ" sz="1600" b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)</a:t>
                      </a:r>
                      <a:endParaRPr lang="cs-CZ" sz="16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 err="1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straight</a:t>
                      </a:r>
                      <a:r>
                        <a:rPr lang="cs-CZ" sz="16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cs-CZ" sz="1600" dirty="0" err="1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normal</a:t>
                      </a:r>
                      <a:endParaRPr lang="cs-CZ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 err="1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orthodontia</a:t>
                      </a:r>
                      <a:endParaRPr lang="cs-CZ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</a:tr>
              <a:tr h="3592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neo- </a:t>
                      </a:r>
                      <a:r>
                        <a:rPr lang="en-GB" sz="1600" b="0" dirty="0">
                          <a:effectLst/>
                          <a:latin typeface="+mn-lt"/>
                        </a:rPr>
                        <a:t>(</a:t>
                      </a:r>
                      <a:r>
                        <a:rPr lang="en-GB" sz="1600" b="0" dirty="0" err="1">
                          <a:effectLst/>
                          <a:latin typeface="+mn-lt"/>
                        </a:rPr>
                        <a:t>neos</a:t>
                      </a:r>
                      <a:r>
                        <a:rPr lang="en-GB" sz="1600" b="0" dirty="0">
                          <a:effectLst/>
                          <a:latin typeface="+mn-lt"/>
                        </a:rPr>
                        <a:t>)</a:t>
                      </a:r>
                      <a:r>
                        <a:rPr lang="en-GB" sz="1600" dirty="0">
                          <a:effectLst/>
                          <a:latin typeface="+mn-lt"/>
                        </a:rPr>
                        <a:t>	</a:t>
                      </a:r>
                      <a:endParaRPr lang="cs-CZ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new</a:t>
                      </a:r>
                      <a:endParaRPr lang="cs-CZ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  <a:latin typeface="+mn-lt"/>
                        </a:rPr>
                        <a:t>neoplasma</a:t>
                      </a:r>
                      <a:endParaRPr lang="cs-CZ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592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 err="1">
                          <a:effectLst/>
                          <a:latin typeface="+mn-lt"/>
                        </a:rPr>
                        <a:t>pseud</a:t>
                      </a:r>
                      <a:r>
                        <a:rPr lang="en-GB" sz="1600" dirty="0">
                          <a:effectLst/>
                          <a:latin typeface="+mn-lt"/>
                        </a:rPr>
                        <a:t>- </a:t>
                      </a:r>
                      <a:r>
                        <a:rPr lang="en-GB" sz="1600" b="0" dirty="0">
                          <a:effectLst/>
                          <a:latin typeface="+mn-lt"/>
                        </a:rPr>
                        <a:t>(</a:t>
                      </a:r>
                      <a:r>
                        <a:rPr lang="en-GB" sz="1600" b="0" dirty="0" err="1">
                          <a:effectLst/>
                          <a:latin typeface="+mn-lt"/>
                        </a:rPr>
                        <a:t>pseudes</a:t>
                      </a:r>
                      <a:r>
                        <a:rPr lang="en-GB" sz="1600" b="0" dirty="0">
                          <a:effectLst/>
                          <a:latin typeface="+mn-lt"/>
                        </a:rPr>
                        <a:t>)</a:t>
                      </a:r>
                      <a:endParaRPr lang="cs-CZ" sz="16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false</a:t>
                      </a:r>
                      <a:endParaRPr lang="cs-CZ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 err="1">
                          <a:effectLst/>
                          <a:latin typeface="+mn-lt"/>
                        </a:rPr>
                        <a:t>pseudoanaemia</a:t>
                      </a:r>
                      <a:endParaRPr lang="cs-CZ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592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 err="1">
                          <a:effectLst/>
                          <a:latin typeface="+mn-lt"/>
                        </a:rPr>
                        <a:t>scler</a:t>
                      </a:r>
                      <a:r>
                        <a:rPr lang="en-GB" sz="1600" dirty="0">
                          <a:effectLst/>
                          <a:latin typeface="+mn-lt"/>
                        </a:rPr>
                        <a:t>- </a:t>
                      </a:r>
                      <a:r>
                        <a:rPr lang="en-GB" sz="1600" b="0" dirty="0">
                          <a:effectLst/>
                          <a:latin typeface="+mn-lt"/>
                        </a:rPr>
                        <a:t>(</a:t>
                      </a:r>
                      <a:r>
                        <a:rPr lang="en-GB" sz="1600" b="0" dirty="0" err="1">
                          <a:effectLst/>
                          <a:latin typeface="+mn-lt"/>
                        </a:rPr>
                        <a:t>skleros</a:t>
                      </a:r>
                      <a:r>
                        <a:rPr lang="en-GB" sz="1600" b="0" dirty="0">
                          <a:effectLst/>
                          <a:latin typeface="+mn-lt"/>
                        </a:rPr>
                        <a:t>)</a:t>
                      </a:r>
                      <a:endParaRPr lang="cs-CZ" sz="16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  <a:latin typeface="+mn-lt"/>
                        </a:rPr>
                        <a:t>hard</a:t>
                      </a:r>
                      <a:endParaRPr lang="cs-CZ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 err="1">
                          <a:effectLst/>
                          <a:latin typeface="+mn-lt"/>
                        </a:rPr>
                        <a:t>phlebosclerosis</a:t>
                      </a:r>
                      <a:endParaRPr lang="cs-CZ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592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dirty="0" err="1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scolio</a:t>
                      </a:r>
                      <a:r>
                        <a:rPr lang="cs-CZ" sz="16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cs-CZ" sz="1600" b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cs-CZ" sz="1600" b="0" dirty="0" err="1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skolios</a:t>
                      </a:r>
                      <a:r>
                        <a:rPr lang="cs-CZ" sz="1600" b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)</a:t>
                      </a:r>
                      <a:endParaRPr lang="cs-CZ" sz="16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 err="1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twisted</a:t>
                      </a:r>
                      <a:r>
                        <a:rPr lang="cs-CZ" sz="16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cs-CZ" sz="1600" dirty="0" err="1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bent</a:t>
                      </a:r>
                      <a:endParaRPr lang="cs-CZ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 err="1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scoliosis</a:t>
                      </a:r>
                      <a:endParaRPr lang="cs-CZ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</a:tr>
              <a:tr h="3592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 err="1">
                          <a:effectLst/>
                          <a:latin typeface="+mn-lt"/>
                        </a:rPr>
                        <a:t>tachy</a:t>
                      </a:r>
                      <a:r>
                        <a:rPr lang="en-GB" sz="1600" dirty="0">
                          <a:effectLst/>
                          <a:latin typeface="+mn-lt"/>
                        </a:rPr>
                        <a:t>- </a:t>
                      </a:r>
                      <a:r>
                        <a:rPr lang="en-GB" sz="1600" b="0" dirty="0">
                          <a:effectLst/>
                          <a:latin typeface="+mn-lt"/>
                        </a:rPr>
                        <a:t>(</a:t>
                      </a:r>
                      <a:r>
                        <a:rPr lang="en-GB" sz="1600" b="0" dirty="0" err="1">
                          <a:effectLst/>
                          <a:latin typeface="+mn-lt"/>
                        </a:rPr>
                        <a:t>tachys</a:t>
                      </a:r>
                      <a:r>
                        <a:rPr lang="en-GB" sz="1600" b="0" dirty="0">
                          <a:effectLst/>
                          <a:latin typeface="+mn-lt"/>
                        </a:rPr>
                        <a:t>)</a:t>
                      </a:r>
                      <a:endParaRPr lang="cs-CZ" sz="16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  <a:latin typeface="+mn-lt"/>
                        </a:rPr>
                        <a:t>rapid</a:t>
                      </a:r>
                      <a:endParaRPr lang="cs-CZ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 dirty="0" err="1">
                          <a:effectLst/>
                          <a:latin typeface="+mn-lt"/>
                        </a:rPr>
                        <a:t>tachypnoe</a:t>
                      </a:r>
                      <a:r>
                        <a:rPr lang="cs-CZ" sz="1600" dirty="0">
                          <a:effectLst/>
                          <a:latin typeface="+mn-lt"/>
                        </a:rPr>
                        <a:t>, </a:t>
                      </a:r>
                      <a:r>
                        <a:rPr lang="cs-CZ" sz="1600" dirty="0" err="1">
                          <a:effectLst/>
                          <a:latin typeface="+mn-lt"/>
                        </a:rPr>
                        <a:t>tachycardia</a:t>
                      </a:r>
                      <a:endParaRPr lang="cs-CZ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92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  <a:latin typeface="+mn-lt"/>
                        </a:rPr>
                        <a:t>therm</a:t>
                      </a:r>
                      <a:r>
                        <a:rPr lang="en-GB" sz="1600" dirty="0">
                          <a:effectLst/>
                          <a:latin typeface="+mn-lt"/>
                        </a:rPr>
                        <a:t>- </a:t>
                      </a:r>
                      <a:r>
                        <a:rPr lang="en-GB" sz="1600" b="0" dirty="0">
                          <a:effectLst/>
                          <a:latin typeface="+mn-lt"/>
                        </a:rPr>
                        <a:t>(thermos)</a:t>
                      </a:r>
                      <a:endParaRPr lang="cs-CZ" sz="16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warm</a:t>
                      </a:r>
                      <a:endParaRPr lang="cs-CZ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hypothermia</a:t>
                      </a:r>
                      <a:endParaRPr lang="cs-CZ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330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332656"/>
            <a:ext cx="8534400" cy="758952"/>
          </a:xfrm>
        </p:spPr>
        <p:txBody>
          <a:bodyPr>
            <a:noAutofit/>
          </a:bodyPr>
          <a:lstStyle/>
          <a:p>
            <a:r>
              <a:rPr lang="cs-CZ" sz="2500" b="1" cap="small" dirty="0" err="1">
                <a:solidFill>
                  <a:schemeClr val="accent1"/>
                </a:solidFill>
              </a:rPr>
              <a:t>Match</a:t>
            </a:r>
            <a:r>
              <a:rPr lang="cs-CZ" sz="2500" b="1" cap="small" dirty="0">
                <a:solidFill>
                  <a:schemeClr val="accent1"/>
                </a:solidFill>
              </a:rPr>
              <a:t> the </a:t>
            </a:r>
            <a:r>
              <a:rPr lang="cs-CZ" sz="2500" b="1" cap="small" dirty="0" err="1">
                <a:solidFill>
                  <a:schemeClr val="accent1"/>
                </a:solidFill>
              </a:rPr>
              <a:t>words</a:t>
            </a:r>
            <a:r>
              <a:rPr lang="cs-CZ" sz="2500" b="1" cap="small" dirty="0">
                <a:solidFill>
                  <a:schemeClr val="accent1"/>
                </a:solidFill>
              </a:rPr>
              <a:t> in the </a:t>
            </a:r>
            <a:r>
              <a:rPr lang="cs-CZ" sz="2500" b="1" cap="small" dirty="0" err="1">
                <a:solidFill>
                  <a:schemeClr val="accent1"/>
                </a:solidFill>
              </a:rPr>
              <a:t>left</a:t>
            </a:r>
            <a:r>
              <a:rPr lang="cs-CZ" sz="2500" b="1" cap="small" dirty="0">
                <a:solidFill>
                  <a:schemeClr val="accent1"/>
                </a:solidFill>
              </a:rPr>
              <a:t> </a:t>
            </a:r>
            <a:r>
              <a:rPr lang="cs-CZ" sz="2500" b="1" cap="small" dirty="0" err="1">
                <a:solidFill>
                  <a:schemeClr val="accent1"/>
                </a:solidFill>
              </a:rPr>
              <a:t>column</a:t>
            </a:r>
            <a:r>
              <a:rPr lang="cs-CZ" sz="2500" b="1" cap="small" dirty="0">
                <a:solidFill>
                  <a:schemeClr val="accent1"/>
                </a:solidFill>
              </a:rPr>
              <a:t> </a:t>
            </a:r>
            <a:r>
              <a:rPr lang="cs-CZ" sz="2500" b="1" cap="small" dirty="0" err="1" smtClean="0">
                <a:solidFill>
                  <a:schemeClr val="accent1"/>
                </a:solidFill>
              </a:rPr>
              <a:t>with</a:t>
            </a:r>
            <a:r>
              <a:rPr lang="cs-CZ" sz="2500" b="1" cap="small" dirty="0" smtClean="0">
                <a:solidFill>
                  <a:schemeClr val="accent1"/>
                </a:solidFill>
              </a:rPr>
              <a:t> </a:t>
            </a:r>
            <a:r>
              <a:rPr lang="cs-CZ" sz="2500" b="1" cap="small" dirty="0" err="1">
                <a:solidFill>
                  <a:schemeClr val="accent1"/>
                </a:solidFill>
              </a:rPr>
              <a:t>their</a:t>
            </a:r>
            <a:r>
              <a:rPr lang="cs-CZ" sz="2500" b="1" cap="small" dirty="0">
                <a:solidFill>
                  <a:schemeClr val="accent1"/>
                </a:solidFill>
              </a:rPr>
              <a:t> </a:t>
            </a:r>
            <a:r>
              <a:rPr lang="cs-CZ" sz="2500" b="1" cap="small" dirty="0" err="1">
                <a:solidFill>
                  <a:schemeClr val="accent1"/>
                </a:solidFill>
              </a:rPr>
              <a:t>opposites</a:t>
            </a:r>
            <a:r>
              <a:rPr lang="cs-CZ" sz="2500" b="1" cap="small" dirty="0">
                <a:solidFill>
                  <a:schemeClr val="accent1"/>
                </a:solidFill>
              </a:rPr>
              <a:t> in the </a:t>
            </a:r>
            <a:r>
              <a:rPr lang="cs-CZ" sz="2500" b="1" cap="small" dirty="0" err="1">
                <a:solidFill>
                  <a:schemeClr val="accent1"/>
                </a:solidFill>
              </a:rPr>
              <a:t>right</a:t>
            </a:r>
            <a:r>
              <a:rPr lang="cs-CZ" sz="2500" b="1" cap="small" dirty="0">
                <a:solidFill>
                  <a:schemeClr val="accent1"/>
                </a:solidFill>
              </a:rPr>
              <a:t> </a:t>
            </a:r>
            <a:r>
              <a:rPr lang="cs-CZ" sz="2500" b="1" cap="small" dirty="0" err="1" smtClean="0">
                <a:solidFill>
                  <a:schemeClr val="accent1"/>
                </a:solidFill>
              </a:rPr>
              <a:t>column</a:t>
            </a:r>
            <a:r>
              <a:rPr lang="cs-CZ" sz="2500" b="1" cap="small" dirty="0" smtClean="0">
                <a:solidFill>
                  <a:schemeClr val="accent1"/>
                </a:solidFill>
              </a:rPr>
              <a:t> </a:t>
            </a:r>
            <a:r>
              <a:rPr lang="cs-CZ" sz="2000" b="1" dirty="0" smtClean="0">
                <a:solidFill>
                  <a:schemeClr val="accent1"/>
                </a:solidFill>
              </a:rPr>
              <a:t>(Handout 8.2, </a:t>
            </a:r>
            <a:r>
              <a:rPr lang="cs-CZ" sz="2000" b="1" dirty="0" err="1" smtClean="0">
                <a:solidFill>
                  <a:schemeClr val="accent1"/>
                </a:solidFill>
              </a:rPr>
              <a:t>task</a:t>
            </a:r>
            <a:r>
              <a:rPr lang="cs-CZ" sz="2000" b="1" dirty="0" smtClean="0">
                <a:solidFill>
                  <a:schemeClr val="accent1"/>
                </a:solidFill>
              </a:rPr>
              <a:t> 1)</a:t>
            </a:r>
            <a:endParaRPr lang="cs-CZ" sz="2000" b="1" dirty="0">
              <a:solidFill>
                <a:schemeClr val="accent1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dirty="0"/>
              <a:t>brady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dirty="0" err="1"/>
              <a:t>leukos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hyper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dirty="0"/>
              <a:t>oligos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dirty="0" err="1"/>
              <a:t>megalos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dirty="0" err="1"/>
              <a:t>skleros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dirty="0" smtClean="0"/>
              <a:t>hemi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dirty="0" err="1"/>
              <a:t>melanos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dirty="0" err="1"/>
              <a:t>malakos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dirty="0"/>
              <a:t>pan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dirty="0" err="1"/>
              <a:t>tachy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dirty="0"/>
              <a:t>poly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dirty="0" err="1"/>
              <a:t>mikros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 err="1"/>
              <a:t>hypo</a:t>
            </a:r>
            <a:endParaRPr lang="cs-CZ" dirty="0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1547664" y="1844824"/>
            <a:ext cx="3168352" cy="1584176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V="1">
            <a:off x="1691680" y="1844824"/>
            <a:ext cx="3024336" cy="504056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1547664" y="2938887"/>
            <a:ext cx="3240360" cy="2290313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1619154" y="3435404"/>
            <a:ext cx="3096862" cy="569660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1943708" y="4038764"/>
            <a:ext cx="2844316" cy="542364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V="1">
            <a:off x="1722227" y="2348880"/>
            <a:ext cx="3065797" cy="2279596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 flipV="1">
            <a:off x="1547664" y="2938888"/>
            <a:ext cx="3195005" cy="2146296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9628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6897" y="332656"/>
            <a:ext cx="8534400" cy="758952"/>
          </a:xfrm>
        </p:spPr>
        <p:txBody>
          <a:bodyPr>
            <a:noAutofit/>
          </a:bodyPr>
          <a:lstStyle/>
          <a:p>
            <a:r>
              <a:rPr lang="cs-CZ" sz="2500" b="1" cap="small" dirty="0" err="1">
                <a:solidFill>
                  <a:schemeClr val="accent1"/>
                </a:solidFill>
              </a:rPr>
              <a:t>Give</a:t>
            </a:r>
            <a:r>
              <a:rPr lang="cs-CZ" sz="2500" b="1" cap="small" dirty="0">
                <a:solidFill>
                  <a:schemeClr val="accent1"/>
                </a:solidFill>
              </a:rPr>
              <a:t> </a:t>
            </a:r>
            <a:r>
              <a:rPr lang="cs-CZ" sz="2500" b="1" cap="small" dirty="0" err="1">
                <a:solidFill>
                  <a:schemeClr val="accent1"/>
                </a:solidFill>
              </a:rPr>
              <a:t>one-word</a:t>
            </a:r>
            <a:r>
              <a:rPr lang="cs-CZ" sz="2500" b="1" cap="small" dirty="0">
                <a:solidFill>
                  <a:schemeClr val="accent1"/>
                </a:solidFill>
              </a:rPr>
              <a:t> </a:t>
            </a:r>
            <a:r>
              <a:rPr lang="cs-CZ" sz="2500" b="1" cap="small" dirty="0" err="1">
                <a:solidFill>
                  <a:schemeClr val="accent1"/>
                </a:solidFill>
              </a:rPr>
              <a:t>Greek</a:t>
            </a:r>
            <a:r>
              <a:rPr lang="cs-CZ" sz="2500" b="1" cap="small" dirty="0">
                <a:solidFill>
                  <a:schemeClr val="accent1"/>
                </a:solidFill>
              </a:rPr>
              <a:t> </a:t>
            </a:r>
            <a:r>
              <a:rPr lang="cs-CZ" sz="2500" b="1" cap="small" dirty="0" err="1">
                <a:solidFill>
                  <a:schemeClr val="accent1"/>
                </a:solidFill>
              </a:rPr>
              <a:t>terms</a:t>
            </a:r>
            <a:r>
              <a:rPr lang="cs-CZ" sz="2500" b="1" cap="small" dirty="0">
                <a:solidFill>
                  <a:schemeClr val="accent1"/>
                </a:solidFill>
              </a:rPr>
              <a:t> </a:t>
            </a:r>
            <a:r>
              <a:rPr lang="cs-CZ" sz="2500" b="1" cap="small" dirty="0" err="1" smtClean="0">
                <a:solidFill>
                  <a:schemeClr val="accent1"/>
                </a:solidFill>
              </a:rPr>
              <a:t>matching</a:t>
            </a:r>
            <a:r>
              <a:rPr lang="cs-CZ" sz="2500" b="1" cap="small" dirty="0" smtClean="0">
                <a:solidFill>
                  <a:schemeClr val="accent1"/>
                </a:solidFill>
              </a:rPr>
              <a:t> the </a:t>
            </a:r>
            <a:r>
              <a:rPr lang="cs-CZ" sz="2500" b="1" cap="small" dirty="0" err="1" smtClean="0">
                <a:solidFill>
                  <a:schemeClr val="accent1"/>
                </a:solidFill>
              </a:rPr>
              <a:t>explanations</a:t>
            </a:r>
            <a:r>
              <a:rPr lang="cs-CZ" sz="2500" b="1" cap="small" dirty="0" smtClean="0">
                <a:solidFill>
                  <a:schemeClr val="accent1"/>
                </a:solidFill>
              </a:rPr>
              <a:t> </a:t>
            </a:r>
            <a:r>
              <a:rPr lang="cs-CZ" sz="2500" b="1" cap="small" dirty="0" err="1" smtClean="0">
                <a:solidFill>
                  <a:schemeClr val="accent1"/>
                </a:solidFill>
              </a:rPr>
              <a:t>given</a:t>
            </a:r>
            <a:r>
              <a:rPr lang="cs-CZ" sz="2500" b="1" cap="small" dirty="0" smtClean="0">
                <a:solidFill>
                  <a:schemeClr val="accent1"/>
                </a:solidFill>
              </a:rPr>
              <a:t> in Latin </a:t>
            </a:r>
            <a:r>
              <a:rPr lang="cs-CZ" sz="2000" b="1" dirty="0" smtClean="0">
                <a:solidFill>
                  <a:schemeClr val="accent1"/>
                </a:solidFill>
              </a:rPr>
              <a:t>(Handout 8.2, </a:t>
            </a:r>
            <a:r>
              <a:rPr lang="cs-CZ" sz="2000" b="1" dirty="0" err="1" smtClean="0">
                <a:solidFill>
                  <a:schemeClr val="accent1"/>
                </a:solidFill>
              </a:rPr>
              <a:t>task</a:t>
            </a:r>
            <a:r>
              <a:rPr lang="cs-CZ" sz="2000" b="1" dirty="0" smtClean="0">
                <a:solidFill>
                  <a:schemeClr val="accent1"/>
                </a:solidFill>
              </a:rPr>
              <a:t> 2)</a:t>
            </a:r>
            <a:endParaRPr lang="cs-CZ" sz="20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5153744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/>
              <a:t>excisio</a:t>
            </a:r>
            <a:r>
              <a:rPr lang="cs-CZ" dirty="0"/>
              <a:t> </a:t>
            </a:r>
            <a:r>
              <a:rPr lang="cs-CZ" dirty="0" err="1"/>
              <a:t>mammae</a:t>
            </a:r>
            <a:endParaRPr lang="cs-CZ" dirty="0"/>
          </a:p>
          <a:p>
            <a:r>
              <a:rPr lang="cs-CZ" dirty="0" err="1"/>
              <a:t>inflammatio</a:t>
            </a:r>
            <a:r>
              <a:rPr lang="cs-CZ" dirty="0"/>
              <a:t> </a:t>
            </a:r>
            <a:r>
              <a:rPr lang="cs-CZ" dirty="0" err="1"/>
              <a:t>appendicis</a:t>
            </a:r>
            <a:endParaRPr lang="cs-CZ" dirty="0"/>
          </a:p>
          <a:p>
            <a:r>
              <a:rPr lang="cs-CZ" dirty="0" err="1"/>
              <a:t>amputatio</a:t>
            </a:r>
            <a:r>
              <a:rPr lang="cs-CZ" dirty="0"/>
              <a:t> </a:t>
            </a:r>
            <a:r>
              <a:rPr lang="cs-CZ" dirty="0" err="1"/>
              <a:t>digiti</a:t>
            </a:r>
            <a:endParaRPr lang="cs-CZ" dirty="0"/>
          </a:p>
          <a:p>
            <a:r>
              <a:rPr lang="cs-CZ" dirty="0" err="1"/>
              <a:t>incisio</a:t>
            </a:r>
            <a:r>
              <a:rPr lang="cs-CZ" dirty="0"/>
              <a:t> </a:t>
            </a:r>
            <a:r>
              <a:rPr lang="cs-CZ" dirty="0" err="1"/>
              <a:t>gastris</a:t>
            </a:r>
            <a:endParaRPr lang="cs-CZ" dirty="0"/>
          </a:p>
          <a:p>
            <a:r>
              <a:rPr lang="cs-CZ" dirty="0" err="1"/>
              <a:t>curatio</a:t>
            </a:r>
            <a:r>
              <a:rPr lang="cs-CZ" dirty="0"/>
              <a:t> </a:t>
            </a:r>
            <a:r>
              <a:rPr lang="cs-CZ" dirty="0" err="1"/>
              <a:t>cordis</a:t>
            </a:r>
            <a:endParaRPr lang="cs-CZ" dirty="0"/>
          </a:p>
          <a:p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dentium</a:t>
            </a:r>
            <a:endParaRPr lang="cs-CZ" dirty="0"/>
          </a:p>
          <a:p>
            <a:r>
              <a:rPr lang="cs-CZ" dirty="0" err="1"/>
              <a:t>morbus</a:t>
            </a:r>
            <a:r>
              <a:rPr lang="cs-CZ" dirty="0"/>
              <a:t> </a:t>
            </a:r>
            <a:r>
              <a:rPr lang="cs-CZ" dirty="0" err="1"/>
              <a:t>intestini</a:t>
            </a:r>
            <a:r>
              <a:rPr lang="cs-CZ" dirty="0"/>
              <a:t> </a:t>
            </a:r>
            <a:r>
              <a:rPr lang="cs-CZ" dirty="0" err="1"/>
              <a:t>tenuis</a:t>
            </a:r>
            <a:endParaRPr lang="cs-CZ" dirty="0"/>
          </a:p>
          <a:p>
            <a:r>
              <a:rPr lang="cs-CZ" dirty="0"/>
              <a:t>pus in </a:t>
            </a:r>
            <a:r>
              <a:rPr lang="cs-CZ" dirty="0" err="1"/>
              <a:t>sanguine</a:t>
            </a:r>
            <a:endParaRPr lang="cs-CZ" dirty="0"/>
          </a:p>
          <a:p>
            <a:r>
              <a:rPr lang="cs-CZ" dirty="0" err="1"/>
              <a:t>calculi</a:t>
            </a:r>
            <a:r>
              <a:rPr lang="cs-CZ" dirty="0"/>
              <a:t> </a:t>
            </a:r>
            <a:r>
              <a:rPr lang="cs-CZ" dirty="0" err="1"/>
              <a:t>renales</a:t>
            </a:r>
            <a:endParaRPr lang="cs-CZ" dirty="0"/>
          </a:p>
          <a:p>
            <a:r>
              <a:rPr lang="cs-CZ" dirty="0"/>
              <a:t>spasmus </a:t>
            </a:r>
            <a:r>
              <a:rPr lang="cs-CZ" dirty="0" err="1"/>
              <a:t>vasorum</a:t>
            </a:r>
            <a:endParaRPr lang="cs-CZ" dirty="0"/>
          </a:p>
          <a:p>
            <a:r>
              <a:rPr lang="cs-CZ" dirty="0" err="1"/>
              <a:t>haemorrhagia</a:t>
            </a:r>
            <a:r>
              <a:rPr lang="cs-CZ" dirty="0"/>
              <a:t> </a:t>
            </a:r>
            <a:r>
              <a:rPr lang="cs-CZ" dirty="0" err="1"/>
              <a:t>cerebri</a:t>
            </a:r>
            <a:endParaRPr lang="cs-CZ" dirty="0"/>
          </a:p>
          <a:p>
            <a:r>
              <a:rPr lang="cs-CZ" dirty="0" err="1"/>
              <a:t>alimentatio</a:t>
            </a:r>
            <a:r>
              <a:rPr lang="cs-CZ" dirty="0"/>
              <a:t> bona</a:t>
            </a:r>
          </a:p>
          <a:p>
            <a:r>
              <a:rPr lang="cs-CZ" dirty="0"/>
              <a:t>sutura labii			</a:t>
            </a:r>
          </a:p>
          <a:p>
            <a:r>
              <a:rPr lang="cs-CZ" dirty="0" err="1"/>
              <a:t>tumores</a:t>
            </a:r>
            <a:r>
              <a:rPr lang="cs-CZ" dirty="0"/>
              <a:t> </a:t>
            </a:r>
            <a:r>
              <a:rPr lang="cs-CZ" dirty="0" err="1"/>
              <a:t>multiplices</a:t>
            </a:r>
            <a:r>
              <a:rPr lang="cs-CZ" dirty="0"/>
              <a:t> </a:t>
            </a:r>
            <a:r>
              <a:rPr lang="cs-CZ" dirty="0" err="1"/>
              <a:t>ossium</a:t>
            </a:r>
            <a:endParaRPr lang="cs-CZ" dirty="0"/>
          </a:p>
          <a:p>
            <a:r>
              <a:rPr lang="cs-CZ" dirty="0" err="1"/>
              <a:t>revisio</a:t>
            </a:r>
            <a:r>
              <a:rPr lang="cs-CZ" dirty="0"/>
              <a:t> </a:t>
            </a:r>
            <a:r>
              <a:rPr lang="cs-CZ" dirty="0" err="1"/>
              <a:t>vaginae</a:t>
            </a:r>
            <a:endParaRPr lang="cs-CZ" dirty="0"/>
          </a:p>
          <a:p>
            <a:r>
              <a:rPr lang="cs-CZ" dirty="0" err="1"/>
              <a:t>prolapsus</a:t>
            </a:r>
            <a:r>
              <a:rPr lang="cs-CZ" dirty="0"/>
              <a:t> </a:t>
            </a:r>
            <a:r>
              <a:rPr lang="cs-CZ" dirty="0" err="1"/>
              <a:t>renis</a:t>
            </a:r>
            <a:endParaRPr lang="cs-CZ" dirty="0"/>
          </a:p>
          <a:p>
            <a:r>
              <a:rPr lang="cs-CZ" dirty="0" err="1"/>
              <a:t>paralysis</a:t>
            </a:r>
            <a:r>
              <a:rPr lang="cs-CZ" dirty="0"/>
              <a:t> </a:t>
            </a:r>
            <a:r>
              <a:rPr lang="cs-CZ" dirty="0" err="1"/>
              <a:t>membri</a:t>
            </a:r>
            <a:r>
              <a:rPr lang="cs-CZ" dirty="0"/>
              <a:t> </a:t>
            </a:r>
            <a:r>
              <a:rPr lang="cs-CZ" dirty="0" err="1"/>
              <a:t>totalis</a:t>
            </a:r>
            <a:r>
              <a:rPr lang="cs-CZ" dirty="0"/>
              <a:t>	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5153744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 smtClean="0"/>
              <a:t>mastectomia</a:t>
            </a:r>
            <a:r>
              <a:rPr lang="cs-CZ" dirty="0" smtClean="0"/>
              <a:t> (=</a:t>
            </a:r>
            <a:r>
              <a:rPr lang="cs-CZ" dirty="0" err="1" smtClean="0"/>
              <a:t>mammectomia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err="1"/>
              <a:t>appendicitis</a:t>
            </a:r>
            <a:endParaRPr lang="cs-CZ" dirty="0"/>
          </a:p>
          <a:p>
            <a:r>
              <a:rPr lang="cs-CZ" dirty="0" err="1"/>
              <a:t>dactylectomia</a:t>
            </a:r>
            <a:endParaRPr lang="cs-CZ" dirty="0"/>
          </a:p>
          <a:p>
            <a:r>
              <a:rPr lang="cs-CZ" dirty="0" err="1"/>
              <a:t>gastrotomia</a:t>
            </a:r>
            <a:endParaRPr lang="cs-CZ" dirty="0"/>
          </a:p>
          <a:p>
            <a:r>
              <a:rPr lang="cs-CZ" dirty="0" err="1"/>
              <a:t>cardiotherapia</a:t>
            </a:r>
            <a:endParaRPr lang="cs-CZ" dirty="0"/>
          </a:p>
          <a:p>
            <a:r>
              <a:rPr lang="cs-CZ" dirty="0" err="1"/>
              <a:t>o</a:t>
            </a:r>
            <a:r>
              <a:rPr lang="cs-CZ" dirty="0" err="1" smtClean="0"/>
              <a:t>dontalgia</a:t>
            </a:r>
            <a:r>
              <a:rPr lang="cs-CZ" dirty="0" smtClean="0"/>
              <a:t>/</a:t>
            </a:r>
            <a:r>
              <a:rPr lang="cs-CZ" dirty="0" err="1" smtClean="0"/>
              <a:t>odontodynia</a:t>
            </a:r>
            <a:endParaRPr lang="cs-CZ" dirty="0"/>
          </a:p>
          <a:p>
            <a:r>
              <a:rPr lang="cs-CZ" dirty="0" err="1"/>
              <a:t>enteropathia</a:t>
            </a:r>
            <a:endParaRPr lang="cs-CZ" dirty="0"/>
          </a:p>
          <a:p>
            <a:r>
              <a:rPr lang="cs-CZ" dirty="0" err="1"/>
              <a:t>pyaemia</a:t>
            </a:r>
            <a:endParaRPr lang="cs-CZ" dirty="0"/>
          </a:p>
          <a:p>
            <a:r>
              <a:rPr lang="cs-CZ" dirty="0" err="1"/>
              <a:t>nephrolithiasis</a:t>
            </a:r>
            <a:endParaRPr lang="cs-CZ" dirty="0"/>
          </a:p>
          <a:p>
            <a:r>
              <a:rPr lang="cs-CZ" dirty="0" err="1"/>
              <a:t>angiospasmus</a:t>
            </a:r>
            <a:endParaRPr lang="cs-CZ" dirty="0"/>
          </a:p>
          <a:p>
            <a:r>
              <a:rPr lang="cs-CZ" dirty="0" err="1"/>
              <a:t>encephalorrhagia</a:t>
            </a:r>
            <a:endParaRPr lang="cs-CZ" dirty="0"/>
          </a:p>
          <a:p>
            <a:r>
              <a:rPr lang="cs-CZ" dirty="0" err="1"/>
              <a:t>eutrophia</a:t>
            </a:r>
            <a:endParaRPr lang="cs-CZ" dirty="0"/>
          </a:p>
          <a:p>
            <a:r>
              <a:rPr lang="cs-CZ" dirty="0" err="1" smtClean="0"/>
              <a:t>cheilorrhaphia</a:t>
            </a:r>
            <a:endParaRPr lang="cs-CZ" dirty="0"/>
          </a:p>
          <a:p>
            <a:r>
              <a:rPr lang="cs-CZ" dirty="0" err="1"/>
              <a:t>osteomatosis</a:t>
            </a:r>
            <a:endParaRPr lang="cs-CZ" dirty="0"/>
          </a:p>
          <a:p>
            <a:r>
              <a:rPr lang="cs-CZ" dirty="0" err="1"/>
              <a:t>colposcopia</a:t>
            </a:r>
            <a:endParaRPr lang="cs-CZ" dirty="0"/>
          </a:p>
          <a:p>
            <a:r>
              <a:rPr lang="cs-CZ" dirty="0" err="1"/>
              <a:t>nephroptosis</a:t>
            </a:r>
            <a:endParaRPr lang="cs-CZ" dirty="0"/>
          </a:p>
          <a:p>
            <a:r>
              <a:rPr lang="cs-CZ" dirty="0" err="1"/>
              <a:t>monoplegia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7944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96552" y="260648"/>
            <a:ext cx="9875666" cy="758952"/>
          </a:xfrm>
        </p:spPr>
        <p:txBody>
          <a:bodyPr>
            <a:noAutofit/>
          </a:bodyPr>
          <a:lstStyle/>
          <a:p>
            <a:r>
              <a:rPr lang="en-US" sz="2500" b="1" cap="small" dirty="0">
                <a:solidFill>
                  <a:schemeClr val="accent1"/>
                </a:solidFill>
              </a:rPr>
              <a:t>Find a proper treatment/examination </a:t>
            </a:r>
            <a:r>
              <a:rPr lang="en-US" sz="2500" b="1" cap="small" dirty="0" smtClean="0">
                <a:solidFill>
                  <a:schemeClr val="accent1"/>
                </a:solidFill>
              </a:rPr>
              <a:t>for</a:t>
            </a:r>
            <a:r>
              <a:rPr lang="cs-CZ" sz="2500" b="1" cap="small" dirty="0" smtClean="0">
                <a:solidFill>
                  <a:schemeClr val="accent1"/>
                </a:solidFill>
              </a:rPr>
              <a:t> </a:t>
            </a:r>
            <a:r>
              <a:rPr lang="en-US" sz="2500" b="1" cap="small" dirty="0" smtClean="0">
                <a:solidFill>
                  <a:schemeClr val="accent1"/>
                </a:solidFill>
              </a:rPr>
              <a:t>the </a:t>
            </a:r>
            <a:r>
              <a:rPr lang="cs-CZ" sz="2500" b="1" cap="small" dirty="0" err="1" smtClean="0">
                <a:solidFill>
                  <a:schemeClr val="accent1"/>
                </a:solidFill>
              </a:rPr>
              <a:t>given</a:t>
            </a:r>
            <a:r>
              <a:rPr lang="cs-CZ" sz="2500" b="1" cap="small" dirty="0" smtClean="0">
                <a:solidFill>
                  <a:schemeClr val="accent1"/>
                </a:solidFill>
              </a:rPr>
              <a:t> </a:t>
            </a:r>
            <a:r>
              <a:rPr lang="en-US" sz="2500" b="1" cap="small" dirty="0" smtClean="0">
                <a:solidFill>
                  <a:schemeClr val="accent1"/>
                </a:solidFill>
              </a:rPr>
              <a:t>disorders and </a:t>
            </a:r>
            <a:r>
              <a:rPr lang="en-US" sz="2500" b="1" cap="small" dirty="0">
                <a:solidFill>
                  <a:schemeClr val="accent1"/>
                </a:solidFill>
              </a:rPr>
              <a:t>explain the </a:t>
            </a:r>
            <a:r>
              <a:rPr lang="en-US" sz="2500" b="1" cap="small" dirty="0" smtClean="0">
                <a:solidFill>
                  <a:schemeClr val="accent1"/>
                </a:solidFill>
              </a:rPr>
              <a:t>terms</a:t>
            </a:r>
            <a:r>
              <a:rPr lang="cs-CZ" sz="2500" b="1" cap="small" dirty="0" smtClean="0">
                <a:solidFill>
                  <a:schemeClr val="accent1"/>
                </a:solidFill>
              </a:rPr>
              <a:t> </a:t>
            </a:r>
            <a:r>
              <a:rPr lang="cs-CZ" sz="2000" b="1" dirty="0" smtClean="0">
                <a:solidFill>
                  <a:schemeClr val="accent1"/>
                </a:solidFill>
              </a:rPr>
              <a:t>(Handout 8.2, </a:t>
            </a:r>
            <a:r>
              <a:rPr lang="cs-CZ" sz="2000" b="1" dirty="0" err="1" smtClean="0">
                <a:solidFill>
                  <a:schemeClr val="accent1"/>
                </a:solidFill>
              </a:rPr>
              <a:t>task</a:t>
            </a:r>
            <a:r>
              <a:rPr lang="cs-CZ" sz="2000" b="1" dirty="0" smtClean="0">
                <a:solidFill>
                  <a:schemeClr val="accent1"/>
                </a:solidFill>
              </a:rPr>
              <a:t> 3)</a:t>
            </a:r>
            <a:endParaRPr lang="cs-CZ" sz="20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23528" y="1556792"/>
            <a:ext cx="4038600" cy="4681728"/>
          </a:xfrm>
        </p:spPr>
        <p:txBody>
          <a:bodyPr/>
          <a:lstStyle/>
          <a:p>
            <a:r>
              <a:rPr lang="cs-CZ" dirty="0" err="1"/>
              <a:t>hydronephrosis</a:t>
            </a:r>
            <a:endParaRPr lang="cs-CZ" dirty="0"/>
          </a:p>
          <a:p>
            <a:r>
              <a:rPr lang="cs-CZ" dirty="0" err="1"/>
              <a:t>myomatosis</a:t>
            </a:r>
            <a:endParaRPr lang="cs-CZ" dirty="0"/>
          </a:p>
          <a:p>
            <a:r>
              <a:rPr lang="cs-CZ" dirty="0" err="1"/>
              <a:t>syndactylia</a:t>
            </a:r>
            <a:endParaRPr lang="cs-CZ" dirty="0"/>
          </a:p>
          <a:p>
            <a:r>
              <a:rPr lang="cs-CZ" dirty="0" err="1"/>
              <a:t>mastodynia</a:t>
            </a:r>
            <a:endParaRPr lang="cs-CZ" dirty="0"/>
          </a:p>
          <a:p>
            <a:r>
              <a:rPr lang="cs-CZ" dirty="0" err="1"/>
              <a:t>cheiloschisis</a:t>
            </a:r>
            <a:endParaRPr lang="cs-CZ" dirty="0"/>
          </a:p>
          <a:p>
            <a:r>
              <a:rPr lang="cs-CZ" dirty="0" err="1"/>
              <a:t>haemorrhagia</a:t>
            </a:r>
            <a:endParaRPr lang="cs-CZ" dirty="0"/>
          </a:p>
          <a:p>
            <a:r>
              <a:rPr lang="cs-CZ" dirty="0"/>
              <a:t>tumor </a:t>
            </a:r>
            <a:r>
              <a:rPr lang="cs-CZ" dirty="0" err="1"/>
              <a:t>intestini</a:t>
            </a:r>
            <a:r>
              <a:rPr lang="cs-CZ" dirty="0"/>
              <a:t> </a:t>
            </a:r>
            <a:r>
              <a:rPr lang="cs-CZ" dirty="0" err="1"/>
              <a:t>crassi</a:t>
            </a:r>
            <a:endParaRPr lang="cs-CZ" dirty="0"/>
          </a:p>
          <a:p>
            <a:r>
              <a:rPr lang="cs-CZ" dirty="0" err="1"/>
              <a:t>blepharoptosis</a:t>
            </a:r>
            <a:endParaRPr lang="cs-CZ" dirty="0"/>
          </a:p>
          <a:p>
            <a:r>
              <a:rPr lang="cs-CZ" dirty="0"/>
              <a:t>corpus </a:t>
            </a:r>
            <a:r>
              <a:rPr lang="cs-CZ" dirty="0" err="1"/>
              <a:t>alienum</a:t>
            </a:r>
            <a:r>
              <a:rPr lang="cs-CZ" dirty="0"/>
              <a:t> </a:t>
            </a:r>
            <a:r>
              <a:rPr lang="cs-CZ" dirty="0" err="1"/>
              <a:t>laryngis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88024" y="1556792"/>
            <a:ext cx="4038600" cy="4681728"/>
          </a:xfrm>
        </p:spPr>
        <p:txBody>
          <a:bodyPr/>
          <a:lstStyle/>
          <a:p>
            <a:r>
              <a:rPr lang="cs-CZ" dirty="0" err="1"/>
              <a:t>dactylolysis</a:t>
            </a:r>
            <a:endParaRPr lang="cs-CZ" dirty="0"/>
          </a:p>
          <a:p>
            <a:r>
              <a:rPr lang="cs-CZ" dirty="0" err="1"/>
              <a:t>haemostasis</a:t>
            </a:r>
            <a:endParaRPr lang="cs-CZ" dirty="0"/>
          </a:p>
          <a:p>
            <a:r>
              <a:rPr lang="cs-CZ" dirty="0" err="1"/>
              <a:t>tracheostomia</a:t>
            </a:r>
            <a:endParaRPr lang="cs-CZ" dirty="0"/>
          </a:p>
          <a:p>
            <a:r>
              <a:rPr lang="cs-CZ" dirty="0" err="1"/>
              <a:t>nephrostomia</a:t>
            </a:r>
            <a:endParaRPr lang="cs-CZ" dirty="0"/>
          </a:p>
          <a:p>
            <a:r>
              <a:rPr lang="cs-CZ" dirty="0" err="1"/>
              <a:t>mammographia</a:t>
            </a:r>
            <a:endParaRPr lang="cs-CZ" dirty="0"/>
          </a:p>
          <a:p>
            <a:r>
              <a:rPr lang="cs-CZ" dirty="0" err="1"/>
              <a:t>blepharoplastica</a:t>
            </a:r>
            <a:endParaRPr lang="cs-CZ" dirty="0"/>
          </a:p>
          <a:p>
            <a:r>
              <a:rPr lang="cs-CZ" dirty="0" err="1"/>
              <a:t>myomectomia</a:t>
            </a:r>
            <a:endParaRPr lang="cs-CZ" dirty="0"/>
          </a:p>
          <a:p>
            <a:r>
              <a:rPr lang="cs-CZ" dirty="0" err="1"/>
              <a:t>cheiloplastica</a:t>
            </a:r>
            <a:endParaRPr lang="cs-CZ" dirty="0"/>
          </a:p>
          <a:p>
            <a:r>
              <a:rPr lang="cs-CZ" dirty="0" err="1"/>
              <a:t>colo</a:t>
            </a:r>
            <a:r>
              <a:rPr lang="cs-CZ" dirty="0"/>
              <a:t>(no)</a:t>
            </a:r>
            <a:r>
              <a:rPr lang="cs-CZ" dirty="0" err="1"/>
              <a:t>scopia</a:t>
            </a:r>
            <a:endParaRPr lang="cs-CZ" dirty="0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3131840" y="1844824"/>
            <a:ext cx="1728192" cy="1296144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2627784" y="2348880"/>
            <a:ext cx="2304256" cy="2160240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V="1">
            <a:off x="2411760" y="1844824"/>
            <a:ext cx="2520280" cy="936104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2411760" y="3152408"/>
            <a:ext cx="2520280" cy="492616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2519772" y="3609020"/>
            <a:ext cx="2412268" cy="1332148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2627784" y="2312876"/>
            <a:ext cx="2304256" cy="1800200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3671900" y="4581128"/>
            <a:ext cx="1260140" cy="864096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 flipV="1">
            <a:off x="2843808" y="4113076"/>
            <a:ext cx="2088232" cy="908116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 flipV="1">
            <a:off x="4067944" y="2780928"/>
            <a:ext cx="792088" cy="2722310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6367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864" y="260648"/>
            <a:ext cx="8856984" cy="758952"/>
          </a:xfrm>
        </p:spPr>
        <p:txBody>
          <a:bodyPr>
            <a:noAutofit/>
          </a:bodyPr>
          <a:lstStyle/>
          <a:p>
            <a:r>
              <a:rPr lang="cs-CZ" sz="2500" b="1" cap="small" dirty="0" err="1">
                <a:solidFill>
                  <a:schemeClr val="accent1"/>
                </a:solidFill>
              </a:rPr>
              <a:t>For</a:t>
            </a:r>
            <a:r>
              <a:rPr lang="en-US" sz="2500" b="1" cap="small" dirty="0">
                <a:solidFill>
                  <a:schemeClr val="accent1"/>
                </a:solidFill>
              </a:rPr>
              <a:t>m terms from the given </a:t>
            </a:r>
            <a:r>
              <a:rPr lang="cs-CZ" sz="2500" b="1" cap="small" dirty="0" err="1" smtClean="0">
                <a:solidFill>
                  <a:schemeClr val="accent1"/>
                </a:solidFill>
              </a:rPr>
              <a:t>roots</a:t>
            </a:r>
            <a:r>
              <a:rPr lang="en-US" sz="2500" b="1" cap="small" dirty="0" smtClean="0">
                <a:solidFill>
                  <a:schemeClr val="accent1"/>
                </a:solidFill>
              </a:rPr>
              <a:t> </a:t>
            </a:r>
            <a:r>
              <a:rPr lang="cs-CZ" sz="2500" b="1" cap="small" dirty="0" err="1" smtClean="0">
                <a:solidFill>
                  <a:schemeClr val="accent1"/>
                </a:solidFill>
              </a:rPr>
              <a:t>matching</a:t>
            </a:r>
            <a:r>
              <a:rPr lang="cs-CZ" sz="2500" b="1" cap="small" dirty="0" smtClean="0">
                <a:solidFill>
                  <a:schemeClr val="accent1"/>
                </a:solidFill>
              </a:rPr>
              <a:t> the </a:t>
            </a:r>
            <a:r>
              <a:rPr lang="cs-CZ" sz="2500" b="1" cap="small" dirty="0" err="1" smtClean="0">
                <a:solidFill>
                  <a:schemeClr val="accent1"/>
                </a:solidFill>
              </a:rPr>
              <a:t>definitions</a:t>
            </a:r>
            <a:r>
              <a:rPr lang="cs-CZ" sz="2500" b="1" cap="small" dirty="0" smtClean="0">
                <a:solidFill>
                  <a:schemeClr val="accent1"/>
                </a:solidFill>
              </a:rPr>
              <a:t> </a:t>
            </a:r>
            <a:r>
              <a:rPr lang="cs-CZ" sz="2000" b="1" dirty="0" smtClean="0">
                <a:solidFill>
                  <a:schemeClr val="accent1"/>
                </a:solidFill>
              </a:rPr>
              <a:t>(Handout 8.2, </a:t>
            </a:r>
            <a:r>
              <a:rPr lang="cs-CZ" sz="2000" b="1" dirty="0" err="1" smtClean="0">
                <a:solidFill>
                  <a:schemeClr val="accent1"/>
                </a:solidFill>
              </a:rPr>
              <a:t>task</a:t>
            </a:r>
            <a:r>
              <a:rPr lang="cs-CZ" sz="2000" b="1" dirty="0" smtClean="0">
                <a:solidFill>
                  <a:schemeClr val="accent1"/>
                </a:solidFill>
              </a:rPr>
              <a:t> 4)</a:t>
            </a:r>
            <a:endParaRPr lang="cs-CZ" sz="20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268760"/>
            <a:ext cx="8831336" cy="558924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900" i="1" dirty="0" err="1" smtClean="0"/>
              <a:t>erythr</a:t>
            </a:r>
            <a:r>
              <a:rPr lang="en-GB" sz="1900" i="1" dirty="0" smtClean="0"/>
              <a:t> </a:t>
            </a:r>
            <a:r>
              <a:rPr lang="en-GB" sz="1900" i="1" dirty="0"/>
              <a:t>+ </a:t>
            </a:r>
            <a:r>
              <a:rPr lang="cs-CZ" sz="1900" i="1" dirty="0"/>
              <a:t>c</a:t>
            </a:r>
            <a:r>
              <a:rPr lang="en-GB" sz="1900" i="1" dirty="0" err="1" smtClean="0"/>
              <a:t>yt</a:t>
            </a:r>
            <a:r>
              <a:rPr lang="en-GB" sz="1900" i="1" dirty="0" smtClean="0"/>
              <a:t> </a:t>
            </a:r>
            <a:r>
              <a:rPr lang="en-GB" sz="1900" i="1" dirty="0"/>
              <a:t>+ lysis</a:t>
            </a:r>
            <a:endParaRPr lang="cs-CZ" sz="1900" i="1" dirty="0"/>
          </a:p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900" dirty="0"/>
              <a:t>_______________ breaking down of red blood cells</a:t>
            </a:r>
            <a:endParaRPr lang="cs-CZ" sz="19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900" i="1" dirty="0" err="1" smtClean="0"/>
              <a:t>macr</a:t>
            </a:r>
            <a:r>
              <a:rPr lang="cs-CZ" sz="1900" i="1" dirty="0" smtClean="0"/>
              <a:t> </a:t>
            </a:r>
            <a:r>
              <a:rPr lang="cs-CZ" sz="1900" i="1" dirty="0"/>
              <a:t>+ </a:t>
            </a:r>
            <a:r>
              <a:rPr lang="cs-CZ" sz="1900" i="1" dirty="0" err="1" smtClean="0"/>
              <a:t>aesthes</a:t>
            </a:r>
            <a:r>
              <a:rPr lang="cs-CZ" sz="1900" i="1" dirty="0" smtClean="0"/>
              <a:t>-</a:t>
            </a:r>
            <a:endParaRPr lang="cs-CZ" sz="1900" i="1" dirty="0"/>
          </a:p>
          <a:p>
            <a:pPr marL="273050" lvl="1" indent="-27305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900" dirty="0"/>
              <a:t>_______________ </a:t>
            </a:r>
            <a:r>
              <a:rPr lang="en-US" sz="1900" dirty="0"/>
              <a:t>subjective </a:t>
            </a:r>
            <a:r>
              <a:rPr lang="cs-CZ" sz="1900" dirty="0"/>
              <a:t>feeling</a:t>
            </a:r>
            <a:r>
              <a:rPr lang="en-US" sz="1900" dirty="0"/>
              <a:t> that all objects are larger than they are</a:t>
            </a:r>
            <a:endParaRPr lang="cs-CZ" sz="19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900" i="1" dirty="0" err="1"/>
              <a:t>o</a:t>
            </a:r>
            <a:r>
              <a:rPr lang="en-GB" sz="1900" i="1" dirty="0" err="1" smtClean="0"/>
              <a:t>lig</a:t>
            </a:r>
            <a:r>
              <a:rPr lang="cs-CZ" sz="1900" i="1" dirty="0" smtClean="0"/>
              <a:t>-</a:t>
            </a:r>
            <a:r>
              <a:rPr lang="en-GB" sz="1900" i="1" dirty="0" smtClean="0"/>
              <a:t> </a:t>
            </a:r>
            <a:r>
              <a:rPr lang="en-GB" sz="1900" i="1" dirty="0"/>
              <a:t>+ </a:t>
            </a:r>
            <a:r>
              <a:rPr lang="en-GB" sz="1900" i="1" dirty="0" smtClean="0"/>
              <a:t>da</a:t>
            </a:r>
            <a:r>
              <a:rPr lang="cs-CZ" sz="1900" i="1" dirty="0" smtClean="0"/>
              <a:t>c</a:t>
            </a:r>
            <a:r>
              <a:rPr lang="en-GB" sz="1900" i="1" dirty="0" err="1" smtClean="0"/>
              <a:t>tyl</a:t>
            </a:r>
            <a:r>
              <a:rPr lang="cs-CZ" sz="1900" i="1" dirty="0" smtClean="0"/>
              <a:t>-</a:t>
            </a:r>
            <a:endParaRPr lang="cs-CZ" sz="1900" i="1" dirty="0"/>
          </a:p>
          <a:p>
            <a:pPr marL="266700" lvl="1" indent="-26670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900" dirty="0"/>
              <a:t>_______________</a:t>
            </a:r>
            <a:r>
              <a:rPr lang="cs-CZ" sz="1900" dirty="0"/>
              <a:t> </a:t>
            </a:r>
            <a:r>
              <a:rPr lang="en-GB" sz="1900" dirty="0"/>
              <a:t>presence of fewer than five</a:t>
            </a:r>
            <a:r>
              <a:rPr lang="cs-CZ" sz="1900" dirty="0"/>
              <a:t> </a:t>
            </a:r>
            <a:r>
              <a:rPr lang="en-GB" sz="1900" dirty="0"/>
              <a:t>digits on a hand or foot </a:t>
            </a:r>
            <a:endParaRPr lang="cs-CZ" sz="19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900" i="1" dirty="0"/>
              <a:t>p</a:t>
            </a:r>
            <a:r>
              <a:rPr lang="en-GB" sz="1900" i="1" dirty="0" err="1" smtClean="0"/>
              <a:t>seudo</a:t>
            </a:r>
            <a:r>
              <a:rPr lang="cs-CZ" sz="1900" i="1" dirty="0" smtClean="0"/>
              <a:t>-</a:t>
            </a:r>
            <a:r>
              <a:rPr lang="en-GB" sz="1900" i="1" dirty="0" smtClean="0"/>
              <a:t> </a:t>
            </a:r>
            <a:r>
              <a:rPr lang="en-GB" sz="1900" i="1" dirty="0"/>
              <a:t>+ </a:t>
            </a:r>
            <a:r>
              <a:rPr lang="en-GB" sz="1900" i="1" dirty="0" err="1"/>
              <a:t>tumor</a:t>
            </a:r>
            <a:endParaRPr lang="cs-CZ" sz="1900" i="1" dirty="0"/>
          </a:p>
          <a:p>
            <a:pPr marL="273050" lvl="1" indent="-27305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900" dirty="0"/>
              <a:t>_______________ abnormality that resembles a</a:t>
            </a:r>
            <a:r>
              <a:rPr lang="cs-CZ" sz="1900" dirty="0"/>
              <a:t> </a:t>
            </a:r>
            <a:r>
              <a:rPr lang="en-GB" sz="1900" dirty="0"/>
              <a:t>tumour</a:t>
            </a:r>
            <a:endParaRPr lang="cs-CZ" sz="19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900" i="1" dirty="0"/>
              <a:t>p</a:t>
            </a:r>
            <a:r>
              <a:rPr lang="en-GB" sz="1900" i="1" dirty="0" err="1" smtClean="0"/>
              <a:t>oly</a:t>
            </a:r>
            <a:r>
              <a:rPr lang="cs-CZ" sz="1900" i="1" dirty="0" smtClean="0"/>
              <a:t>-</a:t>
            </a:r>
            <a:r>
              <a:rPr lang="en-GB" sz="1900" i="1" dirty="0" smtClean="0"/>
              <a:t> </a:t>
            </a:r>
            <a:r>
              <a:rPr lang="en-GB" sz="1900" i="1" dirty="0"/>
              <a:t>+ </a:t>
            </a:r>
            <a:r>
              <a:rPr lang="en-GB" sz="1900" i="1" dirty="0" err="1" smtClean="0"/>
              <a:t>neur</a:t>
            </a:r>
            <a:r>
              <a:rPr lang="cs-CZ" sz="1900" i="1" dirty="0" smtClean="0"/>
              <a:t>-</a:t>
            </a:r>
            <a:r>
              <a:rPr lang="en-GB" sz="1900" i="1" dirty="0" smtClean="0"/>
              <a:t> </a:t>
            </a:r>
            <a:r>
              <a:rPr lang="en-GB" sz="1900" i="1" dirty="0"/>
              <a:t>+ </a:t>
            </a:r>
            <a:r>
              <a:rPr lang="en-GB" sz="1900" i="1" dirty="0" smtClean="0"/>
              <a:t>path</a:t>
            </a:r>
            <a:r>
              <a:rPr lang="cs-CZ" sz="1900" i="1" dirty="0" smtClean="0"/>
              <a:t>-</a:t>
            </a:r>
            <a:endParaRPr lang="cs-CZ" sz="1900" i="1" dirty="0"/>
          </a:p>
          <a:p>
            <a:pPr marL="273050" lvl="1" indent="-27305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900" dirty="0"/>
              <a:t>_______________ disease of several nerves</a:t>
            </a:r>
            <a:endParaRPr lang="cs-CZ" sz="19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900" dirty="0" err="1"/>
              <a:t>p</a:t>
            </a:r>
            <a:r>
              <a:rPr lang="cs-CZ" sz="1900" dirty="0" err="1" smtClean="0"/>
              <a:t>neum</a:t>
            </a:r>
            <a:r>
              <a:rPr lang="cs-CZ" sz="1900" dirty="0" smtClean="0"/>
              <a:t>- </a:t>
            </a:r>
            <a:r>
              <a:rPr lang="cs-CZ" sz="1900" dirty="0"/>
              <a:t>+ </a:t>
            </a:r>
            <a:r>
              <a:rPr lang="cs-CZ" sz="1900" dirty="0" err="1" smtClean="0"/>
              <a:t>tachy</a:t>
            </a:r>
            <a:r>
              <a:rPr lang="cs-CZ" sz="1900" dirty="0" smtClean="0"/>
              <a:t>- </a:t>
            </a:r>
            <a:r>
              <a:rPr lang="cs-CZ" sz="1900" dirty="0"/>
              <a:t>+ </a:t>
            </a:r>
            <a:r>
              <a:rPr lang="cs-CZ" sz="1900" dirty="0" err="1" smtClean="0"/>
              <a:t>graph</a:t>
            </a:r>
            <a:r>
              <a:rPr lang="cs-CZ" sz="1900" dirty="0" smtClean="0"/>
              <a:t>-</a:t>
            </a:r>
            <a:endParaRPr lang="cs-CZ" sz="1900" dirty="0"/>
          </a:p>
          <a:p>
            <a:pPr marL="273050" lvl="1" indent="-27305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900" dirty="0"/>
              <a:t>_______________ </a:t>
            </a:r>
            <a:r>
              <a:rPr lang="en-US" sz="1900" dirty="0"/>
              <a:t>speed and pressure measuring at various phases of breathing</a:t>
            </a:r>
            <a:endParaRPr lang="cs-CZ" sz="19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900" dirty="0" err="1"/>
              <a:t>i</a:t>
            </a:r>
            <a:r>
              <a:rPr lang="cs-CZ" sz="1900" dirty="0" err="1" smtClean="0"/>
              <a:t>s</a:t>
            </a:r>
            <a:r>
              <a:rPr lang="cs-CZ" sz="1900" dirty="0" smtClean="0"/>
              <a:t>- </a:t>
            </a:r>
            <a:r>
              <a:rPr lang="cs-CZ" sz="1900" dirty="0"/>
              <a:t>+ </a:t>
            </a:r>
            <a:r>
              <a:rPr lang="cs-CZ" sz="1900" dirty="0" err="1" smtClean="0"/>
              <a:t>hydr</a:t>
            </a:r>
            <a:r>
              <a:rPr lang="cs-CZ" sz="1900" dirty="0" smtClean="0"/>
              <a:t>- +(h)</a:t>
            </a:r>
            <a:r>
              <a:rPr lang="cs-CZ" sz="1900" dirty="0" err="1" smtClean="0"/>
              <a:t>aem</a:t>
            </a:r>
            <a:r>
              <a:rPr lang="cs-CZ" sz="1900" dirty="0" smtClean="0"/>
              <a:t>-</a:t>
            </a:r>
            <a:endParaRPr lang="cs-CZ" sz="1900" dirty="0"/>
          </a:p>
          <a:p>
            <a:pPr marL="273050" lvl="1" indent="-27305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900" dirty="0"/>
              <a:t>_______________ </a:t>
            </a:r>
            <a:r>
              <a:rPr lang="cs-CZ" sz="1900" dirty="0" err="1"/>
              <a:t>normal</a:t>
            </a:r>
            <a:r>
              <a:rPr lang="cs-CZ" sz="1900" dirty="0"/>
              <a:t> </a:t>
            </a:r>
            <a:r>
              <a:rPr lang="cs-CZ" sz="1900" dirty="0" err="1"/>
              <a:t>level</a:t>
            </a:r>
            <a:r>
              <a:rPr lang="cs-CZ" sz="1900" dirty="0"/>
              <a:t> </a:t>
            </a:r>
            <a:r>
              <a:rPr lang="cs-CZ" sz="1900" dirty="0" err="1"/>
              <a:t>of</a:t>
            </a:r>
            <a:r>
              <a:rPr lang="cs-CZ" sz="1900" dirty="0"/>
              <a:t> </a:t>
            </a:r>
            <a:r>
              <a:rPr lang="cs-CZ" sz="1900" dirty="0" err="1"/>
              <a:t>liquids</a:t>
            </a:r>
            <a:r>
              <a:rPr lang="cs-CZ" sz="1900" dirty="0"/>
              <a:t> in </a:t>
            </a:r>
            <a:r>
              <a:rPr lang="cs-CZ" sz="1900" dirty="0" err="1"/>
              <a:t>blood</a:t>
            </a:r>
            <a:r>
              <a:rPr lang="cs-CZ" sz="1900" dirty="0"/>
              <a:t> </a:t>
            </a:r>
            <a:r>
              <a:rPr lang="cs-CZ" sz="1900" dirty="0" err="1"/>
              <a:t>system</a:t>
            </a:r>
            <a:endParaRPr lang="cs-CZ" sz="1900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endParaRPr lang="cs-CZ" sz="1400" dirty="0"/>
          </a:p>
          <a:p>
            <a:pPr lvl="1">
              <a:lnSpc>
                <a:spcPct val="150000"/>
              </a:lnSpc>
              <a:spcBef>
                <a:spcPts val="0"/>
              </a:spcBef>
            </a:pPr>
            <a:endParaRPr lang="cs-CZ" sz="2000" dirty="0"/>
          </a:p>
          <a:p>
            <a:pPr>
              <a:lnSpc>
                <a:spcPct val="150000"/>
              </a:lnSpc>
            </a:pPr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1640379"/>
            <a:ext cx="252028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900" dirty="0" err="1">
                <a:solidFill>
                  <a:srgbClr val="C00000"/>
                </a:solidFill>
              </a:rPr>
              <a:t>erythrocytolysis</a:t>
            </a:r>
            <a:endParaRPr lang="cs-CZ" sz="1900" dirty="0">
              <a:solidFill>
                <a:srgbClr val="C0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67544" y="2304342"/>
            <a:ext cx="252028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900" dirty="0" err="1">
                <a:solidFill>
                  <a:srgbClr val="C00000"/>
                </a:solidFill>
              </a:rPr>
              <a:t>macroaesthesia</a:t>
            </a:r>
            <a:endParaRPr lang="cs-CZ" sz="1900" dirty="0">
              <a:solidFill>
                <a:srgbClr val="C0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67544" y="3035666"/>
            <a:ext cx="252028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900" dirty="0" err="1">
                <a:solidFill>
                  <a:srgbClr val="C00000"/>
                </a:solidFill>
              </a:rPr>
              <a:t>oligodactylia</a:t>
            </a:r>
            <a:endParaRPr lang="cs-CZ" sz="1900" dirty="0">
              <a:solidFill>
                <a:srgbClr val="C0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67544" y="3688432"/>
            <a:ext cx="252028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900" dirty="0" err="1">
                <a:solidFill>
                  <a:srgbClr val="C00000"/>
                </a:solidFill>
              </a:rPr>
              <a:t>pseudotumor</a:t>
            </a:r>
            <a:endParaRPr lang="cs-CZ" sz="1900" dirty="0">
              <a:solidFill>
                <a:srgbClr val="C0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66825" y="4415042"/>
            <a:ext cx="252028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900" dirty="0" err="1">
                <a:solidFill>
                  <a:srgbClr val="C00000"/>
                </a:solidFill>
              </a:rPr>
              <a:t>polyneuropathia</a:t>
            </a:r>
            <a:endParaRPr lang="cs-CZ" sz="1900" dirty="0">
              <a:solidFill>
                <a:srgbClr val="C0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51520" y="5080855"/>
            <a:ext cx="252028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900" dirty="0" err="1">
                <a:solidFill>
                  <a:srgbClr val="C00000"/>
                </a:solidFill>
              </a:rPr>
              <a:t>pneumotachygraphia</a:t>
            </a:r>
            <a:endParaRPr lang="cs-CZ" sz="1900" dirty="0">
              <a:solidFill>
                <a:srgbClr val="C0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66825" y="6093936"/>
            <a:ext cx="252028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900" dirty="0" err="1">
                <a:solidFill>
                  <a:srgbClr val="C00000"/>
                </a:solidFill>
              </a:rPr>
              <a:t>isohydraemia</a:t>
            </a:r>
            <a:endParaRPr lang="cs-CZ" sz="19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752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6512" y="260648"/>
            <a:ext cx="9235752" cy="758952"/>
          </a:xfrm>
        </p:spPr>
        <p:txBody>
          <a:bodyPr>
            <a:noAutofit/>
          </a:bodyPr>
          <a:lstStyle/>
          <a:p>
            <a:r>
              <a:rPr lang="cs-CZ" sz="2500" b="1" cap="small" dirty="0" err="1" smtClean="0">
                <a:solidFill>
                  <a:schemeClr val="accent1"/>
                </a:solidFill>
              </a:rPr>
              <a:t>progress</a:t>
            </a:r>
            <a:r>
              <a:rPr lang="cs-CZ" sz="2500" b="1" cap="small" dirty="0" smtClean="0">
                <a:solidFill>
                  <a:schemeClr val="accent1"/>
                </a:solidFill>
              </a:rPr>
              <a:t> </a:t>
            </a:r>
            <a:r>
              <a:rPr lang="cs-CZ" sz="2500" b="1" cap="small" dirty="0">
                <a:solidFill>
                  <a:schemeClr val="accent1"/>
                </a:solidFill>
              </a:rPr>
              <a:t>of </a:t>
            </a:r>
            <a:r>
              <a:rPr lang="cs-CZ" sz="2500" b="1" cap="small" dirty="0" smtClean="0">
                <a:solidFill>
                  <a:schemeClr val="accent1"/>
                </a:solidFill>
              </a:rPr>
              <a:t>a </a:t>
            </a:r>
            <a:r>
              <a:rPr lang="cs-CZ" sz="2500" b="1" cap="small" dirty="0" err="1" smtClean="0">
                <a:solidFill>
                  <a:schemeClr val="accent1"/>
                </a:solidFill>
              </a:rPr>
              <a:t>disease</a:t>
            </a:r>
            <a:r>
              <a:rPr lang="cs-CZ" sz="2500" b="1" cap="small" dirty="0" smtClean="0">
                <a:solidFill>
                  <a:schemeClr val="accent1"/>
                </a:solidFill>
              </a:rPr>
              <a:t>.</a:t>
            </a:r>
            <a:r>
              <a:rPr lang="cs-CZ" sz="2500" b="1" cap="small" dirty="0">
                <a:solidFill>
                  <a:schemeClr val="accent1"/>
                </a:solidFill>
              </a:rPr>
              <a:t/>
            </a:r>
            <a:br>
              <a:rPr lang="cs-CZ" sz="2500" b="1" cap="small" dirty="0">
                <a:solidFill>
                  <a:schemeClr val="accent1"/>
                </a:solidFill>
              </a:rPr>
            </a:br>
            <a:r>
              <a:rPr lang="cs-CZ" sz="2500" b="1" cap="small" dirty="0" err="1">
                <a:solidFill>
                  <a:schemeClr val="accent1"/>
                </a:solidFill>
              </a:rPr>
              <a:t>Match</a:t>
            </a:r>
            <a:r>
              <a:rPr lang="cs-CZ" sz="2500" b="1" cap="small" dirty="0">
                <a:solidFill>
                  <a:schemeClr val="accent1"/>
                </a:solidFill>
              </a:rPr>
              <a:t> </a:t>
            </a:r>
            <a:r>
              <a:rPr lang="cs-CZ" sz="2500" b="1" cap="small" dirty="0" err="1">
                <a:solidFill>
                  <a:schemeClr val="accent1"/>
                </a:solidFill>
              </a:rPr>
              <a:t>terms</a:t>
            </a:r>
            <a:r>
              <a:rPr lang="cs-CZ" sz="2500" b="1" cap="small" dirty="0">
                <a:solidFill>
                  <a:schemeClr val="accent1"/>
                </a:solidFill>
              </a:rPr>
              <a:t> </a:t>
            </a:r>
            <a:r>
              <a:rPr lang="cs-CZ" sz="2500" b="1" cap="small" dirty="0" err="1">
                <a:solidFill>
                  <a:schemeClr val="accent1"/>
                </a:solidFill>
              </a:rPr>
              <a:t>with</a:t>
            </a:r>
            <a:r>
              <a:rPr lang="cs-CZ" sz="2500" b="1" cap="small" dirty="0">
                <a:solidFill>
                  <a:schemeClr val="accent1"/>
                </a:solidFill>
              </a:rPr>
              <a:t> </a:t>
            </a:r>
            <a:r>
              <a:rPr lang="cs-CZ" sz="2500" b="1" cap="small" dirty="0" err="1">
                <a:solidFill>
                  <a:schemeClr val="accent1"/>
                </a:solidFill>
              </a:rPr>
              <a:t>their</a:t>
            </a:r>
            <a:r>
              <a:rPr lang="cs-CZ" sz="2500" b="1" cap="small" dirty="0">
                <a:solidFill>
                  <a:schemeClr val="accent1"/>
                </a:solidFill>
              </a:rPr>
              <a:t> </a:t>
            </a:r>
            <a:r>
              <a:rPr lang="cs-CZ" sz="2500" b="1" cap="small" dirty="0" err="1" smtClean="0">
                <a:solidFill>
                  <a:schemeClr val="accent1"/>
                </a:solidFill>
              </a:rPr>
              <a:t>definitions</a:t>
            </a:r>
            <a:r>
              <a:rPr lang="cs-CZ" sz="2500" b="1" cap="small" dirty="0" smtClean="0">
                <a:solidFill>
                  <a:schemeClr val="accent1"/>
                </a:solidFill>
              </a:rPr>
              <a:t> </a:t>
            </a:r>
            <a:r>
              <a:rPr lang="cs-CZ" sz="2000" b="1" dirty="0" smtClean="0">
                <a:solidFill>
                  <a:schemeClr val="accent1"/>
                </a:solidFill>
              </a:rPr>
              <a:t>(Handout 8.2, </a:t>
            </a:r>
            <a:r>
              <a:rPr lang="cs-CZ" sz="2000" b="1" dirty="0" err="1" smtClean="0">
                <a:solidFill>
                  <a:schemeClr val="accent1"/>
                </a:solidFill>
              </a:rPr>
              <a:t>task</a:t>
            </a:r>
            <a:r>
              <a:rPr lang="cs-CZ" sz="2000" b="1" dirty="0" smtClean="0">
                <a:solidFill>
                  <a:schemeClr val="accent1"/>
                </a:solidFill>
              </a:rPr>
              <a:t> 5)</a:t>
            </a:r>
            <a:endParaRPr lang="cs-CZ" sz="20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1520" y="1587624"/>
            <a:ext cx="4038600" cy="5009728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/>
              <a:t>peracutus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subchronicus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exacerbans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apparens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relapsus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latens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regressio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0" y="1556792"/>
            <a:ext cx="4267200" cy="5009728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/>
              <a:t>o</a:t>
            </a:r>
            <a:r>
              <a:rPr lang="en-US" dirty="0" err="1"/>
              <a:t>bvious</a:t>
            </a:r>
            <a:r>
              <a:rPr lang="en-US" dirty="0"/>
              <a:t> and easily seen; not disguised or hidden.</a:t>
            </a:r>
            <a:endParaRPr lang="cs-CZ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/>
              <a:t>s</a:t>
            </a:r>
            <a:r>
              <a:rPr lang="en-US" dirty="0" err="1" smtClean="0"/>
              <a:t>ubsid</a:t>
            </a:r>
            <a:r>
              <a:rPr lang="cs-CZ" dirty="0" err="1" smtClean="0"/>
              <a:t>ing</a:t>
            </a:r>
            <a:r>
              <a:rPr lang="en-US" dirty="0" smtClean="0"/>
              <a:t> </a:t>
            </a:r>
            <a:r>
              <a:rPr lang="en-US" dirty="0"/>
              <a:t>of the symptoms or process of a disease</a:t>
            </a:r>
            <a:endParaRPr lang="cs-CZ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dirty="0"/>
              <a:t>very </a:t>
            </a:r>
            <a:r>
              <a:rPr lang="cs-CZ" dirty="0" err="1" smtClean="0"/>
              <a:t>acute</a:t>
            </a:r>
            <a:endParaRPr lang="cs-CZ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/>
              <a:t>r</a:t>
            </a:r>
            <a:r>
              <a:rPr lang="en-US" dirty="0" err="1"/>
              <a:t>eturn</a:t>
            </a:r>
            <a:r>
              <a:rPr lang="en-US" dirty="0"/>
              <a:t> of the manifestations of a disease after an interval of improvement</a:t>
            </a:r>
            <a:endParaRPr lang="cs-CZ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err="1" smtClean="0"/>
              <a:t>worsening</a:t>
            </a:r>
            <a:endParaRPr lang="cs-CZ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disease of </a:t>
            </a:r>
            <a:r>
              <a:rPr lang="en-US" dirty="0" smtClean="0"/>
              <a:t>intermediate </a:t>
            </a:r>
            <a:r>
              <a:rPr lang="en-US" dirty="0"/>
              <a:t>duration</a:t>
            </a:r>
            <a:endParaRPr lang="cs-CZ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err="1"/>
              <a:t>p</a:t>
            </a:r>
            <a:r>
              <a:rPr lang="cs-CZ" dirty="0" err="1" smtClean="0"/>
              <a:t>resent</a:t>
            </a:r>
            <a:r>
              <a:rPr lang="cs-CZ" dirty="0" smtClean="0"/>
              <a:t> </a:t>
            </a:r>
            <a:r>
              <a:rPr lang="cs-CZ" dirty="0"/>
              <a:t>but not </a:t>
            </a:r>
            <a:r>
              <a:rPr lang="cs-CZ" dirty="0" err="1"/>
              <a:t>symptomatic</a:t>
            </a:r>
            <a:r>
              <a:rPr lang="cs-CZ" dirty="0"/>
              <a:t> (</a:t>
            </a:r>
            <a:r>
              <a:rPr lang="cs-CZ" dirty="0" err="1"/>
              <a:t>i.e</a:t>
            </a:r>
            <a:r>
              <a:rPr lang="cs-CZ" dirty="0"/>
              <a:t>. </a:t>
            </a:r>
            <a:r>
              <a:rPr lang="cs-CZ" dirty="0" err="1"/>
              <a:t>hidden</a:t>
            </a:r>
            <a:r>
              <a:rPr lang="cs-CZ" dirty="0"/>
              <a:t>)</a:t>
            </a:r>
          </a:p>
        </p:txBody>
      </p:sp>
      <p:cxnSp>
        <p:nvCxnSpPr>
          <p:cNvPr id="6" name="Přímá spojnice se šipkou 5"/>
          <p:cNvCxnSpPr>
            <a:cxnSpLocks/>
          </p:cNvCxnSpPr>
          <p:nvPr/>
        </p:nvCxnSpPr>
        <p:spPr>
          <a:xfrm>
            <a:off x="1907704" y="1772816"/>
            <a:ext cx="2750371" cy="1368152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>
            <a:cxnSpLocks/>
          </p:cNvCxnSpPr>
          <p:nvPr/>
        </p:nvCxnSpPr>
        <p:spPr>
          <a:xfrm>
            <a:off x="2411760" y="2492896"/>
            <a:ext cx="2217318" cy="2526337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cxnSpLocks/>
          </p:cNvCxnSpPr>
          <p:nvPr/>
        </p:nvCxnSpPr>
        <p:spPr>
          <a:xfrm>
            <a:off x="1382566" y="5229200"/>
            <a:ext cx="3246512" cy="510113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>
            <a:cxnSpLocks/>
          </p:cNvCxnSpPr>
          <p:nvPr/>
        </p:nvCxnSpPr>
        <p:spPr>
          <a:xfrm flipV="1">
            <a:off x="1886458" y="1772816"/>
            <a:ext cx="2771617" cy="2016225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cxnSpLocks/>
          </p:cNvCxnSpPr>
          <p:nvPr/>
        </p:nvCxnSpPr>
        <p:spPr>
          <a:xfrm flipV="1">
            <a:off x="1763688" y="3705146"/>
            <a:ext cx="2805777" cy="803974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cxnSpLocks/>
          </p:cNvCxnSpPr>
          <p:nvPr/>
        </p:nvCxnSpPr>
        <p:spPr>
          <a:xfrm flipV="1">
            <a:off x="1838231" y="2464360"/>
            <a:ext cx="2878110" cy="3412912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cxnSpLocks/>
          </p:cNvCxnSpPr>
          <p:nvPr/>
        </p:nvCxnSpPr>
        <p:spPr>
          <a:xfrm>
            <a:off x="2123728" y="3140968"/>
            <a:ext cx="2492027" cy="1368152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0448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4882</TotalTime>
  <Words>847</Words>
  <Application>Microsoft Office PowerPoint</Application>
  <PresentationFormat>Předvádění na obrazovce (4:3)</PresentationFormat>
  <Paragraphs>321</Paragraphs>
  <Slides>12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Administrativní</vt:lpstr>
      <vt:lpstr>Basic Medical Terminology II</vt:lpstr>
      <vt:lpstr>Translate. Identify derived/compound terms.</vt:lpstr>
      <vt:lpstr>Give opposites</vt:lpstr>
      <vt:lpstr>Greek roots referring to qualities</vt:lpstr>
      <vt:lpstr>Match the words in the left column with their opposites in the right column (Handout 8.2, task 1)</vt:lpstr>
      <vt:lpstr>Give one-word Greek terms matching the explanations given in Latin (Handout 8.2, task 2)</vt:lpstr>
      <vt:lpstr>Find a proper treatment/examination for the given disorders and explain the terms (Handout 8.2, task 3)</vt:lpstr>
      <vt:lpstr>Form terms from the given roots matching the definitions (Handout 8.2, task 4)</vt:lpstr>
      <vt:lpstr>progress of a disease. Match terms with their definitions (Handout 8.2, task 5)</vt:lpstr>
      <vt:lpstr>Grammar revision Fill in missing endings (Handout 8.2, task 6)</vt:lpstr>
      <vt:lpstr>Grammar revision Fill in missing endings (Handout 8.2, task 6)</vt:lpstr>
      <vt:lpstr>Prezentace aplikace PowerPoint</vt:lpstr>
    </vt:vector>
  </TitlesOfParts>
  <Company>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Ševčíková Tereza</dc:creator>
  <cp:lastModifiedBy>user</cp:lastModifiedBy>
  <cp:revision>74</cp:revision>
  <dcterms:created xsi:type="dcterms:W3CDTF">2017-04-04T08:42:28Z</dcterms:created>
  <dcterms:modified xsi:type="dcterms:W3CDTF">2019-04-14T19:48:16Z</dcterms:modified>
</cp:coreProperties>
</file>