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58" r:id="rId3"/>
    <p:sldId id="259" r:id="rId4"/>
    <p:sldId id="269" r:id="rId5"/>
    <p:sldId id="260" r:id="rId6"/>
    <p:sldId id="261" r:id="rId7"/>
    <p:sldId id="262" r:id="rId8"/>
    <p:sldId id="263" r:id="rId9"/>
    <p:sldId id="264" r:id="rId10"/>
    <p:sldId id="267" r:id="rId11"/>
    <p:sldId id="268" r:id="rId12"/>
    <p:sldId id="265" r:id="rId13"/>
    <p:sldId id="266" r:id="rId14"/>
  </p:sldIdLst>
  <p:sldSz cx="9144000" cy="6858000" type="screen4x3"/>
  <p:notesSz cx="6858000" cy="9144000"/>
  <p:custDataLst>
    <p:tags r:id="rId16"/>
  </p:custDataLst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8" d="100"/>
          <a:sy n="38" d="100"/>
        </p:scale>
        <p:origin x="594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CE0139-014D-4A60-8220-595F9B62C1B7}" type="datetimeFigureOut">
              <a:rPr lang="cs-CZ" smtClean="0"/>
              <a:pPr/>
              <a:t>08.02.2018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A3C0BA-5965-4D71-A4D7-CFCD0B369DB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57908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A3C0BA-5965-4D71-A4D7-CFCD0B369DBE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27129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 smtClean="0"/>
              <a:t>ať</a:t>
            </a:r>
            <a:r>
              <a:rPr lang="cs-CZ" baseline="0" dirty="0" smtClean="0"/>
              <a:t> studenti teď zkusí vytvořit nějaké fráze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A3C0BA-5965-4D71-A4D7-CFCD0B369DBE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06979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4FF82-A73E-4D67-8057-E621BBEB815E}" type="datetimeFigureOut">
              <a:rPr lang="cs-CZ" smtClean="0"/>
              <a:pPr/>
              <a:t>08.02.2018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á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6C0710C-97D0-47CD-9095-DB36F369666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4FF82-A73E-4D67-8057-E621BBEB815E}" type="datetimeFigureOut">
              <a:rPr lang="cs-CZ" smtClean="0"/>
              <a:pPr/>
              <a:t>08.02.2018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0710C-97D0-47CD-9095-DB36F369666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C6C0710C-97D0-47CD-9095-DB36F369666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4FF82-A73E-4D67-8057-E621BBEB815E}" type="datetimeFigureOut">
              <a:rPr lang="cs-CZ" smtClean="0"/>
              <a:pPr/>
              <a:t>08.02.2018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4FF82-A73E-4D67-8057-E621BBEB815E}" type="datetimeFigureOut">
              <a:rPr lang="cs-CZ" smtClean="0"/>
              <a:pPr/>
              <a:t>08.02.2018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C6C0710C-97D0-47CD-9095-DB36F369666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4FF82-A73E-4D67-8057-E621BBEB815E}" type="datetimeFigureOut">
              <a:rPr lang="cs-CZ" smtClean="0"/>
              <a:pPr/>
              <a:t>08.02.2018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6C0710C-97D0-47CD-9095-DB36F369666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B7C4FF82-A73E-4D67-8057-E621BBEB815E}" type="datetimeFigureOut">
              <a:rPr lang="cs-CZ" smtClean="0"/>
              <a:pPr/>
              <a:t>08.02.2018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0710C-97D0-47CD-9095-DB36F369666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4FF82-A73E-4D67-8057-E621BBEB815E}" type="datetimeFigureOut">
              <a:rPr lang="cs-CZ" smtClean="0"/>
              <a:pPr/>
              <a:t>08.02.2018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Ová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á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C6C0710C-97D0-47CD-9095-DB36F369666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4FF82-A73E-4D67-8057-E621BBEB815E}" type="datetimeFigureOut">
              <a:rPr lang="cs-CZ" smtClean="0"/>
              <a:pPr/>
              <a:t>08.02.2018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C6C0710C-97D0-47CD-9095-DB36F369666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4FF82-A73E-4D67-8057-E621BBEB815E}" type="datetimeFigureOut">
              <a:rPr lang="cs-CZ" smtClean="0"/>
              <a:pPr/>
              <a:t>08.02.2018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6C0710C-97D0-47CD-9095-DB36F369666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6C0710C-97D0-47CD-9095-DB36F369666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4FF82-A73E-4D67-8057-E621BBEB815E}" type="datetimeFigureOut">
              <a:rPr lang="cs-CZ" smtClean="0"/>
              <a:pPr/>
              <a:t>08.02.2018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nice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á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C6C0710C-97D0-47CD-9095-DB36F369666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B7C4FF82-A73E-4D67-8057-E621BBEB815E}" type="datetimeFigureOut">
              <a:rPr lang="cs-CZ" smtClean="0"/>
              <a:pPr/>
              <a:t>08.02.2018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B7C4FF82-A73E-4D67-8057-E621BBEB815E}" type="datetimeFigureOut">
              <a:rPr lang="cs-CZ" smtClean="0"/>
              <a:pPr/>
              <a:t>08.02.2018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6C0710C-97D0-47CD-9095-DB36F369666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png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Relationship Id="rId9" Type="http://schemas.openxmlformats.org/officeDocument/2006/relationships/image" Target="../media/image9.jpe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png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Relationship Id="rId9" Type="http://schemas.openxmlformats.org/officeDocument/2006/relationships/image" Target="../media/image9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Revision</a:t>
            </a:r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21600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340768"/>
            <a:ext cx="8686800" cy="518457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 err="1" smtClean="0"/>
              <a:t>suprarenal</a:t>
            </a:r>
            <a:r>
              <a:rPr lang="cs-CZ" dirty="0" smtClean="0"/>
              <a:t> </a:t>
            </a:r>
            <a:r>
              <a:rPr lang="cs-CZ" dirty="0" err="1" smtClean="0"/>
              <a:t>glands</a:t>
            </a:r>
            <a:endParaRPr lang="cs-CZ" dirty="0" smtClean="0"/>
          </a:p>
          <a:p>
            <a:pPr marL="0" indent="0"/>
            <a:r>
              <a:rPr lang="cs-CZ" dirty="0" smtClean="0"/>
              <a:t> </a:t>
            </a:r>
            <a:r>
              <a:rPr lang="cs-CZ" dirty="0" err="1" smtClean="0">
                <a:solidFill>
                  <a:srgbClr val="0070C0"/>
                </a:solidFill>
              </a:rPr>
              <a:t>glandulae</a:t>
            </a:r>
            <a:r>
              <a:rPr lang="cs-CZ" dirty="0" smtClean="0">
                <a:solidFill>
                  <a:srgbClr val="0070C0"/>
                </a:solidFill>
              </a:rPr>
              <a:t> </a:t>
            </a:r>
            <a:r>
              <a:rPr lang="cs-CZ" dirty="0" err="1" smtClean="0">
                <a:solidFill>
                  <a:srgbClr val="0070C0"/>
                </a:solidFill>
              </a:rPr>
              <a:t>suprarenales</a:t>
            </a:r>
            <a:endParaRPr lang="cs-CZ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cs-CZ" dirty="0" err="1" smtClean="0"/>
              <a:t>simple</a:t>
            </a:r>
            <a:r>
              <a:rPr lang="cs-CZ" dirty="0" smtClean="0"/>
              <a:t> </a:t>
            </a:r>
            <a:r>
              <a:rPr lang="cs-CZ" dirty="0" err="1" smtClean="0"/>
              <a:t>joints</a:t>
            </a:r>
            <a:endParaRPr lang="cs-CZ" dirty="0" smtClean="0"/>
          </a:p>
          <a:p>
            <a:pPr marL="0" indent="0"/>
            <a:r>
              <a:rPr lang="cs-CZ" dirty="0" smtClean="0"/>
              <a:t> </a:t>
            </a:r>
            <a:r>
              <a:rPr lang="cs-CZ" sz="2400" dirty="0" err="1" smtClean="0">
                <a:solidFill>
                  <a:srgbClr val="0070C0"/>
                </a:solidFill>
              </a:rPr>
              <a:t>articulationes</a:t>
            </a:r>
            <a:r>
              <a:rPr lang="cs-CZ" sz="2400" dirty="0" smtClean="0">
                <a:solidFill>
                  <a:srgbClr val="0070C0"/>
                </a:solidFill>
              </a:rPr>
              <a:t> </a:t>
            </a:r>
            <a:r>
              <a:rPr lang="cs-CZ" sz="2400" dirty="0" err="1" smtClean="0">
                <a:solidFill>
                  <a:srgbClr val="0070C0"/>
                </a:solidFill>
              </a:rPr>
              <a:t>simplices</a:t>
            </a:r>
            <a:endParaRPr lang="cs-CZ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cs-CZ" dirty="0" err="1" smtClean="0"/>
              <a:t>lateral</a:t>
            </a:r>
            <a:r>
              <a:rPr lang="cs-CZ" dirty="0" smtClean="0"/>
              <a:t> </a:t>
            </a:r>
            <a:r>
              <a:rPr lang="cs-CZ" dirty="0" err="1" smtClean="0"/>
              <a:t>margin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nail</a:t>
            </a:r>
            <a:endParaRPr lang="cs-CZ" dirty="0" smtClean="0"/>
          </a:p>
          <a:p>
            <a:pPr marL="0" indent="0"/>
            <a:r>
              <a:rPr lang="cs-CZ" dirty="0" smtClean="0"/>
              <a:t> </a:t>
            </a:r>
            <a:r>
              <a:rPr lang="cs-CZ" sz="2400" dirty="0" err="1" smtClean="0">
                <a:solidFill>
                  <a:srgbClr val="0070C0"/>
                </a:solidFill>
              </a:rPr>
              <a:t>margo</a:t>
            </a:r>
            <a:r>
              <a:rPr lang="cs-CZ" sz="2400" dirty="0" smtClean="0">
                <a:solidFill>
                  <a:srgbClr val="0070C0"/>
                </a:solidFill>
              </a:rPr>
              <a:t> </a:t>
            </a:r>
            <a:r>
              <a:rPr lang="cs-CZ" sz="2400" dirty="0" err="1" smtClean="0">
                <a:solidFill>
                  <a:srgbClr val="0070C0"/>
                </a:solidFill>
              </a:rPr>
              <a:t>lateralis</a:t>
            </a:r>
            <a:r>
              <a:rPr lang="cs-CZ" sz="2400" dirty="0" smtClean="0">
                <a:solidFill>
                  <a:srgbClr val="0070C0"/>
                </a:solidFill>
              </a:rPr>
              <a:t> </a:t>
            </a:r>
            <a:r>
              <a:rPr lang="cs-CZ" sz="2400" dirty="0" err="1" smtClean="0">
                <a:solidFill>
                  <a:srgbClr val="0070C0"/>
                </a:solidFill>
              </a:rPr>
              <a:t>unguis</a:t>
            </a:r>
            <a:endParaRPr lang="cs-CZ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cs-CZ" dirty="0" err="1" smtClean="0"/>
              <a:t>hollow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lacrimal</a:t>
            </a:r>
            <a:r>
              <a:rPr lang="cs-CZ" dirty="0" smtClean="0"/>
              <a:t> </a:t>
            </a:r>
            <a:r>
              <a:rPr lang="cs-CZ" dirty="0" err="1" smtClean="0"/>
              <a:t>gland</a:t>
            </a:r>
            <a:r>
              <a:rPr lang="cs-CZ" dirty="0" smtClean="0"/>
              <a:t> </a:t>
            </a:r>
            <a:r>
              <a:rPr lang="cs-CZ" i="1" dirty="0" smtClean="0"/>
              <a:t>(</a:t>
            </a:r>
            <a:r>
              <a:rPr lang="cs-CZ" i="1" dirty="0" err="1" smtClean="0"/>
              <a:t>literally</a:t>
            </a:r>
            <a:r>
              <a:rPr lang="cs-CZ" i="1" dirty="0" smtClean="0"/>
              <a:t> </a:t>
            </a:r>
            <a:r>
              <a:rPr lang="cs-CZ" u="sng" dirty="0" err="1" smtClean="0"/>
              <a:t>of</a:t>
            </a:r>
            <a:r>
              <a:rPr lang="cs-CZ" i="1" dirty="0" smtClean="0"/>
              <a:t> </a:t>
            </a:r>
            <a:r>
              <a:rPr lang="cs-CZ" i="1" dirty="0" err="1" smtClean="0"/>
              <a:t>the</a:t>
            </a:r>
            <a:r>
              <a:rPr lang="cs-CZ" i="1" dirty="0" smtClean="0"/>
              <a:t> </a:t>
            </a:r>
            <a:r>
              <a:rPr lang="cs-CZ" i="1" dirty="0" err="1" smtClean="0"/>
              <a:t>lacrimal</a:t>
            </a:r>
            <a:r>
              <a:rPr lang="cs-CZ" i="1" dirty="0" smtClean="0"/>
              <a:t> </a:t>
            </a:r>
            <a:r>
              <a:rPr lang="cs-CZ" i="1" dirty="0" err="1" smtClean="0"/>
              <a:t>gland</a:t>
            </a:r>
            <a:r>
              <a:rPr lang="cs-CZ" i="1" dirty="0" smtClean="0"/>
              <a:t>) </a:t>
            </a:r>
          </a:p>
          <a:p>
            <a:pPr marL="0" indent="0"/>
            <a:r>
              <a:rPr lang="cs-CZ" dirty="0" smtClean="0"/>
              <a:t> </a:t>
            </a:r>
            <a:r>
              <a:rPr lang="cs-CZ" sz="2400" dirty="0" err="1" smtClean="0">
                <a:solidFill>
                  <a:srgbClr val="0070C0"/>
                </a:solidFill>
              </a:rPr>
              <a:t>fossa</a:t>
            </a:r>
            <a:r>
              <a:rPr lang="cs-CZ" sz="2400" dirty="0" smtClean="0">
                <a:solidFill>
                  <a:srgbClr val="0070C0"/>
                </a:solidFill>
              </a:rPr>
              <a:t> </a:t>
            </a:r>
            <a:r>
              <a:rPr lang="cs-CZ" sz="2400" dirty="0" err="1" smtClean="0">
                <a:solidFill>
                  <a:srgbClr val="0070C0"/>
                </a:solidFill>
              </a:rPr>
              <a:t>glandulae</a:t>
            </a:r>
            <a:r>
              <a:rPr lang="cs-CZ" sz="2400" dirty="0" smtClean="0">
                <a:solidFill>
                  <a:srgbClr val="0070C0"/>
                </a:solidFill>
              </a:rPr>
              <a:t> </a:t>
            </a:r>
            <a:r>
              <a:rPr lang="cs-CZ" sz="2400" dirty="0" err="1" smtClean="0">
                <a:solidFill>
                  <a:srgbClr val="0070C0"/>
                </a:solidFill>
              </a:rPr>
              <a:t>lacrimalis</a:t>
            </a:r>
            <a:endParaRPr lang="cs-CZ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cs-CZ" dirty="0" err="1" smtClean="0"/>
              <a:t>nucleus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abducent</a:t>
            </a:r>
            <a:r>
              <a:rPr lang="cs-CZ" dirty="0" smtClean="0"/>
              <a:t> nerve</a:t>
            </a:r>
          </a:p>
          <a:p>
            <a:pPr marL="0" indent="0"/>
            <a:r>
              <a:rPr lang="cs-CZ" sz="2400" dirty="0" smtClean="0"/>
              <a:t> </a:t>
            </a:r>
            <a:r>
              <a:rPr lang="cs-CZ" sz="2400" dirty="0" err="1" smtClean="0">
                <a:solidFill>
                  <a:srgbClr val="0070C0"/>
                </a:solidFill>
              </a:rPr>
              <a:t>nucleus</a:t>
            </a:r>
            <a:r>
              <a:rPr lang="cs-CZ" sz="2400" dirty="0" smtClean="0">
                <a:solidFill>
                  <a:srgbClr val="0070C0"/>
                </a:solidFill>
              </a:rPr>
              <a:t> nervi </a:t>
            </a:r>
            <a:r>
              <a:rPr lang="cs-CZ" sz="2400" dirty="0" err="1" smtClean="0">
                <a:solidFill>
                  <a:srgbClr val="0070C0"/>
                </a:solidFill>
              </a:rPr>
              <a:t>abducentis</a:t>
            </a:r>
            <a:endParaRPr lang="cs-CZ" sz="2400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cs-CZ" dirty="0" err="1" smtClean="0"/>
              <a:t>vein</a:t>
            </a:r>
            <a:r>
              <a:rPr lang="cs-CZ" dirty="0" smtClean="0"/>
              <a:t> </a:t>
            </a:r>
            <a:r>
              <a:rPr lang="cs-CZ" dirty="0" err="1" smtClean="0"/>
              <a:t>accompanying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hypoglossal</a:t>
            </a:r>
            <a:r>
              <a:rPr lang="cs-CZ" dirty="0" smtClean="0"/>
              <a:t> nerve </a:t>
            </a:r>
            <a:r>
              <a:rPr lang="cs-CZ" i="1" dirty="0" smtClean="0"/>
              <a:t>(</a:t>
            </a:r>
            <a:r>
              <a:rPr lang="cs-CZ" i="1" dirty="0" err="1" smtClean="0"/>
              <a:t>literally</a:t>
            </a:r>
            <a:r>
              <a:rPr lang="cs-CZ" i="1" dirty="0" smtClean="0"/>
              <a:t> </a:t>
            </a:r>
            <a:r>
              <a:rPr lang="cs-CZ" i="1" dirty="0" err="1" smtClean="0"/>
              <a:t>the</a:t>
            </a:r>
            <a:r>
              <a:rPr lang="cs-CZ" i="1" dirty="0" smtClean="0"/>
              <a:t> </a:t>
            </a:r>
            <a:r>
              <a:rPr lang="cs-CZ" i="1" dirty="0" err="1" smtClean="0"/>
              <a:t>accompanying</a:t>
            </a:r>
            <a:r>
              <a:rPr lang="cs-CZ" i="1" dirty="0" smtClean="0"/>
              <a:t> </a:t>
            </a:r>
            <a:r>
              <a:rPr lang="cs-CZ" i="1" dirty="0" err="1" smtClean="0"/>
              <a:t>vein</a:t>
            </a:r>
            <a:r>
              <a:rPr lang="cs-CZ" i="1" dirty="0" smtClean="0"/>
              <a:t> </a:t>
            </a:r>
            <a:r>
              <a:rPr lang="cs-CZ" i="1" dirty="0" err="1" smtClean="0"/>
              <a:t>of</a:t>
            </a:r>
            <a:r>
              <a:rPr lang="cs-CZ" i="1" dirty="0" smtClean="0"/>
              <a:t> </a:t>
            </a:r>
            <a:r>
              <a:rPr lang="cs-CZ" i="1" dirty="0" err="1" smtClean="0"/>
              <a:t>the</a:t>
            </a:r>
            <a:r>
              <a:rPr lang="cs-CZ" i="1" dirty="0" smtClean="0"/>
              <a:t> </a:t>
            </a:r>
            <a:r>
              <a:rPr lang="cs-CZ" i="1" dirty="0" err="1" smtClean="0"/>
              <a:t>hypoglossal</a:t>
            </a:r>
            <a:r>
              <a:rPr lang="cs-CZ" i="1" dirty="0" smtClean="0"/>
              <a:t> nerve)</a:t>
            </a:r>
          </a:p>
          <a:p>
            <a:pPr marL="0" indent="0"/>
            <a:r>
              <a:rPr lang="cs-CZ" i="1" dirty="0" smtClean="0"/>
              <a:t> </a:t>
            </a:r>
            <a:r>
              <a:rPr lang="cs-CZ" sz="2400" dirty="0" err="1" smtClean="0">
                <a:solidFill>
                  <a:srgbClr val="0070C0"/>
                </a:solidFill>
              </a:rPr>
              <a:t>vena</a:t>
            </a:r>
            <a:r>
              <a:rPr lang="cs-CZ" sz="2400" dirty="0" smtClean="0">
                <a:solidFill>
                  <a:srgbClr val="0070C0"/>
                </a:solidFill>
              </a:rPr>
              <a:t> </a:t>
            </a:r>
            <a:r>
              <a:rPr lang="cs-CZ" sz="2400" dirty="0" err="1" smtClean="0">
                <a:solidFill>
                  <a:srgbClr val="0070C0"/>
                </a:solidFill>
              </a:rPr>
              <a:t>comitans</a:t>
            </a:r>
            <a:r>
              <a:rPr lang="cs-CZ" sz="2400" dirty="0" smtClean="0">
                <a:solidFill>
                  <a:srgbClr val="0070C0"/>
                </a:solidFill>
              </a:rPr>
              <a:t> nervi </a:t>
            </a:r>
            <a:r>
              <a:rPr lang="cs-CZ" sz="2400" dirty="0" err="1" smtClean="0">
                <a:solidFill>
                  <a:srgbClr val="0070C0"/>
                </a:solidFill>
              </a:rPr>
              <a:t>hypoglossi</a:t>
            </a:r>
            <a:endParaRPr lang="cs-CZ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Translate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88932469"/>
      </p:ext>
    </p:extLst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80312" y="0"/>
            <a:ext cx="1439601" cy="2156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57200" y="332656"/>
            <a:ext cx="8686800" cy="612053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2000" dirty="0" smtClean="0"/>
          </a:p>
          <a:p>
            <a:pPr marL="0" indent="0">
              <a:buNone/>
            </a:pPr>
            <a:endParaRPr lang="cs-CZ" sz="2000" dirty="0" smtClean="0"/>
          </a:p>
          <a:p>
            <a:pPr marL="0" indent="0">
              <a:buNone/>
            </a:pPr>
            <a:r>
              <a:rPr lang="cs-CZ" sz="2000" dirty="0" err="1" smtClean="0"/>
              <a:t>short</a:t>
            </a:r>
            <a:r>
              <a:rPr lang="cs-CZ" sz="2000" dirty="0" smtClean="0"/>
              <a:t> </a:t>
            </a:r>
            <a:r>
              <a:rPr lang="cs-CZ" sz="2000" dirty="0" err="1" smtClean="0"/>
              <a:t>levator</a:t>
            </a:r>
            <a:r>
              <a:rPr lang="cs-CZ" sz="2000" dirty="0" smtClean="0"/>
              <a:t> </a:t>
            </a:r>
            <a:r>
              <a:rPr lang="cs-CZ" sz="2000" dirty="0" err="1" smtClean="0"/>
              <a:t>muscles</a:t>
            </a:r>
            <a:r>
              <a:rPr lang="cs-CZ" sz="2000" dirty="0" smtClean="0"/>
              <a:t> </a:t>
            </a:r>
            <a:r>
              <a:rPr lang="cs-CZ" sz="2000" dirty="0" err="1" smtClean="0"/>
              <a:t>of</a:t>
            </a:r>
            <a:r>
              <a:rPr lang="cs-CZ" sz="2000" dirty="0" smtClean="0"/>
              <a:t> </a:t>
            </a:r>
            <a:r>
              <a:rPr lang="cs-CZ" sz="2000" dirty="0" err="1" smtClean="0"/>
              <a:t>ribs</a:t>
            </a:r>
            <a:endParaRPr lang="cs-CZ" sz="2000" dirty="0" smtClean="0"/>
          </a:p>
          <a:p>
            <a:pPr marL="0" indent="0">
              <a:buNone/>
            </a:pPr>
            <a:endParaRPr lang="cs-CZ" sz="2000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cs-CZ" sz="2000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cs-CZ" sz="2000" dirty="0" err="1" smtClean="0"/>
              <a:t>internal</a:t>
            </a:r>
            <a:r>
              <a:rPr lang="cs-CZ" sz="2000" dirty="0" smtClean="0"/>
              <a:t> </a:t>
            </a:r>
            <a:r>
              <a:rPr lang="cs-CZ" sz="2000" dirty="0" err="1" smtClean="0"/>
              <a:t>carotid</a:t>
            </a:r>
            <a:r>
              <a:rPr lang="cs-CZ" sz="2000" dirty="0" smtClean="0"/>
              <a:t> </a:t>
            </a:r>
            <a:r>
              <a:rPr lang="cs-CZ" sz="2000" dirty="0" err="1" smtClean="0"/>
              <a:t>artery</a:t>
            </a:r>
            <a:r>
              <a:rPr lang="cs-CZ" sz="2000" dirty="0" smtClean="0"/>
              <a:t>      </a:t>
            </a:r>
          </a:p>
          <a:p>
            <a:pPr marL="0" indent="0">
              <a:buNone/>
            </a:pPr>
            <a:endParaRPr lang="cs-CZ" sz="2000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cs-CZ" sz="2000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cs-CZ" sz="2000" dirty="0" err="1" smtClean="0"/>
              <a:t>fissure</a:t>
            </a:r>
            <a:r>
              <a:rPr lang="cs-CZ" sz="2000" dirty="0" smtClean="0"/>
              <a:t> </a:t>
            </a:r>
            <a:r>
              <a:rPr lang="cs-CZ" sz="2000" dirty="0" err="1" smtClean="0"/>
              <a:t>of</a:t>
            </a:r>
            <a:r>
              <a:rPr lang="cs-CZ" sz="2000" dirty="0" smtClean="0"/>
              <a:t> </a:t>
            </a:r>
            <a:r>
              <a:rPr lang="cs-CZ" sz="2000" dirty="0" err="1" smtClean="0"/>
              <a:t>the</a:t>
            </a:r>
            <a:r>
              <a:rPr lang="cs-CZ" sz="2000" dirty="0" smtClean="0"/>
              <a:t> </a:t>
            </a:r>
            <a:r>
              <a:rPr lang="cs-CZ" sz="2000" dirty="0" err="1" smtClean="0"/>
              <a:t>round</a:t>
            </a:r>
            <a:r>
              <a:rPr lang="cs-CZ" sz="2000" dirty="0" smtClean="0"/>
              <a:t> </a:t>
            </a:r>
            <a:r>
              <a:rPr lang="cs-CZ" sz="2000" dirty="0" err="1" smtClean="0"/>
              <a:t>ligament</a:t>
            </a:r>
            <a:endParaRPr lang="cs-CZ" sz="2000" dirty="0" smtClean="0"/>
          </a:p>
          <a:p>
            <a:pPr marL="0" indent="0">
              <a:buNone/>
            </a:pPr>
            <a:endParaRPr lang="cs-CZ" sz="2000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cs-CZ" sz="2000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cs-CZ" sz="2000" dirty="0" err="1" smtClean="0"/>
              <a:t>long</a:t>
            </a:r>
            <a:r>
              <a:rPr lang="cs-CZ" sz="2000" dirty="0" smtClean="0"/>
              <a:t>/</a:t>
            </a:r>
            <a:r>
              <a:rPr lang="cs-CZ" sz="2000" dirty="0" err="1" smtClean="0"/>
              <a:t>short</a:t>
            </a:r>
            <a:r>
              <a:rPr lang="cs-CZ" sz="2000" dirty="0" smtClean="0"/>
              <a:t> </a:t>
            </a:r>
            <a:r>
              <a:rPr lang="cs-CZ" sz="2000" dirty="0" err="1" smtClean="0"/>
              <a:t>head</a:t>
            </a:r>
            <a:r>
              <a:rPr lang="cs-CZ" sz="2000" dirty="0" smtClean="0"/>
              <a:t> </a:t>
            </a:r>
            <a:r>
              <a:rPr lang="cs-CZ" sz="2000" dirty="0" err="1" smtClean="0"/>
              <a:t>of</a:t>
            </a:r>
            <a:r>
              <a:rPr lang="cs-CZ" sz="2000" dirty="0" smtClean="0"/>
              <a:t> </a:t>
            </a:r>
            <a:r>
              <a:rPr lang="cs-CZ" sz="2000" dirty="0" err="1" smtClean="0"/>
              <a:t>the</a:t>
            </a:r>
            <a:r>
              <a:rPr lang="cs-CZ" sz="2000" dirty="0" smtClean="0"/>
              <a:t> biceps </a:t>
            </a:r>
            <a:r>
              <a:rPr lang="cs-CZ" sz="2000" dirty="0" err="1" smtClean="0"/>
              <a:t>muscle</a:t>
            </a:r>
            <a:r>
              <a:rPr lang="cs-CZ" sz="2000" dirty="0" smtClean="0"/>
              <a:t> </a:t>
            </a:r>
            <a:r>
              <a:rPr lang="cs-CZ" sz="2000" dirty="0" err="1" smtClean="0"/>
              <a:t>of</a:t>
            </a:r>
            <a:r>
              <a:rPr lang="cs-CZ" sz="2000" dirty="0" smtClean="0"/>
              <a:t> humerus</a:t>
            </a:r>
          </a:p>
          <a:p>
            <a:pPr marL="0" indent="0">
              <a:buNone/>
            </a:pPr>
            <a:endParaRPr lang="cs-CZ" sz="1800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cs-CZ" sz="1800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cs-CZ" sz="2000" dirty="0" err="1" smtClean="0"/>
              <a:t>orifice</a:t>
            </a:r>
            <a:r>
              <a:rPr lang="cs-CZ" sz="2000" dirty="0" smtClean="0"/>
              <a:t> </a:t>
            </a:r>
            <a:r>
              <a:rPr lang="cs-CZ" sz="2000" dirty="0" err="1" smtClean="0"/>
              <a:t>of</a:t>
            </a:r>
            <a:r>
              <a:rPr lang="cs-CZ" sz="2000" dirty="0" smtClean="0"/>
              <a:t> </a:t>
            </a:r>
            <a:r>
              <a:rPr lang="cs-CZ" sz="2000" dirty="0" err="1"/>
              <a:t>the</a:t>
            </a:r>
            <a:r>
              <a:rPr lang="cs-CZ" sz="2000" dirty="0"/>
              <a:t> </a:t>
            </a:r>
            <a:r>
              <a:rPr lang="cs-CZ" sz="2000" dirty="0" err="1"/>
              <a:t>vermiform</a:t>
            </a:r>
            <a:r>
              <a:rPr lang="cs-CZ" sz="2000" dirty="0"/>
              <a:t> </a:t>
            </a:r>
            <a:r>
              <a:rPr lang="cs-CZ" sz="2000" dirty="0" err="1" smtClean="0"/>
              <a:t>appendix</a:t>
            </a:r>
            <a:endParaRPr lang="cs-CZ" sz="2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11960" y="2204864"/>
            <a:ext cx="1728192" cy="21852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Elipsa 9"/>
          <p:cNvSpPr/>
          <p:nvPr/>
        </p:nvSpPr>
        <p:spPr>
          <a:xfrm>
            <a:off x="5076056" y="2852936"/>
            <a:ext cx="288032" cy="288032"/>
          </a:xfrm>
          <a:prstGeom prst="ellipse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56176" y="4797152"/>
            <a:ext cx="2664296" cy="1305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4" name="Přímá spojovací šipka 13"/>
          <p:cNvCxnSpPr/>
          <p:nvPr/>
        </p:nvCxnSpPr>
        <p:spPr>
          <a:xfrm flipV="1">
            <a:off x="7740352" y="1340768"/>
            <a:ext cx="504056" cy="72008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228184" y="2276872"/>
            <a:ext cx="2448272" cy="162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6" name="Přímá spojovací šipka 15"/>
          <p:cNvCxnSpPr/>
          <p:nvPr/>
        </p:nvCxnSpPr>
        <p:spPr>
          <a:xfrm>
            <a:off x="6660232" y="3501008"/>
            <a:ext cx="576064" cy="0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ovací šipka 24"/>
          <p:cNvCxnSpPr/>
          <p:nvPr/>
        </p:nvCxnSpPr>
        <p:spPr>
          <a:xfrm>
            <a:off x="7740352" y="5517232"/>
            <a:ext cx="576064" cy="0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427984" y="548680"/>
            <a:ext cx="2016224" cy="1310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" name="Elipsa 26"/>
          <p:cNvSpPr/>
          <p:nvPr/>
        </p:nvSpPr>
        <p:spPr>
          <a:xfrm>
            <a:off x="5004048" y="908720"/>
            <a:ext cx="288032" cy="288032"/>
          </a:xfrm>
          <a:prstGeom prst="ellipse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8" name="Elipsa 27"/>
          <p:cNvSpPr/>
          <p:nvPr/>
        </p:nvSpPr>
        <p:spPr>
          <a:xfrm>
            <a:off x="4788024" y="764704"/>
            <a:ext cx="288032" cy="288032"/>
          </a:xfrm>
          <a:prstGeom prst="ellipse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" name="TextovéPole 28"/>
          <p:cNvSpPr txBox="1"/>
          <p:nvPr/>
        </p:nvSpPr>
        <p:spPr>
          <a:xfrm>
            <a:off x="467544" y="1412776"/>
            <a:ext cx="37444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mm. </a:t>
            </a:r>
            <a:r>
              <a:rPr lang="cs-CZ" dirty="0" err="1" smtClean="0">
                <a:solidFill>
                  <a:srgbClr val="FF0000"/>
                </a:solidFill>
              </a:rPr>
              <a:t>levatores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costarum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breves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0" name="TextovéPole 29"/>
          <p:cNvSpPr txBox="1"/>
          <p:nvPr/>
        </p:nvSpPr>
        <p:spPr>
          <a:xfrm>
            <a:off x="467544" y="2492896"/>
            <a:ext cx="37444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>
                <a:solidFill>
                  <a:srgbClr val="FF0000"/>
                </a:solidFill>
              </a:rPr>
              <a:t>arteria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carotis</a:t>
            </a:r>
            <a:r>
              <a:rPr lang="cs-CZ" dirty="0" smtClean="0">
                <a:solidFill>
                  <a:srgbClr val="FF0000"/>
                </a:solidFill>
              </a:rPr>
              <a:t> interna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1" name="TextovéPole 30"/>
          <p:cNvSpPr txBox="1"/>
          <p:nvPr/>
        </p:nvSpPr>
        <p:spPr>
          <a:xfrm>
            <a:off x="467544" y="3645024"/>
            <a:ext cx="37444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>
                <a:solidFill>
                  <a:srgbClr val="FF0000"/>
                </a:solidFill>
              </a:rPr>
              <a:t>fissura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ligamenti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teretis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2" name="TextovéPole 31"/>
          <p:cNvSpPr txBox="1"/>
          <p:nvPr/>
        </p:nvSpPr>
        <p:spPr>
          <a:xfrm>
            <a:off x="467544" y="4725144"/>
            <a:ext cx="51845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>
                <a:solidFill>
                  <a:srgbClr val="FF0000"/>
                </a:solidFill>
              </a:rPr>
              <a:t>caput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longum</a:t>
            </a:r>
            <a:r>
              <a:rPr lang="cs-CZ" dirty="0" smtClean="0">
                <a:solidFill>
                  <a:srgbClr val="FF0000"/>
                </a:solidFill>
              </a:rPr>
              <a:t>/breve </a:t>
            </a:r>
            <a:r>
              <a:rPr lang="cs-CZ" dirty="0" err="1" smtClean="0">
                <a:solidFill>
                  <a:srgbClr val="FF0000"/>
                </a:solidFill>
              </a:rPr>
              <a:t>musculi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bicipitis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humeri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3" name="TextovéPole 32"/>
          <p:cNvSpPr txBox="1"/>
          <p:nvPr/>
        </p:nvSpPr>
        <p:spPr>
          <a:xfrm>
            <a:off x="467544" y="5733256"/>
            <a:ext cx="38164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ostium </a:t>
            </a:r>
            <a:r>
              <a:rPr lang="cs-CZ" dirty="0" err="1" smtClean="0">
                <a:solidFill>
                  <a:srgbClr val="FF0000"/>
                </a:solidFill>
              </a:rPr>
              <a:t>appendicis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vermiformis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6075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build="allAtOnce"/>
      <p:bldP spid="30" grpId="0" build="allAtOnce"/>
      <p:bldP spid="31" grpId="0" build="allAtOnce"/>
      <p:bldP spid="32" grpId="0" build="allAtOnce"/>
      <p:bldP spid="33" grpId="0" build="allAtOnce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96144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1782BF"/>
                </a:solidFill>
              </a:rPr>
              <a:t>Form phrases from words in boxes</a:t>
            </a:r>
            <a:r>
              <a:rPr lang="cs-CZ" dirty="0">
                <a:solidFill>
                  <a:srgbClr val="1782BF"/>
                </a:solidFill>
              </a:rPr>
              <a:t/>
            </a:r>
            <a:br>
              <a:rPr lang="cs-CZ" dirty="0">
                <a:solidFill>
                  <a:srgbClr val="1782BF"/>
                </a:solidFill>
              </a:rPr>
            </a:br>
            <a:r>
              <a:rPr lang="cs-CZ" dirty="0" smtClean="0">
                <a:solidFill>
                  <a:srgbClr val="1782BF"/>
                </a:solidFill>
              </a:rPr>
              <a:t>and </a:t>
            </a:r>
            <a:r>
              <a:rPr lang="cs-CZ" dirty="0" err="1" smtClean="0">
                <a:solidFill>
                  <a:srgbClr val="1782BF"/>
                </a:solidFill>
              </a:rPr>
              <a:t>translate</a:t>
            </a:r>
            <a:r>
              <a:rPr lang="cs-CZ" dirty="0" smtClean="0">
                <a:solidFill>
                  <a:srgbClr val="1782BF"/>
                </a:solidFill>
              </a:rPr>
              <a:t> </a:t>
            </a:r>
            <a:r>
              <a:rPr lang="cs-CZ" dirty="0" err="1" smtClean="0">
                <a:solidFill>
                  <a:srgbClr val="1782BF"/>
                </a:solidFill>
              </a:rPr>
              <a:t>them</a:t>
            </a:r>
            <a:r>
              <a:rPr lang="cs-CZ" dirty="0" smtClean="0">
                <a:solidFill>
                  <a:srgbClr val="1782BF"/>
                </a:solidFill>
              </a:rPr>
              <a:t> </a:t>
            </a:r>
            <a:r>
              <a:rPr lang="cs-CZ" dirty="0" err="1" smtClean="0">
                <a:solidFill>
                  <a:srgbClr val="1782BF"/>
                </a:solidFill>
              </a:rPr>
              <a:t>into</a:t>
            </a:r>
            <a:r>
              <a:rPr lang="cs-CZ" dirty="0" smtClean="0">
                <a:solidFill>
                  <a:srgbClr val="1782BF"/>
                </a:solidFill>
              </a:rPr>
              <a:t> </a:t>
            </a:r>
            <a:r>
              <a:rPr lang="cs-CZ" dirty="0" err="1" smtClean="0">
                <a:solidFill>
                  <a:srgbClr val="1782BF"/>
                </a:solidFill>
              </a:rPr>
              <a:t>English</a:t>
            </a:r>
            <a:endParaRPr lang="en-US" dirty="0">
              <a:solidFill>
                <a:srgbClr val="1782BF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81210" y="1412776"/>
            <a:ext cx="4392488" cy="244827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cs-CZ" sz="2400" dirty="0" err="1" smtClean="0">
                <a:solidFill>
                  <a:schemeClr val="tx1"/>
                </a:solidFill>
                <a:latin typeface="+mj-lt"/>
              </a:rPr>
              <a:t>medicamenta</a:t>
            </a:r>
            <a:r>
              <a:rPr lang="cs-CZ" sz="2400" dirty="0" smtClean="0">
                <a:solidFill>
                  <a:schemeClr val="tx1"/>
                </a:solidFill>
                <a:latin typeface="+mj-lt"/>
              </a:rPr>
              <a:t>					</a:t>
            </a:r>
            <a:r>
              <a:rPr lang="cs-CZ" sz="2400" dirty="0" err="1" smtClean="0">
                <a:solidFill>
                  <a:schemeClr val="tx1"/>
                </a:solidFill>
                <a:latin typeface="+mj-lt"/>
              </a:rPr>
              <a:t>contagiosum</a:t>
            </a:r>
            <a:endParaRPr lang="cs-CZ" sz="2400" dirty="0" smtClean="0">
              <a:solidFill>
                <a:schemeClr val="tx1"/>
              </a:solidFill>
              <a:latin typeface="+mj-lt"/>
            </a:endParaRPr>
          </a:p>
          <a:p>
            <a:r>
              <a:rPr lang="cs-CZ" sz="2400" dirty="0" err="1" smtClean="0">
                <a:solidFill>
                  <a:schemeClr val="tx1"/>
                </a:solidFill>
                <a:latin typeface="+mj-lt"/>
              </a:rPr>
              <a:t>morbum</a:t>
            </a:r>
            <a:endParaRPr lang="cs-CZ" sz="2400" dirty="0" smtClean="0">
              <a:solidFill>
                <a:schemeClr val="tx1"/>
              </a:solidFill>
              <a:latin typeface="+mj-lt"/>
            </a:endParaRPr>
          </a:p>
          <a:p>
            <a:r>
              <a:rPr lang="cs-CZ" sz="2400" dirty="0" smtClean="0">
                <a:solidFill>
                  <a:schemeClr val="tx1"/>
                </a:solidFill>
                <a:latin typeface="+mj-lt"/>
              </a:rPr>
              <a:t>		</a:t>
            </a:r>
            <a:r>
              <a:rPr lang="cs-CZ" sz="2400" dirty="0" err="1" smtClean="0">
                <a:solidFill>
                  <a:schemeClr val="tx1"/>
                </a:solidFill>
                <a:latin typeface="+mj-lt"/>
              </a:rPr>
              <a:t>contra</a:t>
            </a:r>
            <a:endParaRPr lang="cs-CZ" sz="2400" dirty="0" smtClean="0">
              <a:latin typeface="+mj-lt"/>
            </a:endParaRPr>
          </a:p>
          <a:p>
            <a:r>
              <a:rPr lang="cs-CZ" sz="2000" dirty="0" err="1" smtClean="0">
                <a:latin typeface="+mj-lt"/>
              </a:rPr>
              <a:t>medicamenta</a:t>
            </a:r>
            <a:r>
              <a:rPr lang="cs-CZ" sz="2000" dirty="0" smtClean="0">
                <a:latin typeface="+mj-lt"/>
              </a:rPr>
              <a:t> </a:t>
            </a:r>
            <a:r>
              <a:rPr lang="cs-CZ" sz="2000" dirty="0" err="1" smtClean="0">
                <a:latin typeface="+mj-lt"/>
              </a:rPr>
              <a:t>contra</a:t>
            </a:r>
            <a:r>
              <a:rPr lang="cs-CZ" sz="2000" dirty="0" smtClean="0">
                <a:latin typeface="+mj-lt"/>
              </a:rPr>
              <a:t> </a:t>
            </a:r>
            <a:r>
              <a:rPr lang="cs-CZ" sz="2000" dirty="0" err="1" smtClean="0">
                <a:latin typeface="+mj-lt"/>
              </a:rPr>
              <a:t>morbum</a:t>
            </a:r>
            <a:r>
              <a:rPr lang="cs-CZ" sz="2000" dirty="0" smtClean="0">
                <a:latin typeface="+mj-lt"/>
              </a:rPr>
              <a:t> </a:t>
            </a:r>
            <a:r>
              <a:rPr lang="cs-CZ" sz="2000" dirty="0" err="1" smtClean="0">
                <a:latin typeface="+mj-lt"/>
              </a:rPr>
              <a:t>infectiosum</a:t>
            </a:r>
            <a:endParaRPr lang="cs-CZ" sz="2000" dirty="0" smtClean="0">
              <a:latin typeface="+mj-lt"/>
            </a:endParaRPr>
          </a:p>
          <a:p>
            <a:r>
              <a:rPr lang="cs-CZ" dirty="0" err="1" smtClean="0">
                <a:latin typeface="+mj-lt"/>
              </a:rPr>
              <a:t>medicaments</a:t>
            </a:r>
            <a:r>
              <a:rPr lang="cs-CZ" dirty="0" smtClean="0">
                <a:latin typeface="+mj-lt"/>
              </a:rPr>
              <a:t> </a:t>
            </a:r>
            <a:r>
              <a:rPr lang="cs-CZ" dirty="0" err="1" smtClean="0">
                <a:latin typeface="+mj-lt"/>
              </a:rPr>
              <a:t>against</a:t>
            </a:r>
            <a:r>
              <a:rPr lang="cs-CZ" dirty="0" smtClean="0">
                <a:latin typeface="+mj-lt"/>
              </a:rPr>
              <a:t> </a:t>
            </a:r>
            <a:r>
              <a:rPr lang="cs-CZ" dirty="0" err="1" smtClean="0">
                <a:latin typeface="+mj-lt"/>
              </a:rPr>
              <a:t>infectious</a:t>
            </a:r>
            <a:r>
              <a:rPr lang="cs-CZ" dirty="0" smtClean="0">
                <a:latin typeface="+mj-lt"/>
              </a:rPr>
              <a:t> </a:t>
            </a:r>
            <a:r>
              <a:rPr lang="cs-CZ" dirty="0" err="1" smtClean="0">
                <a:latin typeface="+mj-lt"/>
              </a:rPr>
              <a:t>disease</a:t>
            </a:r>
            <a:endParaRPr lang="en-US" dirty="0">
              <a:latin typeface="+mj-lt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716016" y="1412776"/>
            <a:ext cx="4248472" cy="2448272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cs-CZ" sz="2400" dirty="0" err="1" smtClean="0">
                <a:solidFill>
                  <a:schemeClr val="tx1"/>
                </a:solidFill>
                <a:latin typeface="+mj-lt"/>
              </a:rPr>
              <a:t>acutus</a:t>
            </a:r>
            <a:r>
              <a:rPr lang="cs-CZ" sz="2400" dirty="0" smtClean="0">
                <a:solidFill>
                  <a:schemeClr val="tx1"/>
                </a:solidFill>
                <a:latin typeface="+mj-lt"/>
              </a:rPr>
              <a:t>		</a:t>
            </a:r>
          </a:p>
          <a:p>
            <a:pPr algn="ctr"/>
            <a:r>
              <a:rPr lang="cs-CZ" sz="2400" dirty="0" smtClean="0">
                <a:solidFill>
                  <a:schemeClr val="tx1"/>
                </a:solidFill>
                <a:latin typeface="+mj-lt"/>
              </a:rPr>
              <a:t>		</a:t>
            </a:r>
            <a:r>
              <a:rPr lang="cs-CZ" sz="2400" dirty="0" err="1" smtClean="0">
                <a:solidFill>
                  <a:schemeClr val="tx1"/>
                </a:solidFill>
                <a:latin typeface="+mj-lt"/>
              </a:rPr>
              <a:t>pulmonis</a:t>
            </a:r>
            <a:endParaRPr lang="cs-CZ" sz="2400" dirty="0">
              <a:solidFill>
                <a:schemeClr val="tx1"/>
              </a:solidFill>
              <a:latin typeface="+mj-lt"/>
            </a:endParaRPr>
          </a:p>
          <a:p>
            <a:r>
              <a:rPr lang="cs-CZ" sz="2400" dirty="0" err="1" smtClean="0">
                <a:solidFill>
                  <a:schemeClr val="tx1"/>
                </a:solidFill>
                <a:latin typeface="+mj-lt"/>
              </a:rPr>
              <a:t>dolor</a:t>
            </a:r>
            <a:endParaRPr lang="cs-CZ" sz="2400" dirty="0" smtClean="0">
              <a:solidFill>
                <a:schemeClr val="tx1"/>
              </a:solidFill>
              <a:latin typeface="+mj-lt"/>
            </a:endParaRPr>
          </a:p>
          <a:p>
            <a:pPr algn="ctr"/>
            <a:r>
              <a:rPr lang="cs-CZ" sz="2400" dirty="0" err="1" smtClean="0">
                <a:solidFill>
                  <a:schemeClr val="tx1"/>
                </a:solidFill>
                <a:latin typeface="+mj-lt"/>
              </a:rPr>
              <a:t>dextri</a:t>
            </a:r>
            <a:endParaRPr lang="cs-CZ" sz="2400" dirty="0">
              <a:solidFill>
                <a:schemeClr val="tx1"/>
              </a:solidFill>
              <a:latin typeface="+mj-lt"/>
            </a:endParaRPr>
          </a:p>
          <a:p>
            <a:pPr>
              <a:spcBef>
                <a:spcPts val="1200"/>
              </a:spcBef>
            </a:pPr>
            <a:r>
              <a:rPr lang="cs-CZ" sz="2200" dirty="0" err="1" smtClean="0">
                <a:solidFill>
                  <a:schemeClr val="bg1"/>
                </a:solidFill>
                <a:latin typeface="+mj-lt"/>
              </a:rPr>
              <a:t>dolor</a:t>
            </a:r>
            <a:r>
              <a:rPr lang="cs-CZ" sz="22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cs-CZ" sz="2200" dirty="0" err="1" smtClean="0">
                <a:solidFill>
                  <a:schemeClr val="bg1"/>
                </a:solidFill>
                <a:latin typeface="+mj-lt"/>
              </a:rPr>
              <a:t>acutus</a:t>
            </a:r>
            <a:r>
              <a:rPr lang="cs-CZ" sz="22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cs-CZ" sz="2200" dirty="0" err="1" smtClean="0">
                <a:solidFill>
                  <a:schemeClr val="bg1"/>
                </a:solidFill>
                <a:latin typeface="+mj-lt"/>
              </a:rPr>
              <a:t>pulmonis</a:t>
            </a:r>
            <a:r>
              <a:rPr lang="cs-CZ" sz="22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cs-CZ" sz="2200" dirty="0" err="1" smtClean="0">
                <a:solidFill>
                  <a:schemeClr val="bg1"/>
                </a:solidFill>
                <a:latin typeface="+mj-lt"/>
              </a:rPr>
              <a:t>dextri</a:t>
            </a:r>
            <a:endParaRPr lang="cs-CZ" sz="2200" dirty="0" smtClean="0">
              <a:solidFill>
                <a:schemeClr val="bg1"/>
              </a:solidFill>
              <a:latin typeface="+mj-lt"/>
            </a:endParaRPr>
          </a:p>
          <a:p>
            <a:r>
              <a:rPr lang="cs-CZ" sz="2200" dirty="0" err="1" smtClean="0">
                <a:solidFill>
                  <a:schemeClr val="bg1"/>
                </a:solidFill>
                <a:latin typeface="+mj-lt"/>
              </a:rPr>
              <a:t>acute</a:t>
            </a:r>
            <a:r>
              <a:rPr lang="cs-CZ" sz="22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cs-CZ" sz="2200" dirty="0" err="1" smtClean="0">
                <a:solidFill>
                  <a:schemeClr val="bg1"/>
                </a:solidFill>
                <a:latin typeface="+mj-lt"/>
              </a:rPr>
              <a:t>pain</a:t>
            </a:r>
            <a:r>
              <a:rPr lang="cs-CZ" sz="22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cs-CZ" sz="2200" dirty="0" err="1" smtClean="0">
                <a:solidFill>
                  <a:schemeClr val="bg1"/>
                </a:solidFill>
                <a:latin typeface="+mj-lt"/>
              </a:rPr>
              <a:t>of</a:t>
            </a:r>
            <a:r>
              <a:rPr lang="cs-CZ" sz="22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cs-CZ" sz="2200" dirty="0" err="1" smtClean="0">
                <a:solidFill>
                  <a:schemeClr val="bg1"/>
                </a:solidFill>
                <a:latin typeface="+mj-lt"/>
              </a:rPr>
              <a:t>right</a:t>
            </a:r>
            <a:r>
              <a:rPr lang="cs-CZ" sz="22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cs-CZ" sz="2200" dirty="0" err="1" smtClean="0">
                <a:solidFill>
                  <a:schemeClr val="bg1"/>
                </a:solidFill>
                <a:latin typeface="+mj-lt"/>
              </a:rPr>
              <a:t>lung</a:t>
            </a:r>
            <a:endParaRPr lang="en-US" sz="22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79512" y="3933056"/>
            <a:ext cx="4320480" cy="2450052"/>
          </a:xfrm>
          <a:prstGeom prst="rect">
            <a:avLst/>
          </a:prstGeom>
          <a:solidFill>
            <a:schemeClr val="accent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cs-CZ" sz="2400" dirty="0" err="1" smtClean="0">
                <a:solidFill>
                  <a:srgbClr val="000000"/>
                </a:solidFill>
                <a:latin typeface="+mj-lt"/>
              </a:rPr>
              <a:t>symptomata</a:t>
            </a:r>
            <a:endParaRPr lang="cs-CZ" sz="2400" dirty="0" smtClean="0">
              <a:solidFill>
                <a:srgbClr val="000000"/>
              </a:solidFill>
              <a:latin typeface="+mj-lt"/>
            </a:endParaRPr>
          </a:p>
          <a:p>
            <a:pPr algn="r"/>
            <a:r>
              <a:rPr lang="cs-CZ" sz="2400" dirty="0" err="1" smtClean="0">
                <a:solidFill>
                  <a:srgbClr val="000000"/>
                </a:solidFill>
                <a:latin typeface="+mj-lt"/>
              </a:rPr>
              <a:t>hepatitidis</a:t>
            </a:r>
            <a:endParaRPr lang="cs-CZ" sz="2400" dirty="0" smtClean="0">
              <a:solidFill>
                <a:srgbClr val="000000"/>
              </a:solidFill>
              <a:latin typeface="+mj-lt"/>
            </a:endParaRPr>
          </a:p>
          <a:p>
            <a:pPr algn="ctr"/>
            <a:r>
              <a:rPr lang="cs-CZ" sz="2400" dirty="0" err="1" smtClean="0">
                <a:solidFill>
                  <a:srgbClr val="000000"/>
                </a:solidFill>
                <a:latin typeface="+mj-lt"/>
              </a:rPr>
              <a:t>acutae</a:t>
            </a:r>
            <a:endParaRPr lang="cs-CZ" sz="2400" dirty="0" smtClean="0">
              <a:solidFill>
                <a:srgbClr val="000000"/>
              </a:solidFill>
              <a:latin typeface="+mj-lt"/>
            </a:endParaRPr>
          </a:p>
          <a:p>
            <a:pPr>
              <a:spcBef>
                <a:spcPts val="2400"/>
              </a:spcBef>
            </a:pPr>
            <a:r>
              <a:rPr lang="cs-CZ" sz="2000" dirty="0" err="1" smtClean="0">
                <a:solidFill>
                  <a:schemeClr val="bg1"/>
                </a:solidFill>
                <a:latin typeface="+mj-lt"/>
              </a:rPr>
              <a:t>symptomata</a:t>
            </a:r>
            <a:r>
              <a:rPr lang="cs-CZ" sz="20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cs-CZ" sz="2000" dirty="0" err="1" smtClean="0">
                <a:solidFill>
                  <a:schemeClr val="bg1"/>
                </a:solidFill>
                <a:latin typeface="+mj-lt"/>
              </a:rPr>
              <a:t>hepatitidis</a:t>
            </a:r>
            <a:r>
              <a:rPr lang="cs-CZ" sz="20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cs-CZ" sz="2000" dirty="0" err="1" smtClean="0">
                <a:solidFill>
                  <a:schemeClr val="bg1"/>
                </a:solidFill>
                <a:latin typeface="+mj-lt"/>
              </a:rPr>
              <a:t>acutae</a:t>
            </a:r>
            <a:endParaRPr lang="cs-CZ" sz="2000" dirty="0" smtClean="0">
              <a:solidFill>
                <a:schemeClr val="bg1"/>
              </a:solidFill>
              <a:latin typeface="+mj-lt"/>
            </a:endParaRPr>
          </a:p>
          <a:p>
            <a:r>
              <a:rPr lang="cs-CZ" sz="2000" dirty="0" err="1" smtClean="0">
                <a:solidFill>
                  <a:schemeClr val="bg1"/>
                </a:solidFill>
                <a:latin typeface="+mj-lt"/>
              </a:rPr>
              <a:t>symptoms</a:t>
            </a:r>
            <a:r>
              <a:rPr lang="cs-CZ" sz="20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cs-CZ" sz="2000" dirty="0" err="1" smtClean="0">
                <a:solidFill>
                  <a:schemeClr val="bg1"/>
                </a:solidFill>
                <a:latin typeface="+mj-lt"/>
              </a:rPr>
              <a:t>of</a:t>
            </a:r>
            <a:r>
              <a:rPr lang="cs-CZ" sz="20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cs-CZ" sz="2000" dirty="0" err="1" smtClean="0">
                <a:solidFill>
                  <a:schemeClr val="bg1"/>
                </a:solidFill>
                <a:latin typeface="+mj-lt"/>
              </a:rPr>
              <a:t>acute</a:t>
            </a:r>
            <a:r>
              <a:rPr lang="cs-CZ" sz="20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cs-CZ" sz="2000" dirty="0" err="1" smtClean="0">
                <a:solidFill>
                  <a:schemeClr val="bg1"/>
                </a:solidFill>
                <a:latin typeface="+mj-lt"/>
              </a:rPr>
              <a:t>inflammation</a:t>
            </a:r>
            <a:r>
              <a:rPr lang="cs-CZ" sz="20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cs-CZ" sz="2000" dirty="0" err="1" smtClean="0">
                <a:solidFill>
                  <a:schemeClr val="bg1"/>
                </a:solidFill>
                <a:latin typeface="+mj-lt"/>
              </a:rPr>
              <a:t>of</a:t>
            </a:r>
            <a:r>
              <a:rPr lang="cs-CZ" sz="20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cs-CZ" sz="2000" dirty="0" err="1" smtClean="0">
                <a:solidFill>
                  <a:schemeClr val="bg1"/>
                </a:solidFill>
                <a:latin typeface="+mj-lt"/>
              </a:rPr>
              <a:t>the</a:t>
            </a:r>
            <a:r>
              <a:rPr lang="cs-CZ" sz="2000" dirty="0" smtClean="0">
                <a:solidFill>
                  <a:schemeClr val="bg1"/>
                </a:solidFill>
                <a:latin typeface="+mj-lt"/>
              </a:rPr>
              <a:t> liver </a:t>
            </a:r>
            <a:endParaRPr lang="en-US" sz="20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572000" y="3933056"/>
            <a:ext cx="4392488" cy="2448826"/>
          </a:xfrm>
          <a:prstGeom prst="rect">
            <a:avLst/>
          </a:prstGeom>
          <a:solidFill>
            <a:schemeClr val="accent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cs-CZ" sz="2400" dirty="0" err="1" smtClean="0">
                <a:solidFill>
                  <a:schemeClr val="tx1"/>
                </a:solidFill>
                <a:latin typeface="+mj-lt"/>
              </a:rPr>
              <a:t>collapsus</a:t>
            </a:r>
            <a:endParaRPr lang="cs-CZ" sz="2400" dirty="0" smtClean="0">
              <a:solidFill>
                <a:schemeClr val="tx1"/>
              </a:solidFill>
              <a:latin typeface="+mj-lt"/>
            </a:endParaRPr>
          </a:p>
          <a:p>
            <a:r>
              <a:rPr lang="cs-CZ" sz="2400" dirty="0" err="1" smtClean="0">
                <a:solidFill>
                  <a:schemeClr val="tx1"/>
                </a:solidFill>
                <a:latin typeface="+mj-lt"/>
              </a:rPr>
              <a:t>periculum</a:t>
            </a:r>
            <a:r>
              <a:rPr lang="cs-CZ" sz="2400" dirty="0" smtClean="0">
                <a:solidFill>
                  <a:schemeClr val="tx1"/>
                </a:solidFill>
                <a:latin typeface="+mj-lt"/>
              </a:rPr>
              <a:t>			</a:t>
            </a:r>
          </a:p>
          <a:p>
            <a:pPr algn="ctr"/>
            <a:r>
              <a:rPr lang="cs-CZ" sz="2400" dirty="0" err="1" smtClean="0">
                <a:solidFill>
                  <a:schemeClr val="tx1"/>
                </a:solidFill>
                <a:latin typeface="+mj-lt"/>
              </a:rPr>
              <a:t>digestorii</a:t>
            </a:r>
            <a:endParaRPr lang="cs-CZ" sz="2400" dirty="0" smtClean="0">
              <a:solidFill>
                <a:schemeClr val="tx1"/>
              </a:solidFill>
              <a:latin typeface="+mj-lt"/>
            </a:endParaRPr>
          </a:p>
          <a:p>
            <a:pPr algn="ctr"/>
            <a:r>
              <a:rPr lang="cs-CZ" sz="2400" dirty="0" smtClean="0">
                <a:solidFill>
                  <a:schemeClr val="tx1"/>
                </a:solidFill>
                <a:latin typeface="+mj-lt"/>
              </a:rPr>
              <a:t>		</a:t>
            </a:r>
            <a:r>
              <a:rPr lang="cs-CZ" sz="2400" dirty="0" err="1" smtClean="0">
                <a:solidFill>
                  <a:schemeClr val="tx1"/>
                </a:solidFill>
                <a:latin typeface="+mj-lt"/>
              </a:rPr>
              <a:t>systematis</a:t>
            </a:r>
            <a:endParaRPr lang="cs-CZ" sz="2400" dirty="0" smtClean="0">
              <a:solidFill>
                <a:schemeClr val="tx1"/>
              </a:solidFill>
              <a:latin typeface="+mj-lt"/>
            </a:endParaRPr>
          </a:p>
          <a:p>
            <a:r>
              <a:rPr lang="cs-CZ" dirty="0" err="1" smtClean="0">
                <a:solidFill>
                  <a:schemeClr val="bg1"/>
                </a:solidFill>
                <a:latin typeface="+mj-lt"/>
              </a:rPr>
              <a:t>periculum</a:t>
            </a:r>
            <a:r>
              <a:rPr lang="cs-CZ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cs-CZ" dirty="0" err="1" smtClean="0">
                <a:solidFill>
                  <a:schemeClr val="bg1"/>
                </a:solidFill>
                <a:latin typeface="+mj-lt"/>
              </a:rPr>
              <a:t>collapsus</a:t>
            </a:r>
            <a:r>
              <a:rPr lang="cs-CZ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cs-CZ" dirty="0" err="1" smtClean="0">
                <a:solidFill>
                  <a:schemeClr val="bg1"/>
                </a:solidFill>
                <a:latin typeface="+mj-lt"/>
              </a:rPr>
              <a:t>systematis</a:t>
            </a:r>
            <a:r>
              <a:rPr lang="cs-CZ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cs-CZ" dirty="0" err="1" smtClean="0">
                <a:solidFill>
                  <a:schemeClr val="bg1"/>
                </a:solidFill>
                <a:latin typeface="+mj-lt"/>
              </a:rPr>
              <a:t>digestorii</a:t>
            </a:r>
            <a:endParaRPr lang="cs-CZ" dirty="0" smtClean="0">
              <a:solidFill>
                <a:schemeClr val="bg1"/>
              </a:solidFill>
              <a:latin typeface="+mj-lt"/>
            </a:endParaRPr>
          </a:p>
          <a:p>
            <a:r>
              <a:rPr lang="cs-CZ" dirty="0" err="1" smtClean="0">
                <a:solidFill>
                  <a:schemeClr val="bg1"/>
                </a:solidFill>
                <a:latin typeface="+mj-lt"/>
              </a:rPr>
              <a:t>danger</a:t>
            </a:r>
            <a:r>
              <a:rPr lang="cs-CZ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cs-CZ" dirty="0" err="1" smtClean="0">
                <a:solidFill>
                  <a:schemeClr val="bg1"/>
                </a:solidFill>
                <a:latin typeface="+mj-lt"/>
              </a:rPr>
              <a:t>of</a:t>
            </a:r>
            <a:r>
              <a:rPr lang="cs-CZ" dirty="0" smtClean="0">
                <a:solidFill>
                  <a:schemeClr val="bg1"/>
                </a:solidFill>
                <a:latin typeface="+mj-lt"/>
              </a:rPr>
              <a:t> a </a:t>
            </a:r>
            <a:r>
              <a:rPr lang="cs-CZ" dirty="0" err="1" smtClean="0">
                <a:solidFill>
                  <a:schemeClr val="bg1"/>
                </a:solidFill>
                <a:latin typeface="+mj-lt"/>
              </a:rPr>
              <a:t>collapse</a:t>
            </a:r>
            <a:r>
              <a:rPr lang="cs-CZ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cs-CZ" dirty="0" err="1" smtClean="0">
                <a:solidFill>
                  <a:schemeClr val="bg1"/>
                </a:solidFill>
                <a:latin typeface="+mj-lt"/>
              </a:rPr>
              <a:t>of</a:t>
            </a:r>
            <a:r>
              <a:rPr lang="cs-CZ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cs-CZ" dirty="0" err="1" smtClean="0">
                <a:solidFill>
                  <a:schemeClr val="bg1"/>
                </a:solidFill>
                <a:latin typeface="+mj-lt"/>
              </a:rPr>
              <a:t>the</a:t>
            </a:r>
            <a:r>
              <a:rPr lang="cs-CZ" dirty="0" smtClean="0">
                <a:solidFill>
                  <a:schemeClr val="bg1"/>
                </a:solidFill>
                <a:latin typeface="+mj-lt"/>
              </a:rPr>
              <a:t> digestive </a:t>
            </a:r>
            <a:r>
              <a:rPr lang="cs-CZ" dirty="0" err="1" smtClean="0">
                <a:solidFill>
                  <a:schemeClr val="bg1"/>
                </a:solidFill>
                <a:latin typeface="+mj-lt"/>
              </a:rPr>
              <a:t>system</a:t>
            </a:r>
            <a:endParaRPr lang="en-US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3846266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What</a:t>
            </a:r>
            <a:r>
              <a:rPr lang="cs-CZ" dirty="0" smtClean="0"/>
              <a:t> are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correct</a:t>
            </a:r>
            <a:r>
              <a:rPr lang="cs-CZ" dirty="0" smtClean="0"/>
              <a:t> LATIN </a:t>
            </a:r>
            <a:r>
              <a:rPr lang="cs-CZ" dirty="0" err="1" smtClean="0"/>
              <a:t>terms</a:t>
            </a:r>
            <a:r>
              <a:rPr lang="cs-CZ" dirty="0" smtClean="0"/>
              <a:t>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err="1" smtClean="0"/>
              <a:t>wallum</a:t>
            </a:r>
            <a:r>
              <a:rPr lang="cs-CZ" dirty="0" smtClean="0"/>
              <a:t> </a:t>
            </a:r>
            <a:r>
              <a:rPr lang="cs-CZ" dirty="0" err="1" smtClean="0"/>
              <a:t>perforatum</a:t>
            </a:r>
            <a:endParaRPr lang="cs-CZ" dirty="0" smtClean="0"/>
          </a:p>
          <a:p>
            <a:r>
              <a:rPr lang="cs-CZ" dirty="0" err="1" smtClean="0"/>
              <a:t>neonatus</a:t>
            </a:r>
            <a:r>
              <a:rPr lang="cs-CZ" dirty="0" smtClean="0"/>
              <a:t> </a:t>
            </a:r>
            <a:r>
              <a:rPr lang="cs-CZ" dirty="0" err="1" smtClean="0"/>
              <a:t>malignus</a:t>
            </a:r>
            <a:endParaRPr lang="cs-CZ" dirty="0" smtClean="0"/>
          </a:p>
          <a:p>
            <a:r>
              <a:rPr lang="cs-CZ" dirty="0" err="1"/>
              <a:t>cancer</a:t>
            </a:r>
            <a:r>
              <a:rPr lang="cs-CZ" dirty="0"/>
              <a:t> </a:t>
            </a:r>
            <a:r>
              <a:rPr lang="cs-CZ" dirty="0" err="1"/>
              <a:t>testiculi</a:t>
            </a:r>
            <a:endParaRPr lang="cs-CZ" dirty="0"/>
          </a:p>
          <a:p>
            <a:r>
              <a:rPr lang="cs-CZ" dirty="0" smtClean="0"/>
              <a:t>traumata </a:t>
            </a:r>
            <a:r>
              <a:rPr lang="cs-CZ" dirty="0" err="1" smtClean="0"/>
              <a:t>bruisa</a:t>
            </a:r>
            <a:endParaRPr lang="cs-CZ" dirty="0" smtClean="0"/>
          </a:p>
          <a:p>
            <a:r>
              <a:rPr lang="cs-CZ" dirty="0" err="1" smtClean="0"/>
              <a:t>vulni</a:t>
            </a:r>
            <a:r>
              <a:rPr lang="cs-CZ" dirty="0" smtClean="0"/>
              <a:t> sub </a:t>
            </a:r>
            <a:r>
              <a:rPr lang="cs-CZ" dirty="0" err="1" smtClean="0"/>
              <a:t>tempibus</a:t>
            </a:r>
            <a:endParaRPr lang="cs-CZ" dirty="0" smtClean="0"/>
          </a:p>
          <a:p>
            <a:r>
              <a:rPr lang="cs-CZ" dirty="0" err="1" smtClean="0"/>
              <a:t>inflammatio</a:t>
            </a:r>
            <a:r>
              <a:rPr lang="cs-CZ" dirty="0" smtClean="0"/>
              <a:t> </a:t>
            </a:r>
            <a:r>
              <a:rPr lang="cs-CZ" dirty="0" err="1" smtClean="0"/>
              <a:t>cerebri</a:t>
            </a:r>
            <a:endParaRPr lang="cs-CZ" dirty="0" smtClean="0"/>
          </a:p>
          <a:p>
            <a:r>
              <a:rPr lang="cs-CZ" dirty="0" err="1"/>
              <a:t>tea</a:t>
            </a:r>
            <a:r>
              <a:rPr lang="cs-CZ" dirty="0"/>
              <a:t> </a:t>
            </a:r>
            <a:r>
              <a:rPr lang="cs-CZ" dirty="0" err="1" smtClean="0"/>
              <a:t>urologica</a:t>
            </a:r>
            <a:endParaRPr lang="cs-CZ" dirty="0" smtClean="0"/>
          </a:p>
          <a:p>
            <a:endParaRPr lang="cs-CZ" dirty="0"/>
          </a:p>
        </p:txBody>
      </p:sp>
      <p:cxnSp>
        <p:nvCxnSpPr>
          <p:cNvPr id="7" name="Přímá spojnice 6"/>
          <p:cNvCxnSpPr/>
          <p:nvPr/>
        </p:nvCxnSpPr>
        <p:spPr>
          <a:xfrm>
            <a:off x="827584" y="1628800"/>
            <a:ext cx="864096" cy="36004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7"/>
          <p:cNvCxnSpPr/>
          <p:nvPr/>
        </p:nvCxnSpPr>
        <p:spPr>
          <a:xfrm flipV="1">
            <a:off x="827584" y="1628800"/>
            <a:ext cx="864096" cy="36004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Přímá spojnice 27"/>
          <p:cNvCxnSpPr/>
          <p:nvPr/>
        </p:nvCxnSpPr>
        <p:spPr>
          <a:xfrm>
            <a:off x="827584" y="2141240"/>
            <a:ext cx="864096" cy="36004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Přímá spojnice 28"/>
          <p:cNvCxnSpPr/>
          <p:nvPr/>
        </p:nvCxnSpPr>
        <p:spPr>
          <a:xfrm flipV="1">
            <a:off x="827584" y="2141240"/>
            <a:ext cx="864096" cy="36004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Přímá spojnice 33"/>
          <p:cNvCxnSpPr/>
          <p:nvPr/>
        </p:nvCxnSpPr>
        <p:spPr>
          <a:xfrm>
            <a:off x="1187624" y="3501008"/>
            <a:ext cx="2088232" cy="504056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Přímá spojnice 34"/>
          <p:cNvCxnSpPr/>
          <p:nvPr/>
        </p:nvCxnSpPr>
        <p:spPr>
          <a:xfrm flipV="1">
            <a:off x="1043608" y="3573016"/>
            <a:ext cx="2280555" cy="36004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Přímá spojnice 35"/>
          <p:cNvCxnSpPr/>
          <p:nvPr/>
        </p:nvCxnSpPr>
        <p:spPr>
          <a:xfrm>
            <a:off x="611560" y="4581128"/>
            <a:ext cx="576064" cy="36004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Přímá spojnice 36"/>
          <p:cNvCxnSpPr/>
          <p:nvPr/>
        </p:nvCxnSpPr>
        <p:spPr>
          <a:xfrm flipV="1">
            <a:off x="611560" y="4653136"/>
            <a:ext cx="576064" cy="288032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Přímá spojnice 45"/>
          <p:cNvCxnSpPr/>
          <p:nvPr/>
        </p:nvCxnSpPr>
        <p:spPr>
          <a:xfrm>
            <a:off x="1907704" y="2575175"/>
            <a:ext cx="864096" cy="36004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Přímá spojnice 46"/>
          <p:cNvCxnSpPr/>
          <p:nvPr/>
        </p:nvCxnSpPr>
        <p:spPr>
          <a:xfrm flipV="1">
            <a:off x="1907704" y="2575175"/>
            <a:ext cx="864096" cy="36004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Přímá spojnice 47"/>
          <p:cNvCxnSpPr/>
          <p:nvPr/>
        </p:nvCxnSpPr>
        <p:spPr>
          <a:xfrm>
            <a:off x="1259632" y="4149080"/>
            <a:ext cx="2160240" cy="288032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Přímá spojnice 48"/>
          <p:cNvCxnSpPr/>
          <p:nvPr/>
        </p:nvCxnSpPr>
        <p:spPr>
          <a:xfrm flipV="1">
            <a:off x="1331640" y="4077072"/>
            <a:ext cx="1992523" cy="36004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Přímá spojnice 57"/>
          <p:cNvCxnSpPr/>
          <p:nvPr/>
        </p:nvCxnSpPr>
        <p:spPr>
          <a:xfrm>
            <a:off x="2195736" y="3068960"/>
            <a:ext cx="864096" cy="36004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Přímá spojnice 58"/>
          <p:cNvCxnSpPr/>
          <p:nvPr/>
        </p:nvCxnSpPr>
        <p:spPr>
          <a:xfrm flipV="1">
            <a:off x="2195736" y="3068960"/>
            <a:ext cx="864096" cy="36004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ovéPole 59"/>
          <p:cNvSpPr txBox="1"/>
          <p:nvPr/>
        </p:nvSpPr>
        <p:spPr>
          <a:xfrm>
            <a:off x="4860032" y="1481009"/>
            <a:ext cx="324036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sz="2700" dirty="0" err="1" smtClean="0"/>
              <a:t>paries</a:t>
            </a:r>
            <a:r>
              <a:rPr lang="cs-CZ" sz="2700" dirty="0" smtClean="0"/>
              <a:t> </a:t>
            </a:r>
            <a:r>
              <a:rPr lang="cs-CZ" sz="2700" dirty="0" err="1" smtClean="0"/>
              <a:t>perforatus</a:t>
            </a:r>
            <a:endParaRPr lang="cs-CZ" sz="2700" dirty="0"/>
          </a:p>
        </p:txBody>
      </p:sp>
      <p:sp>
        <p:nvSpPr>
          <p:cNvPr id="61" name="TextovéPole 60"/>
          <p:cNvSpPr txBox="1"/>
          <p:nvPr/>
        </p:nvSpPr>
        <p:spPr>
          <a:xfrm>
            <a:off x="4860032" y="1993449"/>
            <a:ext cx="324036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sz="2700" dirty="0" smtClean="0"/>
              <a:t>tumor </a:t>
            </a:r>
            <a:r>
              <a:rPr lang="cs-CZ" sz="2700" dirty="0" err="1" smtClean="0"/>
              <a:t>malignus</a:t>
            </a:r>
            <a:endParaRPr lang="cs-CZ" sz="2700" dirty="0"/>
          </a:p>
        </p:txBody>
      </p:sp>
      <p:sp>
        <p:nvSpPr>
          <p:cNvPr id="62" name="TextovéPole 61"/>
          <p:cNvSpPr txBox="1"/>
          <p:nvPr/>
        </p:nvSpPr>
        <p:spPr>
          <a:xfrm>
            <a:off x="4887654" y="2427384"/>
            <a:ext cx="324036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sz="2700" dirty="0" err="1" smtClean="0"/>
              <a:t>cancer</a:t>
            </a:r>
            <a:r>
              <a:rPr lang="cs-CZ" sz="2700" dirty="0" smtClean="0"/>
              <a:t> </a:t>
            </a:r>
            <a:r>
              <a:rPr lang="cs-CZ" sz="2700" dirty="0" err="1" smtClean="0"/>
              <a:t>testis</a:t>
            </a:r>
            <a:endParaRPr lang="cs-CZ" sz="2700" dirty="0"/>
          </a:p>
        </p:txBody>
      </p:sp>
      <p:sp>
        <p:nvSpPr>
          <p:cNvPr id="63" name="TextovéPole 62"/>
          <p:cNvSpPr txBox="1"/>
          <p:nvPr/>
        </p:nvSpPr>
        <p:spPr>
          <a:xfrm>
            <a:off x="4887654" y="2921168"/>
            <a:ext cx="324036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sz="2700" dirty="0" err="1" smtClean="0"/>
              <a:t>vulnera</a:t>
            </a:r>
            <a:r>
              <a:rPr lang="cs-CZ" sz="2700" dirty="0" smtClean="0"/>
              <a:t> </a:t>
            </a:r>
            <a:r>
              <a:rPr lang="cs-CZ" sz="2700" dirty="0" err="1" smtClean="0"/>
              <a:t>contusa</a:t>
            </a:r>
            <a:endParaRPr lang="cs-CZ" sz="2700" dirty="0"/>
          </a:p>
        </p:txBody>
      </p:sp>
      <p:sp>
        <p:nvSpPr>
          <p:cNvPr id="64" name="TextovéPole 63"/>
          <p:cNvSpPr txBox="1"/>
          <p:nvPr/>
        </p:nvSpPr>
        <p:spPr>
          <a:xfrm>
            <a:off x="4858062" y="3425225"/>
            <a:ext cx="4106425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sz="2700" dirty="0" err="1" smtClean="0"/>
              <a:t>vulnera</a:t>
            </a:r>
            <a:r>
              <a:rPr lang="cs-CZ" sz="2700" dirty="0" smtClean="0"/>
              <a:t> sub </a:t>
            </a:r>
            <a:r>
              <a:rPr lang="cs-CZ" sz="2700" dirty="0" err="1" smtClean="0"/>
              <a:t>temporibus</a:t>
            </a:r>
            <a:endParaRPr lang="cs-CZ" sz="2700" dirty="0"/>
          </a:p>
        </p:txBody>
      </p:sp>
      <p:sp>
        <p:nvSpPr>
          <p:cNvPr id="65" name="TextovéPole 64"/>
          <p:cNvSpPr txBox="1"/>
          <p:nvPr/>
        </p:nvSpPr>
        <p:spPr>
          <a:xfrm>
            <a:off x="4890616" y="3929281"/>
            <a:ext cx="324036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sz="2700" dirty="0" err="1" smtClean="0"/>
              <a:t>encephalitis</a:t>
            </a:r>
            <a:endParaRPr lang="cs-CZ" sz="2700" dirty="0"/>
          </a:p>
        </p:txBody>
      </p:sp>
      <p:sp>
        <p:nvSpPr>
          <p:cNvPr id="66" name="TextovéPole 65"/>
          <p:cNvSpPr txBox="1"/>
          <p:nvPr/>
        </p:nvSpPr>
        <p:spPr>
          <a:xfrm>
            <a:off x="4860032" y="4437112"/>
            <a:ext cx="324036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sz="2700" dirty="0" smtClean="0"/>
              <a:t>species </a:t>
            </a:r>
            <a:r>
              <a:rPr lang="cs-CZ" sz="2700" dirty="0" err="1" smtClean="0"/>
              <a:t>urologicae</a:t>
            </a:r>
            <a:endParaRPr lang="cs-CZ" sz="2700" dirty="0"/>
          </a:p>
        </p:txBody>
      </p:sp>
      <p:cxnSp>
        <p:nvCxnSpPr>
          <p:cNvPr id="67" name="Přímá spojnice 66"/>
          <p:cNvCxnSpPr/>
          <p:nvPr/>
        </p:nvCxnSpPr>
        <p:spPr>
          <a:xfrm>
            <a:off x="899592" y="3068960"/>
            <a:ext cx="864096" cy="36004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Přímá spojnice 67"/>
          <p:cNvCxnSpPr/>
          <p:nvPr/>
        </p:nvCxnSpPr>
        <p:spPr>
          <a:xfrm flipV="1">
            <a:off x="899592" y="3068960"/>
            <a:ext cx="864096" cy="36004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1034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/>
      <p:bldP spid="61" grpId="0"/>
      <p:bldP spid="62" grpId="0"/>
      <p:bldP spid="63" grpId="0"/>
      <p:bldP spid="64" grpId="0"/>
      <p:bldP spid="65" grpId="0"/>
      <p:bldP spid="6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>
                <a:solidFill>
                  <a:srgbClr val="88A44D"/>
                </a:solidFill>
              </a:rPr>
              <a:t>???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79512" y="1484784"/>
            <a:ext cx="8784976" cy="5072062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Bef>
                <a:spcPts val="120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err="1" smtClean="0"/>
              <a:t>What</a:t>
            </a:r>
            <a:r>
              <a:rPr lang="cs-CZ" dirty="0" smtClean="0"/>
              <a:t> are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typical</a:t>
            </a:r>
            <a:r>
              <a:rPr lang="cs-CZ" dirty="0" smtClean="0"/>
              <a:t> </a:t>
            </a:r>
            <a:r>
              <a:rPr lang="cs-CZ" dirty="0" err="1" smtClean="0"/>
              <a:t>features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particular</a:t>
            </a:r>
            <a:r>
              <a:rPr lang="cs-CZ" dirty="0" smtClean="0"/>
              <a:t> </a:t>
            </a:r>
            <a:r>
              <a:rPr lang="cs-CZ" dirty="0" err="1" smtClean="0"/>
              <a:t>declensions</a:t>
            </a:r>
            <a:r>
              <a:rPr lang="cs-CZ" dirty="0" smtClean="0"/>
              <a:t>?</a:t>
            </a:r>
          </a:p>
          <a:p>
            <a:pPr marL="274320" indent="-274320" eaLnBrk="1" fontAlgn="auto" hangingPunct="1">
              <a:spcBef>
                <a:spcPts val="120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err="1" smtClean="0"/>
              <a:t>How</a:t>
            </a:r>
            <a:r>
              <a:rPr lang="cs-CZ" dirty="0" smtClean="0"/>
              <a:t> do </a:t>
            </a:r>
            <a:r>
              <a:rPr lang="cs-CZ" dirty="0" err="1" smtClean="0"/>
              <a:t>you</a:t>
            </a:r>
            <a:r>
              <a:rPr lang="cs-CZ" dirty="0" smtClean="0"/>
              <a:t> </a:t>
            </a:r>
            <a:r>
              <a:rPr lang="cs-CZ" dirty="0" err="1" smtClean="0"/>
              <a:t>decide</a:t>
            </a:r>
            <a:r>
              <a:rPr lang="cs-CZ" dirty="0" smtClean="0"/>
              <a:t> on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declension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a </a:t>
            </a:r>
            <a:r>
              <a:rPr lang="cs-CZ" dirty="0" err="1" smtClean="0"/>
              <a:t>noun</a:t>
            </a:r>
            <a:r>
              <a:rPr lang="cs-CZ" dirty="0" smtClean="0"/>
              <a:t>?</a:t>
            </a:r>
          </a:p>
          <a:p>
            <a:pPr marL="274320" indent="-274320" eaLnBrk="1" fontAlgn="auto" hangingPunct="1">
              <a:spcBef>
                <a:spcPts val="120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err="1" smtClean="0"/>
              <a:t>What</a:t>
            </a:r>
            <a:r>
              <a:rPr lang="cs-CZ" dirty="0" smtClean="0"/>
              <a:t> are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typical</a:t>
            </a:r>
            <a:r>
              <a:rPr lang="cs-CZ" dirty="0" smtClean="0"/>
              <a:t> </a:t>
            </a:r>
            <a:r>
              <a:rPr lang="cs-CZ" dirty="0" err="1" smtClean="0"/>
              <a:t>endings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particular</a:t>
            </a:r>
            <a:r>
              <a:rPr lang="cs-CZ" dirty="0" smtClean="0"/>
              <a:t> </a:t>
            </a:r>
            <a:r>
              <a:rPr lang="cs-CZ" dirty="0" err="1" smtClean="0"/>
              <a:t>cases</a:t>
            </a:r>
            <a:r>
              <a:rPr lang="cs-CZ" dirty="0" smtClean="0"/>
              <a:t>?</a:t>
            </a:r>
          </a:p>
          <a:p>
            <a:pPr>
              <a:spcBef>
                <a:spcPts val="1200"/>
              </a:spcBef>
              <a:defRPr/>
            </a:pPr>
            <a:r>
              <a:rPr lang="cs-CZ" dirty="0" err="1" smtClean="0"/>
              <a:t>How</a:t>
            </a:r>
            <a:r>
              <a:rPr lang="cs-CZ" dirty="0" smtClean="0"/>
              <a:t> do </a:t>
            </a:r>
            <a:r>
              <a:rPr lang="cs-CZ" dirty="0" err="1" smtClean="0"/>
              <a:t>neuters</a:t>
            </a:r>
            <a:r>
              <a:rPr lang="cs-CZ" dirty="0" smtClean="0"/>
              <a:t> </a:t>
            </a:r>
            <a:r>
              <a:rPr lang="cs-CZ" dirty="0" err="1" smtClean="0"/>
              <a:t>behave</a:t>
            </a:r>
            <a:r>
              <a:rPr lang="cs-CZ" dirty="0" smtClean="0"/>
              <a:t>?</a:t>
            </a:r>
          </a:p>
          <a:p>
            <a:pPr>
              <a:spcBef>
                <a:spcPts val="1200"/>
              </a:spcBef>
              <a:defRPr/>
            </a:pPr>
            <a:r>
              <a:rPr lang="cs-CZ" dirty="0" err="1" smtClean="0"/>
              <a:t>What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function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Genitive?</a:t>
            </a:r>
          </a:p>
          <a:p>
            <a:pPr>
              <a:spcBef>
                <a:spcPts val="1200"/>
              </a:spcBef>
              <a:defRPr/>
            </a:pPr>
            <a:r>
              <a:rPr lang="cs-CZ" dirty="0" err="1" smtClean="0"/>
              <a:t>What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Genitive stem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how</a:t>
            </a:r>
            <a:r>
              <a:rPr lang="cs-CZ" dirty="0" smtClean="0"/>
              <a:t> do </a:t>
            </a:r>
            <a:r>
              <a:rPr lang="cs-CZ" dirty="0" err="1" smtClean="0"/>
              <a:t>you</a:t>
            </a:r>
            <a:r>
              <a:rPr lang="cs-CZ" dirty="0" smtClean="0"/>
              <a:t> </a:t>
            </a:r>
            <a:r>
              <a:rPr lang="cs-CZ" dirty="0" err="1" smtClean="0"/>
              <a:t>recognize</a:t>
            </a:r>
            <a:r>
              <a:rPr lang="cs-CZ" dirty="0" smtClean="0"/>
              <a:t> </a:t>
            </a:r>
            <a:r>
              <a:rPr lang="cs-CZ" dirty="0" err="1" smtClean="0"/>
              <a:t>it</a:t>
            </a:r>
            <a:r>
              <a:rPr lang="cs-CZ" dirty="0" smtClean="0"/>
              <a:t>?</a:t>
            </a:r>
          </a:p>
          <a:p>
            <a:pPr>
              <a:spcBef>
                <a:spcPts val="1200"/>
              </a:spcBef>
              <a:defRPr/>
            </a:pPr>
            <a:r>
              <a:rPr lang="cs-CZ" dirty="0" err="1" smtClean="0"/>
              <a:t>How</a:t>
            </a:r>
            <a:r>
              <a:rPr lang="cs-CZ" dirty="0" smtClean="0"/>
              <a:t> </a:t>
            </a:r>
            <a:r>
              <a:rPr lang="cs-CZ" dirty="0" err="1" smtClean="0"/>
              <a:t>does</a:t>
            </a:r>
            <a:r>
              <a:rPr lang="cs-CZ" dirty="0" smtClean="0"/>
              <a:t> a </a:t>
            </a:r>
            <a:r>
              <a:rPr lang="cs-CZ" dirty="0" err="1" smtClean="0"/>
              <a:t>word</a:t>
            </a:r>
            <a:r>
              <a:rPr lang="cs-CZ" dirty="0" smtClean="0"/>
              <a:t> </a:t>
            </a:r>
            <a:r>
              <a:rPr lang="cs-CZ" dirty="0" err="1" smtClean="0"/>
              <a:t>behave</a:t>
            </a:r>
            <a:r>
              <a:rPr lang="cs-CZ" dirty="0" smtClean="0"/>
              <a:t> </a:t>
            </a:r>
            <a:r>
              <a:rPr lang="cs-CZ" dirty="0" err="1" smtClean="0"/>
              <a:t>after</a:t>
            </a:r>
            <a:r>
              <a:rPr lang="cs-CZ" dirty="0" smtClean="0"/>
              <a:t> a </a:t>
            </a:r>
            <a:r>
              <a:rPr lang="cs-CZ" dirty="0" err="1" smtClean="0"/>
              <a:t>preposition</a:t>
            </a:r>
            <a:r>
              <a:rPr lang="cs-CZ" dirty="0" smtClean="0"/>
              <a:t>?</a:t>
            </a:r>
          </a:p>
          <a:p>
            <a:pPr>
              <a:spcBef>
                <a:spcPts val="1200"/>
              </a:spcBef>
              <a:defRPr/>
            </a:pPr>
            <a:r>
              <a:rPr lang="cs-CZ" dirty="0" err="1" smtClean="0"/>
              <a:t>How</a:t>
            </a:r>
            <a:r>
              <a:rPr lang="cs-CZ" dirty="0" smtClean="0"/>
              <a:t> do </a:t>
            </a:r>
            <a:r>
              <a:rPr lang="cs-CZ" dirty="0" err="1" smtClean="0"/>
              <a:t>you</a:t>
            </a:r>
            <a:r>
              <a:rPr lang="cs-CZ" dirty="0" smtClean="0"/>
              <a:t> </a:t>
            </a:r>
            <a:r>
              <a:rPr lang="cs-CZ" dirty="0" err="1" smtClean="0"/>
              <a:t>treat</a:t>
            </a:r>
            <a:r>
              <a:rPr lang="cs-CZ" dirty="0" smtClean="0"/>
              <a:t> </a:t>
            </a:r>
            <a:r>
              <a:rPr lang="cs-CZ" dirty="0" err="1" smtClean="0"/>
              <a:t>numbers</a:t>
            </a:r>
            <a:r>
              <a:rPr lang="cs-CZ" dirty="0" smtClean="0"/>
              <a:t>?</a:t>
            </a:r>
          </a:p>
          <a:p>
            <a:pPr>
              <a:spcBef>
                <a:spcPts val="1200"/>
              </a:spcBef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03628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 err="1" smtClean="0">
                <a:solidFill>
                  <a:srgbClr val="88A44D"/>
                </a:solidFill>
              </a:rPr>
              <a:t>Adjectives</a:t>
            </a:r>
            <a:endParaRPr lang="cs-CZ" altLang="cs-CZ" dirty="0" smtClean="0">
              <a:solidFill>
                <a:srgbClr val="88A44D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cs-CZ" altLang="cs-CZ" dirty="0" smtClean="0"/>
              <a:t>Latin </a:t>
            </a:r>
            <a:r>
              <a:rPr lang="cs-CZ" altLang="cs-CZ" dirty="0" err="1" smtClean="0"/>
              <a:t>adjective</a:t>
            </a:r>
            <a:r>
              <a:rPr lang="cs-CZ" altLang="cs-CZ" dirty="0" smtClean="0"/>
              <a:t> has to </a:t>
            </a:r>
            <a:r>
              <a:rPr lang="cs-CZ" altLang="cs-CZ" dirty="0" err="1" smtClean="0"/>
              <a:t>match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the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noun</a:t>
            </a:r>
            <a:r>
              <a:rPr lang="cs-CZ" altLang="cs-CZ" dirty="0" smtClean="0"/>
              <a:t> in...?</a:t>
            </a:r>
          </a:p>
          <a:p>
            <a:pPr lvl="1" eaLnBrk="1" hangingPunct="1"/>
            <a:r>
              <a:rPr lang="cs-CZ" altLang="cs-CZ" dirty="0" smtClean="0"/>
              <a:t>gender, case, </a:t>
            </a:r>
            <a:r>
              <a:rPr lang="cs-CZ" altLang="cs-CZ" dirty="0" err="1" smtClean="0"/>
              <a:t>number</a:t>
            </a:r>
            <a:endParaRPr lang="cs-CZ" altLang="cs-CZ" dirty="0" smtClean="0"/>
          </a:p>
          <a:p>
            <a:pPr lvl="1" eaLnBrk="1" hangingPunct="1"/>
            <a:r>
              <a:rPr lang="cs-CZ" altLang="cs-CZ" dirty="0" err="1" smtClean="0"/>
              <a:t>thus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the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endings</a:t>
            </a:r>
            <a:r>
              <a:rPr lang="cs-CZ" altLang="cs-CZ" dirty="0" smtClean="0"/>
              <a:t> do NOT </a:t>
            </a:r>
            <a:r>
              <a:rPr lang="cs-CZ" altLang="cs-CZ" dirty="0" err="1" smtClean="0"/>
              <a:t>have</a:t>
            </a:r>
            <a:r>
              <a:rPr lang="cs-CZ" altLang="cs-CZ" dirty="0" smtClean="0"/>
              <a:t> to look </a:t>
            </a:r>
            <a:r>
              <a:rPr lang="cs-CZ" altLang="cs-CZ" dirty="0" err="1" smtClean="0"/>
              <a:t>the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same</a:t>
            </a:r>
            <a:r>
              <a:rPr lang="cs-CZ" altLang="cs-CZ" dirty="0" smtClean="0"/>
              <a:t>!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cs-CZ" altLang="cs-CZ" dirty="0" smtClean="0"/>
              <a:t>diabet</a:t>
            </a:r>
            <a:r>
              <a:rPr lang="cs-CZ" altLang="cs-CZ" dirty="0" smtClean="0">
                <a:solidFill>
                  <a:schemeClr val="accent3">
                    <a:lumMod val="75000"/>
                  </a:schemeClr>
                </a:solidFill>
              </a:rPr>
              <a:t>es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mellit</a:t>
            </a:r>
            <a:r>
              <a:rPr lang="cs-CZ" altLang="cs-CZ" dirty="0" err="1" smtClean="0">
                <a:solidFill>
                  <a:schemeClr val="accent3">
                    <a:lumMod val="75000"/>
                  </a:schemeClr>
                </a:solidFill>
              </a:rPr>
              <a:t>us</a:t>
            </a:r>
            <a:r>
              <a:rPr lang="cs-CZ" altLang="cs-CZ" dirty="0" smtClean="0"/>
              <a:t>,</a:t>
            </a:r>
            <a:r>
              <a:rPr lang="cs-CZ" altLang="cs-CZ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cs-CZ" altLang="cs-CZ" dirty="0" smtClean="0"/>
              <a:t>gen.: </a:t>
            </a:r>
            <a:r>
              <a:rPr lang="cs-CZ" altLang="cs-CZ" dirty="0" err="1" smtClean="0"/>
              <a:t>diabet</a:t>
            </a:r>
            <a:r>
              <a:rPr lang="cs-CZ" altLang="cs-CZ" dirty="0" err="1" smtClean="0">
                <a:solidFill>
                  <a:schemeClr val="accent3">
                    <a:lumMod val="75000"/>
                  </a:schemeClr>
                </a:solidFill>
              </a:rPr>
              <a:t>ae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mellit</a:t>
            </a:r>
            <a:r>
              <a:rPr lang="cs-CZ" altLang="cs-CZ" dirty="0" err="1" smtClean="0">
                <a:solidFill>
                  <a:schemeClr val="accent3">
                    <a:lumMod val="75000"/>
                  </a:schemeClr>
                </a:solidFill>
              </a:rPr>
              <a:t>i</a:t>
            </a:r>
            <a:endParaRPr lang="cs-CZ" altLang="cs-CZ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lvl="2">
              <a:buFont typeface="Wingdings" panose="05000000000000000000" pitchFamily="2" charset="2"/>
              <a:buChar char="Ø"/>
            </a:pPr>
            <a:r>
              <a:rPr lang="cs-CZ" altLang="cs-CZ" dirty="0" smtClean="0"/>
              <a:t>ret</a:t>
            </a:r>
            <a:r>
              <a:rPr lang="cs-CZ" altLang="cs-CZ" dirty="0" smtClean="0">
                <a:solidFill>
                  <a:schemeClr val="accent3">
                    <a:lumMod val="75000"/>
                  </a:schemeClr>
                </a:solidFill>
              </a:rPr>
              <a:t>e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venos</a:t>
            </a:r>
            <a:r>
              <a:rPr lang="cs-CZ" altLang="cs-CZ" dirty="0" err="1" smtClean="0">
                <a:solidFill>
                  <a:schemeClr val="accent3">
                    <a:lumMod val="75000"/>
                  </a:schemeClr>
                </a:solidFill>
              </a:rPr>
              <a:t>um</a:t>
            </a:r>
            <a:r>
              <a:rPr lang="cs-CZ" altLang="cs-CZ" dirty="0" smtClean="0"/>
              <a:t>,</a:t>
            </a:r>
            <a:r>
              <a:rPr lang="cs-CZ" altLang="cs-CZ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cs-CZ" altLang="cs-CZ" dirty="0"/>
              <a:t>gen.: </a:t>
            </a:r>
            <a:r>
              <a:rPr lang="cs-CZ" altLang="cs-CZ" dirty="0" err="1" smtClean="0"/>
              <a:t>ret</a:t>
            </a:r>
            <a:r>
              <a:rPr lang="cs-CZ" altLang="cs-CZ" dirty="0" err="1" smtClean="0">
                <a:solidFill>
                  <a:schemeClr val="accent3">
                    <a:lumMod val="75000"/>
                  </a:schemeClr>
                </a:solidFill>
              </a:rPr>
              <a:t>is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venos</a:t>
            </a:r>
            <a:r>
              <a:rPr lang="cs-CZ" altLang="cs-CZ" dirty="0" err="1" smtClean="0">
                <a:solidFill>
                  <a:schemeClr val="accent3">
                    <a:lumMod val="75000"/>
                  </a:schemeClr>
                </a:solidFill>
              </a:rPr>
              <a:t>i</a:t>
            </a:r>
            <a:endParaRPr lang="cs-CZ" altLang="cs-CZ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lvl="2">
              <a:buFont typeface="Wingdings" panose="05000000000000000000" pitchFamily="2" charset="2"/>
              <a:buChar char="Ø"/>
            </a:pPr>
            <a:r>
              <a:rPr lang="cs-CZ" altLang="cs-CZ" dirty="0" err="1" smtClean="0"/>
              <a:t>vuln</a:t>
            </a:r>
            <a:r>
              <a:rPr lang="cs-CZ" altLang="cs-CZ" dirty="0" err="1" smtClean="0">
                <a:solidFill>
                  <a:schemeClr val="accent3">
                    <a:lumMod val="75000"/>
                  </a:schemeClr>
                </a:solidFill>
              </a:rPr>
              <a:t>us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lacer</a:t>
            </a:r>
            <a:r>
              <a:rPr lang="cs-CZ" altLang="cs-CZ" dirty="0" err="1" smtClean="0">
                <a:solidFill>
                  <a:schemeClr val="accent3">
                    <a:lumMod val="75000"/>
                  </a:schemeClr>
                </a:solidFill>
              </a:rPr>
              <a:t>um</a:t>
            </a:r>
            <a:r>
              <a:rPr lang="cs-CZ" altLang="cs-CZ" dirty="0"/>
              <a:t>,</a:t>
            </a:r>
            <a:r>
              <a:rPr lang="cs-CZ" altLang="cs-CZ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cs-CZ" altLang="cs-CZ" dirty="0"/>
              <a:t>gen.: </a:t>
            </a:r>
            <a:r>
              <a:rPr lang="cs-CZ" altLang="cs-CZ" dirty="0" err="1" smtClean="0"/>
              <a:t>vulner</a:t>
            </a:r>
            <a:r>
              <a:rPr lang="cs-CZ" altLang="cs-CZ" dirty="0" err="1" smtClean="0">
                <a:solidFill>
                  <a:schemeClr val="accent3">
                    <a:lumMod val="75000"/>
                  </a:schemeClr>
                </a:solidFill>
              </a:rPr>
              <a:t>is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lacer</a:t>
            </a:r>
            <a:r>
              <a:rPr lang="cs-CZ" altLang="cs-CZ" dirty="0" err="1" smtClean="0">
                <a:solidFill>
                  <a:schemeClr val="accent3">
                    <a:lumMod val="75000"/>
                  </a:schemeClr>
                </a:solidFill>
              </a:rPr>
              <a:t>i</a:t>
            </a:r>
            <a:endParaRPr lang="cs-CZ" altLang="cs-CZ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lvl="2">
              <a:buFont typeface="Wingdings" panose="05000000000000000000" pitchFamily="2" charset="2"/>
              <a:buChar char="Ø"/>
            </a:pPr>
            <a:r>
              <a:rPr lang="cs-CZ" altLang="cs-CZ" dirty="0" err="1"/>
              <a:t>man</a:t>
            </a:r>
            <a:r>
              <a:rPr lang="cs-CZ" altLang="cs-CZ" dirty="0" err="1">
                <a:solidFill>
                  <a:schemeClr val="accent3">
                    <a:lumMod val="75000"/>
                  </a:schemeClr>
                </a:solidFill>
              </a:rPr>
              <a:t>us</a:t>
            </a:r>
            <a:r>
              <a:rPr lang="cs-CZ" altLang="cs-CZ" dirty="0"/>
              <a:t> </a:t>
            </a:r>
            <a:r>
              <a:rPr lang="cs-CZ" altLang="cs-CZ" dirty="0" err="1"/>
              <a:t>dextr</a:t>
            </a:r>
            <a:r>
              <a:rPr lang="cs-CZ" altLang="cs-CZ" dirty="0" err="1">
                <a:solidFill>
                  <a:schemeClr val="accent3">
                    <a:lumMod val="75000"/>
                  </a:schemeClr>
                </a:solidFill>
              </a:rPr>
              <a:t>a</a:t>
            </a:r>
            <a:r>
              <a:rPr lang="cs-CZ" altLang="cs-CZ" dirty="0"/>
              <a:t>,</a:t>
            </a:r>
            <a:r>
              <a:rPr lang="cs-CZ" altLang="cs-CZ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cs-CZ" altLang="cs-CZ" dirty="0"/>
              <a:t>gen.: </a:t>
            </a:r>
            <a:r>
              <a:rPr lang="cs-CZ" altLang="cs-CZ" dirty="0" err="1"/>
              <a:t>man</a:t>
            </a:r>
            <a:r>
              <a:rPr lang="cs-CZ" altLang="cs-CZ" dirty="0" err="1">
                <a:solidFill>
                  <a:schemeClr val="accent3">
                    <a:lumMod val="75000"/>
                  </a:schemeClr>
                </a:solidFill>
              </a:rPr>
              <a:t>us</a:t>
            </a:r>
            <a:r>
              <a:rPr lang="cs-CZ" altLang="cs-CZ" dirty="0"/>
              <a:t> </a:t>
            </a:r>
            <a:r>
              <a:rPr lang="cs-CZ" altLang="cs-CZ" dirty="0" err="1"/>
              <a:t>dextr</a:t>
            </a:r>
            <a:r>
              <a:rPr lang="cs-CZ" altLang="cs-CZ" dirty="0" err="1">
                <a:solidFill>
                  <a:schemeClr val="accent3">
                    <a:lumMod val="75000"/>
                  </a:schemeClr>
                </a:solidFill>
              </a:rPr>
              <a:t>ae</a:t>
            </a:r>
            <a:endParaRPr lang="cs-CZ" altLang="cs-CZ" dirty="0">
              <a:solidFill>
                <a:schemeClr val="accent3">
                  <a:lumMod val="75000"/>
                </a:schemeClr>
              </a:solidFill>
            </a:endParaRPr>
          </a:p>
          <a:p>
            <a:pPr lvl="2">
              <a:buFont typeface="Wingdings" panose="05000000000000000000" pitchFamily="2" charset="2"/>
              <a:buChar char="Ø"/>
            </a:pPr>
            <a:r>
              <a:rPr lang="cs-CZ" altLang="cs-CZ" dirty="0" err="1" smtClean="0"/>
              <a:t>etc</a:t>
            </a:r>
            <a:r>
              <a:rPr lang="cs-CZ" altLang="cs-CZ" dirty="0" smtClean="0"/>
              <a:t>...</a:t>
            </a:r>
          </a:p>
          <a:p>
            <a:pPr lvl="2">
              <a:buFont typeface="Wingdings" panose="05000000000000000000" pitchFamily="2" charset="2"/>
              <a:buChar char="Ø"/>
            </a:pPr>
            <a:endParaRPr lang="cs-CZ" altLang="cs-CZ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lvl="2">
              <a:buFont typeface="Wingdings" panose="05000000000000000000" pitchFamily="2" charset="2"/>
              <a:buChar char="Ø"/>
            </a:pPr>
            <a:endParaRPr lang="cs-CZ" altLang="cs-CZ" dirty="0">
              <a:solidFill>
                <a:schemeClr val="accent3">
                  <a:lumMod val="75000"/>
                </a:schemeClr>
              </a:solidFill>
            </a:endParaRPr>
          </a:p>
          <a:p>
            <a:pPr lvl="2">
              <a:buFont typeface="Wingdings" panose="05000000000000000000" pitchFamily="2" charset="2"/>
              <a:buChar char="Ø"/>
            </a:pPr>
            <a:endParaRPr lang="cs-CZ" altLang="cs-CZ" dirty="0" smtClean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1964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667544"/>
          </a:xfrm>
        </p:spPr>
        <p:txBody>
          <a:bodyPr>
            <a:normAutofit fontScale="90000"/>
          </a:bodyPr>
          <a:lstStyle/>
          <a:p>
            <a:r>
              <a:rPr lang="en-GB" sz="2700" dirty="0" smtClean="0">
                <a:effectLst/>
              </a:rPr>
              <a:t>Give the noun which the underlined adjectives come from, its genitive singular form, gender, declension and meaning </a:t>
            </a:r>
            <a:r>
              <a:rPr lang="cs-CZ" dirty="0">
                <a:effectLst/>
              </a:rPr>
              <a:t> 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63407047"/>
              </p:ext>
            </p:extLst>
          </p:nvPr>
        </p:nvGraphicFramePr>
        <p:xfrm>
          <a:off x="323528" y="1700808"/>
          <a:ext cx="8686799" cy="448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0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979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term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err="1" smtClean="0"/>
                        <a:t>nom</a:t>
                      </a:r>
                      <a:r>
                        <a:rPr lang="cs-CZ" dirty="0" smtClean="0"/>
                        <a:t>. </a:t>
                      </a:r>
                      <a:r>
                        <a:rPr lang="cs-CZ" dirty="0" err="1" smtClean="0"/>
                        <a:t>sg</a:t>
                      </a:r>
                      <a:r>
                        <a:rPr lang="cs-CZ" dirty="0" smtClean="0"/>
                        <a:t>.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gen. </a:t>
                      </a:r>
                      <a:r>
                        <a:rPr lang="cs-CZ" dirty="0" err="1" smtClean="0"/>
                        <a:t>sg</a:t>
                      </a:r>
                      <a:r>
                        <a:rPr lang="cs-CZ" dirty="0" smtClean="0"/>
                        <a:t>.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gender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err="1" smtClean="0"/>
                        <a:t>declension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err="1" smtClean="0"/>
                        <a:t>meaning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os </a:t>
                      </a:r>
                      <a:r>
                        <a:rPr lang="cs-CZ" u="sng" dirty="0" smtClean="0"/>
                        <a:t>frontale</a:t>
                      </a:r>
                    </a:p>
                    <a:p>
                      <a:endParaRPr lang="cs-CZ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margo</a:t>
                      </a:r>
                      <a:r>
                        <a:rPr lang="cs-CZ" dirty="0" smtClean="0"/>
                        <a:t> </a:t>
                      </a:r>
                      <a:r>
                        <a:rPr lang="cs-CZ" b="0" u="sng" dirty="0" err="1" smtClean="0"/>
                        <a:t>supraorbitalis</a:t>
                      </a:r>
                      <a:endParaRPr lang="cs-CZ" b="0" u="sng" dirty="0" smtClean="0"/>
                    </a:p>
                    <a:p>
                      <a:endParaRPr lang="cs-CZ" b="0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concha</a:t>
                      </a:r>
                      <a:r>
                        <a:rPr lang="cs-CZ" dirty="0" smtClean="0"/>
                        <a:t> </a:t>
                      </a:r>
                      <a:r>
                        <a:rPr lang="cs-CZ" i="0" u="sng" dirty="0" err="1" smtClean="0"/>
                        <a:t>nasalis</a:t>
                      </a:r>
                      <a:r>
                        <a:rPr lang="cs-CZ" dirty="0" smtClean="0"/>
                        <a:t> media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os </a:t>
                      </a:r>
                      <a:r>
                        <a:rPr lang="cs-CZ" u="sng" dirty="0" err="1" smtClean="0"/>
                        <a:t>parietale</a:t>
                      </a:r>
                      <a:endParaRPr lang="cs-CZ" u="sng" dirty="0" smtClean="0"/>
                    </a:p>
                    <a:p>
                      <a:endParaRPr lang="cs-CZ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os </a:t>
                      </a:r>
                      <a:r>
                        <a:rPr lang="cs-CZ" u="sng" dirty="0" err="1" smtClean="0"/>
                        <a:t>temporale</a:t>
                      </a:r>
                      <a:endParaRPr lang="cs-CZ" u="sng" dirty="0" smtClean="0"/>
                    </a:p>
                    <a:p>
                      <a:endParaRPr lang="cs-CZ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u="none" dirty="0" smtClean="0"/>
                        <a:t>os </a:t>
                      </a:r>
                      <a:r>
                        <a:rPr lang="cs-CZ" u="sng" dirty="0" err="1" smtClean="0"/>
                        <a:t>occipitale</a:t>
                      </a:r>
                      <a:endParaRPr lang="cs-CZ" u="sng" dirty="0" smtClean="0"/>
                    </a:p>
                    <a:p>
                      <a:endParaRPr lang="cs-CZ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87458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Identify</a:t>
            </a:r>
            <a:r>
              <a:rPr lang="cs-CZ" dirty="0" smtClean="0"/>
              <a:t> </a:t>
            </a:r>
            <a:r>
              <a:rPr lang="cs-CZ" dirty="0" err="1" smtClean="0"/>
              <a:t>common</a:t>
            </a:r>
            <a:r>
              <a:rPr lang="cs-CZ" dirty="0" smtClean="0"/>
              <a:t> </a:t>
            </a:r>
            <a:r>
              <a:rPr lang="cs-CZ" dirty="0" err="1" smtClean="0"/>
              <a:t>mistakes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412776"/>
            <a:ext cx="8503920" cy="5112568"/>
          </a:xfrm>
        </p:spPr>
        <p:txBody>
          <a:bodyPr numCol="2">
            <a:normAutofit fontScale="77500" lnSpcReduction="20000"/>
          </a:bodyPr>
          <a:lstStyle/>
          <a:p>
            <a:pPr>
              <a:lnSpc>
                <a:spcPct val="170000"/>
              </a:lnSpc>
            </a:pPr>
            <a:r>
              <a:rPr lang="cs-CZ" dirty="0" err="1" smtClean="0"/>
              <a:t>genuae</a:t>
            </a:r>
            <a:r>
              <a:rPr lang="cs-CZ" dirty="0" smtClean="0"/>
              <a:t> </a:t>
            </a:r>
            <a:r>
              <a:rPr lang="cs-CZ" dirty="0" err="1" smtClean="0"/>
              <a:t>varae</a:t>
            </a:r>
            <a:endParaRPr lang="cs-CZ" dirty="0" smtClean="0"/>
          </a:p>
          <a:p>
            <a:pPr>
              <a:lnSpc>
                <a:spcPct val="170000"/>
              </a:lnSpc>
            </a:pPr>
            <a:r>
              <a:rPr lang="cs-CZ" dirty="0" err="1" smtClean="0"/>
              <a:t>fracturae</a:t>
            </a:r>
            <a:r>
              <a:rPr lang="cs-CZ" dirty="0" smtClean="0"/>
              <a:t> </a:t>
            </a:r>
            <a:r>
              <a:rPr lang="cs-CZ" dirty="0" err="1" smtClean="0"/>
              <a:t>ossium</a:t>
            </a:r>
            <a:r>
              <a:rPr lang="cs-CZ" dirty="0" smtClean="0"/>
              <a:t> </a:t>
            </a:r>
            <a:r>
              <a:rPr lang="cs-CZ" dirty="0" err="1" smtClean="0"/>
              <a:t>brevium</a:t>
            </a:r>
            <a:r>
              <a:rPr lang="cs-CZ" dirty="0" smtClean="0"/>
              <a:t> </a:t>
            </a:r>
            <a:r>
              <a:rPr lang="cs-CZ" dirty="0" err="1" smtClean="0"/>
              <a:t>multiplicium</a:t>
            </a:r>
            <a:endParaRPr lang="cs-CZ" dirty="0" smtClean="0"/>
          </a:p>
          <a:p>
            <a:pPr>
              <a:lnSpc>
                <a:spcPct val="170000"/>
              </a:lnSpc>
            </a:pPr>
            <a:r>
              <a:rPr lang="cs-CZ" dirty="0" smtClean="0"/>
              <a:t>abortus post </a:t>
            </a:r>
            <a:r>
              <a:rPr lang="cs-CZ" dirty="0" err="1" smtClean="0"/>
              <a:t>traumam</a:t>
            </a:r>
            <a:r>
              <a:rPr lang="cs-CZ" dirty="0" smtClean="0"/>
              <a:t> </a:t>
            </a:r>
            <a:r>
              <a:rPr lang="cs-CZ" dirty="0" err="1" smtClean="0"/>
              <a:t>gravem</a:t>
            </a:r>
            <a:endParaRPr lang="cs-CZ" dirty="0" smtClean="0"/>
          </a:p>
          <a:p>
            <a:pPr>
              <a:lnSpc>
                <a:spcPct val="170000"/>
              </a:lnSpc>
            </a:pPr>
            <a:r>
              <a:rPr lang="cs-CZ" dirty="0" err="1" smtClean="0"/>
              <a:t>fractura</a:t>
            </a:r>
            <a:r>
              <a:rPr lang="cs-CZ" dirty="0" smtClean="0"/>
              <a:t> </a:t>
            </a:r>
            <a:r>
              <a:rPr lang="cs-CZ" dirty="0" err="1" smtClean="0"/>
              <a:t>luxationis</a:t>
            </a:r>
            <a:r>
              <a:rPr lang="cs-CZ" dirty="0" smtClean="0"/>
              <a:t> </a:t>
            </a:r>
            <a:r>
              <a:rPr lang="cs-CZ" dirty="0" err="1" smtClean="0"/>
              <a:t>ossum</a:t>
            </a:r>
            <a:r>
              <a:rPr lang="cs-CZ" dirty="0" smtClean="0"/>
              <a:t> </a:t>
            </a:r>
            <a:r>
              <a:rPr lang="cs-CZ" dirty="0" err="1" smtClean="0"/>
              <a:t>metacarpalis</a:t>
            </a:r>
            <a:endParaRPr lang="cs-CZ" dirty="0" smtClean="0"/>
          </a:p>
          <a:p>
            <a:pPr>
              <a:lnSpc>
                <a:spcPct val="170000"/>
              </a:lnSpc>
            </a:pPr>
            <a:r>
              <a:rPr lang="cs-CZ" dirty="0" err="1" smtClean="0"/>
              <a:t>collapsus</a:t>
            </a:r>
            <a:r>
              <a:rPr lang="cs-CZ" dirty="0" smtClean="0"/>
              <a:t> </a:t>
            </a:r>
            <a:r>
              <a:rPr lang="cs-CZ" dirty="0" err="1" smtClean="0"/>
              <a:t>pulmonum</a:t>
            </a:r>
            <a:r>
              <a:rPr lang="cs-CZ" dirty="0" smtClean="0"/>
              <a:t> in </a:t>
            </a:r>
            <a:r>
              <a:rPr lang="cs-CZ" dirty="0" err="1" smtClean="0"/>
              <a:t>graviditem</a:t>
            </a:r>
            <a:endParaRPr lang="cs-CZ" dirty="0" smtClean="0"/>
          </a:p>
          <a:p>
            <a:pPr>
              <a:lnSpc>
                <a:spcPct val="170000"/>
              </a:lnSpc>
            </a:pPr>
            <a:r>
              <a:rPr lang="cs-CZ" dirty="0" err="1" smtClean="0"/>
              <a:t>vulna</a:t>
            </a:r>
            <a:r>
              <a:rPr lang="cs-CZ" dirty="0" smtClean="0"/>
              <a:t> </a:t>
            </a:r>
            <a:r>
              <a:rPr lang="cs-CZ" dirty="0" err="1" smtClean="0"/>
              <a:t>scissa</a:t>
            </a:r>
            <a:r>
              <a:rPr lang="cs-CZ" dirty="0" smtClean="0"/>
              <a:t> in </a:t>
            </a:r>
            <a:r>
              <a:rPr lang="cs-CZ" dirty="0" err="1" smtClean="0"/>
              <a:t>regio</a:t>
            </a:r>
            <a:r>
              <a:rPr lang="cs-CZ" dirty="0" smtClean="0"/>
              <a:t> </a:t>
            </a:r>
            <a:r>
              <a:rPr lang="cs-CZ" dirty="0" err="1" smtClean="0"/>
              <a:t>abdominis</a:t>
            </a:r>
            <a:endParaRPr lang="cs-CZ" dirty="0" smtClean="0"/>
          </a:p>
          <a:p>
            <a:pPr>
              <a:lnSpc>
                <a:spcPct val="170000"/>
              </a:lnSpc>
            </a:pPr>
            <a:r>
              <a:rPr lang="cs-CZ" dirty="0" err="1" smtClean="0"/>
              <a:t>abruptio</a:t>
            </a:r>
            <a:r>
              <a:rPr lang="cs-CZ" dirty="0" smtClean="0"/>
              <a:t> </a:t>
            </a:r>
            <a:r>
              <a:rPr lang="cs-CZ" dirty="0" err="1" smtClean="0"/>
              <a:t>corpi</a:t>
            </a:r>
            <a:r>
              <a:rPr lang="cs-CZ" dirty="0" smtClean="0"/>
              <a:t> </a:t>
            </a:r>
            <a:r>
              <a:rPr lang="cs-CZ" dirty="0" err="1" smtClean="0"/>
              <a:t>vertebrae</a:t>
            </a:r>
            <a:r>
              <a:rPr lang="cs-CZ" dirty="0" smtClean="0"/>
              <a:t> </a:t>
            </a:r>
            <a:r>
              <a:rPr lang="cs-CZ" dirty="0" err="1" smtClean="0"/>
              <a:t>cervicalis</a:t>
            </a:r>
            <a:r>
              <a:rPr lang="cs-CZ" dirty="0" smtClean="0"/>
              <a:t> </a:t>
            </a:r>
            <a:r>
              <a:rPr lang="cs-CZ" dirty="0" err="1" smtClean="0"/>
              <a:t>secundi</a:t>
            </a:r>
            <a:endParaRPr lang="cs-CZ" dirty="0" smtClean="0"/>
          </a:p>
          <a:p>
            <a:pPr>
              <a:lnSpc>
                <a:spcPct val="170000"/>
              </a:lnSpc>
            </a:pPr>
            <a:r>
              <a:rPr lang="cs-CZ" dirty="0" smtClean="0"/>
              <a:t>in </a:t>
            </a:r>
            <a:r>
              <a:rPr lang="cs-CZ" dirty="0" err="1" smtClean="0"/>
              <a:t>dente</a:t>
            </a:r>
            <a:r>
              <a:rPr lang="cs-CZ" dirty="0" smtClean="0"/>
              <a:t> permanente</a:t>
            </a:r>
          </a:p>
          <a:p>
            <a:pPr>
              <a:lnSpc>
                <a:spcPct val="170000"/>
              </a:lnSpc>
            </a:pPr>
            <a:r>
              <a:rPr lang="cs-CZ" dirty="0" err="1" smtClean="0"/>
              <a:t>medicamentum</a:t>
            </a:r>
            <a:r>
              <a:rPr lang="cs-CZ" dirty="0" smtClean="0"/>
              <a:t> pro usu </a:t>
            </a:r>
            <a:r>
              <a:rPr lang="cs-CZ" dirty="0" err="1" smtClean="0"/>
              <a:t>externo</a:t>
            </a:r>
            <a:endParaRPr lang="cs-CZ" dirty="0" smtClean="0"/>
          </a:p>
          <a:p>
            <a:pPr>
              <a:lnSpc>
                <a:spcPct val="170000"/>
              </a:lnSpc>
            </a:pPr>
            <a:r>
              <a:rPr lang="cs-CZ" dirty="0" err="1" smtClean="0"/>
              <a:t>ulcus</a:t>
            </a:r>
            <a:r>
              <a:rPr lang="cs-CZ" dirty="0" smtClean="0"/>
              <a:t> </a:t>
            </a:r>
            <a:r>
              <a:rPr lang="cs-CZ" dirty="0" err="1" smtClean="0"/>
              <a:t>durus</a:t>
            </a:r>
            <a:r>
              <a:rPr lang="cs-CZ" dirty="0" smtClean="0"/>
              <a:t> </a:t>
            </a:r>
            <a:r>
              <a:rPr lang="cs-CZ" dirty="0" err="1" smtClean="0"/>
              <a:t>duodeni</a:t>
            </a:r>
            <a:endParaRPr lang="cs-CZ" dirty="0" smtClean="0"/>
          </a:p>
          <a:p>
            <a:pPr>
              <a:lnSpc>
                <a:spcPct val="170000"/>
              </a:lnSpc>
            </a:pPr>
            <a:r>
              <a:rPr lang="cs-CZ" dirty="0" err="1" smtClean="0"/>
              <a:t>musculi</a:t>
            </a:r>
            <a:r>
              <a:rPr lang="cs-CZ" dirty="0" smtClean="0"/>
              <a:t> </a:t>
            </a:r>
            <a:r>
              <a:rPr lang="cs-CZ" dirty="0" err="1" smtClean="0"/>
              <a:t>sphinctes</a:t>
            </a:r>
            <a:endParaRPr lang="cs-CZ" dirty="0" smtClean="0"/>
          </a:p>
          <a:p>
            <a:pPr>
              <a:lnSpc>
                <a:spcPct val="170000"/>
              </a:lnSpc>
            </a:pPr>
            <a:r>
              <a:rPr lang="cs-CZ" dirty="0" smtClean="0"/>
              <a:t>sub </a:t>
            </a:r>
            <a:r>
              <a:rPr lang="cs-CZ" dirty="0" err="1" smtClean="0"/>
              <a:t>meato</a:t>
            </a:r>
            <a:r>
              <a:rPr lang="cs-CZ" dirty="0" smtClean="0"/>
              <a:t> </a:t>
            </a:r>
            <a:r>
              <a:rPr lang="cs-CZ" dirty="0" err="1" smtClean="0"/>
              <a:t>acustico</a:t>
            </a:r>
            <a:endParaRPr lang="cs-CZ" dirty="0" smtClean="0"/>
          </a:p>
          <a:p>
            <a:pPr>
              <a:lnSpc>
                <a:spcPct val="170000"/>
              </a:lnSpc>
            </a:pPr>
            <a:r>
              <a:rPr lang="cs-CZ" dirty="0" err="1" smtClean="0"/>
              <a:t>medulla</a:t>
            </a:r>
            <a:r>
              <a:rPr lang="cs-CZ" dirty="0" smtClean="0"/>
              <a:t> </a:t>
            </a:r>
            <a:r>
              <a:rPr lang="cs-CZ" dirty="0" err="1" smtClean="0"/>
              <a:t>ossium</a:t>
            </a:r>
            <a:r>
              <a:rPr lang="cs-CZ" dirty="0" smtClean="0"/>
              <a:t> </a:t>
            </a:r>
            <a:r>
              <a:rPr lang="cs-CZ" dirty="0" err="1" smtClean="0"/>
              <a:t>ruberum</a:t>
            </a: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81936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Confusing</a:t>
            </a:r>
            <a:r>
              <a:rPr lang="cs-CZ" dirty="0" smtClean="0"/>
              <a:t> </a:t>
            </a:r>
            <a:r>
              <a:rPr lang="cs-CZ" dirty="0" err="1" smtClean="0"/>
              <a:t>words</a:t>
            </a:r>
            <a:r>
              <a:rPr lang="cs-CZ" dirty="0" smtClean="0"/>
              <a:t> 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23528" y="1340768"/>
            <a:ext cx="8503920" cy="5112568"/>
          </a:xfrm>
        </p:spPr>
        <p:txBody>
          <a:bodyPr>
            <a:normAutofit fontScale="92500"/>
          </a:bodyPr>
          <a:lstStyle/>
          <a:p>
            <a:r>
              <a:rPr lang="cs-CZ" dirty="0" err="1" smtClean="0"/>
              <a:t>Tell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difference</a:t>
            </a:r>
            <a:r>
              <a:rPr lang="cs-CZ" dirty="0" smtClean="0"/>
              <a:t> </a:t>
            </a:r>
            <a:r>
              <a:rPr lang="cs-CZ" dirty="0" err="1" smtClean="0"/>
              <a:t>between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words</a:t>
            </a:r>
            <a:r>
              <a:rPr lang="cs-CZ" dirty="0" smtClean="0"/>
              <a:t> and make up </a:t>
            </a:r>
            <a:r>
              <a:rPr lang="cs-CZ" dirty="0" err="1" smtClean="0"/>
              <a:t>illustrative</a:t>
            </a:r>
            <a:r>
              <a:rPr lang="cs-CZ" dirty="0" smtClean="0"/>
              <a:t> </a:t>
            </a:r>
            <a:r>
              <a:rPr lang="cs-CZ" dirty="0" err="1" smtClean="0"/>
              <a:t>phrases</a:t>
            </a:r>
            <a:r>
              <a:rPr lang="cs-CZ" dirty="0" smtClean="0"/>
              <a:t>:</a:t>
            </a:r>
          </a:p>
          <a:p>
            <a:pPr lvl="1"/>
            <a:r>
              <a:rPr lang="cs-CZ" dirty="0" err="1" smtClean="0"/>
              <a:t>dislocatio</a:t>
            </a:r>
            <a:r>
              <a:rPr lang="cs-CZ" dirty="0" smtClean="0"/>
              <a:t>, </a:t>
            </a:r>
            <a:r>
              <a:rPr lang="cs-CZ" dirty="0" err="1" smtClean="0"/>
              <a:t>onis</a:t>
            </a:r>
            <a:r>
              <a:rPr lang="cs-CZ" dirty="0" smtClean="0"/>
              <a:t>, </a:t>
            </a:r>
            <a:r>
              <a:rPr lang="cs-CZ" dirty="0" err="1" smtClean="0"/>
              <a:t>f</a:t>
            </a:r>
            <a:r>
              <a:rPr lang="cs-CZ" dirty="0" smtClean="0"/>
              <a:t>.		X	</a:t>
            </a:r>
            <a:r>
              <a:rPr lang="cs-CZ" dirty="0" err="1" smtClean="0"/>
              <a:t>dislocatus</a:t>
            </a:r>
            <a:r>
              <a:rPr lang="cs-CZ" dirty="0" smtClean="0"/>
              <a:t>, a, um</a:t>
            </a:r>
          </a:p>
          <a:p>
            <a:pPr lvl="2"/>
            <a:r>
              <a:rPr lang="cs-CZ" dirty="0" err="1" smtClean="0"/>
              <a:t>fractura</a:t>
            </a:r>
            <a:r>
              <a:rPr lang="cs-CZ" dirty="0" smtClean="0"/>
              <a:t> </a:t>
            </a:r>
            <a:r>
              <a:rPr lang="cs-CZ" dirty="0" err="1" smtClean="0"/>
              <a:t>costae</a:t>
            </a:r>
            <a:r>
              <a:rPr lang="cs-CZ" dirty="0" smtClean="0"/>
              <a:t> </a:t>
            </a:r>
            <a:r>
              <a:rPr lang="cs-CZ" dirty="0" err="1" smtClean="0"/>
              <a:t>verae</a:t>
            </a:r>
            <a:r>
              <a:rPr lang="cs-CZ" dirty="0" smtClean="0"/>
              <a:t> </a:t>
            </a:r>
            <a:r>
              <a:rPr lang="cs-CZ" dirty="0" err="1" smtClean="0"/>
              <a:t>secundae</a:t>
            </a:r>
            <a:r>
              <a:rPr lang="cs-CZ" dirty="0" smtClean="0"/>
              <a:t> l.sin. </a:t>
            </a:r>
            <a:r>
              <a:rPr lang="cs-CZ" dirty="0" err="1" smtClean="0">
                <a:solidFill>
                  <a:srgbClr val="FF0000"/>
                </a:solidFill>
              </a:rPr>
              <a:t>dislocata</a:t>
            </a:r>
            <a:endParaRPr lang="cs-CZ" dirty="0" smtClean="0">
              <a:solidFill>
                <a:srgbClr val="FF0000"/>
              </a:solidFill>
            </a:endParaRPr>
          </a:p>
          <a:p>
            <a:pPr lvl="2"/>
            <a:r>
              <a:rPr lang="cs-CZ" dirty="0" err="1" smtClean="0">
                <a:solidFill>
                  <a:srgbClr val="FF0000"/>
                </a:solidFill>
              </a:rPr>
              <a:t>dislocatio</a:t>
            </a:r>
            <a:r>
              <a:rPr lang="cs-CZ" dirty="0" smtClean="0"/>
              <a:t> </a:t>
            </a:r>
            <a:r>
              <a:rPr lang="cs-CZ" dirty="0" err="1" smtClean="0"/>
              <a:t>articulationis</a:t>
            </a:r>
            <a:r>
              <a:rPr lang="cs-CZ" dirty="0" smtClean="0"/>
              <a:t> </a:t>
            </a:r>
            <a:r>
              <a:rPr lang="cs-CZ" dirty="0" err="1" smtClean="0"/>
              <a:t>sacroiliacae</a:t>
            </a:r>
            <a:r>
              <a:rPr lang="cs-CZ" dirty="0" smtClean="0"/>
              <a:t> l.</a:t>
            </a:r>
            <a:r>
              <a:rPr lang="cs-CZ" dirty="0" err="1" smtClean="0"/>
              <a:t>dx</a:t>
            </a:r>
            <a:r>
              <a:rPr lang="cs-CZ" dirty="0" smtClean="0"/>
              <a:t>.</a:t>
            </a:r>
          </a:p>
          <a:p>
            <a:pPr lvl="1"/>
            <a:r>
              <a:rPr lang="cs-CZ" dirty="0" smtClean="0"/>
              <a:t>ruptura, </a:t>
            </a:r>
            <a:r>
              <a:rPr lang="cs-CZ" dirty="0" err="1" smtClean="0"/>
              <a:t>ae</a:t>
            </a:r>
            <a:r>
              <a:rPr lang="cs-CZ" dirty="0" smtClean="0"/>
              <a:t>, f.		X 	</a:t>
            </a:r>
            <a:r>
              <a:rPr lang="cs-CZ" dirty="0" err="1" smtClean="0"/>
              <a:t>ruptus</a:t>
            </a:r>
            <a:r>
              <a:rPr lang="cs-CZ" dirty="0" smtClean="0"/>
              <a:t>, </a:t>
            </a:r>
            <a:r>
              <a:rPr lang="cs-CZ" dirty="0" err="1" smtClean="0"/>
              <a:t>rupta</a:t>
            </a:r>
            <a:r>
              <a:rPr lang="cs-CZ" dirty="0" smtClean="0"/>
              <a:t>, </a:t>
            </a:r>
            <a:r>
              <a:rPr lang="cs-CZ" dirty="0" err="1" smtClean="0"/>
              <a:t>ruptum</a:t>
            </a:r>
            <a:endParaRPr lang="cs-CZ" dirty="0" smtClean="0"/>
          </a:p>
          <a:p>
            <a:pPr lvl="2"/>
            <a:r>
              <a:rPr lang="cs-CZ" dirty="0" smtClean="0">
                <a:solidFill>
                  <a:srgbClr val="FF0000"/>
                </a:solidFill>
              </a:rPr>
              <a:t>ruptura</a:t>
            </a:r>
            <a:r>
              <a:rPr lang="cs-CZ" dirty="0" smtClean="0"/>
              <a:t> </a:t>
            </a:r>
            <a:r>
              <a:rPr lang="cs-CZ" dirty="0" err="1" smtClean="0"/>
              <a:t>tendinum</a:t>
            </a:r>
            <a:r>
              <a:rPr lang="cs-CZ" dirty="0" smtClean="0"/>
              <a:t> </a:t>
            </a:r>
            <a:r>
              <a:rPr lang="cs-CZ" dirty="0" err="1" smtClean="0"/>
              <a:t>manus</a:t>
            </a:r>
            <a:r>
              <a:rPr lang="cs-CZ" dirty="0" smtClean="0"/>
              <a:t> </a:t>
            </a:r>
            <a:r>
              <a:rPr lang="cs-CZ" dirty="0" err="1" smtClean="0"/>
              <a:t>dextrae</a:t>
            </a:r>
            <a:endParaRPr lang="cs-CZ" dirty="0" smtClean="0"/>
          </a:p>
          <a:p>
            <a:pPr lvl="2"/>
            <a:r>
              <a:rPr lang="cs-CZ" dirty="0" smtClean="0"/>
              <a:t>sutura </a:t>
            </a:r>
            <a:r>
              <a:rPr lang="cs-CZ" dirty="0" err="1" smtClean="0"/>
              <a:t>parietis</a:t>
            </a:r>
            <a:r>
              <a:rPr lang="cs-CZ" dirty="0" smtClean="0"/>
              <a:t> </a:t>
            </a:r>
            <a:r>
              <a:rPr lang="cs-CZ" dirty="0" err="1" smtClean="0"/>
              <a:t>vaginae</a:t>
            </a:r>
            <a:r>
              <a:rPr lang="cs-CZ" dirty="0" smtClean="0"/>
              <a:t> </a:t>
            </a:r>
            <a:r>
              <a:rPr lang="cs-CZ" dirty="0" err="1" smtClean="0">
                <a:solidFill>
                  <a:srgbClr val="FF0000"/>
                </a:solidFill>
              </a:rPr>
              <a:t>ruptae</a:t>
            </a:r>
            <a:r>
              <a:rPr lang="cs-CZ" dirty="0" smtClean="0"/>
              <a:t> post </a:t>
            </a:r>
            <a:r>
              <a:rPr lang="cs-CZ" dirty="0" err="1" smtClean="0"/>
              <a:t>partum</a:t>
            </a:r>
            <a:endParaRPr lang="cs-CZ" dirty="0" smtClean="0"/>
          </a:p>
          <a:p>
            <a:pPr lvl="1"/>
            <a:r>
              <a:rPr lang="cs-CZ" dirty="0" err="1" smtClean="0"/>
              <a:t>perforatio</a:t>
            </a:r>
            <a:r>
              <a:rPr lang="cs-CZ" dirty="0" smtClean="0"/>
              <a:t>, </a:t>
            </a:r>
            <a:r>
              <a:rPr lang="cs-CZ" dirty="0" err="1" smtClean="0"/>
              <a:t>onis</a:t>
            </a:r>
            <a:r>
              <a:rPr lang="cs-CZ" dirty="0" smtClean="0"/>
              <a:t>, </a:t>
            </a:r>
            <a:r>
              <a:rPr lang="cs-CZ" dirty="0" err="1" smtClean="0"/>
              <a:t>f</a:t>
            </a:r>
            <a:r>
              <a:rPr lang="cs-CZ" dirty="0" smtClean="0"/>
              <a:t>.		X	</a:t>
            </a:r>
            <a:r>
              <a:rPr lang="cs-CZ" dirty="0" err="1" smtClean="0"/>
              <a:t>perforatus</a:t>
            </a:r>
            <a:r>
              <a:rPr lang="cs-CZ" dirty="0" smtClean="0"/>
              <a:t>, a, um/</a:t>
            </a:r>
            <a:r>
              <a:rPr lang="cs-CZ" dirty="0" err="1" smtClean="0"/>
              <a:t>perforans</a:t>
            </a:r>
            <a:r>
              <a:rPr lang="cs-CZ" dirty="0" smtClean="0"/>
              <a:t>, </a:t>
            </a:r>
            <a:r>
              <a:rPr lang="cs-CZ" dirty="0" err="1" smtClean="0"/>
              <a:t>ntis</a:t>
            </a:r>
            <a:endParaRPr lang="cs-CZ" dirty="0" smtClean="0"/>
          </a:p>
          <a:p>
            <a:pPr lvl="2"/>
            <a:r>
              <a:rPr lang="cs-CZ" dirty="0" err="1" smtClean="0">
                <a:solidFill>
                  <a:srgbClr val="FF0000"/>
                </a:solidFill>
              </a:rPr>
              <a:t>perforatio</a:t>
            </a:r>
            <a:r>
              <a:rPr lang="cs-CZ" dirty="0" smtClean="0"/>
              <a:t> </a:t>
            </a:r>
            <a:r>
              <a:rPr lang="cs-CZ" dirty="0" err="1" smtClean="0"/>
              <a:t>parietis</a:t>
            </a:r>
            <a:r>
              <a:rPr lang="cs-CZ" dirty="0" smtClean="0"/>
              <a:t> </a:t>
            </a:r>
            <a:r>
              <a:rPr lang="cs-CZ" dirty="0" err="1" smtClean="0"/>
              <a:t>gastris</a:t>
            </a:r>
            <a:r>
              <a:rPr lang="cs-CZ" dirty="0" smtClean="0"/>
              <a:t> </a:t>
            </a:r>
            <a:r>
              <a:rPr lang="cs-CZ" dirty="0" err="1" smtClean="0"/>
              <a:t>propter</a:t>
            </a:r>
            <a:r>
              <a:rPr lang="cs-CZ" dirty="0" smtClean="0"/>
              <a:t> </a:t>
            </a:r>
            <a:r>
              <a:rPr lang="cs-CZ" dirty="0" err="1" smtClean="0"/>
              <a:t>ulcus</a:t>
            </a:r>
            <a:endParaRPr lang="cs-CZ" dirty="0" smtClean="0"/>
          </a:p>
          <a:p>
            <a:pPr lvl="2"/>
            <a:r>
              <a:rPr lang="cs-CZ" dirty="0" err="1" smtClean="0"/>
              <a:t>ulcus</a:t>
            </a:r>
            <a:r>
              <a:rPr lang="cs-CZ" dirty="0" smtClean="0"/>
              <a:t> </a:t>
            </a:r>
            <a:r>
              <a:rPr lang="cs-CZ" dirty="0" err="1" smtClean="0"/>
              <a:t>duodeni</a:t>
            </a:r>
            <a:r>
              <a:rPr lang="cs-CZ" dirty="0" smtClean="0"/>
              <a:t> </a:t>
            </a:r>
            <a:r>
              <a:rPr lang="cs-CZ" dirty="0" err="1" smtClean="0">
                <a:solidFill>
                  <a:srgbClr val="FF0000"/>
                </a:solidFill>
              </a:rPr>
              <a:t>perforatum</a:t>
            </a:r>
            <a:r>
              <a:rPr lang="cs-CZ" dirty="0" smtClean="0">
                <a:solidFill>
                  <a:srgbClr val="FF0000"/>
                </a:solidFill>
              </a:rPr>
              <a:t>/</a:t>
            </a:r>
            <a:r>
              <a:rPr lang="cs-CZ" dirty="0" err="1" smtClean="0">
                <a:solidFill>
                  <a:srgbClr val="FF0000"/>
                </a:solidFill>
              </a:rPr>
              <a:t>perforans</a:t>
            </a:r>
            <a:endParaRPr lang="cs-CZ" dirty="0" smtClean="0">
              <a:solidFill>
                <a:srgbClr val="FF0000"/>
              </a:solidFill>
            </a:endParaRPr>
          </a:p>
          <a:p>
            <a:pPr lvl="1"/>
            <a:r>
              <a:rPr lang="cs-CZ" dirty="0" err="1" smtClean="0"/>
              <a:t>suspicio</a:t>
            </a:r>
            <a:r>
              <a:rPr lang="cs-CZ" dirty="0" smtClean="0"/>
              <a:t>, </a:t>
            </a:r>
            <a:r>
              <a:rPr lang="cs-CZ" dirty="0" err="1" smtClean="0"/>
              <a:t>onis</a:t>
            </a:r>
            <a:r>
              <a:rPr lang="cs-CZ" dirty="0" smtClean="0"/>
              <a:t> </a:t>
            </a:r>
            <a:r>
              <a:rPr lang="cs-CZ" dirty="0" err="1" smtClean="0"/>
              <a:t>f</a:t>
            </a:r>
            <a:r>
              <a:rPr lang="cs-CZ" dirty="0" smtClean="0"/>
              <a:t>.		X	</a:t>
            </a:r>
            <a:r>
              <a:rPr lang="cs-CZ" dirty="0" err="1" smtClean="0"/>
              <a:t>suspectus</a:t>
            </a:r>
            <a:r>
              <a:rPr lang="cs-CZ" dirty="0" smtClean="0"/>
              <a:t>, a, um</a:t>
            </a:r>
          </a:p>
          <a:p>
            <a:pPr lvl="2"/>
            <a:r>
              <a:rPr lang="cs-CZ" dirty="0" err="1" smtClean="0">
                <a:solidFill>
                  <a:srgbClr val="FF0000"/>
                </a:solidFill>
              </a:rPr>
              <a:t>suspicio</a:t>
            </a:r>
            <a:r>
              <a:rPr lang="cs-CZ" dirty="0" smtClean="0"/>
              <a:t> </a:t>
            </a:r>
            <a:r>
              <a:rPr lang="cs-CZ" dirty="0" err="1" smtClean="0"/>
              <a:t>carcinomatis</a:t>
            </a:r>
            <a:r>
              <a:rPr lang="cs-CZ" dirty="0" smtClean="0"/>
              <a:t> </a:t>
            </a:r>
            <a:r>
              <a:rPr lang="cs-CZ" dirty="0" err="1" smtClean="0"/>
              <a:t>mammae</a:t>
            </a:r>
            <a:r>
              <a:rPr lang="cs-CZ" dirty="0" smtClean="0"/>
              <a:t> l.sin.</a:t>
            </a:r>
          </a:p>
          <a:p>
            <a:pPr lvl="2"/>
            <a:r>
              <a:rPr lang="cs-CZ" dirty="0" err="1" smtClean="0"/>
              <a:t>Infractio</a:t>
            </a:r>
            <a:r>
              <a:rPr lang="cs-CZ" dirty="0" smtClean="0"/>
              <a:t> </a:t>
            </a:r>
            <a:r>
              <a:rPr lang="cs-CZ" dirty="0" err="1" smtClean="0"/>
              <a:t>partis</a:t>
            </a:r>
            <a:r>
              <a:rPr lang="cs-CZ" dirty="0" smtClean="0"/>
              <a:t> </a:t>
            </a:r>
            <a:r>
              <a:rPr lang="cs-CZ" dirty="0" err="1" smtClean="0"/>
              <a:t>distalis</a:t>
            </a:r>
            <a:r>
              <a:rPr lang="cs-CZ" dirty="0" smtClean="0"/>
              <a:t> </a:t>
            </a:r>
            <a:r>
              <a:rPr lang="cs-CZ" dirty="0" err="1" smtClean="0"/>
              <a:t>tibiae</a:t>
            </a:r>
            <a:r>
              <a:rPr lang="cs-CZ" dirty="0" smtClean="0"/>
              <a:t> l.</a:t>
            </a:r>
            <a:r>
              <a:rPr lang="cs-CZ" dirty="0" err="1" smtClean="0"/>
              <a:t>dx</a:t>
            </a:r>
            <a:r>
              <a:rPr lang="cs-CZ" dirty="0" smtClean="0"/>
              <a:t>. </a:t>
            </a:r>
            <a:r>
              <a:rPr lang="cs-CZ" dirty="0" err="1" smtClean="0">
                <a:solidFill>
                  <a:srgbClr val="FF0000"/>
                </a:solidFill>
              </a:rPr>
              <a:t>suspecta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3871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24136"/>
          </a:xfrm>
        </p:spPr>
        <p:txBody>
          <a:bodyPr>
            <a:normAutofit fontScale="90000"/>
          </a:bodyPr>
          <a:lstStyle/>
          <a:p>
            <a:r>
              <a:rPr lang="cs-CZ" dirty="0" err="1"/>
              <a:t>Confusing</a:t>
            </a:r>
            <a:r>
              <a:rPr lang="cs-CZ" dirty="0"/>
              <a:t> </a:t>
            </a:r>
            <a:r>
              <a:rPr lang="cs-CZ" dirty="0" err="1" smtClean="0"/>
              <a:t>words</a:t>
            </a:r>
            <a:r>
              <a:rPr lang="cs-CZ" dirty="0" smtClean="0"/>
              <a:t> II</a:t>
            </a:r>
            <a:br>
              <a:rPr lang="cs-CZ" dirty="0" smtClean="0"/>
            </a:br>
            <a:r>
              <a:rPr lang="cs-CZ" dirty="0" err="1"/>
              <a:t>Match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nouns</a:t>
            </a:r>
            <a:r>
              <a:rPr lang="cs-CZ" dirty="0"/>
              <a:t> </a:t>
            </a:r>
            <a:r>
              <a:rPr lang="cs-CZ" dirty="0" err="1"/>
              <a:t>with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 smtClean="0"/>
              <a:t>pictures</a:t>
            </a:r>
            <a:endParaRPr lang="cs-CZ" dirty="0"/>
          </a:p>
        </p:txBody>
      </p:sp>
      <p:pic>
        <p:nvPicPr>
          <p:cNvPr id="1026" name="Picture 2" descr="http://k12insightblogs.files.wordpress.com/2014/03/part-of-the-whole-01.pn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015" r="5415" b="8629"/>
          <a:stretch/>
        </p:blipFill>
        <p:spPr bwMode="auto">
          <a:xfrm>
            <a:off x="755576" y="5006072"/>
            <a:ext cx="2088231" cy="13556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upload.wikimedia.org/wikipedia/commons/thumb/0/06/Hrad_Oparno,_ze%C4%8F_a_Mile%C5%A1ovka.JPG/290px-Hrad_Oparno,_ze%C4%8F_a_Mile%C5%A1ovka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8396" y="3049163"/>
            <a:ext cx="2160240" cy="16239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img.aktualne.centrum.cz/580/68/5806802-smrt-nehoda-tragedie.jpg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227" b="2905"/>
          <a:stretch/>
        </p:blipFill>
        <p:spPr bwMode="auto">
          <a:xfrm>
            <a:off x="2004363" y="1491978"/>
            <a:ext cx="2520280" cy="1732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8" descr="Výsledek obrázku pro nemoc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5" name="AutoShape 10" descr="Výsledek obrázku pro nemoc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1036" name="Picture 12" descr="http://i.idnes.cz/07/122/cl/SPI1fd376_nemoc3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3311" y="4673068"/>
            <a:ext cx="1962199" cy="1471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http://zoom.iprima.cz/sites/default/files/image_crops/image_620x349/d/379186_nejjedovatejsi-hadi-zakousnuta-svihovka_image_620x349.JPG"/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987" t="18687"/>
          <a:stretch/>
        </p:blipFill>
        <p:spPr bwMode="auto">
          <a:xfrm>
            <a:off x="1017489" y="3405925"/>
            <a:ext cx="2622806" cy="14461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http://www.arthurkilmurray.com/wp-content/uploads/2015/08/hqdefault.jpg"/>
          <p:cNvPicPr>
            <a:picLocks noChangeAspect="1" noChangeArrowheads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687" b="5805"/>
          <a:stretch/>
        </p:blipFill>
        <p:spPr bwMode="auto">
          <a:xfrm>
            <a:off x="6516215" y="1283608"/>
            <a:ext cx="2456393" cy="1612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ovéPole 5"/>
          <p:cNvSpPr txBox="1"/>
          <p:nvPr/>
        </p:nvSpPr>
        <p:spPr>
          <a:xfrm>
            <a:off x="612775" y="1795348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morsus</a:t>
            </a:r>
            <a:endParaRPr lang="cs-CZ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6681064" y="2857205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pars</a:t>
            </a:r>
            <a:endParaRPr lang="cs-CZ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8201000" y="3442950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mors</a:t>
            </a:r>
            <a:endParaRPr lang="cs-CZ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3642266" y="3949998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morbus</a:t>
            </a:r>
            <a:endParaRPr lang="cs-CZ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5076056" y="1988840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paries</a:t>
            </a:r>
            <a:endParaRPr lang="cs-CZ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3072622" y="6040136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fascia</a:t>
            </a:r>
            <a:endParaRPr lang="cs-CZ" dirty="0"/>
          </a:p>
        </p:txBody>
      </p:sp>
      <p:sp>
        <p:nvSpPr>
          <p:cNvPr id="18" name="TextovéPole 17"/>
          <p:cNvSpPr txBox="1"/>
          <p:nvPr/>
        </p:nvSpPr>
        <p:spPr>
          <a:xfrm>
            <a:off x="351819" y="3829380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facies</a:t>
            </a:r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sz="quarter" idx="1"/>
          </p:nvPr>
        </p:nvSpPr>
        <p:spPr>
          <a:xfrm>
            <a:off x="6904" y="6833580"/>
            <a:ext cx="8503920" cy="4572000"/>
          </a:xfrm>
        </p:spPr>
        <p:txBody>
          <a:bodyPr/>
          <a:lstStyle/>
          <a:p>
            <a:endParaRPr lang="cs-CZ" dirty="0"/>
          </a:p>
        </p:txBody>
      </p:sp>
      <p:pic>
        <p:nvPicPr>
          <p:cNvPr id="1042" name="Picture 18" descr="http://www.jenzeny.cz/tinymce/jscripts/tiny_mce/plugins/imagemanager/soubory/people/tv4.jp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4833" y="4739494"/>
            <a:ext cx="2493826" cy="16221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11504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24136"/>
          </a:xfrm>
        </p:spPr>
        <p:txBody>
          <a:bodyPr>
            <a:normAutofit fontScale="90000"/>
          </a:bodyPr>
          <a:lstStyle/>
          <a:p>
            <a:r>
              <a:rPr lang="cs-CZ" dirty="0" err="1"/>
              <a:t>Confusing</a:t>
            </a:r>
            <a:r>
              <a:rPr lang="cs-CZ" dirty="0"/>
              <a:t> </a:t>
            </a:r>
            <a:r>
              <a:rPr lang="cs-CZ" dirty="0" err="1" smtClean="0"/>
              <a:t>words</a:t>
            </a:r>
            <a:r>
              <a:rPr lang="cs-CZ" dirty="0" smtClean="0"/>
              <a:t> II</a:t>
            </a:r>
            <a:br>
              <a:rPr lang="cs-CZ" dirty="0" smtClean="0"/>
            </a:br>
            <a:r>
              <a:rPr lang="cs-CZ" dirty="0" err="1"/>
              <a:t>Match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nouns</a:t>
            </a:r>
            <a:r>
              <a:rPr lang="cs-CZ" dirty="0"/>
              <a:t> </a:t>
            </a:r>
            <a:r>
              <a:rPr lang="cs-CZ" dirty="0" err="1"/>
              <a:t>with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 smtClean="0"/>
              <a:t>pictures</a:t>
            </a:r>
            <a:endParaRPr lang="cs-CZ" dirty="0"/>
          </a:p>
        </p:txBody>
      </p:sp>
      <p:pic>
        <p:nvPicPr>
          <p:cNvPr id="1026" name="Picture 2" descr="http://k12insightblogs.files.wordpress.com/2014/03/part-of-the-whole-01.pn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015" r="5415" b="8629"/>
          <a:stretch/>
        </p:blipFill>
        <p:spPr bwMode="auto">
          <a:xfrm>
            <a:off x="1128940" y="5050115"/>
            <a:ext cx="2088231" cy="13556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upload.wikimedia.org/wikipedia/commons/thumb/0/06/Hrad_Oparno,_ze%C4%8F_a_Mile%C5%A1ovka.JPG/290px-Hrad_Oparno,_ze%C4%8F_a_Mile%C5%A1ovka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7735" y="2771410"/>
            <a:ext cx="2160240" cy="16239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img.aktualne.centrum.cz/580/68/5806802-smrt-nehoda-tragedie.jpg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227" b="2905"/>
          <a:stretch/>
        </p:blipFill>
        <p:spPr bwMode="auto">
          <a:xfrm>
            <a:off x="912916" y="1441402"/>
            <a:ext cx="2520280" cy="1732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8" descr="Výsledek obrázku pro nemoc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5" name="AutoShape 10" descr="Výsledek obrázku pro nemoc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1036" name="Picture 12" descr="http://i.idnes.cz/07/122/cl/SPI1fd376_nemoc3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7421" y="4877138"/>
            <a:ext cx="1962199" cy="1471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http://zoom.iprima.cz/sites/default/files/image_crops/image_620x349/d/379186_nejjedovatejsi-hadi-zakousnuta-svihovka_image_620x349.JPG"/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987" t="18687"/>
          <a:stretch/>
        </p:blipFill>
        <p:spPr bwMode="auto">
          <a:xfrm>
            <a:off x="155575" y="3442950"/>
            <a:ext cx="2622806" cy="14461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http://www.arthurkilmurray.com/wp-content/uploads/2015/08/hqdefault.jpg"/>
          <p:cNvPicPr>
            <a:picLocks noChangeAspect="1" noChangeArrowheads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687" b="5805"/>
          <a:stretch/>
        </p:blipFill>
        <p:spPr bwMode="auto">
          <a:xfrm>
            <a:off x="6286213" y="1354845"/>
            <a:ext cx="2456393" cy="1612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ovéPole 5"/>
          <p:cNvSpPr txBox="1"/>
          <p:nvPr/>
        </p:nvSpPr>
        <p:spPr>
          <a:xfrm>
            <a:off x="916871" y="4554828"/>
            <a:ext cx="20545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err="1" smtClean="0">
                <a:solidFill>
                  <a:schemeClr val="bg1"/>
                </a:solidFill>
              </a:rPr>
              <a:t>morsus</a:t>
            </a:r>
            <a:r>
              <a:rPr lang="cs-CZ" b="1" dirty="0" smtClean="0">
                <a:solidFill>
                  <a:schemeClr val="bg1"/>
                </a:solidFill>
              </a:rPr>
              <a:t>, </a:t>
            </a:r>
            <a:r>
              <a:rPr lang="cs-CZ" b="1" dirty="0" err="1" smtClean="0">
                <a:solidFill>
                  <a:schemeClr val="bg1"/>
                </a:solidFill>
              </a:rPr>
              <a:t>us</a:t>
            </a:r>
            <a:r>
              <a:rPr lang="cs-CZ" b="1" dirty="0" smtClean="0">
                <a:solidFill>
                  <a:schemeClr val="bg1"/>
                </a:solidFill>
              </a:rPr>
              <a:t>, m.</a:t>
            </a: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1318118" y="6073780"/>
            <a:ext cx="15199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err="1" smtClean="0"/>
              <a:t>pars</a:t>
            </a:r>
            <a:r>
              <a:rPr lang="cs-CZ" b="1" dirty="0" smtClean="0"/>
              <a:t>, tis, f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1199690" y="2840570"/>
            <a:ext cx="17567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err="1" smtClean="0">
                <a:solidFill>
                  <a:schemeClr val="bg1"/>
                </a:solidFill>
              </a:rPr>
              <a:t>mors</a:t>
            </a:r>
            <a:r>
              <a:rPr lang="cs-CZ" b="1" dirty="0" smtClean="0">
                <a:solidFill>
                  <a:schemeClr val="bg1"/>
                </a:solidFill>
              </a:rPr>
              <a:t>, tis, f.</a:t>
            </a: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4238483" y="5979456"/>
            <a:ext cx="18411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err="1" smtClean="0"/>
              <a:t>morbus</a:t>
            </a:r>
            <a:r>
              <a:rPr lang="cs-CZ" b="1" dirty="0" smtClean="0"/>
              <a:t>, i, m. </a:t>
            </a:r>
            <a:endParaRPr lang="cs-CZ" b="1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3647734" y="4008604"/>
            <a:ext cx="21096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err="1" smtClean="0">
                <a:solidFill>
                  <a:schemeClr val="bg1"/>
                </a:solidFill>
              </a:rPr>
              <a:t>paries</a:t>
            </a:r>
            <a:r>
              <a:rPr lang="cs-CZ" b="1" dirty="0" smtClean="0">
                <a:solidFill>
                  <a:schemeClr val="bg1"/>
                </a:solidFill>
              </a:rPr>
              <a:t>, </a:t>
            </a:r>
            <a:r>
              <a:rPr lang="cs-CZ" b="1" dirty="0" err="1" smtClean="0">
                <a:solidFill>
                  <a:schemeClr val="bg1"/>
                </a:solidFill>
              </a:rPr>
              <a:t>etis</a:t>
            </a:r>
            <a:r>
              <a:rPr lang="cs-CZ" b="1" dirty="0" smtClean="0">
                <a:solidFill>
                  <a:schemeClr val="bg1"/>
                </a:solidFill>
              </a:rPr>
              <a:t>, m.</a:t>
            </a: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6278324" y="2597671"/>
            <a:ext cx="19151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err="1" smtClean="0">
                <a:solidFill>
                  <a:schemeClr val="bg1"/>
                </a:solidFill>
              </a:rPr>
              <a:t>fascia</a:t>
            </a:r>
            <a:r>
              <a:rPr lang="cs-CZ" b="1" dirty="0" smtClean="0">
                <a:solidFill>
                  <a:schemeClr val="bg1"/>
                </a:solidFill>
              </a:rPr>
              <a:t>, </a:t>
            </a:r>
            <a:r>
              <a:rPr lang="cs-CZ" b="1" dirty="0" err="1" smtClean="0">
                <a:solidFill>
                  <a:schemeClr val="bg1"/>
                </a:solidFill>
              </a:rPr>
              <a:t>ae</a:t>
            </a:r>
            <a:r>
              <a:rPr lang="cs-CZ" b="1" dirty="0" smtClean="0">
                <a:solidFill>
                  <a:schemeClr val="bg1"/>
                </a:solidFill>
              </a:rPr>
              <a:t>, f. </a:t>
            </a: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7" name="Zástupný symbol pro obsah 6"/>
          <p:cNvSpPr>
            <a:spLocks noGrp="1"/>
          </p:cNvSpPr>
          <p:nvPr>
            <p:ph sz="quarter" idx="1"/>
          </p:nvPr>
        </p:nvSpPr>
        <p:spPr>
          <a:xfrm>
            <a:off x="6904" y="6833580"/>
            <a:ext cx="8503920" cy="4572000"/>
          </a:xfrm>
        </p:spPr>
        <p:txBody>
          <a:bodyPr/>
          <a:lstStyle/>
          <a:p>
            <a:endParaRPr lang="cs-CZ" dirty="0"/>
          </a:p>
        </p:txBody>
      </p:sp>
      <p:pic>
        <p:nvPicPr>
          <p:cNvPr id="1042" name="Picture 18" descr="http://www.jenzeny.cz/tinymce/jscripts/tiny_mce/plugins/imagemanager/soubory/people/tv4.jp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7496" y="3612221"/>
            <a:ext cx="2493826" cy="16221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TextovéPole 17"/>
          <p:cNvSpPr txBox="1"/>
          <p:nvPr/>
        </p:nvSpPr>
        <p:spPr>
          <a:xfrm>
            <a:off x="6288178" y="4838228"/>
            <a:ext cx="16082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facies, </a:t>
            </a:r>
            <a:r>
              <a:rPr lang="cs-CZ" b="1" dirty="0" err="1" smtClean="0"/>
              <a:t>ei</a:t>
            </a:r>
            <a:r>
              <a:rPr lang="cs-CZ" b="1" dirty="0" smtClean="0"/>
              <a:t>, f.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960740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Translate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07504" y="1412776"/>
            <a:ext cx="8856984" cy="4968552"/>
          </a:xfrm>
        </p:spPr>
        <p:txBody>
          <a:bodyPr>
            <a:normAutofit lnSpcReduction="10000"/>
          </a:bodyPr>
          <a:lstStyle/>
          <a:p>
            <a:r>
              <a:rPr lang="cs-CZ" dirty="0" err="1" smtClean="0"/>
              <a:t>rupture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wide</a:t>
            </a:r>
            <a:r>
              <a:rPr lang="cs-CZ" dirty="0" smtClean="0"/>
              <a:t> </a:t>
            </a:r>
            <a:r>
              <a:rPr lang="cs-CZ" dirty="0" err="1" smtClean="0"/>
              <a:t>fascia</a:t>
            </a:r>
            <a:endParaRPr lang="cs-CZ" dirty="0" smtClean="0"/>
          </a:p>
          <a:p>
            <a:pPr lvl="1"/>
            <a:r>
              <a:rPr lang="cs-CZ" dirty="0" smtClean="0"/>
              <a:t>ruptura </a:t>
            </a:r>
            <a:r>
              <a:rPr lang="cs-CZ" dirty="0" err="1" smtClean="0"/>
              <a:t>fasciae</a:t>
            </a:r>
            <a:r>
              <a:rPr lang="cs-CZ" dirty="0" smtClean="0"/>
              <a:t> </a:t>
            </a:r>
            <a:r>
              <a:rPr lang="cs-CZ" dirty="0" err="1" smtClean="0"/>
              <a:t>latae</a:t>
            </a:r>
            <a:endParaRPr lang="cs-CZ" dirty="0" smtClean="0"/>
          </a:p>
          <a:p>
            <a:r>
              <a:rPr lang="cs-CZ" dirty="0" err="1" smtClean="0"/>
              <a:t>death</a:t>
            </a:r>
            <a:r>
              <a:rPr lang="cs-CZ" dirty="0" smtClean="0"/>
              <a:t> </a:t>
            </a:r>
            <a:r>
              <a:rPr lang="cs-CZ" dirty="0" err="1" smtClean="0"/>
              <a:t>after</a:t>
            </a:r>
            <a:r>
              <a:rPr lang="cs-CZ" dirty="0" smtClean="0"/>
              <a:t> </a:t>
            </a:r>
            <a:r>
              <a:rPr lang="cs-CZ" dirty="0" err="1" smtClean="0"/>
              <a:t>an</a:t>
            </a:r>
            <a:r>
              <a:rPr lang="cs-CZ" dirty="0" smtClean="0"/>
              <a:t> animal bite</a:t>
            </a:r>
          </a:p>
          <a:p>
            <a:pPr lvl="1"/>
            <a:r>
              <a:rPr lang="cs-CZ" dirty="0" err="1" smtClean="0"/>
              <a:t>mors</a:t>
            </a:r>
            <a:r>
              <a:rPr lang="cs-CZ" dirty="0" smtClean="0"/>
              <a:t> post </a:t>
            </a:r>
            <a:r>
              <a:rPr lang="cs-CZ" dirty="0" err="1" smtClean="0"/>
              <a:t>morsum</a:t>
            </a:r>
            <a:r>
              <a:rPr lang="cs-CZ" dirty="0" smtClean="0"/>
              <a:t> </a:t>
            </a:r>
            <a:r>
              <a:rPr lang="cs-CZ" dirty="0" err="1" smtClean="0"/>
              <a:t>animalis</a:t>
            </a:r>
            <a:endParaRPr lang="cs-CZ" dirty="0" smtClean="0"/>
          </a:p>
          <a:p>
            <a:r>
              <a:rPr lang="cs-CZ" dirty="0" err="1" smtClean="0"/>
              <a:t>parts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a </a:t>
            </a:r>
            <a:r>
              <a:rPr lang="cs-CZ" dirty="0" err="1" smtClean="0"/>
              <a:t>gall</a:t>
            </a:r>
            <a:r>
              <a:rPr lang="cs-CZ" dirty="0" smtClean="0"/>
              <a:t> </a:t>
            </a:r>
            <a:r>
              <a:rPr lang="cs-CZ" dirty="0" err="1" smtClean="0"/>
              <a:t>bladder</a:t>
            </a:r>
            <a:endParaRPr lang="cs-CZ" dirty="0" smtClean="0"/>
          </a:p>
          <a:p>
            <a:pPr lvl="1"/>
            <a:r>
              <a:rPr lang="cs-CZ" dirty="0" smtClean="0"/>
              <a:t>partes </a:t>
            </a:r>
            <a:r>
              <a:rPr lang="cs-CZ" dirty="0" err="1" smtClean="0"/>
              <a:t>vesicae</a:t>
            </a:r>
            <a:r>
              <a:rPr lang="cs-CZ" dirty="0" smtClean="0"/>
              <a:t> </a:t>
            </a:r>
            <a:r>
              <a:rPr lang="cs-CZ" dirty="0" err="1" smtClean="0"/>
              <a:t>felleae</a:t>
            </a:r>
            <a:endParaRPr lang="cs-CZ" dirty="0" smtClean="0"/>
          </a:p>
          <a:p>
            <a:r>
              <a:rPr lang="cs-CZ" dirty="0" err="1" smtClean="0"/>
              <a:t>pelvic</a:t>
            </a:r>
            <a:r>
              <a:rPr lang="cs-CZ" dirty="0" smtClean="0"/>
              <a:t> </a:t>
            </a:r>
            <a:r>
              <a:rPr lang="cs-CZ" dirty="0" err="1" smtClean="0"/>
              <a:t>surface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sacral</a:t>
            </a:r>
            <a:r>
              <a:rPr lang="cs-CZ" dirty="0" smtClean="0"/>
              <a:t> bone</a:t>
            </a:r>
          </a:p>
          <a:p>
            <a:pPr lvl="1"/>
            <a:r>
              <a:rPr lang="cs-CZ" dirty="0" smtClean="0"/>
              <a:t>facies </a:t>
            </a:r>
            <a:r>
              <a:rPr lang="cs-CZ" dirty="0" err="1" smtClean="0"/>
              <a:t>pelvina</a:t>
            </a:r>
            <a:r>
              <a:rPr lang="cs-CZ" dirty="0" smtClean="0"/>
              <a:t> </a:t>
            </a:r>
            <a:r>
              <a:rPr lang="cs-CZ" dirty="0" err="1" smtClean="0"/>
              <a:t>ossis</a:t>
            </a:r>
            <a:r>
              <a:rPr lang="cs-CZ" dirty="0" smtClean="0"/>
              <a:t> </a:t>
            </a:r>
            <a:r>
              <a:rPr lang="cs-CZ" dirty="0" err="1" smtClean="0"/>
              <a:t>sacri</a:t>
            </a:r>
            <a:endParaRPr lang="cs-CZ" dirty="0" smtClean="0"/>
          </a:p>
          <a:p>
            <a:r>
              <a:rPr lang="cs-CZ" dirty="0" err="1" smtClean="0"/>
              <a:t>infectious</a:t>
            </a:r>
            <a:r>
              <a:rPr lang="cs-CZ" dirty="0" smtClean="0"/>
              <a:t> </a:t>
            </a:r>
            <a:r>
              <a:rPr lang="cs-CZ" dirty="0" err="1" smtClean="0"/>
              <a:t>diseases</a:t>
            </a:r>
            <a:endParaRPr lang="cs-CZ" dirty="0" smtClean="0"/>
          </a:p>
          <a:p>
            <a:pPr lvl="1"/>
            <a:r>
              <a:rPr lang="cs-CZ" dirty="0" err="1" smtClean="0"/>
              <a:t>morbi</a:t>
            </a:r>
            <a:r>
              <a:rPr lang="cs-CZ" dirty="0" smtClean="0"/>
              <a:t> </a:t>
            </a:r>
            <a:r>
              <a:rPr lang="cs-CZ" dirty="0" err="1" smtClean="0"/>
              <a:t>contagiosi</a:t>
            </a:r>
            <a:endParaRPr lang="cs-CZ" dirty="0" smtClean="0"/>
          </a:p>
          <a:p>
            <a:r>
              <a:rPr lang="cs-CZ" dirty="0" err="1" smtClean="0"/>
              <a:t>perforation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/>
              <a:t> </a:t>
            </a:r>
            <a:r>
              <a:rPr lang="cs-CZ" dirty="0" err="1" smtClean="0"/>
              <a:t>wall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stomach</a:t>
            </a:r>
            <a:endParaRPr lang="cs-CZ" dirty="0" smtClean="0"/>
          </a:p>
          <a:p>
            <a:pPr lvl="1"/>
            <a:r>
              <a:rPr lang="cs-CZ" dirty="0" err="1" smtClean="0"/>
              <a:t>perforatio</a:t>
            </a:r>
            <a:r>
              <a:rPr lang="cs-CZ" dirty="0" smtClean="0"/>
              <a:t> </a:t>
            </a:r>
            <a:r>
              <a:rPr lang="cs-CZ" dirty="0" err="1" smtClean="0"/>
              <a:t>parietis</a:t>
            </a:r>
            <a:r>
              <a:rPr lang="cs-CZ" dirty="0" smtClean="0"/>
              <a:t> </a:t>
            </a:r>
            <a:r>
              <a:rPr lang="cs-CZ" dirty="0" err="1" smtClean="0"/>
              <a:t>gastris</a:t>
            </a:r>
            <a:endParaRPr lang="cs-CZ" dirty="0" smtClean="0"/>
          </a:p>
        </p:txBody>
      </p:sp>
      <p:pic>
        <p:nvPicPr>
          <p:cNvPr id="4098" name="Picture 2" descr="http://images.slideplayer.com.br/12/3764838/slides/slide_3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2276871"/>
            <a:ext cx="4104456" cy="30783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2418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PPT_DBNAME" val="16270735-4aff-4528-950b-bfb28f3823a8.mdb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</p:tagLst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803</TotalTime>
  <Words>522</Words>
  <Application>Microsoft Office PowerPoint</Application>
  <PresentationFormat>Předvádění na obrazovce (4:3)</PresentationFormat>
  <Paragraphs>164</Paragraphs>
  <Slides>13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8" baseType="lpstr">
      <vt:lpstr>Calibri</vt:lpstr>
      <vt:lpstr>Georgia</vt:lpstr>
      <vt:lpstr>Wingdings</vt:lpstr>
      <vt:lpstr>Wingdings 2</vt:lpstr>
      <vt:lpstr>Administrativní</vt:lpstr>
      <vt:lpstr>Revision</vt:lpstr>
      <vt:lpstr>???</vt:lpstr>
      <vt:lpstr>Adjectives</vt:lpstr>
      <vt:lpstr>Give the noun which the underlined adjectives come from, its genitive singular form, gender, declension and meaning  </vt:lpstr>
      <vt:lpstr>Identify common mistakes</vt:lpstr>
      <vt:lpstr>Confusing words I</vt:lpstr>
      <vt:lpstr>Confusing words II Match the nouns with the pictures</vt:lpstr>
      <vt:lpstr>Confusing words II Match the nouns with the pictures</vt:lpstr>
      <vt:lpstr>Translate</vt:lpstr>
      <vt:lpstr>Translate</vt:lpstr>
      <vt:lpstr>Prezentace aplikace PowerPoint</vt:lpstr>
      <vt:lpstr>Form phrases from words in boxes and translate them into English</vt:lpstr>
      <vt:lpstr>What are the correct LATIN terms?</vt:lpstr>
    </vt:vector>
  </TitlesOfParts>
  <Company>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Revision</dc:title>
  <dc:creator>Ševčíková Tereza</dc:creator>
  <cp:lastModifiedBy>ucitel</cp:lastModifiedBy>
  <cp:revision>80</cp:revision>
  <dcterms:created xsi:type="dcterms:W3CDTF">2016-02-19T10:06:29Z</dcterms:created>
  <dcterms:modified xsi:type="dcterms:W3CDTF">2018-02-08T14:21:51Z</dcterms:modified>
</cp:coreProperties>
</file>