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7" r:id="rId2"/>
    <p:sldId id="257" r:id="rId3"/>
    <p:sldId id="258" r:id="rId4"/>
    <p:sldId id="259" r:id="rId5"/>
    <p:sldId id="256" r:id="rId6"/>
    <p:sldId id="274" r:id="rId7"/>
    <p:sldId id="275" r:id="rId8"/>
    <p:sldId id="276" r:id="rId9"/>
    <p:sldId id="269" r:id="rId10"/>
    <p:sldId id="267" r:id="rId11"/>
    <p:sldId id="268" r:id="rId12"/>
    <p:sldId id="270" r:id="rId13"/>
    <p:sldId id="266" r:id="rId14"/>
    <p:sldId id="271" r:id="rId15"/>
    <p:sldId id="265" r:id="rId16"/>
    <p:sldId id="273" r:id="rId17"/>
    <p:sldId id="264" r:id="rId18"/>
    <p:sldId id="272" r:id="rId19"/>
    <p:sldId id="261" r:id="rId20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AEAD8-40C6-4308-9890-00714E360E59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1DA3E-12E5-4351-89AD-32BED085833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10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Xanthoderma</a:t>
            </a:r>
            <a:r>
              <a:rPr lang="en-US" dirty="0"/>
              <a:t> – </a:t>
            </a:r>
            <a:r>
              <a:rPr lang="en-US" dirty="0" err="1"/>
              <a:t>melanocytus</a:t>
            </a:r>
            <a:r>
              <a:rPr lang="en-US" dirty="0"/>
              <a:t> – </a:t>
            </a:r>
            <a:r>
              <a:rPr lang="en-US" dirty="0" err="1"/>
              <a:t>erythrocytopenia</a:t>
            </a:r>
            <a:r>
              <a:rPr lang="en-US" dirty="0"/>
              <a:t> – </a:t>
            </a:r>
            <a:r>
              <a:rPr lang="en-US" dirty="0" err="1"/>
              <a:t>chlorophyllum</a:t>
            </a:r>
            <a:r>
              <a:rPr lang="en-US" dirty="0"/>
              <a:t> (on) - </a:t>
            </a:r>
            <a:r>
              <a:rPr lang="en-US" dirty="0" err="1"/>
              <a:t>cyanob</a:t>
            </a:r>
            <a:r>
              <a:rPr lang="cs-CZ" dirty="0"/>
              <a:t>á</a:t>
            </a:r>
            <a:r>
              <a:rPr lang="en-US" dirty="0" err="1"/>
              <a:t>cteria</a:t>
            </a:r>
            <a:r>
              <a:rPr lang="en-US" dirty="0"/>
              <a:t> - leucorrhoea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16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</a:t>
            </a:r>
            <a:r>
              <a:rPr lang="en-US" baseline="0" dirty="0"/>
              <a:t> ODYNIA </a:t>
            </a:r>
            <a:r>
              <a:rPr lang="cs-CZ" baseline="0" dirty="0" err="1"/>
              <a:t>is</a:t>
            </a:r>
            <a:r>
              <a:rPr lang="cs-CZ" baseline="0" dirty="0"/>
              <a:t> </a:t>
            </a:r>
            <a:r>
              <a:rPr lang="cs-CZ" baseline="0" dirty="0" err="1"/>
              <a:t>synonymic</a:t>
            </a:r>
            <a:r>
              <a:rPr lang="en-US" baseline="0" dirty="0"/>
              <a:t>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09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Handout 5 – </a:t>
            </a:r>
            <a:r>
              <a:rPr lang="cs-CZ" dirty="0" err="1"/>
              <a:t>time</a:t>
            </a:r>
            <a:r>
              <a:rPr lang="cs-CZ" dirty="0"/>
              <a:t> to </a:t>
            </a:r>
            <a:r>
              <a:rPr lang="cs-CZ" dirty="0" err="1"/>
              <a:t>prepare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C8698-2E67-CE43-8AB9-7E924FFEADA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Handout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10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cap="small" dirty="0" err="1">
                <a:solidFill>
                  <a:srgbClr val="CB0202"/>
                </a:solidFill>
              </a:rPr>
              <a:t>Time</a:t>
            </a:r>
            <a:r>
              <a:rPr lang="cs-CZ" sz="1200" b="1" cap="small" dirty="0">
                <a:solidFill>
                  <a:srgbClr val="CB0202"/>
                </a:solidFill>
              </a:rPr>
              <a:t> to </a:t>
            </a:r>
            <a:r>
              <a:rPr lang="cs-CZ" sz="1200" b="1" cap="small" dirty="0" err="1">
                <a:solidFill>
                  <a:srgbClr val="CB0202"/>
                </a:solidFill>
              </a:rPr>
              <a:t>prepare</a:t>
            </a:r>
            <a:endParaRPr lang="cs-CZ" sz="1200" b="1" cap="small" dirty="0">
              <a:solidFill>
                <a:srgbClr val="CB020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cap="small" dirty="0">
              <a:solidFill>
                <a:srgbClr val="CB020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cap="small" dirty="0">
              <a:solidFill>
                <a:srgbClr val="CB020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cap="small" dirty="0">
              <a:solidFill>
                <a:srgbClr val="CB020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cap="small" dirty="0">
              <a:solidFill>
                <a:srgbClr val="CB020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cap="small" dirty="0">
              <a:solidFill>
                <a:srgbClr val="CB0202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DA3E-12E5-4351-89AD-32BED0858339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Time</a:t>
            </a:r>
            <a:r>
              <a:rPr lang="cs-CZ" dirty="0"/>
              <a:t> to </a:t>
            </a:r>
            <a:r>
              <a:rPr lang="cs-CZ" dirty="0" err="1"/>
              <a:t>prepare</a:t>
            </a:r>
            <a:r>
              <a:rPr lang="cs-CZ" dirty="0"/>
              <a:t>: </a:t>
            </a:r>
            <a:r>
              <a:rPr lang="cs-CZ" dirty="0" err="1"/>
              <a:t>Angioplastica</a:t>
            </a:r>
            <a:r>
              <a:rPr lang="cs-CZ" dirty="0"/>
              <a:t>;</a:t>
            </a:r>
            <a:r>
              <a:rPr lang="cs-CZ" baseline="0" dirty="0"/>
              <a:t> </a:t>
            </a:r>
            <a:r>
              <a:rPr lang="cs-CZ" dirty="0" err="1"/>
              <a:t>Angiographia</a:t>
            </a:r>
            <a:r>
              <a:rPr lang="cs-CZ" dirty="0"/>
              <a:t>;</a:t>
            </a:r>
            <a:r>
              <a:rPr lang="cs-CZ" baseline="0" dirty="0"/>
              <a:t> </a:t>
            </a:r>
            <a:r>
              <a:rPr lang="cs-CZ" dirty="0" err="1"/>
              <a:t>Cardiacus</a:t>
            </a:r>
            <a:r>
              <a:rPr lang="cs-CZ" dirty="0"/>
              <a:t>;</a:t>
            </a:r>
            <a:r>
              <a:rPr lang="cs-CZ" baseline="0" dirty="0"/>
              <a:t> </a:t>
            </a:r>
            <a:r>
              <a:rPr lang="cs-CZ" dirty="0" err="1"/>
              <a:t>Cardiopneumographia</a:t>
            </a:r>
            <a:r>
              <a:rPr lang="cs-CZ" dirty="0"/>
              <a:t>;</a:t>
            </a:r>
            <a:r>
              <a:rPr lang="cs-CZ" baseline="0" dirty="0"/>
              <a:t> </a:t>
            </a:r>
            <a:r>
              <a:rPr lang="cs-CZ" dirty="0" err="1"/>
              <a:t>Nephrostomia</a:t>
            </a:r>
            <a:r>
              <a:rPr lang="cs-CZ" dirty="0"/>
              <a:t>;</a:t>
            </a:r>
            <a:r>
              <a:rPr lang="cs-CZ" baseline="0" dirty="0"/>
              <a:t> </a:t>
            </a:r>
            <a:r>
              <a:rPr lang="cs-CZ" dirty="0" err="1"/>
              <a:t>Cystostomia</a:t>
            </a:r>
            <a:r>
              <a:rPr lang="cs-CZ" dirty="0"/>
              <a:t>;</a:t>
            </a:r>
            <a:r>
              <a:rPr lang="cs-CZ" baseline="0" dirty="0"/>
              <a:t> </a:t>
            </a:r>
            <a:r>
              <a:rPr lang="cs-CZ" dirty="0" err="1"/>
              <a:t>Glossectomia</a:t>
            </a:r>
            <a:r>
              <a:rPr lang="cs-CZ" dirty="0"/>
              <a:t>;</a:t>
            </a:r>
            <a:r>
              <a:rPr lang="cs-CZ" baseline="0" dirty="0"/>
              <a:t> </a:t>
            </a:r>
            <a:r>
              <a:rPr lang="cs-CZ" dirty="0" err="1"/>
              <a:t>Mastoplastica</a:t>
            </a:r>
            <a:r>
              <a:rPr lang="cs-CZ" dirty="0"/>
              <a:t>;</a:t>
            </a:r>
            <a:r>
              <a:rPr lang="cs-CZ" baseline="0" dirty="0"/>
              <a:t> </a:t>
            </a:r>
            <a:r>
              <a:rPr lang="cs-CZ" dirty="0" err="1"/>
              <a:t>Dermatoplastica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8A2481B-5154-415F-B752-558547769AA3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716" y="44450"/>
            <a:ext cx="781335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MATCH GREEK ELEMENTS WITH LATIN EQUIVALENTS</a:t>
            </a:r>
          </a:p>
        </p:txBody>
      </p:sp>
      <p:pic>
        <p:nvPicPr>
          <p:cNvPr id="4" name="Picture 3" descr="MATC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8" y="688780"/>
            <a:ext cx="7297527" cy="590857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059832" y="836712"/>
            <a:ext cx="2736304" cy="3960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15816" y="1340768"/>
            <a:ext cx="2880320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15816" y="1844824"/>
            <a:ext cx="2808312" cy="4392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915816" y="1340768"/>
            <a:ext cx="2808312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15816" y="2780928"/>
            <a:ext cx="2736304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15816" y="3284984"/>
            <a:ext cx="2808312" cy="2448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87824" y="3356992"/>
            <a:ext cx="2736304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915816" y="4293096"/>
            <a:ext cx="28083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915816" y="1844824"/>
            <a:ext cx="2664296" cy="2952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915816" y="836712"/>
            <a:ext cx="2664296" cy="4464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059832" y="2348880"/>
            <a:ext cx="2592288" cy="3456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771800" y="5301208"/>
            <a:ext cx="280831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4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3940" y="667434"/>
            <a:ext cx="335791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err="1">
                <a:latin typeface="Calibri" pitchFamily="34" charset="0"/>
              </a:rPr>
              <a:t>measuremen</a:t>
            </a:r>
            <a:r>
              <a:rPr lang="cs-CZ" sz="2400" dirty="0">
                <a:latin typeface="Calibri" pitchFamily="34" charset="0"/>
              </a:rPr>
              <a:t>t </a:t>
            </a:r>
            <a:r>
              <a:rPr lang="cs-CZ" sz="2400" dirty="0" err="1">
                <a:latin typeface="Calibri" pitchFamily="34" charset="0"/>
              </a:rPr>
              <a:t>of</a:t>
            </a:r>
            <a:r>
              <a:rPr lang="cs-CZ" sz="2400" dirty="0">
                <a:latin typeface="Calibri" pitchFamily="34" charset="0"/>
              </a:rPr>
              <a:t> </a:t>
            </a:r>
            <a:r>
              <a:rPr lang="cs-CZ" sz="2400" dirty="0" err="1">
                <a:latin typeface="Calibri" pitchFamily="34" charset="0"/>
              </a:rPr>
              <a:t>sth</a:t>
            </a:r>
            <a:r>
              <a:rPr lang="en-US" sz="2400" dirty="0">
                <a:solidFill>
                  <a:schemeClr val="accent3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272" y="2391271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Crani</a:t>
            </a:r>
            <a:r>
              <a:rPr lang="en-US" sz="2400" b="1" dirty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924944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Pelvi-metria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272" y="3471391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Cephal</a:t>
            </a:r>
            <a:r>
              <a:rPr lang="en-US" sz="2400" b="1" dirty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272" y="5229200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90000"/>
                </a:solidFill>
                <a:latin typeface="Cambria"/>
                <a:cs typeface="Cambria"/>
              </a:rPr>
              <a:t>Cyst-o-</a:t>
            </a:r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721" y="4047455"/>
            <a:ext cx="2391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Odont</a:t>
            </a:r>
            <a:r>
              <a:rPr lang="en-US" sz="2400" b="1" dirty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4653136"/>
            <a:ext cx="215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Oste</a:t>
            </a:r>
            <a:r>
              <a:rPr lang="en-US" sz="2400" b="1" dirty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6092" y="2381979"/>
            <a:ext cx="3258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Measurement of SKULL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26092" y="2928426"/>
            <a:ext cx="3315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Measurement of PELVIS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26092" y="3432482"/>
            <a:ext cx="3169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Measurement of HEAD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26092" y="5190291"/>
            <a:ext cx="3706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mbria"/>
                <a:cs typeface="Cambria"/>
              </a:rPr>
              <a:t>Measurement of BLADDER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6092" y="4008546"/>
            <a:ext cx="332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Measurement of TEETH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51920" y="4653136"/>
            <a:ext cx="3318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Measurement of BONES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71A466E-3734-4515-88EE-A70EB4FF36C4}"/>
              </a:ext>
            </a:extLst>
          </p:cNvPr>
          <p:cNvSpPr txBox="1"/>
          <p:nvPr/>
        </p:nvSpPr>
        <p:spPr>
          <a:xfrm>
            <a:off x="4067944" y="544324"/>
            <a:ext cx="2090989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-METRIA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223284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1" grpId="0"/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8382"/>
            <a:ext cx="8496944" cy="830997"/>
          </a:xfrm>
          <a:prstGeom prst="rect">
            <a:avLst/>
          </a:prstGeom>
          <a:solidFill>
            <a:srgbClr val="FFBA00"/>
          </a:solidFill>
          <a:ln>
            <a:solidFill>
              <a:srgbClr val="FFBA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itchFamily="34" charset="0"/>
              </a:rPr>
              <a:t>visual examination of the interior of a body organ, broadly also </a:t>
            </a:r>
            <a:r>
              <a:rPr lang="cs-CZ" sz="2400" dirty="0">
                <a:latin typeface="Calibri" pitchFamily="34" charset="0"/>
              </a:rPr>
              <a:t>any </a:t>
            </a:r>
            <a:r>
              <a:rPr lang="cs-CZ" sz="2400" dirty="0" err="1">
                <a:latin typeface="Calibri" pitchFamily="34" charset="0"/>
              </a:rPr>
              <a:t>inspection</a:t>
            </a:r>
            <a:r>
              <a:rPr lang="cs-CZ" sz="2400" dirty="0">
                <a:latin typeface="Calibri" pitchFamily="34" charset="0"/>
              </a:rPr>
              <a:t> </a:t>
            </a:r>
            <a:r>
              <a:rPr lang="cs-CZ" sz="2400" dirty="0" err="1">
                <a:latin typeface="Calibri" pitchFamily="34" charset="0"/>
              </a:rPr>
              <a:t>of</a:t>
            </a:r>
            <a:r>
              <a:rPr lang="cs-CZ" sz="2400" dirty="0">
                <a:latin typeface="Calibri" pitchFamily="34" charset="0"/>
              </a:rPr>
              <a:t> a body part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418" y="2121862"/>
            <a:ext cx="3142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Inspect</a:t>
            </a:r>
            <a:r>
              <a:rPr lang="cs-CZ" sz="2400" dirty="0">
                <a:latin typeface="Cambria"/>
                <a:cs typeface="Cambria"/>
              </a:rPr>
              <a:t>ion </a:t>
            </a:r>
            <a:r>
              <a:rPr lang="cs-CZ" sz="2400" dirty="0" err="1">
                <a:latin typeface="Cambria"/>
                <a:cs typeface="Cambria"/>
              </a:rPr>
              <a:t>of</a:t>
            </a:r>
            <a:r>
              <a:rPr lang="en-US" sz="2400" dirty="0">
                <a:latin typeface="Cambria"/>
                <a:cs typeface="Cambria"/>
              </a:rPr>
              <a:t> FETUS-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418" y="2592397"/>
            <a:ext cx="3650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Inspect</a:t>
            </a:r>
            <a:r>
              <a:rPr lang="cs-CZ" sz="2400" dirty="0">
                <a:latin typeface="Cambria"/>
                <a:cs typeface="Cambria"/>
              </a:rPr>
              <a:t>ion </a:t>
            </a:r>
            <a:r>
              <a:rPr lang="cs-CZ" sz="2400" dirty="0" err="1">
                <a:latin typeface="Cambria"/>
                <a:cs typeface="Cambria"/>
              </a:rPr>
              <a:t>of</a:t>
            </a:r>
            <a:r>
              <a:rPr lang="en-US" sz="2400" dirty="0">
                <a:latin typeface="Cambria"/>
                <a:cs typeface="Cambria"/>
              </a:rPr>
              <a:t> PHARYNX-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418" y="3062932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Inspect</a:t>
            </a:r>
            <a:r>
              <a:rPr lang="cs-CZ" sz="2400" dirty="0">
                <a:latin typeface="Cambria"/>
                <a:cs typeface="Cambria"/>
              </a:rPr>
              <a:t>ion </a:t>
            </a:r>
            <a:r>
              <a:rPr lang="cs-CZ" sz="2400" dirty="0" err="1">
                <a:latin typeface="Cambria"/>
                <a:cs typeface="Cambria"/>
              </a:rPr>
              <a:t>of</a:t>
            </a:r>
            <a:r>
              <a:rPr lang="en-US" sz="2400" dirty="0">
                <a:latin typeface="Cambria"/>
                <a:cs typeface="Cambria"/>
              </a:rPr>
              <a:t> ANUS-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418" y="3533467"/>
            <a:ext cx="5089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Inspect</a:t>
            </a:r>
            <a:r>
              <a:rPr lang="cs-CZ" sz="2400" dirty="0">
                <a:latin typeface="Cambria"/>
                <a:cs typeface="Cambria"/>
              </a:rPr>
              <a:t>ion </a:t>
            </a:r>
            <a:r>
              <a:rPr lang="cs-CZ" sz="2400" dirty="0" err="1">
                <a:latin typeface="Cambria"/>
                <a:cs typeface="Cambria"/>
              </a:rPr>
              <a:t>of</a:t>
            </a:r>
            <a:r>
              <a:rPr lang="en-US" sz="2400" dirty="0">
                <a:latin typeface="Cambria"/>
                <a:cs typeface="Cambria"/>
              </a:rPr>
              <a:t> ABDOMINAL CAVITY-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418" y="4004002"/>
            <a:ext cx="4591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Inspect</a:t>
            </a:r>
            <a:r>
              <a:rPr lang="cs-CZ" sz="2400" dirty="0">
                <a:latin typeface="Cambria"/>
                <a:cs typeface="Cambria"/>
              </a:rPr>
              <a:t>ion </a:t>
            </a:r>
            <a:r>
              <a:rPr lang="cs-CZ" sz="2400" dirty="0" err="1">
                <a:latin typeface="Cambria"/>
                <a:cs typeface="Cambria"/>
              </a:rPr>
              <a:t>of</a:t>
            </a:r>
            <a:r>
              <a:rPr lang="en-US" sz="2400" dirty="0">
                <a:latin typeface="Cambria"/>
                <a:cs typeface="Cambria"/>
              </a:rPr>
              <a:t> LARGE INTESTINE-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418" y="4474537"/>
            <a:ext cx="454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Inspect</a:t>
            </a:r>
            <a:r>
              <a:rPr lang="cs-CZ" sz="2400" dirty="0">
                <a:latin typeface="Cambria"/>
                <a:cs typeface="Cambria"/>
              </a:rPr>
              <a:t>ion </a:t>
            </a:r>
            <a:r>
              <a:rPr lang="cs-CZ" sz="2400" dirty="0" err="1">
                <a:latin typeface="Cambria"/>
                <a:cs typeface="Cambria"/>
              </a:rPr>
              <a:t>of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en-US" sz="2400" dirty="0">
                <a:latin typeface="Cambria"/>
                <a:cs typeface="Cambria"/>
              </a:rPr>
              <a:t>THORACIC CAVITY-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562" y="2132856"/>
            <a:ext cx="1689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Fetoscopia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0562" y="2591534"/>
            <a:ext cx="245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Pharyngoscopia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01113" y="3050212"/>
            <a:ext cx="164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Anoscopia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1113" y="3508890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Laparoscopia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00813" y="3967568"/>
            <a:ext cx="2317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90000"/>
                </a:solidFill>
                <a:latin typeface="Cambria"/>
                <a:cs typeface="Cambria"/>
              </a:rPr>
              <a:t>Colo(no</a:t>
            </a:r>
            <a:r>
              <a:rPr lang="cs-CZ" sz="2400" b="1" dirty="0">
                <a:solidFill>
                  <a:srgbClr val="990000"/>
                </a:solidFill>
                <a:latin typeface="Cambria"/>
                <a:cs typeface="Cambria"/>
              </a:rPr>
              <a:t>)</a:t>
            </a:r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1113" y="4426246"/>
            <a:ext cx="2264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Thoraco</a:t>
            </a:r>
            <a:r>
              <a:rPr lang="cs-CZ" sz="2400" b="1" dirty="0">
                <a:solidFill>
                  <a:srgbClr val="990000"/>
                </a:solidFill>
                <a:latin typeface="Cambria"/>
                <a:cs typeface="Cambria"/>
              </a:rPr>
              <a:t>s</a:t>
            </a:r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418" y="4945072"/>
            <a:ext cx="3095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Inspect</a:t>
            </a:r>
            <a:r>
              <a:rPr lang="cs-CZ" sz="2400" dirty="0">
                <a:latin typeface="Cambria"/>
                <a:cs typeface="Cambria"/>
              </a:rPr>
              <a:t>ion </a:t>
            </a:r>
            <a:r>
              <a:rPr lang="cs-CZ" sz="2400" dirty="0" err="1">
                <a:latin typeface="Cambria"/>
                <a:cs typeface="Cambria"/>
              </a:rPr>
              <a:t>of</a:t>
            </a:r>
            <a:r>
              <a:rPr lang="en-US" sz="2400" dirty="0">
                <a:latin typeface="Cambria"/>
                <a:cs typeface="Cambria"/>
              </a:rPr>
              <a:t> VAGINA-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01113" y="4884924"/>
            <a:ext cx="1891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Colposcopia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418" y="5415607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Inspect</a:t>
            </a:r>
            <a:r>
              <a:rPr lang="cs-CZ" sz="2400" dirty="0">
                <a:latin typeface="Cambria"/>
                <a:cs typeface="Cambria"/>
              </a:rPr>
              <a:t>ion </a:t>
            </a:r>
            <a:r>
              <a:rPr lang="cs-CZ" sz="2400" dirty="0" err="1">
                <a:latin typeface="Cambria"/>
                <a:cs typeface="Cambria"/>
              </a:rPr>
              <a:t>of</a:t>
            </a:r>
            <a:r>
              <a:rPr lang="en-US" sz="2400" dirty="0">
                <a:latin typeface="Cambria"/>
                <a:cs typeface="Cambria"/>
              </a:rPr>
              <a:t> EYE-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01113" y="5343599"/>
            <a:ext cx="2677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Ophthalmoscopia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4A68720-ED62-4443-BB6E-66853DFFDD75}"/>
              </a:ext>
            </a:extLst>
          </p:cNvPr>
          <p:cNvSpPr txBox="1"/>
          <p:nvPr/>
        </p:nvSpPr>
        <p:spPr>
          <a:xfrm>
            <a:off x="5865078" y="1025845"/>
            <a:ext cx="237933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-SCOPIA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40152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544" y="692696"/>
            <a:ext cx="3689706" cy="461665"/>
          </a:xfrm>
          <a:prstGeom prst="rect">
            <a:avLst/>
          </a:prstGeom>
          <a:solidFill>
            <a:srgbClr val="FFBA00"/>
          </a:solidFill>
          <a:ln>
            <a:solidFill>
              <a:srgbClr val="FFBA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cutting, incision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 to </a:t>
            </a: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sth</a:t>
            </a:r>
            <a:endParaRPr lang="en-US" sz="2400" dirty="0">
              <a:solidFill>
                <a:schemeClr val="accent3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864" y="1794714"/>
            <a:ext cx="2529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incision </a:t>
            </a:r>
            <a:r>
              <a:rPr lang="cs-CZ" sz="2400" dirty="0">
                <a:latin typeface="Cambria"/>
                <a:cs typeface="Cambria"/>
              </a:rPr>
              <a:t>to </a:t>
            </a:r>
            <a:r>
              <a:rPr lang="en-US" sz="2400" dirty="0">
                <a:latin typeface="Cambria"/>
                <a:cs typeface="Cambria"/>
              </a:rPr>
              <a:t>artery-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864" y="2310333"/>
            <a:ext cx="3019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incision </a:t>
            </a:r>
            <a:r>
              <a:rPr lang="cs-CZ" sz="2400" dirty="0">
                <a:latin typeface="Cambria"/>
                <a:cs typeface="Cambria"/>
              </a:rPr>
              <a:t>to </a:t>
            </a:r>
            <a:r>
              <a:rPr lang="en-US" sz="2400" dirty="0">
                <a:latin typeface="Cambria"/>
                <a:cs typeface="Cambria"/>
              </a:rPr>
              <a:t>bronchus 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864" y="2825952"/>
            <a:ext cx="241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incision </a:t>
            </a:r>
            <a:r>
              <a:rPr lang="cs-CZ" sz="2400" dirty="0">
                <a:latin typeface="Cambria"/>
                <a:cs typeface="Cambria"/>
              </a:rPr>
              <a:t>to </a:t>
            </a:r>
            <a:r>
              <a:rPr lang="en-US" sz="2400" dirty="0">
                <a:latin typeface="Cambria"/>
                <a:cs typeface="Cambria"/>
              </a:rPr>
              <a:t>skull 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864" y="3341571"/>
            <a:ext cx="2350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incision </a:t>
            </a:r>
            <a:r>
              <a:rPr lang="cs-CZ" sz="2400" dirty="0">
                <a:latin typeface="Cambria"/>
                <a:cs typeface="Cambria"/>
              </a:rPr>
              <a:t>to </a:t>
            </a:r>
            <a:r>
              <a:rPr lang="en-US" sz="2400" dirty="0">
                <a:latin typeface="Cambria"/>
                <a:cs typeface="Cambria"/>
              </a:rPr>
              <a:t>lobe 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864" y="3857190"/>
            <a:ext cx="2714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incision </a:t>
            </a:r>
            <a:r>
              <a:rPr lang="cs-CZ" sz="2400" dirty="0">
                <a:latin typeface="Cambria"/>
                <a:cs typeface="Cambria"/>
              </a:rPr>
              <a:t>to </a:t>
            </a:r>
            <a:r>
              <a:rPr lang="en-US" sz="2400" dirty="0">
                <a:latin typeface="Cambria"/>
                <a:cs typeface="Cambria"/>
              </a:rPr>
              <a:t>muscle 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864" y="4372809"/>
            <a:ext cx="3410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incision </a:t>
            </a:r>
            <a:r>
              <a:rPr lang="cs-CZ" sz="2400" dirty="0">
                <a:latin typeface="Cambria"/>
                <a:cs typeface="Cambria"/>
              </a:rPr>
              <a:t>to </a:t>
            </a:r>
            <a:r>
              <a:rPr lang="en-US" sz="2400" dirty="0">
                <a:latin typeface="Cambria"/>
                <a:cs typeface="Cambria"/>
              </a:rPr>
              <a:t>pericardium 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9868" y="1700808"/>
            <a:ext cx="199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arteriotomia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9868" y="2228165"/>
            <a:ext cx="2187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bronchotomia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9868" y="2755522"/>
            <a:ext cx="1906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craniotomia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9317" y="3282879"/>
            <a:ext cx="1629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90000"/>
                </a:solidFill>
                <a:latin typeface="Cambria"/>
                <a:cs typeface="Cambria"/>
              </a:rPr>
              <a:t>lob</a:t>
            </a:r>
            <a:r>
              <a:rPr lang="cs-CZ" sz="2400" b="1" dirty="0">
                <a:solidFill>
                  <a:srgbClr val="990000"/>
                </a:solidFill>
                <a:latin typeface="Cambria"/>
                <a:cs typeface="Cambria"/>
              </a:rPr>
              <a:t>o</a:t>
            </a:r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9442" y="3810236"/>
            <a:ext cx="1596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myotomia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9317" y="4337593"/>
            <a:ext cx="2492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pericardiotomia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864" y="4888428"/>
            <a:ext cx="5012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incision </a:t>
            </a:r>
            <a:r>
              <a:rPr lang="cs-CZ" sz="2400" dirty="0">
                <a:latin typeface="Cambria"/>
                <a:cs typeface="Cambria"/>
              </a:rPr>
              <a:t>to </a:t>
            </a:r>
            <a:r>
              <a:rPr lang="en-US" sz="2400" dirty="0">
                <a:latin typeface="Cambria"/>
                <a:cs typeface="Cambria"/>
              </a:rPr>
              <a:t>perineum (pubic region) 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3864" y="5404047"/>
            <a:ext cx="2341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incision </a:t>
            </a:r>
            <a:r>
              <a:rPr lang="cs-CZ" sz="2400" dirty="0">
                <a:latin typeface="Cambria"/>
                <a:cs typeface="Cambria"/>
              </a:rPr>
              <a:t>to </a:t>
            </a:r>
            <a:r>
              <a:rPr lang="en-US" sz="2400" dirty="0">
                <a:latin typeface="Cambria"/>
                <a:cs typeface="Cambria"/>
              </a:rPr>
              <a:t>vein 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3864" y="5919663"/>
            <a:ext cx="3153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incision </a:t>
            </a:r>
            <a:r>
              <a:rPr lang="cs-CZ" sz="2400" dirty="0">
                <a:latin typeface="Cambria"/>
                <a:cs typeface="Cambria"/>
              </a:rPr>
              <a:t>to</a:t>
            </a:r>
            <a:r>
              <a:rPr lang="en-US" sz="2400" dirty="0">
                <a:latin typeface="Cambria"/>
                <a:cs typeface="Cambria"/>
              </a:rPr>
              <a:t>tympanum 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59317" y="4864950"/>
            <a:ext cx="1858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episiotomia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5435" y="5392307"/>
            <a:ext cx="1987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phlebotomia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9317" y="5919663"/>
            <a:ext cx="2262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tympanotomia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9191155-59E9-463E-B575-530C97DEC120}"/>
              </a:ext>
            </a:extLst>
          </p:cNvPr>
          <p:cNvSpPr txBox="1"/>
          <p:nvPr/>
        </p:nvSpPr>
        <p:spPr>
          <a:xfrm>
            <a:off x="5124969" y="678480"/>
            <a:ext cx="194155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-TOMIA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35615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779220"/>
            <a:ext cx="7344816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Calibri" pitchFamily="34" charset="0"/>
                <a:cs typeface="Calibri" pitchFamily="34" charset="0"/>
              </a:rPr>
              <a:t>excision, surgical removal of </a:t>
            </a:r>
            <a:r>
              <a:rPr lang="cs-CZ" sz="2400" dirty="0">
                <a:latin typeface="Calibri" pitchFamily="34" charset="0"/>
                <a:cs typeface="Calibri" pitchFamily="34" charset="0"/>
              </a:rPr>
              <a:t>a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part of </a:t>
            </a:r>
            <a:r>
              <a:rPr lang="cs-CZ" sz="2400" dirty="0" err="1">
                <a:latin typeface="Calibri" pitchFamily="34" charset="0"/>
                <a:cs typeface="Calibri" pitchFamily="34" charset="0"/>
              </a:rPr>
              <a:t>or</a:t>
            </a:r>
            <a:r>
              <a:rPr lang="cs-CZ" sz="2400" dirty="0">
                <a:latin typeface="Calibri" pitchFamily="34" charset="0"/>
                <a:cs typeface="Calibri" pitchFamily="34" charset="0"/>
              </a:rPr>
              <a:t> a </a:t>
            </a:r>
            <a:r>
              <a:rPr lang="cs-CZ" sz="2400" dirty="0" err="1">
                <a:latin typeface="Calibri" pitchFamily="34" charset="0"/>
                <a:cs typeface="Calibri" pitchFamily="34" charset="0"/>
              </a:rPr>
              <a:t>whole</a:t>
            </a:r>
            <a:r>
              <a:rPr lang="cs-CZ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orga</a:t>
            </a:r>
            <a:r>
              <a:rPr lang="cs-CZ" sz="2400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sz="24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178" y="1801598"/>
            <a:ext cx="2909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Removal of FINGER 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190" y="2285531"/>
            <a:ext cx="3231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Removal of STOMACH 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148" y="2769464"/>
            <a:ext cx="2697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Removal of LIVER 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7559" y="3253397"/>
            <a:ext cx="2974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Removal of LARYNX 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2675" y="3737330"/>
            <a:ext cx="260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Removal of LOBE 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516" y="4221263"/>
            <a:ext cx="2951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Removal of BREAST 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0358" y="4705196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Removal of PANCREAS 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5189130"/>
            <a:ext cx="328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Removal of PROSTATE 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7050" y="1772816"/>
            <a:ext cx="220284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Dactylectomia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601" y="2252408"/>
            <a:ext cx="206588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Gastrectomia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2842" y="2732000"/>
            <a:ext cx="215430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Hepatectomia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7050" y="3211592"/>
            <a:ext cx="229800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Laryngectomia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3318" y="3691184"/>
            <a:ext cx="183793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Lobectomia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7050" y="4170776"/>
            <a:ext cx="198438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Mastectomia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7126" y="4650368"/>
            <a:ext cx="256230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Pancreatectomia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7050" y="5129957"/>
            <a:ext cx="233897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Prostatectomia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5631631"/>
            <a:ext cx="290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Removal of </a:t>
            </a:r>
            <a:r>
              <a:rPr lang="cs-CZ" sz="2400" dirty="0">
                <a:latin typeface="Cambria"/>
                <a:cs typeface="Cambria"/>
              </a:rPr>
              <a:t>UTERUS-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7601" y="5631631"/>
            <a:ext cx="224279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Hysterectomia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4D079BEB-CD0A-463F-836D-83C90B1ACFF9}"/>
              </a:ext>
            </a:extLst>
          </p:cNvPr>
          <p:cNvSpPr txBox="1"/>
          <p:nvPr/>
        </p:nvSpPr>
        <p:spPr>
          <a:xfrm>
            <a:off x="6312299" y="1185548"/>
            <a:ext cx="2667053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-ECTOMIA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35294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9605" y="936104"/>
            <a:ext cx="3944603" cy="5583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3431" y="1070046"/>
            <a:ext cx="936104" cy="52565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80112" y="1152128"/>
            <a:ext cx="936104" cy="52565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77723"/>
            <a:ext cx="876073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b="1" dirty="0">
                <a:latin typeface="+mj-lt"/>
              </a:rPr>
              <a:t>DECIDE WHETHER THE COMPOUND WORD CONTAINS GREEK </a:t>
            </a:r>
          </a:p>
          <a:p>
            <a:pPr algn="l">
              <a:defRPr/>
            </a:pPr>
            <a:r>
              <a:rPr lang="en-US" sz="2000" b="1" dirty="0">
                <a:latin typeface="+mj-lt"/>
              </a:rPr>
              <a:t>ELEMENT CORRESPONDING WITH THE LABELLED BODY PART</a:t>
            </a:r>
            <a:r>
              <a:rPr lang="cs-CZ" sz="2000" b="1" dirty="0">
                <a:latin typeface="+mj-lt"/>
              </a:rPr>
              <a:t>:</a:t>
            </a:r>
            <a:endParaRPr lang="en-US" sz="20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124744"/>
            <a:ext cx="2253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9F000E"/>
                </a:solidFill>
                <a:latin typeface="Cambria"/>
                <a:cs typeface="Cambria"/>
              </a:rPr>
              <a:t>Encephalopathia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132856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9F000E"/>
                </a:solidFill>
                <a:latin typeface="Cambria"/>
                <a:cs typeface="Cambria"/>
              </a:rPr>
              <a:t>Thoracographia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636912"/>
            <a:ext cx="1686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9F000E"/>
                </a:solidFill>
                <a:latin typeface="Cambria"/>
                <a:cs typeface="Cambria"/>
              </a:rPr>
              <a:t>Cholecystitis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3140968"/>
            <a:ext cx="2271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9F000E"/>
                </a:solidFill>
                <a:latin typeface="Cambria"/>
                <a:cs typeface="Cambria"/>
              </a:rPr>
              <a:t>Adenocarcinoma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6" y="4437112"/>
            <a:ext cx="1634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9F000E"/>
                </a:solidFill>
                <a:latin typeface="Cambria"/>
                <a:cs typeface="Cambria"/>
              </a:rPr>
              <a:t>Podarthritis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1694" y="1484784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9F000E"/>
                </a:solidFill>
                <a:latin typeface="Cambria"/>
                <a:cs typeface="Cambria"/>
              </a:rPr>
              <a:t>Somatologia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9623" y="2171909"/>
            <a:ext cx="1687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9F000E"/>
                </a:solidFill>
                <a:latin typeface="Cambria"/>
                <a:cs typeface="Cambria"/>
              </a:rPr>
              <a:t>Ph</a:t>
            </a:r>
            <a:r>
              <a:rPr lang="cs-CZ" sz="2000" b="1" dirty="0">
                <a:solidFill>
                  <a:srgbClr val="9F000E"/>
                </a:solidFill>
                <a:latin typeface="Cambria"/>
                <a:cs typeface="Cambria"/>
              </a:rPr>
              <a:t>l</a:t>
            </a:r>
            <a:r>
              <a:rPr lang="en-US" sz="2000" b="1" dirty="0" err="1">
                <a:solidFill>
                  <a:srgbClr val="9F000E"/>
                </a:solidFill>
                <a:latin typeface="Cambria"/>
                <a:cs typeface="Cambria"/>
              </a:rPr>
              <a:t>ebotomia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823" y="2780928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9F000E"/>
                </a:solidFill>
                <a:latin typeface="Cambria"/>
                <a:cs typeface="Cambria"/>
              </a:rPr>
              <a:t>Otoscopia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8939" y="3212976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9F000E"/>
                </a:solidFill>
                <a:latin typeface="Cambria"/>
                <a:cs typeface="Cambria"/>
              </a:rPr>
              <a:t>Nephrostomia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168" y="4437112"/>
            <a:ext cx="1834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9F000E"/>
                </a:solidFill>
                <a:latin typeface="Cambria"/>
                <a:cs typeface="Cambria"/>
              </a:rPr>
              <a:t>Myeloneuritis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F0A42CB8-C061-48B3-90F6-627844CA2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631" y="1260500"/>
            <a:ext cx="36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B38E2FDE-E6D6-4B71-981B-6A36E1CB9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2977" y="3330038"/>
            <a:ext cx="36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D9F633C5-F78A-462E-8591-E960C7B44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645" y="2155662"/>
            <a:ext cx="36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927E456-3646-4D6E-9462-1179D5976CB5}"/>
              </a:ext>
            </a:extLst>
          </p:cNvPr>
          <p:cNvSpPr txBox="1"/>
          <p:nvPr/>
        </p:nvSpPr>
        <p:spPr>
          <a:xfrm>
            <a:off x="7822977" y="2796317"/>
            <a:ext cx="108012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OSTEO-</a:t>
            </a:r>
            <a:endParaRPr lang="sk-SK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25E8D3DE-1853-4CAE-8BA5-29E1514AA0CA}"/>
              </a:ext>
            </a:extLst>
          </p:cNvPr>
          <p:cNvSpPr txBox="1"/>
          <p:nvPr/>
        </p:nvSpPr>
        <p:spPr>
          <a:xfrm>
            <a:off x="7460684" y="2069615"/>
            <a:ext cx="135978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CARDIO-</a:t>
            </a:r>
            <a:endParaRPr lang="sk-SK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5EF573B-4AE8-4FE4-8670-9F83CB21D130}"/>
              </a:ext>
            </a:extLst>
          </p:cNvPr>
          <p:cNvSpPr txBox="1"/>
          <p:nvPr/>
        </p:nvSpPr>
        <p:spPr>
          <a:xfrm>
            <a:off x="7416315" y="1155051"/>
            <a:ext cx="135978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STOMATO-</a:t>
            </a:r>
            <a:endParaRPr lang="sk-SK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1F6FF2A-D9AB-4C6C-8813-D91A45C6962E}"/>
              </a:ext>
            </a:extLst>
          </p:cNvPr>
          <p:cNvSpPr txBox="1"/>
          <p:nvPr/>
        </p:nvSpPr>
        <p:spPr>
          <a:xfrm>
            <a:off x="7600517" y="4153032"/>
            <a:ext cx="108012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MYO-</a:t>
            </a:r>
            <a:endParaRPr lang="sk-SK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FA2D607-4146-4075-A52B-1B5882B477EE}"/>
              </a:ext>
            </a:extLst>
          </p:cNvPr>
          <p:cNvSpPr txBox="1"/>
          <p:nvPr/>
        </p:nvSpPr>
        <p:spPr>
          <a:xfrm>
            <a:off x="1132926" y="4837222"/>
            <a:ext cx="108012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FEMOR-</a:t>
            </a:r>
            <a:endParaRPr lang="sk-SK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72894C89-A7E4-4902-9727-B6790A5DF32A}"/>
              </a:ext>
            </a:extLst>
          </p:cNvPr>
          <p:cNvSpPr txBox="1"/>
          <p:nvPr/>
        </p:nvSpPr>
        <p:spPr>
          <a:xfrm>
            <a:off x="987437" y="3565756"/>
            <a:ext cx="180719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(HAEM)ANGIO-</a:t>
            </a:r>
            <a:endParaRPr lang="sk-SK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72FA1915-3B2F-490C-B4EA-6F960FC3C624}"/>
              </a:ext>
            </a:extLst>
          </p:cNvPr>
          <p:cNvSpPr txBox="1"/>
          <p:nvPr/>
        </p:nvSpPr>
        <p:spPr>
          <a:xfrm>
            <a:off x="2174173" y="2908338"/>
            <a:ext cx="108012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HEPATO-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8484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11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4252" y="548680"/>
            <a:ext cx="8443187" cy="630932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800"/>
              </a:spcBef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toothache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inflammation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tissues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surrounding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teeth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hypersensitivity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teeth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medicine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dealing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teeth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tumour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tooth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tissue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origin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tooth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development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pathological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fear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dental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care,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dentistry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visual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examination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oral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cavity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surgical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removal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tooth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800"/>
              </a:spcBef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253" y="79494"/>
            <a:ext cx="810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+mj-lt"/>
              </a:rPr>
              <a:t>ANALYZE THE MEDICAL TERMS INCL. GREEK </a:t>
            </a:r>
            <a:r>
              <a:rPr lang="cs-CZ" b="1" dirty="0">
                <a:solidFill>
                  <a:srgbClr val="FF0000"/>
                </a:solidFill>
                <a:latin typeface="+mj-lt"/>
              </a:rPr>
              <a:t>ODÓUS, ODONTOS</a:t>
            </a:r>
            <a:r>
              <a:rPr lang="cs-CZ" b="1" dirty="0">
                <a:latin typeface="+mj-lt"/>
              </a:rPr>
              <a:t>:</a:t>
            </a:r>
            <a:endParaRPr lang="en-US" b="1" dirty="0">
              <a:latin typeface="+mj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652120" y="121148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ODONTALGIA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652120" y="18448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PERIODONTITIS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652120" y="2420888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ODONTOHYPERAESTHESIA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652120" y="29969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ODONTOLOGIA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652120" y="350100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ODONTOMA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652120" y="40050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ODONTOGENESIS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652120" y="46531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ODONTOPHOBIA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652120" y="52292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ODONTOSCOPIA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724128" y="58052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ODONTECTOMIA</a:t>
            </a:r>
          </a:p>
        </p:txBody>
      </p:sp>
    </p:spTree>
    <p:extLst>
      <p:ext uri="{BB962C8B-B14F-4D97-AF65-F5344CB8AC3E}">
        <p14:creationId xmlns:p14="http://schemas.microsoft.com/office/powerpoint/2010/main" val="54497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59" y="629303"/>
            <a:ext cx="3338437" cy="461665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"/>
                <a:cs typeface="Cambria"/>
              </a:rPr>
              <a:t>Use </a:t>
            </a:r>
            <a:r>
              <a:rPr lang="cs-CZ" sz="2400" dirty="0" err="1">
                <a:latin typeface="Cambria"/>
                <a:cs typeface="Cambria"/>
              </a:rPr>
              <a:t>the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root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b="1" dirty="0">
                <a:latin typeface="Cambria"/>
                <a:cs typeface="Cambria"/>
              </a:rPr>
              <a:t>MYO-(S)-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926" y="57208"/>
            <a:ext cx="7580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FORM </a:t>
            </a:r>
            <a:r>
              <a:rPr lang="cs-CZ" sz="2400" b="1" dirty="0"/>
              <a:t>MEDICAL </a:t>
            </a:r>
            <a:r>
              <a:rPr lang="en-US" sz="2400" b="1" dirty="0"/>
              <a:t>TERMS BASED ON DEFINITIONS</a:t>
            </a:r>
            <a:r>
              <a:rPr lang="cs-CZ" sz="2400" b="1" dirty="0"/>
              <a:t>: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7459" y="1162812"/>
            <a:ext cx="884654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>
                <a:latin typeface="Cambria"/>
                <a:cs typeface="Cambria"/>
              </a:rPr>
              <a:t>Benign tumor in a smooth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>
                <a:latin typeface="Cambria"/>
                <a:cs typeface="Cambria"/>
              </a:rPr>
              <a:t>Inflammation of a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>
                <a:latin typeface="Cambria"/>
                <a:cs typeface="Cambria"/>
              </a:rPr>
              <a:t>Formation of multiple tumors in a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en-US" sz="2400" dirty="0">
                <a:latin typeface="Cambria"/>
                <a:cs typeface="Cambria"/>
              </a:rPr>
              <a:t>smooth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cs-CZ" sz="2400" dirty="0" err="1">
                <a:latin typeface="Cambria"/>
                <a:cs typeface="Cambria"/>
              </a:rPr>
              <a:t>Heart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muscle</a:t>
            </a:r>
            <a:endParaRPr lang="en-US" sz="2400" dirty="0">
              <a:latin typeface="Cambria"/>
              <a:cs typeface="Cambria"/>
            </a:endParaRP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>
                <a:latin typeface="Cambria"/>
                <a:cs typeface="Cambria"/>
              </a:rPr>
              <a:t>Muscular tissue in the uterus</a:t>
            </a:r>
          </a:p>
          <a:p>
            <a:pPr marL="538163" indent="-538163">
              <a:spcAft>
                <a:spcPts val="600"/>
              </a:spcAft>
              <a:buFontTx/>
              <a:buAutoNum type="arabicPeriod"/>
            </a:pPr>
            <a:r>
              <a:rPr lang="en-US" sz="2400" dirty="0">
                <a:latin typeface="Cambria"/>
                <a:cs typeface="Cambria"/>
              </a:rPr>
              <a:t>(adj.) Referring to the heart muscle </a:t>
            </a:r>
          </a:p>
          <a:p>
            <a:pPr marL="538163" indent="-538163">
              <a:spcAft>
                <a:spcPts val="600"/>
              </a:spcAft>
              <a:buFontTx/>
              <a:buAutoNum type="arabicPeriod"/>
            </a:pPr>
            <a:r>
              <a:rPr lang="en-US" sz="2400" dirty="0">
                <a:latin typeface="Cambria"/>
                <a:cs typeface="Cambria"/>
              </a:rPr>
              <a:t>Recording the strength of a muscle contraction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cs-CZ" sz="2400" dirty="0" err="1">
                <a:latin typeface="Cambria"/>
                <a:cs typeface="Cambria"/>
              </a:rPr>
              <a:t>Medical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field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studying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en-US" sz="2400" dirty="0">
                <a:latin typeface="Cambria"/>
                <a:cs typeface="Cambria"/>
              </a:rPr>
              <a:t>muscles</a:t>
            </a:r>
            <a:r>
              <a:rPr lang="cs-CZ" sz="2400" dirty="0">
                <a:latin typeface="Cambria"/>
                <a:cs typeface="Cambria"/>
              </a:rPr>
              <a:t> </a:t>
            </a:r>
            <a:endParaRPr lang="en-US" sz="2400" dirty="0">
              <a:latin typeface="Cambria"/>
              <a:cs typeface="Cambria"/>
            </a:endParaRP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>
                <a:latin typeface="Cambria"/>
                <a:cs typeface="Cambria"/>
              </a:rPr>
              <a:t>Removal of a </a:t>
            </a:r>
            <a:r>
              <a:rPr lang="cs-CZ" sz="2400" dirty="0" err="1">
                <a:latin typeface="Cambria"/>
                <a:cs typeface="Cambria"/>
              </a:rPr>
              <a:t>muscular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tissue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tumour</a:t>
            </a:r>
            <a:endParaRPr lang="en-US" sz="2400" dirty="0">
              <a:latin typeface="Cambria"/>
              <a:cs typeface="Cambria"/>
            </a:endParaRP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>
                <a:latin typeface="Cambria"/>
                <a:cs typeface="Cambria"/>
              </a:rPr>
              <a:t>Surgical </a:t>
            </a:r>
            <a:r>
              <a:rPr lang="cs-CZ" sz="2400" dirty="0" err="1">
                <a:latin typeface="Cambria"/>
                <a:cs typeface="Cambria"/>
              </a:rPr>
              <a:t>incision</a:t>
            </a:r>
            <a:r>
              <a:rPr lang="cs-CZ" sz="2400" dirty="0">
                <a:latin typeface="Cambria"/>
                <a:cs typeface="Cambria"/>
              </a:rPr>
              <a:t> to a </a:t>
            </a:r>
            <a:r>
              <a:rPr lang="en-US" sz="2400" dirty="0">
                <a:latin typeface="Cambria"/>
                <a:cs typeface="Cambria"/>
              </a:rPr>
              <a:t>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r>
              <a:rPr lang="en-US" sz="2400" dirty="0">
                <a:latin typeface="Cambria"/>
                <a:cs typeface="Cambria"/>
              </a:rPr>
              <a:t>Plastic surgery to repair a muscle</a:t>
            </a:r>
          </a:p>
          <a:p>
            <a:pPr marL="538163" indent="-538163">
              <a:spcAft>
                <a:spcPts val="600"/>
              </a:spcAft>
              <a:buAutoNum type="arabicPeriod"/>
            </a:pP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020272" y="12687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MYOMA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020272" y="16288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MYOSITIS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380312" y="20608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MYOMATOSIS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020272" y="2564904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MYOCARDIUM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20272" y="2996952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MYOMETRIUM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020272" y="34290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MYOCARDIACUS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020272" y="3861048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MYOGRAPHIA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020272" y="4293096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MYOLOGIA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020272" y="4725144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MYOMECTOMIA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020272" y="52292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MYOTOMIA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020272" y="5733256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MYOPLASTICA</a:t>
            </a:r>
          </a:p>
        </p:txBody>
      </p:sp>
    </p:spTree>
    <p:extLst>
      <p:ext uri="{BB962C8B-B14F-4D97-AF65-F5344CB8AC3E}">
        <p14:creationId xmlns:p14="http://schemas.microsoft.com/office/powerpoint/2010/main" val="24754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96045"/>
            <a:ext cx="8686800" cy="586195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200" dirty="0" err="1"/>
              <a:t>h</a:t>
            </a:r>
            <a:r>
              <a:rPr lang="cs-CZ" sz="2200" dirty="0" err="1">
                <a:solidFill>
                  <a:schemeClr val="tx1"/>
                </a:solidFill>
              </a:rPr>
              <a:t>yster</a:t>
            </a:r>
            <a:r>
              <a:rPr lang="cs-CZ" sz="2200" dirty="0">
                <a:solidFill>
                  <a:schemeClr val="tx1"/>
                </a:solidFill>
              </a:rPr>
              <a:t>- – </a:t>
            </a:r>
            <a:r>
              <a:rPr lang="cs-CZ" sz="2200" dirty="0" err="1">
                <a:solidFill>
                  <a:schemeClr val="tx1"/>
                </a:solidFill>
              </a:rPr>
              <a:t>salping</a:t>
            </a:r>
            <a:r>
              <a:rPr lang="cs-CZ" sz="2200" dirty="0">
                <a:solidFill>
                  <a:schemeClr val="tx1"/>
                </a:solidFill>
              </a:rPr>
              <a:t>- – </a:t>
            </a:r>
            <a:r>
              <a:rPr lang="cs-CZ" sz="2200" dirty="0" err="1">
                <a:solidFill>
                  <a:schemeClr val="tx1"/>
                </a:solidFill>
              </a:rPr>
              <a:t>graphia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200" dirty="0">
                <a:solidFill>
                  <a:schemeClr val="tx1"/>
                </a:solidFill>
              </a:rPr>
              <a:t>pan – </a:t>
            </a:r>
            <a:r>
              <a:rPr lang="cs-CZ" sz="2200" dirty="0" err="1">
                <a:solidFill>
                  <a:schemeClr val="tx1"/>
                </a:solidFill>
              </a:rPr>
              <a:t>hyster</a:t>
            </a:r>
            <a:r>
              <a:rPr lang="cs-CZ" sz="2200" dirty="0">
                <a:solidFill>
                  <a:schemeClr val="tx1"/>
                </a:solidFill>
              </a:rPr>
              <a:t>- – </a:t>
            </a:r>
            <a:r>
              <a:rPr lang="cs-CZ" sz="2200" dirty="0" err="1">
                <a:solidFill>
                  <a:schemeClr val="tx1"/>
                </a:solidFill>
              </a:rPr>
              <a:t>salping</a:t>
            </a:r>
            <a:r>
              <a:rPr lang="cs-CZ" sz="2200" dirty="0">
                <a:solidFill>
                  <a:schemeClr val="tx1"/>
                </a:solidFill>
              </a:rPr>
              <a:t>- – </a:t>
            </a:r>
            <a:r>
              <a:rPr lang="cs-CZ" sz="2200" dirty="0" err="1">
                <a:solidFill>
                  <a:schemeClr val="tx1"/>
                </a:solidFill>
              </a:rPr>
              <a:t>oophor</a:t>
            </a:r>
            <a:r>
              <a:rPr lang="cs-CZ" sz="2200" dirty="0">
                <a:solidFill>
                  <a:schemeClr val="tx1"/>
                </a:solidFill>
              </a:rPr>
              <a:t>- – </a:t>
            </a:r>
            <a:r>
              <a:rPr lang="cs-CZ" sz="2200" dirty="0" err="1">
                <a:solidFill>
                  <a:schemeClr val="tx1"/>
                </a:solidFill>
              </a:rPr>
              <a:t>ectomia</a:t>
            </a:r>
            <a:endParaRPr lang="cs-CZ" sz="22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200" dirty="0" err="1"/>
              <a:t>o</a:t>
            </a:r>
            <a:r>
              <a:rPr lang="cs-CZ" sz="2200" dirty="0" err="1">
                <a:solidFill>
                  <a:schemeClr val="tx1"/>
                </a:solidFill>
              </a:rPr>
              <a:t>lig</a:t>
            </a:r>
            <a:r>
              <a:rPr lang="cs-CZ" sz="2200" dirty="0">
                <a:solidFill>
                  <a:schemeClr val="tx1"/>
                </a:solidFill>
              </a:rPr>
              <a:t>- – </a:t>
            </a:r>
            <a:r>
              <a:rPr lang="cs-CZ" sz="2200" dirty="0" err="1">
                <a:solidFill>
                  <a:schemeClr val="tx1"/>
                </a:solidFill>
              </a:rPr>
              <a:t>erythr</a:t>
            </a:r>
            <a:r>
              <a:rPr lang="cs-CZ" sz="2200" dirty="0">
                <a:solidFill>
                  <a:schemeClr val="tx1"/>
                </a:solidFill>
              </a:rPr>
              <a:t>- – </a:t>
            </a:r>
            <a:r>
              <a:rPr lang="cs-CZ" sz="2200" dirty="0" err="1"/>
              <a:t>c</a:t>
            </a:r>
            <a:r>
              <a:rPr lang="cs-CZ" sz="2200" dirty="0" err="1">
                <a:solidFill>
                  <a:schemeClr val="tx1"/>
                </a:solidFill>
              </a:rPr>
              <a:t>yt</a:t>
            </a:r>
            <a:r>
              <a:rPr lang="cs-CZ" sz="2200" dirty="0">
                <a:solidFill>
                  <a:schemeClr val="tx1"/>
                </a:solidFill>
              </a:rPr>
              <a:t>- – </a:t>
            </a:r>
            <a:r>
              <a:rPr lang="cs-CZ" sz="2200" dirty="0" err="1">
                <a:solidFill>
                  <a:schemeClr val="tx1"/>
                </a:solidFill>
              </a:rPr>
              <a:t>aemia</a:t>
            </a:r>
            <a:endParaRPr lang="cs-CZ" sz="22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200" dirty="0" err="1">
                <a:solidFill>
                  <a:schemeClr val="tx1"/>
                </a:solidFill>
              </a:rPr>
              <a:t>thrombos</a:t>
            </a:r>
            <a:r>
              <a:rPr lang="cs-CZ" sz="2200" dirty="0">
                <a:solidFill>
                  <a:schemeClr val="tx1"/>
                </a:solidFill>
              </a:rPr>
              <a:t> – </a:t>
            </a:r>
            <a:r>
              <a:rPr lang="cs-CZ" sz="2200" dirty="0" err="1">
                <a:solidFill>
                  <a:schemeClr val="tx1"/>
                </a:solidFill>
              </a:rPr>
              <a:t>cyt</a:t>
            </a:r>
            <a:r>
              <a:rPr lang="cs-CZ" sz="2200" dirty="0">
                <a:solidFill>
                  <a:schemeClr val="tx1"/>
                </a:solidFill>
              </a:rPr>
              <a:t>- – </a:t>
            </a:r>
            <a:r>
              <a:rPr lang="cs-CZ" sz="2200" dirty="0" err="1">
                <a:solidFill>
                  <a:schemeClr val="tx1"/>
                </a:solidFill>
              </a:rPr>
              <a:t>penia</a:t>
            </a:r>
            <a:endParaRPr lang="cs-CZ" sz="22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200" dirty="0" err="1"/>
              <a:t>p</a:t>
            </a:r>
            <a:r>
              <a:rPr lang="cs-CZ" sz="2200" dirty="0" err="1">
                <a:solidFill>
                  <a:schemeClr val="tx1"/>
                </a:solidFill>
              </a:rPr>
              <a:t>neum</a:t>
            </a:r>
            <a:r>
              <a:rPr lang="cs-CZ" sz="2200" dirty="0">
                <a:solidFill>
                  <a:schemeClr val="tx1"/>
                </a:solidFill>
              </a:rPr>
              <a:t>- –(h)</a:t>
            </a:r>
            <a:r>
              <a:rPr lang="cs-CZ" sz="2200" dirty="0" err="1">
                <a:solidFill>
                  <a:schemeClr val="tx1"/>
                </a:solidFill>
              </a:rPr>
              <a:t>aem</a:t>
            </a:r>
            <a:r>
              <a:rPr lang="cs-CZ" sz="2200" dirty="0">
                <a:solidFill>
                  <a:schemeClr val="tx1"/>
                </a:solidFill>
              </a:rPr>
              <a:t>- – </a:t>
            </a:r>
            <a:r>
              <a:rPr lang="cs-CZ" sz="2200" dirty="0" err="1">
                <a:solidFill>
                  <a:schemeClr val="tx1"/>
                </a:solidFill>
              </a:rPr>
              <a:t>pericardium</a:t>
            </a:r>
            <a:endParaRPr lang="cs-CZ" sz="22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200" dirty="0">
                <a:solidFill>
                  <a:schemeClr val="tx1"/>
                </a:solidFill>
              </a:rPr>
              <a:t>cyst- – ureter – </a:t>
            </a:r>
            <a:r>
              <a:rPr lang="cs-CZ" sz="2200" dirty="0" err="1">
                <a:solidFill>
                  <a:schemeClr val="tx1"/>
                </a:solidFill>
              </a:rPr>
              <a:t>pyel</a:t>
            </a:r>
            <a:r>
              <a:rPr lang="cs-CZ" sz="2200" dirty="0">
                <a:solidFill>
                  <a:schemeClr val="tx1"/>
                </a:solidFill>
              </a:rPr>
              <a:t>- – </a:t>
            </a:r>
            <a:r>
              <a:rPr lang="cs-CZ" sz="2200" dirty="0" err="1">
                <a:solidFill>
                  <a:schemeClr val="tx1"/>
                </a:solidFill>
              </a:rPr>
              <a:t>nephr</a:t>
            </a:r>
            <a:r>
              <a:rPr lang="cs-CZ" sz="2200" dirty="0">
                <a:solidFill>
                  <a:schemeClr val="tx1"/>
                </a:solidFill>
              </a:rPr>
              <a:t>- - </a:t>
            </a:r>
            <a:r>
              <a:rPr lang="cs-CZ" sz="2200" dirty="0" err="1">
                <a:solidFill>
                  <a:schemeClr val="tx1"/>
                </a:solidFill>
              </a:rPr>
              <a:t>itis</a:t>
            </a:r>
            <a:endParaRPr lang="cs-CZ" sz="22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200" dirty="0" err="1"/>
              <a:t>h</a:t>
            </a:r>
            <a:r>
              <a:rPr lang="cs-CZ" sz="2200" dirty="0" err="1">
                <a:solidFill>
                  <a:schemeClr val="tx1"/>
                </a:solidFill>
              </a:rPr>
              <a:t>epatic</a:t>
            </a:r>
            <a:r>
              <a:rPr lang="cs-CZ" sz="2200" dirty="0">
                <a:solidFill>
                  <a:schemeClr val="tx1"/>
                </a:solidFill>
              </a:rPr>
              <a:t>- – duoden- – </a:t>
            </a:r>
            <a:r>
              <a:rPr lang="cs-CZ" sz="2200" dirty="0" err="1">
                <a:solidFill>
                  <a:schemeClr val="tx1"/>
                </a:solidFill>
              </a:rPr>
              <a:t>anastomosis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223"/>
            <a:ext cx="9411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+mj-lt"/>
              </a:rPr>
              <a:t>CREATE COMPOUND MEDICAL TERMS FROM </a:t>
            </a:r>
          </a:p>
          <a:p>
            <a:r>
              <a:rPr lang="cs-CZ" sz="2000" b="1" dirty="0">
                <a:latin typeface="+mj-lt"/>
              </a:rPr>
              <a:t>THE GIVEN COMPONENTS AND FIGURE OUT THEIR MEANING:</a:t>
            </a:r>
            <a:endParaRPr lang="en-US" sz="2000" b="1" dirty="0">
              <a:latin typeface="+mj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067944" y="1412776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>
                <a:solidFill>
                  <a:srgbClr val="FF0000"/>
                </a:solidFill>
              </a:rPr>
              <a:t>hysterosalpingographia</a:t>
            </a:r>
            <a:endParaRPr lang="cs-CZ" sz="22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067944" y="2276872"/>
            <a:ext cx="4392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>
                <a:solidFill>
                  <a:srgbClr val="FF0000"/>
                </a:solidFill>
              </a:rPr>
              <a:t>panhysterosalpingoophorectomia</a:t>
            </a:r>
            <a:endParaRPr lang="cs-CZ" sz="2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67944" y="3068960"/>
            <a:ext cx="3816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>
                <a:solidFill>
                  <a:srgbClr val="FF0000"/>
                </a:solidFill>
              </a:rPr>
              <a:t>oligoerythrocytaemia</a:t>
            </a:r>
            <a:endParaRPr lang="cs-CZ" sz="22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067944" y="3789040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>
                <a:solidFill>
                  <a:srgbClr val="FF0000"/>
                </a:solidFill>
              </a:rPr>
              <a:t>thrombocytopenia</a:t>
            </a:r>
            <a:endParaRPr lang="cs-CZ" sz="2200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95936" y="4653136"/>
            <a:ext cx="3528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>
                <a:solidFill>
                  <a:srgbClr val="FF0000"/>
                </a:solidFill>
              </a:rPr>
              <a:t>pneumohaemopericardium</a:t>
            </a:r>
            <a:endParaRPr lang="cs-CZ" sz="22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067944" y="5517232"/>
            <a:ext cx="374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>
                <a:solidFill>
                  <a:srgbClr val="FF0000"/>
                </a:solidFill>
              </a:rPr>
              <a:t>cystoureteropyelonephritis</a:t>
            </a:r>
            <a:endParaRPr lang="cs-CZ" sz="2200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067944" y="6237312"/>
            <a:ext cx="410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>
                <a:solidFill>
                  <a:srgbClr val="FF0000"/>
                </a:solidFill>
              </a:rPr>
              <a:t>hepaticoduodenoanastomosis</a:t>
            </a:r>
            <a:endParaRPr lang="cs-CZ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2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AC7E0-C51B-9646-9E8B-2114523C53C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TextBox 1"/>
          <p:cNvSpPr txBox="1"/>
          <p:nvPr/>
        </p:nvSpPr>
        <p:spPr>
          <a:xfrm>
            <a:off x="251520" y="789672"/>
            <a:ext cx="8496944" cy="609397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>
                <a:latin typeface="Cambria"/>
                <a:cs typeface="Cambria"/>
              </a:rPr>
              <a:t>Plastic surgery to repair a blood vessel (e.g. </a:t>
            </a:r>
            <a:r>
              <a:rPr lang="cs-CZ" sz="2000" dirty="0">
                <a:latin typeface="Cambria"/>
                <a:cs typeface="Cambria"/>
              </a:rPr>
              <a:t>a </a:t>
            </a:r>
            <a:r>
              <a:rPr lang="en-US" sz="2000" dirty="0">
                <a:latin typeface="Cambria"/>
                <a:cs typeface="Cambria"/>
              </a:rPr>
              <a:t>narrowed artery)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>
                <a:latin typeface="Cambria"/>
                <a:cs typeface="Cambria"/>
              </a:rPr>
              <a:t>An X-ray examination of a </a:t>
            </a:r>
            <a:r>
              <a:rPr lang="cs-CZ" sz="2000" dirty="0" err="1">
                <a:latin typeface="Cambria"/>
                <a:cs typeface="Cambria"/>
              </a:rPr>
              <a:t>vessel</a:t>
            </a:r>
            <a:r>
              <a:rPr lang="cs-CZ" sz="2000" dirty="0">
                <a:latin typeface="Cambria"/>
                <a:cs typeface="Cambria"/>
              </a:rPr>
              <a:t> </a:t>
            </a:r>
            <a:r>
              <a:rPr lang="en-US" sz="2000" dirty="0">
                <a:latin typeface="Cambria"/>
                <a:cs typeface="Cambria"/>
              </a:rPr>
              <a:t>using radio-opaque dye so the </a:t>
            </a:r>
            <a:r>
              <a:rPr lang="cs-CZ" sz="2000" dirty="0" err="1">
                <a:latin typeface="Cambria"/>
                <a:cs typeface="Cambria"/>
              </a:rPr>
              <a:t>vessel</a:t>
            </a:r>
            <a:r>
              <a:rPr lang="cs-CZ" sz="2000" dirty="0">
                <a:latin typeface="Cambria"/>
                <a:cs typeface="Cambria"/>
              </a:rPr>
              <a:t> </a:t>
            </a:r>
            <a:r>
              <a:rPr lang="cs-CZ" sz="2000" dirty="0" err="1">
                <a:latin typeface="Cambria"/>
                <a:cs typeface="Cambria"/>
              </a:rPr>
              <a:t>shows</a:t>
            </a:r>
            <a:r>
              <a:rPr lang="cs-CZ" sz="2000" dirty="0">
                <a:latin typeface="Cambria"/>
                <a:cs typeface="Cambria"/>
              </a:rPr>
              <a:t> </a:t>
            </a:r>
            <a:r>
              <a:rPr lang="en-US" sz="2000" dirty="0">
                <a:latin typeface="Cambria"/>
                <a:cs typeface="Cambria"/>
              </a:rPr>
              <a:t>up </a:t>
            </a:r>
            <a:r>
              <a:rPr lang="cs-CZ" sz="2000" dirty="0" err="1">
                <a:latin typeface="Cambria"/>
                <a:cs typeface="Cambria"/>
              </a:rPr>
              <a:t>is</a:t>
            </a:r>
            <a:r>
              <a:rPr lang="en-US" sz="2000" dirty="0">
                <a:latin typeface="Cambria"/>
                <a:cs typeface="Cambria"/>
              </a:rPr>
              <a:t>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cs-CZ" sz="2000" dirty="0" err="1">
                <a:latin typeface="Cambria"/>
                <a:cs typeface="Cambria"/>
              </a:rPr>
              <a:t>related</a:t>
            </a:r>
            <a:r>
              <a:rPr lang="cs-CZ" sz="2000" dirty="0">
                <a:latin typeface="Cambria"/>
                <a:cs typeface="Cambria"/>
              </a:rPr>
              <a:t> </a:t>
            </a:r>
            <a:r>
              <a:rPr lang="en-US" sz="2000" dirty="0">
                <a:latin typeface="Cambria"/>
                <a:cs typeface="Cambria"/>
              </a:rPr>
              <a:t>to the heart and the chest region 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>
                <a:latin typeface="Cambria"/>
                <a:cs typeface="Cambria"/>
              </a:rPr>
              <a:t>An abbreviation C-PG stands for examination of the heart function and breathing, in Latin it is called…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>
                <a:latin typeface="Cambria"/>
                <a:cs typeface="Cambria"/>
              </a:rPr>
              <a:t>Surgical operation to make a permanent opening into the pelvis of kidney from the surface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cs-CZ" sz="2000" dirty="0" err="1">
                <a:latin typeface="Cambria"/>
                <a:cs typeface="Cambria"/>
              </a:rPr>
              <a:t>Surgery</a:t>
            </a:r>
            <a:r>
              <a:rPr lang="cs-CZ" sz="2000" dirty="0">
                <a:latin typeface="Cambria"/>
                <a:cs typeface="Cambria"/>
              </a:rPr>
              <a:t> </a:t>
            </a:r>
            <a:r>
              <a:rPr lang="en-US" sz="2000" dirty="0">
                <a:latin typeface="Cambria"/>
                <a:cs typeface="Cambria"/>
              </a:rPr>
              <a:t>to make an opening between the bladder and the abdominal wall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>
                <a:latin typeface="Cambria"/>
                <a:cs typeface="Cambria"/>
              </a:rPr>
              <a:t>Surgical removal of tongue is...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>
                <a:latin typeface="Cambria"/>
                <a:cs typeface="Cambria"/>
              </a:rPr>
              <a:t>Plastic surgery of breasts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>
                <a:latin typeface="Cambria"/>
                <a:cs typeface="Cambria"/>
              </a:rPr>
              <a:t>Replacement of the damaged skin by skin taken from a donor is…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52231" y="77213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+mj-lt"/>
              </a:rPr>
              <a:t>FIGURE OUT THE CLINICAL TERMS BASED ON DEFINITIONS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ACCA182-AFD8-4581-A929-A7F4D00AFEEE}"/>
              </a:ext>
            </a:extLst>
          </p:cNvPr>
          <p:cNvSpPr txBox="1"/>
          <p:nvPr/>
        </p:nvSpPr>
        <p:spPr>
          <a:xfrm>
            <a:off x="6965709" y="561289"/>
            <a:ext cx="194421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ANGIOPLASTICA</a:t>
            </a:r>
            <a:endParaRPr lang="sk-SK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6C7D6D8-7237-4DE2-AAD5-A5C25A54D75C}"/>
              </a:ext>
            </a:extLst>
          </p:cNvPr>
          <p:cNvSpPr txBox="1"/>
          <p:nvPr/>
        </p:nvSpPr>
        <p:spPr>
          <a:xfrm>
            <a:off x="2339752" y="1772816"/>
            <a:ext cx="223224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ANGIOGRAPHIA</a:t>
            </a:r>
            <a:endParaRPr lang="sk-SK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114E9B7-C2CF-4EED-92B6-6BFCB9ACBD95}"/>
              </a:ext>
            </a:extLst>
          </p:cNvPr>
          <p:cNvSpPr txBox="1"/>
          <p:nvPr/>
        </p:nvSpPr>
        <p:spPr>
          <a:xfrm>
            <a:off x="5580112" y="2142148"/>
            <a:ext cx="172819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CARDIACUS</a:t>
            </a:r>
            <a:endParaRPr lang="sk-SK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D72F361-5375-408E-A006-7B2D7F43B046}"/>
              </a:ext>
            </a:extLst>
          </p:cNvPr>
          <p:cNvSpPr txBox="1"/>
          <p:nvPr/>
        </p:nvSpPr>
        <p:spPr>
          <a:xfrm>
            <a:off x="4139952" y="3244334"/>
            <a:ext cx="316835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CARDIOPNEUMOGRAPHIA</a:t>
            </a:r>
            <a:endParaRPr lang="sk-SK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0022554-7FD3-405F-80D1-71FA3218D4E9}"/>
              </a:ext>
            </a:extLst>
          </p:cNvPr>
          <p:cNvSpPr txBox="1"/>
          <p:nvPr/>
        </p:nvSpPr>
        <p:spPr>
          <a:xfrm>
            <a:off x="3851920" y="4143566"/>
            <a:ext cx="194421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NEPHROSTOMIA</a:t>
            </a:r>
            <a:endParaRPr lang="sk-SK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9795763-D058-4AE0-9E83-16C531F5D39C}"/>
              </a:ext>
            </a:extLst>
          </p:cNvPr>
          <p:cNvSpPr txBox="1"/>
          <p:nvPr/>
        </p:nvSpPr>
        <p:spPr>
          <a:xfrm>
            <a:off x="2053788" y="4941168"/>
            <a:ext cx="179813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CYSTOSTOMIA</a:t>
            </a:r>
            <a:endParaRPr lang="sk-SK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A526D7C-CFF6-4163-8F6E-CE4DA8B1293A}"/>
              </a:ext>
            </a:extLst>
          </p:cNvPr>
          <p:cNvSpPr txBox="1"/>
          <p:nvPr/>
        </p:nvSpPr>
        <p:spPr>
          <a:xfrm>
            <a:off x="4139952" y="5430418"/>
            <a:ext cx="237626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GLOSSECTOMIA</a:t>
            </a:r>
            <a:endParaRPr lang="sk-SK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2DA32A5-57AB-4B0F-81BA-9E50F326BE3C}"/>
              </a:ext>
            </a:extLst>
          </p:cNvPr>
          <p:cNvSpPr txBox="1"/>
          <p:nvPr/>
        </p:nvSpPr>
        <p:spPr>
          <a:xfrm>
            <a:off x="4031940" y="5972367"/>
            <a:ext cx="194421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MASTOPLASTICA</a:t>
            </a:r>
            <a:endParaRPr lang="sk-SK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A6F28B4-D80B-4EFD-9BEA-3507D7092704}"/>
              </a:ext>
            </a:extLst>
          </p:cNvPr>
          <p:cNvSpPr txBox="1"/>
          <p:nvPr/>
        </p:nvSpPr>
        <p:spPr>
          <a:xfrm>
            <a:off x="6768243" y="6077921"/>
            <a:ext cx="237575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DERMATOPLASTICA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495299"/>
            <a:ext cx="8229600" cy="990600"/>
          </a:xfrm>
        </p:spPr>
        <p:txBody>
          <a:bodyPr>
            <a:noAutofit/>
          </a:bodyPr>
          <a:lstStyle/>
          <a:p>
            <a:r>
              <a:rPr lang="cs-CZ" sz="2400" dirty="0"/>
              <a:t>READ THE DIAGNOSES, GIVE THE FULL FORMS OF THE ABBREVIATED TERMS. EXPLAIN THE COMPOUNDS.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199"/>
            <a:ext cx="85344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2743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05200"/>
            <a:ext cx="8610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Přímá spojovací čára 6"/>
          <p:cNvCxnSpPr/>
          <p:nvPr/>
        </p:nvCxnSpPr>
        <p:spPr>
          <a:xfrm>
            <a:off x="6934200" y="1981200"/>
            <a:ext cx="1143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4876800" y="198120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3048000" y="5562600"/>
            <a:ext cx="1143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3200400" y="5943600"/>
            <a:ext cx="1143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a 12"/>
          <p:cNvSpPr/>
          <p:nvPr/>
        </p:nvSpPr>
        <p:spPr>
          <a:xfrm>
            <a:off x="2362200" y="2971800"/>
            <a:ext cx="609600" cy="381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2590800" y="2667000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err="1">
                <a:solidFill>
                  <a:srgbClr val="00B050"/>
                </a:solidFill>
              </a:rPr>
              <a:t>secundum</a:t>
            </a:r>
            <a:r>
              <a:rPr lang="cs-CZ" sz="1600" i="1" dirty="0">
                <a:solidFill>
                  <a:srgbClr val="00B050"/>
                </a:solidFill>
              </a:rPr>
              <a:t>  (</a:t>
            </a:r>
            <a:r>
              <a:rPr lang="cs-CZ" sz="1600" i="1" dirty="0" err="1">
                <a:solidFill>
                  <a:srgbClr val="00B050"/>
                </a:solidFill>
              </a:rPr>
              <a:t>prep</a:t>
            </a:r>
            <a:r>
              <a:rPr lang="cs-CZ" sz="1600" i="1" dirty="0">
                <a:solidFill>
                  <a:srgbClr val="00B050"/>
                </a:solidFill>
              </a:rPr>
              <a:t>.!) = </a:t>
            </a:r>
            <a:r>
              <a:rPr lang="cs-CZ" sz="1600" i="1" dirty="0" err="1">
                <a:solidFill>
                  <a:srgbClr val="00B050"/>
                </a:solidFill>
              </a:rPr>
              <a:t>according</a:t>
            </a:r>
            <a:r>
              <a:rPr lang="cs-CZ" sz="1600" i="1" dirty="0">
                <a:solidFill>
                  <a:srgbClr val="00B050"/>
                </a:solidFill>
              </a:rPr>
              <a:t> 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26" y="57208"/>
            <a:ext cx="6931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MATCH THE ITEMS IN THE TWO COLUMNS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0140" y="746368"/>
            <a:ext cx="3524498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ambria"/>
                <a:cs typeface="Cambria"/>
              </a:rPr>
              <a:t>chrom</a:t>
            </a:r>
            <a:r>
              <a:rPr lang="en-US" sz="2800" dirty="0">
                <a:latin typeface="Cambria"/>
                <a:cs typeface="Cambria"/>
              </a:rPr>
              <a:t>-o-, </a:t>
            </a:r>
            <a:r>
              <a:rPr lang="en-US" sz="2800" dirty="0" err="1">
                <a:latin typeface="Cambria"/>
                <a:cs typeface="Cambria"/>
              </a:rPr>
              <a:t>chromat</a:t>
            </a:r>
            <a:r>
              <a:rPr lang="en-US" sz="2800" dirty="0">
                <a:latin typeface="Cambria"/>
                <a:cs typeface="Cambria"/>
              </a:rPr>
              <a:t>-o-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0140" y="1478419"/>
            <a:ext cx="1450362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mbria"/>
                <a:cs typeface="Cambria"/>
              </a:rPr>
              <a:t>chlor-o-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0140" y="2210470"/>
            <a:ext cx="1372341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mbria"/>
                <a:cs typeface="Cambria"/>
              </a:rPr>
              <a:t>cyan-o-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0140" y="2942521"/>
            <a:ext cx="1617801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ambria"/>
                <a:cs typeface="Cambria"/>
              </a:rPr>
              <a:t>erythr</a:t>
            </a:r>
            <a:r>
              <a:rPr lang="en-US" sz="2800" dirty="0">
                <a:latin typeface="Cambria"/>
                <a:cs typeface="Cambria"/>
              </a:rPr>
              <a:t>-o-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0140" y="3674572"/>
            <a:ext cx="1242648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ambria"/>
                <a:cs typeface="Cambria"/>
              </a:rPr>
              <a:t>leuc</a:t>
            </a:r>
            <a:r>
              <a:rPr lang="en-US" sz="2800" dirty="0">
                <a:latin typeface="Cambria"/>
                <a:cs typeface="Cambria"/>
              </a:rPr>
              <a:t>-o-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0140" y="4406623"/>
            <a:ext cx="1514182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mbria"/>
                <a:cs typeface="Cambria"/>
              </a:rPr>
              <a:t>xanth-o-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0140" y="5138674"/>
            <a:ext cx="1205428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ambria"/>
                <a:cs typeface="Cambria"/>
              </a:rPr>
              <a:t>poli</a:t>
            </a:r>
            <a:r>
              <a:rPr lang="en-US" sz="2800" dirty="0">
                <a:latin typeface="Cambria"/>
                <a:cs typeface="Cambria"/>
              </a:rPr>
              <a:t>-o-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90623" y="779789"/>
            <a:ext cx="87510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000E"/>
                </a:solidFill>
                <a:latin typeface="Cambria"/>
                <a:cs typeface="Cambria"/>
              </a:rPr>
              <a:t>blue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47505" y="1503882"/>
            <a:ext cx="97174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000E"/>
                </a:solidFill>
                <a:latin typeface="Cambria"/>
                <a:cs typeface="Cambria"/>
              </a:rPr>
              <a:t>color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57736" y="2952068"/>
            <a:ext cx="105625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000E"/>
                </a:solidFill>
                <a:latin typeface="Cambria"/>
                <a:cs typeface="Cambria"/>
              </a:rPr>
              <a:t>green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57135" y="3676161"/>
            <a:ext cx="85876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000E"/>
                </a:solidFill>
                <a:latin typeface="Cambria"/>
                <a:cs typeface="Cambria"/>
              </a:rPr>
              <a:t>grey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8568" y="5124347"/>
            <a:ext cx="262944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000E"/>
                </a:solidFill>
                <a:latin typeface="Cambria"/>
                <a:cs typeface="Cambria"/>
              </a:rPr>
              <a:t>white, colorless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78337" y="4400247"/>
            <a:ext cx="7019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000E"/>
                </a:solidFill>
                <a:latin typeface="Cambria"/>
                <a:cs typeface="Cambria"/>
              </a:rPr>
              <a:t>red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9496" y="5848443"/>
            <a:ext cx="12362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000E"/>
                </a:solidFill>
                <a:latin typeface="Cambria"/>
                <a:cs typeface="Cambria"/>
              </a:rPr>
              <a:t>yellow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0140" y="5870722"/>
            <a:ext cx="1435634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ambria"/>
                <a:cs typeface="Cambria"/>
              </a:rPr>
              <a:t>melan</a:t>
            </a:r>
            <a:r>
              <a:rPr lang="en-US" sz="2800" dirty="0">
                <a:latin typeface="Cambria"/>
                <a:cs typeface="Cambria"/>
              </a:rPr>
              <a:t>-o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63999" y="2227975"/>
            <a:ext cx="190308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000E"/>
                </a:solidFill>
                <a:latin typeface="Cambria"/>
                <a:cs typeface="Cambria"/>
              </a:rPr>
              <a:t>black, dark</a:t>
            </a:r>
          </a:p>
        </p:txBody>
      </p:sp>
      <p:cxnSp>
        <p:nvCxnSpPr>
          <p:cNvPr id="32" name="Straight Arrow Connector 31"/>
          <p:cNvCxnSpPr>
            <a:stCxn id="3" idx="3"/>
            <a:endCxn id="13" idx="1"/>
          </p:cNvCxnSpPr>
          <p:nvPr/>
        </p:nvCxnSpPr>
        <p:spPr>
          <a:xfrm>
            <a:off x="4404638" y="1007978"/>
            <a:ext cx="2442867" cy="757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3"/>
            <a:endCxn id="14" idx="1"/>
          </p:cNvCxnSpPr>
          <p:nvPr/>
        </p:nvCxnSpPr>
        <p:spPr>
          <a:xfrm>
            <a:off x="2330502" y="1740029"/>
            <a:ext cx="4427234" cy="14736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3"/>
            <a:endCxn id="12" idx="1"/>
          </p:cNvCxnSpPr>
          <p:nvPr/>
        </p:nvCxnSpPr>
        <p:spPr>
          <a:xfrm flipV="1">
            <a:off x="2252481" y="1041399"/>
            <a:ext cx="4738142" cy="14306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3"/>
            <a:endCxn id="17" idx="1"/>
          </p:cNvCxnSpPr>
          <p:nvPr/>
        </p:nvCxnSpPr>
        <p:spPr>
          <a:xfrm>
            <a:off x="2497941" y="3204131"/>
            <a:ext cx="4580396" cy="14577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3"/>
            <a:endCxn id="16" idx="1"/>
          </p:cNvCxnSpPr>
          <p:nvPr/>
        </p:nvCxnSpPr>
        <p:spPr>
          <a:xfrm>
            <a:off x="2122788" y="3936182"/>
            <a:ext cx="3135780" cy="1449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3"/>
            <a:endCxn id="18" idx="1"/>
          </p:cNvCxnSpPr>
          <p:nvPr/>
        </p:nvCxnSpPr>
        <p:spPr>
          <a:xfrm>
            <a:off x="2394322" y="4668233"/>
            <a:ext cx="4235174" cy="1441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1" idx="3"/>
            <a:endCxn id="15" idx="1"/>
          </p:cNvCxnSpPr>
          <p:nvPr/>
        </p:nvCxnSpPr>
        <p:spPr>
          <a:xfrm flipV="1">
            <a:off x="2085568" y="3937771"/>
            <a:ext cx="4871567" cy="1462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30" idx="1"/>
          </p:cNvCxnSpPr>
          <p:nvPr/>
        </p:nvCxnSpPr>
        <p:spPr>
          <a:xfrm flipV="1">
            <a:off x="2315774" y="2489585"/>
            <a:ext cx="3648225" cy="36427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4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539" y="55698"/>
            <a:ext cx="7243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FORM COMPOUND WORDS WITH NAMES OF COLOURS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667" y="724093"/>
            <a:ext cx="2473309" cy="156966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mbria"/>
                <a:cs typeface="Cambria"/>
              </a:rPr>
              <a:t>1.  A yellowish discoloration of the skin is known as .…….…….</a:t>
            </a:r>
            <a:r>
              <a:rPr lang="en-US" sz="2400" i="1" dirty="0">
                <a:latin typeface="Cambria"/>
                <a:cs typeface="Cambria"/>
              </a:rPr>
              <a:t>derma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2977" y="724094"/>
            <a:ext cx="1840268" cy="158263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23529" y="735233"/>
            <a:ext cx="2729552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2. A cell producing the dark pigment (…………...) is called ……………………</a:t>
            </a:r>
            <a:r>
              <a:rPr lang="en-US" sz="2400" i="1" dirty="0" err="1">
                <a:solidFill>
                  <a:schemeClr val="bg1"/>
                </a:solidFill>
                <a:latin typeface="Cambria"/>
                <a:cs typeface="Cambria"/>
              </a:rPr>
              <a:t>cytus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t="6527" r="19294" b="10401"/>
          <a:stretch/>
        </p:blipFill>
        <p:spPr>
          <a:xfrm>
            <a:off x="7353081" y="746371"/>
            <a:ext cx="1515179" cy="15595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0808" y="2539896"/>
            <a:ext cx="2462168" cy="1569660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3. A decreased number of red blood cells is ………………..</a:t>
            </a:r>
            <a:r>
              <a:rPr lang="en-US" sz="2400" i="1" dirty="0" err="1">
                <a:solidFill>
                  <a:srgbClr val="FFFFFF"/>
                </a:solidFill>
                <a:latin typeface="Cambria"/>
                <a:cs typeface="Cambria"/>
              </a:rPr>
              <a:t>penia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/>
          <a:srcRect r="15112"/>
          <a:stretch/>
        </p:blipFill>
        <p:spPr>
          <a:xfrm>
            <a:off x="2768050" y="2541258"/>
            <a:ext cx="1855479" cy="15628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9336" y="4355061"/>
            <a:ext cx="2729552" cy="230832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ambria"/>
                <a:cs typeface="Cambria"/>
              </a:rPr>
              <a:t>6. An excessive  discharge of white (or sometimes yellowish) mucus from the vagina is ………………..</a:t>
            </a:r>
            <a:r>
              <a:rPr lang="en-US" sz="2400" i="1" dirty="0" err="1">
                <a:latin typeface="Cambria"/>
                <a:cs typeface="Cambria"/>
              </a:rPr>
              <a:t>rrhoea</a:t>
            </a:r>
            <a:endParaRPr lang="en-US" sz="2400" i="1" dirty="0">
              <a:latin typeface="Cambria"/>
              <a:cs typeface="Cambr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/>
          <a:srcRect l="10700" r="18856"/>
          <a:stretch/>
        </p:blipFill>
        <p:spPr>
          <a:xfrm>
            <a:off x="7310618" y="4331967"/>
            <a:ext cx="1593122" cy="23428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090" y="4343619"/>
            <a:ext cx="2439886" cy="2308324"/>
          </a:xfrm>
          <a:prstGeom prst="rect">
            <a:avLst/>
          </a:prstGeom>
          <a:solidFill>
            <a:srgbClr val="1CE0D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mbria"/>
                <a:cs typeface="Cambria"/>
              </a:rPr>
              <a:t>5. A group of photosynthetic bacteria containing a blue pigment is ………….</a:t>
            </a:r>
            <a:r>
              <a:rPr lang="en-US" sz="2400" i="1" dirty="0">
                <a:latin typeface="Cambria"/>
                <a:cs typeface="Cambria"/>
              </a:rPr>
              <a:t>bacteria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/>
          <a:srcRect l="21558"/>
          <a:stretch/>
        </p:blipFill>
        <p:spPr>
          <a:xfrm>
            <a:off x="2768649" y="4343619"/>
            <a:ext cx="1810687" cy="2308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16604" y="2539896"/>
            <a:ext cx="1564254" cy="15642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23529" y="2539896"/>
            <a:ext cx="2685359" cy="1569660"/>
          </a:xfrm>
          <a:prstGeom prst="rect">
            <a:avLst/>
          </a:prstGeom>
          <a:solidFill>
            <a:srgbClr val="71BA3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mbria"/>
                <a:cs typeface="Cambria"/>
              </a:rPr>
              <a:t>4. The green pigment of plant leaves and algae is ………………</a:t>
            </a:r>
            <a:r>
              <a:rPr lang="en-US" sz="2400" i="1" dirty="0" err="1">
                <a:latin typeface="Cambria"/>
                <a:cs typeface="Cambria"/>
              </a:rPr>
              <a:t>phyllum</a:t>
            </a:r>
            <a:endParaRPr lang="en-US" sz="2400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4047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5807" y="1103745"/>
            <a:ext cx="1940281" cy="1900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7180" y="5477491"/>
            <a:ext cx="8533414" cy="12926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Cambria"/>
                <a:cs typeface="Cambria"/>
              </a:rPr>
              <a:t>SYNDACTYLIA     POLYDACTYLIA       MACRODACTYLIA                                                                                                                                                                                                                                                           ARACHNODACTYLIA            ADACTYLIA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Cambria"/>
                <a:cs typeface="Cambria"/>
              </a:rPr>
              <a:t>BRACHYDACTYLIA </a:t>
            </a:r>
            <a:r>
              <a:rPr lang="cs-CZ" sz="2600" dirty="0">
                <a:solidFill>
                  <a:schemeClr val="tx1"/>
                </a:solidFill>
                <a:latin typeface="Cambria"/>
                <a:cs typeface="Cambria"/>
              </a:rPr>
              <a:t>	</a:t>
            </a:r>
            <a:r>
              <a:rPr lang="en-US" sz="2600" dirty="0">
                <a:solidFill>
                  <a:schemeClr val="tx1"/>
                </a:solidFill>
                <a:latin typeface="Cambria"/>
                <a:cs typeface="Cambria"/>
              </a:rPr>
              <a:t>OLIGODACTYLIA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4160" y="1103745"/>
            <a:ext cx="1996433" cy="190095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232" y="3109958"/>
            <a:ext cx="1985961" cy="1849064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1086232" y="4684415"/>
            <a:ext cx="342061" cy="274607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/>
          <a:srcRect l="9826" r="10924"/>
          <a:stretch/>
        </p:blipFill>
        <p:spPr>
          <a:xfrm>
            <a:off x="3503211" y="3109958"/>
            <a:ext cx="1968488" cy="186050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/>
          <a:srcRect t="9915"/>
          <a:stretch/>
        </p:blipFill>
        <p:spPr>
          <a:xfrm>
            <a:off x="6055941" y="3109958"/>
            <a:ext cx="1952692" cy="187137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/>
          <a:srcRect l="3088" r="62603" b="26171"/>
          <a:stretch/>
        </p:blipFill>
        <p:spPr>
          <a:xfrm>
            <a:off x="298620" y="1103745"/>
            <a:ext cx="1974520" cy="190038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205923" y="91534"/>
            <a:ext cx="7196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NAME WHAT KIND OF “</a:t>
            </a:r>
            <a:r>
              <a:rPr lang="en-US" sz="2400" b="1" dirty="0">
                <a:solidFill>
                  <a:schemeClr val="accent5"/>
                </a:solidFill>
              </a:rPr>
              <a:t>-DACTYLIA</a:t>
            </a:r>
            <a:r>
              <a:rPr lang="en-US" sz="2400" b="1" dirty="0"/>
              <a:t>” IS ON THE PICTURE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61568" y="4981334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67042" y="4981334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24160" y="5054140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86232" y="621851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03478" y="621851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71699" y="621851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631089" y="610409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4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59380" y="1103745"/>
            <a:ext cx="1996434" cy="190570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1834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PATHOLOGICAL STATES AND DISEASES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5124450"/>
            <a:ext cx="7609656" cy="533400"/>
          </a:xfrm>
        </p:spPr>
        <p:txBody>
          <a:bodyPr>
            <a:noAutofit/>
          </a:bodyPr>
          <a:lstStyle/>
          <a:p>
            <a:r>
              <a:rPr lang="cs-CZ" sz="2800" dirty="0"/>
              <a:t>MEDICAL INTERVENTIONS AND EXAMINATIONS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136" y="68651"/>
            <a:ext cx="829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FORM COMPOUND TERMS WITH THE GIVEN GREEK ELEMENT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577" y="673478"/>
            <a:ext cx="858054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“pain, ache, suffering” of the body part or organ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353" y="1719307"/>
            <a:ext cx="2826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Pain in the JOINT(S)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47974" y="1685585"/>
            <a:ext cx="1750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/>
                <a:cs typeface="Cambria"/>
              </a:rPr>
              <a:t>Arthr-algia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353" y="2285537"/>
            <a:ext cx="219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STOMACH pain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61750" y="2254184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/>
                <a:cs typeface="Cambria"/>
              </a:rPr>
              <a:t>Gastr-algia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353" y="2851767"/>
            <a:ext cx="4714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Pain along the course of NERVE(S)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5870" y="2822783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/>
                <a:cs typeface="Cambria"/>
              </a:rPr>
              <a:t>Neur-algia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353" y="3417997"/>
            <a:ext cx="1768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TOOTHache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7505" y="3391382"/>
            <a:ext cx="1840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/>
                <a:cs typeface="Cambria"/>
              </a:rPr>
              <a:t>Odont-algia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353" y="4550457"/>
            <a:ext cx="1574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HEADache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66" y="4533494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/>
                <a:cs typeface="Cambria"/>
              </a:rPr>
              <a:t>Cephal-algia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353" y="3984227"/>
            <a:ext cx="299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Pain in the HIP JOINT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50466" y="3896583"/>
            <a:ext cx="148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mbria"/>
                <a:cs typeface="Cambria"/>
              </a:rPr>
              <a:t>Cox-</a:t>
            </a:r>
            <a:r>
              <a:rPr lang="en-US" sz="2400" b="1" dirty="0" err="1">
                <a:solidFill>
                  <a:srgbClr val="C00000"/>
                </a:solidFill>
                <a:latin typeface="Cambria"/>
                <a:cs typeface="Cambria"/>
              </a:rPr>
              <a:t>algia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353" y="5116687"/>
            <a:ext cx="2753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Pain in the UTERUS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50466" y="5097179"/>
            <a:ext cx="1647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/>
                <a:cs typeface="Cambria"/>
              </a:rPr>
              <a:t>Metr-algia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353" y="5682915"/>
            <a:ext cx="273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Pain in the BREAST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36481" y="5665777"/>
            <a:ext cx="3561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mbria"/>
                <a:cs typeface="Cambria"/>
              </a:rPr>
              <a:t>Mast-</a:t>
            </a:r>
            <a:r>
              <a:rPr lang="en-US" sz="2400" b="1" dirty="0" err="1">
                <a:solidFill>
                  <a:srgbClr val="C00000"/>
                </a:solidFill>
                <a:latin typeface="Cambria"/>
                <a:cs typeface="Cambria"/>
              </a:rPr>
              <a:t>algia</a:t>
            </a:r>
            <a:r>
              <a:rPr lang="en-US" sz="2400" b="1" dirty="0">
                <a:solidFill>
                  <a:srgbClr val="C00000"/>
                </a:solidFill>
                <a:latin typeface="Cambria"/>
                <a:cs typeface="Cambria"/>
              </a:rPr>
              <a:t>/</a:t>
            </a:r>
            <a:r>
              <a:rPr lang="en-US" sz="2400" b="1" dirty="0" err="1">
                <a:solidFill>
                  <a:srgbClr val="C00000"/>
                </a:solidFill>
                <a:latin typeface="Cambria"/>
                <a:cs typeface="Cambria"/>
              </a:rPr>
              <a:t>Mamm-algia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061" y="6225215"/>
            <a:ext cx="413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Pain in the SMALL INTESTINE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47373" y="6174656"/>
            <a:ext cx="1750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mbria"/>
                <a:cs typeface="Cambria"/>
              </a:rPr>
              <a:t>Enter-</a:t>
            </a:r>
            <a:r>
              <a:rPr lang="en-US" sz="2400" b="1" dirty="0" err="1">
                <a:solidFill>
                  <a:srgbClr val="C00000"/>
                </a:solidFill>
                <a:latin typeface="Cambria"/>
                <a:cs typeface="Cambria"/>
              </a:rPr>
              <a:t>algia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AE6948E-750B-4BD7-8753-178DF1DF7B06}"/>
              </a:ext>
            </a:extLst>
          </p:cNvPr>
          <p:cNvSpPr txBox="1"/>
          <p:nvPr/>
        </p:nvSpPr>
        <p:spPr>
          <a:xfrm>
            <a:off x="6847373" y="673478"/>
            <a:ext cx="194155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-ALGIA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103006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539" y="66837"/>
            <a:ext cx="839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EXPLAIN THE MEANING OF COMPOUND and DERIVED WORDS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3611" y="3065950"/>
            <a:ext cx="1808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/>
                <a:cs typeface="Cambria"/>
              </a:rPr>
              <a:t>Haemolysis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967" y="2585843"/>
            <a:ext cx="174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/>
                <a:cs typeface="Cambria"/>
              </a:rPr>
              <a:t>Pyretolysis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157" y="698537"/>
            <a:ext cx="8507016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  <a:cs typeface="Cambria"/>
              </a:rPr>
              <a:t>1) </a:t>
            </a:r>
            <a:r>
              <a:rPr lang="en-US" sz="2400" i="1" dirty="0">
                <a:latin typeface="Calibri" pitchFamily="34" charset="0"/>
                <a:cs typeface="Cambria"/>
              </a:rPr>
              <a:t>Biochemistry</a:t>
            </a:r>
            <a:r>
              <a:rPr lang="en-US" sz="2400" dirty="0">
                <a:latin typeface="Calibri" pitchFamily="34" charset="0"/>
                <a:cs typeface="Cambria"/>
              </a:rPr>
              <a:t>: dissolution, destruction of c</a:t>
            </a:r>
            <a:r>
              <a:rPr lang="cs-CZ" sz="2400" dirty="0" err="1">
                <a:latin typeface="Calibri" pitchFamily="34" charset="0"/>
                <a:cs typeface="Cambria"/>
              </a:rPr>
              <a:t>ells</a:t>
            </a:r>
            <a:endParaRPr lang="cs-CZ" sz="2400" dirty="0">
              <a:latin typeface="Calibri" pitchFamily="34" charset="0"/>
              <a:cs typeface="Cambria"/>
            </a:endParaRPr>
          </a:p>
          <a:p>
            <a:r>
              <a:rPr lang="en-US" sz="2400" dirty="0">
                <a:latin typeface="Calibri" pitchFamily="34" charset="0"/>
                <a:cs typeface="Cambria"/>
              </a:rPr>
              <a:t>2) </a:t>
            </a:r>
            <a:r>
              <a:rPr lang="cs-CZ" sz="2400" i="1" dirty="0" err="1">
                <a:latin typeface="Calibri" pitchFamily="34" charset="0"/>
                <a:cs typeface="Cambria"/>
              </a:rPr>
              <a:t>Clinical</a:t>
            </a:r>
            <a:r>
              <a:rPr lang="cs-CZ" sz="2400" i="1" dirty="0">
                <a:latin typeface="Calibri" pitchFamily="34" charset="0"/>
                <a:cs typeface="Cambria"/>
              </a:rPr>
              <a:t> terminology</a:t>
            </a:r>
            <a:r>
              <a:rPr lang="en-US" sz="2400" dirty="0">
                <a:latin typeface="Calibri" pitchFamily="34" charset="0"/>
                <a:cs typeface="Cambria"/>
              </a:rPr>
              <a:t>: gradual subsiding of the symptoms of an acute disease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3611" y="3592826"/>
            <a:ext cx="2117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/>
                <a:cs typeface="Cambria"/>
              </a:rPr>
              <a:t>Spondylolysis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611" y="4119702"/>
            <a:ext cx="1906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/>
                <a:cs typeface="Cambria"/>
              </a:rPr>
              <a:t>Spasmolysis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611" y="4646578"/>
            <a:ext cx="128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mbria"/>
                <a:cs typeface="Cambria"/>
              </a:rPr>
              <a:t>Dialysis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11" y="5173454"/>
            <a:ext cx="1610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/>
                <a:cs typeface="Cambria"/>
              </a:rPr>
              <a:t>Osteolysis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611" y="5700330"/>
            <a:ext cx="163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/>
                <a:cs typeface="Cambria"/>
              </a:rPr>
              <a:t>Necrolysis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611" y="6227203"/>
            <a:ext cx="2002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/>
                <a:cs typeface="Cambria"/>
              </a:rPr>
              <a:t>Bacteriolysis</a:t>
            </a:r>
            <a:endParaRPr lang="en-US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8637" y="2585843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Reduction of fever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43027" y="3047508"/>
            <a:ext cx="4382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Disintegration of red blood cells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027" y="4108272"/>
            <a:ext cx="3945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Relaxation of muscle spasms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43027" y="4638654"/>
            <a:ext cx="579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Separation of smaller and larger molecules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43027" y="5169036"/>
            <a:ext cx="574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Dissolution or degeneration of bone tissue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3027" y="5699418"/>
            <a:ext cx="600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Disintegration and dissolution of dead tissue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43027" y="6229801"/>
            <a:ext cx="5085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Dissolution or destruction of bacteria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43027" y="3577890"/>
            <a:ext cx="5878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Defect in the connection between vertebrae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C525A407-6EFB-4C6A-9C58-5CA885704438}"/>
              </a:ext>
            </a:extLst>
          </p:cNvPr>
          <p:cNvSpPr txBox="1"/>
          <p:nvPr/>
        </p:nvSpPr>
        <p:spPr>
          <a:xfrm>
            <a:off x="6729483" y="1542035"/>
            <a:ext cx="194155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-LYSIS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271257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289" y="173522"/>
            <a:ext cx="326916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2400" dirty="0" err="1">
                <a:latin typeface="Calibri" pitchFamily="34" charset="0"/>
              </a:rPr>
              <a:t>unspecified</a:t>
            </a:r>
            <a:r>
              <a:rPr lang="cs-CZ" sz="2400" b="1" dirty="0">
                <a:latin typeface="Calibri" pitchFamily="34" charset="0"/>
              </a:rPr>
              <a:t> </a:t>
            </a:r>
            <a:r>
              <a:rPr lang="cs-CZ" sz="2400" dirty="0" err="1">
                <a:latin typeface="Calibri" pitchFamily="34" charset="0"/>
              </a:rPr>
              <a:t>pathology</a:t>
            </a:r>
            <a:r>
              <a:rPr lang="cs-CZ" sz="2400" dirty="0">
                <a:latin typeface="Calibri" pitchFamily="34" charset="0"/>
              </a:rPr>
              <a:t> </a:t>
            </a:r>
            <a:r>
              <a:rPr lang="cs-CZ" sz="2400" dirty="0" err="1">
                <a:latin typeface="Calibri" pitchFamily="34" charset="0"/>
              </a:rPr>
              <a:t>of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667" y="1359067"/>
            <a:ext cx="2095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528A02"/>
                </a:solidFill>
                <a:latin typeface="Cambria"/>
                <a:cs typeface="Cambria"/>
              </a:rPr>
              <a:t>Psychopathia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667" y="1951276"/>
            <a:ext cx="2268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latin typeface="Cambria"/>
                <a:cs typeface="Cambria"/>
              </a:rPr>
              <a:t>heart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pathology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667" y="2543485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528A02"/>
                </a:solidFill>
                <a:latin typeface="Cambria"/>
                <a:cs typeface="Cambria"/>
              </a:rPr>
              <a:t>Neuropathia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667" y="3727903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528A02"/>
                </a:solidFill>
                <a:latin typeface="Cambria"/>
                <a:cs typeface="Cambria"/>
              </a:rPr>
              <a:t>Angiopathia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667" y="3135694"/>
            <a:ext cx="251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latin typeface="Cambria"/>
                <a:cs typeface="Cambria"/>
              </a:rPr>
              <a:t>cartilage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disorder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667" y="4320112"/>
            <a:ext cx="182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Cambria"/>
                <a:cs typeface="Cambria"/>
              </a:rPr>
              <a:t>c</a:t>
            </a:r>
            <a:r>
              <a:rPr lang="en-US" sz="2400" dirty="0">
                <a:latin typeface="Cambria"/>
                <a:cs typeface="Cambria"/>
              </a:rPr>
              <a:t>ell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disorder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667" y="4912321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528A02"/>
                </a:solidFill>
                <a:latin typeface="Cambria"/>
                <a:cs typeface="Cambria"/>
              </a:rPr>
              <a:t>Rhinopathia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667" y="5504530"/>
            <a:ext cx="2475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latin typeface="Cambria"/>
                <a:cs typeface="Cambria"/>
              </a:rPr>
              <a:t>tongue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pathology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667" y="6096738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528A02"/>
                </a:solidFill>
                <a:latin typeface="Cambria"/>
                <a:cs typeface="Cambria"/>
              </a:rPr>
              <a:t>Myopathia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1632" y="183981"/>
            <a:ext cx="1588897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prolapse</a:t>
            </a:r>
            <a:r>
              <a:rPr lang="cs-CZ" sz="2400" dirty="0">
                <a:latin typeface="Calibri" pitchFamily="34" charset="0"/>
              </a:rPr>
              <a:t> </a:t>
            </a:r>
            <a:r>
              <a:rPr lang="cs-CZ" sz="2400" dirty="0" err="1">
                <a:latin typeface="Calibri" pitchFamily="34" charset="0"/>
              </a:rPr>
              <a:t>of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4399" y="1359065"/>
            <a:ext cx="2577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Prolapse of uterus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34399" y="1949480"/>
            <a:ext cx="197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528A02"/>
                </a:solidFill>
                <a:latin typeface="Cambria"/>
                <a:cs typeface="Cambria"/>
              </a:rPr>
              <a:t>Gastroptosis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4399" y="2539895"/>
            <a:ext cx="396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Prolapse of Fallopian tube(s)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34399" y="3130310"/>
            <a:ext cx="1648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528A02"/>
                </a:solidFill>
                <a:latin typeface="Cambria"/>
                <a:cs typeface="Cambria"/>
              </a:rPr>
              <a:t>Coloptosis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96813" y="3858447"/>
            <a:ext cx="261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Prolapse of kidney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34399" y="4311138"/>
            <a:ext cx="2343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528A02"/>
                </a:solidFill>
                <a:latin typeface="Cambria"/>
                <a:cs typeface="Cambria"/>
              </a:rPr>
              <a:t>Blepharoptosis</a:t>
            </a:r>
            <a:endParaRPr lang="en-US" sz="2400" b="1" dirty="0">
              <a:solidFill>
                <a:srgbClr val="528A02"/>
              </a:solidFill>
              <a:latin typeface="Cambria"/>
              <a:cs typeface="Cambria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8F40E48-684D-49FE-A3B1-EFD86213F8BC}"/>
              </a:ext>
            </a:extLst>
          </p:cNvPr>
          <p:cNvSpPr txBox="1"/>
          <p:nvPr/>
        </p:nvSpPr>
        <p:spPr>
          <a:xfrm>
            <a:off x="6847373" y="673478"/>
            <a:ext cx="194155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-PTOSIS</a:t>
            </a:r>
            <a:endParaRPr lang="sk-SK" sz="3200" b="1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5A2C16A-EE0F-4FB4-8FDC-20EC7412CC5C}"/>
              </a:ext>
            </a:extLst>
          </p:cNvPr>
          <p:cNvSpPr txBox="1"/>
          <p:nvPr/>
        </p:nvSpPr>
        <p:spPr>
          <a:xfrm>
            <a:off x="2630443" y="651560"/>
            <a:ext cx="194155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-PATHIA</a:t>
            </a:r>
            <a:endParaRPr lang="sk-SK" sz="3200" b="1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8B4A0E0-BF41-467A-83C6-1DFD83DC22F8}"/>
              </a:ext>
            </a:extLst>
          </p:cNvPr>
          <p:cNvSpPr txBox="1"/>
          <p:nvPr/>
        </p:nvSpPr>
        <p:spPr>
          <a:xfrm>
            <a:off x="2385112" y="1341559"/>
            <a:ext cx="129614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mind</a:t>
            </a:r>
            <a:endParaRPr lang="sk-SK" b="1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14DA379F-A2E4-4B9B-AF06-BAAEFC82FA62}"/>
              </a:ext>
            </a:extLst>
          </p:cNvPr>
          <p:cNvSpPr txBox="1"/>
          <p:nvPr/>
        </p:nvSpPr>
        <p:spPr>
          <a:xfrm>
            <a:off x="2558237" y="1963352"/>
            <a:ext cx="129614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cardio</a:t>
            </a:r>
            <a:r>
              <a:rPr lang="cs-CZ" sz="2400" b="1" dirty="0"/>
              <a:t>-</a:t>
            </a:r>
            <a:endParaRPr lang="sk-SK" b="1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A8D7F17-A125-4322-8DBC-D99F1CA3C87A}"/>
              </a:ext>
            </a:extLst>
          </p:cNvPr>
          <p:cNvSpPr txBox="1"/>
          <p:nvPr/>
        </p:nvSpPr>
        <p:spPr>
          <a:xfrm>
            <a:off x="2231224" y="2620832"/>
            <a:ext cx="129614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nerves</a:t>
            </a:r>
            <a:endParaRPr lang="sk-SK" b="1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DCE1D5A3-76DB-4F69-BA77-34A936A9FFE5}"/>
              </a:ext>
            </a:extLst>
          </p:cNvPr>
          <p:cNvSpPr txBox="1"/>
          <p:nvPr/>
        </p:nvSpPr>
        <p:spPr>
          <a:xfrm>
            <a:off x="2765538" y="3183294"/>
            <a:ext cx="156109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chondro-</a:t>
            </a:r>
            <a:endParaRPr lang="sk-SK" b="1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BF24A52-D717-413B-A891-9A86AC3CF372}"/>
              </a:ext>
            </a:extLst>
          </p:cNvPr>
          <p:cNvSpPr txBox="1"/>
          <p:nvPr/>
        </p:nvSpPr>
        <p:spPr>
          <a:xfrm>
            <a:off x="2157348" y="3753794"/>
            <a:ext cx="129614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vessels</a:t>
            </a:r>
            <a:endParaRPr lang="sk-SK" b="1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98A6D0A3-69E9-4508-98F3-8D891B16136E}"/>
              </a:ext>
            </a:extLst>
          </p:cNvPr>
          <p:cNvSpPr txBox="1"/>
          <p:nvPr/>
        </p:nvSpPr>
        <p:spPr>
          <a:xfrm>
            <a:off x="2119335" y="4384503"/>
            <a:ext cx="129614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cyto</a:t>
            </a:r>
            <a:r>
              <a:rPr lang="cs-CZ" sz="2400" b="1" dirty="0"/>
              <a:t>-</a:t>
            </a:r>
            <a:endParaRPr lang="sk-SK" b="1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F4F3510A-7E22-45E9-B170-88F50F41C20B}"/>
              </a:ext>
            </a:extLst>
          </p:cNvPr>
          <p:cNvSpPr txBox="1"/>
          <p:nvPr/>
        </p:nvSpPr>
        <p:spPr>
          <a:xfrm>
            <a:off x="2157348" y="4960529"/>
            <a:ext cx="129614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nose</a:t>
            </a:r>
            <a:endParaRPr lang="sk-SK" b="1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603A2A8D-7862-4FE9-B67F-7ABAFE2BAAE3}"/>
              </a:ext>
            </a:extLst>
          </p:cNvPr>
          <p:cNvSpPr txBox="1"/>
          <p:nvPr/>
        </p:nvSpPr>
        <p:spPr>
          <a:xfrm>
            <a:off x="2760217" y="5619446"/>
            <a:ext cx="129614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glosso</a:t>
            </a:r>
            <a:r>
              <a:rPr lang="cs-CZ" sz="2400" b="1" dirty="0"/>
              <a:t>-</a:t>
            </a:r>
            <a:endParaRPr lang="sk-SK" b="1" dirty="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7DC4AA3A-FA95-4AB8-96BF-C520997FFC24}"/>
              </a:ext>
            </a:extLst>
          </p:cNvPr>
          <p:cNvSpPr txBox="1"/>
          <p:nvPr/>
        </p:nvSpPr>
        <p:spPr>
          <a:xfrm>
            <a:off x="1934419" y="6211654"/>
            <a:ext cx="191996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muscles</a:t>
            </a:r>
            <a:endParaRPr lang="sk-SK" b="1" dirty="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DB83C9B0-2AD6-4EB7-B272-B1AAFFBE0C7D}"/>
              </a:ext>
            </a:extLst>
          </p:cNvPr>
          <p:cNvSpPr txBox="1"/>
          <p:nvPr/>
        </p:nvSpPr>
        <p:spPr>
          <a:xfrm>
            <a:off x="6703482" y="1692461"/>
            <a:ext cx="238425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hystero</a:t>
            </a:r>
            <a:r>
              <a:rPr lang="cs-CZ" sz="2400" b="1" dirty="0"/>
              <a:t>/metro-</a:t>
            </a:r>
            <a:endParaRPr lang="sk-SK" b="1" dirty="0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5BA4BD09-4379-4E3C-B5D2-450E117AE66A}"/>
              </a:ext>
            </a:extLst>
          </p:cNvPr>
          <p:cNvSpPr txBox="1"/>
          <p:nvPr/>
        </p:nvSpPr>
        <p:spPr>
          <a:xfrm>
            <a:off x="6599466" y="2194184"/>
            <a:ext cx="164494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stomach</a:t>
            </a:r>
            <a:endParaRPr lang="sk-SK" b="1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F876B9D8-A810-4E63-95CB-D0D68405DB8B}"/>
              </a:ext>
            </a:extLst>
          </p:cNvPr>
          <p:cNvSpPr txBox="1"/>
          <p:nvPr/>
        </p:nvSpPr>
        <p:spPr>
          <a:xfrm>
            <a:off x="6867379" y="2914580"/>
            <a:ext cx="164494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salpingo</a:t>
            </a:r>
            <a:r>
              <a:rPr lang="cs-CZ" sz="2400" b="1" dirty="0"/>
              <a:t>-</a:t>
            </a:r>
            <a:endParaRPr lang="sk-SK" b="1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8E23A6C3-B794-42A4-8182-5BAB3D97A973}"/>
              </a:ext>
            </a:extLst>
          </p:cNvPr>
          <p:cNvSpPr txBox="1"/>
          <p:nvPr/>
        </p:nvSpPr>
        <p:spPr>
          <a:xfrm>
            <a:off x="5967434" y="3425517"/>
            <a:ext cx="129614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colon</a:t>
            </a:r>
            <a:endParaRPr lang="sk-SK" b="1" dirty="0"/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11E70694-D648-469B-BDDC-BAB4A09B0C18}"/>
              </a:ext>
            </a:extLst>
          </p:cNvPr>
          <p:cNvSpPr txBox="1"/>
          <p:nvPr/>
        </p:nvSpPr>
        <p:spPr>
          <a:xfrm>
            <a:off x="7263578" y="3898750"/>
            <a:ext cx="152535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nephro</a:t>
            </a:r>
            <a:r>
              <a:rPr lang="cs-CZ" sz="2400" b="1" dirty="0"/>
              <a:t>-</a:t>
            </a:r>
            <a:endParaRPr lang="sk-SK" b="1" dirty="0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5C24974E-D0BD-45B2-90A6-DDED8918F095}"/>
              </a:ext>
            </a:extLst>
          </p:cNvPr>
          <p:cNvSpPr txBox="1"/>
          <p:nvPr/>
        </p:nvSpPr>
        <p:spPr>
          <a:xfrm>
            <a:off x="6834453" y="4722137"/>
            <a:ext cx="129614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eyelid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94166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779220"/>
            <a:ext cx="3683844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err="1">
                <a:latin typeface="Calibri" pitchFamily="34" charset="0"/>
                <a:cs typeface="Calibri" pitchFamily="34" charset="0"/>
              </a:rPr>
              <a:t>recor</a:t>
            </a:r>
            <a:r>
              <a:rPr lang="cs-CZ" sz="2400" dirty="0">
                <a:latin typeface="Calibri" pitchFamily="34" charset="0"/>
                <a:cs typeface="Calibri" pitchFamily="34" charset="0"/>
              </a:rPr>
              <a:t>d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ing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imag</a:t>
            </a:r>
            <a:r>
              <a:rPr lang="cs-CZ" sz="2400" dirty="0" err="1">
                <a:latin typeface="Calibri" pitchFamily="34" charset="0"/>
                <a:cs typeface="Calibri" pitchFamily="34" charset="0"/>
              </a:rPr>
              <a:t>ing</a:t>
            </a:r>
            <a:r>
              <a:rPr lang="cs-CZ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>
                <a:latin typeface="Calibri" pitchFamily="34" charset="0"/>
                <a:cs typeface="Calibri" pitchFamily="34" charset="0"/>
              </a:rPr>
              <a:t>of</a:t>
            </a:r>
            <a:endParaRPr lang="en-US" sz="2400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751311"/>
            <a:ext cx="6387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A breast examination with imaging technology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3759423"/>
            <a:ext cx="8949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A vessels examination with some type of viewing/recording device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4725144"/>
            <a:ext cx="7718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Internal organs examination by taking X-ray photographs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5621178"/>
            <a:ext cx="7551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The process of recording electrical impulses of the heart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2204864"/>
            <a:ext cx="32015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Mamm</a:t>
            </a:r>
            <a:r>
              <a:rPr lang="en-US" sz="2400" b="1" dirty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graphia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3284984"/>
            <a:ext cx="231345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Angi</a:t>
            </a:r>
            <a:r>
              <a:rPr lang="en-US" sz="2400" b="1" dirty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graphia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4221088"/>
            <a:ext cx="231345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Radi</a:t>
            </a:r>
            <a:r>
              <a:rPr lang="en-US" sz="2400" b="1" dirty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graphia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5157017"/>
            <a:ext cx="361183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Electr</a:t>
            </a:r>
            <a:r>
              <a:rPr lang="en-US" sz="2400" b="1" dirty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cardi</a:t>
            </a:r>
            <a:r>
              <a:rPr lang="en-US" sz="2400" b="1" dirty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>
                <a:solidFill>
                  <a:srgbClr val="990000"/>
                </a:solidFill>
                <a:latin typeface="Cambria"/>
                <a:cs typeface="Cambria"/>
              </a:rPr>
              <a:t>graphia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6FF94ED-9E9F-4210-B82F-6D1008A3F8D3}"/>
              </a:ext>
            </a:extLst>
          </p:cNvPr>
          <p:cNvSpPr txBox="1"/>
          <p:nvPr/>
        </p:nvSpPr>
        <p:spPr>
          <a:xfrm>
            <a:off x="4427984" y="784503"/>
            <a:ext cx="2448272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-GRAPHIA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19294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1" grpId="0"/>
      <p:bldP spid="13" grpId="0"/>
      <p:bldP spid="16" grpId="0"/>
      <p:bldP spid="17" grpId="0"/>
      <p:bldP spid="20" grpId="0"/>
      <p:bldP spid="23" grpId="0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365</TotalTime>
  <Words>1061</Words>
  <Application>Microsoft Office PowerPoint</Application>
  <PresentationFormat>Předvádění na obrazovce (4:3)</PresentationFormat>
  <Paragraphs>322</Paragraphs>
  <Slides>19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Arial</vt:lpstr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Původ</vt:lpstr>
      <vt:lpstr>Prezentace aplikace PowerPoint</vt:lpstr>
      <vt:lpstr>Prezentace aplikace PowerPoint</vt:lpstr>
      <vt:lpstr>Prezentace aplikace PowerPoint</vt:lpstr>
      <vt:lpstr>Prezentace aplikace PowerPoint</vt:lpstr>
      <vt:lpstr>PATHOLOGICAL STATES AND DISEASES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READ THE DIAGNOSES, GIVE THE FULL FORMS OF THE ABBREVIATED TERMS. EXPLAIN THE COMPOUNDS.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PATHOLOGICAL STATES AND DISEASES</dc:title>
  <dc:creator>Gachallová Natália</dc:creator>
  <cp:lastModifiedBy>Natália Gachallová</cp:lastModifiedBy>
  <cp:revision>46</cp:revision>
  <dcterms:created xsi:type="dcterms:W3CDTF">2017-02-20T12:17:13Z</dcterms:created>
  <dcterms:modified xsi:type="dcterms:W3CDTF">2019-02-11T15:03:19Z</dcterms:modified>
</cp:coreProperties>
</file>