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256" r:id="rId2"/>
    <p:sldId id="257" r:id="rId3"/>
    <p:sldId id="331" r:id="rId4"/>
    <p:sldId id="258" r:id="rId5"/>
    <p:sldId id="259" r:id="rId6"/>
    <p:sldId id="333" r:id="rId7"/>
    <p:sldId id="260" r:id="rId8"/>
    <p:sldId id="337" r:id="rId9"/>
    <p:sldId id="261" r:id="rId10"/>
    <p:sldId id="262" r:id="rId11"/>
    <p:sldId id="263" r:id="rId12"/>
    <p:sldId id="264" r:id="rId13"/>
    <p:sldId id="306" r:id="rId14"/>
    <p:sldId id="307" r:id="rId15"/>
    <p:sldId id="308" r:id="rId16"/>
    <p:sldId id="265" r:id="rId17"/>
    <p:sldId id="267" r:id="rId18"/>
    <p:sldId id="268" r:id="rId19"/>
    <p:sldId id="269" r:id="rId20"/>
    <p:sldId id="270" r:id="rId21"/>
    <p:sldId id="338" r:id="rId22"/>
    <p:sldId id="271" r:id="rId23"/>
    <p:sldId id="272" r:id="rId24"/>
    <p:sldId id="309" r:id="rId25"/>
    <p:sldId id="273" r:id="rId26"/>
    <p:sldId id="332" r:id="rId27"/>
    <p:sldId id="274" r:id="rId28"/>
    <p:sldId id="348" r:id="rId29"/>
    <p:sldId id="275" r:id="rId30"/>
    <p:sldId id="339" r:id="rId31"/>
    <p:sldId id="276" r:id="rId32"/>
    <p:sldId id="277" r:id="rId33"/>
    <p:sldId id="278" r:id="rId34"/>
    <p:sldId id="335" r:id="rId35"/>
    <p:sldId id="279" r:id="rId36"/>
    <p:sldId id="280" r:id="rId37"/>
    <p:sldId id="281" r:id="rId38"/>
    <p:sldId id="282" r:id="rId39"/>
    <p:sldId id="283" r:id="rId40"/>
    <p:sldId id="284" r:id="rId41"/>
    <p:sldId id="349" r:id="rId42"/>
    <p:sldId id="285" r:id="rId43"/>
    <p:sldId id="286" r:id="rId44"/>
    <p:sldId id="287" r:id="rId45"/>
    <p:sldId id="288" r:id="rId46"/>
    <p:sldId id="340" r:id="rId47"/>
    <p:sldId id="289" r:id="rId48"/>
    <p:sldId id="290" r:id="rId49"/>
    <p:sldId id="291" r:id="rId50"/>
    <p:sldId id="342" r:id="rId51"/>
    <p:sldId id="292" r:id="rId52"/>
    <p:sldId id="343" r:id="rId53"/>
    <p:sldId id="293" r:id="rId54"/>
    <p:sldId id="294" r:id="rId55"/>
    <p:sldId id="341" r:id="rId56"/>
    <p:sldId id="295" r:id="rId57"/>
    <p:sldId id="296" r:id="rId58"/>
    <p:sldId id="297" r:id="rId59"/>
    <p:sldId id="311" r:id="rId60"/>
    <p:sldId id="298" r:id="rId61"/>
    <p:sldId id="310" r:id="rId62"/>
    <p:sldId id="312" r:id="rId63"/>
    <p:sldId id="314" r:id="rId64"/>
    <p:sldId id="313" r:id="rId65"/>
    <p:sldId id="315" r:id="rId66"/>
    <p:sldId id="316" r:id="rId67"/>
    <p:sldId id="317" r:id="rId68"/>
    <p:sldId id="322" r:id="rId69"/>
    <p:sldId id="321" r:id="rId70"/>
    <p:sldId id="320" r:id="rId71"/>
    <p:sldId id="319" r:id="rId72"/>
    <p:sldId id="325" r:id="rId73"/>
    <p:sldId id="324" r:id="rId74"/>
    <p:sldId id="323" r:id="rId75"/>
    <p:sldId id="318" r:id="rId76"/>
    <p:sldId id="330" r:id="rId77"/>
    <p:sldId id="329" r:id="rId78"/>
    <p:sldId id="299" r:id="rId79"/>
    <p:sldId id="344" r:id="rId80"/>
    <p:sldId id="300" r:id="rId81"/>
    <p:sldId id="336" r:id="rId82"/>
    <p:sldId id="301" r:id="rId83"/>
    <p:sldId id="302" r:id="rId84"/>
    <p:sldId id="345" r:id="rId85"/>
    <p:sldId id="303" r:id="rId86"/>
    <p:sldId id="346" r:id="rId87"/>
    <p:sldId id="304" r:id="rId88"/>
    <p:sldId id="347" r:id="rId89"/>
    <p:sldId id="305" r:id="rId9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cs-CZ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219D2057-7B59-4DE2-B302-AB1B1B55D9AA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ED36E6-6997-4492-B6C5-E3465317DCC3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38A83-7D7F-4438-9919-22BE70B49BFB}" type="slidenum">
              <a:rPr lang="cs-CZ"/>
              <a:pPr/>
              <a:t>1</a:t>
            </a:fld>
            <a:endParaRPr lang="cs-CZ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9B3DA-E31D-4482-B681-03888C3D2767}" type="slidenum">
              <a:rPr lang="cs-CZ"/>
              <a:pPr/>
              <a:t>11</a:t>
            </a:fld>
            <a:endParaRPr lang="cs-CZ"/>
          </a:p>
        </p:txBody>
      </p:sp>
      <p:sp>
        <p:nvSpPr>
          <p:cNvPr id="69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642093-D60B-42D8-B43D-A1A85A15660C}" type="slidenum">
              <a:rPr lang="cs-CZ"/>
              <a:pPr/>
              <a:t>12</a:t>
            </a:fld>
            <a:endParaRPr lang="cs-CZ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A25B9-D048-417F-B1DF-0B9E3CF0B38E}" type="slidenum">
              <a:rPr lang="cs-CZ"/>
              <a:pPr/>
              <a:t>13</a:t>
            </a:fld>
            <a:endParaRPr lang="cs-CZ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36CCE7-3C1F-4E19-8027-863F7F2F8012}" type="slidenum">
              <a:rPr lang="cs-CZ"/>
              <a:pPr/>
              <a:t>14</a:t>
            </a:fld>
            <a:endParaRPr lang="cs-CZ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17289D-1AA0-4E9C-8836-960DA37B5620}" type="slidenum">
              <a:rPr lang="cs-CZ"/>
              <a:pPr/>
              <a:t>15</a:t>
            </a:fld>
            <a:endParaRPr lang="cs-CZ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3A075-9DB3-485C-8115-08A25B640A79}" type="slidenum">
              <a:rPr lang="cs-CZ"/>
              <a:pPr/>
              <a:t>16</a:t>
            </a:fld>
            <a:endParaRPr lang="cs-CZ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72437A-185D-47FE-9352-CA3E74E889E7}" type="slidenum">
              <a:rPr lang="cs-CZ"/>
              <a:pPr/>
              <a:t>17</a:t>
            </a:fld>
            <a:endParaRPr lang="cs-CZ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DACC7-EF73-4D4D-929B-02C769E47C82}" type="slidenum">
              <a:rPr lang="cs-CZ"/>
              <a:pPr/>
              <a:t>18</a:t>
            </a:fld>
            <a:endParaRPr lang="cs-CZ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207ED-F2D1-4E13-9F58-94F08FCC5603}" type="slidenum">
              <a:rPr lang="cs-CZ"/>
              <a:pPr/>
              <a:t>19</a:t>
            </a:fld>
            <a:endParaRPr lang="cs-CZ"/>
          </a:p>
        </p:txBody>
      </p:sp>
      <p:sp>
        <p:nvSpPr>
          <p:cNvPr id="757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191A8-09E5-4337-B704-7FB3E35C749C}" type="slidenum">
              <a:rPr lang="cs-CZ"/>
              <a:pPr/>
              <a:t>20</a:t>
            </a:fld>
            <a:endParaRPr lang="cs-CZ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0A8AF-D052-4536-BB14-9B0511C6FB3E}" type="slidenum">
              <a:rPr lang="cs-CZ"/>
              <a:pPr/>
              <a:t>2</a:t>
            </a:fld>
            <a:endParaRPr lang="cs-CZ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EC03F1-5440-483E-80B0-4C8023B089AE}" type="slidenum">
              <a:rPr lang="cs-CZ"/>
              <a:pPr/>
              <a:t>22</a:t>
            </a:fld>
            <a:endParaRPr lang="cs-CZ"/>
          </a:p>
        </p:txBody>
      </p:sp>
      <p:sp>
        <p:nvSpPr>
          <p:cNvPr id="77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92C12-9ACA-40D7-B585-61DDBE4CB68E}" type="slidenum">
              <a:rPr lang="cs-CZ"/>
              <a:pPr/>
              <a:t>23</a:t>
            </a:fld>
            <a:endParaRPr lang="cs-CZ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9FF256-5481-4A79-8A4B-46D7EB0F4414}" type="slidenum">
              <a:rPr lang="cs-CZ"/>
              <a:pPr/>
              <a:t>24</a:t>
            </a:fld>
            <a:endParaRPr lang="cs-CZ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7A3440-496E-4A5F-9851-8C633513A981}" type="slidenum">
              <a:rPr lang="cs-CZ"/>
              <a:pPr/>
              <a:t>25</a:t>
            </a:fld>
            <a:endParaRPr lang="cs-CZ"/>
          </a:p>
        </p:txBody>
      </p:sp>
      <p:sp>
        <p:nvSpPr>
          <p:cNvPr id="79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8A5384-406B-444E-968E-D6095DF2B272}" type="slidenum">
              <a:rPr lang="cs-CZ"/>
              <a:pPr/>
              <a:t>26</a:t>
            </a:fld>
            <a:endParaRPr lang="cs-CZ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9CFC0-C6EB-42C6-91C8-DC3FC4CD1462}" type="slidenum">
              <a:rPr lang="cs-CZ"/>
              <a:pPr/>
              <a:t>27</a:t>
            </a:fld>
            <a:endParaRPr lang="cs-CZ"/>
          </a:p>
        </p:txBody>
      </p:sp>
      <p:sp>
        <p:nvSpPr>
          <p:cNvPr id="8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DC47E-BE6C-4E8C-AAA8-E323AEBC1B62}" type="slidenum">
              <a:rPr lang="cs-CZ"/>
              <a:pPr/>
              <a:t>29</a:t>
            </a:fld>
            <a:endParaRPr lang="cs-CZ"/>
          </a:p>
        </p:txBody>
      </p:sp>
      <p:sp>
        <p:nvSpPr>
          <p:cNvPr id="81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12E6A-5C2C-48C3-8FEE-C1A21BB2ECC7}" type="slidenum">
              <a:rPr lang="cs-CZ"/>
              <a:pPr/>
              <a:t>30</a:t>
            </a:fld>
            <a:endParaRPr lang="cs-CZ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1C771-052E-4B57-98A7-9B9BBCAD8422}" type="slidenum">
              <a:rPr lang="cs-CZ"/>
              <a:pPr/>
              <a:t>31</a:t>
            </a:fld>
            <a:endParaRPr lang="cs-CZ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CACB5-1092-4D29-A662-C925F62B13C9}" type="slidenum">
              <a:rPr lang="cs-CZ"/>
              <a:pPr/>
              <a:t>32</a:t>
            </a:fld>
            <a:endParaRPr lang="cs-CZ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654356-84EB-455C-8241-93580D76B2C2}" type="slidenum">
              <a:rPr lang="cs-CZ"/>
              <a:pPr/>
              <a:t>3</a:t>
            </a:fld>
            <a:endParaRPr lang="cs-CZ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B87B1C-7909-4031-8703-A1C7A6EE2456}" type="slidenum">
              <a:rPr lang="cs-CZ"/>
              <a:pPr/>
              <a:t>33</a:t>
            </a:fld>
            <a:endParaRPr lang="cs-CZ"/>
          </a:p>
        </p:txBody>
      </p:sp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3B483-ED86-45F3-9964-A45BD6D7736A}" type="slidenum">
              <a:rPr lang="cs-CZ"/>
              <a:pPr/>
              <a:t>34</a:t>
            </a:fld>
            <a:endParaRPr lang="cs-CZ"/>
          </a:p>
        </p:txBody>
      </p:sp>
      <p:sp>
        <p:nvSpPr>
          <p:cNvPr id="171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CB630F-24F6-49E8-8CD0-EE28AACEF853}" type="slidenum">
              <a:rPr lang="cs-CZ"/>
              <a:pPr/>
              <a:t>35</a:t>
            </a:fld>
            <a:endParaRPr lang="cs-CZ"/>
          </a:p>
        </p:txBody>
      </p:sp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404B8-34CF-4E35-B2D4-6BAB2F4E6133}" type="slidenum">
              <a:rPr lang="cs-CZ"/>
              <a:pPr/>
              <a:t>36</a:t>
            </a:fld>
            <a:endParaRPr lang="cs-CZ"/>
          </a:p>
        </p:txBody>
      </p:sp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A3FBD-5251-44AB-B77C-7786C9FA5B36}" type="slidenum">
              <a:rPr lang="cs-CZ"/>
              <a:pPr/>
              <a:t>37</a:t>
            </a:fld>
            <a:endParaRPr lang="cs-CZ"/>
          </a:p>
        </p:txBody>
      </p:sp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06B81-3BCF-485A-9013-986E6F5312F1}" type="slidenum">
              <a:rPr lang="cs-CZ"/>
              <a:pPr/>
              <a:t>38</a:t>
            </a:fld>
            <a:endParaRPr lang="cs-CZ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52088-61D8-43B4-A29E-7424C6E5949D}" type="slidenum">
              <a:rPr lang="cs-CZ"/>
              <a:pPr/>
              <a:t>39</a:t>
            </a:fld>
            <a:endParaRPr lang="cs-CZ"/>
          </a:p>
        </p:txBody>
      </p:sp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F1090-789E-4BDA-9CAB-02DF600CF487}" type="slidenum">
              <a:rPr lang="cs-CZ"/>
              <a:pPr/>
              <a:t>40</a:t>
            </a:fld>
            <a:endParaRPr lang="cs-CZ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2C31D-D6C8-4B68-AF9A-F7ADA5BFB51F}" type="slidenum">
              <a:rPr lang="cs-CZ"/>
              <a:pPr/>
              <a:t>42</a:t>
            </a:fld>
            <a:endParaRPr lang="cs-CZ"/>
          </a:p>
        </p:txBody>
      </p:sp>
      <p:sp>
        <p:nvSpPr>
          <p:cNvPr id="92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310E67-FDE8-4766-807F-AE23A99F8CEF}" type="slidenum">
              <a:rPr lang="cs-CZ"/>
              <a:pPr/>
              <a:t>43</a:t>
            </a:fld>
            <a:endParaRPr lang="cs-CZ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E1A2D9-29AF-4395-B69A-CDCC7E25F5FB}" type="slidenum">
              <a:rPr lang="cs-CZ"/>
              <a:pPr/>
              <a:t>4</a:t>
            </a:fld>
            <a:endParaRPr lang="cs-CZ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5EF4D-3CD0-497C-913B-1E14E54849ED}" type="slidenum">
              <a:rPr lang="cs-CZ"/>
              <a:pPr/>
              <a:t>44</a:t>
            </a:fld>
            <a:endParaRPr lang="cs-CZ"/>
          </a:p>
        </p:txBody>
      </p:sp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E186A-403D-40E4-A88D-DE909602D399}" type="slidenum">
              <a:rPr lang="cs-CZ"/>
              <a:pPr/>
              <a:t>45</a:t>
            </a:fld>
            <a:endParaRPr lang="cs-CZ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A419A-EA03-4FEE-A385-BD1D02DDBBD8}" type="slidenum">
              <a:rPr lang="cs-CZ"/>
              <a:pPr/>
              <a:t>47</a:t>
            </a:fld>
            <a:endParaRPr lang="cs-CZ"/>
          </a:p>
        </p:txBody>
      </p:sp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C5FCBC-F8E5-49BF-823E-CD048C8AE697}" type="slidenum">
              <a:rPr lang="cs-CZ"/>
              <a:pPr/>
              <a:t>48</a:t>
            </a:fld>
            <a:endParaRPr lang="cs-CZ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75E686-D5E4-4AAA-B0C6-01E3B1C16ED2}" type="slidenum">
              <a:rPr lang="cs-CZ"/>
              <a:pPr/>
              <a:t>49</a:t>
            </a:fld>
            <a:endParaRPr lang="cs-CZ"/>
          </a:p>
        </p:txBody>
      </p:sp>
      <p:sp>
        <p:nvSpPr>
          <p:cNvPr id="98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DD4189-6737-4E80-A3AD-E25A258B045A}" type="slidenum">
              <a:rPr lang="cs-CZ"/>
              <a:pPr/>
              <a:t>51</a:t>
            </a:fld>
            <a:endParaRPr lang="cs-CZ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F50501-9723-41AB-896A-6E999D13C2A2}" type="slidenum">
              <a:rPr lang="cs-CZ"/>
              <a:pPr/>
              <a:t>53</a:t>
            </a:fld>
            <a:endParaRPr lang="cs-CZ"/>
          </a:p>
        </p:txBody>
      </p:sp>
      <p:sp>
        <p:nvSpPr>
          <p:cNvPr id="100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854539-5C5C-4E2A-B240-1D3711FC46D2}" type="slidenum">
              <a:rPr lang="cs-CZ"/>
              <a:pPr/>
              <a:t>54</a:t>
            </a:fld>
            <a:endParaRPr lang="cs-CZ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F0921-89A8-4854-80F8-470F50953B1B}" type="slidenum">
              <a:rPr lang="cs-CZ"/>
              <a:pPr/>
              <a:t>56</a:t>
            </a:fld>
            <a:endParaRPr lang="cs-CZ"/>
          </a:p>
        </p:txBody>
      </p:sp>
      <p:sp>
        <p:nvSpPr>
          <p:cNvPr id="102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D44A0-2614-4006-815C-32C972A8CB11}" type="slidenum">
              <a:rPr lang="cs-CZ"/>
              <a:pPr/>
              <a:t>57</a:t>
            </a:fld>
            <a:endParaRPr lang="cs-CZ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B7A8F-44F3-458F-B160-44A9FA7D6FF2}" type="slidenum">
              <a:rPr lang="cs-CZ"/>
              <a:pPr/>
              <a:t>5</a:t>
            </a:fld>
            <a:endParaRPr lang="cs-CZ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DDAF8-641B-4C42-A813-BF0AF4684384}" type="slidenum">
              <a:rPr lang="cs-CZ"/>
              <a:pPr/>
              <a:t>58</a:t>
            </a:fld>
            <a:endParaRPr lang="cs-CZ"/>
          </a:p>
        </p:txBody>
      </p:sp>
      <p:sp>
        <p:nvSpPr>
          <p:cNvPr id="104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E4AD16-E982-41F2-B344-36DABB5BDE67}" type="slidenum">
              <a:rPr lang="cs-CZ"/>
              <a:pPr/>
              <a:t>59</a:t>
            </a:fld>
            <a:endParaRPr lang="cs-CZ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8F9A4-28E6-42F7-96D3-DACFC5AF0CA5}" type="slidenum">
              <a:rPr lang="cs-CZ"/>
              <a:pPr/>
              <a:t>60</a:t>
            </a:fld>
            <a:endParaRPr lang="cs-CZ"/>
          </a:p>
        </p:txBody>
      </p:sp>
      <p:sp>
        <p:nvSpPr>
          <p:cNvPr id="105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1958C-D06E-4B7C-BD85-1A3F5FDEE553}" type="slidenum">
              <a:rPr lang="cs-CZ"/>
              <a:pPr/>
              <a:t>61</a:t>
            </a:fld>
            <a:endParaRPr lang="cs-CZ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FCD2DE-6980-4797-9C08-C6C8CF5E88D5}" type="slidenum">
              <a:rPr lang="cs-CZ"/>
              <a:pPr/>
              <a:t>62</a:t>
            </a:fld>
            <a:endParaRPr lang="cs-CZ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DB778-4512-4AD3-8264-413C4BBEA678}" type="slidenum">
              <a:rPr lang="cs-CZ"/>
              <a:pPr/>
              <a:t>63</a:t>
            </a:fld>
            <a:endParaRPr lang="cs-CZ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067BE-10CC-4A38-B949-1823B4A68067}" type="slidenum">
              <a:rPr lang="cs-CZ"/>
              <a:pPr/>
              <a:t>64</a:t>
            </a:fld>
            <a:endParaRPr lang="cs-CZ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4385F-6650-46BE-AD1E-2C3483E84E4B}" type="slidenum">
              <a:rPr lang="cs-CZ"/>
              <a:pPr/>
              <a:t>65</a:t>
            </a:fld>
            <a:endParaRPr lang="cs-CZ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5488A-7668-457E-9DE6-A4C480FC04DD}" type="slidenum">
              <a:rPr lang="cs-CZ"/>
              <a:pPr/>
              <a:t>66</a:t>
            </a:fld>
            <a:endParaRPr lang="cs-CZ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97A2E-424C-4E52-B329-5AC63DA27EEE}" type="slidenum">
              <a:rPr lang="cs-CZ"/>
              <a:pPr/>
              <a:t>67</a:t>
            </a:fld>
            <a:endParaRPr lang="cs-CZ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907009-EB57-4D1E-A3B7-828D828FDF9F}" type="slidenum">
              <a:rPr lang="cs-CZ"/>
              <a:pPr/>
              <a:t>6</a:t>
            </a:fld>
            <a:endParaRPr lang="cs-CZ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5B0EA-8F3C-4F11-A538-B28B4321146A}" type="slidenum">
              <a:rPr lang="cs-CZ"/>
              <a:pPr/>
              <a:t>68</a:t>
            </a:fld>
            <a:endParaRPr lang="cs-CZ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2086F-9C9D-4ECC-BF5B-34EFFCBF1561}" type="slidenum">
              <a:rPr lang="cs-CZ"/>
              <a:pPr/>
              <a:t>69</a:t>
            </a:fld>
            <a:endParaRPr lang="cs-CZ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8AE37-D88C-4398-8358-823E542DF307}" type="slidenum">
              <a:rPr lang="cs-CZ"/>
              <a:pPr/>
              <a:t>70</a:t>
            </a:fld>
            <a:endParaRPr lang="cs-CZ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B0E18-B98C-4399-A2E7-6F9FA506BC32}" type="slidenum">
              <a:rPr lang="cs-CZ"/>
              <a:pPr/>
              <a:t>71</a:t>
            </a:fld>
            <a:endParaRPr lang="cs-CZ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450D8-9C97-443B-B0FC-EAC0CEEE2C25}" type="slidenum">
              <a:rPr lang="cs-CZ"/>
              <a:pPr/>
              <a:t>72</a:t>
            </a:fld>
            <a:endParaRPr lang="cs-CZ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72348-5112-46B0-A2AE-67D837F6A9CC}" type="slidenum">
              <a:rPr lang="cs-CZ"/>
              <a:pPr/>
              <a:t>73</a:t>
            </a:fld>
            <a:endParaRPr lang="cs-CZ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AF9EB-702B-4017-A8B1-BE8BE5EB4EF7}" type="slidenum">
              <a:rPr lang="cs-CZ"/>
              <a:pPr/>
              <a:t>74</a:t>
            </a:fld>
            <a:endParaRPr lang="cs-CZ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E27D3-BFB6-477D-964B-8D3D6249F4B4}" type="slidenum">
              <a:rPr lang="cs-CZ"/>
              <a:pPr/>
              <a:t>75</a:t>
            </a:fld>
            <a:endParaRPr lang="cs-CZ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508C5E-B4E4-4FA1-B9B9-DEB87C694CA0}" type="slidenum">
              <a:rPr lang="cs-CZ"/>
              <a:pPr/>
              <a:t>76</a:t>
            </a:fld>
            <a:endParaRPr lang="cs-CZ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350BEE-40E9-4931-B4ED-D531F113A8E3}" type="slidenum">
              <a:rPr lang="cs-CZ"/>
              <a:pPr/>
              <a:t>77</a:t>
            </a:fld>
            <a:endParaRPr lang="cs-CZ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FBD0B-F587-4D6D-AABC-6305B3BEFD43}" type="slidenum">
              <a:rPr lang="cs-CZ"/>
              <a:pPr/>
              <a:t>7</a:t>
            </a:fld>
            <a:endParaRPr lang="cs-CZ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F5756-9DBF-45DF-BC70-F064DE0744AB}" type="slidenum">
              <a:rPr lang="cs-CZ"/>
              <a:pPr/>
              <a:t>78</a:t>
            </a:fld>
            <a:endParaRPr lang="cs-CZ"/>
          </a:p>
        </p:txBody>
      </p:sp>
      <p:sp>
        <p:nvSpPr>
          <p:cNvPr id="106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F17A7-BFC4-4D48-9875-15129BE02BE3}" type="slidenum">
              <a:rPr lang="cs-CZ"/>
              <a:pPr/>
              <a:t>79</a:t>
            </a:fld>
            <a:endParaRPr lang="cs-CZ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0A5EEA-448A-439C-8454-5F7E33631F2F}" type="slidenum">
              <a:rPr lang="cs-CZ"/>
              <a:pPr/>
              <a:t>80</a:t>
            </a:fld>
            <a:endParaRPr lang="cs-CZ"/>
          </a:p>
        </p:txBody>
      </p:sp>
      <p:sp>
        <p:nvSpPr>
          <p:cNvPr id="107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A6330-1056-463E-8033-186356F180F1}" type="slidenum">
              <a:rPr lang="cs-CZ"/>
              <a:pPr/>
              <a:t>81</a:t>
            </a:fld>
            <a:endParaRPr lang="cs-CZ"/>
          </a:p>
        </p:txBody>
      </p:sp>
      <p:sp>
        <p:nvSpPr>
          <p:cNvPr id="173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3D012-25F0-412B-A332-0563DEFDFDEA}" type="slidenum">
              <a:rPr lang="cs-CZ"/>
              <a:pPr/>
              <a:t>82</a:t>
            </a:fld>
            <a:endParaRPr lang="cs-CZ"/>
          </a:p>
        </p:txBody>
      </p:sp>
      <p:sp>
        <p:nvSpPr>
          <p:cNvPr id="108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A12C4-4C12-4CDB-BE81-AF9705537CDB}" type="slidenum">
              <a:rPr lang="cs-CZ"/>
              <a:pPr/>
              <a:t>83</a:t>
            </a:fld>
            <a:endParaRPr lang="cs-CZ"/>
          </a:p>
        </p:txBody>
      </p:sp>
      <p:sp>
        <p:nvSpPr>
          <p:cNvPr id="109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8F953E-3114-4C63-840A-0460D902361E}" type="slidenum">
              <a:rPr lang="cs-CZ"/>
              <a:pPr/>
              <a:t>85</a:t>
            </a:fld>
            <a:endParaRPr lang="cs-CZ"/>
          </a:p>
        </p:txBody>
      </p:sp>
      <p:sp>
        <p:nvSpPr>
          <p:cNvPr id="110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6C9F7-C3F8-4B06-8CC5-59195F52AB12}" type="slidenum">
              <a:rPr lang="cs-CZ"/>
              <a:pPr/>
              <a:t>87</a:t>
            </a:fld>
            <a:endParaRPr lang="cs-CZ"/>
          </a:p>
        </p:txBody>
      </p:sp>
      <p:sp>
        <p:nvSpPr>
          <p:cNvPr id="111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6DD253-9611-4C30-85B0-705F5E11EC78}" type="slidenum">
              <a:rPr lang="cs-CZ"/>
              <a:pPr/>
              <a:t>89</a:t>
            </a:fld>
            <a:endParaRPr lang="cs-CZ"/>
          </a:p>
        </p:txBody>
      </p:sp>
      <p:sp>
        <p:nvSpPr>
          <p:cNvPr id="11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E4CAD-2A7A-4C4A-B157-3D05D9E00461}" type="slidenum">
              <a:rPr lang="cs-CZ"/>
              <a:pPr/>
              <a:t>9</a:t>
            </a:fld>
            <a:endParaRPr lang="cs-CZ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B60D47-2868-439B-A1C5-32D40365908E}" type="slidenum">
              <a:rPr lang="cs-CZ"/>
              <a:pPr/>
              <a:t>10</a:t>
            </a:fld>
            <a:endParaRPr lang="cs-CZ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1074B-6BF4-4755-94F5-D29C8F50F46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B969E-CE1B-4AB3-B264-72FEFD7DE2F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04908-5E5A-49FF-BA75-52EF44AF3EB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41212-6231-42D2-8212-C4229A3BDF1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CF0A2-0C08-408E-A15E-6D811E10327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259A2-69DA-4DA7-9F4A-3FC55538F69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902C5-8CD6-47AD-B778-E7437E618B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DB14D-7509-46D7-A003-50EE36532A9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ADC1F-0BD2-418C-875A-D19887E4408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2946C-1176-4E05-A440-17D82D13AF5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96ACE-6925-48A2-9C10-63A878CE21A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B52014-B27F-4622-B358-D5A6BD151A16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2700000" scaled="1"/>
          </a:gradFill>
        </p:spPr>
        <p:txBody>
          <a:bodyPr/>
          <a:lstStyle/>
          <a:p>
            <a:r>
              <a:rPr lang="cs-CZ" sz="4800" b="1">
                <a:solidFill>
                  <a:srgbClr val="FFFF00"/>
                </a:solidFill>
              </a:rPr>
              <a:t>Glaukom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2700000" scaled="1"/>
          </a:gradFill>
        </p:spPr>
        <p:txBody>
          <a:bodyPr/>
          <a:lstStyle/>
          <a:p>
            <a:r>
              <a:rPr lang="cs-CZ" b="1">
                <a:solidFill>
                  <a:schemeClr val="bg1"/>
                </a:solidFill>
              </a:rPr>
              <a:t>Vyšetřovací metody,  </a:t>
            </a:r>
          </a:p>
          <a:p>
            <a:r>
              <a:rPr lang="cs-CZ" b="1">
                <a:solidFill>
                  <a:schemeClr val="bg1"/>
                </a:solidFill>
              </a:rPr>
              <a:t>klasifikace a terapie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accent1"/>
                </a:solidFill>
              </a:rPr>
              <a:t>Patogeneza glaukomového poškození</a:t>
            </a:r>
            <a:br>
              <a:rPr lang="cs-CZ" sz="4000" b="1">
                <a:solidFill>
                  <a:schemeClr val="accent1"/>
                </a:solidFill>
              </a:rPr>
            </a:br>
            <a:r>
              <a:rPr lang="cs-CZ" sz="2000">
                <a:solidFill>
                  <a:schemeClr val="accent1"/>
                </a:solidFill>
              </a:rPr>
              <a:t>( 2 teorie )</a:t>
            </a:r>
            <a:endParaRPr lang="cs-CZ" sz="4000" b="1">
              <a:solidFill>
                <a:schemeClr val="accent1"/>
              </a:solidFill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3200" b="1">
                <a:solidFill>
                  <a:srgbClr val="FF0000"/>
                </a:solidFill>
              </a:rPr>
              <a:t>Vzestup NT</a:t>
            </a:r>
          </a:p>
          <a:p>
            <a:pPr algn="ctr">
              <a:buFontTx/>
              <a:buNone/>
            </a:pPr>
            <a:endParaRPr lang="cs-CZ" sz="3200" b="1">
              <a:solidFill>
                <a:srgbClr val="FF0000"/>
              </a:solidFill>
            </a:endParaRPr>
          </a:p>
          <a:p>
            <a:r>
              <a:rPr lang="cs-CZ" sz="2400" b="1">
                <a:solidFill>
                  <a:schemeClr val="bg1"/>
                </a:solidFill>
              </a:rPr>
              <a:t>Mechanické poškození</a:t>
            </a:r>
          </a:p>
          <a:p>
            <a:r>
              <a:rPr lang="cs-CZ" sz="2400" b="1">
                <a:solidFill>
                  <a:schemeClr val="bg1"/>
                </a:solidFill>
              </a:rPr>
              <a:t>Přerušení axoplazmatického proudu </a:t>
            </a:r>
            <a:r>
              <a:rPr lang="cs-CZ" sz="2000" b="1">
                <a:solidFill>
                  <a:schemeClr val="bg1"/>
                </a:solidFill>
              </a:rPr>
              <a:t>(omezení výměny informací mezi buňkami) </a:t>
            </a:r>
          </a:p>
          <a:p>
            <a:r>
              <a:rPr lang="cs-CZ" sz="2400" b="1">
                <a:solidFill>
                  <a:schemeClr val="bg1"/>
                </a:solidFill>
              </a:rPr>
              <a:t>Snížená oční perfúze</a:t>
            </a:r>
          </a:p>
          <a:p>
            <a:endParaRPr lang="cs-CZ" sz="2000" b="1">
              <a:solidFill>
                <a:schemeClr val="bg1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3200" b="1">
                <a:solidFill>
                  <a:srgbClr val="FF0000"/>
                </a:solidFill>
              </a:rPr>
              <a:t>Cévní dysregulace</a:t>
            </a:r>
          </a:p>
          <a:p>
            <a:pPr algn="ctr">
              <a:buFontTx/>
              <a:buNone/>
            </a:pPr>
            <a:endParaRPr lang="cs-CZ" sz="3200" b="1">
              <a:solidFill>
                <a:srgbClr val="FF0000"/>
              </a:solidFill>
            </a:endParaRPr>
          </a:p>
          <a:p>
            <a:r>
              <a:rPr lang="cs-CZ" sz="2400" b="1">
                <a:solidFill>
                  <a:schemeClr val="bg1"/>
                </a:solidFill>
              </a:rPr>
              <a:t>Ischémie</a:t>
            </a:r>
          </a:p>
          <a:p>
            <a:r>
              <a:rPr lang="cs-CZ" sz="2400" b="1">
                <a:solidFill>
                  <a:schemeClr val="bg1"/>
                </a:solidFill>
              </a:rPr>
              <a:t>Reperfúze – návrat k  normálnímu toku krve po období zhoršené cirkulace</a:t>
            </a:r>
          </a:p>
          <a:p>
            <a:r>
              <a:rPr lang="cs-CZ" sz="2400" b="1">
                <a:solidFill>
                  <a:schemeClr val="bg1"/>
                </a:solidFill>
                <a:cs typeface="Arial" charset="0"/>
              </a:rPr>
              <a:t>→ </a:t>
            </a:r>
            <a:r>
              <a:rPr lang="cs-CZ" sz="2400" b="1">
                <a:solidFill>
                  <a:schemeClr val="bg1"/>
                </a:solidFill>
              </a:rPr>
              <a:t>Volné radikály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folHlink"/>
                </a:solidFill>
              </a:rPr>
              <a:t>Význam nitroočního tlaku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>
                <a:solidFill>
                  <a:schemeClr val="bg1"/>
                </a:solidFill>
              </a:rPr>
              <a:t>Zachovává stálý tvar oka</a:t>
            </a:r>
          </a:p>
          <a:p>
            <a:r>
              <a:rPr lang="cs-CZ" b="1">
                <a:solidFill>
                  <a:schemeClr val="bg1"/>
                </a:solidFill>
              </a:rPr>
              <a:t>Vypuzuje tekutinu obsahující koncové produkty zpět do krevního oběhu (NT nahrazuje onkotický tlak)</a:t>
            </a:r>
          </a:p>
          <a:p>
            <a:r>
              <a:rPr lang="cs-CZ" b="1">
                <a:solidFill>
                  <a:schemeClr val="bg1"/>
                </a:solidFill>
              </a:rPr>
              <a:t>Výživa avaskulárních struktur (rohovka, čočka) prouděním komorové tekutiny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accent1"/>
                </a:solidFill>
              </a:rPr>
              <a:t>Cirkulace komorové tekutiny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5040313"/>
          </a:xfrm>
        </p:spPr>
        <p:txBody>
          <a:bodyPr/>
          <a:lstStyle/>
          <a:p>
            <a:r>
              <a:rPr lang="cs-CZ" sz="2800" b="1">
                <a:solidFill>
                  <a:srgbClr val="FFFF00"/>
                </a:solidFill>
              </a:rPr>
              <a:t>Tvorba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Aktivní proces - sekrece z buněk sekrečního epitelu, pokrývajícího výběžky řasnatého tělesa.</a:t>
            </a:r>
          </a:p>
          <a:p>
            <a:r>
              <a:rPr lang="cs-CZ" sz="2800" b="1">
                <a:solidFill>
                  <a:srgbClr val="FFFF00"/>
                </a:solidFill>
              </a:rPr>
              <a:t>Proudění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Zadní komora – zornice – přední komora</a:t>
            </a:r>
          </a:p>
          <a:p>
            <a:r>
              <a:rPr lang="cs-CZ" sz="2800" b="1">
                <a:solidFill>
                  <a:srgbClr val="FFFF00"/>
                </a:solidFill>
              </a:rPr>
              <a:t>Odtok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bg1"/>
                </a:solidFill>
              </a:rPr>
              <a:t>Komorový úhel (trabekulární síťovina) – Schlemmův kanál</a:t>
            </a:r>
            <a:r>
              <a:rPr lang="cs-CZ" sz="2800" b="1">
                <a:solidFill>
                  <a:schemeClr val="bg1"/>
                </a:solidFill>
              </a:rPr>
              <a:t> </a:t>
            </a:r>
            <a:r>
              <a:rPr lang="cs-CZ" sz="2400" b="1">
                <a:solidFill>
                  <a:schemeClr val="bg1"/>
                </a:solidFill>
              </a:rPr>
              <a:t>– episklerální žíly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bg1"/>
                </a:solidFill>
              </a:rPr>
              <a:t>Intersticiálním prostorem iris a řasnatého tělesa pod skléru = uveosklerální odtok (10%)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bg1"/>
                </a:solidFill>
              </a:rPr>
              <a:t>Přímá resorbce krevními cévami cévnatky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>
                <a:solidFill>
                  <a:srgbClr val="FFFF00"/>
                </a:solidFill>
              </a:rPr>
              <a:t>Odtok přes trámčinu komorového úhlu (trabekulární síťovinu)</a:t>
            </a:r>
          </a:p>
        </p:txBody>
      </p:sp>
      <p:pic>
        <p:nvPicPr>
          <p:cNvPr id="113668" name="Picture 4"/>
          <p:cNvPicPr>
            <a:picLocks noChangeArrowheads="1"/>
          </p:cNvPicPr>
          <p:nvPr/>
        </p:nvPicPr>
        <p:blipFill>
          <a:blip r:embed="rId3" cstate="print"/>
          <a:srcRect l="3329"/>
          <a:stretch>
            <a:fillRect/>
          </a:stretch>
        </p:blipFill>
        <p:spPr bwMode="auto">
          <a:xfrm>
            <a:off x="827088" y="1773238"/>
            <a:ext cx="7491412" cy="47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FF00"/>
                </a:solidFill>
              </a:rPr>
              <a:t>Uveo - sklerální odtok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Char char="®"/>
            </a:pPr>
            <a:r>
              <a:rPr lang="cs-CZ" b="1">
                <a:solidFill>
                  <a:schemeClr val="bg1"/>
                </a:solidFill>
              </a:rPr>
              <a:t> </a:t>
            </a:r>
            <a:r>
              <a:rPr lang="cs-CZ">
                <a:solidFill>
                  <a:schemeClr val="bg1"/>
                </a:solidFill>
              </a:rPr>
              <a:t>SUPRACHOROIDÁLNÍ  PROSTOR</a:t>
            </a:r>
          </a:p>
          <a:p>
            <a:pPr>
              <a:buFont typeface="Symbol" pitchFamily="18" charset="2"/>
              <a:buChar char="®"/>
            </a:pPr>
            <a:r>
              <a:rPr lang="cs-CZ">
                <a:solidFill>
                  <a:schemeClr val="bg1"/>
                </a:solidFill>
              </a:rPr>
              <a:t>M.  CILIARIS</a:t>
            </a:r>
          </a:p>
          <a:p>
            <a:pPr lvl="1"/>
            <a:r>
              <a:rPr lang="cs-CZ">
                <a:solidFill>
                  <a:schemeClr val="bg1"/>
                </a:solidFill>
              </a:rPr>
              <a:t> ABSORBCE  V  CÉVNATCE</a:t>
            </a:r>
          </a:p>
          <a:p>
            <a:pPr lvl="1"/>
            <a:r>
              <a:rPr lang="cs-CZ">
                <a:solidFill>
                  <a:schemeClr val="bg1"/>
                </a:solidFill>
              </a:rPr>
              <a:t> PROSTUP  SKLÉROU</a:t>
            </a:r>
          </a:p>
          <a:p>
            <a:pPr>
              <a:lnSpc>
                <a:spcPct val="140000"/>
              </a:lnSpc>
              <a:buFontTx/>
              <a:buNone/>
            </a:pPr>
            <a:r>
              <a:rPr lang="cs-CZ">
                <a:solidFill>
                  <a:schemeClr val="bg1"/>
                </a:solidFill>
              </a:rPr>
              <a:t>U  ČLOVĚKA  &lt; 10%  NORMÁLNÍ ODTOKOVÉ  SNADNOSTI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FF00"/>
                </a:solidFill>
              </a:rPr>
              <a:t>Uveo - sklerální odtok</a:t>
            </a:r>
          </a:p>
        </p:txBody>
      </p:sp>
      <p:pic>
        <p:nvPicPr>
          <p:cNvPr id="115716" name="Picture 4"/>
          <p:cNvPicPr>
            <a:picLocks noChangeArrowheads="1"/>
          </p:cNvPicPr>
          <p:nvPr/>
        </p:nvPicPr>
        <p:blipFill>
          <a:blip r:embed="rId3" cstate="print"/>
          <a:srcRect l="4199"/>
          <a:stretch>
            <a:fillRect/>
          </a:stretch>
        </p:blipFill>
        <p:spPr bwMode="auto">
          <a:xfrm>
            <a:off x="827088" y="1484313"/>
            <a:ext cx="7497762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accent1"/>
                </a:solidFill>
              </a:rPr>
              <a:t>Hodnoty nitroočního tlaku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b="1">
                <a:solidFill>
                  <a:schemeClr val="folHlink"/>
                </a:solidFill>
              </a:rPr>
              <a:t>Určeny poměrem mezi tvorbou a odtokem komorové tekutiny</a:t>
            </a:r>
          </a:p>
          <a:p>
            <a:pPr algn="ctr">
              <a:buFontTx/>
              <a:buNone/>
            </a:pPr>
            <a:endParaRPr lang="cs-CZ" b="1">
              <a:solidFill>
                <a:schemeClr val="folHlink"/>
              </a:solidFill>
            </a:endParaRPr>
          </a:p>
          <a:p>
            <a:pPr>
              <a:buFontTx/>
              <a:buNone/>
            </a:pPr>
            <a:r>
              <a:rPr lang="cs-CZ" sz="2800" b="1">
                <a:solidFill>
                  <a:srgbClr val="FF0000"/>
                </a:solidFill>
              </a:rPr>
              <a:t>Norma</a:t>
            </a:r>
            <a:r>
              <a:rPr lang="cs-CZ" sz="2800" b="1">
                <a:solidFill>
                  <a:schemeClr val="bg1"/>
                </a:solidFill>
              </a:rPr>
              <a:t> – rozmezí mezi </a:t>
            </a:r>
            <a:r>
              <a:rPr lang="cs-CZ" sz="2800" b="1">
                <a:solidFill>
                  <a:schemeClr val="accent1"/>
                </a:solidFill>
              </a:rPr>
              <a:t>9 až 20 mmHg</a:t>
            </a:r>
            <a:r>
              <a:rPr lang="cs-CZ" sz="2800" b="1">
                <a:solidFill>
                  <a:schemeClr val="bg1"/>
                </a:solidFill>
              </a:rPr>
              <a:t>, střední tlak kolem 15mmHg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V rámci normy velká variabilita mezi jedinci, a i u jednoho jedince není hodnota během 24 hodin stálá ( u glaukomatika </a:t>
            </a:r>
            <a:r>
              <a:rPr lang="cs-CZ" sz="2800" b="1">
                <a:solidFill>
                  <a:schemeClr val="bg1"/>
                </a:solidFill>
                <a:cs typeface="Arial" charset="0"/>
              </a:rPr>
              <a:t>↑ kolísání )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  <a:cs typeface="Arial" charset="0"/>
              </a:rPr>
              <a:t>!!! NT 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&lt;</a:t>
            </a:r>
            <a:r>
              <a:rPr lang="cs-CZ" sz="2400" b="1">
                <a:solidFill>
                  <a:schemeClr val="bg1"/>
                </a:solidFill>
                <a:cs typeface="Arial" charset="0"/>
              </a:rPr>
              <a:t> 20mmHg neznamená, ze nemůze vzniknout glauk. poškození, NT 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&gt;</a:t>
            </a:r>
            <a:r>
              <a:rPr lang="cs-CZ" sz="2400" b="1">
                <a:solidFill>
                  <a:schemeClr val="bg1"/>
                </a:solidFill>
                <a:cs typeface="Arial" charset="0"/>
              </a:rPr>
              <a:t> 21mmHg ≠ vzdy glaukom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rgbClr val="FFFF00"/>
                </a:solidFill>
              </a:rPr>
              <a:t>Rizikové faktory pro vznik glaukomu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cs-CZ" sz="2800" b="1">
                <a:solidFill>
                  <a:srgbClr val="FF0000"/>
                </a:solidFill>
              </a:rPr>
              <a:t>Rizikové faktory pro vznik glaukomového poškození</a:t>
            </a:r>
            <a:endParaRPr lang="cs-CZ" sz="2800" b="1">
              <a:solidFill>
                <a:srgbClr val="FF0000"/>
              </a:solidFill>
              <a:cs typeface="Arial" charset="0"/>
            </a:endParaRPr>
          </a:p>
          <a:p>
            <a:pPr algn="ctr">
              <a:buFontTx/>
              <a:buNone/>
            </a:pPr>
            <a:endParaRPr lang="cs-CZ" sz="2800" b="1">
              <a:solidFill>
                <a:srgbClr val="FF0000"/>
              </a:solidFill>
              <a:cs typeface="Arial" charset="0"/>
            </a:endParaRPr>
          </a:p>
          <a:p>
            <a:r>
              <a:rPr lang="cs-CZ" sz="2400" b="1">
                <a:solidFill>
                  <a:schemeClr val="bg1"/>
                </a:solidFill>
                <a:cs typeface="Arial" charset="0"/>
              </a:rPr>
              <a:t>Nitrooční tlak</a:t>
            </a:r>
          </a:p>
          <a:p>
            <a:r>
              <a:rPr lang="cs-CZ" sz="2400" b="1">
                <a:solidFill>
                  <a:schemeClr val="bg1"/>
                </a:solidFill>
                <a:cs typeface="Arial" charset="0"/>
              </a:rPr>
              <a:t>Věk</a:t>
            </a:r>
          </a:p>
          <a:p>
            <a:r>
              <a:rPr lang="cs-CZ" sz="2400" b="1">
                <a:solidFill>
                  <a:schemeClr val="bg1"/>
                </a:solidFill>
                <a:cs typeface="Arial" charset="0"/>
              </a:rPr>
              <a:t>Rasa</a:t>
            </a:r>
          </a:p>
          <a:p>
            <a:r>
              <a:rPr lang="cs-CZ" sz="2400" b="1">
                <a:solidFill>
                  <a:schemeClr val="bg1"/>
                </a:solidFill>
                <a:cs typeface="Arial" charset="0"/>
              </a:rPr>
              <a:t>Pohlaví</a:t>
            </a:r>
          </a:p>
          <a:p>
            <a:r>
              <a:rPr lang="cs-CZ" sz="2400" b="1">
                <a:solidFill>
                  <a:schemeClr val="bg1"/>
                </a:solidFill>
                <a:cs typeface="Arial" charset="0"/>
              </a:rPr>
              <a:t>Krátkozrakost a dalekozrakost </a:t>
            </a:r>
          </a:p>
          <a:p>
            <a:r>
              <a:rPr lang="cs-CZ" sz="2400" b="1">
                <a:solidFill>
                  <a:schemeClr val="bg1"/>
                </a:solidFill>
                <a:cs typeface="Arial" charset="0"/>
              </a:rPr>
              <a:t>Oběhové poruchy</a:t>
            </a:r>
          </a:p>
          <a:p>
            <a:r>
              <a:rPr lang="cs-CZ" sz="2400" b="1">
                <a:solidFill>
                  <a:schemeClr val="bg1"/>
                </a:solidFill>
                <a:cs typeface="Arial" charset="0"/>
              </a:rPr>
              <a:t>Diabetes mellitus</a:t>
            </a:r>
          </a:p>
          <a:p>
            <a:endParaRPr lang="cs-CZ" sz="2400" b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FF00"/>
                </a:solidFill>
              </a:rPr>
              <a:t>Diagnostika glaukomu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537075"/>
          </a:xfrm>
        </p:spPr>
        <p:txBody>
          <a:bodyPr/>
          <a:lstStyle/>
          <a:p>
            <a:r>
              <a:rPr lang="cs-CZ" sz="2800" b="1">
                <a:solidFill>
                  <a:srgbClr val="FF0000"/>
                </a:solidFill>
              </a:rPr>
              <a:t>Rutinní oční vyšetření </a:t>
            </a:r>
          </a:p>
          <a:p>
            <a:r>
              <a:rPr lang="cs-CZ" sz="2800" b="1">
                <a:solidFill>
                  <a:srgbClr val="FF0000"/>
                </a:solidFill>
              </a:rPr>
              <a:t>Měření nitroočního tlaku</a:t>
            </a:r>
          </a:p>
          <a:p>
            <a:r>
              <a:rPr lang="cs-CZ" sz="2800" b="1">
                <a:solidFill>
                  <a:srgbClr val="FF0000"/>
                </a:solidFill>
              </a:rPr>
              <a:t>Vyšetření komorového úhlu</a:t>
            </a:r>
          </a:p>
          <a:p>
            <a:r>
              <a:rPr lang="cs-CZ" sz="2800" b="1">
                <a:solidFill>
                  <a:srgbClr val="FF0000"/>
                </a:solidFill>
              </a:rPr>
              <a:t>Hodnocení terče zrakového nervu</a:t>
            </a:r>
          </a:p>
          <a:p>
            <a:r>
              <a:rPr lang="cs-CZ" sz="2800" b="1">
                <a:solidFill>
                  <a:srgbClr val="FF0000"/>
                </a:solidFill>
              </a:rPr>
              <a:t>Vyšetření zorného pole</a:t>
            </a:r>
          </a:p>
          <a:p>
            <a:r>
              <a:rPr lang="cs-CZ" sz="2800" b="1">
                <a:solidFill>
                  <a:srgbClr val="FF0000"/>
                </a:solidFill>
              </a:rPr>
              <a:t>Určení oční perfúze</a:t>
            </a:r>
          </a:p>
          <a:p>
            <a:r>
              <a:rPr lang="cs-CZ" sz="2800" b="1">
                <a:solidFill>
                  <a:srgbClr val="FF0000"/>
                </a:solidFill>
              </a:rPr>
              <a:t>Speciální vyšetření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rgbClr val="FF0000"/>
                </a:solidFill>
              </a:rPr>
              <a:t>Měření nitroočního tlaku </a:t>
            </a:r>
            <a:br>
              <a:rPr lang="cs-CZ" sz="3600" b="1">
                <a:solidFill>
                  <a:srgbClr val="FF0000"/>
                </a:solidFill>
              </a:rPr>
            </a:br>
            <a:r>
              <a:rPr lang="cs-CZ" sz="3600" b="1">
                <a:solidFill>
                  <a:srgbClr val="FF0000"/>
                </a:solidFill>
              </a:rPr>
              <a:t> </a:t>
            </a:r>
            <a:r>
              <a:rPr lang="cs-CZ" sz="3600" b="1">
                <a:solidFill>
                  <a:schemeClr val="accent1"/>
                </a:solidFill>
              </a:rPr>
              <a:t>tonometrie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537075"/>
          </a:xfrm>
        </p:spPr>
        <p:txBody>
          <a:bodyPr/>
          <a:lstStyle/>
          <a:p>
            <a:r>
              <a:rPr lang="cs-CZ" b="1">
                <a:solidFill>
                  <a:schemeClr val="bg1"/>
                </a:solidFill>
              </a:rPr>
              <a:t>Kontaktní metody </a:t>
            </a:r>
            <a:endParaRPr lang="cs-CZ" sz="2800" b="1">
              <a:solidFill>
                <a:schemeClr val="bg1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800" b="1">
                <a:solidFill>
                  <a:schemeClr val="folHlink"/>
                </a:solidFill>
              </a:rPr>
              <a:t>Schi</a:t>
            </a:r>
            <a:r>
              <a:rPr lang="en-US" sz="2800" b="1">
                <a:solidFill>
                  <a:schemeClr val="folHlink"/>
                </a:solidFill>
                <a:cs typeface="Arial" charset="0"/>
              </a:rPr>
              <a:t>ö</a:t>
            </a:r>
            <a:r>
              <a:rPr lang="cs-CZ" sz="2800" b="1">
                <a:solidFill>
                  <a:schemeClr val="folHlink"/>
                </a:solidFill>
                <a:cs typeface="Arial" charset="0"/>
              </a:rPr>
              <a:t>tzův tonometr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800" b="1">
                <a:solidFill>
                  <a:schemeClr val="folHlink"/>
                </a:solidFill>
                <a:cs typeface="Arial" charset="0"/>
              </a:rPr>
              <a:t>Goldmannova aplanační tonometrie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800" b="1">
                <a:solidFill>
                  <a:schemeClr val="folHlink"/>
                </a:solidFill>
                <a:cs typeface="Arial" charset="0"/>
              </a:rPr>
              <a:t>Dynamická konturní tonometrie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endParaRPr lang="cs-CZ" sz="2800" b="1">
              <a:solidFill>
                <a:schemeClr val="folHlink"/>
              </a:solidFill>
              <a:cs typeface="Arial" charset="0"/>
            </a:endParaRPr>
          </a:p>
          <a:p>
            <a:pPr>
              <a:buClr>
                <a:schemeClr val="bg1"/>
              </a:buClr>
            </a:pPr>
            <a:r>
              <a:rPr lang="cs-CZ" b="1">
                <a:solidFill>
                  <a:schemeClr val="bg1"/>
                </a:solidFill>
                <a:cs typeface="Arial" charset="0"/>
              </a:rPr>
              <a:t>Bezkontaktní metody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800" b="1">
                <a:solidFill>
                  <a:schemeClr val="folHlink"/>
                </a:solidFill>
                <a:cs typeface="Arial" charset="0"/>
              </a:rPr>
              <a:t>Bezkontaktní tonometr</a:t>
            </a:r>
            <a:endParaRPr lang="en-US" sz="2800" b="1">
              <a:solidFill>
                <a:schemeClr val="folHlin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folHlink"/>
                </a:solidFill>
              </a:rPr>
              <a:t>Glaukom - definice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Glaukom je </a:t>
            </a:r>
            <a:r>
              <a:rPr lang="cs-CZ" b="1">
                <a:solidFill>
                  <a:schemeClr val="accent1"/>
                </a:solidFill>
              </a:rPr>
              <a:t>skupina onemocnění</a:t>
            </a:r>
            <a:r>
              <a:rPr lang="cs-CZ" b="1">
                <a:solidFill>
                  <a:schemeClr val="bg1"/>
                </a:solidFill>
              </a:rPr>
              <a:t>, která jsou často (nikoliv však vždy) provázena </a:t>
            </a:r>
            <a:r>
              <a:rPr lang="cs-CZ" b="1">
                <a:solidFill>
                  <a:schemeClr val="accent1"/>
                </a:solidFill>
              </a:rPr>
              <a:t>zvýšeným nitroočním tlakem</a:t>
            </a:r>
            <a:r>
              <a:rPr lang="cs-CZ" b="1">
                <a:solidFill>
                  <a:schemeClr val="bg1"/>
                </a:solidFill>
              </a:rPr>
              <a:t>.</a:t>
            </a:r>
          </a:p>
          <a:p>
            <a:pPr>
              <a:buFontTx/>
              <a:buNone/>
            </a:pPr>
            <a:r>
              <a:rPr lang="cs-CZ" b="1">
                <a:solidFill>
                  <a:srgbClr val="FF0000"/>
                </a:solidFill>
              </a:rPr>
              <a:t>Glaukomové poškození</a:t>
            </a:r>
            <a:r>
              <a:rPr lang="cs-CZ" b="1">
                <a:solidFill>
                  <a:schemeClr val="accent1"/>
                </a:solidFill>
              </a:rPr>
              <a:t> </a:t>
            </a:r>
            <a:r>
              <a:rPr lang="cs-CZ" b="1">
                <a:solidFill>
                  <a:schemeClr val="bg1"/>
                </a:solidFill>
              </a:rPr>
              <a:t>– ztráta nervových buněk sítnice a jejich vláken. Následkem tohoto poškození se vytvářejí </a:t>
            </a:r>
            <a:r>
              <a:rPr lang="cs-CZ" b="1">
                <a:solidFill>
                  <a:schemeClr val="accent1"/>
                </a:solidFill>
              </a:rPr>
              <a:t>defekty v zorném poli</a:t>
            </a:r>
            <a:r>
              <a:rPr lang="cs-CZ" b="1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folHlink"/>
                </a:solidFill>
              </a:rPr>
              <a:t>Schi</a:t>
            </a:r>
            <a:r>
              <a:rPr lang="en-US" sz="4000" b="1">
                <a:solidFill>
                  <a:schemeClr val="folHlink"/>
                </a:solidFill>
                <a:cs typeface="Arial" charset="0"/>
              </a:rPr>
              <a:t>ö</a:t>
            </a:r>
            <a:r>
              <a:rPr lang="cs-CZ" sz="4000" b="1">
                <a:solidFill>
                  <a:schemeClr val="folHlink"/>
                </a:solidFill>
                <a:cs typeface="Arial" charset="0"/>
              </a:rPr>
              <a:t>tzův tonometr</a:t>
            </a:r>
            <a:endParaRPr lang="en-US" sz="4000" b="1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29237"/>
          </a:xfrm>
        </p:spPr>
        <p:txBody>
          <a:bodyPr/>
          <a:lstStyle/>
          <a:p>
            <a:r>
              <a:rPr lang="cs-CZ" b="1">
                <a:solidFill>
                  <a:srgbClr val="FF0000"/>
                </a:solidFill>
              </a:rPr>
              <a:t>Impresní tonometrie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Měříme, jak dalece se prohne rohovka tlakem volně pohyblivé tyčinky tonometru zatížené závažím (5,5 -7,5 -10g). Vklesnutí tyčinky se přenáší na stupnici v dílcích. Kalibrace stupnice je provedena tak, že každý dílek odpovídá prohloubení rohovky o 0,05 mm. Hodnota dílků na stupnici odpovídá dle nomogramů určité hodnotě NT v mmHg.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Nevýhody</a:t>
            </a:r>
            <a:r>
              <a:rPr lang="cs-CZ" sz="2400" b="1">
                <a:solidFill>
                  <a:schemeClr val="bg1"/>
                </a:solidFill>
              </a:rPr>
              <a:t> – nutnost anestézie rohovky, měření zatíženo chybou špatného postavení oka či přiložení přístroje na rohovku, tlak na oko vlastní váhou přístroje možnost přenosu infekce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Zápis hodnot:  NT OD 8/7,5    OS 7/7,5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folHlink"/>
                </a:solidFill>
              </a:rPr>
              <a:t>Schiëtzova tonometrie</a:t>
            </a:r>
          </a:p>
        </p:txBody>
      </p:sp>
      <p:pic>
        <p:nvPicPr>
          <p:cNvPr id="175108" name="Picture 4" descr="Schioetz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349500"/>
            <a:ext cx="1814512" cy="3167063"/>
          </a:xfrm>
          <a:prstGeom prst="rect">
            <a:avLst/>
          </a:prstGeom>
          <a:noFill/>
        </p:spPr>
      </p:pic>
      <p:pic>
        <p:nvPicPr>
          <p:cNvPr id="175109" name="Picture 5" descr="Schioetz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349500"/>
            <a:ext cx="1811338" cy="3168650"/>
          </a:xfrm>
          <a:prstGeom prst="rect">
            <a:avLst/>
          </a:prstGeom>
          <a:noFill/>
        </p:spPr>
      </p:pic>
      <p:pic>
        <p:nvPicPr>
          <p:cNvPr id="175110" name="Picture 6" descr="Schioetz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2636838"/>
            <a:ext cx="3240087" cy="270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folHlink"/>
                </a:solidFill>
              </a:rPr>
              <a:t>Goldmannův aplanační tonometr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cs-CZ" b="1">
                <a:solidFill>
                  <a:srgbClr val="FF0000"/>
                </a:solidFill>
              </a:rPr>
              <a:t>Aplanační tonometrie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NT je měřen přímo jako síla potřebná k oploštění (aplanaci) rohovky o průměru 3,06 mm. 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Na ŠL je připojeno zařízení s plastovým cylindrem, přes který se díváme na oko. Na povrch oka nakapáno barvivo fluorescein a místo bílého světla ŠL používáme modrý kobaltový filtr. Při lehkém dotyku cylindru vidíme v binokuláru ŠL v modrém poli dva horizontální polokruhy (je to tím, že do plastového cylindru je vložen dvojhranol). Na ŠL je pomocný šroub, kterým lze otáčet (tím více či méně aplanovat rohovku).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folHlink"/>
                </a:solidFill>
              </a:rPr>
              <a:t>Goldmannův aplanační tonometr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cs-CZ" b="1">
                <a:solidFill>
                  <a:srgbClr val="FF0000"/>
                </a:solidFill>
              </a:rPr>
              <a:t>Aplanační tonometrie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Hodnotu NT odečteme přímo ze stupnice na šroubu v okamžiku, kdy dosáhneme polohy obou půlkruhů tak, že konec jednoho půlkruhu navazuje na začátek druhého ( vytvořila se jakási sinusoida). Odečtený NT je přímo v mmHg.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Nevýhoda</a:t>
            </a:r>
            <a:r>
              <a:rPr lang="cs-CZ" sz="2400" b="1">
                <a:solidFill>
                  <a:schemeClr val="bg1"/>
                </a:solidFill>
              </a:rPr>
              <a:t> – nutnost anestezovat rohovku, barvit fluoresceinem, možnost přenosu infekce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Výhoda</a:t>
            </a:r>
            <a:r>
              <a:rPr lang="cs-CZ" sz="2400" b="1">
                <a:solidFill>
                  <a:schemeClr val="bg1"/>
                </a:solidFill>
              </a:rPr>
              <a:t> – odpadá chyba z vlastní tíhy přístroje a jeho chybného přiložení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Zápis hodnot: AT OD 18mmHg  OS 16mmHg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folHlink"/>
                </a:solidFill>
              </a:rPr>
              <a:t>Goldmannův aplanační tonometr</a:t>
            </a:r>
          </a:p>
        </p:txBody>
      </p:sp>
      <p:pic>
        <p:nvPicPr>
          <p:cNvPr id="119812" name="Picture 4" descr="o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16113"/>
            <a:ext cx="5256213" cy="4237037"/>
          </a:xfrm>
          <a:prstGeom prst="rect">
            <a:avLst/>
          </a:prstGeom>
          <a:noFill/>
        </p:spPr>
      </p:pic>
      <p:pic>
        <p:nvPicPr>
          <p:cNvPr id="119814" name="Picture 6" descr="A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484313"/>
            <a:ext cx="2808288" cy="1920875"/>
          </a:xfrm>
          <a:prstGeom prst="rect">
            <a:avLst/>
          </a:prstGeom>
          <a:noFill/>
        </p:spPr>
      </p:pic>
      <p:pic>
        <p:nvPicPr>
          <p:cNvPr id="119815" name="Picture 7" descr="ob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3716338"/>
            <a:ext cx="2776538" cy="2776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folHlink"/>
                </a:solidFill>
              </a:rPr>
              <a:t>Bezkontaktní tonometr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Přístroj oplošťuje rohovku proudem vzduchu. Optický přijímač zjistí, kdy a jak rychle se rohovka oploštila do předem určené roviny. Zařízení potom převede dobu nutnou k aplanaci na mmHg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Nevýhody </a:t>
            </a:r>
            <a:r>
              <a:rPr lang="cs-CZ" sz="2400" b="1">
                <a:solidFill>
                  <a:schemeClr val="bg1"/>
                </a:solidFill>
              </a:rPr>
              <a:t>– nepřesnost měření (falešně pozitivní či negativní hodnoty)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Výhoda </a:t>
            </a:r>
            <a:r>
              <a:rPr lang="cs-CZ" sz="2400" b="1">
                <a:solidFill>
                  <a:schemeClr val="bg1"/>
                </a:solidFill>
              </a:rPr>
              <a:t>– není dotyk rohovky = není nutno aplikovat anestetikum, nehrozí riziko přenosu infekce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Zápis hodnot: NCT OD 19mmHg  OS 17mmHg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folHlink"/>
                </a:solidFill>
              </a:rPr>
              <a:t>Dynamický konturní tonometr</a:t>
            </a:r>
            <a:endParaRPr lang="cs-CZ" b="1">
              <a:solidFill>
                <a:schemeClr val="folHlink"/>
              </a:solidFill>
              <a:cs typeface="Arial" charset="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569325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odpadá nutnost korigovat naměřený NT vzhledem k pachymetrii ( tloušťce rohovky)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naměřený NT je „zkreslován“ centrální tloušťkou rohovky (CCT)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nejcitlivější je NCT ( bezkontaktní tonometr)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ČÍM VYŠŠÍ JE CCT, TÍM JE NAMĚŘENÝ NITROOČNÍ TLAK VYŠŠÍ </a:t>
            </a:r>
          </a:p>
          <a:p>
            <a:pPr>
              <a:lnSpc>
                <a:spcPct val="90000"/>
              </a:lnSpc>
            </a:pPr>
            <a:r>
              <a:rPr lang="cs-CZ">
                <a:solidFill>
                  <a:schemeClr val="bg1"/>
                </a:solidFill>
              </a:rPr>
              <a:t>zlatým standardem stále zůstává Goldmannův aplanační tonometr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rgbClr val="FF0000"/>
                </a:solidFill>
              </a:rPr>
              <a:t>Vyšetření komorového úhlu</a:t>
            </a:r>
            <a:br>
              <a:rPr lang="cs-CZ" sz="3600" b="1">
                <a:solidFill>
                  <a:srgbClr val="FF0000"/>
                </a:solidFill>
              </a:rPr>
            </a:br>
            <a:r>
              <a:rPr lang="cs-CZ" sz="3600" b="1">
                <a:solidFill>
                  <a:schemeClr val="accent1"/>
                </a:solidFill>
              </a:rPr>
              <a:t>gonioskopie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478155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>
                <a:solidFill>
                  <a:srgbClr val="FFFF00"/>
                </a:solidFill>
              </a:rPr>
              <a:t>Význam gonioskopie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bg1"/>
                </a:solidFill>
              </a:rPr>
              <a:t>Klasifikace glaukomu (otevřený vs. zavřený úhel)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bg1"/>
                </a:solidFill>
              </a:rPr>
              <a:t>Posouzení anatomických poměrů v úhlu</a:t>
            </a: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cs-CZ" sz="2800" b="1">
                <a:solidFill>
                  <a:srgbClr val="FFFF00"/>
                </a:solidFill>
              </a:rPr>
              <a:t>Provedení gonioskopie</a:t>
            </a:r>
            <a:endParaRPr lang="cs-CZ" sz="2400" b="1">
              <a:solidFill>
                <a:srgbClr val="FFFF00"/>
              </a:solidFill>
            </a:endParaRP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cs-CZ" sz="2400" b="1">
                <a:solidFill>
                  <a:schemeClr val="bg1"/>
                </a:solidFill>
              </a:rPr>
              <a:t>Třízrcadlová kontaktní čočka dle Goldmanna (rozptylka o hodnotě -40 Dpt, kolem centrální oblasti čočky jsou 3 zrcátka o různém sklonu). </a:t>
            </a: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cs-CZ" sz="2400" b="1">
                <a:solidFill>
                  <a:schemeClr val="bg1"/>
                </a:solidFill>
              </a:rPr>
              <a:t>Zrcátko o největším sklonu - 73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º</a:t>
            </a:r>
            <a:r>
              <a:rPr lang="cs-CZ" sz="2400" b="1">
                <a:solidFill>
                  <a:schemeClr val="bg1"/>
                </a:solidFill>
                <a:cs typeface="Arial" charset="0"/>
              </a:rPr>
              <a:t> se používá k vyšetření úhlu. V úhlu lze hodnotit:</a:t>
            </a:r>
          </a:p>
          <a:p>
            <a:pPr>
              <a:buClr>
                <a:schemeClr val="bg1"/>
              </a:buClr>
              <a:buFont typeface="Wingdings" pitchFamily="2" charset="2"/>
              <a:buNone/>
            </a:pPr>
            <a:r>
              <a:rPr lang="cs-CZ" sz="2400" b="1">
                <a:solidFill>
                  <a:schemeClr val="accent1"/>
                </a:solidFill>
                <a:cs typeface="Arial" charset="0"/>
              </a:rPr>
              <a:t>Šíři úhlu, srůsty, novotvořené cévy, krev, zánětlivé a pigmentové usazeniny, traumatické změny, CNT</a:t>
            </a:r>
            <a:endParaRPr lang="cs-CZ" sz="2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Gonioskopie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79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973789" cy="2276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556792"/>
            <a:ext cx="2448272" cy="2480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077072"/>
            <a:ext cx="3665845" cy="252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005064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922337"/>
          </a:xfrm>
        </p:spPr>
        <p:txBody>
          <a:bodyPr/>
          <a:lstStyle/>
          <a:p>
            <a:r>
              <a:rPr lang="cs-CZ" sz="4000" b="1">
                <a:solidFill>
                  <a:srgbClr val="FF0000"/>
                </a:solidFill>
              </a:rPr>
              <a:t>Hodnocení terče zrakového nervu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507413" cy="5329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>
                <a:solidFill>
                  <a:srgbClr val="FFFF00"/>
                </a:solidFill>
              </a:rPr>
              <a:t>Oftalmoskopie</a:t>
            </a:r>
            <a:r>
              <a:rPr lang="cs-CZ" sz="2800" b="1"/>
              <a:t> </a:t>
            </a:r>
            <a:r>
              <a:rPr lang="cs-CZ" sz="2800" b="1">
                <a:solidFill>
                  <a:schemeClr val="bg1"/>
                </a:solidFill>
              </a:rPr>
              <a:t>– poměr velikost papily k její exkavaci (poměr C/D),přehyb cév</a:t>
            </a:r>
          </a:p>
          <a:p>
            <a:pPr>
              <a:lnSpc>
                <a:spcPct val="90000"/>
              </a:lnSpc>
            </a:pPr>
            <a:r>
              <a:rPr lang="cs-CZ" sz="2800" b="1">
                <a:solidFill>
                  <a:srgbClr val="FFFF00"/>
                </a:solidFill>
              </a:rPr>
              <a:t>Dokumentace papily a vrstvy nervových vláken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folHlink"/>
                </a:solidFill>
              </a:rPr>
              <a:t>Fotografie terče (stereo)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folHlink"/>
                </a:solidFill>
              </a:rPr>
              <a:t>Laserová skenovací tomografie </a:t>
            </a:r>
            <a:r>
              <a:rPr lang="cs-CZ" sz="2000" b="1">
                <a:solidFill>
                  <a:schemeClr val="bg1"/>
                </a:solidFill>
              </a:rPr>
              <a:t>– laserový paprsek osvítí bod na sítnici, změří množství světla,které se z tohoto bodu odrazí a postupuje takto dále ( HRT prohlédne 65 536 bodů za 32ms)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folHlink"/>
                </a:solidFill>
              </a:rPr>
              <a:t>Meření tloušťky nervových vláken </a:t>
            </a:r>
            <a:r>
              <a:rPr lang="cs-CZ" sz="2000" b="1">
                <a:solidFill>
                  <a:schemeClr val="bg1"/>
                </a:solidFill>
              </a:rPr>
              <a:t>– využití jevu polarizace.Dopad polarizovaného světla na vrstvu nerv. vláken -rozdělení paprsku na dva, kmitající  navzájem v kolmém směru. V obou rovinách je průchod paprsků rozdílný co do rychlosti – retardace. Retardace je závislá na tloušťce vláken. Podle míry retardace je přístroj schopen spočítat tloušťku nerv. vláken.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folHlink"/>
                </a:solidFill>
              </a:rPr>
              <a:t>Glaukom - definice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8893175" cy="4525962"/>
          </a:xfrm>
        </p:spPr>
        <p:txBody>
          <a:bodyPr/>
          <a:lstStyle/>
          <a:p>
            <a:pPr lvl="1"/>
            <a:r>
              <a:rPr lang="cs-CZ">
                <a:solidFill>
                  <a:schemeClr val="bg1"/>
                </a:solidFill>
              </a:rPr>
              <a:t> </a:t>
            </a:r>
            <a:r>
              <a:rPr lang="en-US" sz="3000">
                <a:solidFill>
                  <a:schemeClr val="bg1"/>
                </a:solidFill>
              </a:rPr>
              <a:t>glaukom</a:t>
            </a:r>
            <a:r>
              <a:rPr lang="cs-CZ" sz="3000">
                <a:solidFill>
                  <a:schemeClr val="bg1"/>
                </a:solidFill>
              </a:rPr>
              <a:t> </a:t>
            </a:r>
            <a:r>
              <a:rPr lang="en-US" sz="3000">
                <a:solidFill>
                  <a:schemeClr val="bg1"/>
                </a:solidFill>
              </a:rPr>
              <a:t>je multifaktoriální</a:t>
            </a:r>
            <a:r>
              <a:rPr lang="cs-CZ" sz="3000">
                <a:solidFill>
                  <a:schemeClr val="bg1"/>
                </a:solidFill>
              </a:rPr>
              <a:t>, irreverzibilní a progresivní</a:t>
            </a:r>
            <a:r>
              <a:rPr lang="en-US" sz="3000">
                <a:solidFill>
                  <a:schemeClr val="bg1"/>
                </a:solidFill>
              </a:rPr>
              <a:t> </a:t>
            </a:r>
            <a:r>
              <a:rPr lang="cs-CZ" sz="3000">
                <a:solidFill>
                  <a:schemeClr val="bg1"/>
                </a:solidFill>
              </a:rPr>
              <a:t>optická </a:t>
            </a:r>
            <a:r>
              <a:rPr lang="en-US" sz="3000">
                <a:solidFill>
                  <a:schemeClr val="bg1"/>
                </a:solidFill>
              </a:rPr>
              <a:t>neuropatie, pro kterou je charakteristická získaná ztráta gangliových buněk sítnice a atrofie optického nervu </a:t>
            </a:r>
            <a:endParaRPr lang="cs-CZ" sz="3000">
              <a:solidFill>
                <a:schemeClr val="bg1"/>
              </a:solidFill>
            </a:endParaRPr>
          </a:p>
          <a:p>
            <a:pPr lvl="1"/>
            <a:r>
              <a:rPr lang="cs-CZ" sz="3000">
                <a:solidFill>
                  <a:schemeClr val="bg1"/>
                </a:solidFill>
              </a:rPr>
              <a:t>Nejnovější teorie hovoří nejen o onemocnění zrakového nervu ( = neuropatii), ale dokonce   o onemocnění celé zrakové dráhy ( tedy zasahující CNS )</a:t>
            </a:r>
            <a:endParaRPr lang="en-US" sz="3000">
              <a:solidFill>
                <a:schemeClr val="bg1"/>
              </a:solidFill>
            </a:endParaRPr>
          </a:p>
          <a:p>
            <a:endParaRPr lang="cs-CZ" sz="3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922337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FF0000"/>
                </a:solidFill>
              </a:rPr>
              <a:t>Hodnocení terče zrakového nervu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507413" cy="1655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b="1" smtClean="0">
                <a:solidFill>
                  <a:srgbClr val="FFFF00"/>
                </a:solidFill>
              </a:rPr>
              <a:t>hodnotíme velikost a její poměr k jamce (čím širší a hlubší jamka, tím výraznější postižení glaukomem), dále barvu hlavy zrakové nervu, uspořádání krevních cév.</a:t>
            </a:r>
            <a:endParaRPr lang="cs-CZ" sz="2000" b="1" smtClean="0">
              <a:solidFill>
                <a:schemeClr val="bg1"/>
              </a:solidFill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500438"/>
            <a:ext cx="2608263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500438"/>
            <a:ext cx="2430462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3789363"/>
            <a:ext cx="2747963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cs-CZ" sz="4000" b="1">
                <a:solidFill>
                  <a:srgbClr val="FF0000"/>
                </a:solidFill>
              </a:rPr>
              <a:t>Vyšetření zorného pole</a:t>
            </a:r>
            <a:br>
              <a:rPr lang="cs-CZ" sz="4000" b="1">
                <a:solidFill>
                  <a:srgbClr val="FF0000"/>
                </a:solidFill>
              </a:rPr>
            </a:br>
            <a:r>
              <a:rPr lang="cs-CZ" sz="3600" b="1">
                <a:solidFill>
                  <a:schemeClr val="accent1"/>
                </a:solidFill>
              </a:rPr>
              <a:t>perimetrie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4824412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cs-CZ" sz="2800" b="1">
                <a:solidFill>
                  <a:srgbClr val="FFFF00"/>
                </a:solidFill>
              </a:rPr>
              <a:t>Zásadní vyšetřovací metoda pro analýzu postupu glaukomového poškození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Princip perimetr: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Vyšetřovaným okem fixujeme centrální bod na pozadí slabě osvětlené bílé polokoule o průměru 33 cm.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400" b="1">
                <a:solidFill>
                  <a:schemeClr val="folHlink"/>
                </a:solidFill>
              </a:rPr>
              <a:t>Kinetická perimetrie</a:t>
            </a:r>
            <a:r>
              <a:rPr lang="cs-CZ" sz="2400" b="1">
                <a:solidFill>
                  <a:schemeClr val="bg1"/>
                </a:solidFill>
              </a:rPr>
              <a:t> – na pozadí polokoule se z periferie k centru pohybuje světelná značka. První okamžik detekce značky pacient označí „slovně“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cs-CZ" sz="2400" b="1">
                <a:solidFill>
                  <a:schemeClr val="folHlink"/>
                </a:solidFill>
              </a:rPr>
              <a:t>Statická (počítačová) perimetrie</a:t>
            </a:r>
            <a:r>
              <a:rPr lang="cs-CZ" sz="2400" b="1">
                <a:solidFill>
                  <a:schemeClr val="bg1"/>
                </a:solidFill>
              </a:rPr>
              <a:t> – na pozadí se v různých místech projikují světelné  značky o různé velikosti a intenzitě. Pacient detekci značky označí zmáčknutím „tlačítka“. Počítač odpovědi zpracuje do mapy o různé škále šedi.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cs-CZ" sz="4000" b="1">
                <a:solidFill>
                  <a:srgbClr val="FF0000"/>
                </a:solidFill>
              </a:rPr>
              <a:t>Vyšetření zorného pole</a:t>
            </a:r>
            <a:br>
              <a:rPr lang="cs-CZ" sz="4000" b="1">
                <a:solidFill>
                  <a:srgbClr val="FF0000"/>
                </a:solidFill>
              </a:rPr>
            </a:br>
            <a:r>
              <a:rPr lang="cs-CZ" sz="3600" b="1">
                <a:solidFill>
                  <a:schemeClr val="accent1"/>
                </a:solidFill>
              </a:rPr>
              <a:t>perimetrie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482441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sz="2400" b="1">
                <a:solidFill>
                  <a:schemeClr val="folHlink"/>
                </a:solidFill>
              </a:rPr>
              <a:t>Kinetická perimetrie</a:t>
            </a:r>
            <a:r>
              <a:rPr lang="cs-CZ" sz="2400" b="1">
                <a:solidFill>
                  <a:schemeClr val="bg1"/>
                </a:solidFill>
              </a:rPr>
              <a:t> – hrubá, orientační, slouží spíše ke </a:t>
            </a:r>
            <a:r>
              <a:rPr lang="cs-CZ" sz="2400" b="1">
                <a:solidFill>
                  <a:srgbClr val="FFFF00"/>
                </a:solidFill>
              </a:rPr>
              <a:t>kvantitativnímu</a:t>
            </a:r>
            <a:r>
              <a:rPr lang="cs-CZ" sz="2400" b="1">
                <a:solidFill>
                  <a:schemeClr val="bg1"/>
                </a:solidFill>
              </a:rPr>
              <a:t> zhodnocení stavu zorného pole (rozsah a hrubé defekty uvnitř)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sz="2400" b="1">
                <a:solidFill>
                  <a:schemeClr val="folHlink"/>
                </a:solidFill>
              </a:rPr>
              <a:t>Statická perimetrie</a:t>
            </a:r>
            <a:r>
              <a:rPr lang="cs-CZ" sz="2400" b="1">
                <a:solidFill>
                  <a:schemeClr val="bg1"/>
                </a:solidFill>
              </a:rPr>
              <a:t> – detailní, vypovídá nejen o kvantitě (rozsahu) zorného pole, ale zejména o jeho </a:t>
            </a:r>
            <a:r>
              <a:rPr lang="cs-CZ" sz="2400" b="1">
                <a:solidFill>
                  <a:srgbClr val="FFFF00"/>
                </a:solidFill>
              </a:rPr>
              <a:t>kvalitě</a:t>
            </a:r>
            <a:r>
              <a:rPr lang="cs-CZ" sz="2400" b="1">
                <a:solidFill>
                  <a:schemeClr val="bg1"/>
                </a:solidFill>
              </a:rPr>
              <a:t>. Vymapuje nejen absolutní skotomy, ale i místa relativních skotomů = snížené senzitivity vůči světelnému impulsu.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Nevýhoda</a:t>
            </a:r>
            <a:r>
              <a:rPr lang="cs-CZ" sz="2400" b="1">
                <a:solidFill>
                  <a:schemeClr val="bg1"/>
                </a:solidFill>
              </a:rPr>
              <a:t> statické perimetrie – první vyšetření může vykazovat falešně pozitivní hodnoty ( než pacient pochopí o co vůbec při vyšetření jde). U některých pacientů (neprůhledná opt. média a nespolupracující pacient) nelze provést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cs-CZ" sz="4000" b="1">
                <a:solidFill>
                  <a:srgbClr val="FF0000"/>
                </a:solidFill>
              </a:rPr>
              <a:t>Vyšetření zorného pole</a:t>
            </a:r>
            <a:br>
              <a:rPr lang="cs-CZ" sz="4000" b="1">
                <a:solidFill>
                  <a:srgbClr val="FF0000"/>
                </a:solidFill>
              </a:rPr>
            </a:br>
            <a:r>
              <a:rPr lang="cs-CZ" sz="3600" b="1">
                <a:solidFill>
                  <a:schemeClr val="accent1"/>
                </a:solidFill>
              </a:rPr>
              <a:t>perimetrie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4824412"/>
          </a:xfrm>
        </p:spPr>
        <p:txBody>
          <a:bodyPr/>
          <a:lstStyle/>
          <a:p>
            <a:pPr marL="609600" indent="-609600" algn="ctr">
              <a:buFontTx/>
              <a:buNone/>
            </a:pPr>
            <a:r>
              <a:rPr lang="cs-CZ" sz="2800" b="1">
                <a:solidFill>
                  <a:schemeClr val="folHlink"/>
                </a:solidFill>
              </a:rPr>
              <a:t>Nejčastější defekty v zorném poli u glaukomu</a:t>
            </a:r>
          </a:p>
          <a:p>
            <a:pPr marL="609600" indent="-609600">
              <a:buFontTx/>
              <a:buAutoNum type="arabicPeriod"/>
            </a:pPr>
            <a:r>
              <a:rPr lang="cs-CZ" sz="2400" b="1">
                <a:solidFill>
                  <a:srgbClr val="FFFF00"/>
                </a:solidFill>
              </a:rPr>
              <a:t>Paracentrální skotomy</a:t>
            </a:r>
            <a:r>
              <a:rPr lang="cs-CZ" sz="2800" b="1">
                <a:solidFill>
                  <a:schemeClr val="folHlink"/>
                </a:solidFill>
              </a:rPr>
              <a:t> </a:t>
            </a:r>
            <a:r>
              <a:rPr lang="cs-CZ" sz="2400" b="1">
                <a:solidFill>
                  <a:schemeClr val="bg1"/>
                </a:solidFill>
              </a:rPr>
              <a:t>– v počátečních stádiích, výskyt v oblasti 10 - 20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º</a:t>
            </a:r>
            <a:r>
              <a:rPr lang="cs-CZ" sz="2400" b="1">
                <a:solidFill>
                  <a:schemeClr val="bg1"/>
                </a:solidFill>
                <a:cs typeface="Arial" charset="0"/>
              </a:rPr>
              <a:t> od centra fixace</a:t>
            </a:r>
          </a:p>
          <a:p>
            <a:pPr marL="609600" indent="-609600">
              <a:buFontTx/>
              <a:buAutoNum type="arabicPeriod"/>
            </a:pPr>
            <a:r>
              <a:rPr lang="cs-CZ" sz="2400" b="1">
                <a:solidFill>
                  <a:srgbClr val="FFFF00"/>
                </a:solidFill>
                <a:cs typeface="Arial" charset="0"/>
              </a:rPr>
              <a:t>Bjerrumův skotom</a:t>
            </a:r>
            <a:r>
              <a:rPr lang="cs-CZ" sz="2400" b="1">
                <a:solidFill>
                  <a:schemeClr val="bg1"/>
                </a:solidFill>
                <a:cs typeface="Arial" charset="0"/>
              </a:rPr>
              <a:t> – vzniká spojením paracentrálních skotomů s oblastí slepé skvrny</a:t>
            </a:r>
          </a:p>
          <a:p>
            <a:pPr marL="609600" indent="-609600">
              <a:buFontTx/>
              <a:buAutoNum type="arabicPeriod"/>
            </a:pPr>
            <a:r>
              <a:rPr lang="cs-CZ" sz="2400" b="1">
                <a:solidFill>
                  <a:srgbClr val="FFFF00"/>
                </a:solidFill>
                <a:cs typeface="Arial" charset="0"/>
              </a:rPr>
              <a:t>R</a:t>
            </a:r>
            <a:r>
              <a:rPr lang="en-US" sz="2400" b="1">
                <a:solidFill>
                  <a:srgbClr val="FFFF00"/>
                </a:solidFill>
                <a:cs typeface="Arial" charset="0"/>
              </a:rPr>
              <a:t>ö</a:t>
            </a:r>
            <a:r>
              <a:rPr lang="cs-CZ" sz="2400" b="1">
                <a:solidFill>
                  <a:srgbClr val="FFFF00"/>
                </a:solidFill>
                <a:cs typeface="Arial" charset="0"/>
              </a:rPr>
              <a:t>nneho nasální skok</a:t>
            </a:r>
            <a:r>
              <a:rPr lang="cs-CZ" sz="2400" b="1">
                <a:solidFill>
                  <a:schemeClr val="bg1"/>
                </a:solidFill>
                <a:cs typeface="Arial" charset="0"/>
              </a:rPr>
              <a:t> – nasální skotom (zářez v nasální části zorného pole jdoucí směrem k centru)</a:t>
            </a:r>
          </a:p>
          <a:p>
            <a:pPr marL="609600" indent="-609600">
              <a:buFontTx/>
              <a:buAutoNum type="arabicPeriod"/>
            </a:pPr>
            <a:r>
              <a:rPr lang="cs-CZ" sz="2400" b="1">
                <a:solidFill>
                  <a:srgbClr val="FFFF00"/>
                </a:solidFill>
                <a:cs typeface="Arial" charset="0"/>
              </a:rPr>
              <a:t>Zbytky zorného pole</a:t>
            </a:r>
            <a:r>
              <a:rPr lang="cs-CZ" sz="2400" b="1">
                <a:solidFill>
                  <a:schemeClr val="bg1"/>
                </a:solidFill>
                <a:cs typeface="Arial" charset="0"/>
              </a:rPr>
              <a:t> – difuzní nepravidelné ostrůvky zachovaného zorného pole (poměrně dlouho odolává centrální oblast – tzn. visus 6/6 a přitom zorné pole zachováno jen kolem centrální fixace)</a:t>
            </a:r>
            <a:endParaRPr lang="en-US" sz="2400" b="1">
              <a:solidFill>
                <a:schemeClr val="bg1"/>
              </a:solidFill>
              <a:cs typeface="Arial" charset="0"/>
            </a:endParaRPr>
          </a:p>
          <a:p>
            <a:pPr marL="609600" indent="-609600">
              <a:buFontTx/>
              <a:buAutoNum type="arabicPeriod"/>
            </a:pPr>
            <a:endParaRPr lang="en-US" sz="2400" b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normální disk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58775"/>
            <a:ext cx="140335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87" name="Picture 3" descr="Normální disk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8388" y="358775"/>
            <a:ext cx="161925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88" name="Picture 4" descr="normální ZP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0" y="358775"/>
            <a:ext cx="1800225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89" name="Picture 5" descr="časná exkavace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978025"/>
            <a:ext cx="140335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0" name="Picture 6" descr="časná exkavac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1978025"/>
            <a:ext cx="161925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1" name="Picture 7" descr="časná exkavace 3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8000" y="1978025"/>
            <a:ext cx="1800225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2" name="Picture 8" descr="střední exkavace 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3598863"/>
            <a:ext cx="1403350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3" name="Picture 9" descr="střední exkavace 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975" y="3598863"/>
            <a:ext cx="1619250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4" name="Picture 10" descr="střední exkavace 3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18000" y="3598863"/>
            <a:ext cx="1800225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5" name="Picture 11" descr="pokročilý gl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750" y="5218113"/>
            <a:ext cx="1403350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6" name="Picture 12" descr="pokročilý gl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8388" y="5218113"/>
            <a:ext cx="1619250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9997" name="Picture 13" descr="pokročilý gl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18000" y="5218113"/>
            <a:ext cx="1800225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9998" name="Text Box 14"/>
          <p:cNvSpPr txBox="1">
            <a:spLocks noChangeArrowheads="1"/>
          </p:cNvSpPr>
          <p:nvPr/>
        </p:nvSpPr>
        <p:spPr bwMode="auto">
          <a:xfrm>
            <a:off x="8101013" y="260350"/>
            <a:ext cx="59055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FFFF00"/>
                </a:solidFill>
              </a:rPr>
              <a:t>P</a:t>
            </a:r>
          </a:p>
          <a:p>
            <a:r>
              <a:rPr lang="cs-CZ" sz="2400" b="1">
                <a:solidFill>
                  <a:srgbClr val="FFFF00"/>
                </a:solidFill>
              </a:rPr>
              <a:t>R</a:t>
            </a:r>
          </a:p>
          <a:p>
            <a:r>
              <a:rPr lang="cs-CZ" sz="2400" b="1">
                <a:solidFill>
                  <a:srgbClr val="FFFF00"/>
                </a:solidFill>
              </a:rPr>
              <a:t>O</a:t>
            </a:r>
          </a:p>
          <a:p>
            <a:r>
              <a:rPr lang="cs-CZ" sz="2400" b="1">
                <a:solidFill>
                  <a:srgbClr val="FFFF00"/>
                </a:solidFill>
              </a:rPr>
              <a:t>G</a:t>
            </a:r>
          </a:p>
          <a:p>
            <a:r>
              <a:rPr lang="cs-CZ" sz="2400" b="1">
                <a:solidFill>
                  <a:srgbClr val="FFFF00"/>
                </a:solidFill>
              </a:rPr>
              <a:t>R</a:t>
            </a:r>
          </a:p>
          <a:p>
            <a:r>
              <a:rPr lang="cs-CZ" sz="2400" b="1">
                <a:solidFill>
                  <a:srgbClr val="FFFF00"/>
                </a:solidFill>
              </a:rPr>
              <a:t>E</a:t>
            </a:r>
          </a:p>
          <a:p>
            <a:r>
              <a:rPr lang="cs-CZ" sz="2400" b="1">
                <a:solidFill>
                  <a:srgbClr val="FFFF00"/>
                </a:solidFill>
              </a:rPr>
              <a:t>S</a:t>
            </a:r>
          </a:p>
          <a:p>
            <a:r>
              <a:rPr lang="cs-CZ" sz="2400" b="1">
                <a:solidFill>
                  <a:srgbClr val="FFFF00"/>
                </a:solidFill>
              </a:rPr>
              <a:t>E</a:t>
            </a:r>
          </a:p>
          <a:p>
            <a:endParaRPr lang="cs-CZ" sz="2400" b="1">
              <a:solidFill>
                <a:srgbClr val="FFFF00"/>
              </a:solidFill>
            </a:endParaRPr>
          </a:p>
          <a:p>
            <a:r>
              <a:rPr lang="cs-CZ" sz="2400" b="1">
                <a:solidFill>
                  <a:srgbClr val="FFFF00"/>
                </a:solidFill>
              </a:rPr>
              <a:t>G</a:t>
            </a:r>
          </a:p>
          <a:p>
            <a:r>
              <a:rPr lang="cs-CZ" sz="2400" b="1">
                <a:solidFill>
                  <a:srgbClr val="FFFF00"/>
                </a:solidFill>
              </a:rPr>
              <a:t>L</a:t>
            </a:r>
          </a:p>
          <a:p>
            <a:r>
              <a:rPr lang="cs-CZ" sz="2400" b="1">
                <a:solidFill>
                  <a:srgbClr val="FFFF00"/>
                </a:solidFill>
              </a:rPr>
              <a:t>A</a:t>
            </a:r>
          </a:p>
          <a:p>
            <a:r>
              <a:rPr lang="cs-CZ" sz="2400" b="1">
                <a:solidFill>
                  <a:srgbClr val="FFFF00"/>
                </a:solidFill>
              </a:rPr>
              <a:t>U</a:t>
            </a:r>
          </a:p>
          <a:p>
            <a:r>
              <a:rPr lang="cs-CZ" sz="2400" b="1">
                <a:solidFill>
                  <a:srgbClr val="FFFF00"/>
                </a:solidFill>
              </a:rPr>
              <a:t>K</a:t>
            </a:r>
          </a:p>
          <a:p>
            <a:r>
              <a:rPr lang="cs-CZ" sz="2400" b="1">
                <a:solidFill>
                  <a:srgbClr val="FFFF00"/>
                </a:solidFill>
              </a:rPr>
              <a:t>O</a:t>
            </a:r>
          </a:p>
          <a:p>
            <a:r>
              <a:rPr lang="cs-CZ" sz="2400" b="1">
                <a:solidFill>
                  <a:srgbClr val="FFFF00"/>
                </a:solidFill>
              </a:rPr>
              <a:t>M</a:t>
            </a:r>
          </a:p>
          <a:p>
            <a:r>
              <a:rPr lang="cs-CZ" sz="2400" b="1">
                <a:solidFill>
                  <a:srgbClr val="FFFF00"/>
                </a:solidFill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0000"/>
                </a:solidFill>
              </a:rPr>
              <a:t>Určení oční perfúze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>
                <a:solidFill>
                  <a:srgbClr val="FFFF00"/>
                </a:solidFill>
              </a:rPr>
              <a:t>Měření TK</a:t>
            </a:r>
            <a:r>
              <a:rPr lang="cs-CZ" sz="2800" b="1"/>
              <a:t> </a:t>
            </a:r>
            <a:r>
              <a:rPr lang="cs-CZ" sz="2800" b="1">
                <a:solidFill>
                  <a:schemeClr val="bg1"/>
                </a:solidFill>
              </a:rPr>
              <a:t>– arteriální hypotenze je rizikovým faktorem glaukomového poškození</a:t>
            </a:r>
          </a:p>
          <a:p>
            <a:r>
              <a:rPr lang="cs-CZ" sz="2800" b="1">
                <a:solidFill>
                  <a:srgbClr val="FFFF00"/>
                </a:solidFill>
              </a:rPr>
              <a:t>Barevná Dopplerova sonografie </a:t>
            </a:r>
            <a:r>
              <a:rPr lang="cs-CZ" sz="2800" b="1">
                <a:solidFill>
                  <a:schemeClr val="bg1"/>
                </a:solidFill>
              </a:rPr>
              <a:t>– určení rychlosti toku krve v několika cévách vedoucích k oku (měření indexu rezistence, odporu krevního toku)</a:t>
            </a:r>
          </a:p>
          <a:p>
            <a:r>
              <a:rPr lang="cs-CZ" sz="2800" b="1">
                <a:solidFill>
                  <a:srgbClr val="FFFF00"/>
                </a:solidFill>
              </a:rPr>
              <a:t>Měření teploty</a:t>
            </a:r>
            <a:r>
              <a:rPr lang="cs-CZ" sz="2800" b="1">
                <a:solidFill>
                  <a:schemeClr val="bg1"/>
                </a:solidFill>
              </a:rPr>
              <a:t> – bezkontaktní měření teploty oka a reakce na změny teploty</a:t>
            </a:r>
          </a:p>
          <a:p>
            <a:endParaRPr lang="cs-CZ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0000"/>
                </a:solidFill>
              </a:rPr>
              <a:t>Speciální vyšetření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>
                <a:solidFill>
                  <a:schemeClr val="bg1"/>
                </a:solidFill>
              </a:rPr>
              <a:t>Adaptace na tmu</a:t>
            </a:r>
          </a:p>
          <a:p>
            <a:pPr>
              <a:buFontTx/>
              <a:buNone/>
            </a:pPr>
            <a:endParaRPr lang="cs-CZ" b="1">
              <a:solidFill>
                <a:schemeClr val="bg1"/>
              </a:solidFill>
            </a:endParaRPr>
          </a:p>
          <a:p>
            <a:r>
              <a:rPr lang="cs-CZ" b="1">
                <a:solidFill>
                  <a:schemeClr val="bg1"/>
                </a:solidFill>
              </a:rPr>
              <a:t>Barevné vidění</a:t>
            </a:r>
          </a:p>
          <a:p>
            <a:pPr>
              <a:buFontTx/>
              <a:buNone/>
            </a:pPr>
            <a:endParaRPr lang="cs-CZ" b="1">
              <a:solidFill>
                <a:schemeClr val="bg1"/>
              </a:solidFill>
            </a:endParaRPr>
          </a:p>
          <a:p>
            <a:r>
              <a:rPr lang="cs-CZ" b="1">
                <a:solidFill>
                  <a:schemeClr val="bg1"/>
                </a:solidFill>
              </a:rPr>
              <a:t>Kontrastní citlivost</a:t>
            </a:r>
          </a:p>
          <a:p>
            <a:pPr>
              <a:buFontTx/>
              <a:buNone/>
            </a:pPr>
            <a:endParaRPr lang="cs-CZ" b="1">
              <a:solidFill>
                <a:schemeClr val="bg1"/>
              </a:solidFill>
            </a:endParaRPr>
          </a:p>
          <a:p>
            <a:r>
              <a:rPr lang="cs-CZ" b="1">
                <a:solidFill>
                  <a:schemeClr val="bg1"/>
                </a:solidFill>
              </a:rPr>
              <a:t>ERG + VEP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bg1"/>
                </a:solidFill>
              </a:rPr>
              <a:t>Klasifikace glaukomu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cs-CZ" b="1">
                <a:solidFill>
                  <a:srgbClr val="FFFF00"/>
                </a:solidFill>
              </a:rPr>
              <a:t>Kongenitální glaukom</a:t>
            </a:r>
          </a:p>
          <a:p>
            <a:pPr marL="609600" indent="-609600">
              <a:buFontTx/>
              <a:buAutoNum type="arabicPeriod"/>
            </a:pPr>
            <a:r>
              <a:rPr lang="cs-CZ" b="1">
                <a:solidFill>
                  <a:srgbClr val="FFFF00"/>
                </a:solidFill>
              </a:rPr>
              <a:t>Infantilní glaukom</a:t>
            </a:r>
          </a:p>
          <a:p>
            <a:pPr marL="609600" indent="-609600">
              <a:buFontTx/>
              <a:buAutoNum type="arabicPeriod"/>
            </a:pPr>
            <a:r>
              <a:rPr lang="cs-CZ" b="1">
                <a:solidFill>
                  <a:srgbClr val="FFFF00"/>
                </a:solidFill>
              </a:rPr>
              <a:t>Juvenilní glaukom</a:t>
            </a:r>
          </a:p>
          <a:p>
            <a:pPr marL="609600" indent="-609600">
              <a:buFontTx/>
              <a:buAutoNum type="arabicPeriod"/>
            </a:pPr>
            <a:r>
              <a:rPr lang="cs-CZ" b="1">
                <a:solidFill>
                  <a:srgbClr val="FFFF00"/>
                </a:solidFill>
              </a:rPr>
              <a:t>Primární glaukom s otevřeným úhlem</a:t>
            </a:r>
          </a:p>
          <a:p>
            <a:pPr marL="609600" indent="-609600">
              <a:buFontTx/>
              <a:buAutoNum type="arabicPeriod"/>
            </a:pPr>
            <a:r>
              <a:rPr lang="cs-CZ" b="1">
                <a:solidFill>
                  <a:srgbClr val="FFFF00"/>
                </a:solidFill>
              </a:rPr>
              <a:t>Primární glaukom s uzavřeným úhlem</a:t>
            </a:r>
          </a:p>
          <a:p>
            <a:pPr marL="609600" indent="-609600">
              <a:buFontTx/>
              <a:buAutoNum type="arabicPeriod"/>
            </a:pPr>
            <a:r>
              <a:rPr lang="cs-CZ" b="1">
                <a:solidFill>
                  <a:srgbClr val="FFFF00"/>
                </a:solidFill>
              </a:rPr>
              <a:t>Sekundární glaukom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143000"/>
          </a:xfrm>
        </p:spPr>
        <p:txBody>
          <a:bodyPr/>
          <a:lstStyle/>
          <a:p>
            <a:r>
              <a:rPr lang="cs-CZ" sz="4000" b="1">
                <a:solidFill>
                  <a:srgbClr val="FFFF00"/>
                </a:solidFill>
              </a:rPr>
              <a:t>Primární glaukom otevřeného úhlu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781550"/>
          </a:xfrm>
        </p:spPr>
        <p:txBody>
          <a:bodyPr/>
          <a:lstStyle/>
          <a:p>
            <a:pPr marL="609600" indent="-609600">
              <a:buClr>
                <a:schemeClr val="accent1"/>
              </a:buClr>
              <a:buFontTx/>
              <a:buAutoNum type="alphaLcParenR"/>
            </a:pPr>
            <a:r>
              <a:rPr lang="cs-CZ" sz="2800" b="1" dirty="0">
                <a:solidFill>
                  <a:schemeClr val="accent1"/>
                </a:solidFill>
              </a:rPr>
              <a:t>Oči s </a:t>
            </a:r>
            <a:r>
              <a:rPr lang="cs-CZ" sz="2800" b="1" dirty="0" err="1">
                <a:solidFill>
                  <a:schemeClr val="accent1"/>
                </a:solidFill>
              </a:rPr>
              <a:t>glaukomovým</a:t>
            </a:r>
            <a:r>
              <a:rPr lang="cs-CZ" sz="2800" b="1" dirty="0">
                <a:solidFill>
                  <a:schemeClr val="accent1"/>
                </a:solidFill>
              </a:rPr>
              <a:t> postižením a </a:t>
            </a:r>
            <a:r>
              <a:rPr lang="cs-CZ" sz="2800" b="1" dirty="0">
                <a:solidFill>
                  <a:schemeClr val="accent1"/>
                </a:solidFill>
                <a:sym typeface="Symbol" pitchFamily="18" charset="2"/>
              </a:rPr>
              <a:t></a:t>
            </a:r>
            <a:r>
              <a:rPr lang="cs-CZ" sz="2800" b="1" dirty="0">
                <a:solidFill>
                  <a:schemeClr val="accent1"/>
                </a:solidFill>
                <a:cs typeface="Arial" charset="0"/>
              </a:rPr>
              <a:t> NT</a:t>
            </a:r>
          </a:p>
          <a:p>
            <a:pPr marL="609600" indent="-609600">
              <a:buClr>
                <a:schemeClr val="accent1"/>
              </a:buClr>
              <a:buFontTx/>
              <a:buAutoNum type="alphaLcParenR"/>
            </a:pPr>
            <a:r>
              <a:rPr lang="cs-CZ" sz="2800" b="1" dirty="0">
                <a:solidFill>
                  <a:schemeClr val="accent1"/>
                </a:solidFill>
                <a:cs typeface="Arial" charset="0"/>
              </a:rPr>
              <a:t>Oči s glaukom. </a:t>
            </a:r>
            <a:r>
              <a:rPr lang="cs-CZ" sz="2800" b="1" dirty="0" err="1">
                <a:solidFill>
                  <a:schemeClr val="accent1"/>
                </a:solidFill>
                <a:cs typeface="Arial" charset="0"/>
              </a:rPr>
              <a:t>postizením</a:t>
            </a:r>
            <a:r>
              <a:rPr lang="cs-CZ" sz="2800" b="1" dirty="0">
                <a:solidFill>
                  <a:schemeClr val="accent1"/>
                </a:solidFill>
                <a:cs typeface="Arial" charset="0"/>
              </a:rPr>
              <a:t>, ale normálním NT – </a:t>
            </a:r>
            <a:r>
              <a:rPr lang="cs-CZ" sz="2800" b="1" dirty="0" err="1">
                <a:solidFill>
                  <a:schemeClr val="accent1"/>
                </a:solidFill>
                <a:cs typeface="Arial" charset="0"/>
              </a:rPr>
              <a:t>normotezní</a:t>
            </a:r>
            <a:r>
              <a:rPr lang="cs-CZ" sz="2800" b="1" dirty="0">
                <a:solidFill>
                  <a:schemeClr val="accent1"/>
                </a:solidFill>
                <a:cs typeface="Arial" charset="0"/>
              </a:rPr>
              <a:t> glaukom</a:t>
            </a:r>
          </a:p>
          <a:p>
            <a:pPr marL="609600" indent="-609600">
              <a:buClr>
                <a:schemeClr val="accent1"/>
              </a:buClr>
              <a:buFontTx/>
              <a:buAutoNum type="alphaLcParenR"/>
            </a:pPr>
            <a:r>
              <a:rPr lang="cs-CZ" sz="2800" b="1" dirty="0">
                <a:solidFill>
                  <a:schemeClr val="accent1"/>
                </a:solidFill>
                <a:cs typeface="Arial" charset="0"/>
              </a:rPr>
              <a:t>Oči se </a:t>
            </a:r>
            <a:r>
              <a:rPr lang="cs-CZ" sz="2800" b="1" dirty="0">
                <a:solidFill>
                  <a:schemeClr val="accent1"/>
                </a:solidFill>
                <a:cs typeface="Arial" charset="0"/>
                <a:sym typeface="Symbol" pitchFamily="18" charset="2"/>
              </a:rPr>
              <a:t></a:t>
            </a:r>
            <a:r>
              <a:rPr lang="cs-CZ" sz="2800" b="1" dirty="0">
                <a:solidFill>
                  <a:schemeClr val="accent1"/>
                </a:solidFill>
                <a:cs typeface="Arial" charset="0"/>
              </a:rPr>
              <a:t> NT, ale bez glaukom. </a:t>
            </a:r>
            <a:r>
              <a:rPr lang="cs-CZ" sz="2800" b="1" dirty="0" smtClean="0">
                <a:solidFill>
                  <a:schemeClr val="accent1"/>
                </a:solidFill>
                <a:cs typeface="Arial" charset="0"/>
              </a:rPr>
              <a:t>Postižení</a:t>
            </a:r>
          </a:p>
          <a:p>
            <a:pPr marL="609600" indent="-609600">
              <a:buClr>
                <a:schemeClr val="accent1"/>
              </a:buClr>
              <a:buNone/>
            </a:pPr>
            <a:r>
              <a:rPr lang="cs-CZ" sz="2800" b="1" dirty="0">
                <a:solidFill>
                  <a:schemeClr val="accent1"/>
                </a:solidFill>
                <a:cs typeface="Arial" charset="0"/>
              </a:rPr>
              <a:t> </a:t>
            </a:r>
            <a:r>
              <a:rPr lang="cs-CZ" sz="2800" b="1" dirty="0" smtClean="0">
                <a:solidFill>
                  <a:schemeClr val="accent1"/>
                </a:solidFill>
                <a:cs typeface="Arial" charset="0"/>
              </a:rPr>
              <a:t>     - oční hypertenze</a:t>
            </a:r>
            <a:endParaRPr lang="cs-CZ" sz="2400" b="1" dirty="0">
              <a:solidFill>
                <a:schemeClr val="bg1"/>
              </a:solidFill>
              <a:cs typeface="Arial" charset="0"/>
            </a:endParaRPr>
          </a:p>
          <a:p>
            <a:pPr marL="609600" indent="-609600">
              <a:buClr>
                <a:schemeClr val="accent1"/>
              </a:buClr>
              <a:buFontTx/>
              <a:buNone/>
            </a:pP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V případě </a:t>
            </a:r>
            <a:r>
              <a:rPr lang="cs-CZ" sz="2400" b="1" dirty="0">
                <a:solidFill>
                  <a:schemeClr val="bg1"/>
                </a:solidFill>
                <a:cs typeface="Arial" charset="0"/>
                <a:sym typeface="Symbol" pitchFamily="18" charset="2"/>
              </a:rPr>
              <a:t>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 NT je příčina ve </a:t>
            </a:r>
            <a:r>
              <a:rPr lang="cs-CZ" sz="2400" b="1" dirty="0" smtClean="0">
                <a:solidFill>
                  <a:schemeClr val="bg1"/>
                </a:solidFill>
                <a:cs typeface="Arial" charset="0"/>
              </a:rPr>
              <a:t>ztíženém 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odtoku komorové tekutiny v oblasti </a:t>
            </a:r>
            <a:r>
              <a:rPr lang="cs-CZ" sz="2400" b="1" dirty="0" err="1">
                <a:solidFill>
                  <a:schemeClr val="bg1"/>
                </a:solidFill>
                <a:cs typeface="Arial" charset="0"/>
              </a:rPr>
              <a:t>trabekulární</a:t>
            </a: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 trámčiny. Příčina zhoršené odtokové snadnosti je ve stádiu studia.</a:t>
            </a:r>
          </a:p>
          <a:p>
            <a:pPr marL="609600" indent="-609600">
              <a:buClr>
                <a:schemeClr val="accent1"/>
              </a:buClr>
              <a:buFontTx/>
              <a:buNone/>
            </a:pPr>
            <a:r>
              <a:rPr lang="cs-CZ" sz="2400" b="1" dirty="0">
                <a:solidFill>
                  <a:schemeClr val="bg1"/>
                </a:solidFill>
                <a:cs typeface="Arial" charset="0"/>
              </a:rPr>
              <a:t>Tento typ glaukomu je nejnebezpečnější, dlouho nemá subjektivní projevy, pacienta nepřivede k vyšetření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r>
              <a:rPr lang="cs-CZ" sz="4000" b="1">
                <a:solidFill>
                  <a:srgbClr val="FFFF00"/>
                </a:solidFill>
              </a:rPr>
              <a:t>Primární glaukom uzavřeného úhlu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b="1">
                <a:solidFill>
                  <a:schemeClr val="accent1"/>
                </a:solidFill>
              </a:rPr>
              <a:t>Akutní glaukom s uzavřeným úhlem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800" b="1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b="1">
                <a:solidFill>
                  <a:schemeClr val="accent1"/>
                </a:solidFill>
              </a:rPr>
              <a:t>Intermitentní glaukom s uzavřeným úhlem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800" b="1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b="1">
                <a:solidFill>
                  <a:schemeClr val="accent1"/>
                </a:solidFill>
              </a:rPr>
              <a:t>Chronický glaukom s uzavřeným úhlem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800" b="1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cs-CZ" sz="2800" b="1">
                <a:solidFill>
                  <a:schemeClr val="accent1"/>
                </a:solidFill>
              </a:rPr>
              <a:t>Glaukom s ciliární blokem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folHlink"/>
                </a:solidFill>
              </a:rPr>
              <a:t>Glaukom - definice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Název glaukom vznikl ze starořeckého slova </a:t>
            </a:r>
            <a:r>
              <a:rPr lang="cs-CZ" b="1">
                <a:solidFill>
                  <a:schemeClr val="accent1"/>
                </a:solidFill>
              </a:rPr>
              <a:t>„glaukos“ – šedomodrý</a:t>
            </a:r>
            <a:r>
              <a:rPr lang="cs-CZ" b="1">
                <a:solidFill>
                  <a:schemeClr val="bg1"/>
                </a:solidFill>
              </a:rPr>
              <a:t>. </a:t>
            </a:r>
          </a:p>
          <a:p>
            <a:pPr algn="ctr"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??? Tedy laický název </a:t>
            </a:r>
            <a:r>
              <a:rPr lang="cs-CZ" b="1">
                <a:solidFill>
                  <a:schemeClr val="folHlink"/>
                </a:solidFill>
              </a:rPr>
              <a:t>„zelený zákal“</a:t>
            </a:r>
            <a:r>
              <a:rPr lang="cs-CZ" b="1">
                <a:solidFill>
                  <a:schemeClr val="bg1"/>
                </a:solidFill>
              </a:rPr>
              <a:t> ???</a:t>
            </a:r>
          </a:p>
          <a:p>
            <a:pPr>
              <a:buFontTx/>
              <a:buNone/>
            </a:pPr>
            <a:r>
              <a:rPr lang="cs-CZ" b="1">
                <a:solidFill>
                  <a:srgbClr val="FFFF00"/>
                </a:solidFill>
              </a:rPr>
              <a:t>Výskyt </a:t>
            </a:r>
            <a:r>
              <a:rPr lang="cs-CZ" b="1">
                <a:solidFill>
                  <a:schemeClr val="bg1"/>
                </a:solidFill>
              </a:rPr>
              <a:t>– 3% běžné populace, u starší generace procento vzrůstá.</a:t>
            </a:r>
          </a:p>
          <a:p>
            <a:pPr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Glaukom – v průmyslově vyspělých zemích jedna z chorob vedoucích ke slepotě 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chemeClr val="accent1"/>
                </a:solidFill>
              </a:rPr>
              <a:t>Akutní glaukom s uzavřeným úhlem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800" b="1">
                <a:solidFill>
                  <a:schemeClr val="folHlink"/>
                </a:solidFill>
              </a:rPr>
              <a:t>Pupilární blok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b="1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Predispozice</a:t>
            </a:r>
            <a:r>
              <a:rPr lang="cs-CZ" sz="2400" b="1">
                <a:solidFill>
                  <a:schemeClr val="bg1"/>
                </a:solidFill>
              </a:rPr>
              <a:t> – koincidence úzkého úhlu a dalekozrakosti, s přibývajícím věkem zvětšení objemu čočky procesem stárnutí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Vznik akutního glaukomového záchvatu – kořen iris zcela překryje komorový úhel, odtok se zcela uzavře, v oku akutně narůstá 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Vyvolávající momenty</a:t>
            </a:r>
            <a:r>
              <a:rPr lang="cs-CZ" sz="2400" b="1">
                <a:solidFill>
                  <a:schemeClr val="bg1"/>
                </a:solidFill>
              </a:rPr>
              <a:t> – rozšíření zornice, emoční stres, šok, spánek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 b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V akutním stadiu jsou k rychlému snížení NT indikována </a:t>
            </a:r>
            <a:r>
              <a:rPr lang="cs-CZ" sz="2400" b="1">
                <a:solidFill>
                  <a:srgbClr val="FF0000"/>
                </a:solidFill>
              </a:rPr>
              <a:t>MIOTIKA </a:t>
            </a:r>
            <a:r>
              <a:rPr lang="cs-CZ" sz="2400" b="1">
                <a:solidFill>
                  <a:schemeClr val="bg1"/>
                </a:solidFill>
              </a:rPr>
              <a:t>( zúžení zornice a otevření odtokové cesty )</a:t>
            </a:r>
            <a:endParaRPr lang="cs-CZ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Pupilární blok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80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628800"/>
            <a:ext cx="526687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chemeClr val="accent1"/>
                </a:solidFill>
              </a:rPr>
              <a:t>Akutní glaukom s uzavřeným úhlem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435975" cy="50403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sz="2800" b="1">
                <a:solidFill>
                  <a:srgbClr val="FFFF00"/>
                </a:solidFill>
              </a:rPr>
              <a:t>Příznaky akutního záchvatu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>
                <a:solidFill>
                  <a:schemeClr val="folHlink"/>
                </a:solidFill>
              </a:rPr>
              <a:t>Subjektivní: </a:t>
            </a:r>
            <a:r>
              <a:rPr lang="cs-CZ" sz="2400" b="1">
                <a:solidFill>
                  <a:schemeClr val="bg1"/>
                </a:solidFill>
              </a:rPr>
              <a:t>akutní bolest oka, projikující se do okolních kostí, někdy až celé poloviny hlavy na postižené straně (hemikranie). Bolest nesnesitelná, provázena alterací celkového stavu – nausea, zvracení (pozor na mylnou diagnózu NPB!!!). Zamlžené vidění, barevné kruhy kolem světel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>
                <a:solidFill>
                  <a:schemeClr val="folHlink"/>
                </a:solidFill>
              </a:rPr>
              <a:t>Objektivní: </a:t>
            </a:r>
            <a:r>
              <a:rPr lang="cs-CZ" sz="2400" b="1">
                <a:solidFill>
                  <a:schemeClr val="bg1"/>
                </a:solidFill>
              </a:rPr>
              <a:t>Pokles zrakové ostrosti z edému epitelu rohovky způsobeném </a:t>
            </a:r>
            <a:r>
              <a:rPr lang="cs-CZ" sz="2400" b="1">
                <a:solidFill>
                  <a:schemeClr val="bg1"/>
                </a:solidFill>
                <a:sym typeface="Symbol" pitchFamily="18" charset="2"/>
              </a:rPr>
              <a:t></a:t>
            </a:r>
            <a:r>
              <a:rPr lang="cs-CZ" sz="2400" b="1">
                <a:solidFill>
                  <a:schemeClr val="bg1"/>
                </a:solidFill>
                <a:cs typeface="Arial" charset="0"/>
              </a:rPr>
              <a:t> NT, překrvení oka – smíšená injekce, edém epitelu rohovky, mělká az vymizelá přední komora, iris prosáklá, zornice ve střední mydriáze, červ. refl. slabě výb. pro netransp. rohovku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400" b="1">
                <a:solidFill>
                  <a:schemeClr val="bg1"/>
                </a:solidFill>
                <a:cs typeface="Arial" charset="0"/>
              </a:rPr>
              <a:t>NT OD 0/7,5……AT OD 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&gt;</a:t>
            </a:r>
            <a:r>
              <a:rPr lang="cs-CZ" sz="2400" b="1">
                <a:solidFill>
                  <a:schemeClr val="bg1"/>
                </a:solidFill>
                <a:cs typeface="Arial" charset="0"/>
              </a:rPr>
              <a:t> 60 mmHg</a:t>
            </a:r>
            <a:endParaRPr lang="en-US" sz="2400" b="1">
              <a:solidFill>
                <a:schemeClr val="folHlin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chemeClr val="accent1"/>
                </a:solidFill>
              </a:rPr>
              <a:t>Akutní glaukom s uzavřeným úhlem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435975" cy="5040313"/>
          </a:xfrm>
        </p:spPr>
        <p:txBody>
          <a:bodyPr/>
          <a:lstStyle/>
          <a:p>
            <a:r>
              <a:rPr lang="cs-CZ" sz="2800" b="1">
                <a:solidFill>
                  <a:schemeClr val="folHlink"/>
                </a:solidFill>
                <a:cs typeface="Arial" charset="0"/>
              </a:rPr>
              <a:t>Plateau iris syndrom</a:t>
            </a:r>
          </a:p>
          <a:p>
            <a:pPr>
              <a:buFontTx/>
              <a:buNone/>
            </a:pPr>
            <a:endParaRPr lang="cs-CZ" sz="2400" b="1">
              <a:solidFill>
                <a:schemeClr val="bg1"/>
              </a:solidFill>
              <a:cs typeface="Arial" charset="0"/>
            </a:endParaRP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  <a:cs typeface="Arial" charset="0"/>
              </a:rPr>
              <a:t>Je důsledkem anatomického stavu, kdy velký nebo dopředu situovaný ciliární výběžek tlačí bazi duhovky směrem dopředu a tím přispívá ke zúžení komorového úhlu a zvýšení NT. </a:t>
            </a:r>
            <a:endParaRPr lang="en-US" sz="2800" b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chemeClr val="accent1"/>
                </a:solidFill>
              </a:rPr>
              <a:t>Intermitentní glaukom s uzavřeným úhlem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435975" cy="467995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  <a:cs typeface="Arial" charset="0"/>
              </a:rPr>
              <a:t>Komorový úhel není zcela uzavřen v celém rozsahu 360</a:t>
            </a:r>
            <a:r>
              <a:rPr lang="en-US" sz="2800" b="1">
                <a:solidFill>
                  <a:schemeClr val="bg1"/>
                </a:solidFill>
                <a:cs typeface="Arial" charset="0"/>
              </a:rPr>
              <a:t>º</a:t>
            </a:r>
            <a:r>
              <a:rPr lang="cs-CZ" sz="2800" b="1">
                <a:solidFill>
                  <a:schemeClr val="bg1"/>
                </a:solidFill>
                <a:cs typeface="Arial" charset="0"/>
              </a:rPr>
              <a:t> a nárůst NT není tak extrémní a netrvá dlouho. Po určité době se částečně uzavřený úhel otevře spontánně a subjektivní potíže z přechodně vyššího NT (tupá bolest očí nebo v okolí, bolest hlavy) ustoupí. Ataky se ale intermitentně opakují = poškození trabekula, vznik srůstů mezi iris a rohovkou či sklerou v oblasti komorového úhlu (goniosynechií).</a:t>
            </a:r>
            <a:endParaRPr lang="en-US" sz="2800" b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chemeClr val="accent1"/>
                </a:solidFill>
              </a:rPr>
              <a:t>Chronický glaukom s uzavřeným úhlem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435975" cy="467995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  <a:cs typeface="Arial" charset="0"/>
              </a:rPr>
              <a:t>Trvalé zvýšení NT na základě uzavření komorového úhlu goniosynechiemi.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  <a:cs typeface="Arial" charset="0"/>
              </a:rPr>
              <a:t> Přední komora je mělká, někdy stav vyústí až do akutního glaukomového záchvatu, někdy se záchvat nedostaví nikdy a asymptomatický průběh pro pacienta (oko není červené, nebolí, hodnoty AT v průměru kolem 30 mmHg) vede k pokročilým funkčním změnám   </a:t>
            </a:r>
            <a:endParaRPr lang="en-US" sz="2800" b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 smtClean="0">
                <a:solidFill>
                  <a:schemeClr val="bg1"/>
                </a:solidFill>
              </a:rPr>
              <a:t>Mělká přední komora u hypermetropie </a:t>
            </a:r>
            <a:br>
              <a:rPr lang="cs-CZ" sz="2400" b="1" smtClean="0">
                <a:solidFill>
                  <a:schemeClr val="bg1"/>
                </a:solidFill>
              </a:rPr>
            </a:br>
            <a:r>
              <a:rPr lang="cs-CZ" sz="2400" b="1" smtClean="0">
                <a:solidFill>
                  <a:schemeClr val="bg1"/>
                </a:solidFill>
              </a:rPr>
              <a:t>a akutní glaukomový záchvat</a:t>
            </a:r>
          </a:p>
        </p:txBody>
      </p:sp>
      <p:pic>
        <p:nvPicPr>
          <p:cNvPr id="29699" name="Picture 4" descr="mělká komora"/>
          <p:cNvPicPr>
            <a:picLocks noChangeAspect="1" noChangeArrowheads="1"/>
          </p:cNvPicPr>
          <p:nvPr/>
        </p:nvPicPr>
        <p:blipFill>
          <a:blip r:embed="rId2" cstate="print"/>
          <a:srcRect t="7874"/>
          <a:stretch>
            <a:fillRect/>
          </a:stretch>
        </p:blipFill>
        <p:spPr bwMode="auto">
          <a:xfrm>
            <a:off x="395288" y="1735138"/>
            <a:ext cx="4464050" cy="32543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0" name="Picture 5" descr="Image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357563"/>
            <a:ext cx="4479925" cy="31670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chemeClr val="accent1"/>
                </a:solidFill>
              </a:rPr>
              <a:t>Glaukom s ciliárním </a:t>
            </a:r>
            <a:r>
              <a:rPr lang="cs-CZ" sz="3600" b="1" dirty="0" smtClean="0">
                <a:solidFill>
                  <a:schemeClr val="accent1"/>
                </a:solidFill>
              </a:rPr>
              <a:t>blokem </a:t>
            </a:r>
            <a:br>
              <a:rPr lang="cs-CZ" sz="3600" b="1" dirty="0" smtClean="0">
                <a:solidFill>
                  <a:schemeClr val="accent1"/>
                </a:solidFill>
              </a:rPr>
            </a:br>
            <a:r>
              <a:rPr lang="cs-CZ" sz="3600" b="1" dirty="0" smtClean="0">
                <a:solidFill>
                  <a:schemeClr val="accent1"/>
                </a:solidFill>
              </a:rPr>
              <a:t>(maligní glaukom)</a:t>
            </a:r>
            <a:endParaRPr lang="cs-CZ" sz="3600" b="1" dirty="0">
              <a:solidFill>
                <a:schemeClr val="accent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435975" cy="4679950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  <a:cs typeface="Arial" charset="0"/>
              </a:rPr>
              <a:t>Řasnaté těleso se dotýká čočky. Díky tomu je část komorové tekutiny odváděna do prostoru sklivce místo do prostoru nad čočkou. Tím je duhovka i čočka tlačeny směrem dopředu.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  <a:cs typeface="Arial" charset="0"/>
              </a:rPr>
              <a:t>Stav velmi vzácný, vyžaduje zcela paradoxní terapii – kapat mydriatika!!! – k přerušení kontaktu mezi řasnatým tělesem a čočkou. Někdy nutné přistoupit i k chirurgickému výkonu – operací provést spojení mezi sklivcovou dutinou, zadní a přední komorou.</a:t>
            </a:r>
            <a:endParaRPr lang="en-US" sz="2800" b="1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FF00"/>
                </a:solidFill>
              </a:rPr>
              <a:t>Sekundární glaukom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NT je zvýšený jako následek jiných očních nebo celkových onemocnění </a:t>
            </a:r>
          </a:p>
          <a:p>
            <a:r>
              <a:rPr lang="cs-CZ" sz="2800" b="1">
                <a:solidFill>
                  <a:srgbClr val="FF0000"/>
                </a:solidFill>
              </a:rPr>
              <a:t>S otevřeným úhlem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folHlink"/>
                </a:solidFill>
              </a:rPr>
              <a:t>u PEX syndromu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folHlink"/>
                </a:solidFill>
              </a:rPr>
              <a:t>u syndromu pigmentové disperze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folHlink"/>
                </a:solidFill>
              </a:rPr>
              <a:t>z jiných příčin</a:t>
            </a:r>
          </a:p>
          <a:p>
            <a:pPr>
              <a:buClr>
                <a:srgbClr val="FF0000"/>
              </a:buClr>
            </a:pPr>
            <a:r>
              <a:rPr lang="cs-CZ" sz="2800" b="1">
                <a:solidFill>
                  <a:srgbClr val="FF0000"/>
                </a:solidFill>
              </a:rPr>
              <a:t>S uzavřeným úhlem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folHlink"/>
                </a:solidFill>
              </a:rPr>
              <a:t>neovaskulární glaukom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endParaRPr lang="cs-CZ" sz="2400" b="1">
              <a:solidFill>
                <a:schemeClr val="folHlink"/>
              </a:solidFill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endParaRPr lang="cs-CZ" sz="24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chemeClr val="folHlink"/>
                </a:solidFill>
              </a:rPr>
              <a:t>Sek. glaukom v rámci PEX syndromu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>
              <a:buFontTx/>
              <a:buNone/>
            </a:pPr>
            <a:r>
              <a:rPr lang="cs-CZ" b="1">
                <a:solidFill>
                  <a:srgbClr val="FFFF00"/>
                </a:solidFill>
              </a:rPr>
              <a:t>PEX syndrom</a:t>
            </a:r>
            <a:r>
              <a:rPr lang="cs-CZ" b="1"/>
              <a:t> </a:t>
            </a:r>
            <a:r>
              <a:rPr lang="cs-CZ" sz="2800" b="1">
                <a:solidFill>
                  <a:schemeClr val="bg1"/>
                </a:solidFill>
              </a:rPr>
              <a:t>– šedobílé usazeniny abnormálních bílkovin na všech strukturách omývaných komorovou tekutinou (iris, čočka). Pohyby zornice dochází k „ otírání“ pseudoexfoliačního materiálu z čočky i duhovky a vyplavování do komorové tekutiny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Glaukom vzniká odplavováním buněčného materiálu komorovou tekutinou do oblasti trabekula, které „ucpává“ a znesnadňuje odtok.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folHlink"/>
                </a:solidFill>
              </a:rPr>
              <a:t>Glaukomové poškození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cs-CZ" b="1">
                <a:solidFill>
                  <a:srgbClr val="FF0000"/>
                </a:solidFill>
              </a:rPr>
              <a:t>Anatomické ztráty tkáně</a:t>
            </a:r>
          </a:p>
          <a:p>
            <a:pPr>
              <a:buFontTx/>
              <a:buNone/>
            </a:pPr>
            <a:r>
              <a:rPr lang="cs-CZ" b="1">
                <a:solidFill>
                  <a:srgbClr val="FFFF00"/>
                </a:solidFill>
              </a:rPr>
              <a:t>Glaukomová atrofie papily n.II</a:t>
            </a:r>
            <a:r>
              <a:rPr lang="cs-CZ" b="1">
                <a:solidFill>
                  <a:schemeClr val="bg1"/>
                </a:solidFill>
              </a:rPr>
              <a:t> – částečný či úplný zánik nervových vláken, která tvoří zrakový nerv.</a:t>
            </a:r>
          </a:p>
          <a:p>
            <a:pPr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Znaky glaukomové atrofie papily: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cs-CZ" sz="2800" b="1">
                <a:solidFill>
                  <a:schemeClr val="bg1"/>
                </a:solidFill>
              </a:rPr>
              <a:t>Exkavace terče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cs-CZ" sz="2800" b="1">
                <a:solidFill>
                  <a:schemeClr val="bg1"/>
                </a:solidFill>
              </a:rPr>
              <a:t>Sesun cévní branky nasálně a přehyb cév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cs-CZ" sz="2800" b="1">
                <a:solidFill>
                  <a:schemeClr val="bg1"/>
                </a:solidFill>
              </a:rPr>
              <a:t>Peripapilární atrofie cévnatky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PEX glaukom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74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234530" cy="28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916833" cy="285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77072"/>
            <a:ext cx="2882206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chemeClr val="folHlink"/>
                </a:solidFill>
              </a:rPr>
              <a:t>Sek. glaukom u syndromu pigmentové disperze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4781550"/>
          </a:xfrm>
        </p:spPr>
        <p:txBody>
          <a:bodyPr/>
          <a:lstStyle/>
          <a:p>
            <a:pPr>
              <a:buFontTx/>
              <a:buNone/>
            </a:pPr>
            <a:endParaRPr lang="cs-CZ" sz="2800" b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cs-CZ" sz="2800" b="1">
                <a:solidFill>
                  <a:srgbClr val="FFFF00"/>
                </a:solidFill>
              </a:rPr>
              <a:t>Syndrom pigmentové disperze </a:t>
            </a:r>
            <a:r>
              <a:rPr lang="cs-CZ" sz="2400" b="1">
                <a:solidFill>
                  <a:schemeClr val="bg1"/>
                </a:solidFill>
              </a:rPr>
              <a:t>– melaninová depozita na strukturách oka, omývaných komorovou tekutinou. Princip vzniku glaukomu podobný jako u PEX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Příznaky pigmentového glaukomu:</a:t>
            </a:r>
          </a:p>
          <a:p>
            <a:r>
              <a:rPr lang="cs-CZ" sz="2400" b="1">
                <a:solidFill>
                  <a:schemeClr val="bg1"/>
                </a:solidFill>
              </a:rPr>
              <a:t>Vertikální shluk pigm. zrnek na endotelu rohovky = Krukenbergovo vřeténko</a:t>
            </a:r>
          </a:p>
          <a:p>
            <a:r>
              <a:rPr lang="cs-CZ" sz="2400" b="1">
                <a:solidFill>
                  <a:schemeClr val="bg1"/>
                </a:solidFill>
              </a:rPr>
              <a:t>Pigmentované trabekulum</a:t>
            </a:r>
          </a:p>
          <a:p>
            <a:r>
              <a:rPr lang="cs-CZ" sz="2400" b="1">
                <a:solidFill>
                  <a:schemeClr val="bg1"/>
                </a:solidFill>
              </a:rPr>
              <a:t>Transiluminační defekty na iris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Pigmentový glaukom se častěji vyskytuje u mužů a myopů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Pigmentový glaukom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75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452382" cy="25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328764" cy="266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861048"/>
            <a:ext cx="4487829" cy="278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chemeClr val="folHlink"/>
                </a:solidFill>
              </a:rPr>
              <a:t>Sek. glaukom z jiných příčin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13787" cy="50403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>
                <a:solidFill>
                  <a:srgbClr val="FFFF00"/>
                </a:solidFill>
              </a:rPr>
              <a:t>Podmíněný čočkou </a:t>
            </a:r>
            <a:r>
              <a:rPr lang="cs-CZ" sz="2400" b="1">
                <a:solidFill>
                  <a:schemeClr val="bg1"/>
                </a:solidFill>
              </a:rPr>
              <a:t>– dislokace čočky do PK po úrazu, zvětšení objemu čočky ve stádiu intumescentní katarakty, ve stádiu hypermaturní („přezrálé“) katarakty se z čočky uvolňují čočkové proteiny a obturují komorový úhel</a:t>
            </a:r>
          </a:p>
          <a:p>
            <a:pPr>
              <a:lnSpc>
                <a:spcPct val="90000"/>
              </a:lnSpc>
            </a:pPr>
            <a:r>
              <a:rPr lang="cs-CZ" sz="2400" b="1">
                <a:solidFill>
                  <a:srgbClr val="FFFF00"/>
                </a:solidFill>
              </a:rPr>
              <a:t>Podmíněný zánětem</a:t>
            </a:r>
            <a:r>
              <a:rPr lang="cs-CZ" sz="2400" b="1">
                <a:solidFill>
                  <a:schemeClr val="bg1"/>
                </a:solidFill>
              </a:rPr>
              <a:t> – zánětlivý materiál při iridocyklitidách, znesnadnění komunikace mezi zadní komorou a přední díky srůstům iris s čočkou</a:t>
            </a:r>
          </a:p>
          <a:p>
            <a:pPr>
              <a:lnSpc>
                <a:spcPct val="90000"/>
              </a:lnSpc>
            </a:pPr>
            <a:r>
              <a:rPr lang="cs-CZ" sz="2400" b="1">
                <a:solidFill>
                  <a:srgbClr val="FFFF00"/>
                </a:solidFill>
              </a:rPr>
              <a:t>Podmíněný krví </a:t>
            </a:r>
            <a:r>
              <a:rPr lang="cs-CZ" sz="2400" b="1">
                <a:solidFill>
                  <a:schemeClr val="bg1"/>
                </a:solidFill>
              </a:rPr>
              <a:t>– při projevech nitroočního krvácení</a:t>
            </a:r>
          </a:p>
          <a:p>
            <a:pPr>
              <a:lnSpc>
                <a:spcPct val="90000"/>
              </a:lnSpc>
            </a:pPr>
            <a:r>
              <a:rPr lang="cs-CZ" sz="2400" b="1">
                <a:solidFill>
                  <a:srgbClr val="FFFF00"/>
                </a:solidFill>
              </a:rPr>
              <a:t>Podmíněný steroidní terapií</a:t>
            </a:r>
          </a:p>
          <a:p>
            <a:pPr>
              <a:lnSpc>
                <a:spcPct val="90000"/>
              </a:lnSpc>
            </a:pPr>
            <a:r>
              <a:rPr lang="cs-CZ" sz="2400" b="1">
                <a:solidFill>
                  <a:srgbClr val="FFFF00"/>
                </a:solidFill>
              </a:rPr>
              <a:t>Podmíněný úrazem </a:t>
            </a:r>
            <a:r>
              <a:rPr lang="cs-CZ" sz="2400" b="1">
                <a:solidFill>
                  <a:schemeClr val="bg1"/>
                </a:solidFill>
              </a:rPr>
              <a:t>– „angle recessus“ = rozštěp svaloviny řasnatého tělesa po úraze, </a:t>
            </a:r>
          </a:p>
          <a:p>
            <a:pPr>
              <a:lnSpc>
                <a:spcPct val="90000"/>
              </a:lnSpc>
            </a:pPr>
            <a:r>
              <a:rPr lang="cs-CZ" sz="2400" b="1">
                <a:solidFill>
                  <a:srgbClr val="FFFF00"/>
                </a:solidFill>
              </a:rPr>
              <a:t>Jako následek po nitroočních operacích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folHlink"/>
                </a:solidFill>
              </a:rPr>
              <a:t>Neovaskulární glaukom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8569325" cy="4968875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2800" b="1">
                <a:solidFill>
                  <a:srgbClr val="FF0000"/>
                </a:solidFill>
              </a:rPr>
              <a:t>Sekundární glaukom s uzavřeným úhlem</a:t>
            </a:r>
          </a:p>
          <a:p>
            <a:pPr>
              <a:buFontTx/>
              <a:buNone/>
            </a:pPr>
            <a:r>
              <a:rPr lang="cs-CZ" sz="2400" b="1">
                <a:solidFill>
                  <a:srgbClr val="FFFF00"/>
                </a:solidFill>
              </a:rPr>
              <a:t>Neovaskularizace = novotvořené cévy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Vznik: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Jako průvodní jev některých onemocnění sítnice (diabetická retinopatie, okluze v. centralis retinae) Vzniká hypoxie. Z hypoxické tkáně je uvolňován angiogenní faktor, který stimuluje růst cév a fibrovaskulární tkáně. Při průniku těchto faktorů do PK dochází ke vzniku neovaskularizací na iris = rubeóza duhovky. Novotvořené cévy vrůstají až do komorového úhlu, jsou křehké a často z nich krvácí.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Zvýšení NT: uzávěr komorového úhlu cévami + krví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 smtClean="0">
                <a:solidFill>
                  <a:schemeClr val="bg1"/>
                </a:solidFill>
              </a:rPr>
              <a:t>Sekundární glaukomy,</a:t>
            </a:r>
            <a:br>
              <a:rPr lang="cs-CZ" sz="2400" b="1" smtClean="0">
                <a:solidFill>
                  <a:schemeClr val="bg1"/>
                </a:solidFill>
              </a:rPr>
            </a:br>
            <a:r>
              <a:rPr lang="cs-CZ" sz="2400" b="1" smtClean="0">
                <a:solidFill>
                  <a:schemeClr val="bg1"/>
                </a:solidFill>
              </a:rPr>
              <a:t>neovaskulární a při přední luxaci nitrooční čočky</a:t>
            </a:r>
          </a:p>
        </p:txBody>
      </p:sp>
      <p:pic>
        <p:nvPicPr>
          <p:cNvPr id="31747" name="Picture 4" descr="čočka"/>
          <p:cNvPicPr>
            <a:picLocks noChangeAspect="1" noChangeArrowheads="1"/>
          </p:cNvPicPr>
          <p:nvPr/>
        </p:nvPicPr>
        <p:blipFill>
          <a:blip r:embed="rId2" cstate="print"/>
          <a:srcRect t="9543"/>
          <a:stretch>
            <a:fillRect/>
          </a:stretch>
        </p:blipFill>
        <p:spPr bwMode="auto">
          <a:xfrm>
            <a:off x="5076825" y="4367213"/>
            <a:ext cx="3384550" cy="2060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48" name="Picture 5" descr="rubeooooza"/>
          <p:cNvPicPr>
            <a:picLocks noChangeAspect="1" noChangeArrowheads="1"/>
          </p:cNvPicPr>
          <p:nvPr/>
        </p:nvPicPr>
        <p:blipFill>
          <a:blip r:embed="rId3" cstate="print"/>
          <a:srcRect t="11073" r="1108"/>
          <a:stretch>
            <a:fillRect/>
          </a:stretch>
        </p:blipFill>
        <p:spPr bwMode="auto">
          <a:xfrm>
            <a:off x="468313" y="2060575"/>
            <a:ext cx="5111750" cy="3063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0000"/>
                </a:solidFill>
              </a:rPr>
              <a:t>Absolutní glaukom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Jakýkoli typ glaukomu, který pokročil do stádia ztráty vidění – praktické či absolutní slepoty (mohou být zachovány ostrůvky zorného pole temporálně).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accent1"/>
                </a:solidFill>
              </a:rPr>
              <a:t>Terapie:</a:t>
            </a:r>
            <a:r>
              <a:rPr lang="cs-CZ" sz="2800" b="1">
                <a:solidFill>
                  <a:schemeClr val="bg1"/>
                </a:solidFill>
              </a:rPr>
              <a:t> </a:t>
            </a:r>
            <a:r>
              <a:rPr lang="cs-CZ" sz="2800" b="1">
                <a:solidFill>
                  <a:schemeClr val="folHlink"/>
                </a:solidFill>
              </a:rPr>
              <a:t>eliminace bolesti</a:t>
            </a:r>
            <a:r>
              <a:rPr lang="cs-CZ" sz="2800" b="1">
                <a:solidFill>
                  <a:schemeClr val="bg1"/>
                </a:solidFill>
              </a:rPr>
              <a:t> (vyřazení z funkce řasnatého tělesa aplikací nízké teploty – cyklokryokoagulace, aplikace 2ml 70% alkoholu retrobulbárně – blok senzitivní inervace oka, enukleace bulbu)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FF00"/>
                </a:solidFill>
              </a:rPr>
              <a:t>Terapie glaukomu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852988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Principem léčby je snížení nitroočního tlaku jako jednoho z rizikových faktorů glaukomového poškození.</a:t>
            </a:r>
          </a:p>
          <a:p>
            <a:pPr marL="609600" indent="-609600">
              <a:buFontTx/>
              <a:buNone/>
            </a:pPr>
            <a:r>
              <a:rPr lang="cs-CZ" sz="2800" b="1">
                <a:solidFill>
                  <a:schemeClr val="folHlink"/>
                </a:solidFill>
              </a:rPr>
              <a:t>Snížení NT:</a:t>
            </a:r>
          </a:p>
          <a:p>
            <a:pPr marL="609600" indent="-609600">
              <a:buFontTx/>
              <a:buAutoNum type="arabicPeriod"/>
            </a:pPr>
            <a:r>
              <a:rPr lang="cs-CZ" sz="2800" b="1">
                <a:solidFill>
                  <a:srgbClr val="FF0000"/>
                </a:solidFill>
              </a:rPr>
              <a:t>Léky</a:t>
            </a:r>
          </a:p>
          <a:p>
            <a:pPr marL="609600" indent="-609600">
              <a:buFontTx/>
              <a:buAutoNum type="arabicPeriod"/>
            </a:pPr>
            <a:r>
              <a:rPr lang="cs-CZ" sz="2800" b="1">
                <a:solidFill>
                  <a:srgbClr val="FF0000"/>
                </a:solidFill>
              </a:rPr>
              <a:t>Laserovými zákroky</a:t>
            </a:r>
          </a:p>
          <a:p>
            <a:pPr marL="609600" indent="-609600">
              <a:buFontTx/>
              <a:buAutoNum type="arabicPeriod"/>
            </a:pPr>
            <a:r>
              <a:rPr lang="cs-CZ" sz="2800" b="1">
                <a:solidFill>
                  <a:srgbClr val="FF0000"/>
                </a:solidFill>
              </a:rPr>
              <a:t>Chirurgickou operací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rgbClr val="FF0000"/>
                </a:solidFill>
              </a:rPr>
              <a:t>Medikamentózní terapie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cs-CZ" b="1">
                <a:solidFill>
                  <a:srgbClr val="FFFF00"/>
                </a:solidFill>
                <a:cs typeface="Arial" charset="0"/>
                <a:sym typeface="Symbol" pitchFamily="18" charset="2"/>
              </a:rPr>
              <a:t></a:t>
            </a:r>
            <a:r>
              <a:rPr lang="cs-CZ" b="1">
                <a:solidFill>
                  <a:srgbClr val="FFFF00"/>
                </a:solidFill>
                <a:cs typeface="Arial" charset="0"/>
              </a:rPr>
              <a:t>NT mechanismem:</a:t>
            </a:r>
          </a:p>
          <a:p>
            <a:pPr algn="ctr">
              <a:buFontTx/>
              <a:buNone/>
            </a:pPr>
            <a:endParaRPr lang="cs-CZ" b="1">
              <a:solidFill>
                <a:srgbClr val="FFFF00"/>
              </a:solidFill>
              <a:cs typeface="Arial" charset="0"/>
            </a:endParaRPr>
          </a:p>
          <a:p>
            <a:r>
              <a:rPr lang="cs-CZ" sz="2800" b="1">
                <a:solidFill>
                  <a:schemeClr val="bg1"/>
                </a:solidFill>
                <a:cs typeface="Arial" charset="0"/>
              </a:rPr>
              <a:t>Usnadnění odtoku nitrooční tekutiny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folHlink"/>
                </a:solidFill>
                <a:cs typeface="Arial" charset="0"/>
              </a:rPr>
              <a:t>Trabekulární síťovinou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400" b="1">
                <a:solidFill>
                  <a:schemeClr val="folHlink"/>
                </a:solidFill>
                <a:cs typeface="Arial" charset="0"/>
              </a:rPr>
              <a:t>Uveosklerálním odtokem</a:t>
            </a:r>
          </a:p>
          <a:p>
            <a:endParaRPr lang="cs-CZ" sz="2800" b="1">
              <a:solidFill>
                <a:schemeClr val="bg1"/>
              </a:solidFill>
              <a:cs typeface="Arial" charset="0"/>
            </a:endParaRPr>
          </a:p>
          <a:p>
            <a:r>
              <a:rPr lang="cs-CZ" sz="2800" b="1">
                <a:solidFill>
                  <a:schemeClr val="bg1"/>
                </a:solidFill>
                <a:cs typeface="Arial" charset="0"/>
              </a:rPr>
              <a:t>Omezení produkce nitrooční tekutiny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rgbClr val="FF0000"/>
                </a:solidFill>
              </a:rPr>
              <a:t>KONEČNÝ  CÍL  LÉČBY GLAUKOMU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797425"/>
          </a:xfrm>
        </p:spPr>
        <p:txBody>
          <a:bodyPr/>
          <a:lstStyle/>
          <a:p>
            <a:r>
              <a:rPr lang="cs-CZ" b="1">
                <a:solidFill>
                  <a:schemeClr val="bg1"/>
                </a:solidFill>
              </a:rPr>
              <a:t>ZACHOVÁNÍ  ZORNÉHO  POLE  A ZRAKOVÝCH  FUNKCÍ</a:t>
            </a:r>
          </a:p>
          <a:p>
            <a:r>
              <a:rPr lang="cs-CZ" b="1">
                <a:solidFill>
                  <a:schemeClr val="bg1"/>
                </a:solidFill>
              </a:rPr>
              <a:t>ZPOMALENÍ  PROGRESE POŠKOZENÍ  ZN </a:t>
            </a:r>
          </a:p>
          <a:p>
            <a:r>
              <a:rPr lang="cs-CZ" b="1">
                <a:solidFill>
                  <a:schemeClr val="bg1"/>
                </a:solidFill>
              </a:rPr>
              <a:t>LÉKY SNIŽUJÍCÍ NITROOČNÍ TLAK </a:t>
            </a:r>
            <a:br>
              <a:rPr lang="cs-CZ" b="1">
                <a:solidFill>
                  <a:schemeClr val="bg1"/>
                </a:solidFill>
              </a:rPr>
            </a:br>
            <a:r>
              <a:rPr lang="cs-CZ" b="1">
                <a:solidFill>
                  <a:schemeClr val="bg1"/>
                </a:solidFill>
              </a:rPr>
              <a:t>	+ VASOAKTIVNÍ ÚČINEK</a:t>
            </a:r>
            <a:br>
              <a:rPr lang="cs-CZ" b="1">
                <a:solidFill>
                  <a:schemeClr val="bg1"/>
                </a:solidFill>
              </a:rPr>
            </a:br>
            <a:r>
              <a:rPr lang="cs-CZ" b="1">
                <a:solidFill>
                  <a:schemeClr val="bg1"/>
                </a:solidFill>
              </a:rPr>
              <a:t>	+ NEUROPROTEKCE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2" name="Picture 4" descr="normální disk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58775"/>
            <a:ext cx="140335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5894" name="Picture 6" descr="Normální disk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8388" y="358775"/>
            <a:ext cx="161925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5895" name="Picture 7" descr="normální ZP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000" y="358775"/>
            <a:ext cx="1800225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5896" name="Picture 8" descr="časná exkavace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1978025"/>
            <a:ext cx="140335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5897" name="Picture 9" descr="časná exkavace 2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1978025"/>
            <a:ext cx="1619250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5898" name="Picture 10" descr="časná exkavace 3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8000" y="1978025"/>
            <a:ext cx="1800225" cy="1439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5899" name="Picture 11" descr="střední exkavace 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750" y="3598863"/>
            <a:ext cx="1403350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5900" name="Picture 12" descr="střední exkavace 2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39975" y="3598863"/>
            <a:ext cx="1619250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5901" name="Picture 13" descr="střední exkavace 3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18000" y="3598863"/>
            <a:ext cx="1800225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5902" name="Picture 14" descr="pokročilý gl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750" y="5218113"/>
            <a:ext cx="1403350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5903" name="Picture 15" descr="pokročilý gl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38388" y="5218113"/>
            <a:ext cx="1619250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5904" name="Picture 16" descr="pokročilý gl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18000" y="5218113"/>
            <a:ext cx="1800225" cy="1439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65905" name="Text Box 17"/>
          <p:cNvSpPr txBox="1">
            <a:spLocks noChangeArrowheads="1"/>
          </p:cNvSpPr>
          <p:nvPr/>
        </p:nvSpPr>
        <p:spPr bwMode="auto">
          <a:xfrm>
            <a:off x="8101013" y="260350"/>
            <a:ext cx="59055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FFFF00"/>
                </a:solidFill>
              </a:rPr>
              <a:t>P</a:t>
            </a:r>
          </a:p>
          <a:p>
            <a:r>
              <a:rPr lang="cs-CZ" sz="2400" b="1">
                <a:solidFill>
                  <a:srgbClr val="FFFF00"/>
                </a:solidFill>
              </a:rPr>
              <a:t>R</a:t>
            </a:r>
          </a:p>
          <a:p>
            <a:r>
              <a:rPr lang="cs-CZ" sz="2400" b="1">
                <a:solidFill>
                  <a:srgbClr val="FFFF00"/>
                </a:solidFill>
              </a:rPr>
              <a:t>O</a:t>
            </a:r>
          </a:p>
          <a:p>
            <a:r>
              <a:rPr lang="cs-CZ" sz="2400" b="1">
                <a:solidFill>
                  <a:srgbClr val="FFFF00"/>
                </a:solidFill>
              </a:rPr>
              <a:t>G</a:t>
            </a:r>
          </a:p>
          <a:p>
            <a:r>
              <a:rPr lang="cs-CZ" sz="2400" b="1">
                <a:solidFill>
                  <a:srgbClr val="FFFF00"/>
                </a:solidFill>
              </a:rPr>
              <a:t>R</a:t>
            </a:r>
          </a:p>
          <a:p>
            <a:r>
              <a:rPr lang="cs-CZ" sz="2400" b="1">
                <a:solidFill>
                  <a:srgbClr val="FFFF00"/>
                </a:solidFill>
              </a:rPr>
              <a:t>E</a:t>
            </a:r>
          </a:p>
          <a:p>
            <a:r>
              <a:rPr lang="cs-CZ" sz="2400" b="1">
                <a:solidFill>
                  <a:srgbClr val="FFFF00"/>
                </a:solidFill>
              </a:rPr>
              <a:t>S</a:t>
            </a:r>
          </a:p>
          <a:p>
            <a:r>
              <a:rPr lang="cs-CZ" sz="2400" b="1">
                <a:solidFill>
                  <a:srgbClr val="FFFF00"/>
                </a:solidFill>
              </a:rPr>
              <a:t>E</a:t>
            </a:r>
          </a:p>
          <a:p>
            <a:endParaRPr lang="cs-CZ" sz="2400" b="1">
              <a:solidFill>
                <a:srgbClr val="FFFF00"/>
              </a:solidFill>
            </a:endParaRPr>
          </a:p>
          <a:p>
            <a:r>
              <a:rPr lang="cs-CZ" sz="2400" b="1">
                <a:solidFill>
                  <a:srgbClr val="FFFF00"/>
                </a:solidFill>
              </a:rPr>
              <a:t>G</a:t>
            </a:r>
          </a:p>
          <a:p>
            <a:r>
              <a:rPr lang="cs-CZ" sz="2400" b="1">
                <a:solidFill>
                  <a:srgbClr val="FFFF00"/>
                </a:solidFill>
              </a:rPr>
              <a:t>L</a:t>
            </a:r>
          </a:p>
          <a:p>
            <a:r>
              <a:rPr lang="cs-CZ" sz="2400" b="1">
                <a:solidFill>
                  <a:srgbClr val="FFFF00"/>
                </a:solidFill>
              </a:rPr>
              <a:t>A</a:t>
            </a:r>
          </a:p>
          <a:p>
            <a:r>
              <a:rPr lang="cs-CZ" sz="2400" b="1">
                <a:solidFill>
                  <a:srgbClr val="FFFF00"/>
                </a:solidFill>
              </a:rPr>
              <a:t>U</a:t>
            </a:r>
          </a:p>
          <a:p>
            <a:r>
              <a:rPr lang="cs-CZ" sz="2400" b="1">
                <a:solidFill>
                  <a:srgbClr val="FFFF00"/>
                </a:solidFill>
              </a:rPr>
              <a:t>K</a:t>
            </a:r>
          </a:p>
          <a:p>
            <a:r>
              <a:rPr lang="cs-CZ" sz="2400" b="1">
                <a:solidFill>
                  <a:srgbClr val="FFFF00"/>
                </a:solidFill>
              </a:rPr>
              <a:t>O</a:t>
            </a:r>
          </a:p>
          <a:p>
            <a:r>
              <a:rPr lang="cs-CZ" sz="2400" b="1">
                <a:solidFill>
                  <a:srgbClr val="FFFF00"/>
                </a:solidFill>
              </a:rPr>
              <a:t>M</a:t>
            </a:r>
          </a:p>
          <a:p>
            <a:r>
              <a:rPr lang="cs-CZ" sz="2400" b="1">
                <a:solidFill>
                  <a:srgbClr val="FFFF00"/>
                </a:solidFill>
              </a:rPr>
              <a:t>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rgbClr val="FF0000"/>
                </a:solidFill>
              </a:rPr>
              <a:t>Medikamentózní terapie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496300" cy="4924425"/>
          </a:xfrm>
        </p:spPr>
        <p:txBody>
          <a:bodyPr/>
          <a:lstStyle/>
          <a:p>
            <a:r>
              <a:rPr lang="cs-CZ" sz="2400" b="1">
                <a:solidFill>
                  <a:srgbClr val="FFFF00"/>
                </a:solidFill>
              </a:rPr>
              <a:t>Parasympatomimetika/cholinergika</a:t>
            </a:r>
            <a:r>
              <a:rPr lang="cs-CZ" sz="2400" b="1"/>
              <a:t> </a:t>
            </a:r>
            <a:r>
              <a:rPr lang="cs-CZ" sz="2400" b="1">
                <a:solidFill>
                  <a:schemeClr val="bg1"/>
                </a:solidFill>
              </a:rPr>
              <a:t>– pilocarpin 1-3%, carbachol 1,5% a 3% - </a:t>
            </a:r>
            <a:r>
              <a:rPr lang="cs-CZ" sz="2400" b="1">
                <a:solidFill>
                  <a:schemeClr val="folHlink"/>
                </a:solidFill>
                <a:sym typeface="Symbol" pitchFamily="18" charset="2"/>
              </a:rPr>
              <a:t></a:t>
            </a:r>
            <a:r>
              <a:rPr lang="cs-CZ" sz="2400" b="1">
                <a:solidFill>
                  <a:schemeClr val="folHlink"/>
                </a:solidFill>
                <a:cs typeface="Arial" charset="0"/>
              </a:rPr>
              <a:t> odtok</a:t>
            </a:r>
          </a:p>
          <a:p>
            <a:r>
              <a:rPr lang="cs-CZ" sz="2400" b="1">
                <a:solidFill>
                  <a:srgbClr val="FFFF00"/>
                </a:solidFill>
              </a:rPr>
              <a:t>Sympatomimetika</a:t>
            </a:r>
            <a:r>
              <a:rPr lang="cs-CZ" sz="2400" b="1"/>
              <a:t> </a:t>
            </a:r>
            <a:r>
              <a:rPr lang="cs-CZ" sz="2400" b="1">
                <a:solidFill>
                  <a:schemeClr val="bg1"/>
                </a:solidFill>
              </a:rPr>
              <a:t>– epinefrin 0,25% a 2%, </a:t>
            </a:r>
            <a:r>
              <a:rPr lang="el-GR" sz="2400" b="1">
                <a:solidFill>
                  <a:schemeClr val="bg1"/>
                </a:solidFill>
                <a:cs typeface="Arial" charset="0"/>
              </a:rPr>
              <a:t>α</a:t>
            </a:r>
            <a:r>
              <a:rPr lang="cs-CZ" sz="2400" b="1">
                <a:solidFill>
                  <a:schemeClr val="bg1"/>
                </a:solidFill>
                <a:cs typeface="Arial" charset="0"/>
              </a:rPr>
              <a:t>-selektivní agonisté (apraklonidin 0,5%, brimonidin) - </a:t>
            </a:r>
            <a:r>
              <a:rPr lang="cs-CZ" sz="2400" b="1">
                <a:solidFill>
                  <a:schemeClr val="folHlink"/>
                </a:solidFill>
                <a:cs typeface="Arial" charset="0"/>
                <a:sym typeface="Symbol" pitchFamily="18" charset="2"/>
              </a:rPr>
              <a:t></a:t>
            </a:r>
            <a:r>
              <a:rPr lang="cs-CZ" sz="2400" b="1">
                <a:solidFill>
                  <a:schemeClr val="folHlink"/>
                </a:solidFill>
                <a:cs typeface="Arial" charset="0"/>
              </a:rPr>
              <a:t> odtok</a:t>
            </a:r>
          </a:p>
          <a:p>
            <a:r>
              <a:rPr lang="cs-CZ" sz="2400" b="1">
                <a:solidFill>
                  <a:srgbClr val="FFFF00"/>
                </a:solidFill>
                <a:cs typeface="Arial" charset="0"/>
              </a:rPr>
              <a:t>Sympatolytika </a:t>
            </a:r>
            <a:r>
              <a:rPr lang="cs-CZ" sz="2400" b="1">
                <a:solidFill>
                  <a:schemeClr val="bg1"/>
                </a:solidFill>
                <a:cs typeface="Arial" charset="0"/>
              </a:rPr>
              <a:t>– </a:t>
            </a:r>
            <a:r>
              <a:rPr lang="el-GR" sz="2400" b="1">
                <a:solidFill>
                  <a:schemeClr val="bg1"/>
                </a:solidFill>
                <a:cs typeface="Arial" charset="0"/>
              </a:rPr>
              <a:t>β</a:t>
            </a:r>
            <a:r>
              <a:rPr lang="cs-CZ" sz="2400" b="1">
                <a:solidFill>
                  <a:schemeClr val="bg1"/>
                </a:solidFill>
                <a:cs typeface="Arial" charset="0"/>
              </a:rPr>
              <a:t> blokátory (timolol 0,5%, betaxolol 0,25%, aj.) - </a:t>
            </a:r>
            <a:r>
              <a:rPr lang="cs-CZ" sz="2400" b="1">
                <a:solidFill>
                  <a:schemeClr val="folHlink"/>
                </a:solidFill>
                <a:cs typeface="Arial" charset="0"/>
                <a:sym typeface="Symbol" pitchFamily="18" charset="2"/>
              </a:rPr>
              <a:t></a:t>
            </a:r>
            <a:r>
              <a:rPr lang="cs-CZ" sz="2400" b="1">
                <a:solidFill>
                  <a:schemeClr val="folHlink"/>
                </a:solidFill>
                <a:cs typeface="Arial" charset="0"/>
              </a:rPr>
              <a:t> produkci</a:t>
            </a:r>
          </a:p>
          <a:p>
            <a:r>
              <a:rPr lang="cs-CZ" sz="2400" b="1">
                <a:solidFill>
                  <a:srgbClr val="FFFF00"/>
                </a:solidFill>
                <a:cs typeface="Arial" charset="0"/>
              </a:rPr>
              <a:t>Inhibitory karboanhydrázy</a:t>
            </a:r>
            <a:r>
              <a:rPr lang="cs-CZ" sz="2400" b="1">
                <a:cs typeface="Arial" charset="0"/>
              </a:rPr>
              <a:t> </a:t>
            </a:r>
            <a:r>
              <a:rPr lang="cs-CZ" sz="2400" b="1">
                <a:solidFill>
                  <a:schemeClr val="bg1"/>
                </a:solidFill>
                <a:cs typeface="Arial" charset="0"/>
              </a:rPr>
              <a:t>– acetazolamid (tbl), dorzolamid 2% - </a:t>
            </a:r>
            <a:r>
              <a:rPr lang="cs-CZ" sz="2400" b="1">
                <a:solidFill>
                  <a:schemeClr val="folHlink"/>
                </a:solidFill>
                <a:cs typeface="Arial" charset="0"/>
                <a:sym typeface="Symbol" pitchFamily="18" charset="2"/>
              </a:rPr>
              <a:t></a:t>
            </a:r>
            <a:r>
              <a:rPr lang="cs-CZ" sz="2400" b="1">
                <a:solidFill>
                  <a:schemeClr val="folHlink"/>
                </a:solidFill>
                <a:cs typeface="Arial" charset="0"/>
              </a:rPr>
              <a:t> produkci</a:t>
            </a:r>
          </a:p>
          <a:p>
            <a:r>
              <a:rPr lang="cs-CZ" sz="2400" b="1">
                <a:solidFill>
                  <a:srgbClr val="FFFF00"/>
                </a:solidFill>
                <a:cs typeface="Arial" charset="0"/>
              </a:rPr>
              <a:t>Analogy prostaglandinů</a:t>
            </a:r>
            <a:r>
              <a:rPr lang="cs-CZ" sz="2400" b="1">
                <a:solidFill>
                  <a:schemeClr val="bg1"/>
                </a:solidFill>
                <a:cs typeface="Arial" charset="0"/>
              </a:rPr>
              <a:t> – latanoprost 0,005%, aj. - 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  <a:cs typeface="Arial" charset="0"/>
              </a:rPr>
              <a:t>    </a:t>
            </a:r>
            <a:r>
              <a:rPr lang="cs-CZ" sz="2400" b="1">
                <a:solidFill>
                  <a:schemeClr val="folHlink"/>
                </a:solidFill>
                <a:cs typeface="Arial" charset="0"/>
                <a:sym typeface="Symbol" pitchFamily="18" charset="2"/>
              </a:rPr>
              <a:t></a:t>
            </a:r>
            <a:r>
              <a:rPr lang="cs-CZ" sz="2400" b="1">
                <a:solidFill>
                  <a:schemeClr val="folHlink"/>
                </a:solidFill>
                <a:cs typeface="Arial" charset="0"/>
              </a:rPr>
              <a:t> uveosklerální odtok</a:t>
            </a:r>
          </a:p>
          <a:p>
            <a:r>
              <a:rPr lang="cs-CZ" sz="2400" b="1">
                <a:solidFill>
                  <a:srgbClr val="FFFF00"/>
                </a:solidFill>
                <a:cs typeface="Arial" charset="0"/>
              </a:rPr>
              <a:t>Osmotické látky </a:t>
            </a:r>
            <a:r>
              <a:rPr lang="cs-CZ" sz="2400" b="1">
                <a:solidFill>
                  <a:schemeClr val="bg1"/>
                </a:solidFill>
                <a:cs typeface="Arial" charset="0"/>
              </a:rPr>
              <a:t>– manitol  (i.v.) – </a:t>
            </a:r>
            <a:r>
              <a:rPr lang="cs-CZ" sz="2400" b="1">
                <a:solidFill>
                  <a:schemeClr val="folHlink"/>
                </a:solidFill>
                <a:cs typeface="Arial" charset="0"/>
              </a:rPr>
              <a:t>snížení objemu nitrooční tekutiny na základě osmózy</a:t>
            </a:r>
            <a:endParaRPr lang="el-GR" sz="2400" b="1">
              <a:solidFill>
                <a:schemeClr val="folHlink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FF00"/>
                </a:solidFill>
              </a:rPr>
              <a:t>BETABLOKÁTORY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CELKOVÉ  ÚČINKY  LOKÁLNĚ PODÁVANÝCH  BETABLOKÁTORŮ MOHOU  BÝT  VÁŽNÉ  AŽ  OHROŽUJÍCÍ ŽIVOT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              </a:t>
            </a:r>
            <a:r>
              <a:rPr lang="cs-CZ" b="1">
                <a:solidFill>
                  <a:srgbClr val="FF0000"/>
                </a:solidFill>
              </a:rPr>
              <a:t>BRONCHOSPASMUS 	                    </a:t>
            </a:r>
          </a:p>
          <a:p>
            <a:pPr>
              <a:buFontTx/>
              <a:buNone/>
            </a:pPr>
            <a:r>
              <a:rPr lang="cs-CZ" b="1">
                <a:solidFill>
                  <a:srgbClr val="FF0000"/>
                </a:solidFill>
              </a:rPr>
              <a:t>             BRADYKARDIE</a:t>
            </a:r>
            <a:endParaRPr lang="cs-CZ" sz="2800" b="1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DOP:	POSLOUCHAT  JAK  PACIENTI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          DÝCHAJÍ,  PRAVIDELNÁ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          KONTROLA  PULSU, TK</a:t>
            </a:r>
          </a:p>
          <a:p>
            <a:endParaRPr lang="cs-CZ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FF00"/>
                </a:solidFill>
              </a:rPr>
              <a:t>BETABLOKÁTORY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3600" b="1">
                <a:solidFill>
                  <a:schemeClr val="bg1"/>
                </a:solidFill>
              </a:rPr>
              <a:t>ÚNAVA, DEPRESE (CNS)</a:t>
            </a:r>
          </a:p>
          <a:p>
            <a:r>
              <a:rPr lang="cs-CZ" sz="3600" b="1">
                <a:solidFill>
                  <a:schemeClr val="bg1"/>
                </a:solidFill>
              </a:rPr>
              <a:t>HYPOGLYKEMIE</a:t>
            </a:r>
          </a:p>
          <a:p>
            <a:r>
              <a:rPr lang="cs-CZ" sz="3600" b="1">
                <a:solidFill>
                  <a:schemeClr val="bg1"/>
                </a:solidFill>
              </a:rPr>
              <a:t>SEXUÁLNÍ  PORUCHY</a:t>
            </a:r>
          </a:p>
          <a:p>
            <a:r>
              <a:rPr lang="cs-CZ" sz="3600" b="1">
                <a:solidFill>
                  <a:schemeClr val="bg1"/>
                </a:solidFill>
              </a:rPr>
              <a:t>SVALOVÁ  SLABOST</a:t>
            </a:r>
          </a:p>
          <a:p>
            <a:r>
              <a:rPr lang="cs-CZ" sz="3600" b="1">
                <a:solidFill>
                  <a:schemeClr val="bg1"/>
                </a:solidFill>
              </a:rPr>
              <a:t>TĚHOTENSTVÍ ?</a:t>
            </a:r>
          </a:p>
          <a:p>
            <a:r>
              <a:rPr lang="cs-CZ" sz="3600" b="1">
                <a:solidFill>
                  <a:schemeClr val="bg1"/>
                </a:solidFill>
              </a:rPr>
              <a:t>LIPOPROTEINY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b="1">
                <a:solidFill>
                  <a:srgbClr val="FFFF00"/>
                </a:solidFill>
              </a:rPr>
              <a:t>NÚ BB NA  RESPIRAČNÍ  APARÁT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z="2800" b="1">
                <a:solidFill>
                  <a:srgbClr val="FFFF00"/>
                </a:solidFill>
              </a:rPr>
              <a:t>= BETA - 2 PŮSOBENÍ</a:t>
            </a:r>
          </a:p>
          <a:p>
            <a:pPr>
              <a:lnSpc>
                <a:spcPct val="160000"/>
              </a:lnSpc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BETA - 1  SELEKTIVITA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	SPÍŠE  RELATIVNÍ  POJEM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BETA - 1  SELEKTIVNÍ  BLOKÁTORY NEJSOU  ABSOLUTNĚ  BEZPEČNÉ PRO  PACIENTY  S  ONEMOCNĚNÍM RESPIRAČNÍHO  APARÁTU. BETABLOKÁTORY  U  BRONCHIÁLNÍHO ASTMATU KONTRAINDIKOVÁNY !</a:t>
            </a:r>
            <a:endParaRPr lang="cs-CZ" sz="2800">
              <a:solidFill>
                <a:schemeClr val="bg1"/>
              </a:solidFill>
            </a:endParaRPr>
          </a:p>
          <a:p>
            <a:endParaRPr lang="cs-CZ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FF00"/>
                </a:solidFill>
              </a:rPr>
              <a:t>BETABLOKÁTORY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BETAXOLOL (BETA - 1 SELEKTIVNÍ BLOKÁTOR)  LZE ZKUSIT U PACIENTŮ S  BRADYKARDIÍ  PO TIMOPTOLU.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NIKOLI  U  JIŽ  EXISTUJÍCÍ  BRADYKARDIE!!</a:t>
            </a:r>
            <a:br>
              <a:rPr lang="cs-CZ" b="1">
                <a:solidFill>
                  <a:schemeClr val="bg1"/>
                </a:solidFill>
              </a:rPr>
            </a:br>
            <a:r>
              <a:rPr lang="cs-CZ" b="1">
                <a:solidFill>
                  <a:schemeClr val="bg1"/>
                </a:solidFill>
              </a:rPr>
              <a:t>DLOUHODOBĚ  JE  RIZIKO  PŘÍLIŠ VELKÉ</a:t>
            </a:r>
            <a:r>
              <a:rPr lang="cs-CZ" sz="2800" b="1">
                <a:solidFill>
                  <a:schemeClr val="bg1"/>
                </a:solidFill>
              </a:rPr>
              <a:t>.</a:t>
            </a:r>
          </a:p>
          <a:p>
            <a:endParaRPr lang="cs-CZ" sz="28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b="1">
                <a:solidFill>
                  <a:srgbClr val="FFFF00"/>
                </a:solidFill>
              </a:rPr>
              <a:t>LOKÁLNÍ  VEDLEJŠÍ  ÚČINKY BB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cs-CZ" sz="3600" b="1">
                <a:solidFill>
                  <a:schemeClr val="bg1"/>
                </a:solidFill>
              </a:rPr>
              <a:t>PRAVDĚPODOBNĚ  NEJLÉPE SNÁŠENÉ</a:t>
            </a:r>
            <a:endParaRPr lang="cs-CZ" b="1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cs-CZ" b="1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cs-CZ" sz="3600" b="1">
                <a:solidFill>
                  <a:schemeClr val="bg1"/>
                </a:solidFill>
              </a:rPr>
              <a:t>PŘÍLEŽITOSTNĚ - PÁLENÍ, ZARUDNUTÍ,  ŠTÍPÁNÍ,  SLZENÍ</a:t>
            </a:r>
            <a:br>
              <a:rPr lang="cs-CZ" sz="3600" b="1">
                <a:solidFill>
                  <a:schemeClr val="bg1"/>
                </a:solidFill>
              </a:rPr>
            </a:br>
            <a:r>
              <a:rPr lang="cs-CZ" sz="3600" b="1">
                <a:solidFill>
                  <a:schemeClr val="bg1"/>
                </a:solidFill>
              </a:rPr>
              <a:t> 	HYPESTEZIE  ROHOVKY</a:t>
            </a:r>
            <a:br>
              <a:rPr lang="cs-CZ" sz="3600" b="1">
                <a:solidFill>
                  <a:schemeClr val="bg1"/>
                </a:solidFill>
              </a:rPr>
            </a:br>
            <a:r>
              <a:rPr lang="cs-CZ" sz="3600" b="1">
                <a:solidFill>
                  <a:schemeClr val="bg1"/>
                </a:solidFill>
              </a:rPr>
              <a:t>	KERATITIS  PUNCTATA</a:t>
            </a:r>
            <a:endParaRPr lang="cs-CZ" b="1">
              <a:solidFill>
                <a:schemeClr val="bg1"/>
              </a:solidFill>
            </a:endParaRPr>
          </a:p>
          <a:p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FF00"/>
                </a:solidFill>
              </a:rPr>
              <a:t>STRATEGIE  LÉČBY BB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b="1">
                <a:solidFill>
                  <a:srgbClr val="FFFF00"/>
                </a:solidFill>
              </a:rPr>
              <a:t>MAXIMÁLNÍ  VLIV  NA  NT</a:t>
            </a:r>
            <a:r>
              <a:rPr lang="cs-CZ" b="1"/>
              <a:t/>
            </a:r>
            <a:br>
              <a:rPr lang="cs-CZ" b="1"/>
            </a:br>
            <a:r>
              <a:rPr lang="cs-CZ" b="1"/>
              <a:t>	 </a:t>
            </a:r>
            <a:r>
              <a:rPr lang="cs-CZ" b="1">
                <a:solidFill>
                  <a:schemeClr val="bg1"/>
                </a:solidFill>
              </a:rPr>
              <a:t>NESELEKTIVNÍ                                                                                                                                                                 	 BETABLOKÁTORY</a:t>
            </a:r>
            <a:r>
              <a:rPr lang="cs-CZ" b="1"/>
              <a:t>                          </a:t>
            </a:r>
            <a:endParaRPr lang="cs-CZ" sz="2800" b="1"/>
          </a:p>
          <a:p>
            <a:pPr>
              <a:lnSpc>
                <a:spcPct val="90000"/>
              </a:lnSpc>
            </a:pPr>
            <a:r>
              <a:rPr lang="cs-CZ" b="1">
                <a:solidFill>
                  <a:srgbClr val="FFFF00"/>
                </a:solidFill>
              </a:rPr>
              <a:t>MAXIMÁLNÍ  CELKOVÁ</a:t>
            </a:r>
            <a:r>
              <a:rPr lang="cs-CZ" b="1">
                <a:solidFill>
                  <a:schemeClr val="hlink"/>
                </a:solidFill>
              </a:rPr>
              <a:t>     	   	</a:t>
            </a:r>
            <a:r>
              <a:rPr lang="cs-CZ" b="1">
                <a:solidFill>
                  <a:srgbClr val="FFFF00"/>
                </a:solidFill>
              </a:rPr>
              <a:t>BEZPEČNOST</a:t>
            </a:r>
            <a:br>
              <a:rPr lang="cs-CZ" b="1">
                <a:solidFill>
                  <a:srgbClr val="FFFF00"/>
                </a:solidFill>
              </a:rPr>
            </a:br>
            <a:r>
              <a:rPr lang="cs-CZ" b="1"/>
              <a:t>	</a:t>
            </a:r>
            <a:r>
              <a:rPr lang="cs-CZ" b="1">
                <a:solidFill>
                  <a:schemeClr val="bg1"/>
                </a:solidFill>
              </a:rPr>
              <a:t>SELEKTIVNÍ  BETABLOKÁTORY</a:t>
            </a:r>
          </a:p>
          <a:p>
            <a:pPr>
              <a:lnSpc>
                <a:spcPct val="90000"/>
              </a:lnSpc>
            </a:pPr>
            <a:r>
              <a:rPr lang="cs-CZ" b="1">
                <a:solidFill>
                  <a:srgbClr val="FFFF00"/>
                </a:solidFill>
              </a:rPr>
              <a:t>MAXIMÁLNÍ  EFEKT</a:t>
            </a:r>
            <a:br>
              <a:rPr lang="cs-CZ" b="1">
                <a:solidFill>
                  <a:srgbClr val="FFFF00"/>
                </a:solidFill>
              </a:rPr>
            </a:br>
            <a:r>
              <a:rPr lang="cs-CZ" b="1"/>
              <a:t>	</a:t>
            </a:r>
            <a:r>
              <a:rPr lang="cs-CZ" b="1">
                <a:solidFill>
                  <a:schemeClr val="bg1"/>
                </a:solidFill>
              </a:rPr>
              <a:t>DÁVKOVÁNÍ   2 x  DENNĚ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                                 1 x  DENNĚ (Carteol)</a:t>
            </a:r>
          </a:p>
          <a:p>
            <a:pPr>
              <a:lnSpc>
                <a:spcPct val="90000"/>
              </a:lnSpc>
            </a:pPr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1425575"/>
          </a:xfrm>
        </p:spPr>
        <p:txBody>
          <a:bodyPr/>
          <a:lstStyle/>
          <a:p>
            <a:r>
              <a:rPr lang="cs-CZ" sz="5400" b="1">
                <a:solidFill>
                  <a:srgbClr val="FFFF00"/>
                </a:solidFill>
              </a:rPr>
              <a:t>ALPHAGAN</a:t>
            </a:r>
            <a:br>
              <a:rPr lang="cs-CZ" sz="5400" b="1">
                <a:solidFill>
                  <a:srgbClr val="FFFF00"/>
                </a:solidFill>
              </a:rPr>
            </a:br>
            <a:r>
              <a:rPr lang="cs-CZ" sz="4000" b="1">
                <a:solidFill>
                  <a:srgbClr val="FFFF00"/>
                </a:solidFill>
              </a:rPr>
              <a:t>(BRIMONIDINE TARTARATE</a:t>
            </a:r>
            <a:r>
              <a:rPr lang="cs-CZ" sz="3200" b="1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229600" cy="3805238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4000" b="1">
                <a:solidFill>
                  <a:schemeClr val="bg1"/>
                </a:solidFill>
              </a:rPr>
              <a:t>ALFA  2 - AGONISTA</a:t>
            </a:r>
          </a:p>
          <a:p>
            <a:pPr algn="ctr">
              <a:lnSpc>
                <a:spcPct val="160000"/>
              </a:lnSpc>
              <a:buFontTx/>
              <a:buNone/>
            </a:pPr>
            <a:r>
              <a:rPr lang="cs-CZ" sz="4000" b="1">
                <a:solidFill>
                  <a:schemeClr val="bg1"/>
                </a:solidFill>
              </a:rPr>
              <a:t>NULOVÝ  VLIV  NA  </a:t>
            </a:r>
          </a:p>
          <a:p>
            <a:pPr algn="ctr">
              <a:buFontTx/>
              <a:buNone/>
            </a:pPr>
            <a:r>
              <a:rPr lang="cs-CZ" sz="4000" b="1">
                <a:solidFill>
                  <a:schemeClr val="bg1"/>
                </a:solidFill>
              </a:rPr>
              <a:t>BETA RECEPTORY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/>
          <p:cNvPicPr>
            <a:picLocks noChangeArrowheads="1"/>
          </p:cNvPicPr>
          <p:nvPr>
            <p:ph type="body" idx="1"/>
          </p:nvPr>
        </p:nvPicPr>
        <p:blipFill>
          <a:blip r:embed="rId3" cstate="print"/>
          <a:srcRect l="2319" b="1790"/>
          <a:stretch>
            <a:fillRect/>
          </a:stretch>
        </p:blipFill>
        <p:spPr>
          <a:xfrm>
            <a:off x="250825" y="908050"/>
            <a:ext cx="8642350" cy="51704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063" y="325438"/>
            <a:ext cx="7627937" cy="61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chemeClr val="folHlink"/>
                </a:solidFill>
              </a:rPr>
              <a:t>Glaukomové poškození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r>
              <a:rPr lang="cs-CZ" b="1">
                <a:solidFill>
                  <a:srgbClr val="FF0000"/>
                </a:solidFill>
              </a:rPr>
              <a:t>Funkční ztráty</a:t>
            </a:r>
          </a:p>
          <a:p>
            <a:pPr>
              <a:buFontTx/>
              <a:buNone/>
            </a:pPr>
            <a:r>
              <a:rPr lang="cs-CZ" b="1">
                <a:solidFill>
                  <a:schemeClr val="accent1"/>
                </a:solidFill>
              </a:rPr>
              <a:t>Skotomy</a:t>
            </a:r>
            <a:r>
              <a:rPr lang="cs-CZ" b="1"/>
              <a:t> </a:t>
            </a:r>
            <a:r>
              <a:rPr lang="cs-CZ" b="1">
                <a:solidFill>
                  <a:schemeClr val="bg1"/>
                </a:solidFill>
              </a:rPr>
              <a:t>– defekty v zorném poli (zpočátku onemocnění nemusí pacient vůbec subjektivně pozorovat)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800" b="1">
                <a:solidFill>
                  <a:schemeClr val="folHlink"/>
                </a:solidFill>
              </a:rPr>
              <a:t>absolutní</a:t>
            </a:r>
            <a:r>
              <a:rPr lang="cs-CZ" sz="2800" b="1">
                <a:solidFill>
                  <a:schemeClr val="bg1"/>
                </a:solidFill>
              </a:rPr>
              <a:t> (úplná funkční ztráta v dané části zorného pole)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ü"/>
            </a:pPr>
            <a:r>
              <a:rPr lang="cs-CZ" sz="2800" b="1">
                <a:solidFill>
                  <a:schemeClr val="folHlink"/>
                </a:solidFill>
              </a:rPr>
              <a:t>relativní</a:t>
            </a:r>
            <a:r>
              <a:rPr lang="cs-CZ" sz="2800" b="1">
                <a:solidFill>
                  <a:schemeClr val="bg1"/>
                </a:solidFill>
              </a:rPr>
              <a:t> (snížení schopnosti vidět v dané oblasti)</a:t>
            </a:r>
          </a:p>
          <a:p>
            <a:pPr>
              <a:buClr>
                <a:schemeClr val="folHlink"/>
              </a:buClr>
              <a:buFont typeface="Wingdings" pitchFamily="2" charset="2"/>
              <a:buNone/>
            </a:pPr>
            <a:r>
              <a:rPr lang="cs-CZ" sz="2800" b="1">
                <a:solidFill>
                  <a:srgbClr val="FFFF00"/>
                </a:solidFill>
              </a:rPr>
              <a:t>Visus 6/6 ještě neznamená, že pacient vidí dokonale!!!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cs-CZ" b="1">
                <a:solidFill>
                  <a:srgbClr val="FFFF00"/>
                </a:solidFill>
              </a:rPr>
              <a:t>ALPHAGAN   MÁ  U  GLAUKOMU MNOHOČETNÉ</a:t>
            </a:r>
            <a:r>
              <a:rPr lang="cs-CZ">
                <a:solidFill>
                  <a:srgbClr val="FFFF00"/>
                </a:solidFill>
              </a:rPr>
              <a:t>   </a:t>
            </a:r>
            <a:r>
              <a:rPr lang="cs-CZ" b="1">
                <a:solidFill>
                  <a:srgbClr val="FFFF00"/>
                </a:solidFill>
              </a:rPr>
              <a:t>PŘÍZNIVÉ   ÚČINKY</a:t>
            </a:r>
          </a:p>
          <a:p>
            <a:pPr>
              <a:buFontTx/>
              <a:buNone/>
            </a:pPr>
            <a:endParaRPr lang="cs-CZ" b="1">
              <a:solidFill>
                <a:srgbClr val="FFFF00"/>
              </a:solidFill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cs-CZ" b="1">
                <a:solidFill>
                  <a:schemeClr val="bg1"/>
                </a:solidFill>
                <a:latin typeface="Symbol" pitchFamily="18" charset="2"/>
              </a:rPr>
              <a:t>¯ NT ,  ­ </a:t>
            </a:r>
            <a:r>
              <a:rPr lang="cs-CZ" b="1">
                <a:solidFill>
                  <a:schemeClr val="bg1"/>
                </a:solidFill>
              </a:rPr>
              <a:t>UVEOSKL.  ODTOKU,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NEUROPROTEKTIVNÍ  VLIV,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cs-CZ" b="1">
                <a:solidFill>
                  <a:schemeClr val="bg1"/>
                </a:solidFill>
                <a:latin typeface="Symbol" pitchFamily="18" charset="2"/>
              </a:rPr>
              <a:t>­ </a:t>
            </a:r>
            <a:r>
              <a:rPr lang="cs-CZ" b="1">
                <a:solidFill>
                  <a:schemeClr val="bg1"/>
                </a:solidFill>
              </a:rPr>
              <a:t>PRŮTOKU  KRVE,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DOBRÁ  KOMBINACE  S  DALŠÍMI LÉKY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FF00"/>
                </a:solidFill>
              </a:rPr>
              <a:t>ALPHAGAN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824413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ŽÁDNÝ  VLIV  NA  PACIENTY  S</a:t>
            </a:r>
          </a:p>
          <a:p>
            <a:pPr lvl="1">
              <a:lnSpc>
                <a:spcPct val="130000"/>
              </a:lnSpc>
            </a:pPr>
            <a:r>
              <a:rPr lang="cs-CZ" sz="2400" b="1">
                <a:solidFill>
                  <a:schemeClr val="bg1"/>
                </a:solidFill>
              </a:rPr>
              <a:t>PLICNÍM  ONEMOCNĚNÍM</a:t>
            </a:r>
          </a:p>
          <a:p>
            <a:pPr lvl="1">
              <a:lnSpc>
                <a:spcPct val="130000"/>
              </a:lnSpc>
            </a:pPr>
            <a:r>
              <a:rPr lang="cs-CZ" sz="2400" b="1">
                <a:solidFill>
                  <a:schemeClr val="bg1"/>
                </a:solidFill>
              </a:rPr>
              <a:t>KARDIOVASKULÁRNÍM ONEMOCNĚNÍM</a:t>
            </a:r>
          </a:p>
          <a:p>
            <a:pPr>
              <a:buFontTx/>
              <a:buNone/>
            </a:pPr>
            <a:endParaRPr lang="cs-CZ" sz="2800" b="1">
              <a:solidFill>
                <a:schemeClr val="bg1"/>
              </a:solidFill>
              <a:latin typeface="Symbol" pitchFamily="18" charset="2"/>
            </a:endParaRP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  <a:latin typeface="Symbol" pitchFamily="18" charset="2"/>
              </a:rPr>
              <a:t>¯ </a:t>
            </a:r>
            <a:r>
              <a:rPr lang="cs-CZ" sz="2800" b="1">
                <a:solidFill>
                  <a:schemeClr val="bg1"/>
                </a:solidFill>
              </a:rPr>
              <a:t>NT  26%</a:t>
            </a:r>
          </a:p>
          <a:p>
            <a:pPr>
              <a:buFontTx/>
              <a:buNone/>
            </a:pPr>
            <a:endParaRPr lang="cs-CZ" sz="2800" b="1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POUŽITÍ	- MONOTERAPIE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				- KOMBINACE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NÚ – vzácnější </a:t>
            </a:r>
            <a:r>
              <a:rPr lang="cs-CZ" sz="2800">
                <a:solidFill>
                  <a:schemeClr val="bg1"/>
                </a:solidFill>
              </a:rPr>
              <a:t>(alergie, uveitis, syst. hypotenze)</a:t>
            </a:r>
            <a:endParaRPr lang="cs-CZ" sz="2800" b="1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cs-CZ" sz="2800" b="1">
              <a:solidFill>
                <a:schemeClr val="bg1"/>
              </a:solidFill>
            </a:endParaRPr>
          </a:p>
          <a:p>
            <a:endParaRPr lang="cs-CZ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FF00"/>
                </a:solidFill>
              </a:rPr>
              <a:t>PROSTAGLANDINY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137025"/>
          </a:xfrm>
        </p:spPr>
        <p:txBody>
          <a:bodyPr/>
          <a:lstStyle/>
          <a:p>
            <a:pPr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OTEVŘENÍ  UVEO - SKLERÁLNÍHO 		                ODTOKU</a:t>
            </a:r>
          </a:p>
          <a:p>
            <a:pPr>
              <a:buFont typeface="Symbol" pitchFamily="18" charset="2"/>
              <a:buChar char="®"/>
            </a:pPr>
            <a:r>
              <a:rPr lang="cs-CZ" b="1">
                <a:solidFill>
                  <a:schemeClr val="bg1"/>
                </a:solidFill>
              </a:rPr>
              <a:t>VNITŘNÍ FILTR							</a:t>
            </a:r>
          </a:p>
          <a:p>
            <a:pPr>
              <a:buFontTx/>
              <a:buChar char="!"/>
            </a:pPr>
            <a:r>
              <a:rPr lang="cs-CZ" b="1">
                <a:solidFill>
                  <a:schemeClr val="bg1"/>
                </a:solidFill>
              </a:rPr>
              <a:t>UVEITIDY, CME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FF00"/>
                </a:solidFill>
              </a:rPr>
              <a:t>PROSTAGLANDINY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PODÁVÁNÍ 1x DENNĚ VEČER </a:t>
            </a:r>
            <a:r>
              <a:rPr lang="cs-CZ" b="1">
                <a:solidFill>
                  <a:schemeClr val="bg1"/>
                </a:solidFill>
                <a:latin typeface="Symbol" pitchFamily="18" charset="2"/>
              </a:rPr>
              <a:t>® </a:t>
            </a:r>
            <a:r>
              <a:rPr lang="cs-CZ" b="1">
                <a:solidFill>
                  <a:schemeClr val="bg1"/>
                </a:solidFill>
              </a:rPr>
              <a:t>MAXIMÁLNÍ  EFEKT</a:t>
            </a:r>
            <a:endParaRPr lang="cs-CZ" b="1">
              <a:solidFill>
                <a:schemeClr val="bg1"/>
              </a:solidFill>
              <a:latin typeface="Symbol" pitchFamily="18" charset="2"/>
            </a:endParaRPr>
          </a:p>
          <a:p>
            <a:pPr>
              <a:buFont typeface="Symbol" pitchFamily="18" charset="2"/>
              <a:buChar char="¯"/>
            </a:pPr>
            <a:r>
              <a:rPr lang="cs-CZ" b="1">
                <a:solidFill>
                  <a:schemeClr val="bg1"/>
                </a:solidFill>
              </a:rPr>
              <a:t>NT ~ 30% </a:t>
            </a:r>
          </a:p>
          <a:p>
            <a:pPr>
              <a:buFont typeface="Symbol" pitchFamily="18" charset="2"/>
              <a:buNone/>
            </a:pPr>
            <a:r>
              <a:rPr lang="cs-CZ" b="1">
                <a:solidFill>
                  <a:schemeClr val="bg1"/>
                </a:solidFill>
              </a:rPr>
              <a:t>DLOUHODOBÝ  ÚČINEK</a:t>
            </a:r>
          </a:p>
          <a:p>
            <a:pPr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ADITIVNÍ  EFEKT  S  DALŠÍMI ANTIGLAUKOMATIKY</a:t>
            </a:r>
          </a:p>
          <a:p>
            <a:pPr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MĚNÍ  MIMOBUNĚČNOU  MATRIX  VE SVALECH  ŘASNATÉHO  TĚLESA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700"/>
          </a:xfrm>
        </p:spPr>
        <p:txBody>
          <a:bodyPr/>
          <a:lstStyle/>
          <a:p>
            <a:r>
              <a:rPr lang="cs-CZ" sz="3800" b="1">
                <a:solidFill>
                  <a:srgbClr val="FFFF00"/>
                </a:solidFill>
              </a:rPr>
              <a:t>VEDLEJŠÍ ÚČINKY PG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POCIT CIZÍHO TĚLESA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-ŠTÍPÁNÍ,  PÁLENÍ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-HYPEREMIE  SPOJIVKY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-BODOVÉ  EROSE  EPITELU (benzalkonium)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-ZMĚNA  BARVY  DUHOVKY (kosmetický probl.)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-CELKOVÉ ÚČINKY - 0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-ZVÝŠENÝ RŮST ŘAS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-UVEITIS</a:t>
            </a:r>
          </a:p>
          <a:p>
            <a:endParaRPr lang="cs-CZ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FF00"/>
                </a:solidFill>
              </a:rPr>
              <a:t>KI prostaglandinů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- UVEITIDA  (V  ANAMNÉZE, AKTIVNÍ)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- ZÁNĚTLIVÝ  GLAUKOM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- ONEMOCNĚNÍ  ROHOVKY (relativní KI)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cs-CZ" b="1">
                <a:solidFill>
                  <a:schemeClr val="bg1"/>
                </a:solidFill>
              </a:rPr>
              <a:t>- RIZIKO CME </a:t>
            </a:r>
            <a:r>
              <a:rPr lang="cs-CZ">
                <a:solidFill>
                  <a:schemeClr val="bg1"/>
                </a:solidFill>
              </a:rPr>
              <a:t>(</a:t>
            </a:r>
            <a:r>
              <a:rPr lang="cs-CZ" b="1">
                <a:solidFill>
                  <a:schemeClr val="bg1"/>
                </a:solidFill>
              </a:rPr>
              <a:t> </a:t>
            </a:r>
            <a:r>
              <a:rPr lang="cs-CZ">
                <a:solidFill>
                  <a:schemeClr val="bg1"/>
                </a:solidFill>
              </a:rPr>
              <a:t>lipofilní charakter </a:t>
            </a:r>
            <a:r>
              <a:rPr lang="cs-CZ">
                <a:solidFill>
                  <a:schemeClr val="bg1"/>
                </a:solidFill>
                <a:cs typeface="Arial" charset="0"/>
              </a:rPr>
              <a:t>→ dobrý průnik do PK, proto vysazujeme před chirurgickým výkonem ) 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cs-CZ" sz="4000" b="1">
                <a:solidFill>
                  <a:srgbClr val="FFFF00"/>
                </a:solidFill>
              </a:rPr>
              <a:t>LOKÁLNĚ PODÁVANÉ INHIBITORY KA</a:t>
            </a:r>
            <a:r>
              <a:rPr lang="cs-CZ" sz="2800" b="1">
                <a:solidFill>
                  <a:srgbClr val="FFFF00"/>
                </a:solidFill>
              </a:rPr>
              <a:t/>
            </a:r>
            <a:br>
              <a:rPr lang="cs-CZ" sz="2800" b="1">
                <a:solidFill>
                  <a:srgbClr val="FFFF00"/>
                </a:solidFill>
              </a:rPr>
            </a:br>
            <a:endParaRPr lang="cs-CZ" sz="2800" b="1">
              <a:solidFill>
                <a:srgbClr val="FFFF00"/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specifická blokace enzymu </a:t>
            </a:r>
            <a:r>
              <a:rPr lang="cs-CZ">
                <a:solidFill>
                  <a:schemeClr val="folHlink"/>
                </a:solidFill>
              </a:rPr>
              <a:t>KARBOANHYDRÁZY</a:t>
            </a:r>
            <a:r>
              <a:rPr lang="cs-CZ">
                <a:solidFill>
                  <a:schemeClr val="bg1"/>
                </a:solidFill>
              </a:rPr>
              <a:t> </a:t>
            </a:r>
            <a:r>
              <a:rPr lang="cs-CZ">
                <a:solidFill>
                  <a:schemeClr val="bg1"/>
                </a:solidFill>
                <a:cs typeface="Arial" charset="0"/>
              </a:rPr>
              <a:t>→ snížení tvorby komorové tekutiny</a:t>
            </a:r>
          </a:p>
          <a:p>
            <a:r>
              <a:rPr lang="cs-CZ">
                <a:solidFill>
                  <a:schemeClr val="bg1"/>
                </a:solidFill>
                <a:cs typeface="Arial" charset="0"/>
              </a:rPr>
              <a:t>lokální podání zamezuje celkovým NÚ</a:t>
            </a:r>
          </a:p>
          <a:p>
            <a:pPr>
              <a:buFontTx/>
              <a:buNone/>
            </a:pPr>
            <a:r>
              <a:rPr lang="cs-CZ">
                <a:solidFill>
                  <a:schemeClr val="bg1"/>
                </a:solidFill>
                <a:cs typeface="Arial" charset="0"/>
              </a:rPr>
              <a:t>   (dříve podáván celkově – blokace enzymu v celém organizmu, dnes celkově omezeně – Diluran)</a:t>
            </a:r>
          </a:p>
          <a:p>
            <a:r>
              <a:rPr lang="cs-CZ">
                <a:solidFill>
                  <a:schemeClr val="bg1"/>
                </a:solidFill>
                <a:cs typeface="Arial" charset="0"/>
              </a:rPr>
              <a:t>neuroprotektivní účinek - ↑ OBF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cs-CZ" sz="4000" b="1">
                <a:solidFill>
                  <a:srgbClr val="FFFF00"/>
                </a:solidFill>
              </a:rPr>
              <a:t>LOKÁLNĚ PODÁVANÉ INHIBITORY KA</a:t>
            </a:r>
            <a:r>
              <a:rPr lang="cs-CZ" sz="2800" b="1">
                <a:solidFill>
                  <a:srgbClr val="FFFF00"/>
                </a:solidFill>
              </a:rPr>
              <a:t/>
            </a:r>
            <a:br>
              <a:rPr lang="cs-CZ" sz="2800" b="1">
                <a:solidFill>
                  <a:srgbClr val="FFFF00"/>
                </a:solidFill>
              </a:rPr>
            </a:br>
            <a:endParaRPr lang="cs-CZ" sz="2800" b="1">
              <a:solidFill>
                <a:srgbClr val="FFFF00"/>
              </a:solidFill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4392612"/>
          </a:xfrm>
        </p:spPr>
        <p:txBody>
          <a:bodyPr/>
          <a:lstStyle/>
          <a:p>
            <a:pPr>
              <a:buFontTx/>
              <a:buChar char="–"/>
            </a:pPr>
            <a:r>
              <a:rPr lang="cs-CZ" b="1">
                <a:solidFill>
                  <a:schemeClr val="bg1"/>
                </a:solidFill>
              </a:rPr>
              <a:t>LEPŠÍ  ÚČINEK  PŘI  SVĚTLÉ DUHOVCE</a:t>
            </a:r>
          </a:p>
          <a:p>
            <a:pPr>
              <a:buFontTx/>
              <a:buChar char="–"/>
            </a:pPr>
            <a:r>
              <a:rPr lang="cs-CZ" b="1">
                <a:solidFill>
                  <a:schemeClr val="bg1"/>
                </a:solidFill>
              </a:rPr>
              <a:t>MOŽNOST  POUŽITÍ  U  DĚTÍ</a:t>
            </a:r>
          </a:p>
          <a:p>
            <a:pPr>
              <a:buFontTx/>
              <a:buChar char="–"/>
            </a:pPr>
            <a:r>
              <a:rPr lang="cs-CZ" b="1">
                <a:solidFill>
                  <a:schemeClr val="bg1"/>
                </a:solidFill>
              </a:rPr>
              <a:t>PÁLENÍ, DISKOMFORT - NEJČ.  NÚ </a:t>
            </a:r>
            <a:br>
              <a:rPr lang="cs-CZ" b="1">
                <a:solidFill>
                  <a:schemeClr val="bg1"/>
                </a:solidFill>
              </a:rPr>
            </a:br>
            <a:r>
              <a:rPr lang="cs-CZ" b="1">
                <a:solidFill>
                  <a:schemeClr val="bg1"/>
                </a:solidFill>
              </a:rPr>
              <a:t>25% PACIENTŮ - HOŘKÁ CHUŤ</a:t>
            </a:r>
            <a:br>
              <a:rPr lang="cs-CZ" b="1">
                <a:solidFill>
                  <a:schemeClr val="bg1"/>
                </a:solidFill>
              </a:rPr>
            </a:br>
            <a:r>
              <a:rPr lang="cs-CZ" b="1">
                <a:solidFill>
                  <a:schemeClr val="bg1"/>
                </a:solidFill>
              </a:rPr>
              <a:t>10 - 15% KERAT. SUPERF. PUNCT.</a:t>
            </a:r>
            <a:br>
              <a:rPr lang="cs-CZ" b="1">
                <a:solidFill>
                  <a:schemeClr val="bg1"/>
                </a:solidFill>
              </a:rPr>
            </a:br>
            <a:r>
              <a:rPr lang="cs-CZ" b="1">
                <a:solidFill>
                  <a:schemeClr val="bg1"/>
                </a:solidFill>
              </a:rPr>
              <a:t>10%  ALERGICKÉ  REAKCE</a:t>
            </a:r>
          </a:p>
          <a:p>
            <a:endParaRPr 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0000"/>
                </a:solidFill>
              </a:rPr>
              <a:t>Terapie laserem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800" b="1" dirty="0">
                <a:solidFill>
                  <a:schemeClr val="folHlink"/>
                </a:solidFill>
              </a:rPr>
              <a:t>Laserová </a:t>
            </a:r>
            <a:r>
              <a:rPr lang="cs-CZ" sz="2800" b="1" dirty="0" err="1">
                <a:solidFill>
                  <a:schemeClr val="folHlink"/>
                </a:solidFill>
              </a:rPr>
              <a:t>iridotomie</a:t>
            </a:r>
            <a:r>
              <a:rPr lang="cs-CZ" sz="2800" b="1" dirty="0"/>
              <a:t> </a:t>
            </a:r>
            <a:r>
              <a:rPr lang="cs-CZ" sz="2400" b="1" dirty="0">
                <a:solidFill>
                  <a:schemeClr val="bg1"/>
                </a:solidFill>
              </a:rPr>
              <a:t>– při jakékoli poruše </a:t>
            </a:r>
            <a:r>
              <a:rPr lang="cs-CZ" sz="2400" b="1" dirty="0" err="1">
                <a:solidFill>
                  <a:schemeClr val="bg1"/>
                </a:solidFill>
              </a:rPr>
              <a:t>transpupilárního</a:t>
            </a:r>
            <a:r>
              <a:rPr lang="cs-CZ" sz="2400" b="1" dirty="0">
                <a:solidFill>
                  <a:schemeClr val="bg1"/>
                </a:solidFill>
              </a:rPr>
              <a:t> toku komorové tekutiny vzniká rozdíl mezi zadní a přední komorou. </a:t>
            </a:r>
            <a:r>
              <a:rPr lang="cs-CZ" sz="2400" b="1" dirty="0" err="1">
                <a:solidFill>
                  <a:schemeClr val="bg1"/>
                </a:solidFill>
              </a:rPr>
              <a:t>Iridotomie</a:t>
            </a:r>
            <a:r>
              <a:rPr lang="cs-CZ" sz="2400" b="1" dirty="0">
                <a:solidFill>
                  <a:schemeClr val="bg1"/>
                </a:solidFill>
              </a:rPr>
              <a:t> (drobný otvor v duhovce laserem) napomáhá vyrovnání tlaků mezi oběma komorami tím, že část tekutiny může proudit do PK nejen zornicí, ale i tímto laserovým otvorem v iris.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accent1"/>
                </a:solidFill>
              </a:rPr>
              <a:t>Indikace:</a:t>
            </a:r>
            <a:r>
              <a:rPr lang="cs-CZ" sz="2400" b="1" dirty="0">
                <a:solidFill>
                  <a:schemeClr val="bg1"/>
                </a:solidFill>
              </a:rPr>
              <a:t> PGÚÚ po zvládnutí akutního </a:t>
            </a:r>
            <a:r>
              <a:rPr lang="cs-CZ" sz="2400" b="1" dirty="0" err="1">
                <a:solidFill>
                  <a:schemeClr val="bg1"/>
                </a:solidFill>
              </a:rPr>
              <a:t>glaukomového</a:t>
            </a:r>
            <a:r>
              <a:rPr lang="cs-CZ" sz="2400" b="1" dirty="0">
                <a:solidFill>
                  <a:schemeClr val="bg1"/>
                </a:solidFill>
              </a:rPr>
              <a:t> záchvatu,  </a:t>
            </a:r>
            <a:r>
              <a:rPr lang="cs-CZ" sz="2400" b="1" dirty="0" err="1">
                <a:solidFill>
                  <a:schemeClr val="bg1"/>
                </a:solidFill>
              </a:rPr>
              <a:t>plateau</a:t>
            </a:r>
            <a:r>
              <a:rPr lang="cs-CZ" sz="2400" b="1" dirty="0">
                <a:solidFill>
                  <a:schemeClr val="bg1"/>
                </a:solidFill>
              </a:rPr>
              <a:t> iris syndrom</a:t>
            </a:r>
          </a:p>
          <a:p>
            <a:pPr>
              <a:buFontTx/>
              <a:buNone/>
            </a:pPr>
            <a:r>
              <a:rPr lang="cs-CZ" sz="2400" b="1" dirty="0">
                <a:solidFill>
                  <a:schemeClr val="accent1"/>
                </a:solidFill>
              </a:rPr>
              <a:t>Provedení: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Fotodisrupční</a:t>
            </a:r>
            <a:r>
              <a:rPr lang="cs-CZ" sz="2400" b="1" dirty="0">
                <a:solidFill>
                  <a:schemeClr val="bg1"/>
                </a:solidFill>
              </a:rPr>
              <a:t> laser </a:t>
            </a:r>
            <a:r>
              <a:rPr lang="cs-CZ" sz="2400" b="1" dirty="0" err="1">
                <a:solidFill>
                  <a:schemeClr val="bg1"/>
                </a:solidFill>
              </a:rPr>
              <a:t>Nd</a:t>
            </a:r>
            <a:r>
              <a:rPr lang="cs-CZ" sz="2400" b="1" dirty="0">
                <a:solidFill>
                  <a:schemeClr val="bg1"/>
                </a:solidFill>
              </a:rPr>
              <a:t> YAG vlnová délka 1064 </a:t>
            </a:r>
            <a:r>
              <a:rPr lang="cs-CZ" sz="2400" b="1" dirty="0" err="1">
                <a:solidFill>
                  <a:schemeClr val="bg1"/>
                </a:solidFill>
              </a:rPr>
              <a:t>nm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6540" y="5634245"/>
            <a:ext cx="2497460" cy="122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FF0000"/>
                </a:solidFill>
              </a:rPr>
              <a:t>Terapie laserem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folHlink"/>
                </a:solidFill>
              </a:rPr>
              <a:t>Laserová </a:t>
            </a:r>
            <a:r>
              <a:rPr lang="cs-CZ" b="1" dirty="0" err="1" smtClean="0">
                <a:solidFill>
                  <a:schemeClr val="folHlink"/>
                </a:solidFill>
              </a:rPr>
              <a:t>iridotomie</a:t>
            </a:r>
            <a:r>
              <a:rPr lang="cs-CZ" b="1" dirty="0" smtClean="0">
                <a:solidFill>
                  <a:schemeClr val="folHlink"/>
                </a:solidFill>
              </a:rPr>
              <a:t> – </a:t>
            </a:r>
            <a:r>
              <a:rPr lang="cs-CZ" b="1" dirty="0" smtClean="0">
                <a:solidFill>
                  <a:schemeClr val="folHlink"/>
                </a:solidFill>
              </a:rPr>
              <a:t> i jako </a:t>
            </a:r>
            <a:r>
              <a:rPr lang="cs-CZ" b="1" dirty="0" smtClean="0">
                <a:solidFill>
                  <a:schemeClr val="folHlink"/>
                </a:solidFill>
              </a:rPr>
              <a:t>prevence vzniku </a:t>
            </a:r>
            <a:r>
              <a:rPr lang="cs-CZ" b="1" dirty="0" err="1" smtClean="0">
                <a:solidFill>
                  <a:schemeClr val="folHlink"/>
                </a:solidFill>
              </a:rPr>
              <a:t>glaukomového</a:t>
            </a:r>
            <a:r>
              <a:rPr lang="cs-CZ" b="1" dirty="0" smtClean="0">
                <a:solidFill>
                  <a:schemeClr val="folHlink"/>
                </a:solidFill>
              </a:rPr>
              <a:t> záchvatu</a:t>
            </a:r>
            <a:r>
              <a:rPr lang="cs-CZ" b="1" dirty="0" smtClean="0"/>
              <a:t> </a:t>
            </a:r>
            <a:endParaRPr lang="cs-CZ" sz="2800" b="1" dirty="0" smtClean="0">
              <a:solidFill>
                <a:schemeClr val="bg1"/>
              </a:solidFill>
            </a:endParaRPr>
          </a:p>
        </p:txBody>
      </p:sp>
      <p:pic>
        <p:nvPicPr>
          <p:cNvPr id="39940" name="Picture 4" descr="iriditom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068638"/>
            <a:ext cx="4214813" cy="3317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9941" name="Picture 4" descr="iridot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68638"/>
            <a:ext cx="4302125" cy="32940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5" name="Picture 5" descr="printout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539750" y="333375"/>
            <a:ext cx="4905375" cy="6148388"/>
          </a:xfrm>
          <a:prstGeom prst="rect">
            <a:avLst/>
          </a:prstGeom>
          <a:noFill/>
        </p:spPr>
      </p:pic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6372225" y="2205038"/>
            <a:ext cx="193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Absolutní skotom</a:t>
            </a:r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 flipH="1" flipV="1">
            <a:off x="4067175" y="1989138"/>
            <a:ext cx="2305050" cy="431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090" name="Text Box 10"/>
          <p:cNvSpPr txBox="1">
            <a:spLocks noChangeArrowheads="1"/>
          </p:cNvSpPr>
          <p:nvPr/>
        </p:nvSpPr>
        <p:spPr bwMode="auto">
          <a:xfrm>
            <a:off x="6300788" y="981075"/>
            <a:ext cx="1873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Relativní skotom</a:t>
            </a:r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 flipV="1">
            <a:off x="4716463" y="1196975"/>
            <a:ext cx="1584325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092" name="Text Box 12"/>
          <p:cNvSpPr txBox="1">
            <a:spLocks noChangeArrowheads="1"/>
          </p:cNvSpPr>
          <p:nvPr/>
        </p:nvSpPr>
        <p:spPr bwMode="auto">
          <a:xfrm>
            <a:off x="6343650" y="4581525"/>
            <a:ext cx="280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ZP s normální senzitivitou</a:t>
            </a:r>
          </a:p>
        </p:txBody>
      </p:sp>
      <p:sp>
        <p:nvSpPr>
          <p:cNvPr id="174093" name="Text Box 13"/>
          <p:cNvSpPr txBox="1">
            <a:spLocks noChangeArrowheads="1"/>
          </p:cNvSpPr>
          <p:nvPr/>
        </p:nvSpPr>
        <p:spPr bwMode="auto">
          <a:xfrm>
            <a:off x="6372225" y="3213100"/>
            <a:ext cx="1568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bg1"/>
                </a:solidFill>
              </a:rPr>
              <a:t>Slepá skvrna </a:t>
            </a:r>
          </a:p>
          <a:p>
            <a:r>
              <a:rPr lang="cs-CZ">
                <a:solidFill>
                  <a:schemeClr val="bg1"/>
                </a:solidFill>
              </a:rPr>
              <a:t> - fyziologicky</a:t>
            </a:r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>
            <a:off x="4859338" y="22764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4859338" y="2349500"/>
            <a:ext cx="1512887" cy="10080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74096" name="Line 16"/>
          <p:cNvSpPr>
            <a:spLocks noChangeShapeType="1"/>
          </p:cNvSpPr>
          <p:nvPr/>
        </p:nvSpPr>
        <p:spPr bwMode="auto">
          <a:xfrm>
            <a:off x="4500563" y="2420938"/>
            <a:ext cx="1871662" cy="23034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0000"/>
                </a:solidFill>
              </a:rPr>
              <a:t>Terapie laserem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852988"/>
          </a:xfrm>
        </p:spPr>
        <p:txBody>
          <a:bodyPr/>
          <a:lstStyle/>
          <a:p>
            <a:r>
              <a:rPr lang="cs-CZ" sz="2800" b="1">
                <a:solidFill>
                  <a:schemeClr val="folHlink"/>
                </a:solidFill>
              </a:rPr>
              <a:t>Laserová trabekuloplastika </a:t>
            </a:r>
            <a:r>
              <a:rPr lang="cs-CZ" sz="2400" b="1">
                <a:solidFill>
                  <a:schemeClr val="bg1"/>
                </a:solidFill>
              </a:rPr>
              <a:t>– snaha o zlepšení odtoku nitrooční tekutiny trabekulem. Aplikace 50 – 100 laserových ložisek do oblasti trabekula. Ložiska nejsou aplikována splývavě, vždy mezi 2 ložisky zůstává neporušené místo. Tepelným působením laseru na tkáň dojde v místě ložiska ke svraštění a tvorbě jizvy, ale mezi těmito ložisky „neolaserované“ místo trámčiny se reaktivně „roztáhne“ a touto částí dochází ke zlepšení odtoku.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Indikace:</a:t>
            </a:r>
            <a:r>
              <a:rPr lang="cs-CZ" sz="2400" b="1">
                <a:solidFill>
                  <a:schemeClr val="bg1"/>
                </a:solidFill>
              </a:rPr>
              <a:t> PGOÚ, sek. glaukom u PEX a sy pigm. disperze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Provedení:</a:t>
            </a:r>
            <a:r>
              <a:rPr lang="cs-CZ" sz="2400" b="1">
                <a:solidFill>
                  <a:schemeClr val="bg1"/>
                </a:solidFill>
              </a:rPr>
              <a:t> Tepelný argonový laser (488 nm a 514,5 nm)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0000"/>
                </a:solidFill>
              </a:rPr>
              <a:t>Terapie laserem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3600" b="1" dirty="0">
                <a:solidFill>
                  <a:schemeClr val="folHlink"/>
                </a:solidFill>
              </a:rPr>
              <a:t>Selektivní laserová </a:t>
            </a:r>
            <a:r>
              <a:rPr lang="cs-CZ" sz="3600" b="1" dirty="0" err="1">
                <a:solidFill>
                  <a:schemeClr val="folHlink"/>
                </a:solidFill>
              </a:rPr>
              <a:t>trabekuloplastika</a:t>
            </a:r>
            <a:endParaRPr lang="cs-CZ" sz="3600" b="1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3600" b="1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3600" b="1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sz="3600" b="1" dirty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b="1" dirty="0">
                <a:solidFill>
                  <a:schemeClr val="bg1"/>
                </a:solidFill>
              </a:rPr>
              <a:t>šetrnější k </a:t>
            </a:r>
            <a:r>
              <a:rPr lang="cs-CZ" sz="2400" b="1" dirty="0" err="1">
                <a:solidFill>
                  <a:schemeClr val="bg1"/>
                </a:solidFill>
              </a:rPr>
              <a:t>trabekulární</a:t>
            </a:r>
            <a:r>
              <a:rPr lang="cs-CZ" sz="2400" b="1" dirty="0">
                <a:solidFill>
                  <a:schemeClr val="bg1"/>
                </a:solidFill>
              </a:rPr>
              <a:t> trámčině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b="1" dirty="0">
                <a:solidFill>
                  <a:schemeClr val="bg1"/>
                </a:solidFill>
              </a:rPr>
              <a:t>díky nízké energii laseru nedochází 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smtClean="0">
                <a:solidFill>
                  <a:schemeClr val="bg1"/>
                </a:solidFill>
              </a:rPr>
              <a:t>    ke </a:t>
            </a:r>
            <a:r>
              <a:rPr lang="cs-CZ" sz="2400" b="1" dirty="0">
                <a:solidFill>
                  <a:schemeClr val="bg1"/>
                </a:solidFill>
              </a:rPr>
              <a:t>koagulaci, pouze prohřátí tkáně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sz="2400" b="1" dirty="0">
                <a:solidFill>
                  <a:schemeClr val="bg1"/>
                </a:solidFill>
              </a:rPr>
              <a:t>výhodou je možnost opakované aplikace</a:t>
            </a:r>
          </a:p>
        </p:txBody>
      </p:sp>
      <p:pic>
        <p:nvPicPr>
          <p:cNvPr id="172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2489448" cy="384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0000"/>
                </a:solidFill>
              </a:rPr>
              <a:t>Terapie laserem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24425"/>
          </a:xfrm>
        </p:spPr>
        <p:txBody>
          <a:bodyPr/>
          <a:lstStyle/>
          <a:p>
            <a:r>
              <a:rPr lang="cs-CZ" sz="2800" b="1">
                <a:solidFill>
                  <a:schemeClr val="folHlink"/>
                </a:solidFill>
              </a:rPr>
              <a:t>Transsklerální cyklofotokoagulace </a:t>
            </a:r>
            <a:r>
              <a:rPr lang="cs-CZ" sz="2400" b="1">
                <a:solidFill>
                  <a:schemeClr val="bg1"/>
                </a:solidFill>
              </a:rPr>
              <a:t>– snaha o snížení počtu buněk sekrečního epitelu řasnatého tělesa = zničení části tkáně, která produkuje nitrooční tekutinu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Indikace:</a:t>
            </a:r>
            <a:r>
              <a:rPr lang="cs-CZ" sz="2400" b="1">
                <a:solidFill>
                  <a:schemeClr val="bg1"/>
                </a:solidFill>
              </a:rPr>
              <a:t> tam kde není možné provést chirurgický výkon nebo kde by byla naděje na chirurgický úspěch mizivá (neovaskulární glaukom)</a:t>
            </a:r>
          </a:p>
          <a:p>
            <a:pPr>
              <a:buFontTx/>
              <a:buNone/>
            </a:pPr>
            <a:r>
              <a:rPr lang="cs-CZ" sz="2400" b="1">
                <a:solidFill>
                  <a:schemeClr val="accent1"/>
                </a:solidFill>
              </a:rPr>
              <a:t>Provedení:</a:t>
            </a:r>
            <a:r>
              <a:rPr lang="cs-CZ" sz="2400" b="1">
                <a:solidFill>
                  <a:schemeClr val="bg1"/>
                </a:solidFill>
              </a:rPr>
              <a:t> transsklerální aplikace laser. paprsku do oblasti řasnatého tělesa</a:t>
            </a:r>
          </a:p>
          <a:p>
            <a:pPr>
              <a:buFontTx/>
              <a:buNone/>
            </a:pPr>
            <a:endParaRPr lang="cs-CZ" sz="2400" b="1">
              <a:solidFill>
                <a:schemeClr val="bg1"/>
              </a:solidFill>
            </a:endParaRPr>
          </a:p>
          <a:p>
            <a:r>
              <a:rPr lang="cs-CZ" sz="2800" b="1">
                <a:solidFill>
                  <a:schemeClr val="folHlink"/>
                </a:solidFill>
              </a:rPr>
              <a:t>Cyklokryokoagulace </a:t>
            </a:r>
            <a:r>
              <a:rPr lang="cs-CZ" sz="2800" b="1">
                <a:solidFill>
                  <a:schemeClr val="bg1"/>
                </a:solidFill>
              </a:rPr>
              <a:t>– </a:t>
            </a:r>
            <a:r>
              <a:rPr lang="cs-CZ" sz="2400" b="1">
                <a:solidFill>
                  <a:schemeClr val="bg1"/>
                </a:solidFill>
              </a:rPr>
              <a:t>destrukce sekrečního epitelu řasnatého tělesa pomražením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0000"/>
                </a:solidFill>
              </a:rPr>
              <a:t>Chirurgické výkony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974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sz="2800" b="1">
                <a:solidFill>
                  <a:srgbClr val="FFFF00"/>
                </a:solidFill>
              </a:rPr>
              <a:t>Cílem všech operací je zvýšit odtok nitrooční tekutiny</a:t>
            </a:r>
          </a:p>
          <a:p>
            <a:pPr>
              <a:lnSpc>
                <a:spcPct val="90000"/>
              </a:lnSpc>
            </a:pPr>
            <a:r>
              <a:rPr lang="cs-CZ" sz="2400" b="1">
                <a:solidFill>
                  <a:schemeClr val="folHlink"/>
                </a:solidFill>
              </a:rPr>
              <a:t>Trabekulektomie </a:t>
            </a:r>
            <a:r>
              <a:rPr lang="cs-CZ" sz="2400" b="1">
                <a:solidFill>
                  <a:schemeClr val="bg1"/>
                </a:solidFill>
              </a:rPr>
              <a:t>– penetrující operace (filtrující). Cílem je vytvoření nového odtokového „kanálu“, který obchází oblast trabekulární síťoviny a napomáhá přímé  cestě nitrooční tekutiny z oblasti zadní komory extrabulbárně.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chemeClr val="accent1"/>
                </a:solidFill>
              </a:rPr>
              <a:t>Odpreparování spojivky - povrchová lamela sklery – vytnutí malé části trabekula – vytnutí malé části kořene iris (periferní iridektomie) – přiložení a sutura povrchové lamely sklery – sutura spojivky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b="1">
                <a:solidFill>
                  <a:schemeClr val="accent1"/>
                </a:solidFill>
              </a:rPr>
              <a:t>Přímá komunikace ze ZK iridektomií do PK a vytnutou částí trabekula pod spojivku (filtrační puchýř pod spojivkou indikátorem funkčnosti operace)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858218"/>
          </a:xfrm>
        </p:spPr>
        <p:txBody>
          <a:bodyPr/>
          <a:lstStyle/>
          <a:p>
            <a:pPr eaLnBrk="1" hangingPunct="1"/>
            <a:r>
              <a:rPr lang="cs-CZ" sz="3200" b="1" dirty="0" err="1" smtClean="0">
                <a:solidFill>
                  <a:schemeClr val="bg1"/>
                </a:solidFill>
              </a:rPr>
              <a:t>Trabekulektomie</a:t>
            </a:r>
            <a:r>
              <a:rPr lang="cs-CZ" sz="3200" b="1" dirty="0" smtClean="0">
                <a:solidFill>
                  <a:schemeClr val="bg1"/>
                </a:solidFill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</a:rPr>
              <a:t>– výsledek</a:t>
            </a:r>
            <a:br>
              <a:rPr lang="cs-CZ" sz="3200" b="1" dirty="0" smtClean="0">
                <a:solidFill>
                  <a:schemeClr val="bg1"/>
                </a:solidFill>
              </a:rPr>
            </a:br>
            <a:r>
              <a:rPr lang="cs-CZ" sz="3200" b="1" dirty="0" smtClean="0">
                <a:solidFill>
                  <a:schemeClr val="bg1"/>
                </a:solidFill>
              </a:rPr>
              <a:t>filtrační puchýř</a:t>
            </a:r>
            <a:br>
              <a:rPr lang="cs-CZ" sz="3200" b="1" dirty="0" smtClean="0">
                <a:solidFill>
                  <a:schemeClr val="bg1"/>
                </a:solidFill>
              </a:rPr>
            </a:br>
            <a:endParaRPr lang="cs-CZ" sz="3200" b="1" dirty="0" smtClean="0">
              <a:solidFill>
                <a:schemeClr val="bg1"/>
              </a:solidFill>
            </a:endParaRPr>
          </a:p>
        </p:txBody>
      </p:sp>
      <p:pic>
        <p:nvPicPr>
          <p:cNvPr id="41987" name="Picture 4" descr="bleb"/>
          <p:cNvPicPr>
            <a:picLocks noChangeAspect="1" noChangeArrowheads="1"/>
          </p:cNvPicPr>
          <p:nvPr/>
        </p:nvPicPr>
        <p:blipFill>
          <a:blip r:embed="rId2" cstate="print"/>
          <a:srcRect l="-243" t="7962"/>
          <a:stretch>
            <a:fillRect/>
          </a:stretch>
        </p:blipFill>
        <p:spPr bwMode="auto">
          <a:xfrm>
            <a:off x="323528" y="1700808"/>
            <a:ext cx="3889375" cy="33067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988" name="Picture 3" descr="impl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4381500" cy="3313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77072"/>
            <a:ext cx="2983043" cy="263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0000"/>
                </a:solidFill>
              </a:rPr>
              <a:t>Chirurgické výkony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997450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2800" b="1">
                <a:solidFill>
                  <a:srgbClr val="FFFF00"/>
                </a:solidFill>
              </a:rPr>
              <a:t>Cílem všech operací je zvýšit odtok nitrooční tekutiny</a:t>
            </a:r>
          </a:p>
          <a:p>
            <a:r>
              <a:rPr lang="cs-CZ" sz="2400" b="1">
                <a:solidFill>
                  <a:schemeClr val="folHlink"/>
                </a:solidFill>
              </a:rPr>
              <a:t>Hluboká sklerektomie </a:t>
            </a:r>
            <a:r>
              <a:rPr lang="cs-CZ" sz="2400" b="1">
                <a:solidFill>
                  <a:schemeClr val="bg1"/>
                </a:solidFill>
              </a:rPr>
              <a:t>– nepenetrující operace. Část Schlemmova kanálu a trabekulum neporušeno. Pod sklerální lamelu se může vložit kousek kolagenu, aby se zabránilo „slepení“ povrchové lamely sklery s vnitřní sklerální stěnou.</a:t>
            </a:r>
          </a:p>
          <a:p>
            <a:pPr>
              <a:buFontTx/>
              <a:buNone/>
            </a:pPr>
            <a:r>
              <a:rPr lang="cs-CZ" sz="2000" b="1">
                <a:solidFill>
                  <a:schemeClr val="accent1"/>
                </a:solidFill>
              </a:rPr>
              <a:t>Odpreparování spojivky - povrchová lamela sklery – vytnutí malé části hlubších partií sklery nad oblastí trabekula tak, aby nitrooční tekutina začala vnitřní sklerální stěnou spontánně prosakovat – event. vložení kolagenového implantátu do „lůžka“, přiložení a sutura povrchové lamely sklery – sutura spojivky</a:t>
            </a:r>
          </a:p>
          <a:p>
            <a:pPr>
              <a:buFontTx/>
              <a:buNone/>
            </a:pPr>
            <a:endParaRPr lang="cs-CZ" sz="20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Hluboká </a:t>
            </a:r>
            <a:r>
              <a:rPr lang="cs-CZ" dirty="0" err="1" smtClean="0">
                <a:solidFill>
                  <a:schemeClr val="bg1"/>
                </a:solidFill>
              </a:rPr>
              <a:t>sklerektomie</a:t>
            </a:r>
            <a:r>
              <a:rPr lang="cs-CZ" dirty="0" smtClean="0">
                <a:solidFill>
                  <a:schemeClr val="bg1"/>
                </a:solidFill>
              </a:rPr>
              <a:t> – nedochází k penetraci 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dirty="0" smtClean="0">
                <a:solidFill>
                  <a:schemeClr val="bg1"/>
                </a:solidFill>
              </a:rPr>
              <a:t>do nitra oka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771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8646300" cy="324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>
                <a:solidFill>
                  <a:srgbClr val="FF0000"/>
                </a:solidFill>
              </a:rPr>
              <a:t>Chirurgické výkony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52562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sz="2800" b="1">
                <a:solidFill>
                  <a:srgbClr val="FFFF00"/>
                </a:solidFill>
              </a:rPr>
              <a:t>Cílem všech operací je zvýšit odtok nitrooční tekutiny</a:t>
            </a:r>
          </a:p>
          <a:p>
            <a:r>
              <a:rPr lang="cs-CZ" sz="2400" b="1">
                <a:solidFill>
                  <a:schemeClr val="folHlink"/>
                </a:solidFill>
              </a:rPr>
              <a:t>Jiné operace </a:t>
            </a:r>
            <a:r>
              <a:rPr lang="cs-CZ" sz="2400" b="1">
                <a:solidFill>
                  <a:schemeClr val="bg1"/>
                </a:solidFill>
              </a:rPr>
              <a:t>– </a:t>
            </a:r>
            <a:r>
              <a:rPr lang="cs-CZ" sz="2400" b="1">
                <a:solidFill>
                  <a:schemeClr val="accent1"/>
                </a:solidFill>
              </a:rPr>
              <a:t>drenážní implantáty</a:t>
            </a:r>
            <a:r>
              <a:rPr lang="cs-CZ" sz="2400" b="1">
                <a:solidFill>
                  <a:schemeClr val="bg1"/>
                </a:solidFill>
              </a:rPr>
              <a:t> (speciální silikonový implantát s „hadičkou“ zavedenou skrze vytnuté trabekulum do PK na jedné straně, na druhé straně je hadička spojena s implantátem přišitým ke skleře), </a:t>
            </a:r>
            <a:r>
              <a:rPr lang="cs-CZ" sz="2400" b="1">
                <a:solidFill>
                  <a:schemeClr val="accent1"/>
                </a:solidFill>
              </a:rPr>
              <a:t>cyklokryokoagulace</a:t>
            </a:r>
            <a:r>
              <a:rPr lang="cs-CZ" sz="2400" b="1">
                <a:solidFill>
                  <a:schemeClr val="bg1"/>
                </a:solidFill>
              </a:rPr>
              <a:t> (aplikace nízké teploty -60</a:t>
            </a:r>
            <a:r>
              <a:rPr lang="en-US" sz="2400" b="1">
                <a:solidFill>
                  <a:schemeClr val="bg1"/>
                </a:solidFill>
                <a:cs typeface="Arial" charset="0"/>
              </a:rPr>
              <a:t>º</a:t>
            </a:r>
            <a:r>
              <a:rPr lang="cs-CZ" sz="2400" b="1">
                <a:solidFill>
                  <a:schemeClr val="bg1"/>
                </a:solidFill>
                <a:cs typeface="Arial" charset="0"/>
              </a:rPr>
              <a:t>C speciální kryosondou přikládanou na cca 45 sek. zevně na skleru nad oblast řasnatého tělesa = destrukce sekrečních buněk řasnatého tělesa)</a:t>
            </a:r>
          </a:p>
          <a:p>
            <a:pPr>
              <a:buFontTx/>
              <a:buNone/>
            </a:pPr>
            <a:r>
              <a:rPr lang="cs-CZ" sz="2000" b="1">
                <a:solidFill>
                  <a:schemeClr val="accent1"/>
                </a:solidFill>
                <a:cs typeface="Arial" charset="0"/>
              </a:rPr>
              <a:t>Indikace: tam, kde selhaly opakovaně jiné typy operace nebo tam, kde není chirurgický výkon možný – neovaskulární glaukom. Zde kontraindikace trabekulektomie pro vysoké riziko krvácení.</a:t>
            </a:r>
            <a:endParaRPr lang="en-US" sz="2000" b="1">
              <a:solidFill>
                <a:schemeClr val="accent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Drenážní implantát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78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3089498" cy="308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8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3042373" cy="383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2700000" scaled="1"/>
          </a:gradFill>
        </p:spPr>
        <p:txBody>
          <a:bodyPr/>
          <a:lstStyle/>
          <a:p>
            <a:r>
              <a:rPr lang="cs-CZ" b="1">
                <a:solidFill>
                  <a:srgbClr val="FFFF00"/>
                </a:solidFill>
              </a:rPr>
              <a:t>Závěr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29600" cy="4210050"/>
          </a:xfr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2700000" scaled="1"/>
          </a:gradFill>
        </p:spPr>
        <p:txBody>
          <a:bodyPr/>
          <a:lstStyle/>
          <a:p>
            <a:pPr>
              <a:buFontTx/>
              <a:buNone/>
            </a:pPr>
            <a:endParaRPr lang="cs-CZ" sz="2800" b="1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Glaukom je multifaktoriální chronické onemocnění s progresivní tendencí, vedoucí k trvalé  a irreverzibilní ztrátě funkce zrakového orgánu. </a:t>
            </a:r>
          </a:p>
          <a:p>
            <a:pPr>
              <a:buFontTx/>
              <a:buNone/>
            </a:pPr>
            <a:r>
              <a:rPr lang="cs-CZ" sz="2800" b="1">
                <a:solidFill>
                  <a:schemeClr val="bg1"/>
                </a:solidFill>
              </a:rPr>
              <a:t>Pečlivá a včasná diagnostika s nasazením adekvátní léčby a pravidelnou dispenzarizací  je jedinou možností, jak minimalizovat rozsah a progresi onemocnění.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>
                <a:solidFill>
                  <a:schemeClr val="accent1"/>
                </a:solidFill>
              </a:rPr>
              <a:t>Jak vzniká glaukomové poškození 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642350" cy="4281488"/>
          </a:xfrm>
        </p:spPr>
        <p:txBody>
          <a:bodyPr/>
          <a:lstStyle/>
          <a:p>
            <a:pPr>
              <a:buFontTx/>
              <a:buNone/>
            </a:pPr>
            <a:r>
              <a:rPr lang="cs-CZ" sz="2800" b="1">
                <a:solidFill>
                  <a:schemeClr val="folHlink"/>
                </a:solidFill>
              </a:rPr>
              <a:t>Poškození</a:t>
            </a:r>
            <a:r>
              <a:rPr lang="cs-CZ" sz="2800" b="1"/>
              <a:t> </a:t>
            </a:r>
            <a:r>
              <a:rPr lang="cs-CZ" sz="2800" b="1">
                <a:solidFill>
                  <a:schemeClr val="bg1"/>
                </a:solidFill>
              </a:rPr>
              <a:t>= ztráta gangliových (nervových) buněk sítnice a jejich axonů + ztráta gliálních (podpůrných) buněk. Gliální bb. podporují a vyživují nervové bb., aby správně fungovaly. </a:t>
            </a:r>
          </a:p>
          <a:p>
            <a:pPr>
              <a:buFontTx/>
              <a:buNone/>
            </a:pPr>
            <a:r>
              <a:rPr lang="cs-CZ" sz="2800" b="1">
                <a:solidFill>
                  <a:srgbClr val="FFFF00"/>
                </a:solidFill>
              </a:rPr>
              <a:t>Odumírání buněk</a:t>
            </a:r>
            <a:r>
              <a:rPr lang="cs-CZ" sz="2800" b="1">
                <a:solidFill>
                  <a:schemeClr val="bg1"/>
                </a:solidFill>
              </a:rPr>
              <a:t> – mechanismem </a:t>
            </a:r>
            <a:r>
              <a:rPr lang="cs-CZ" sz="2800" b="1">
                <a:solidFill>
                  <a:srgbClr val="FF0000"/>
                </a:solidFill>
              </a:rPr>
              <a:t>apoptózy </a:t>
            </a:r>
            <a:r>
              <a:rPr lang="cs-CZ" sz="2800" b="1">
                <a:solidFill>
                  <a:schemeClr val="bg1"/>
                </a:solidFill>
              </a:rPr>
              <a:t>(„programované buněčné smrti“). Spouštěcí impuls – zvýšení nitroočního tlaku (NT) a cévní dysregulace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3744</Words>
  <Application>Microsoft Office PowerPoint</Application>
  <PresentationFormat>Předvádění na obrazovce (4:3)</PresentationFormat>
  <Paragraphs>527</Paragraphs>
  <Slides>89</Slides>
  <Notes>78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89</vt:i4>
      </vt:variant>
    </vt:vector>
  </HeadingPairs>
  <TitlesOfParts>
    <vt:vector size="94" baseType="lpstr">
      <vt:lpstr>Arial</vt:lpstr>
      <vt:lpstr>Times New Roman</vt:lpstr>
      <vt:lpstr>Wingdings</vt:lpstr>
      <vt:lpstr>Symbol</vt:lpstr>
      <vt:lpstr>Výchozí návrh</vt:lpstr>
      <vt:lpstr>Glaukom</vt:lpstr>
      <vt:lpstr>Glaukom - definice</vt:lpstr>
      <vt:lpstr>Glaukom - definice</vt:lpstr>
      <vt:lpstr>Glaukom - definice</vt:lpstr>
      <vt:lpstr>Glaukomové poškození</vt:lpstr>
      <vt:lpstr>Snímek 6</vt:lpstr>
      <vt:lpstr>Glaukomové poškození</vt:lpstr>
      <vt:lpstr>Snímek 8</vt:lpstr>
      <vt:lpstr>Jak vzniká glaukomové poškození ?</vt:lpstr>
      <vt:lpstr>Patogeneza glaukomového poškození ( 2 teorie )</vt:lpstr>
      <vt:lpstr>Význam nitroočního tlaku</vt:lpstr>
      <vt:lpstr>Cirkulace komorové tekutiny</vt:lpstr>
      <vt:lpstr>Odtok přes trámčinu komorového úhlu (trabekulární síťovinu)</vt:lpstr>
      <vt:lpstr>Uveo - sklerální odtok</vt:lpstr>
      <vt:lpstr>Uveo - sklerální odtok</vt:lpstr>
      <vt:lpstr>Hodnoty nitroočního tlaku</vt:lpstr>
      <vt:lpstr>Rizikové faktory pro vznik glaukomu</vt:lpstr>
      <vt:lpstr>Diagnostika glaukomu</vt:lpstr>
      <vt:lpstr>Měření nitroočního tlaku   tonometrie</vt:lpstr>
      <vt:lpstr>Schiötzův tonometr</vt:lpstr>
      <vt:lpstr>Schiëtzova tonometrie</vt:lpstr>
      <vt:lpstr>Goldmannův aplanační tonometr</vt:lpstr>
      <vt:lpstr>Goldmannův aplanační tonometr</vt:lpstr>
      <vt:lpstr>Goldmannův aplanační tonometr</vt:lpstr>
      <vt:lpstr>Bezkontaktní tonometr</vt:lpstr>
      <vt:lpstr>Dynamický konturní tonometr</vt:lpstr>
      <vt:lpstr>Vyšetření komorového úhlu gonioskopie</vt:lpstr>
      <vt:lpstr>Gonioskopie</vt:lpstr>
      <vt:lpstr>Hodnocení terče zrakového nervu</vt:lpstr>
      <vt:lpstr>Hodnocení terče zrakového nervu</vt:lpstr>
      <vt:lpstr>Vyšetření zorného pole perimetrie</vt:lpstr>
      <vt:lpstr>Vyšetření zorného pole perimetrie</vt:lpstr>
      <vt:lpstr>Vyšetření zorného pole perimetrie</vt:lpstr>
      <vt:lpstr>Snímek 34</vt:lpstr>
      <vt:lpstr>Určení oční perfúze</vt:lpstr>
      <vt:lpstr>Speciální vyšetření</vt:lpstr>
      <vt:lpstr>Klasifikace glaukomu</vt:lpstr>
      <vt:lpstr>Primární glaukom otevřeného úhlu</vt:lpstr>
      <vt:lpstr>Primární glaukom uzavřeného úhlu</vt:lpstr>
      <vt:lpstr>Akutní glaukom s uzavřeným úhlem</vt:lpstr>
      <vt:lpstr>Pupilární blok</vt:lpstr>
      <vt:lpstr>Akutní glaukom s uzavřeným úhlem</vt:lpstr>
      <vt:lpstr>Akutní glaukom s uzavřeným úhlem</vt:lpstr>
      <vt:lpstr>Intermitentní glaukom s uzavřeným úhlem</vt:lpstr>
      <vt:lpstr>Chronický glaukom s uzavřeným úhlem</vt:lpstr>
      <vt:lpstr>Mělká přední komora u hypermetropie  a akutní glaukomový záchvat</vt:lpstr>
      <vt:lpstr>Glaukom s ciliárním blokem  (maligní glaukom)</vt:lpstr>
      <vt:lpstr>Sekundární glaukom</vt:lpstr>
      <vt:lpstr>Sek. glaukom v rámci PEX syndromu</vt:lpstr>
      <vt:lpstr>PEX glaukom</vt:lpstr>
      <vt:lpstr>Sek. glaukom u syndromu pigmentové disperze</vt:lpstr>
      <vt:lpstr>Pigmentový glaukom</vt:lpstr>
      <vt:lpstr>Sek. glaukom z jiných příčin</vt:lpstr>
      <vt:lpstr>Neovaskulární glaukom</vt:lpstr>
      <vt:lpstr>Sekundární glaukomy, neovaskulární a při přední luxaci nitrooční čočky</vt:lpstr>
      <vt:lpstr>Absolutní glaukom</vt:lpstr>
      <vt:lpstr>Terapie glaukomu</vt:lpstr>
      <vt:lpstr>Medikamentózní terapie</vt:lpstr>
      <vt:lpstr>KONEČNÝ  CÍL  LÉČBY GLAUKOMU</vt:lpstr>
      <vt:lpstr>Medikamentózní terapie</vt:lpstr>
      <vt:lpstr>BETABLOKÁTORY</vt:lpstr>
      <vt:lpstr>BETABLOKÁTORY</vt:lpstr>
      <vt:lpstr>NÚ BB NA  RESPIRAČNÍ  APARÁT</vt:lpstr>
      <vt:lpstr>BETABLOKÁTORY</vt:lpstr>
      <vt:lpstr>LOKÁLNÍ  VEDLEJŠÍ  ÚČINKY BB</vt:lpstr>
      <vt:lpstr>STRATEGIE  LÉČBY BB</vt:lpstr>
      <vt:lpstr>ALPHAGAN (BRIMONIDINE TARTARATE)</vt:lpstr>
      <vt:lpstr>Snímek 68</vt:lpstr>
      <vt:lpstr>Snímek 69</vt:lpstr>
      <vt:lpstr>Snímek 70</vt:lpstr>
      <vt:lpstr>ALPHAGAN</vt:lpstr>
      <vt:lpstr>PROSTAGLANDINY</vt:lpstr>
      <vt:lpstr>PROSTAGLANDINY</vt:lpstr>
      <vt:lpstr>VEDLEJŠÍ ÚČINKY PG</vt:lpstr>
      <vt:lpstr>KI prostaglandinů</vt:lpstr>
      <vt:lpstr>LOKÁLNĚ PODÁVANÉ INHIBITORY KA </vt:lpstr>
      <vt:lpstr>LOKÁLNĚ PODÁVANÉ INHIBITORY KA </vt:lpstr>
      <vt:lpstr>Terapie laserem</vt:lpstr>
      <vt:lpstr>Terapie laserem</vt:lpstr>
      <vt:lpstr>Terapie laserem</vt:lpstr>
      <vt:lpstr>Terapie laserem</vt:lpstr>
      <vt:lpstr>Terapie laserem</vt:lpstr>
      <vt:lpstr>Chirurgické výkony</vt:lpstr>
      <vt:lpstr>Trabekulektomie – výsledek filtrační puchýř </vt:lpstr>
      <vt:lpstr>Chirurgické výkony</vt:lpstr>
      <vt:lpstr>Hluboká sklerektomie – nedochází k penetraci  do nitra oka</vt:lpstr>
      <vt:lpstr>Chirurgické výkony</vt:lpstr>
      <vt:lpstr>Drenážní implantát</vt:lpstr>
      <vt:lpstr>Závěr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Glaukom</dc:title>
  <dc:creator>Hana Došková</dc:creator>
  <cp:lastModifiedBy>Petr</cp:lastModifiedBy>
  <cp:revision>48</cp:revision>
  <dcterms:created xsi:type="dcterms:W3CDTF">2003-10-01T16:49:58Z</dcterms:created>
  <dcterms:modified xsi:type="dcterms:W3CDTF">2010-09-23T22:44:13Z</dcterms:modified>
</cp:coreProperties>
</file>