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9" r:id="rId1"/>
  </p:sldMasterIdLst>
  <p:notesMasterIdLst>
    <p:notesMasterId r:id="rId22"/>
  </p:notesMasterIdLst>
  <p:handoutMasterIdLst>
    <p:handoutMasterId r:id="rId23"/>
  </p:handoutMasterIdLst>
  <p:sldIdLst>
    <p:sldId id="256" r:id="rId2"/>
    <p:sldId id="344" r:id="rId3"/>
    <p:sldId id="345" r:id="rId4"/>
    <p:sldId id="346" r:id="rId5"/>
    <p:sldId id="347" r:id="rId6"/>
    <p:sldId id="348" r:id="rId7"/>
    <p:sldId id="349" r:id="rId8"/>
    <p:sldId id="359" r:id="rId9"/>
    <p:sldId id="350" r:id="rId10"/>
    <p:sldId id="351" r:id="rId11"/>
    <p:sldId id="360" r:id="rId12"/>
    <p:sldId id="352" r:id="rId13"/>
    <p:sldId id="353" r:id="rId14"/>
    <p:sldId id="361" r:id="rId15"/>
    <p:sldId id="354" r:id="rId16"/>
    <p:sldId id="362" r:id="rId17"/>
    <p:sldId id="355" r:id="rId18"/>
    <p:sldId id="356" r:id="rId19"/>
    <p:sldId id="357" r:id="rId20"/>
    <p:sldId id="358" r:id="rId2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CC3300"/>
    <a:srgbClr val="003399"/>
    <a:srgbClr val="000066"/>
    <a:srgbClr val="9900FF"/>
    <a:srgbClr val="33CC33"/>
    <a:srgbClr val="0066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95" autoAdjust="0"/>
    <p:restoredTop sz="94595" autoAdjust="0"/>
  </p:normalViewPr>
  <p:slideViewPr>
    <p:cSldViewPr snapToGrid="0">
      <p:cViewPr>
        <p:scale>
          <a:sx n="66" d="100"/>
          <a:sy n="66" d="100"/>
        </p:scale>
        <p:origin x="-2934" y="-14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BD276947-751B-4287-9831-B2B8DDC87A11}" type="datetimeFigureOut">
              <a:rPr lang="cs-CZ"/>
              <a:pPr>
                <a:defRPr/>
              </a:pPr>
              <a:t>26.2.2019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6108785D-494F-45D8-929B-B871252B4B3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919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29E2A0B-63AB-4EDA-8264-B03C7CC2BCD6}" type="datetimeFigureOut">
              <a:rPr lang="cs-CZ"/>
              <a:pPr>
                <a:defRPr/>
              </a:pPr>
              <a:t>26.2.2019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B71AF92-B599-4C2C-9B9D-C8C40290A0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21742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7065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24D7A0-2A16-4619-A6A7-B291F7DCC082}" type="slidenum">
              <a:rPr lang="cs-CZ" smtClean="0"/>
              <a:pPr/>
              <a:t>1</a:t>
            </a:fld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355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82BD76-5A9F-420B-A8DE-AF63A117EB59}" type="slidenum">
              <a:rPr lang="cs-CZ" smtClean="0">
                <a:solidFill>
                  <a:srgbClr val="000000"/>
                </a:solidFill>
              </a:rPr>
              <a:pPr/>
              <a:t>10</a:t>
            </a:fld>
            <a:endParaRPr lang="cs-CZ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08548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59550BD-4BFD-4FE4-8812-8F5FBD61538F}" type="slidenum">
              <a:rPr lang="cs-CZ" sz="1200">
                <a:solidFill>
                  <a:srgbClr val="000000"/>
                </a:solidFill>
              </a:rPr>
              <a:pPr algn="r"/>
              <a:t>11</a:t>
            </a:fld>
            <a:endParaRPr 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560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DD37B20-FB86-4BFA-953E-9ADBD6510EBC}" type="slidenum">
              <a:rPr lang="cs-CZ" smtClean="0">
                <a:solidFill>
                  <a:srgbClr val="000000"/>
                </a:solidFill>
              </a:rPr>
              <a:pPr/>
              <a:t>12</a:t>
            </a:fld>
            <a:endParaRPr lang="cs-CZ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765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83E5AD-9421-4439-B8CA-26527D714EFC}" type="slidenum">
              <a:rPr lang="cs-CZ" smtClean="0">
                <a:solidFill>
                  <a:srgbClr val="000000"/>
                </a:solidFill>
              </a:rPr>
              <a:pPr/>
              <a:t>13</a:t>
            </a:fld>
            <a:endParaRPr lang="cs-CZ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10596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5987077-0F07-48F5-8076-8591D4D3C00F}" type="slidenum">
              <a:rPr lang="cs-CZ" sz="1200">
                <a:solidFill>
                  <a:srgbClr val="000000"/>
                </a:solidFill>
              </a:rPr>
              <a:pPr algn="r"/>
              <a:t>14</a:t>
            </a:fld>
            <a:endParaRPr 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969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BC829D-901E-49D3-94FD-9E2FAF9657CA}" type="slidenum">
              <a:rPr lang="cs-CZ" smtClean="0">
                <a:solidFill>
                  <a:srgbClr val="000000"/>
                </a:solidFill>
              </a:rPr>
              <a:pPr/>
              <a:t>15</a:t>
            </a:fld>
            <a:endParaRPr lang="cs-CZ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12644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CD3BCC-EA95-4CE7-AA8D-E409870C606E}" type="slidenum">
              <a:rPr lang="cs-CZ" sz="1200">
                <a:solidFill>
                  <a:srgbClr val="000000"/>
                </a:solidFill>
              </a:rPr>
              <a:pPr algn="r"/>
              <a:t>16</a:t>
            </a:fld>
            <a:endParaRPr 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174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D277F8-FBB8-4CD0-A452-CD2351FC8AAE}" type="slidenum">
              <a:rPr lang="cs-CZ" smtClean="0">
                <a:solidFill>
                  <a:srgbClr val="000000"/>
                </a:solidFill>
              </a:rPr>
              <a:pPr/>
              <a:t>17</a:t>
            </a:fld>
            <a:endParaRPr lang="cs-CZ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37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EB3617-8C4C-476F-980B-AB3358E5A0B7}" type="slidenum">
              <a:rPr lang="cs-CZ" smtClean="0">
                <a:solidFill>
                  <a:srgbClr val="000000"/>
                </a:solidFill>
              </a:rPr>
              <a:pPr/>
              <a:t>18</a:t>
            </a:fld>
            <a:endParaRPr lang="cs-CZ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584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A2E5D6-A791-4ECF-9309-3AD4444A41BA}" type="slidenum">
              <a:rPr lang="cs-CZ" smtClean="0">
                <a:solidFill>
                  <a:srgbClr val="000000"/>
                </a:solidFill>
              </a:rPr>
              <a:pPr/>
              <a:t>19</a:t>
            </a:fld>
            <a:endParaRPr lang="cs-CZ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7475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744979-3378-479E-ADA5-C77CD8AC583A}" type="slidenum">
              <a:rPr lang="cs-CZ" smtClean="0">
                <a:solidFill>
                  <a:srgbClr val="000000"/>
                </a:solidFill>
              </a:rPr>
              <a:pPr/>
              <a:t>2</a:t>
            </a:fld>
            <a:endParaRPr lang="cs-CZ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789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148898-319D-430E-8267-8F8D0683B861}" type="slidenum">
              <a:rPr lang="cs-CZ" smtClean="0">
                <a:solidFill>
                  <a:srgbClr val="000000"/>
                </a:solidFill>
              </a:rPr>
              <a:pPr/>
              <a:t>20</a:t>
            </a:fld>
            <a:endParaRPr lang="cs-CZ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126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C02B91-CD82-4FCA-8A32-96814CD8D91D}" type="slidenum">
              <a:rPr lang="cs-CZ" smtClean="0">
                <a:solidFill>
                  <a:srgbClr val="000000"/>
                </a:solidFill>
              </a:rPr>
              <a:pPr/>
              <a:t>3</a:t>
            </a:fld>
            <a:endParaRPr lang="cs-CZ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331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D00324-06AA-405B-8119-982B085711AE}" type="slidenum">
              <a:rPr lang="cs-CZ" smtClean="0">
                <a:solidFill>
                  <a:srgbClr val="000000"/>
                </a:solidFill>
              </a:rPr>
              <a:pPr/>
              <a:t>4</a:t>
            </a:fld>
            <a:endParaRPr lang="cs-CZ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536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7368B6-9DE1-4619-B9CC-DED56976487B}" type="slidenum">
              <a:rPr lang="cs-CZ" smtClean="0">
                <a:solidFill>
                  <a:srgbClr val="000000"/>
                </a:solidFill>
              </a:rPr>
              <a:pPr/>
              <a:t>5</a:t>
            </a:fld>
            <a:endParaRPr lang="cs-CZ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741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068C4F-9F72-4942-976E-1CDD6A927CAB}" type="slidenum">
              <a:rPr lang="cs-CZ" smtClean="0">
                <a:solidFill>
                  <a:srgbClr val="000000"/>
                </a:solidFill>
              </a:rPr>
              <a:pPr/>
              <a:t>6</a:t>
            </a:fld>
            <a:endParaRPr lang="cs-CZ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945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079446-0F1F-438A-AC05-99BC48E2289C}" type="slidenum">
              <a:rPr lang="cs-CZ" smtClean="0">
                <a:solidFill>
                  <a:srgbClr val="000000"/>
                </a:solidFill>
              </a:rPr>
              <a:pPr/>
              <a:t>7</a:t>
            </a:fld>
            <a:endParaRPr lang="cs-CZ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04452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9CC4447-CC00-467F-9A4B-FDBEF3623043}" type="slidenum">
              <a:rPr lang="cs-CZ" sz="1200">
                <a:solidFill>
                  <a:srgbClr val="000000"/>
                </a:solidFill>
              </a:rPr>
              <a:pPr algn="r"/>
              <a:t>8</a:t>
            </a:fld>
            <a:endParaRPr 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150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B84CF1-7A31-4DD5-9BCB-D7A939750DF6}" type="slidenum">
              <a:rPr lang="cs-CZ" smtClean="0">
                <a:solidFill>
                  <a:srgbClr val="000000"/>
                </a:solidFill>
              </a:rPr>
              <a:pPr/>
              <a:t>9</a:t>
            </a:fld>
            <a:endParaRPr lang="cs-CZ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n>
                  <a:solidFill>
                    <a:schemeClr val="accent2"/>
                  </a:solidFill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en-US" dirty="0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07F08-F444-4C20-9C88-0A38E12847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>
            <a:lvl1pPr>
              <a:defRPr b="1" i="0" baseline="0">
                <a:ln>
                  <a:solidFill>
                    <a:schemeClr val="accent2"/>
                  </a:solidFill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en-US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92F0E-B280-4367-9FF4-F2FCC3C317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38DB6-1924-498E-8D25-E9FEA882C4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8373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16AB65A7-34AD-4537-A2AD-3C2DC4E05D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cs-CZ" smtClean="0"/>
              <a:t>Klepnutím lze upravit styl předlohy nadpisů.</a:t>
            </a:r>
            <a:endParaRPr lang="en-US" smtClean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1" r:id="rId2"/>
    <p:sldLayoutId id="2147484042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 cap="all">
          <a:ln>
            <a:solidFill>
              <a:schemeClr val="accent2"/>
            </a:solidFill>
          </a:ln>
          <a:solidFill>
            <a:srgbClr val="FFC00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Tahoma" pitchFamily="34" charset="0"/>
          <a:ea typeface="Tahoma" pitchFamily="34" charset="0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000"/>
          </a:solidFill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000"/>
          </a:solidFill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000"/>
          </a:solidFill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000"/>
          </a:solidFill>
          <a:latin typeface="Tahoma" pitchFamily="34" charset="0"/>
          <a:cs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Rectangle 6"/>
          <p:cNvSpPr>
            <a:spLocks noGrp="1" noChangeArrowheads="1"/>
          </p:cNvSpPr>
          <p:nvPr>
            <p:ph type="title"/>
          </p:nvPr>
        </p:nvSpPr>
        <p:spPr>
          <a:xfrm>
            <a:off x="406400" y="503238"/>
            <a:ext cx="8229600" cy="1143000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Záněty </a:t>
            </a:r>
            <a:r>
              <a:rPr lang="cs-CZ" sz="2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Živnatky</a:t>
            </a:r>
            <a:r>
              <a:rPr lang="cs-CZ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uveitidy </a:t>
            </a:r>
            <a:endParaRPr lang="cs-CZ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10" name="Text Box 11"/>
          <p:cNvSpPr txBox="1">
            <a:spLocks noChangeArrowheads="1"/>
          </p:cNvSpPr>
          <p:nvPr/>
        </p:nvSpPr>
        <p:spPr bwMode="auto">
          <a:xfrm>
            <a:off x="203200" y="6149975"/>
            <a:ext cx="8737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cs-CZ" sz="1600" b="1">
                <a:solidFill>
                  <a:srgbClr val="993300"/>
                </a:solidFill>
                <a:latin typeface="Tahoma" pitchFamily="34" charset="0"/>
                <a:cs typeface="Tahoma" pitchFamily="34" charset="0"/>
              </a:rPr>
              <a:t>přednostka prof. MUDr. E. Vlková, CSc.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648200" y="5689600"/>
            <a:ext cx="3175000" cy="27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8" name="Přímá spojovací čára 17"/>
          <p:cNvCxnSpPr/>
          <p:nvPr/>
        </p:nvCxnSpPr>
        <p:spPr>
          <a:xfrm rot="10800000">
            <a:off x="4775200" y="5689600"/>
            <a:ext cx="2971800" cy="1588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0" y="5689600"/>
            <a:ext cx="8839200" cy="33813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MUDr.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Karkanová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Michala, Oční klinika LF MU a FN Brno</a:t>
            </a:r>
          </a:p>
        </p:txBody>
      </p:sp>
      <p:pic>
        <p:nvPicPr>
          <p:cNvPr id="68615" name="Picture 7" descr="im0000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2913" y="1647825"/>
            <a:ext cx="3186112" cy="2116138"/>
          </a:xfrm>
          <a:prstGeom prst="rect">
            <a:avLst/>
          </a:prstGeom>
          <a:noFill/>
        </p:spPr>
      </p:pic>
      <p:pic>
        <p:nvPicPr>
          <p:cNvPr id="68617" name="Picture 9" descr="im0001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488" y="1655763"/>
            <a:ext cx="3076575" cy="2043112"/>
          </a:xfrm>
          <a:prstGeom prst="rect">
            <a:avLst/>
          </a:prstGeom>
          <a:noFill/>
        </p:spPr>
      </p:pic>
      <p:pic>
        <p:nvPicPr>
          <p:cNvPr id="68620" name="Picture 12" descr="500707194_001_0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7375" y="3690938"/>
            <a:ext cx="3043238" cy="2030412"/>
          </a:xfrm>
          <a:prstGeom prst="rect">
            <a:avLst/>
          </a:prstGeom>
          <a:noFill/>
        </p:spPr>
      </p:pic>
      <p:pic>
        <p:nvPicPr>
          <p:cNvPr id="68621" name="Picture 13" descr="7111303804_001_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26125" y="3771900"/>
            <a:ext cx="2879725" cy="1920875"/>
          </a:xfrm>
          <a:prstGeom prst="rect">
            <a:avLst/>
          </a:prstGeom>
          <a:noFill/>
        </p:spPr>
      </p:pic>
      <p:pic>
        <p:nvPicPr>
          <p:cNvPr id="68619" name="Picture 11" descr="im00023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94050" y="2728913"/>
            <a:ext cx="2843213" cy="21320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Chronická přední </a:t>
            </a:r>
            <a:r>
              <a:rPr lang="cs-CZ" sz="2500" dirty="0" err="1" smtClean="0"/>
              <a:t>iridocyklitida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</a:rPr>
              <a:t>Projevy a příznaky: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plíživý průběh, variabilní příznaky, většinou bez bolesti nebo jen mírná bolest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ciliární injekce mírná, většinou bledý bulbus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nevelké množství precipitátů na endotelu rohovky, malé množství buněk v přední komoře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nižší tendence ke tvorbě zadních </a:t>
            </a:r>
            <a:r>
              <a:rPr lang="cs-CZ" sz="2200" dirty="0" err="1" smtClean="0"/>
              <a:t>synéchií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chronické komplikace dle aktivity zánětu (tvorba komplikované katarakty, sekundárního glaukomu)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léčba: kortikoidy a nesteroidní antiflogistika lokálně, v případě potřeby i </a:t>
            </a:r>
            <a:r>
              <a:rPr lang="cs-CZ" sz="2200" dirty="0" err="1" smtClean="0"/>
              <a:t>parabulbárně</a:t>
            </a:r>
            <a:r>
              <a:rPr lang="cs-CZ" sz="2200" dirty="0" smtClean="0"/>
              <a:t> nebo celkově, mydriatika, dále dle etiologie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Chronická přední </a:t>
            </a:r>
            <a:r>
              <a:rPr lang="cs-CZ" sz="2500" dirty="0" err="1" smtClean="0"/>
              <a:t>iridocyklitida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pic>
        <p:nvPicPr>
          <p:cNvPr id="107525" name="Picture 5" descr="7111303804_001_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1625" y="1479550"/>
            <a:ext cx="4832350" cy="3221038"/>
          </a:xfrm>
          <a:prstGeom prst="rect">
            <a:avLst/>
          </a:prstGeom>
          <a:noFill/>
        </p:spPr>
      </p:pic>
      <p:pic>
        <p:nvPicPr>
          <p:cNvPr id="107526" name="Picture 6" descr="8404132528_001_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963" y="3433763"/>
            <a:ext cx="4805362" cy="32035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Chronická přední </a:t>
            </a:r>
            <a:r>
              <a:rPr lang="cs-CZ" sz="2500" dirty="0" err="1" smtClean="0"/>
              <a:t>iridocyklitida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Etiologie: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C3300"/>
                </a:solidFill>
              </a:rPr>
              <a:t>Juvenilní revmatoidní artritida</a:t>
            </a:r>
            <a:r>
              <a:rPr lang="cs-CZ" sz="2200" dirty="0" smtClean="0"/>
              <a:t> 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Fuchsova </a:t>
            </a:r>
            <a:r>
              <a:rPr lang="cs-CZ" sz="2200" dirty="0" err="1" smtClean="0">
                <a:solidFill>
                  <a:srgbClr val="C00000"/>
                </a:solidFill>
              </a:rPr>
              <a:t>heterochromní</a:t>
            </a:r>
            <a:r>
              <a:rPr lang="cs-CZ" sz="2200" dirty="0" smtClean="0">
                <a:solidFill>
                  <a:srgbClr val="C00000"/>
                </a:solidFill>
              </a:rPr>
              <a:t> </a:t>
            </a:r>
            <a:r>
              <a:rPr lang="cs-CZ" sz="2200" dirty="0" err="1" smtClean="0">
                <a:solidFill>
                  <a:srgbClr val="C00000"/>
                </a:solidFill>
              </a:rPr>
              <a:t>iridocyklitida</a:t>
            </a:r>
            <a:r>
              <a:rPr lang="cs-CZ" sz="2200" dirty="0" smtClean="0">
                <a:solidFill>
                  <a:srgbClr val="C00000"/>
                </a:solidFill>
              </a:rPr>
              <a:t> </a:t>
            </a:r>
            <a:r>
              <a:rPr lang="cs-CZ" sz="2200" dirty="0" smtClean="0"/>
              <a:t>(</a:t>
            </a:r>
            <a:r>
              <a:rPr lang="cs-CZ" sz="2200" dirty="0" err="1" smtClean="0"/>
              <a:t>heterochromie</a:t>
            </a:r>
            <a:r>
              <a:rPr lang="cs-CZ" sz="2200" dirty="0" smtClean="0"/>
              <a:t> – rozdíl v barvě duhovek z důvodu difúzní </a:t>
            </a:r>
            <a:r>
              <a:rPr lang="cs-CZ" sz="2200" dirty="0" err="1" smtClean="0"/>
              <a:t>stromální</a:t>
            </a:r>
            <a:r>
              <a:rPr lang="cs-CZ" sz="2200" dirty="0" smtClean="0"/>
              <a:t> atrofie)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Sarkoidóza </a:t>
            </a:r>
            <a:r>
              <a:rPr lang="cs-CZ" sz="2200" dirty="0" smtClean="0"/>
              <a:t>(</a:t>
            </a:r>
            <a:r>
              <a:rPr lang="cs-CZ" sz="2200" dirty="0" err="1" smtClean="0"/>
              <a:t>granulomatózní</a:t>
            </a:r>
            <a:r>
              <a:rPr lang="cs-CZ" sz="2200" dirty="0" smtClean="0"/>
              <a:t> typ zánětu)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Syfilis </a:t>
            </a:r>
            <a:r>
              <a:rPr lang="cs-CZ" sz="2200" dirty="0" smtClean="0"/>
              <a:t>( roseoly duhovky)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Lymská</a:t>
            </a:r>
            <a:r>
              <a:rPr lang="cs-CZ" sz="2200" dirty="0" smtClean="0">
                <a:solidFill>
                  <a:srgbClr val="C00000"/>
                </a:solidFill>
              </a:rPr>
              <a:t> borelióza</a:t>
            </a:r>
            <a:r>
              <a:rPr lang="cs-CZ" sz="2200" dirty="0" smtClean="0"/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TBC</a:t>
            </a:r>
            <a:r>
              <a:rPr lang="cs-CZ" sz="2200" dirty="0" smtClean="0"/>
              <a:t> ( </a:t>
            </a:r>
            <a:r>
              <a:rPr lang="cs-CZ" sz="2200" dirty="0" err="1" smtClean="0"/>
              <a:t>granulomatózní</a:t>
            </a:r>
            <a:r>
              <a:rPr lang="cs-CZ" sz="2200" dirty="0" smtClean="0"/>
              <a:t> typ zánětu, žlutavé uzlíky duhovky) 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>
            <a:normAutofit fontScale="90000"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Intermediální uveitida (Cyklitida, </a:t>
            </a:r>
            <a:r>
              <a:rPr lang="cs-CZ" sz="2500" dirty="0" err="1" smtClean="0"/>
              <a:t>Pars</a:t>
            </a:r>
            <a:r>
              <a:rPr lang="cs-CZ" sz="2500" dirty="0" smtClean="0"/>
              <a:t> </a:t>
            </a:r>
            <a:r>
              <a:rPr lang="cs-CZ" sz="2500" dirty="0" err="1" smtClean="0"/>
              <a:t>planitida</a:t>
            </a:r>
            <a:r>
              <a:rPr lang="cs-CZ" sz="2500" dirty="0" smtClean="0"/>
              <a:t>)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 lnSpcReduction="10000"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</a:rPr>
              <a:t>Projevy, příznaky, etiologie: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plíživý průběh, bez bolesti, pokles vidění- zákaly, mlha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většinou bledý bulbus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/>
              <a:t>vitritida</a:t>
            </a:r>
            <a:r>
              <a:rPr lang="cs-CZ" sz="2200" dirty="0" smtClean="0"/>
              <a:t> – zákaly sklivce (sněhové koule, sněhové lavice)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minimální tendence ke tvorbě zadních </a:t>
            </a:r>
            <a:r>
              <a:rPr lang="cs-CZ" sz="2200" dirty="0" err="1" smtClean="0"/>
              <a:t>synéchií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při zvýšené aktivitě zánětu </a:t>
            </a:r>
            <a:r>
              <a:rPr lang="cs-CZ" sz="2200" dirty="0" err="1" smtClean="0"/>
              <a:t>makulární</a:t>
            </a:r>
            <a:r>
              <a:rPr lang="cs-CZ" sz="2200" dirty="0" smtClean="0"/>
              <a:t> edém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chronické komplikace (rozvoj komplikované katarakty, </a:t>
            </a:r>
            <a:r>
              <a:rPr lang="cs-CZ" sz="2200" dirty="0" err="1" smtClean="0"/>
              <a:t>makulární</a:t>
            </a:r>
            <a:r>
              <a:rPr lang="cs-CZ" sz="2200" dirty="0" smtClean="0"/>
              <a:t> </a:t>
            </a:r>
            <a:r>
              <a:rPr lang="cs-CZ" sz="2200" dirty="0" err="1" smtClean="0"/>
              <a:t>epiretinální</a:t>
            </a:r>
            <a:r>
              <a:rPr lang="cs-CZ" sz="2200" dirty="0" smtClean="0"/>
              <a:t> membrány, </a:t>
            </a:r>
            <a:r>
              <a:rPr lang="cs-CZ" sz="2200" dirty="0" err="1" smtClean="0"/>
              <a:t>preretinálních</a:t>
            </a:r>
            <a:r>
              <a:rPr lang="cs-CZ" sz="2200" dirty="0" smtClean="0"/>
              <a:t> a </a:t>
            </a:r>
            <a:r>
              <a:rPr lang="cs-CZ" sz="2200" dirty="0" err="1" smtClean="0"/>
              <a:t>subretinálních</a:t>
            </a:r>
            <a:r>
              <a:rPr lang="cs-CZ" sz="2200" dirty="0" smtClean="0"/>
              <a:t> </a:t>
            </a:r>
            <a:r>
              <a:rPr lang="cs-CZ" sz="2200" dirty="0" err="1" smtClean="0"/>
              <a:t>neovaskulárních</a:t>
            </a:r>
            <a:r>
              <a:rPr lang="cs-CZ" sz="2200" dirty="0" smtClean="0"/>
              <a:t> membrán)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léčba: dle aktivity zánětu sledování, kortikoidy celkově nebo </a:t>
            </a:r>
            <a:r>
              <a:rPr lang="cs-CZ" sz="2200" dirty="0" err="1" smtClean="0"/>
              <a:t>intravitreálně</a:t>
            </a:r>
            <a:r>
              <a:rPr lang="cs-CZ" sz="2200" dirty="0" smtClean="0"/>
              <a:t>, </a:t>
            </a:r>
            <a:r>
              <a:rPr lang="cs-CZ" sz="2200" dirty="0" err="1" smtClean="0"/>
              <a:t>imunosupresiva</a:t>
            </a:r>
            <a:r>
              <a:rPr lang="cs-CZ" sz="2200" dirty="0" smtClean="0"/>
              <a:t> (cyklosporin), biologická léčba, PPV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možná spojitost s RS, </a:t>
            </a:r>
            <a:r>
              <a:rPr lang="cs-CZ" sz="2200" dirty="0" err="1" smtClean="0"/>
              <a:t>lymskou</a:t>
            </a:r>
            <a:r>
              <a:rPr lang="cs-CZ" sz="2200" dirty="0" smtClean="0"/>
              <a:t> boreliózou nebo nejasná etiologie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>
            <a:normAutofit fontScale="90000"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Intermediální uveitida (Cyklitida, </a:t>
            </a:r>
            <a:r>
              <a:rPr lang="cs-CZ" sz="2500" dirty="0" err="1" smtClean="0"/>
              <a:t>Pars</a:t>
            </a:r>
            <a:r>
              <a:rPr lang="cs-CZ" sz="2500" dirty="0" smtClean="0"/>
              <a:t> </a:t>
            </a:r>
            <a:r>
              <a:rPr lang="cs-CZ" sz="2500" dirty="0" err="1" smtClean="0"/>
              <a:t>planitida</a:t>
            </a:r>
            <a:r>
              <a:rPr lang="cs-CZ" sz="2500" dirty="0" smtClean="0"/>
              <a:t>)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pic>
        <p:nvPicPr>
          <p:cNvPr id="109572" name="Picture 4" descr="im0000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5850" y="1689100"/>
            <a:ext cx="7045325" cy="46799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>
            <a:normAutofit fontScale="90000"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Zadní uveitida ( </a:t>
            </a:r>
            <a:r>
              <a:rPr lang="cs-CZ" sz="2500" dirty="0" err="1" smtClean="0"/>
              <a:t>chorioretinitida</a:t>
            </a:r>
            <a:r>
              <a:rPr lang="cs-CZ" sz="2500" dirty="0" smtClean="0"/>
              <a:t>, </a:t>
            </a:r>
            <a:r>
              <a:rPr lang="cs-CZ" sz="2500" dirty="0" err="1" smtClean="0"/>
              <a:t>choroiditida</a:t>
            </a:r>
            <a:r>
              <a:rPr lang="cs-CZ" sz="2500" dirty="0" smtClean="0"/>
              <a:t>)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 lnSpcReduction="10000"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</a:rPr>
              <a:t>Projevy, příznaky: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začátek akutní i plíživý, bez bolesti, pokles vidění- zákaly, mlha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většinou bledý bulbus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/>
              <a:t>vitritida</a:t>
            </a:r>
            <a:r>
              <a:rPr lang="cs-CZ" sz="2200" dirty="0" smtClean="0"/>
              <a:t> – zákaly sklivce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neostře ohraničené kypré žlutavé zánětlivé ložisko postihující sítnici a </a:t>
            </a:r>
            <a:r>
              <a:rPr lang="cs-CZ" sz="2200" dirty="0" err="1" smtClean="0"/>
              <a:t>choroideu</a:t>
            </a:r>
            <a:r>
              <a:rPr lang="cs-CZ" sz="2200" dirty="0" smtClean="0"/>
              <a:t>  (fokální nebo multifokální)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při zvýšené aktivitě zánětu </a:t>
            </a:r>
            <a:r>
              <a:rPr lang="cs-CZ" sz="2200" dirty="0" err="1" smtClean="0"/>
              <a:t>makulární</a:t>
            </a:r>
            <a:r>
              <a:rPr lang="cs-CZ" sz="2200" dirty="0" smtClean="0"/>
              <a:t> edém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chronické komplikace (rozvoj </a:t>
            </a:r>
            <a:r>
              <a:rPr lang="cs-CZ" sz="2200" dirty="0" err="1" smtClean="0"/>
              <a:t>chorioretinálních</a:t>
            </a:r>
            <a:r>
              <a:rPr lang="cs-CZ" sz="2200" dirty="0" smtClean="0"/>
              <a:t> jizev)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léčba: dle etiologie, při infekční etiologii kauzálně ATB, </a:t>
            </a:r>
            <a:r>
              <a:rPr lang="cs-CZ" sz="2200" dirty="0" err="1" smtClean="0"/>
              <a:t>antivirotika</a:t>
            </a:r>
            <a:r>
              <a:rPr lang="cs-CZ" sz="2200" dirty="0" smtClean="0"/>
              <a:t> systémově, při autoimunitní etiologii kortikoidy nebo </a:t>
            </a:r>
            <a:r>
              <a:rPr lang="cs-CZ" sz="2200" dirty="0" err="1" smtClean="0"/>
              <a:t>imunosupresiva</a:t>
            </a:r>
            <a:r>
              <a:rPr lang="cs-CZ" sz="2200" dirty="0" smtClean="0"/>
              <a:t> systémově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nutno v diferenciální diagnostice vyloučit maligní onemocnění nitroočním lymfomem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>
            <a:normAutofit fontScale="90000"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Zadní uveitida ( </a:t>
            </a:r>
            <a:r>
              <a:rPr lang="cs-CZ" sz="2500" dirty="0" err="1" smtClean="0"/>
              <a:t>chorioretinitida</a:t>
            </a:r>
            <a:r>
              <a:rPr lang="cs-CZ" sz="2500" dirty="0" smtClean="0"/>
              <a:t>, </a:t>
            </a:r>
            <a:r>
              <a:rPr lang="cs-CZ" sz="2500" dirty="0" err="1" smtClean="0"/>
              <a:t>choroiditida</a:t>
            </a:r>
            <a:r>
              <a:rPr lang="cs-CZ" sz="2500" dirty="0" smtClean="0"/>
              <a:t>)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pic>
        <p:nvPicPr>
          <p:cNvPr id="111620" name="Picture 4" descr="im00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7663" y="1403350"/>
            <a:ext cx="4765675" cy="3165475"/>
          </a:xfrm>
          <a:prstGeom prst="rect">
            <a:avLst/>
          </a:prstGeom>
          <a:noFill/>
        </p:spPr>
      </p:pic>
      <p:pic>
        <p:nvPicPr>
          <p:cNvPr id="111621" name="Picture 5" descr="im0001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911" y="4122057"/>
            <a:ext cx="3638486" cy="2415223"/>
          </a:xfrm>
          <a:prstGeom prst="rect">
            <a:avLst/>
          </a:prstGeom>
          <a:noFill/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4" y="1515351"/>
            <a:ext cx="3480587" cy="2606706"/>
          </a:xfrm>
          <a:prstGeom prst="rect">
            <a:avLst/>
          </a:prstGeom>
        </p:spPr>
      </p:pic>
      <p:pic>
        <p:nvPicPr>
          <p:cNvPr id="6" name="Picture 2" descr="F:\White dot sy foto\Kvasnickova_Pavla_24-08-1967__(0000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995" y="3349314"/>
            <a:ext cx="3223794" cy="243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White dot sy foto\Beker_Stanislav_17-01-1986__(0000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56" y="4122055"/>
            <a:ext cx="3280882" cy="248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>
            <a:normAutofit fontScale="90000"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Zadní uveitida ( </a:t>
            </a:r>
            <a:r>
              <a:rPr lang="cs-CZ" sz="2500" dirty="0" err="1" smtClean="0"/>
              <a:t>chorioretinitida</a:t>
            </a:r>
            <a:r>
              <a:rPr lang="cs-CZ" sz="2500" dirty="0" smtClean="0"/>
              <a:t>, </a:t>
            </a:r>
            <a:r>
              <a:rPr lang="cs-CZ" sz="2500" dirty="0" err="1" smtClean="0"/>
              <a:t>choroiditida</a:t>
            </a:r>
            <a:r>
              <a:rPr lang="cs-CZ" sz="2500" dirty="0" smtClean="0"/>
              <a:t>)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Etiologie: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>
                <a:solidFill>
                  <a:srgbClr val="CC3300"/>
                </a:solidFill>
              </a:rPr>
              <a:t>Toxoplasmóza</a:t>
            </a:r>
            <a:r>
              <a:rPr lang="cs-CZ" sz="2200" dirty="0" smtClean="0">
                <a:solidFill>
                  <a:srgbClr val="CC3300"/>
                </a:solidFill>
              </a:rPr>
              <a:t> </a:t>
            </a:r>
            <a:r>
              <a:rPr lang="cs-CZ" sz="2200" dirty="0" smtClean="0"/>
              <a:t>(nejčastější) 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Toxokaróza</a:t>
            </a:r>
            <a:endParaRPr lang="cs-CZ" sz="2200" dirty="0" smtClean="0">
              <a:solidFill>
                <a:srgbClr val="C0000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Kandidóza </a:t>
            </a:r>
            <a:r>
              <a:rPr lang="cs-CZ" sz="2200" dirty="0" smtClean="0"/>
              <a:t>(u pacientů se sníženou imunitou)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Sarkoidóza,TBC</a:t>
            </a:r>
            <a:r>
              <a:rPr lang="cs-CZ" sz="2200" dirty="0" smtClean="0">
                <a:solidFill>
                  <a:srgbClr val="C00000"/>
                </a:solidFill>
              </a:rPr>
              <a:t> </a:t>
            </a:r>
            <a:r>
              <a:rPr lang="cs-CZ" sz="2200" dirty="0" smtClean="0"/>
              <a:t>(</a:t>
            </a:r>
            <a:r>
              <a:rPr lang="cs-CZ" sz="2200" dirty="0" err="1" smtClean="0"/>
              <a:t>granulomatózní</a:t>
            </a:r>
            <a:r>
              <a:rPr lang="cs-CZ" sz="2200" dirty="0" smtClean="0"/>
              <a:t> typ zánětu)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HSV, HZV retinitida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CMV retinitida ( u </a:t>
            </a:r>
            <a:r>
              <a:rPr lang="cs-CZ" sz="2200" dirty="0" err="1" smtClean="0">
                <a:solidFill>
                  <a:srgbClr val="C00000"/>
                </a:solidFill>
              </a:rPr>
              <a:t>imunokompromitovaných</a:t>
            </a:r>
            <a:r>
              <a:rPr lang="cs-CZ" sz="2200" dirty="0" smtClean="0">
                <a:solidFill>
                  <a:srgbClr val="C00000"/>
                </a:solidFill>
              </a:rPr>
              <a:t> pacientů)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tzv. </a:t>
            </a:r>
            <a:r>
              <a:rPr lang="cs-CZ" sz="2200" dirty="0" err="1" smtClean="0">
                <a:solidFill>
                  <a:srgbClr val="C00000"/>
                </a:solidFill>
              </a:rPr>
              <a:t>White</a:t>
            </a:r>
            <a:r>
              <a:rPr lang="cs-CZ" sz="2200" dirty="0" smtClean="0">
                <a:solidFill>
                  <a:srgbClr val="C00000"/>
                </a:solidFill>
              </a:rPr>
              <a:t> </a:t>
            </a:r>
            <a:r>
              <a:rPr lang="cs-CZ" sz="2200" dirty="0" err="1" smtClean="0">
                <a:solidFill>
                  <a:srgbClr val="C00000"/>
                </a:solidFill>
              </a:rPr>
              <a:t>dot</a:t>
            </a:r>
            <a:r>
              <a:rPr lang="cs-CZ" sz="2200" dirty="0" smtClean="0">
                <a:solidFill>
                  <a:srgbClr val="C00000"/>
                </a:solidFill>
              </a:rPr>
              <a:t> syndromy (izolované autoimunitní záněty proti strukturám sítnice)</a:t>
            </a:r>
            <a:r>
              <a:rPr lang="cs-CZ" sz="2200" dirty="0" smtClean="0"/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Sympatická oftalmie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Vogt-Koyanagiho-Haradův</a:t>
            </a:r>
            <a:r>
              <a:rPr lang="cs-CZ" sz="2200" dirty="0" smtClean="0">
                <a:solidFill>
                  <a:srgbClr val="C00000"/>
                </a:solidFill>
              </a:rPr>
              <a:t> syndrom </a:t>
            </a:r>
            <a:r>
              <a:rPr lang="cs-CZ" sz="2200" dirty="0" smtClean="0"/>
              <a:t>(</a:t>
            </a:r>
            <a:r>
              <a:rPr lang="cs-CZ" sz="2200" dirty="0" err="1" smtClean="0"/>
              <a:t>uveoencefalitida</a:t>
            </a:r>
            <a:r>
              <a:rPr lang="cs-CZ" sz="2200" dirty="0" smtClean="0"/>
              <a:t>) 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err="1" smtClean="0"/>
              <a:t>Panuveitida</a:t>
            </a:r>
            <a:r>
              <a:rPr lang="cs-CZ" sz="2500" dirty="0" smtClean="0"/>
              <a:t> 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Zánětlivé postižení celého uveálního traktu – nejčastější etiologie: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>
                <a:solidFill>
                  <a:srgbClr val="CC3300"/>
                </a:solidFill>
              </a:rPr>
              <a:t>Toxoplasmóza</a:t>
            </a:r>
            <a:r>
              <a:rPr lang="cs-CZ" sz="2200" dirty="0" smtClean="0"/>
              <a:t>    </a:t>
            </a:r>
            <a:endParaRPr lang="cs-CZ" sz="2200" dirty="0" smtClean="0">
              <a:solidFill>
                <a:srgbClr val="C0000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Sarkoidóza,TBC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M. </a:t>
            </a:r>
            <a:r>
              <a:rPr lang="cs-CZ" sz="2200" dirty="0" err="1" smtClean="0">
                <a:solidFill>
                  <a:srgbClr val="C00000"/>
                </a:solidFill>
              </a:rPr>
              <a:t>Behcet</a:t>
            </a:r>
            <a:endParaRPr lang="cs-CZ" sz="2200" dirty="0" smtClean="0">
              <a:solidFill>
                <a:srgbClr val="C0000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Syfilis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Sympatická oftalmie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Vogt-Koyanagiho-Haradův</a:t>
            </a:r>
            <a:r>
              <a:rPr lang="cs-CZ" sz="2200" dirty="0" smtClean="0">
                <a:solidFill>
                  <a:srgbClr val="C00000"/>
                </a:solidFill>
              </a:rPr>
              <a:t> syndrom </a:t>
            </a:r>
            <a:r>
              <a:rPr lang="cs-CZ" sz="2200" dirty="0" smtClean="0"/>
              <a:t>(</a:t>
            </a:r>
            <a:r>
              <a:rPr lang="cs-CZ" sz="2200" dirty="0" err="1" smtClean="0"/>
              <a:t>uveoencefalitida</a:t>
            </a:r>
            <a:r>
              <a:rPr lang="cs-CZ" sz="2200" dirty="0" smtClean="0"/>
              <a:t>) 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err="1" smtClean="0"/>
              <a:t>Endoftalmitida</a:t>
            </a:r>
            <a:r>
              <a:rPr lang="cs-CZ" sz="2500" dirty="0" smtClean="0"/>
              <a:t> 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Těžká forma nitroočního zánětu, který postihuje intraokulární tkáňové struktury, ale nepřesahuje hranice skléry.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C3300"/>
                </a:solidFill>
              </a:rPr>
              <a:t>Exogenní – pooperační (akutní 1-14 dnů po operaci, chronická 2 týdny až 2 roky po operaci), posttraumatická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C3300"/>
                </a:solidFill>
              </a:rPr>
              <a:t>Endogenní – hematogenní přenos pyogenních baktérií nebo plísní u generalizované septikemie</a:t>
            </a:r>
            <a:r>
              <a:rPr lang="cs-CZ" sz="2200" dirty="0" smtClean="0"/>
              <a:t>   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200" dirty="0" smtClean="0"/>
              <a:t> </a:t>
            </a:r>
            <a:endParaRPr lang="cs-CZ" sz="22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Nejčastější původce: </a:t>
            </a:r>
            <a:r>
              <a:rPr lang="cs-CZ" sz="2200" dirty="0" err="1" smtClean="0"/>
              <a:t>Staphyloccocus</a:t>
            </a:r>
            <a:r>
              <a:rPr lang="cs-CZ" sz="2200" dirty="0" smtClean="0"/>
              <a:t>, </a:t>
            </a:r>
            <a:r>
              <a:rPr lang="cs-CZ" sz="2200" dirty="0" err="1" smtClean="0"/>
              <a:t>Streptococcus</a:t>
            </a:r>
            <a:r>
              <a:rPr lang="cs-CZ" sz="2200" dirty="0" smtClean="0"/>
              <a:t>, </a:t>
            </a:r>
            <a:r>
              <a:rPr lang="cs-CZ" sz="2200" dirty="0" err="1" smtClean="0"/>
              <a:t>Candida</a:t>
            </a:r>
            <a:r>
              <a:rPr lang="cs-CZ" sz="2200" dirty="0" smtClean="0"/>
              <a:t>, </a:t>
            </a:r>
            <a:r>
              <a:rPr lang="cs-CZ" sz="2200" dirty="0" err="1" smtClean="0"/>
              <a:t>Propionibacterium</a:t>
            </a:r>
            <a:r>
              <a:rPr lang="cs-CZ" sz="2200" dirty="0" smtClean="0"/>
              <a:t>, </a:t>
            </a:r>
            <a:r>
              <a:rPr lang="cs-CZ" sz="2200" dirty="0" err="1" smtClean="0"/>
              <a:t>Klebsiella</a:t>
            </a:r>
            <a:r>
              <a:rPr lang="cs-CZ" sz="2200" dirty="0" smtClean="0"/>
              <a:t>, </a:t>
            </a:r>
            <a:r>
              <a:rPr lang="cs-CZ" sz="2200" dirty="0" err="1" smtClean="0"/>
              <a:t>Haemophilus</a:t>
            </a:r>
            <a:r>
              <a:rPr lang="cs-CZ" sz="2200" dirty="0" smtClean="0"/>
              <a:t>, </a:t>
            </a:r>
            <a:r>
              <a:rPr lang="cs-CZ" sz="2200" dirty="0" err="1" smtClean="0"/>
              <a:t>Escherichia</a:t>
            </a:r>
            <a:endParaRPr lang="cs-CZ" sz="2200" dirty="0" smtClean="0">
              <a:solidFill>
                <a:srgbClr val="C000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Anatomie a Fyziologie </a:t>
            </a:r>
            <a:r>
              <a:rPr lang="cs-CZ" sz="2500" dirty="0" err="1" smtClean="0"/>
              <a:t>živnatky</a:t>
            </a:r>
            <a:r>
              <a:rPr lang="cs-CZ" sz="2500" dirty="0" smtClean="0"/>
              <a:t> (uvey)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7270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cs-CZ" sz="2400" smtClean="0">
                <a:solidFill>
                  <a:srgbClr val="CC3300"/>
                </a:solidFill>
              </a:rPr>
              <a:t>3 části: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sz="2200" smtClean="0"/>
              <a:t>duhovka (iris)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sz="2200" smtClean="0"/>
              <a:t>řasnaté těleso (corpus ciliare)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sz="2200" smtClean="0"/>
              <a:t>cévnatka ( choroidea)</a:t>
            </a: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20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cs-CZ" sz="2400" smtClean="0">
                <a:solidFill>
                  <a:srgbClr val="CC3300"/>
                </a:solidFill>
              </a:rPr>
              <a:t>Funkce: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cs-CZ" sz="2200" smtClean="0"/>
              <a:t>regulace vstupu světla do oka zornicí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cs-CZ" sz="2200" smtClean="0"/>
              <a:t>akomodace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cs-CZ" sz="2200" smtClean="0"/>
              <a:t>produkce komorové vody 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cs-CZ" sz="2200" smtClean="0"/>
              <a:t>zabezpečení výživy světločivných elementů a pigmentového epitelu sítnice</a:t>
            </a: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00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00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2000" smtClean="0">
              <a:latin typeface="Tahoma" pitchFamily="34" charset="0"/>
            </a:endParaRPr>
          </a:p>
          <a:p>
            <a:pPr eaLnBrk="1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</a:pPr>
            <a:endParaRPr lang="cs-CZ" sz="200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err="1" smtClean="0"/>
              <a:t>Endoftalmitida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Projevy, příznaky: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Akutní </a:t>
            </a:r>
            <a:r>
              <a:rPr lang="cs-CZ" sz="2200" dirty="0" err="1" smtClean="0">
                <a:solidFill>
                  <a:srgbClr val="C00000"/>
                </a:solidFill>
              </a:rPr>
              <a:t>endoftalmitida</a:t>
            </a:r>
            <a:r>
              <a:rPr lang="cs-CZ" sz="2200" dirty="0" smtClean="0">
                <a:solidFill>
                  <a:srgbClr val="C00000"/>
                </a:solidFill>
              </a:rPr>
              <a:t> </a:t>
            </a:r>
            <a:r>
              <a:rPr lang="cs-CZ" sz="2200" dirty="0" smtClean="0"/>
              <a:t>– bolest oka, náhlý pokles zraku, překrvení spojivek, edém víček, edém rohovky, </a:t>
            </a:r>
            <a:r>
              <a:rPr lang="cs-CZ" sz="2200" dirty="0" err="1" smtClean="0"/>
              <a:t>hypopyon</a:t>
            </a:r>
            <a:r>
              <a:rPr lang="cs-CZ" sz="2200" dirty="0" smtClean="0"/>
              <a:t>, </a:t>
            </a:r>
            <a:r>
              <a:rPr lang="cs-CZ" sz="2200" dirty="0" err="1" smtClean="0"/>
              <a:t>vitritida</a:t>
            </a:r>
            <a:r>
              <a:rPr lang="cs-CZ" sz="2200" dirty="0" smtClean="0"/>
              <a:t>, </a:t>
            </a:r>
            <a:r>
              <a:rPr lang="cs-CZ" sz="2200" smtClean="0"/>
              <a:t>nekrózy sítnice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Chronická </a:t>
            </a:r>
            <a:r>
              <a:rPr lang="cs-CZ" sz="2200" dirty="0" err="1" smtClean="0">
                <a:solidFill>
                  <a:srgbClr val="C00000"/>
                </a:solidFill>
              </a:rPr>
              <a:t>endoftalmitida</a:t>
            </a:r>
            <a:r>
              <a:rPr lang="cs-CZ" sz="2200" dirty="0" smtClean="0">
                <a:solidFill>
                  <a:srgbClr val="C00000"/>
                </a:solidFill>
              </a:rPr>
              <a:t> </a:t>
            </a:r>
            <a:r>
              <a:rPr lang="cs-CZ" sz="2200" dirty="0" smtClean="0"/>
              <a:t>– bez bolesti, zraková ostrost jen mírně snížená, </a:t>
            </a:r>
            <a:r>
              <a:rPr lang="cs-CZ" sz="2200" dirty="0" err="1" smtClean="0"/>
              <a:t>hypopyon</a:t>
            </a:r>
            <a:r>
              <a:rPr lang="cs-CZ" sz="2200" dirty="0" smtClean="0"/>
              <a:t> jen někdy, mírná </a:t>
            </a:r>
            <a:r>
              <a:rPr lang="cs-CZ" sz="2200" dirty="0" err="1" smtClean="0"/>
              <a:t>vitritida</a:t>
            </a: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ATB, antimykotika v infúzích, příp. </a:t>
            </a:r>
            <a:r>
              <a:rPr lang="cs-CZ" sz="2200" dirty="0" err="1" smtClean="0"/>
              <a:t>intravitreálně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PPV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Definice zánětů </a:t>
            </a:r>
            <a:r>
              <a:rPr lang="cs-CZ" sz="2500" dirty="0" err="1" smtClean="0"/>
              <a:t>živnatky</a:t>
            </a:r>
            <a:r>
              <a:rPr lang="cs-CZ" sz="2500" dirty="0" smtClean="0"/>
              <a:t> (uveitid)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7680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cs-CZ" sz="2400" dirty="0" smtClean="0">
                <a:solidFill>
                  <a:srgbClr val="CC3300"/>
                </a:solidFill>
              </a:rPr>
              <a:t>Uveitida – zánětlivé postižení </a:t>
            </a:r>
            <a:r>
              <a:rPr lang="cs-CZ" sz="2400" dirty="0" err="1" smtClean="0">
                <a:solidFill>
                  <a:srgbClr val="CC3300"/>
                </a:solidFill>
              </a:rPr>
              <a:t>živnatky</a:t>
            </a:r>
            <a:endParaRPr lang="cs-CZ" sz="2400" dirty="0" smtClean="0">
              <a:solidFill>
                <a:srgbClr val="CC3300"/>
              </a:solidFill>
            </a:endParaRP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400" dirty="0" smtClean="0">
              <a:solidFill>
                <a:srgbClr val="CC3300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cs-CZ" sz="2200" dirty="0" smtClean="0"/>
              <a:t>Nitrooční zánět způsobuje poškození endotelu nitroočních cév s následným zhroucením </a:t>
            </a:r>
            <a:r>
              <a:rPr lang="cs-CZ" sz="2200" dirty="0" err="1" smtClean="0"/>
              <a:t>hematookulární</a:t>
            </a:r>
            <a:r>
              <a:rPr lang="cs-CZ" sz="2200" dirty="0" smtClean="0"/>
              <a:t> bariéry.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cs-CZ" sz="2200" dirty="0" smtClean="0"/>
              <a:t>Dochází k dilataci cév, k prosakování intravaskulárního obsahu do extravaskulárního prostoru ( do oka), k migraci leukocytů a jiných buněk.</a:t>
            </a: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2000" dirty="0" smtClean="0">
              <a:latin typeface="Tahoma" pitchFamily="34" charset="0"/>
            </a:endParaRPr>
          </a:p>
          <a:p>
            <a:pPr eaLnBrk="1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Klasifikace </a:t>
            </a:r>
            <a:r>
              <a:rPr lang="cs-CZ" sz="2500" dirty="0"/>
              <a:t> </a:t>
            </a:r>
            <a:r>
              <a:rPr lang="cs-CZ" sz="2500" dirty="0" smtClean="0"/>
              <a:t>uveitid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cs-CZ" sz="2400" smtClean="0">
                <a:solidFill>
                  <a:srgbClr val="CC3300"/>
                </a:solidFill>
              </a:rPr>
              <a:t>Anatomická: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sz="2200" smtClean="0"/>
              <a:t>přední (iritis, iridocyclitis)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sz="2200" smtClean="0"/>
              <a:t>intermediální (pars planitis, cyclitis, vitritis)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sz="2200" smtClean="0"/>
              <a:t>zadní (choroiditis, chorioretinitis)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sz="2200" smtClean="0"/>
              <a:t>všechny části (panuveitis)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cs-CZ" sz="220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cs-CZ" sz="2400" smtClean="0">
                <a:solidFill>
                  <a:srgbClr val="CC3300"/>
                </a:solidFill>
              </a:rPr>
              <a:t>Klinická: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cs-CZ" sz="2200" smtClean="0"/>
              <a:t>akutní - příznaky náhle, netrvají déle než 6 týdnů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cs-CZ" sz="2200" smtClean="0"/>
              <a:t>chronická - pozvolný nástup příznaků, trvání déle než 6 týdnů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 2" pitchFamily="18" charset="2"/>
              <a:buNone/>
            </a:pPr>
            <a:endParaRPr lang="cs-CZ" sz="220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00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00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2000" smtClean="0">
              <a:latin typeface="Tahoma" pitchFamily="34" charset="0"/>
            </a:endParaRPr>
          </a:p>
          <a:p>
            <a:pPr eaLnBrk="1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</a:pPr>
            <a:endParaRPr lang="cs-CZ" sz="200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Klasifikace </a:t>
            </a:r>
            <a:r>
              <a:rPr lang="cs-CZ" sz="2500" dirty="0"/>
              <a:t> </a:t>
            </a:r>
            <a:r>
              <a:rPr lang="cs-CZ" sz="2500" dirty="0" smtClean="0"/>
              <a:t>uveitid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</a:rPr>
              <a:t>Patologická:</a:t>
            </a:r>
            <a:endParaRPr lang="cs-CZ" sz="2400" dirty="0">
              <a:solidFill>
                <a:srgbClr val="CC330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/>
              <a:t>negranulomatózní</a:t>
            </a:r>
            <a:r>
              <a:rPr lang="cs-CZ" sz="2200" dirty="0" smtClean="0"/>
              <a:t> – akutní vznik, krátké trvání, výrazná ciliární injekce, drobné precipitáty na endotelu rohovky, výrazná </a:t>
            </a:r>
            <a:r>
              <a:rPr lang="cs-CZ" sz="2200" dirty="0" err="1" smtClean="0"/>
              <a:t>tyndalizace</a:t>
            </a:r>
            <a:r>
              <a:rPr lang="cs-CZ" sz="2200" dirty="0" smtClean="0"/>
              <a:t>, </a:t>
            </a:r>
            <a:r>
              <a:rPr lang="cs-CZ" sz="2200" dirty="0" err="1" smtClean="0"/>
              <a:t>fibrinózní</a:t>
            </a:r>
            <a:r>
              <a:rPr lang="cs-CZ" sz="2200" dirty="0" smtClean="0"/>
              <a:t> exsudát, postižení </a:t>
            </a:r>
            <a:r>
              <a:rPr lang="cs-CZ" sz="2200" dirty="0" err="1" smtClean="0"/>
              <a:t>choroidey</a:t>
            </a:r>
            <a:r>
              <a:rPr lang="cs-CZ" sz="2200" dirty="0" smtClean="0"/>
              <a:t> vzácné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/>
              <a:t>granulomatózní</a:t>
            </a:r>
            <a:r>
              <a:rPr lang="cs-CZ" sz="2200" dirty="0" smtClean="0"/>
              <a:t> – vznik pozvolný, průběh protrahovaný, nevýrazná ciliární injekce, špekovité velké precipitáty na endotelu rohovky, uzlíky duhovky, </a:t>
            </a:r>
            <a:r>
              <a:rPr lang="cs-CZ" sz="2200" dirty="0" err="1" smtClean="0"/>
              <a:t>vitritis</a:t>
            </a:r>
            <a:r>
              <a:rPr lang="cs-CZ" sz="2200" dirty="0" smtClean="0"/>
              <a:t>, často postižena </a:t>
            </a:r>
            <a:r>
              <a:rPr lang="cs-CZ" sz="2200" dirty="0" err="1" smtClean="0"/>
              <a:t>choroidea</a:t>
            </a: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Klasifikace </a:t>
            </a:r>
            <a:r>
              <a:rPr lang="cs-CZ" sz="2500" dirty="0"/>
              <a:t> </a:t>
            </a:r>
            <a:r>
              <a:rPr lang="cs-CZ" sz="2500" dirty="0" smtClean="0"/>
              <a:t>uveitid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</a:rPr>
              <a:t>Podle etiologie:</a:t>
            </a: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200" dirty="0" smtClean="0">
                <a:solidFill>
                  <a:srgbClr val="CC3300"/>
                </a:solidFill>
              </a:rPr>
              <a:t>Exogenní </a:t>
            </a:r>
            <a:r>
              <a:rPr lang="cs-CZ" sz="2200" dirty="0" smtClean="0"/>
              <a:t>(poranění uvey, invaze mikroorganismu zvnějšku)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200" dirty="0" smtClean="0">
                <a:solidFill>
                  <a:srgbClr val="993300"/>
                </a:solidFill>
              </a:rPr>
              <a:t>Endogenní</a:t>
            </a:r>
            <a:r>
              <a:rPr lang="cs-CZ" sz="2200" dirty="0" smtClean="0"/>
              <a:t> (</a:t>
            </a:r>
            <a:r>
              <a:rPr lang="cs-CZ" sz="2200" dirty="0" err="1" smtClean="0"/>
              <a:t>vniřní</a:t>
            </a:r>
            <a:r>
              <a:rPr lang="cs-CZ" sz="2200" dirty="0" smtClean="0"/>
              <a:t>, systémový původ zánětu)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uveitida spojená se systémovým onemocněním 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200" dirty="0"/>
              <a:t> </a:t>
            </a:r>
            <a:r>
              <a:rPr lang="cs-CZ" sz="2200" dirty="0" smtClean="0"/>
              <a:t>    ( např. </a:t>
            </a:r>
            <a:r>
              <a:rPr lang="cs-CZ" sz="2200" dirty="0" err="1" smtClean="0"/>
              <a:t>ankylozující</a:t>
            </a:r>
            <a:r>
              <a:rPr lang="cs-CZ" sz="2200" dirty="0" smtClean="0"/>
              <a:t> </a:t>
            </a:r>
            <a:r>
              <a:rPr lang="cs-CZ" sz="2200" dirty="0" err="1" smtClean="0"/>
              <a:t>spondylitida</a:t>
            </a:r>
            <a:r>
              <a:rPr lang="cs-CZ" sz="2200" dirty="0" smtClean="0"/>
              <a:t>, sarkoidóza, TBC, RS)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uveitida spojená s parazitární infekcí ( např. </a:t>
            </a:r>
            <a:r>
              <a:rPr lang="cs-CZ" sz="2200" dirty="0" err="1" smtClean="0"/>
              <a:t>toxokaróza</a:t>
            </a:r>
            <a:r>
              <a:rPr lang="cs-CZ" sz="2200" dirty="0" smtClean="0"/>
              <a:t>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uveitida spojená s virovou infekcí ( např. herpes simplex)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uveitida spojená s mykotickou infekcí ( např. </a:t>
            </a:r>
            <a:r>
              <a:rPr lang="cs-CZ" sz="2200" dirty="0" err="1" smtClean="0"/>
              <a:t>candida</a:t>
            </a:r>
            <a:r>
              <a:rPr lang="cs-CZ" sz="2200" dirty="0" smtClean="0"/>
              <a:t>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idiopatická uveitida ( tvoří asi 25% všech uveitid)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457200" indent="-45720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+mj-lt"/>
              <a:buAutoNum type="alphaLcPeriod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>
            <a:normAutofit fontScale="90000"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Akutní přední </a:t>
            </a:r>
            <a:r>
              <a:rPr lang="cs-CZ" sz="2500" dirty="0" err="1" smtClean="0"/>
              <a:t>negranulomatózní</a:t>
            </a:r>
            <a:r>
              <a:rPr lang="cs-CZ" sz="2500" dirty="0" smtClean="0"/>
              <a:t> </a:t>
            </a:r>
            <a:r>
              <a:rPr lang="cs-CZ" sz="2500" dirty="0" err="1" smtClean="0"/>
              <a:t>iridocyklitida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</a:rPr>
              <a:t>Projevy a příznaky: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bolest oka, fotofobie, epifora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ciliární injekce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drobné precipitáty na endotelu rohovky, hojně buněk v přední komoře, při těžkém průběhu </a:t>
            </a:r>
            <a:r>
              <a:rPr lang="cs-CZ" sz="2200" dirty="0" err="1" smtClean="0"/>
              <a:t>fibrinózní</a:t>
            </a:r>
            <a:r>
              <a:rPr lang="cs-CZ" sz="2200" dirty="0" smtClean="0"/>
              <a:t>  výpotek v přední komoře, </a:t>
            </a:r>
            <a:r>
              <a:rPr lang="cs-CZ" sz="2200" dirty="0" err="1" smtClean="0"/>
              <a:t>hypopyon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tvorba zadních </a:t>
            </a:r>
            <a:r>
              <a:rPr lang="cs-CZ" sz="2200" dirty="0" err="1" smtClean="0"/>
              <a:t>synéchií</a:t>
            </a:r>
            <a:r>
              <a:rPr lang="cs-CZ" sz="2200" dirty="0" smtClean="0"/>
              <a:t> (srůstů mezi duhovkou a čočkou)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dilatace duhovkových cév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trvání zánětu několik týdnů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chronické komplikace (tvorba zadních </a:t>
            </a:r>
            <a:r>
              <a:rPr lang="cs-CZ" sz="2200" dirty="0" err="1" smtClean="0"/>
              <a:t>synéchií</a:t>
            </a:r>
            <a:r>
              <a:rPr lang="cs-CZ" sz="2200" dirty="0" smtClean="0"/>
              <a:t> v případě opožděné léčby, rozvoj komplikované katarakty)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léčba: kortikoidy lokálně, </a:t>
            </a:r>
            <a:r>
              <a:rPr lang="cs-CZ" sz="2200" dirty="0" err="1" smtClean="0"/>
              <a:t>parabulbárně</a:t>
            </a:r>
            <a:r>
              <a:rPr lang="cs-CZ" sz="2200" dirty="0" smtClean="0"/>
              <a:t>, v případě potřeby i celkově, mydriatika, v případě virové etiologie </a:t>
            </a:r>
            <a:r>
              <a:rPr lang="cs-CZ" sz="2200" dirty="0" err="1" smtClean="0"/>
              <a:t>antivirotika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0937" y="457200"/>
            <a:ext cx="8310076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>
            <a:normAutofit fontScale="90000"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Akutní přední </a:t>
            </a:r>
            <a:r>
              <a:rPr lang="cs-CZ" sz="2500" dirty="0" err="1" smtClean="0"/>
              <a:t>negranulomatózní</a:t>
            </a:r>
            <a:r>
              <a:rPr lang="cs-CZ" sz="2500" dirty="0" smtClean="0"/>
              <a:t> </a:t>
            </a:r>
            <a:r>
              <a:rPr lang="cs-CZ" sz="2500" dirty="0" err="1" smtClean="0"/>
              <a:t>iridocyklitida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pic>
        <p:nvPicPr>
          <p:cNvPr id="103429" name="Picture 5" descr="Obráze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058400" y="-6319838"/>
            <a:ext cx="3228975" cy="2151063"/>
          </a:xfrm>
          <a:prstGeom prst="rect">
            <a:avLst/>
          </a:prstGeom>
          <a:noFill/>
        </p:spPr>
      </p:pic>
      <p:pic>
        <p:nvPicPr>
          <p:cNvPr id="103432" name="Picture 8" descr="Obráze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628775"/>
            <a:ext cx="7589837" cy="50577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>
            <a:normAutofit fontScale="90000"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Akutní přední </a:t>
            </a:r>
            <a:r>
              <a:rPr lang="cs-CZ" sz="2500" dirty="0" err="1" smtClean="0"/>
              <a:t>negranulomatózní</a:t>
            </a:r>
            <a:r>
              <a:rPr lang="cs-CZ" sz="2500" dirty="0" smtClean="0"/>
              <a:t> </a:t>
            </a:r>
            <a:r>
              <a:rPr lang="cs-CZ" sz="2500" dirty="0" err="1" smtClean="0"/>
              <a:t>iridocyklitida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Etiologie: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C3300"/>
                </a:solidFill>
              </a:rPr>
              <a:t>HLA B27+ </a:t>
            </a:r>
            <a:r>
              <a:rPr lang="cs-CZ" sz="2200" dirty="0" smtClean="0"/>
              <a:t>izolovaně, </a:t>
            </a:r>
            <a:r>
              <a:rPr lang="cs-CZ" sz="2200" dirty="0" err="1" smtClean="0"/>
              <a:t>Ankylozující</a:t>
            </a:r>
            <a:r>
              <a:rPr lang="cs-CZ" sz="2200" dirty="0" smtClean="0"/>
              <a:t> </a:t>
            </a:r>
            <a:r>
              <a:rPr lang="cs-CZ" sz="2200" dirty="0" err="1" smtClean="0"/>
              <a:t>spondilitida</a:t>
            </a:r>
            <a:r>
              <a:rPr lang="cs-CZ" sz="2200" dirty="0"/>
              <a:t> </a:t>
            </a:r>
            <a:r>
              <a:rPr lang="cs-CZ" sz="2200" dirty="0" smtClean="0"/>
              <a:t>( M. </a:t>
            </a:r>
            <a:r>
              <a:rPr lang="cs-CZ" sz="2200" dirty="0" err="1" smtClean="0"/>
              <a:t>Bechtěrev</a:t>
            </a:r>
            <a:r>
              <a:rPr lang="cs-CZ" sz="2200" dirty="0" smtClean="0"/>
              <a:t>), Reiterův syndrom, M. Crohn, </a:t>
            </a:r>
            <a:r>
              <a:rPr lang="cs-CZ" sz="2200" dirty="0" err="1" smtClean="0"/>
              <a:t>Colitis</a:t>
            </a:r>
            <a:r>
              <a:rPr lang="cs-CZ" sz="2200" dirty="0" smtClean="0"/>
              <a:t> </a:t>
            </a:r>
            <a:r>
              <a:rPr lang="cs-CZ" sz="2200" dirty="0" err="1" smtClean="0"/>
              <a:t>ulcerosa</a:t>
            </a:r>
            <a:r>
              <a:rPr lang="cs-CZ" sz="2200" dirty="0" smtClean="0"/>
              <a:t>,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200" dirty="0"/>
              <a:t> </a:t>
            </a:r>
            <a:r>
              <a:rPr lang="cs-CZ" sz="2200" dirty="0" smtClean="0"/>
              <a:t>    Psoriatická artritida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M. </a:t>
            </a:r>
            <a:r>
              <a:rPr lang="cs-CZ" sz="2200" dirty="0" err="1" smtClean="0">
                <a:solidFill>
                  <a:srgbClr val="C00000"/>
                </a:solidFill>
              </a:rPr>
              <a:t>Behcet</a:t>
            </a:r>
            <a:r>
              <a:rPr lang="cs-CZ" sz="2200" dirty="0" smtClean="0">
                <a:solidFill>
                  <a:srgbClr val="C00000"/>
                </a:solidFill>
              </a:rPr>
              <a:t> </a:t>
            </a:r>
            <a:r>
              <a:rPr lang="cs-CZ" sz="2200" dirty="0" smtClean="0"/>
              <a:t>– triáda: iritida, aftózní stomatitida, ulcerace na genitálu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Glaukomatocyklické</a:t>
            </a:r>
            <a:r>
              <a:rPr lang="cs-CZ" sz="2200" dirty="0" smtClean="0">
                <a:solidFill>
                  <a:srgbClr val="C00000"/>
                </a:solidFill>
              </a:rPr>
              <a:t> krize </a:t>
            </a:r>
            <a:r>
              <a:rPr lang="cs-CZ" sz="2200" dirty="0" smtClean="0"/>
              <a:t>(</a:t>
            </a:r>
            <a:r>
              <a:rPr lang="cs-CZ" sz="2200" dirty="0" err="1" smtClean="0"/>
              <a:t>Posnerův-Schlossmanův</a:t>
            </a:r>
            <a:r>
              <a:rPr lang="cs-CZ" sz="2200" dirty="0" smtClean="0"/>
              <a:t> syndrom) – ataky mírné iritidy spojené s vysokou elevací nitroočního tlaku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Fakoanafylaktická</a:t>
            </a:r>
            <a:r>
              <a:rPr lang="cs-CZ" sz="2200" dirty="0" smtClean="0">
                <a:solidFill>
                  <a:srgbClr val="C00000"/>
                </a:solidFill>
              </a:rPr>
              <a:t> uveitida </a:t>
            </a:r>
            <a:r>
              <a:rPr lang="cs-CZ" sz="2200" dirty="0" smtClean="0"/>
              <a:t>– imunologická reakce na uvolněné čočkové proteiny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Virová onemocnění </a:t>
            </a:r>
            <a:r>
              <a:rPr lang="cs-CZ" sz="2200" dirty="0" smtClean="0"/>
              <a:t>– HSV, HZV v kombinaci s keratitidou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200" dirty="0"/>
              <a:t> </a:t>
            </a:r>
            <a:r>
              <a:rPr lang="cs-CZ" sz="2200" dirty="0" smtClean="0"/>
              <a:t>    (</a:t>
            </a:r>
            <a:r>
              <a:rPr lang="cs-CZ" sz="2200" dirty="0" err="1" smtClean="0"/>
              <a:t>negranulomatózní</a:t>
            </a:r>
            <a:r>
              <a:rPr lang="cs-CZ" sz="2200" dirty="0" smtClean="0"/>
              <a:t> i </a:t>
            </a:r>
            <a:r>
              <a:rPr lang="cs-CZ" sz="2200" dirty="0" err="1" smtClean="0"/>
              <a:t>granulomatózní</a:t>
            </a:r>
            <a:r>
              <a:rPr lang="cs-CZ" sz="2200" dirty="0" smtClean="0"/>
              <a:t> typ zánětu) 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4345</TotalTime>
  <Words>1070</Words>
  <Application>Microsoft Office PowerPoint</Application>
  <PresentationFormat>Předvádění na obrazovce (4:3)</PresentationFormat>
  <Paragraphs>280</Paragraphs>
  <Slides>20</Slides>
  <Notes>20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Cesta</vt:lpstr>
      <vt:lpstr>Záněty Živnatky - uveitidy </vt:lpstr>
      <vt:lpstr> Anatomie a Fyziologie živnatky (uvey) </vt:lpstr>
      <vt:lpstr> Definice zánětů živnatky (uveitid) </vt:lpstr>
      <vt:lpstr> Klasifikace  uveitid </vt:lpstr>
      <vt:lpstr> Klasifikace  uveitid </vt:lpstr>
      <vt:lpstr> Klasifikace  uveitid </vt:lpstr>
      <vt:lpstr> Akutní přední negranulomatózní iridocyklitida </vt:lpstr>
      <vt:lpstr> Akutní přední negranulomatózní iridocyklitida </vt:lpstr>
      <vt:lpstr> Akutní přední negranulomatózní iridocyklitida </vt:lpstr>
      <vt:lpstr> Chronická přední iridocyklitida </vt:lpstr>
      <vt:lpstr> Chronická přední iridocyklitida </vt:lpstr>
      <vt:lpstr> Chronická přední iridocyklitida </vt:lpstr>
      <vt:lpstr> Intermediální uveitida (Cyklitida, Pars planitida) </vt:lpstr>
      <vt:lpstr> Intermediální uveitida (Cyklitida, Pars planitida) </vt:lpstr>
      <vt:lpstr> Zadní uveitida ( chorioretinitida, choroiditida) </vt:lpstr>
      <vt:lpstr> Zadní uveitida ( chorioretinitida, choroiditida) </vt:lpstr>
      <vt:lpstr> Zadní uveitida ( chorioretinitida, choroiditida) </vt:lpstr>
      <vt:lpstr> Panuveitida  </vt:lpstr>
      <vt:lpstr> Endoftalmitida  </vt:lpstr>
      <vt:lpstr> Endoftalmitida </vt:lpstr>
    </vt:vector>
  </TitlesOfParts>
  <Company>none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ERGdelagil</dc:title>
  <dc:creator>Multimedia</dc:creator>
  <cp:lastModifiedBy>Karkanova Michala</cp:lastModifiedBy>
  <cp:revision>480</cp:revision>
  <dcterms:created xsi:type="dcterms:W3CDTF">2006-12-13T17:17:35Z</dcterms:created>
  <dcterms:modified xsi:type="dcterms:W3CDTF">2019-02-26T08:16:36Z</dcterms:modified>
</cp:coreProperties>
</file>