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77" autoAdjust="0"/>
  </p:normalViewPr>
  <p:slideViewPr>
    <p:cSldViewPr>
      <p:cViewPr>
        <p:scale>
          <a:sx n="133" d="100"/>
          <a:sy n="133" d="100"/>
        </p:scale>
        <p:origin x="-9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D21B2-98C8-44B4-B3C3-F47F046FD966}" type="datetimeFigureOut">
              <a:rPr lang="cs-CZ" smtClean="0"/>
              <a:t>8.2.2018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27C00-A605-48B8-BA2F-77BB4D4E19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14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Chronic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non-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infectious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diseases of mass occurrence, such as metabolic diseases (T2D, obesity), cardiovascular diseases, certain oncologic diseases and diseases of the movement apparatus, show high incidence in the general population.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diseases are connected with life style and are a result of the discrepancy between slowly changing human genotype and fast changing environment (as a result of anthropogenic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acivities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Genetic (non-influenced) risk factors are interacting with strong (but influenced) risk factors of environment and life style.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activity as risk factor is a cause of 1.9 million of deaths a year worldwide.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Identified as 4</a:t>
            </a:r>
            <a:r>
              <a:rPr lang="en-US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out of the major risk factors of total mortality (6% deaths worldwide)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of finding any possible contraindications before testing (blood circulation insufficiency, inflammation of myocardium, any other serious cardiopulmonary diseases)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of maximum aerobic capacity (VO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max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volume of exhaled CO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ratio of respiratory exchange, breath frequency, total ventilation, lung volume, hemodynamic reaction to stress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-maximum heart rate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-anaerobic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thershold</a:t>
            </a:r>
            <a:r>
              <a:rPr lang="en-US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40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oxygen amount that can be transported from outside, absorbed and used to cover energy needs during MA by individuals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Average listed values for the Czech untrained population: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women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35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</a:t>
            </a: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45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Maximum aerobic capacity is displayed in the multiples of one metabolic equivalent: 1 MET=3.5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41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training intensity with cardio protective results: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-50-85 %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percentage of heart rate reserve (HRR) 50-85%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XXXX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at low end of HRR percentage (min 10 minutes of training), after 30 minutes slowly increases load intensity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training: check HR and blood pressure (pause-load-rest), check symptoms during training (emphysema, tiredness, chest pain, lower limb pain)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an important prognostic marker for individuals with XXX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Kavangh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 (2002, 2003) reports that with every improvement of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</a:t>
            </a:r>
            <a:r>
              <a:rPr lang="cs-CZ" sz="120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 improves the prognosis by 9%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reaching 22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 is an optimum results (prognosis improved by 40-60%)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Documents on promotion of movement activity in Europe: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-are based on a complex preventive program “Global strategy for nutrition, physical activity and health” (WHO 2004)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green book (2005): to enforce and promote healthy nutrition and movement activity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-The white book of sport (2007)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Humans are morphologically and functionally adapted for life style which required good physical fitness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phylogenetically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adapted to bipedal locomotion, periodical and uniform static and dynamic load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life style – up to 60% of world population suffers from major lack of physical activity, sedentary lifestyle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Excessive static postures (additionally with unsuitable postural position of individual body parts)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medium intensity dynamic load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Population groups at risk: women and seniors, children and youth, individuals with special needs (need of targeted applied MA)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population group – different requirements on intensity, duration and type of MA to fulfill the criteria for optimum MA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importance of optimum MA for primary prevention of civilization diseases and movement apparatus disorders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Optimization of MA especially for untrained population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expected effect of application of individually selected MA – increase of health oriented fitness level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a need to reach maximum physical performance regardless the possibility of health complications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quantification or evaluation of physical performance – evaluation of MA in regards to risk factors or increased markers of these risk factors, in regard to limitation in clinical state or movement limitations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Optimum MA positively supports and affects: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cardiorespiratory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neurohumoral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-optimum shape and function of movement system (muscular balance, physiologic vertebra and spinal position, optimum movement range, joins flexibility and strength)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-MA should not overload movement apparatus, the aim is to add MA to successful functional and morphological adaptation for environmental burden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MA is “individually optimal” under these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conditins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is based on current health status, current MA, functional and morphological components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helth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oriented physical fitness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components of physical fitness: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cardiorespiratory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system and neuromuscular fitness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Morphological (structural) components of physical fitness: anthropometry (height and weight), selected circumference characteristics and indexes (BMI), assessment of nutrition lifestyle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Negative results of insufficient MA level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MA,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physiological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fitness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 has major role in occurrence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cardiometabolic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oncologic diseases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supportive movement apparatus disorders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diseases – second place in the cause of absence at work, cause longest lasting absence at work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Prevalence in 16-30% Czech adult population (age dependent, more frequent in women)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Painful status at ca 40% adults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 diseases – low mortality rate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Secondarily, they lead to health complications in late adult and senior age: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-stressing the RF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-limited movement, limits everyday life activity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-movement immobilization leads to health complications (osteoporosis, fractures, bronchopneumonia, urinary infections, depressive state)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Movement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acivity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assessment - introduction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Observation of actual individual MA levels includes: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Determination of the type, frequency, intensity and total amount of performed MA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are collected using questionnaires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Disadvantages :  under or overestimation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ongoing monitoring and obtaining details – use of aids (step meter, accelerometer)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possibility of international comparison of MA level in population – GPAQ/IPAQ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Observing MA performed not only at leisure time, but also at work and sport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Oberved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 monitored during 7 days (minimum continual MA 10 minutes)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 amount of MA displayed in MET minutes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 is a unit of intensity of physical load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MET equals to common oxygen consumption (=3.5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/kg/min equals to resting metabolism)= resting energy consumption of organism ca 1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kCal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/kg/hour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Recommended total amount of movement activity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Adults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600 MET minutes per week – 150 minutes MA of medium intensity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-frequency: 3-5 times a week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-recommended also postural therapy, muscular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dysbalances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therapy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-for adults over 65, body-building and balance therapy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Children (5-17 years old)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-minimum of 60 minutes MA of medium to high intensity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-variety of exercises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-balanced development of aerobic fitness and muscular strength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-flexibility exercises, deftness and balance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-prevention of one-sided burden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-compensational exercises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Assessment of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cardiorespiratory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fitness – outputs for prescription of 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cardiometabolic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other internal diseases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of evaluation of absolute and relative contraindication of physical training before any prescription of movement activity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 complex examination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cardiorespiratory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fitness examination: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-determine maximum aerobic capacity by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spiroergometry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load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-always 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risk </a:t>
            </a:r>
            <a:r>
              <a:rPr lang="cs-CZ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cs-CZ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CVD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-also for asymptomatic individuals, who have been inactive for more than 3 years and are planning on doing systematic MA of medium to high intensity (men below 40, women below 50)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benefits: exact evaluation of physical fitness and effective setting up of movement activity plan, finding of non-physiological states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unprofound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now</a:t>
            </a:r>
            <a:endParaRPr lang="cs-CZ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7C00-A605-48B8-BA2F-77BB4D4E191B}" type="slidenum">
              <a:rPr lang="cs-CZ" smtClean="0"/>
              <a:t>39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55918141-963F-4ED1-9856-515BF92F1EF5}" type="datetimeFigureOut">
              <a:rPr lang="cs-CZ" smtClean="0"/>
              <a:pPr/>
              <a:t>8.2.2018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010F96C-5F28-485C-B0DA-A6CEBAC893F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419872" y="2924944"/>
            <a:ext cx="5724128" cy="1512168"/>
          </a:xfrm>
        </p:spPr>
        <p:txBody>
          <a:bodyPr/>
          <a:lstStyle/>
          <a:p>
            <a:r>
              <a:rPr lang="cs-CZ" sz="3000" b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Mgr. Robert Vysoký, Ph.D.  </a:t>
            </a:r>
          </a:p>
          <a:p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Department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of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Public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Health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–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Faculty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of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Medicine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- Masaryk University Brno</a:t>
            </a:r>
            <a:endParaRPr lang="cs-CZ" sz="1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3872" y="332656"/>
            <a:ext cx="7772400" cy="1470025"/>
          </a:xfrm>
        </p:spPr>
        <p:txBody>
          <a:bodyPr>
            <a:noAutofit/>
          </a:bodyPr>
          <a:lstStyle/>
          <a:p>
            <a:r>
              <a:rPr lang="cs-CZ" sz="4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Assessment</a:t>
            </a:r>
            <a:r>
              <a:rPr lang="cs-CZ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4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of</a:t>
            </a:r>
            <a:r>
              <a:rPr lang="cs-CZ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4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Physical</a:t>
            </a:r>
            <a:r>
              <a:rPr lang="cs-CZ" sz="4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cs-CZ" sz="4400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Activity</a:t>
            </a:r>
            <a:endParaRPr lang="cs-CZ" sz="44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979712" y="6381328"/>
            <a:ext cx="614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Programme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General 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Medicine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Seminar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: Public </a:t>
            </a:r>
            <a:r>
              <a:rPr lang="cs-CZ" b="1" dirty="0" err="1" smtClean="0">
                <a:solidFill>
                  <a:srgbClr val="002060"/>
                </a:solidFill>
                <a:latin typeface="Cambria" panose="02040503050406030204" pitchFamily="18" charset="0"/>
              </a:rPr>
              <a:t>Health</a:t>
            </a:r>
            <a:r>
              <a:rPr lang="cs-CZ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II</a:t>
            </a:r>
            <a:endParaRPr lang="cs-CZ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53206"/>
            <a:ext cx="1296144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595360" cy="511146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en-US" sz="2400" b="1" dirty="0">
                <a:solidFill>
                  <a:srgbClr val="C00000"/>
                </a:solidFill>
              </a:rPr>
              <a:t>Recommended </a:t>
            </a:r>
            <a:r>
              <a:rPr lang="cs-CZ" sz="2400" b="1" dirty="0" smtClean="0">
                <a:solidFill>
                  <a:srgbClr val="C00000"/>
                </a:solidFill>
              </a:rPr>
              <a:t>PA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is “individually optimal” under these </a:t>
            </a:r>
            <a:r>
              <a:rPr lang="en-US" sz="2400" b="1" dirty="0" err="1" smtClean="0">
                <a:solidFill>
                  <a:srgbClr val="C00000"/>
                </a:solidFill>
              </a:rPr>
              <a:t>conditi</a:t>
            </a:r>
            <a:r>
              <a:rPr lang="cs-CZ" sz="2400" b="1" dirty="0" smtClean="0">
                <a:solidFill>
                  <a:srgbClr val="C00000"/>
                </a:solidFill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</a:rPr>
              <a:t>ns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cs-CZ" sz="2400" dirty="0">
              <a:solidFill>
                <a:srgbClr val="C00000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urrent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health status, </a:t>
            </a:r>
            <a:r>
              <a:rPr lang="cs-CZ" sz="2400" dirty="0" smtClean="0">
                <a:solidFill>
                  <a:schemeClr val="tx1"/>
                </a:solidFill>
              </a:rPr>
              <a:t>PA and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functional and morphological components of </a:t>
            </a:r>
            <a:r>
              <a:rPr lang="en-US" sz="2400" dirty="0" smtClean="0">
                <a:solidFill>
                  <a:schemeClr val="tx1"/>
                </a:solidFill>
              </a:rPr>
              <a:t>he</a:t>
            </a:r>
            <a:r>
              <a:rPr lang="cs-CZ" sz="2400" dirty="0" smtClean="0">
                <a:solidFill>
                  <a:schemeClr val="tx1"/>
                </a:solidFill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</a:rPr>
              <a:t>lth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oriented physical fitness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Functional components of physical fitness:</a:t>
            </a:r>
            <a:r>
              <a:rPr lang="en-US" sz="2400" dirty="0">
                <a:solidFill>
                  <a:schemeClr val="tx1"/>
                </a:solidFill>
              </a:rPr>
              <a:t> cardiorespiratory system and neuromuscular fitness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Morphological (structural) components of physical fitness: </a:t>
            </a:r>
            <a:r>
              <a:rPr lang="en-US" sz="2400" dirty="0">
                <a:solidFill>
                  <a:schemeClr val="tx1"/>
                </a:solidFill>
              </a:rPr>
              <a:t>anthropometry (height and weight), selected circumference characteristics and indexes (BMI), assessment of nutrition lifestyle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82413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Negative results of insufficient </a:t>
            </a:r>
            <a:r>
              <a:rPr lang="cs-CZ" b="1" dirty="0" smtClean="0">
                <a:solidFill>
                  <a:srgbClr val="0070C0"/>
                </a:solidFill>
              </a:rPr>
              <a:t>PA</a:t>
            </a:r>
            <a:r>
              <a:rPr lang="en-US" b="1" dirty="0" smtClean="0">
                <a:solidFill>
                  <a:srgbClr val="0070C0"/>
                </a:solidFill>
              </a:rPr>
              <a:t> level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124744"/>
            <a:ext cx="8595360" cy="5328592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 err="1">
                <a:solidFill>
                  <a:schemeClr val="tx1"/>
                </a:solidFill>
              </a:rPr>
              <a:t>Due</a:t>
            </a:r>
            <a:r>
              <a:rPr lang="cs-CZ" sz="2400" dirty="0">
                <a:solidFill>
                  <a:schemeClr val="tx1"/>
                </a:solidFill>
              </a:rPr>
              <a:t> to </a:t>
            </a:r>
            <a:r>
              <a:rPr lang="cs-CZ" sz="2400" dirty="0" err="1">
                <a:solidFill>
                  <a:schemeClr val="tx1"/>
                </a:solidFill>
              </a:rPr>
              <a:t>lack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of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cs-CZ" sz="2400" dirty="0" err="1">
                <a:solidFill>
                  <a:schemeClr val="tx1"/>
                </a:solidFill>
              </a:rPr>
              <a:t>the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physiological</a:t>
            </a:r>
            <a:r>
              <a:rPr lang="cs-CZ" sz="2400" dirty="0">
                <a:solidFill>
                  <a:schemeClr val="tx1"/>
                </a:solidFill>
              </a:rPr>
              <a:t> fitness </a:t>
            </a:r>
            <a:r>
              <a:rPr lang="cs-CZ" sz="2400" dirty="0" err="1">
                <a:solidFill>
                  <a:schemeClr val="tx1"/>
                </a:solidFill>
              </a:rPr>
              <a:t>level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decreases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during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err="1">
                <a:solidFill>
                  <a:schemeClr val="tx1"/>
                </a:solidFill>
              </a:rPr>
              <a:t>life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It has major role in occurrence of </a:t>
            </a:r>
            <a:r>
              <a:rPr lang="en-US" sz="2400" dirty="0" err="1">
                <a:solidFill>
                  <a:schemeClr val="tx1"/>
                </a:solidFill>
              </a:rPr>
              <a:t>cardiometabolic</a:t>
            </a:r>
            <a:r>
              <a:rPr lang="en-US" sz="2400" dirty="0">
                <a:solidFill>
                  <a:schemeClr val="tx1"/>
                </a:solidFill>
              </a:rPr>
              <a:t> and oncologic diseases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Development of supportive movement apparatus disorders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 smtClean="0">
                <a:solidFill>
                  <a:srgbClr val="00B050"/>
                </a:solidFill>
              </a:rPr>
              <a:t>Movement</a:t>
            </a:r>
            <a:r>
              <a:rPr lang="cs-CZ" sz="2400" dirty="0" smtClean="0">
                <a:solidFill>
                  <a:srgbClr val="00B050"/>
                </a:solidFill>
              </a:rPr>
              <a:t> </a:t>
            </a:r>
            <a:r>
              <a:rPr lang="cs-CZ" sz="2400" dirty="0" err="1" smtClean="0">
                <a:solidFill>
                  <a:srgbClr val="00B050"/>
                </a:solidFill>
              </a:rPr>
              <a:t>apparatus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diseases – second place in the cause of absence at work, cause longest lasting absence at work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MA </a:t>
            </a:r>
            <a:r>
              <a:rPr lang="en-US" sz="2400" dirty="0">
                <a:solidFill>
                  <a:schemeClr val="tx1"/>
                </a:solidFill>
              </a:rPr>
              <a:t>diseases – low mortality rate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Secondarily</a:t>
            </a:r>
            <a:r>
              <a:rPr lang="en-US" sz="2400" dirty="0">
                <a:solidFill>
                  <a:srgbClr val="0070C0"/>
                </a:solidFill>
              </a:rPr>
              <a:t>, they lead to health complications in late adult and senior age:</a:t>
            </a:r>
            <a:endParaRPr lang="cs-CZ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-stressing the RF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-limited movement, limits everyday life activity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-movement immobilization leads to health complications (osteoporosis, fractures, bronchopneumonia, urinary infections, depressive state)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4905"/>
            <a:ext cx="8591550" cy="667791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</a:rPr>
              <a:t>Physical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acivity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assessment - introduction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5399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Observation of actual individual </a:t>
            </a:r>
            <a:r>
              <a:rPr lang="cs-CZ" sz="2400" b="1" dirty="0" smtClean="0">
                <a:solidFill>
                  <a:srgbClr val="C00000"/>
                </a:solidFill>
              </a:rPr>
              <a:t>PA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levels includes: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Determination of the </a:t>
            </a:r>
            <a:r>
              <a:rPr lang="en-US" sz="2400" dirty="0">
                <a:solidFill>
                  <a:srgbClr val="00B050"/>
                </a:solidFill>
              </a:rPr>
              <a:t>type, frequency, intensity and total amount </a:t>
            </a:r>
            <a:r>
              <a:rPr lang="en-US" sz="2400" dirty="0">
                <a:solidFill>
                  <a:schemeClr val="tx1"/>
                </a:solidFill>
              </a:rPr>
              <a:t>of performed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data are collected using questionnaires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Disadvantages : </a:t>
            </a:r>
            <a:r>
              <a:rPr lang="en-US" sz="2400" dirty="0" smtClean="0">
                <a:solidFill>
                  <a:schemeClr val="tx1"/>
                </a:solidFill>
              </a:rPr>
              <a:t>under </a:t>
            </a:r>
            <a:r>
              <a:rPr lang="en-US" sz="2400" dirty="0">
                <a:solidFill>
                  <a:schemeClr val="tx1"/>
                </a:solidFill>
              </a:rPr>
              <a:t>or overestimation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For ongoing monitoring and obtaining details – use of aids (step meter, accelerometer)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For the possibility of </a:t>
            </a:r>
            <a:r>
              <a:rPr lang="en-US" sz="2400" dirty="0">
                <a:solidFill>
                  <a:srgbClr val="00B050"/>
                </a:solidFill>
              </a:rPr>
              <a:t>international comparison of MA level in population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>
                <a:solidFill>
                  <a:srgbClr val="00B050"/>
                </a:solidFill>
              </a:rPr>
              <a:t>GPAQ/IPAQ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Observing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performed not only at leisure time, but also at work and sport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Ob</a:t>
            </a:r>
            <a:r>
              <a:rPr lang="cs-CZ" sz="2400" dirty="0" smtClean="0">
                <a:solidFill>
                  <a:schemeClr val="tx1"/>
                </a:solidFill>
              </a:rPr>
              <a:t>s</a:t>
            </a:r>
            <a:r>
              <a:rPr lang="en-US" sz="2400" dirty="0" err="1" smtClean="0">
                <a:solidFill>
                  <a:schemeClr val="tx1"/>
                </a:solidFill>
              </a:rPr>
              <a:t>erved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monitored </a:t>
            </a:r>
            <a:r>
              <a:rPr lang="en-US" sz="2400" dirty="0">
                <a:solidFill>
                  <a:srgbClr val="00B050"/>
                </a:solidFill>
              </a:rPr>
              <a:t>during 7 days (minimum continual </a:t>
            </a:r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en-US" sz="2400" dirty="0" smtClean="0">
                <a:solidFill>
                  <a:srgbClr val="00B050"/>
                </a:solidFill>
              </a:rPr>
              <a:t>A </a:t>
            </a:r>
            <a:r>
              <a:rPr lang="en-US" sz="2400" dirty="0">
                <a:solidFill>
                  <a:srgbClr val="00B050"/>
                </a:solidFill>
              </a:rPr>
              <a:t>10 minutes)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Total amount of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displayed in MET minutes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MET is a unit of intensity of physical load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 MET equals to common oxygen consumption (=3.5 mL/kg/min equals to resting metabolism)= resting energy consumption of organism </a:t>
            </a:r>
            <a:r>
              <a:rPr lang="en-US" sz="2400" dirty="0" err="1">
                <a:solidFill>
                  <a:schemeClr val="tx1"/>
                </a:solidFill>
              </a:rPr>
              <a:t>ca</a:t>
            </a:r>
            <a:r>
              <a:rPr lang="en-US" sz="2400" dirty="0">
                <a:solidFill>
                  <a:schemeClr val="tx1"/>
                </a:solidFill>
              </a:rPr>
              <a:t> 1 </a:t>
            </a:r>
            <a:r>
              <a:rPr lang="en-US" sz="2400" dirty="0" err="1">
                <a:solidFill>
                  <a:schemeClr val="tx1"/>
                </a:solidFill>
              </a:rPr>
              <a:t>kCal</a:t>
            </a:r>
            <a:r>
              <a:rPr lang="en-US" sz="2400" dirty="0">
                <a:solidFill>
                  <a:schemeClr val="tx1"/>
                </a:solidFill>
              </a:rPr>
              <a:t>/kg/hour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 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53610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Recommended total amount of </a:t>
            </a:r>
            <a:r>
              <a:rPr lang="cs-CZ" b="1" dirty="0" err="1" smtClean="0">
                <a:solidFill>
                  <a:srgbClr val="0070C0"/>
                </a:solidFill>
              </a:rPr>
              <a:t>physical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activity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1548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b="1" dirty="0" err="1">
                <a:solidFill>
                  <a:srgbClr val="C00000"/>
                </a:solidFill>
              </a:rPr>
              <a:t>Adults</a:t>
            </a: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600 </a:t>
            </a:r>
            <a:r>
              <a:rPr lang="en-US" sz="2400" dirty="0">
                <a:solidFill>
                  <a:schemeClr val="tx1"/>
                </a:solidFill>
              </a:rPr>
              <a:t>MET minutes per week – </a:t>
            </a:r>
            <a:r>
              <a:rPr lang="en-US" sz="2400" b="1" dirty="0">
                <a:solidFill>
                  <a:srgbClr val="00B050"/>
                </a:solidFill>
              </a:rPr>
              <a:t>150 minutes MA of medium intensity</a:t>
            </a: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-frequency: </a:t>
            </a:r>
            <a:r>
              <a:rPr lang="en-US" sz="2400" b="1" dirty="0">
                <a:solidFill>
                  <a:srgbClr val="00B050"/>
                </a:solidFill>
              </a:rPr>
              <a:t>3-5 times a week</a:t>
            </a: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-recommended also postural therapy, muscular </a:t>
            </a:r>
            <a:r>
              <a:rPr lang="en-US" sz="2400" dirty="0" err="1">
                <a:solidFill>
                  <a:schemeClr val="tx1"/>
                </a:solidFill>
              </a:rPr>
              <a:t>dysbalances</a:t>
            </a:r>
            <a:r>
              <a:rPr lang="en-US" sz="2400" dirty="0">
                <a:solidFill>
                  <a:schemeClr val="tx1"/>
                </a:solidFill>
              </a:rPr>
              <a:t> therapy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b="1" dirty="0">
                <a:solidFill>
                  <a:srgbClr val="00B050"/>
                </a:solidFill>
              </a:rPr>
              <a:t>for adults over 65, </a:t>
            </a:r>
            <a:r>
              <a:rPr lang="cs-CZ" sz="2400" b="1" dirty="0" err="1" smtClean="0">
                <a:solidFill>
                  <a:srgbClr val="00B050"/>
                </a:solidFill>
              </a:rPr>
              <a:t>resistance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training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and balance therapy</a:t>
            </a: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Children </a:t>
            </a:r>
            <a:r>
              <a:rPr lang="en-US" sz="2400" b="1" dirty="0">
                <a:solidFill>
                  <a:srgbClr val="C00000"/>
                </a:solidFill>
              </a:rPr>
              <a:t>(5-17 years old)</a:t>
            </a:r>
            <a:endParaRPr lang="cs-CZ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-minimum of </a:t>
            </a:r>
            <a:r>
              <a:rPr lang="en-US" sz="2400" b="1" dirty="0">
                <a:solidFill>
                  <a:srgbClr val="00B050"/>
                </a:solidFill>
              </a:rPr>
              <a:t>60 minutes </a:t>
            </a:r>
            <a:r>
              <a:rPr lang="cs-CZ" sz="2400" b="1" dirty="0" smtClean="0">
                <a:solidFill>
                  <a:srgbClr val="00B050"/>
                </a:solidFill>
              </a:rPr>
              <a:t>PA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of medium to high intensity</a:t>
            </a:r>
            <a:endParaRPr lang="cs-CZ" sz="24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rgbClr val="00B050"/>
                </a:solidFill>
              </a:rPr>
              <a:t>variety of exercises</a:t>
            </a:r>
            <a:endParaRPr lang="cs-CZ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-balanced development of aerobic fitness and muscular strength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-flexibility exercises, deftness and balance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rgbClr val="00B050"/>
                </a:solidFill>
              </a:rPr>
              <a:t>prevention of one-sided burden</a:t>
            </a:r>
            <a:endParaRPr lang="cs-CZ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rgbClr val="00B050"/>
                </a:solidFill>
              </a:rPr>
              <a:t>compensational exercises</a:t>
            </a:r>
            <a:endParaRPr lang="cs-CZ" sz="2400" dirty="0">
              <a:solidFill>
                <a:srgbClr val="00B050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Key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Concepts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for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Understanding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Physical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Activity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Assessment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601416"/>
            <a:ext cx="8568952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err="1" smtClean="0">
                <a:solidFill>
                  <a:srgbClr val="C00000"/>
                </a:solidFill>
              </a:rPr>
              <a:t>Physical</a:t>
            </a:r>
            <a:r>
              <a:rPr lang="cs-CZ" sz="2800" b="1" dirty="0" smtClean="0">
                <a:solidFill>
                  <a:srgbClr val="C00000"/>
                </a:solidFill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</a:rPr>
              <a:t>Activity</a:t>
            </a:r>
            <a:r>
              <a:rPr lang="cs-CZ" sz="2800" b="1" dirty="0" smtClean="0">
                <a:solidFill>
                  <a:srgbClr val="C00000"/>
                </a:solidFill>
              </a:rPr>
              <a:t> – </a:t>
            </a:r>
            <a:r>
              <a:rPr lang="cs-CZ" sz="2800" b="1" dirty="0" err="1" smtClean="0">
                <a:solidFill>
                  <a:srgbClr val="C00000"/>
                </a:solidFill>
              </a:rPr>
              <a:t>definition</a:t>
            </a:r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dirty="0" err="1"/>
              <a:t>The</a:t>
            </a:r>
            <a:r>
              <a:rPr lang="cs-CZ" sz="2800" dirty="0"/>
              <a:t> most </a:t>
            </a:r>
            <a:r>
              <a:rPr lang="cs-CZ" sz="2800" dirty="0" err="1"/>
              <a:t>popular</a:t>
            </a:r>
            <a:r>
              <a:rPr lang="cs-CZ" sz="2800" dirty="0"/>
              <a:t> and </a:t>
            </a:r>
            <a:r>
              <a:rPr lang="cs-CZ" sz="2800" dirty="0" err="1"/>
              <a:t>widely</a:t>
            </a:r>
            <a:r>
              <a:rPr lang="cs-CZ" sz="2800" dirty="0"/>
              <a:t> </a:t>
            </a:r>
            <a:r>
              <a:rPr lang="cs-CZ" sz="2800" dirty="0" err="1"/>
              <a:t>cited</a:t>
            </a:r>
            <a:r>
              <a:rPr lang="cs-CZ" sz="2800" dirty="0"/>
              <a:t> </a:t>
            </a:r>
            <a:r>
              <a:rPr lang="cs-CZ" sz="2800" dirty="0" err="1"/>
              <a:t>definition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PA </a:t>
            </a:r>
            <a:r>
              <a:rPr lang="cs-CZ" sz="2800" dirty="0" err="1" smtClean="0"/>
              <a:t>was</a:t>
            </a:r>
            <a:r>
              <a:rPr lang="cs-CZ" sz="2800" dirty="0" smtClean="0"/>
              <a:t> </a:t>
            </a:r>
            <a:r>
              <a:rPr lang="cs-CZ" sz="2800" dirty="0" err="1" smtClean="0"/>
              <a:t>published</a:t>
            </a:r>
            <a:r>
              <a:rPr lang="cs-CZ" sz="2800" dirty="0" smtClean="0"/>
              <a:t> </a:t>
            </a:r>
            <a:r>
              <a:rPr lang="cs-CZ" sz="2800" dirty="0"/>
              <a:t>by </a:t>
            </a:r>
            <a:r>
              <a:rPr lang="cs-CZ" sz="2800" dirty="0" err="1" smtClean="0"/>
              <a:t>Caspersen</a:t>
            </a:r>
            <a:r>
              <a:rPr lang="cs-CZ" sz="2800" dirty="0" smtClean="0"/>
              <a:t> et al. (1985): </a:t>
            </a:r>
            <a:r>
              <a:rPr lang="cs-CZ" sz="2800" dirty="0" smtClean="0">
                <a:solidFill>
                  <a:srgbClr val="00B050"/>
                </a:solidFill>
              </a:rPr>
              <a:t>„</a:t>
            </a:r>
            <a:r>
              <a:rPr lang="cs-CZ" sz="2800" dirty="0" err="1" smtClean="0">
                <a:solidFill>
                  <a:srgbClr val="00B050"/>
                </a:solidFill>
              </a:rPr>
              <a:t>any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bodily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movements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produced</a:t>
            </a:r>
            <a:r>
              <a:rPr lang="cs-CZ" sz="2800" dirty="0" smtClean="0">
                <a:solidFill>
                  <a:srgbClr val="00B050"/>
                </a:solidFill>
              </a:rPr>
              <a:t> by </a:t>
            </a:r>
            <a:r>
              <a:rPr lang="cs-CZ" sz="2800" dirty="0" err="1" smtClean="0">
                <a:solidFill>
                  <a:srgbClr val="00B050"/>
                </a:solidFill>
              </a:rPr>
              <a:t>skeletal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muscles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that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result</a:t>
            </a:r>
            <a:r>
              <a:rPr lang="cs-CZ" sz="2800" dirty="0" smtClean="0">
                <a:solidFill>
                  <a:srgbClr val="00B050"/>
                </a:solidFill>
              </a:rPr>
              <a:t> in </a:t>
            </a:r>
            <a:r>
              <a:rPr lang="cs-CZ" sz="2800" dirty="0" err="1" smtClean="0">
                <a:solidFill>
                  <a:srgbClr val="00B050"/>
                </a:solidFill>
              </a:rPr>
              <a:t>energy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</a:rPr>
              <a:t>expenditure</a:t>
            </a:r>
            <a:r>
              <a:rPr lang="cs-CZ" sz="2800" dirty="0" smtClean="0">
                <a:solidFill>
                  <a:srgbClr val="00B050"/>
                </a:solidFill>
              </a:rPr>
              <a:t>“ </a:t>
            </a:r>
          </a:p>
          <a:p>
            <a:endParaRPr lang="cs-CZ" sz="2800" dirty="0" smtClean="0"/>
          </a:p>
          <a:p>
            <a:r>
              <a:rPr lang="cs-CZ" sz="2800" dirty="0" smtClean="0"/>
              <a:t>PA </a:t>
            </a:r>
            <a:r>
              <a:rPr lang="cs-CZ" sz="2800" dirty="0" err="1" smtClean="0"/>
              <a:t>can</a:t>
            </a:r>
            <a:r>
              <a:rPr lang="cs-CZ" sz="2800" dirty="0" smtClean="0"/>
              <a:t> </a:t>
            </a:r>
            <a:r>
              <a:rPr lang="cs-CZ" sz="2800" dirty="0" err="1" smtClean="0"/>
              <a:t>be</a:t>
            </a:r>
            <a:r>
              <a:rPr lang="cs-CZ" sz="2800" dirty="0" smtClean="0"/>
              <a:t> </a:t>
            </a:r>
            <a:r>
              <a:rPr lang="cs-CZ" sz="2800" dirty="0" err="1" smtClean="0"/>
              <a:t>clasified</a:t>
            </a:r>
            <a:r>
              <a:rPr lang="cs-CZ" sz="2800" dirty="0" smtClean="0"/>
              <a:t> as </a:t>
            </a:r>
            <a:r>
              <a:rPr lang="cs-CZ" sz="2800" dirty="0" err="1" smtClean="0">
                <a:solidFill>
                  <a:srgbClr val="FF0000"/>
                </a:solidFill>
              </a:rPr>
              <a:t>structured</a:t>
            </a:r>
            <a:r>
              <a:rPr lang="cs-CZ" sz="2800" dirty="0" smtClean="0"/>
              <a:t> (</a:t>
            </a:r>
            <a:r>
              <a:rPr lang="cs-CZ" sz="2800" dirty="0" err="1" smtClean="0"/>
              <a:t>planned</a:t>
            </a:r>
            <a:r>
              <a:rPr lang="cs-CZ" sz="2800" dirty="0" smtClean="0"/>
              <a:t>, 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incidental</a:t>
            </a:r>
            <a:r>
              <a:rPr lang="cs-CZ" sz="2800" dirty="0" smtClean="0">
                <a:solidFill>
                  <a:srgbClr val="00B05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</a:rPr>
              <a:t>to </a:t>
            </a:r>
            <a:r>
              <a:rPr lang="cs-CZ" sz="2800" dirty="0" err="1" smtClean="0">
                <a:solidFill>
                  <a:srgbClr val="FF0000"/>
                </a:solidFill>
              </a:rPr>
              <a:t>promote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health</a:t>
            </a:r>
            <a:r>
              <a:rPr lang="cs-CZ" sz="2800" dirty="0" smtClean="0">
                <a:solidFill>
                  <a:srgbClr val="FF0000"/>
                </a:solidFill>
              </a:rPr>
              <a:t> and fitness </a:t>
            </a:r>
            <a:r>
              <a:rPr lang="cs-CZ" sz="2800" dirty="0" err="1" smtClean="0">
                <a:solidFill>
                  <a:srgbClr val="FF0000"/>
                </a:solidFill>
              </a:rPr>
              <a:t>benefits</a:t>
            </a:r>
            <a:r>
              <a:rPr lang="cs-CZ" sz="2800" dirty="0" smtClean="0"/>
              <a:t>) and </a:t>
            </a:r>
            <a:r>
              <a:rPr lang="cs-CZ" sz="2800" dirty="0" err="1" smtClean="0">
                <a:solidFill>
                  <a:srgbClr val="FF0000"/>
                </a:solidFill>
              </a:rPr>
              <a:t>incidental</a:t>
            </a:r>
            <a:r>
              <a:rPr lang="cs-CZ" sz="2800" dirty="0" smtClean="0"/>
              <a:t> (</a:t>
            </a:r>
            <a:r>
              <a:rPr lang="cs-CZ" sz="2800" dirty="0" smtClean="0">
                <a:solidFill>
                  <a:srgbClr val="FF0000"/>
                </a:solidFill>
              </a:rPr>
              <a:t>not </a:t>
            </a:r>
            <a:r>
              <a:rPr lang="cs-CZ" sz="2800" dirty="0" err="1" smtClean="0">
                <a:solidFill>
                  <a:srgbClr val="FF0000"/>
                </a:solidFill>
              </a:rPr>
              <a:t>planned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and </a:t>
            </a:r>
            <a:r>
              <a:rPr lang="cs-CZ" sz="2800" dirty="0" err="1" smtClean="0"/>
              <a:t>usually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result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of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daily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activities</a:t>
            </a:r>
            <a:r>
              <a:rPr lang="cs-CZ" sz="2800" dirty="0" smtClean="0"/>
              <a:t>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work</a:t>
            </a:r>
            <a:r>
              <a:rPr lang="cs-CZ" sz="2800" dirty="0" smtClean="0"/>
              <a:t>, </a:t>
            </a:r>
            <a:r>
              <a:rPr lang="cs-CZ" sz="2800" dirty="0" err="1" smtClean="0"/>
              <a:t>at</a:t>
            </a:r>
            <a:r>
              <a:rPr lang="cs-CZ" sz="2800" dirty="0" smtClean="0"/>
              <a:t> </a:t>
            </a:r>
            <a:r>
              <a:rPr lang="cs-CZ" sz="2800" dirty="0" err="1" smtClean="0"/>
              <a:t>home</a:t>
            </a:r>
            <a:r>
              <a:rPr lang="cs-CZ" sz="2800" dirty="0" smtClean="0"/>
              <a:t>, </a:t>
            </a:r>
            <a:r>
              <a:rPr lang="cs-CZ" sz="2800" dirty="0" err="1" smtClean="0"/>
              <a:t>or</a:t>
            </a:r>
            <a:r>
              <a:rPr lang="cs-CZ" sz="2800" dirty="0" smtClean="0"/>
              <a:t> </a:t>
            </a:r>
            <a:r>
              <a:rPr lang="cs-CZ" sz="2800" dirty="0" err="1" smtClean="0"/>
              <a:t>during</a:t>
            </a:r>
            <a:r>
              <a:rPr lang="cs-CZ" sz="2800" dirty="0" smtClean="0"/>
              <a:t> transport)</a:t>
            </a:r>
          </a:p>
          <a:p>
            <a:pPr marL="0" indent="0">
              <a:buNone/>
            </a:pPr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/>
          </a:p>
          <a:p>
            <a:pPr>
              <a:buNone/>
            </a:pPr>
            <a:endParaRPr lang="cs-CZ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-27384"/>
            <a:ext cx="8640960" cy="6696744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Dimensions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PA</a:t>
            </a:r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Domains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of</a:t>
            </a:r>
            <a:r>
              <a:rPr lang="cs-CZ" b="1" dirty="0" smtClean="0">
                <a:solidFill>
                  <a:srgbClr val="C00000"/>
                </a:solidFill>
              </a:rPr>
              <a:t> PA</a:t>
            </a:r>
          </a:p>
          <a:p>
            <a:r>
              <a:rPr lang="cs-CZ" sz="2000" dirty="0" err="1" smtClean="0"/>
              <a:t>Central</a:t>
            </a:r>
            <a:r>
              <a:rPr lang="cs-CZ" sz="2000" dirty="0" smtClean="0"/>
              <a:t> to </a:t>
            </a:r>
            <a:r>
              <a:rPr lang="cs-CZ" sz="2000" dirty="0" err="1" smtClean="0"/>
              <a:t>undrestanding</a:t>
            </a:r>
            <a:r>
              <a:rPr lang="cs-CZ" sz="2000" dirty="0" smtClean="0"/>
              <a:t> </a:t>
            </a:r>
            <a:r>
              <a:rPr lang="cs-CZ" sz="2000" dirty="0" err="1" smtClean="0"/>
              <a:t>the</a:t>
            </a:r>
            <a:r>
              <a:rPr lang="cs-CZ" sz="2000" dirty="0" smtClean="0"/>
              <a:t> </a:t>
            </a:r>
            <a:r>
              <a:rPr lang="cs-CZ" sz="2000" dirty="0" err="1" smtClean="0"/>
              <a:t>assessment</a:t>
            </a:r>
            <a:r>
              <a:rPr lang="cs-CZ" sz="2000" dirty="0" smtClean="0"/>
              <a:t> </a:t>
            </a:r>
            <a:r>
              <a:rPr lang="cs-CZ" sz="2000" dirty="0" err="1" smtClean="0"/>
              <a:t>of</a:t>
            </a:r>
            <a:r>
              <a:rPr lang="cs-CZ" sz="2000" dirty="0" smtClean="0"/>
              <a:t> PA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4149080"/>
            <a:ext cx="7632849" cy="24840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61206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4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Quantifying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Units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Measure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Indicative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PA </a:t>
            </a:r>
            <a:r>
              <a:rPr lang="cs-CZ" sz="3600" b="1" dirty="0" err="1" smtClean="0">
                <a:solidFill>
                  <a:srgbClr val="0070C0"/>
                </a:solidFill>
              </a:rPr>
              <a:t>Level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Exercise</a:t>
            </a:r>
            <a:r>
              <a:rPr lang="cs-CZ" sz="2800" b="1" dirty="0" smtClean="0">
                <a:solidFill>
                  <a:srgbClr val="FF0000"/>
                </a:solidFill>
              </a:rPr>
              <a:t> (</a:t>
            </a:r>
            <a:r>
              <a:rPr lang="cs-CZ" sz="2800" b="1" dirty="0" err="1" smtClean="0">
                <a:solidFill>
                  <a:srgbClr val="FF0000"/>
                </a:solidFill>
              </a:rPr>
              <a:t>or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exercise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</a:rPr>
              <a:t>training</a:t>
            </a:r>
            <a:r>
              <a:rPr lang="cs-CZ" sz="2800" b="1" dirty="0" smtClean="0">
                <a:solidFill>
                  <a:srgbClr val="FF0000"/>
                </a:solidFill>
              </a:rPr>
              <a:t>)  </a:t>
            </a:r>
            <a:r>
              <a:rPr lang="cs-CZ" sz="2800" dirty="0" err="1" smtClean="0"/>
              <a:t>is</a:t>
            </a:r>
            <a:r>
              <a:rPr lang="cs-CZ" sz="2800" dirty="0" smtClean="0"/>
              <a:t> a </a:t>
            </a:r>
            <a:r>
              <a:rPr lang="cs-CZ" sz="2800" dirty="0" err="1" smtClean="0"/>
              <a:t>component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leisure</a:t>
            </a:r>
            <a:r>
              <a:rPr lang="cs-CZ" sz="2800" dirty="0" smtClean="0"/>
              <a:t> </a:t>
            </a:r>
            <a:r>
              <a:rPr lang="cs-CZ" sz="2800" dirty="0" err="1" smtClean="0"/>
              <a:t>time</a:t>
            </a:r>
            <a:r>
              <a:rPr lang="cs-CZ" sz="2800" dirty="0" smtClean="0"/>
              <a:t> PA, and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where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planned</a:t>
            </a:r>
            <a:r>
              <a:rPr lang="cs-CZ" sz="2800" dirty="0" smtClean="0">
                <a:solidFill>
                  <a:srgbClr val="FF0000"/>
                </a:solidFill>
              </a:rPr>
              <a:t>, </a:t>
            </a:r>
            <a:r>
              <a:rPr lang="cs-CZ" sz="2800" dirty="0" err="1" smtClean="0">
                <a:solidFill>
                  <a:srgbClr val="FF0000"/>
                </a:solidFill>
              </a:rPr>
              <a:t>structured</a:t>
            </a:r>
            <a:r>
              <a:rPr lang="cs-CZ" sz="2800" dirty="0" smtClean="0">
                <a:solidFill>
                  <a:srgbClr val="FF0000"/>
                </a:solidFill>
              </a:rPr>
              <a:t> and </a:t>
            </a:r>
            <a:r>
              <a:rPr lang="cs-CZ" sz="2800" dirty="0" err="1" smtClean="0">
                <a:solidFill>
                  <a:srgbClr val="FF0000"/>
                </a:solidFill>
              </a:rPr>
              <a:t>repetitive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bodily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movements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are </a:t>
            </a:r>
            <a:r>
              <a:rPr lang="cs-CZ" sz="2800" dirty="0" err="1" smtClean="0"/>
              <a:t>performed</a:t>
            </a:r>
            <a:r>
              <a:rPr lang="cs-CZ" sz="2800" dirty="0" smtClean="0"/>
              <a:t> to </a:t>
            </a:r>
            <a:r>
              <a:rPr lang="cs-CZ" sz="2800" dirty="0" err="1" smtClean="0">
                <a:solidFill>
                  <a:srgbClr val="FF0000"/>
                </a:solidFill>
              </a:rPr>
              <a:t>improve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or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maintain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or</a:t>
            </a:r>
            <a:r>
              <a:rPr lang="cs-CZ" sz="2800" dirty="0" smtClean="0"/>
              <a:t> more </a:t>
            </a:r>
            <a:r>
              <a:rPr lang="cs-CZ" sz="2800" dirty="0" err="1" smtClean="0"/>
              <a:t>components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FF0000"/>
                </a:solidFill>
              </a:rPr>
              <a:t>physical</a:t>
            </a:r>
            <a:r>
              <a:rPr lang="cs-CZ" sz="2800" dirty="0" smtClean="0">
                <a:solidFill>
                  <a:srgbClr val="FF0000"/>
                </a:solidFill>
              </a:rPr>
              <a:t> fitness </a:t>
            </a:r>
            <a:r>
              <a:rPr lang="cs-CZ" sz="2000" i="1" dirty="0" smtClean="0"/>
              <a:t>(</a:t>
            </a:r>
            <a:r>
              <a:rPr lang="cs-CZ" sz="2000" i="1" dirty="0" err="1" smtClean="0"/>
              <a:t>Howley</a:t>
            </a:r>
            <a:r>
              <a:rPr lang="cs-CZ" sz="2000" i="1" dirty="0" smtClean="0"/>
              <a:t> ET, Med </a:t>
            </a:r>
            <a:r>
              <a:rPr lang="cs-CZ" sz="2000" i="1" dirty="0" err="1" smtClean="0"/>
              <a:t>Sci</a:t>
            </a:r>
            <a:r>
              <a:rPr lang="cs-CZ" sz="2000" i="1" dirty="0" smtClean="0"/>
              <a:t> Sport </a:t>
            </a:r>
            <a:r>
              <a:rPr lang="cs-CZ" sz="2000" i="1" dirty="0" err="1" smtClean="0"/>
              <a:t>Exerc</a:t>
            </a:r>
            <a:r>
              <a:rPr lang="cs-CZ" sz="2000" i="1" dirty="0" smtClean="0"/>
              <a:t> 2001)</a:t>
            </a:r>
          </a:p>
          <a:p>
            <a:endParaRPr lang="cs-CZ" sz="2000" i="1" dirty="0"/>
          </a:p>
          <a:p>
            <a:r>
              <a:rPr lang="cs-CZ" sz="2400" dirty="0" err="1" smtClean="0"/>
              <a:t>Physical</a:t>
            </a:r>
            <a:r>
              <a:rPr lang="cs-CZ" sz="2400" dirty="0" smtClean="0"/>
              <a:t> fitness (PF) </a:t>
            </a:r>
            <a:r>
              <a:rPr lang="cs-CZ" sz="2400" dirty="0" err="1" smtClean="0"/>
              <a:t>comprises</a:t>
            </a:r>
            <a:r>
              <a:rPr lang="cs-CZ" sz="2400" dirty="0" smtClean="0"/>
              <a:t> </a:t>
            </a:r>
            <a:r>
              <a:rPr lang="cs-CZ" sz="2400" dirty="0" err="1" smtClean="0"/>
              <a:t>cardiorespiratory</a:t>
            </a:r>
            <a:r>
              <a:rPr lang="cs-CZ" sz="2400" dirty="0" smtClean="0"/>
              <a:t> </a:t>
            </a:r>
            <a:r>
              <a:rPr lang="cs-CZ" sz="2400" dirty="0" err="1" smtClean="0"/>
              <a:t>endurance</a:t>
            </a:r>
            <a:r>
              <a:rPr lang="cs-CZ" sz="2400" dirty="0" smtClean="0"/>
              <a:t>  (</a:t>
            </a:r>
            <a:r>
              <a:rPr lang="cs-CZ" sz="2400" dirty="0" err="1" smtClean="0"/>
              <a:t>assessed</a:t>
            </a:r>
            <a:r>
              <a:rPr lang="cs-CZ" sz="2400" dirty="0" smtClean="0"/>
              <a:t> by </a:t>
            </a:r>
            <a:r>
              <a:rPr lang="cs-CZ" sz="2400" dirty="0" err="1" smtClean="0"/>
              <a:t>measured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estimated</a:t>
            </a:r>
            <a:r>
              <a:rPr lang="cs-CZ" sz="2400" dirty="0" smtClean="0"/>
              <a:t> VO</a:t>
            </a:r>
            <a:r>
              <a:rPr lang="cs-CZ" sz="2400" baseline="-25000" dirty="0" smtClean="0"/>
              <a:t>2max </a:t>
            </a:r>
            <a:r>
              <a:rPr lang="cs-CZ" sz="2400" dirty="0" smtClean="0"/>
              <a:t>,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endurance</a:t>
            </a:r>
            <a:r>
              <a:rPr lang="cs-CZ" sz="2400" dirty="0" smtClean="0"/>
              <a:t>  and </a:t>
            </a:r>
            <a:r>
              <a:rPr lang="cs-CZ" sz="2400" dirty="0" err="1" smtClean="0"/>
              <a:t>muscle</a:t>
            </a:r>
            <a:r>
              <a:rPr lang="cs-CZ" sz="2400" dirty="0" smtClean="0"/>
              <a:t> </a:t>
            </a:r>
            <a:r>
              <a:rPr lang="cs-CZ" sz="2400" dirty="0" err="1" smtClean="0"/>
              <a:t>strenght</a:t>
            </a:r>
            <a:endParaRPr lang="cs-CZ" sz="2400" dirty="0" smtClean="0"/>
          </a:p>
          <a:p>
            <a:r>
              <a:rPr lang="cs-CZ" sz="2400" dirty="0" smtClean="0"/>
              <a:t>Flexibility, balance, agility nad </a:t>
            </a:r>
            <a:r>
              <a:rPr lang="cs-CZ" sz="2400" dirty="0" err="1" smtClean="0"/>
              <a:t>coordination</a:t>
            </a:r>
            <a:r>
              <a:rPr lang="cs-CZ" sz="2400" dirty="0" smtClean="0"/>
              <a:t> are </a:t>
            </a:r>
            <a:r>
              <a:rPr lang="cs-CZ" sz="2400" dirty="0" err="1" smtClean="0"/>
              <a:t>additional</a:t>
            </a:r>
            <a:r>
              <a:rPr lang="cs-CZ" sz="2400" dirty="0" smtClean="0"/>
              <a:t> </a:t>
            </a:r>
            <a:r>
              <a:rPr lang="cs-CZ" sz="2400" dirty="0" err="1" smtClean="0"/>
              <a:t>components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PF</a:t>
            </a:r>
          </a:p>
          <a:p>
            <a:r>
              <a:rPr lang="cs-CZ" sz="2400" dirty="0" err="1" smtClean="0"/>
              <a:t>Distinction</a:t>
            </a:r>
            <a:r>
              <a:rPr lang="cs-CZ" sz="2400" dirty="0" smtClean="0"/>
              <a:t>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PA and PF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intraindividual</a:t>
            </a:r>
            <a:r>
              <a:rPr lang="cs-CZ" sz="2400" dirty="0" smtClean="0"/>
              <a:t> </a:t>
            </a:r>
            <a:r>
              <a:rPr lang="cs-CZ" sz="2400" dirty="0" err="1" smtClean="0"/>
              <a:t>day</a:t>
            </a:r>
            <a:r>
              <a:rPr lang="cs-CZ" sz="2400" dirty="0" smtClean="0"/>
              <a:t>-to-</a:t>
            </a:r>
            <a:r>
              <a:rPr lang="cs-CZ" sz="2400" dirty="0" err="1" smtClean="0"/>
              <a:t>day</a:t>
            </a:r>
            <a:r>
              <a:rPr lang="cs-CZ" sz="2400" dirty="0" smtClean="0"/>
              <a:t> variability</a:t>
            </a:r>
          </a:p>
          <a:p>
            <a:r>
              <a:rPr lang="cs-CZ" sz="2400" dirty="0" smtClean="0"/>
              <a:t>PA </a:t>
            </a:r>
            <a:r>
              <a:rPr lang="cs-CZ" sz="2400" dirty="0" err="1" smtClean="0"/>
              <a:t>will</a:t>
            </a:r>
            <a:r>
              <a:rPr lang="cs-CZ" sz="2400" dirty="0" smtClean="0"/>
              <a:t> vary on a </a:t>
            </a:r>
            <a:r>
              <a:rPr lang="cs-CZ" sz="2400" dirty="0" err="1" smtClean="0"/>
              <a:t>daily</a:t>
            </a:r>
            <a:r>
              <a:rPr lang="cs-CZ" sz="2400" dirty="0" smtClean="0"/>
              <a:t> </a:t>
            </a:r>
            <a:r>
              <a:rPr lang="cs-CZ" sz="2400" dirty="0" err="1" smtClean="0"/>
              <a:t>basis</a:t>
            </a:r>
            <a:r>
              <a:rPr lang="cs-CZ" sz="2400" dirty="0" smtClean="0"/>
              <a:t>, </a:t>
            </a:r>
            <a:r>
              <a:rPr lang="cs-CZ" sz="2400" dirty="0" err="1" smtClean="0"/>
              <a:t>whereas</a:t>
            </a:r>
            <a:r>
              <a:rPr lang="cs-CZ" sz="2400" dirty="0" smtClean="0"/>
              <a:t> PF </a:t>
            </a:r>
            <a:r>
              <a:rPr lang="cs-CZ" sz="2400" dirty="0" err="1" smtClean="0"/>
              <a:t>will</a:t>
            </a:r>
            <a:r>
              <a:rPr lang="cs-CZ" sz="2400" dirty="0" smtClean="0"/>
              <a:t> </a:t>
            </a:r>
            <a:r>
              <a:rPr lang="cs-CZ" sz="2400" dirty="0" err="1" smtClean="0"/>
              <a:t>remain</a:t>
            </a:r>
            <a:r>
              <a:rPr lang="cs-CZ" sz="2400" dirty="0" smtClean="0"/>
              <a:t> </a:t>
            </a:r>
            <a:r>
              <a:rPr lang="cs-CZ" sz="2400" dirty="0" err="1" smtClean="0"/>
              <a:t>relatively</a:t>
            </a:r>
            <a:r>
              <a:rPr lang="cs-CZ" sz="2400" dirty="0" smtClean="0"/>
              <a:t> static, </a:t>
            </a:r>
            <a:r>
              <a:rPr lang="cs-CZ" sz="2400" dirty="0" err="1" smtClean="0"/>
              <a:t>taking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cs-CZ" sz="2400" dirty="0" smtClean="0"/>
              <a:t> to </a:t>
            </a:r>
            <a:r>
              <a:rPr lang="cs-CZ" sz="2400" dirty="0" err="1" smtClean="0"/>
              <a:t>change</a:t>
            </a:r>
            <a:endParaRPr lang="cs-CZ" sz="2400" dirty="0" smtClean="0"/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895225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Quantifying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Units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of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Measure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Indicative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of</a:t>
            </a:r>
            <a:r>
              <a:rPr lang="cs-CZ" sz="3600" b="1" dirty="0">
                <a:solidFill>
                  <a:srgbClr val="0070C0"/>
                </a:solidFill>
              </a:rPr>
              <a:t> PA </a:t>
            </a:r>
            <a:r>
              <a:rPr lang="cs-CZ" sz="3600" b="1" dirty="0" err="1">
                <a:solidFill>
                  <a:srgbClr val="0070C0"/>
                </a:solidFill>
              </a:rPr>
              <a:t>Level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556792"/>
            <a:ext cx="8301608" cy="54006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PA </a:t>
            </a:r>
            <a:r>
              <a:rPr lang="cs-CZ" dirty="0" err="1" smtClean="0">
                <a:solidFill>
                  <a:srgbClr val="FF0000"/>
                </a:solidFill>
              </a:rPr>
              <a:t>results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dirty="0" err="1" smtClean="0">
                <a:solidFill>
                  <a:srgbClr val="FF0000"/>
                </a:solidFill>
              </a:rPr>
              <a:t>an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incerease</a:t>
            </a:r>
            <a:r>
              <a:rPr lang="cs-CZ" dirty="0" smtClean="0">
                <a:solidFill>
                  <a:srgbClr val="FF0000"/>
                </a:solidFill>
              </a:rPr>
              <a:t> in </a:t>
            </a:r>
            <a:r>
              <a:rPr lang="cs-CZ" b="1" dirty="0" err="1" smtClean="0">
                <a:solidFill>
                  <a:srgbClr val="FF0000"/>
                </a:solidFill>
              </a:rPr>
              <a:t>energy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expenditure</a:t>
            </a:r>
            <a:r>
              <a:rPr lang="cs-CZ" b="1" dirty="0" smtClean="0">
                <a:solidFill>
                  <a:srgbClr val="FF0000"/>
                </a:solidFill>
              </a:rPr>
              <a:t> (EE)</a:t>
            </a:r>
            <a:r>
              <a:rPr lang="cs-CZ" dirty="0" smtClean="0"/>
              <a:t>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resting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,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EE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linked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intensity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expended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PA </a:t>
            </a:r>
            <a:r>
              <a:rPr lang="cs-CZ" dirty="0" err="1" smtClean="0"/>
              <a:t>is</a:t>
            </a:r>
            <a:r>
              <a:rPr lang="cs-CZ" dirty="0" smtClean="0"/>
              <a:t> just 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3 </a:t>
            </a:r>
            <a:r>
              <a:rPr lang="cs-CZ" dirty="0" err="1" smtClean="0"/>
              <a:t>components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total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daily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energy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expenditure</a:t>
            </a:r>
            <a:r>
              <a:rPr lang="cs-CZ" b="1" dirty="0" smtClean="0">
                <a:solidFill>
                  <a:srgbClr val="FF0000"/>
                </a:solidFill>
              </a:rPr>
              <a:t> (TEE):</a:t>
            </a:r>
          </a:p>
          <a:p>
            <a:pPr marL="0" indent="0">
              <a:buNone/>
            </a:pPr>
            <a:r>
              <a:rPr lang="cs-CZ" dirty="0" smtClean="0"/>
              <a:t>    60-75% </a:t>
            </a:r>
            <a:r>
              <a:rPr lang="cs-CZ" dirty="0" err="1" smtClean="0"/>
              <a:t>resting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15-30%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related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(PAEE)</a:t>
            </a:r>
          </a:p>
          <a:p>
            <a:pPr marL="0" indent="0">
              <a:buNone/>
            </a:pPr>
            <a:r>
              <a:rPr lang="cs-CZ" dirty="0" smtClean="0"/>
              <a:t>    10% </a:t>
            </a:r>
            <a:r>
              <a:rPr lang="cs-CZ" dirty="0" err="1" smtClean="0"/>
              <a:t>thermic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food</a:t>
            </a:r>
          </a:p>
          <a:p>
            <a:r>
              <a:rPr lang="cs-CZ" dirty="0" smtClean="0"/>
              <a:t>PAEE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variable</a:t>
            </a:r>
            <a:r>
              <a:rPr lang="cs-CZ" dirty="0" smtClean="0"/>
              <a:t> </a:t>
            </a:r>
            <a:r>
              <a:rPr lang="cs-CZ" dirty="0" err="1" smtClean="0"/>
              <a:t>portion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TEE</a:t>
            </a:r>
          </a:p>
          <a:p>
            <a:r>
              <a:rPr lang="cs-CZ" dirty="0"/>
              <a:t>In </a:t>
            </a:r>
            <a:r>
              <a:rPr lang="cs-CZ" dirty="0" err="1"/>
              <a:t>extremly</a:t>
            </a:r>
            <a:r>
              <a:rPr lang="cs-CZ" dirty="0"/>
              <a:t> </a:t>
            </a:r>
            <a:r>
              <a:rPr lang="cs-CZ" dirty="0" err="1"/>
              <a:t>active</a:t>
            </a:r>
            <a:r>
              <a:rPr lang="cs-CZ" dirty="0"/>
              <a:t> </a:t>
            </a:r>
            <a:r>
              <a:rPr lang="cs-CZ" dirty="0" err="1"/>
              <a:t>individuals</a:t>
            </a:r>
            <a:r>
              <a:rPr lang="cs-CZ" dirty="0"/>
              <a:t>, PAEE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constitute</a:t>
            </a:r>
            <a:r>
              <a:rPr lang="cs-CZ" dirty="0"/>
              <a:t> 60-70% </a:t>
            </a:r>
            <a:r>
              <a:rPr lang="cs-CZ" dirty="0" err="1"/>
              <a:t>of</a:t>
            </a:r>
            <a:r>
              <a:rPr lang="cs-CZ" dirty="0"/>
              <a:t> TEE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PA are </a:t>
            </a:r>
            <a:r>
              <a:rPr lang="cs-CZ" dirty="0" err="1" smtClean="0">
                <a:solidFill>
                  <a:srgbClr val="FF0000"/>
                </a:solidFill>
              </a:rPr>
              <a:t>commonly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quantified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by </a:t>
            </a:r>
            <a:r>
              <a:rPr lang="cs-CZ" dirty="0" err="1" smtClean="0"/>
              <a:t>determining</a:t>
            </a:r>
            <a:r>
              <a:rPr lang="cs-CZ" dirty="0" smtClean="0"/>
              <a:t>  </a:t>
            </a:r>
            <a:r>
              <a:rPr lang="cs-CZ" dirty="0" err="1" smtClean="0"/>
              <a:t>the</a:t>
            </a:r>
            <a:r>
              <a:rPr lang="cs-CZ" dirty="0" smtClean="0"/>
              <a:t> EE in </a:t>
            </a:r>
            <a:r>
              <a:rPr lang="cs-CZ" dirty="0" err="1" smtClean="0">
                <a:solidFill>
                  <a:srgbClr val="FF0000"/>
                </a:solidFill>
              </a:rPr>
              <a:t>kilocalories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by </a:t>
            </a:r>
            <a:r>
              <a:rPr lang="cs-CZ" dirty="0" err="1" smtClean="0"/>
              <a:t>using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metabolic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equivalent</a:t>
            </a:r>
            <a:r>
              <a:rPr lang="cs-CZ" dirty="0" smtClean="0"/>
              <a:t> (MET)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8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070C0"/>
                </a:solidFill>
              </a:rPr>
              <a:t>Quantifying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Units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Measure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Indicative</a:t>
            </a:r>
            <a:r>
              <a:rPr lang="cs-CZ" b="1" dirty="0">
                <a:solidFill>
                  <a:srgbClr val="0070C0"/>
                </a:solidFill>
              </a:rPr>
              <a:t> </a:t>
            </a:r>
            <a:r>
              <a:rPr lang="cs-CZ" b="1" dirty="0" err="1">
                <a:solidFill>
                  <a:srgbClr val="0070C0"/>
                </a:solidFill>
              </a:rPr>
              <a:t>of</a:t>
            </a:r>
            <a:r>
              <a:rPr lang="cs-CZ" b="1" dirty="0">
                <a:solidFill>
                  <a:srgbClr val="0070C0"/>
                </a:solidFill>
              </a:rPr>
              <a:t> PA </a:t>
            </a:r>
            <a:r>
              <a:rPr lang="cs-CZ" b="1" dirty="0" err="1">
                <a:solidFill>
                  <a:srgbClr val="0070C0"/>
                </a:solidFill>
              </a:rPr>
              <a:t>Level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5720" y="1412776"/>
            <a:ext cx="8643998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3600" b="1" dirty="0" err="1" smtClean="0">
                <a:solidFill>
                  <a:srgbClr val="C00000"/>
                </a:solidFill>
              </a:rPr>
              <a:t>Kilocalories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One</a:t>
            </a:r>
            <a:r>
              <a:rPr lang="cs-CZ" dirty="0" smtClean="0"/>
              <a:t> liter </a:t>
            </a:r>
            <a:r>
              <a:rPr lang="cs-CZ" dirty="0" err="1" smtClean="0"/>
              <a:t>of</a:t>
            </a:r>
            <a:r>
              <a:rPr lang="cs-CZ" dirty="0" smtClean="0"/>
              <a:t> oxygen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aproximatelly</a:t>
            </a:r>
            <a:r>
              <a:rPr lang="cs-CZ" dirty="0" smtClean="0"/>
              <a:t> </a:t>
            </a:r>
            <a:r>
              <a:rPr lang="cs-CZ" dirty="0" err="1" smtClean="0"/>
              <a:t>equal</a:t>
            </a:r>
            <a:r>
              <a:rPr lang="cs-CZ" dirty="0" smtClean="0"/>
              <a:t> to 5 kcal </a:t>
            </a:r>
            <a:r>
              <a:rPr lang="cs-CZ" dirty="0" err="1" smtClean="0"/>
              <a:t>energy</a:t>
            </a:r>
            <a:endParaRPr lang="cs-CZ" dirty="0"/>
          </a:p>
          <a:p>
            <a:pPr marL="0" indent="0">
              <a:buNone/>
            </a:pPr>
            <a:r>
              <a:rPr lang="cs-CZ" i="1" dirty="0" err="1" smtClean="0"/>
              <a:t>Example</a:t>
            </a:r>
            <a:r>
              <a:rPr lang="cs-CZ" i="1" dirty="0" smtClean="0"/>
              <a:t>: 70kg </a:t>
            </a:r>
            <a:r>
              <a:rPr lang="cs-CZ" i="1" dirty="0" err="1" smtClean="0"/>
              <a:t>individual</a:t>
            </a:r>
            <a:r>
              <a:rPr lang="cs-CZ" i="1" dirty="0" smtClean="0"/>
              <a:t> </a:t>
            </a:r>
            <a:r>
              <a:rPr lang="cs-CZ" i="1" dirty="0" err="1" smtClean="0"/>
              <a:t>walking</a:t>
            </a:r>
            <a:r>
              <a:rPr lang="cs-CZ" i="1" dirty="0" smtClean="0"/>
              <a:t> </a:t>
            </a:r>
            <a:r>
              <a:rPr lang="cs-CZ" i="1" dirty="0" err="1" smtClean="0"/>
              <a:t>for</a:t>
            </a:r>
            <a:r>
              <a:rPr lang="cs-CZ" i="1" dirty="0" smtClean="0"/>
              <a:t> 30 </a:t>
            </a:r>
            <a:r>
              <a:rPr lang="cs-CZ" i="1" dirty="0" err="1" smtClean="0"/>
              <a:t>minutes</a:t>
            </a:r>
            <a:r>
              <a:rPr lang="cs-CZ" i="1" dirty="0" smtClean="0"/>
              <a:t> </a:t>
            </a:r>
            <a:r>
              <a:rPr lang="cs-CZ" i="1" dirty="0" err="1" smtClean="0"/>
              <a:t>at</a:t>
            </a:r>
            <a:r>
              <a:rPr lang="cs-CZ" i="1" dirty="0" smtClean="0"/>
              <a:t> 4 </a:t>
            </a:r>
            <a:r>
              <a:rPr lang="cs-CZ" i="1" dirty="0" err="1" smtClean="0"/>
              <a:t>mph</a:t>
            </a:r>
            <a:r>
              <a:rPr lang="cs-CZ" i="1" dirty="0" smtClean="0"/>
              <a:t>, </a:t>
            </a:r>
            <a:r>
              <a:rPr lang="cs-CZ" i="1" dirty="0" err="1" smtClean="0"/>
              <a:t>which</a:t>
            </a:r>
            <a:r>
              <a:rPr lang="cs-CZ" i="1" dirty="0" smtClean="0"/>
              <a:t> </a:t>
            </a:r>
            <a:r>
              <a:rPr lang="cs-CZ" i="1" dirty="0" err="1" smtClean="0"/>
              <a:t>results</a:t>
            </a:r>
            <a:r>
              <a:rPr lang="cs-CZ" i="1" dirty="0" smtClean="0"/>
              <a:t> in </a:t>
            </a:r>
            <a:r>
              <a:rPr lang="cs-CZ" i="1" dirty="0" err="1" smtClean="0"/>
              <a:t>an</a:t>
            </a:r>
            <a:r>
              <a:rPr lang="cs-CZ" i="1" dirty="0" smtClean="0"/>
              <a:t> oxygen </a:t>
            </a:r>
            <a:r>
              <a:rPr lang="cs-CZ" i="1" dirty="0" err="1" smtClean="0"/>
              <a:t>consumption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1 L/min. </a:t>
            </a:r>
            <a:r>
              <a:rPr lang="cs-CZ" i="1" dirty="0" err="1" smtClean="0"/>
              <a:t>For</a:t>
            </a:r>
            <a:r>
              <a:rPr lang="cs-CZ" i="1" dirty="0" smtClean="0"/>
              <a:t> 30-minute </a:t>
            </a:r>
            <a:r>
              <a:rPr lang="cs-CZ" i="1" dirty="0" err="1" smtClean="0"/>
              <a:t>walk</a:t>
            </a:r>
            <a:r>
              <a:rPr lang="cs-CZ" i="1" dirty="0" smtClean="0"/>
              <a:t>,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individual</a:t>
            </a:r>
            <a:r>
              <a:rPr lang="cs-CZ" i="1" dirty="0" smtClean="0"/>
              <a:t> </a:t>
            </a:r>
            <a:r>
              <a:rPr lang="cs-CZ" i="1" dirty="0" err="1" smtClean="0"/>
              <a:t>would</a:t>
            </a:r>
            <a:r>
              <a:rPr lang="cs-CZ" i="1" dirty="0" smtClean="0"/>
              <a:t> </a:t>
            </a:r>
            <a:r>
              <a:rPr lang="cs-CZ" i="1" dirty="0" err="1" smtClean="0"/>
              <a:t>consume</a:t>
            </a:r>
            <a:r>
              <a:rPr lang="cs-CZ" i="1" dirty="0" smtClean="0"/>
              <a:t> 30 L </a:t>
            </a:r>
            <a:r>
              <a:rPr lang="cs-CZ" i="1" dirty="0" err="1" smtClean="0"/>
              <a:t>of</a:t>
            </a:r>
            <a:r>
              <a:rPr lang="cs-CZ" i="1" dirty="0" smtClean="0"/>
              <a:t> oxygen. EE </a:t>
            </a:r>
            <a:r>
              <a:rPr lang="cs-CZ" i="1" dirty="0" err="1" smtClean="0"/>
              <a:t>would</a:t>
            </a:r>
            <a:r>
              <a:rPr lang="cs-CZ" i="1" dirty="0" smtClean="0"/>
              <a:t> </a:t>
            </a:r>
            <a:r>
              <a:rPr lang="cs-CZ" i="1" dirty="0" err="1" smtClean="0"/>
              <a:t>be</a:t>
            </a:r>
            <a:r>
              <a:rPr lang="cs-CZ" i="1" dirty="0" smtClean="0"/>
              <a:t> 150kcal (30 Lx5 kcal/L). </a:t>
            </a:r>
          </a:p>
          <a:p>
            <a:pPr marL="0" indent="0">
              <a:buNone/>
            </a:pPr>
            <a:r>
              <a:rPr lang="cs-CZ" i="1" dirty="0" smtClean="0"/>
              <a:t>PAEE </a:t>
            </a:r>
            <a:r>
              <a:rPr lang="cs-CZ" i="1" dirty="0" err="1" smtClean="0"/>
              <a:t>would</a:t>
            </a:r>
            <a:r>
              <a:rPr lang="cs-CZ" i="1" dirty="0" smtClean="0"/>
              <a:t> </a:t>
            </a:r>
            <a:r>
              <a:rPr lang="cs-CZ" i="1" dirty="0" err="1" smtClean="0"/>
              <a:t>be</a:t>
            </a:r>
            <a:r>
              <a:rPr lang="cs-CZ" i="1" dirty="0" smtClean="0"/>
              <a:t> 112,5 kcal (30 Lx5-1.25[5-1.25 (</a:t>
            </a:r>
            <a:r>
              <a:rPr lang="cs-CZ" i="1" dirty="0" err="1" smtClean="0"/>
              <a:t>resting</a:t>
            </a:r>
            <a:r>
              <a:rPr lang="cs-CZ" i="1" dirty="0" smtClean="0"/>
              <a:t> </a:t>
            </a:r>
            <a:r>
              <a:rPr lang="cs-CZ" i="1" dirty="0" err="1" smtClean="0"/>
              <a:t>kilocalories</a:t>
            </a:r>
            <a:r>
              <a:rPr lang="cs-CZ" i="1" dirty="0" smtClean="0"/>
              <a:t> </a:t>
            </a:r>
            <a:r>
              <a:rPr lang="cs-CZ" i="1" dirty="0" err="1" smtClean="0"/>
              <a:t>expenditure</a:t>
            </a:r>
            <a:r>
              <a:rPr lang="cs-CZ" i="1" dirty="0" smtClean="0"/>
              <a:t>)] </a:t>
            </a:r>
            <a:r>
              <a:rPr lang="cs-CZ" i="1" dirty="0" err="1" smtClean="0"/>
              <a:t>kcal</a:t>
            </a:r>
            <a:r>
              <a:rPr lang="cs-CZ" i="1" dirty="0" smtClean="0"/>
              <a:t>/L)      </a:t>
            </a:r>
          </a:p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Metabolic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Equivalent</a:t>
            </a:r>
            <a:r>
              <a:rPr lang="cs-CZ" b="1" dirty="0" smtClean="0">
                <a:solidFill>
                  <a:srgbClr val="C00000"/>
                </a:solidFill>
              </a:rPr>
              <a:t> (MET)</a:t>
            </a:r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common</a:t>
            </a:r>
            <a:r>
              <a:rPr lang="cs-CZ" dirty="0" smtClean="0"/>
              <a:t> unit </a:t>
            </a:r>
            <a:r>
              <a:rPr lang="cs-CZ" dirty="0" err="1" smtClean="0"/>
              <a:t>used</a:t>
            </a:r>
            <a:r>
              <a:rPr lang="cs-CZ" dirty="0" smtClean="0"/>
              <a:t> to express </a:t>
            </a:r>
            <a:r>
              <a:rPr lang="cs-CZ" dirty="0" err="1" smtClean="0"/>
              <a:t>exercise</a:t>
            </a:r>
            <a:r>
              <a:rPr lang="cs-CZ" dirty="0" smtClean="0"/>
              <a:t> intensity</a:t>
            </a:r>
          </a:p>
          <a:p>
            <a:r>
              <a:rPr lang="cs-CZ" dirty="0" smtClean="0"/>
              <a:t>1 MET </a:t>
            </a:r>
            <a:r>
              <a:rPr lang="cs-CZ" dirty="0" err="1" smtClean="0"/>
              <a:t>represents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resting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expenditure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quiet</a:t>
            </a:r>
            <a:r>
              <a:rPr lang="cs-CZ" dirty="0" smtClean="0"/>
              <a:t> </a:t>
            </a:r>
            <a:r>
              <a:rPr lang="cs-CZ" dirty="0" err="1" smtClean="0"/>
              <a:t>sitting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as 3.5 </a:t>
            </a:r>
            <a:r>
              <a:rPr lang="cs-CZ" dirty="0" err="1" smtClean="0"/>
              <a:t>mL</a:t>
            </a:r>
            <a:r>
              <a:rPr lang="cs-CZ" dirty="0" smtClean="0"/>
              <a:t> O</a:t>
            </a:r>
            <a:r>
              <a:rPr lang="cs-CZ" baseline="-25000" dirty="0" smtClean="0"/>
              <a:t>2</a:t>
            </a:r>
            <a:r>
              <a:rPr lang="cs-CZ" dirty="0" smtClean="0"/>
              <a:t>.kg</a:t>
            </a:r>
            <a:r>
              <a:rPr lang="cs-CZ" baseline="30000" dirty="0" smtClean="0"/>
              <a:t>-1</a:t>
            </a:r>
            <a:r>
              <a:rPr lang="cs-CZ" dirty="0" smtClean="0"/>
              <a:t>.min</a:t>
            </a:r>
            <a:r>
              <a:rPr lang="cs-CZ" baseline="30000" dirty="0" smtClean="0"/>
              <a:t>-1 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250 </a:t>
            </a:r>
            <a:r>
              <a:rPr lang="cs-CZ" dirty="0" err="1" smtClean="0"/>
              <a:t>mL</a:t>
            </a:r>
            <a:r>
              <a:rPr lang="cs-CZ" dirty="0" smtClean="0"/>
              <a:t>/min </a:t>
            </a:r>
            <a:r>
              <a:rPr lang="cs-CZ" dirty="0" err="1" smtClean="0"/>
              <a:t>of</a:t>
            </a:r>
            <a:r>
              <a:rPr lang="cs-CZ" dirty="0" smtClean="0"/>
              <a:t> oxygen </a:t>
            </a:r>
            <a:r>
              <a:rPr lang="cs-CZ" dirty="0" err="1" smtClean="0"/>
              <a:t>consumed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represents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 </a:t>
            </a:r>
            <a:r>
              <a:rPr lang="cs-CZ" dirty="0" err="1" smtClean="0"/>
              <a:t>value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a standard 70-kg person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52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Quantifying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Units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of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Measure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Indicative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of</a:t>
            </a:r>
            <a:r>
              <a:rPr lang="cs-CZ" sz="3600" b="1" dirty="0">
                <a:solidFill>
                  <a:srgbClr val="0070C0"/>
                </a:solidFill>
              </a:rPr>
              <a:t> PA </a:t>
            </a:r>
            <a:r>
              <a:rPr lang="cs-CZ" sz="3600" b="1" dirty="0" err="1">
                <a:solidFill>
                  <a:srgbClr val="0070C0"/>
                </a:solidFill>
              </a:rPr>
              <a:t>Level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8596" y="1428736"/>
            <a:ext cx="8229600" cy="5357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Metabolic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Equivalent</a:t>
            </a:r>
            <a:r>
              <a:rPr lang="cs-CZ" b="1" dirty="0" smtClean="0">
                <a:solidFill>
                  <a:srgbClr val="C00000"/>
                </a:solidFill>
              </a:rPr>
              <a:t> (MET)</a:t>
            </a:r>
          </a:p>
          <a:p>
            <a:r>
              <a:rPr lang="cs-CZ" dirty="0" err="1" smtClean="0"/>
              <a:t>METs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converted</a:t>
            </a:r>
            <a:r>
              <a:rPr lang="cs-CZ" dirty="0" smtClean="0"/>
              <a:t> to </a:t>
            </a:r>
            <a:r>
              <a:rPr lang="cs-CZ" dirty="0" err="1" smtClean="0"/>
              <a:t>kilocalories</a:t>
            </a:r>
            <a:r>
              <a:rPr lang="cs-CZ" dirty="0" smtClean="0"/>
              <a:t> (1 MET=1kcal.kg</a:t>
            </a:r>
            <a:r>
              <a:rPr lang="cs-CZ" baseline="30000" dirty="0" smtClean="0"/>
              <a:t>-1</a:t>
            </a:r>
            <a:r>
              <a:rPr lang="cs-CZ" dirty="0" smtClean="0"/>
              <a:t>.min</a:t>
            </a:r>
            <a:r>
              <a:rPr lang="cs-CZ" baseline="30000" dirty="0" smtClean="0"/>
              <a:t>-1</a:t>
            </a:r>
          </a:p>
          <a:p>
            <a:r>
              <a:rPr lang="cs-CZ" dirty="0" smtClean="0"/>
              <a:t>Oxygen </a:t>
            </a:r>
            <a:r>
              <a:rPr lang="cs-CZ" dirty="0" err="1" smtClean="0"/>
              <a:t>consumption</a:t>
            </a:r>
            <a:r>
              <a:rPr lang="cs-CZ" dirty="0" smtClean="0"/>
              <a:t> </a:t>
            </a:r>
            <a:r>
              <a:rPr lang="cs-CZ" dirty="0" err="1" smtClean="0"/>
              <a:t>increases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intensity </a:t>
            </a:r>
            <a:r>
              <a:rPr lang="cs-CZ" dirty="0" err="1" smtClean="0"/>
              <a:t>of</a:t>
            </a:r>
            <a:r>
              <a:rPr lang="cs-CZ" dirty="0" smtClean="0"/>
              <a:t> PA,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quantifying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intensity </a:t>
            </a:r>
            <a:r>
              <a:rPr lang="cs-CZ" dirty="0" err="1" smtClean="0"/>
              <a:t>of</a:t>
            </a:r>
            <a:r>
              <a:rPr lang="cs-CZ" dirty="0" smtClean="0"/>
              <a:t> PA </a:t>
            </a:r>
            <a:r>
              <a:rPr lang="cs-CZ" dirty="0" err="1" smtClean="0"/>
              <a:t>is</a:t>
            </a:r>
            <a:r>
              <a:rPr lang="cs-CZ" dirty="0" smtClean="0"/>
              <a:t> to use </a:t>
            </a:r>
            <a:r>
              <a:rPr lang="cs-CZ" dirty="0" err="1" smtClean="0"/>
              <a:t>multiples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resting</a:t>
            </a:r>
            <a:r>
              <a:rPr lang="cs-CZ" dirty="0" smtClean="0"/>
              <a:t> EE </a:t>
            </a:r>
          </a:p>
          <a:p>
            <a:pPr>
              <a:buNone/>
            </a:pPr>
            <a:endParaRPr lang="cs-CZ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</a:rPr>
              <a:t>Physical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Activity</a:t>
            </a:r>
            <a:r>
              <a:rPr lang="cs-CZ" b="1" dirty="0" smtClean="0">
                <a:solidFill>
                  <a:srgbClr val="C00000"/>
                </a:solidFill>
              </a:rPr>
              <a:t> Intensity</a:t>
            </a:r>
          </a:p>
          <a:p>
            <a:r>
              <a:rPr lang="cs-CZ" dirty="0" err="1" smtClean="0"/>
              <a:t>Moderate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vigorous</a:t>
            </a:r>
            <a:r>
              <a:rPr lang="cs-CZ" dirty="0" smtClean="0"/>
              <a:t> intensity PA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defined</a:t>
            </a:r>
            <a:r>
              <a:rPr lang="cs-CZ" dirty="0" smtClean="0"/>
              <a:t> in </a:t>
            </a:r>
            <a:r>
              <a:rPr lang="cs-CZ" dirty="0" err="1" smtClean="0"/>
              <a:t>both</a:t>
            </a:r>
            <a:r>
              <a:rPr lang="cs-CZ" dirty="0" smtClean="0"/>
              <a:t> </a:t>
            </a:r>
            <a:r>
              <a:rPr lang="cs-CZ" dirty="0" err="1" smtClean="0"/>
              <a:t>absolute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</a:t>
            </a:r>
            <a:r>
              <a:rPr lang="cs-CZ" dirty="0" err="1" smtClean="0"/>
              <a:t>terms</a:t>
            </a:r>
            <a:endParaRPr lang="cs-CZ" dirty="0" smtClean="0"/>
          </a:p>
          <a:p>
            <a:r>
              <a:rPr lang="cs-CZ" dirty="0" err="1" smtClean="0"/>
              <a:t>Absolute</a:t>
            </a:r>
            <a:r>
              <a:rPr lang="cs-CZ" dirty="0" smtClean="0"/>
              <a:t> intensity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external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, </a:t>
            </a:r>
            <a:r>
              <a:rPr lang="cs-CZ" dirty="0" err="1" smtClean="0"/>
              <a:t>whereas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intensity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determined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to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´s </a:t>
            </a:r>
            <a:r>
              <a:rPr lang="cs-CZ" dirty="0" err="1" smtClean="0"/>
              <a:t>level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cardiorespiratory</a:t>
            </a:r>
            <a:r>
              <a:rPr lang="cs-CZ" dirty="0" smtClean="0"/>
              <a:t> fitness (VO</a:t>
            </a:r>
            <a:r>
              <a:rPr lang="cs-CZ" baseline="-25000" dirty="0" smtClean="0"/>
              <a:t>2max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164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Introduction</a:t>
            </a:r>
            <a:endParaRPr lang="cs-CZ" sz="40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 has a </a:t>
            </a:r>
            <a:r>
              <a:rPr lang="cs-CZ" sz="2800" dirty="0" err="1" smtClean="0">
                <a:latin typeface="Cambria" panose="02040503050406030204" pitchFamily="18" charset="0"/>
              </a:rPr>
              <a:t>fundamental</a:t>
            </a:r>
            <a:r>
              <a:rPr lang="cs-CZ" sz="2800" dirty="0" smtClean="0">
                <a:latin typeface="Cambria" panose="02040503050406030204" pitchFamily="18" charset="0"/>
              </a:rPr>
              <a:t> role in </a:t>
            </a:r>
            <a:r>
              <a:rPr lang="cs-CZ" sz="2800" dirty="0" err="1" smtClean="0"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prevention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treatment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chronic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disease</a:t>
            </a:r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>
                <a:latin typeface="Cambria" panose="02040503050406030204" pitchFamily="18" charset="0"/>
              </a:rPr>
              <a:t>Increasing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is</a:t>
            </a:r>
            <a:r>
              <a:rPr lang="cs-CZ" sz="2800" dirty="0" smtClean="0">
                <a:latin typeface="Cambria" panose="02040503050406030204" pitchFamily="18" charset="0"/>
              </a:rPr>
              <a:t> a </a:t>
            </a:r>
            <a:r>
              <a:rPr lang="cs-CZ" sz="2800" dirty="0" err="1" smtClean="0">
                <a:latin typeface="Cambria" panose="02040503050406030204" pitchFamily="18" charset="0"/>
              </a:rPr>
              <a:t>key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component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recommendations</a:t>
            </a:r>
            <a:r>
              <a:rPr lang="cs-CZ" sz="2800" dirty="0" smtClean="0">
                <a:latin typeface="Cambria" panose="02040503050406030204" pitchFamily="18" charset="0"/>
              </a:rPr>
              <a:t> to </a:t>
            </a:r>
            <a:r>
              <a:rPr lang="cs-CZ" sz="2800" dirty="0" err="1" smtClean="0">
                <a:latin typeface="Cambria" panose="02040503050406030204" pitchFamily="18" charset="0"/>
              </a:rPr>
              <a:t>decerease</a:t>
            </a:r>
            <a:r>
              <a:rPr lang="cs-CZ" sz="2800" dirty="0" smtClean="0">
                <a:latin typeface="Cambria" panose="02040503050406030204" pitchFamily="18" charset="0"/>
              </a:rPr>
              <a:t> morbidity and mortality </a:t>
            </a:r>
            <a:r>
              <a:rPr lang="cs-CZ" sz="1800" i="1" dirty="0" smtClean="0">
                <a:latin typeface="Cambria" panose="02040503050406030204" pitchFamily="18" charset="0"/>
              </a:rPr>
              <a:t>(</a:t>
            </a:r>
            <a:r>
              <a:rPr lang="cs-CZ" sz="1800" i="1" dirty="0" err="1" smtClean="0">
                <a:latin typeface="Cambria" panose="02040503050406030204" pitchFamily="18" charset="0"/>
              </a:rPr>
              <a:t>Haskell</a:t>
            </a:r>
            <a:r>
              <a:rPr lang="cs-CZ" sz="1800" i="1" dirty="0" smtClean="0">
                <a:latin typeface="Cambria" panose="02040503050406030204" pitchFamily="18" charset="0"/>
              </a:rPr>
              <a:t> WL, </a:t>
            </a:r>
            <a:r>
              <a:rPr lang="cs-CZ" sz="1800" i="1" dirty="0" err="1" smtClean="0">
                <a:latin typeface="Cambria" panose="02040503050406030204" pitchFamily="18" charset="0"/>
              </a:rPr>
              <a:t>Lee</a:t>
            </a:r>
            <a:r>
              <a:rPr lang="cs-CZ" sz="1800" i="1" dirty="0" smtClean="0">
                <a:latin typeface="Cambria" panose="02040503050406030204" pitchFamily="18" charset="0"/>
              </a:rPr>
              <a:t> IM, Pate RR et al., Med </a:t>
            </a:r>
            <a:r>
              <a:rPr lang="cs-CZ" sz="1800" i="1" dirty="0" err="1" smtClean="0">
                <a:latin typeface="Cambria" panose="02040503050406030204" pitchFamily="18" charset="0"/>
              </a:rPr>
              <a:t>Sci</a:t>
            </a:r>
            <a:r>
              <a:rPr lang="cs-CZ" sz="1800" i="1" dirty="0" smtClean="0">
                <a:latin typeface="Cambria" panose="02040503050406030204" pitchFamily="18" charset="0"/>
              </a:rPr>
              <a:t> </a:t>
            </a:r>
            <a:r>
              <a:rPr lang="cs-CZ" sz="1800" i="1" dirty="0" err="1" smtClean="0">
                <a:latin typeface="Cambria" panose="02040503050406030204" pitchFamily="18" charset="0"/>
              </a:rPr>
              <a:t>Sports</a:t>
            </a:r>
            <a:r>
              <a:rPr lang="cs-CZ" sz="1800" i="1" dirty="0" smtClean="0">
                <a:latin typeface="Cambria" panose="02040503050406030204" pitchFamily="18" charset="0"/>
              </a:rPr>
              <a:t> </a:t>
            </a:r>
            <a:r>
              <a:rPr lang="cs-CZ" sz="1800" i="1" dirty="0" err="1" smtClean="0">
                <a:latin typeface="Cambria" panose="02040503050406030204" pitchFamily="18" charset="0"/>
              </a:rPr>
              <a:t>Exerc</a:t>
            </a:r>
            <a:r>
              <a:rPr lang="cs-CZ" sz="1800" i="1" dirty="0" smtClean="0">
                <a:latin typeface="Cambria" panose="02040503050406030204" pitchFamily="18" charset="0"/>
              </a:rPr>
              <a:t>, 2007) </a:t>
            </a:r>
          </a:p>
          <a:p>
            <a:r>
              <a:rPr lang="cs-CZ" sz="2800" dirty="0" smtClean="0">
                <a:latin typeface="Cambria" panose="02040503050406030204" pitchFamily="18" charset="0"/>
              </a:rPr>
              <a:t>Monitoring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levels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important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for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surveillance</a:t>
            </a:r>
            <a:r>
              <a:rPr lang="cs-CZ" sz="2800" dirty="0" smtClean="0">
                <a:latin typeface="Cambria" panose="02040503050406030204" pitchFamily="18" charset="0"/>
              </a:rPr>
              <a:t>, </a:t>
            </a:r>
            <a:r>
              <a:rPr lang="cs-CZ" sz="2800" dirty="0" err="1" smtClean="0">
                <a:latin typeface="Cambria" panose="02040503050406030204" pitchFamily="18" charset="0"/>
              </a:rPr>
              <a:t>for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assessing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effectiveness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interventions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for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prescription</a:t>
            </a:r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>
                <a:latin typeface="Cambria" panose="02040503050406030204" pitchFamily="18" charset="0"/>
              </a:rPr>
              <a:t>Investigation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latin typeface="Cambria" panose="02040503050406030204" pitchFamily="18" charset="0"/>
              </a:rPr>
              <a:t> dose-response </a:t>
            </a:r>
            <a:r>
              <a:rPr lang="cs-CZ" sz="2800" dirty="0" err="1" smtClean="0">
                <a:latin typeface="Cambria" panose="02040503050406030204" pitchFamily="18" charset="0"/>
              </a:rPr>
              <a:t>relationship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between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health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outcomes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dependent</a:t>
            </a:r>
            <a:r>
              <a:rPr lang="cs-CZ" sz="2800" dirty="0" smtClean="0">
                <a:latin typeface="Cambria" panose="02040503050406030204" pitchFamily="18" charset="0"/>
              </a:rPr>
              <a:t> on a </a:t>
            </a:r>
            <a:r>
              <a:rPr lang="cs-CZ" sz="2800" dirty="0" err="1" smtClean="0">
                <a:latin typeface="Cambria" panose="02040503050406030204" pitchFamily="18" charset="0"/>
              </a:rPr>
              <a:t>reliable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valid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responsive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assessment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/>
              <a:t>Physical</a:t>
            </a:r>
            <a:r>
              <a:rPr lang="cs-CZ" sz="2800" dirty="0" smtClean="0"/>
              <a:t> </a:t>
            </a:r>
            <a:r>
              <a:rPr lang="cs-CZ" sz="2800" dirty="0" err="1" smtClean="0"/>
              <a:t>inactivity</a:t>
            </a:r>
            <a:r>
              <a:rPr lang="cs-CZ" sz="2800" dirty="0" smtClean="0"/>
              <a:t> </a:t>
            </a:r>
            <a:r>
              <a:rPr lang="cs-CZ" sz="2800" dirty="0" err="1" smtClean="0"/>
              <a:t>is</a:t>
            </a:r>
            <a:r>
              <a:rPr lang="cs-CZ" sz="2800" dirty="0" smtClean="0"/>
              <a:t> </a:t>
            </a:r>
            <a:r>
              <a:rPr lang="cs-CZ" sz="2800" dirty="0" err="1" smtClean="0"/>
              <a:t>defined</a:t>
            </a:r>
            <a:r>
              <a:rPr lang="cs-CZ" sz="2800" dirty="0" smtClean="0"/>
              <a:t> as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fourth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the</a:t>
            </a:r>
            <a:r>
              <a:rPr lang="cs-CZ" sz="2800" dirty="0" smtClean="0"/>
              <a:t> major risk </a:t>
            </a:r>
            <a:r>
              <a:rPr lang="cs-CZ" sz="2800" dirty="0" err="1" smtClean="0"/>
              <a:t>factors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global</a:t>
            </a:r>
            <a:r>
              <a:rPr lang="cs-CZ" sz="2800" dirty="0" smtClean="0"/>
              <a:t> mortality</a:t>
            </a:r>
            <a:br>
              <a:rPr lang="cs-CZ" sz="2800" dirty="0" smtClean="0"/>
            </a:br>
            <a:endParaRPr lang="cs-CZ" sz="2800" dirty="0" smtClean="0">
              <a:latin typeface="Cambria" panose="02040503050406030204" pitchFamily="18" charset="0"/>
            </a:endParaRP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042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Quantifying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Units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Measure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Indicative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PA </a:t>
            </a:r>
            <a:r>
              <a:rPr lang="cs-CZ" sz="3600" b="1" dirty="0" err="1" smtClean="0">
                <a:solidFill>
                  <a:srgbClr val="0070C0"/>
                </a:solidFill>
              </a:rPr>
              <a:t>Level</a:t>
            </a:r>
            <a:endParaRPr lang="cs-CZ" sz="3600" dirty="0"/>
          </a:p>
        </p:txBody>
      </p:sp>
      <p:pic>
        <p:nvPicPr>
          <p:cNvPr id="4" name="Zástupný symbol pro obsah 3" descr="14408058_10207214307221481_209768301_o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7786742" cy="4857784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8694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Available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</a:rPr>
              <a:t> PA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42984"/>
            <a:ext cx="8229600" cy="5286412"/>
          </a:xfrm>
        </p:spPr>
        <p:txBody>
          <a:bodyPr/>
          <a:lstStyle/>
          <a:p>
            <a:r>
              <a:rPr lang="cs-CZ" dirty="0" err="1" smtClean="0">
                <a:solidFill>
                  <a:srgbClr val="FF0000"/>
                </a:solidFill>
              </a:rPr>
              <a:t>Subjective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methodologies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rely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to </a:t>
            </a:r>
            <a:r>
              <a:rPr lang="cs-CZ" dirty="0" err="1" smtClean="0"/>
              <a:t>record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as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 to </a:t>
            </a:r>
            <a:r>
              <a:rPr lang="cs-CZ" dirty="0" err="1" smtClean="0"/>
              <a:t>recall</a:t>
            </a:r>
            <a:r>
              <a:rPr lang="cs-CZ" dirty="0" smtClean="0"/>
              <a:t> </a:t>
            </a:r>
            <a:r>
              <a:rPr lang="cs-CZ" dirty="0" err="1" smtClean="0"/>
              <a:t>previous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(</a:t>
            </a:r>
            <a:r>
              <a:rPr lang="cs-CZ" dirty="0" err="1" smtClean="0"/>
              <a:t>questionnaires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diaries</a:t>
            </a:r>
            <a:r>
              <a:rPr lang="cs-CZ" dirty="0" smtClean="0"/>
              <a:t>/</a:t>
            </a:r>
            <a:r>
              <a:rPr lang="cs-CZ" dirty="0" err="1" smtClean="0"/>
              <a:t>logs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rgbClr val="FF0000"/>
                </a:solidFill>
              </a:rPr>
              <a:t>Objective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methodologies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/>
              <a:t>include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wearable</a:t>
            </a:r>
            <a:r>
              <a:rPr lang="cs-CZ" dirty="0" smtClean="0"/>
              <a:t> </a:t>
            </a:r>
            <a:r>
              <a:rPr lang="cs-CZ" dirty="0" err="1" smtClean="0"/>
              <a:t>monitors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directly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r>
              <a:rPr lang="cs-CZ" dirty="0" smtClean="0"/>
              <a:t> 1 </a:t>
            </a:r>
            <a:r>
              <a:rPr lang="cs-CZ" dirty="0" err="1" smtClean="0"/>
              <a:t>or</a:t>
            </a:r>
            <a:r>
              <a:rPr lang="cs-CZ" dirty="0" smtClean="0"/>
              <a:t> more </a:t>
            </a:r>
            <a:r>
              <a:rPr lang="cs-CZ" dirty="0" err="1" smtClean="0"/>
              <a:t>biosignals</a:t>
            </a:r>
            <a:r>
              <a:rPr lang="cs-CZ" dirty="0" smtClean="0"/>
              <a:t>, such as </a:t>
            </a:r>
            <a:r>
              <a:rPr lang="cs-CZ" dirty="0" err="1" smtClean="0"/>
              <a:t>acceleration</a:t>
            </a:r>
            <a:r>
              <a:rPr lang="cs-CZ" dirty="0" smtClean="0"/>
              <a:t>, </a:t>
            </a:r>
            <a:r>
              <a:rPr lang="cs-CZ" dirty="0" err="1" smtClean="0"/>
              <a:t>heart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indicator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 </a:t>
            </a:r>
            <a:r>
              <a:rPr lang="cs-CZ" dirty="0" err="1" smtClean="0"/>
              <a:t>or</a:t>
            </a:r>
            <a:r>
              <a:rPr lang="cs-CZ" dirty="0" smtClean="0"/>
              <a:t> EE, as </a:t>
            </a:r>
            <a:r>
              <a:rPr lang="cs-CZ" dirty="0" err="1" smtClean="0"/>
              <a:t>they</a:t>
            </a:r>
            <a:r>
              <a:rPr lang="cs-CZ" dirty="0" smtClean="0"/>
              <a:t> </a:t>
            </a:r>
            <a:r>
              <a:rPr lang="cs-CZ" dirty="0" err="1" smtClean="0"/>
              <a:t>occur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14339250_10207214382943374_1703354135_o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Subjective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</a:rPr>
              <a:t> PA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5720" y="1071546"/>
            <a:ext cx="8401080" cy="57864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sz="3800" b="1" dirty="0" err="1" smtClean="0">
                <a:solidFill>
                  <a:srgbClr val="C00000"/>
                </a:solidFill>
              </a:rPr>
              <a:t>Consideration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for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researchers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when</a:t>
            </a:r>
            <a:r>
              <a:rPr lang="cs-CZ" sz="3800" b="1" dirty="0" smtClean="0">
                <a:solidFill>
                  <a:srgbClr val="C00000"/>
                </a:solidFill>
              </a:rPr>
              <a:t> </a:t>
            </a:r>
            <a:r>
              <a:rPr lang="cs-CZ" sz="3800" b="1" dirty="0" err="1" smtClean="0">
                <a:solidFill>
                  <a:srgbClr val="C00000"/>
                </a:solidFill>
              </a:rPr>
              <a:t>using</a:t>
            </a:r>
            <a:endParaRPr lang="cs-CZ" sz="3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sz="3800" b="1" dirty="0" err="1" smtClean="0">
                <a:solidFill>
                  <a:srgbClr val="C00000"/>
                </a:solidFill>
              </a:rPr>
              <a:t>questionnaires</a:t>
            </a:r>
            <a:endParaRPr lang="cs-CZ" sz="3800" b="1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exactly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 to </a:t>
            </a:r>
            <a:r>
              <a:rPr lang="cs-CZ" dirty="0" err="1" smtClean="0"/>
              <a:t>measure</a:t>
            </a:r>
            <a:r>
              <a:rPr lang="cs-CZ" dirty="0" smtClean="0"/>
              <a:t>: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dimension</a:t>
            </a:r>
            <a:r>
              <a:rPr lang="cs-CZ" dirty="0" smtClean="0"/>
              <a:t> (s)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(s) </a:t>
            </a:r>
            <a:r>
              <a:rPr lang="cs-CZ" dirty="0" err="1" smtClean="0"/>
              <a:t>of</a:t>
            </a:r>
            <a:r>
              <a:rPr lang="cs-CZ" dirty="0" smtClean="0"/>
              <a:t> PA?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frame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?</a:t>
            </a:r>
          </a:p>
          <a:p>
            <a:r>
              <a:rPr lang="cs-CZ" dirty="0" smtClean="0"/>
              <a:t>Has </a:t>
            </a:r>
            <a:r>
              <a:rPr lang="cs-CZ" dirty="0" err="1" smtClean="0"/>
              <a:t>the</a:t>
            </a:r>
            <a:r>
              <a:rPr lang="cs-CZ" dirty="0" smtClean="0"/>
              <a:t> instrument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tested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reliability</a:t>
            </a:r>
            <a:r>
              <a:rPr lang="cs-CZ" dirty="0" smtClean="0"/>
              <a:t>?</a:t>
            </a:r>
          </a:p>
          <a:p>
            <a:r>
              <a:rPr lang="cs-CZ" dirty="0" smtClean="0"/>
              <a:t>Has </a:t>
            </a:r>
            <a:r>
              <a:rPr lang="cs-CZ" dirty="0" err="1" smtClean="0"/>
              <a:t>appropriate</a:t>
            </a:r>
            <a:r>
              <a:rPr lang="cs-CZ" dirty="0" smtClean="0"/>
              <a:t> </a:t>
            </a:r>
            <a:r>
              <a:rPr lang="cs-CZ" dirty="0" err="1" smtClean="0"/>
              <a:t>validation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undertaken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,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objective</a:t>
            </a:r>
            <a:r>
              <a:rPr lang="cs-CZ" dirty="0" smtClean="0"/>
              <a:t> </a:t>
            </a:r>
            <a:r>
              <a:rPr lang="cs-CZ" dirty="0" err="1" smtClean="0"/>
              <a:t>measure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validation</a:t>
            </a:r>
            <a:r>
              <a:rPr lang="cs-CZ" dirty="0" smtClean="0"/>
              <a:t> </a:t>
            </a:r>
            <a:r>
              <a:rPr lang="cs-CZ" dirty="0" err="1" smtClean="0"/>
              <a:t>undertaken</a:t>
            </a:r>
            <a:r>
              <a:rPr lang="cs-CZ" dirty="0" smtClean="0"/>
              <a:t> in a </a:t>
            </a:r>
            <a:r>
              <a:rPr lang="cs-CZ" dirty="0" err="1" smtClean="0"/>
              <a:t>similar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outcome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questionnare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does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fit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</a:t>
            </a:r>
            <a:r>
              <a:rPr lang="cs-CZ" dirty="0" err="1" smtClean="0"/>
              <a:t>question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administered</a:t>
            </a:r>
            <a:r>
              <a:rPr lang="cs-CZ" dirty="0" smtClean="0"/>
              <a:t> (</a:t>
            </a:r>
            <a:r>
              <a:rPr lang="cs-CZ" dirty="0" err="1" smtClean="0"/>
              <a:t>face</a:t>
            </a:r>
            <a:r>
              <a:rPr lang="cs-CZ" dirty="0" smtClean="0"/>
              <a:t>-to-</a:t>
            </a:r>
            <a:r>
              <a:rPr lang="cs-CZ" dirty="0" err="1" smtClean="0"/>
              <a:t>face</a:t>
            </a:r>
            <a:r>
              <a:rPr lang="cs-CZ" dirty="0" smtClean="0"/>
              <a:t>, by </a:t>
            </a:r>
            <a:r>
              <a:rPr lang="cs-CZ" dirty="0" err="1" smtClean="0"/>
              <a:t>telephone</a:t>
            </a:r>
            <a:r>
              <a:rPr lang="cs-CZ" dirty="0" smtClean="0"/>
              <a:t>, Internet, </a:t>
            </a:r>
            <a:r>
              <a:rPr lang="cs-CZ" dirty="0" err="1" smtClean="0"/>
              <a:t>through</a:t>
            </a:r>
            <a:r>
              <a:rPr lang="cs-CZ" dirty="0" smtClean="0"/>
              <a:t> post)?</a:t>
            </a:r>
          </a:p>
          <a:p>
            <a:r>
              <a:rPr lang="cs-CZ" dirty="0" err="1" smtClean="0"/>
              <a:t>How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data </a:t>
            </a:r>
            <a:r>
              <a:rPr lang="cs-CZ" dirty="0" err="1" smtClean="0"/>
              <a:t>cleaned</a:t>
            </a:r>
            <a:r>
              <a:rPr lang="cs-CZ" dirty="0" smtClean="0"/>
              <a:t>, </a:t>
            </a:r>
            <a:r>
              <a:rPr lang="cs-CZ" dirty="0" err="1" smtClean="0"/>
              <a:t>reduced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analysed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constitute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outlier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invalid </a:t>
            </a:r>
            <a:r>
              <a:rPr lang="cs-CZ" dirty="0" err="1" smtClean="0"/>
              <a:t>recording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done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missing</a:t>
            </a:r>
            <a:r>
              <a:rPr lang="cs-CZ" dirty="0" smtClean="0"/>
              <a:t> data, </a:t>
            </a:r>
            <a:r>
              <a:rPr lang="cs-CZ" dirty="0" err="1" smtClean="0"/>
              <a:t>and</a:t>
            </a:r>
            <a:r>
              <a:rPr lang="cs-CZ" dirty="0" smtClean="0"/>
              <a:t> in case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inputing</a:t>
            </a:r>
            <a:r>
              <a:rPr lang="cs-CZ" dirty="0" smtClean="0"/>
              <a:t> data </a:t>
            </a:r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basis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/>
              <a:t>decisions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population</a:t>
            </a:r>
            <a:r>
              <a:rPr lang="cs-CZ" dirty="0" smtClean="0"/>
              <a:t> 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 </a:t>
            </a:r>
            <a:r>
              <a:rPr lang="cs-CZ" dirty="0" err="1" smtClean="0"/>
              <a:t>been</a:t>
            </a:r>
            <a:r>
              <a:rPr lang="cs-CZ" dirty="0" smtClean="0"/>
              <a:t> </a:t>
            </a:r>
            <a:r>
              <a:rPr lang="cs-CZ" dirty="0" err="1" smtClean="0"/>
              <a:t>designed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responsiveness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?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85794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Subjective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</a:rPr>
              <a:t> PA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4282" y="857232"/>
            <a:ext cx="8715436" cy="614366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b="1" dirty="0" smtClean="0">
                <a:solidFill>
                  <a:srgbClr val="C00000"/>
                </a:solidFill>
              </a:rPr>
              <a:t>A) </a:t>
            </a:r>
            <a:r>
              <a:rPr lang="cs-CZ" b="1" dirty="0" err="1" smtClean="0">
                <a:solidFill>
                  <a:srgbClr val="C00000"/>
                </a:solidFill>
              </a:rPr>
              <a:t>Physical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Activity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Questionnaires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smtClean="0"/>
              <a:t>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dimensions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domains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 </a:t>
            </a:r>
            <a:r>
              <a:rPr lang="cs-CZ" dirty="0" err="1" smtClean="0"/>
              <a:t>behaviors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either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reported</a:t>
            </a:r>
            <a:r>
              <a:rPr lang="cs-CZ" dirty="0" smtClean="0"/>
              <a:t> </a:t>
            </a:r>
            <a:r>
              <a:rPr lang="cs-CZ" dirty="0" err="1" smtClean="0"/>
              <a:t>responses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interviews</a:t>
            </a: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1. </a:t>
            </a:r>
            <a:r>
              <a:rPr lang="cs-CZ" b="1" dirty="0" err="1" smtClean="0">
                <a:solidFill>
                  <a:srgbClr val="FF0000"/>
                </a:solidFill>
              </a:rPr>
              <a:t>Global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Physical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Activity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Questionnaires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cs-CZ" dirty="0" err="1" smtClean="0"/>
              <a:t>Provide</a:t>
            </a:r>
            <a:r>
              <a:rPr lang="cs-CZ" dirty="0" smtClean="0"/>
              <a:t> a </a:t>
            </a:r>
            <a:r>
              <a:rPr lang="cs-CZ" dirty="0" err="1" smtClean="0">
                <a:solidFill>
                  <a:srgbClr val="00B050"/>
                </a:solidFill>
              </a:rPr>
              <a:t>quick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overview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a person´s PA </a:t>
            </a:r>
            <a:r>
              <a:rPr lang="cs-CZ" dirty="0" err="1" smtClean="0">
                <a:solidFill>
                  <a:srgbClr val="00B050"/>
                </a:solidFill>
              </a:rPr>
              <a:t>level</a:t>
            </a:r>
            <a:endParaRPr lang="cs-CZ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cs-CZ" dirty="0" err="1" smtClean="0"/>
              <a:t>Typically</a:t>
            </a:r>
            <a:r>
              <a:rPr lang="cs-CZ" dirty="0" smtClean="0"/>
              <a:t> </a:t>
            </a:r>
            <a:r>
              <a:rPr lang="cs-CZ" dirty="0" err="1" smtClean="0"/>
              <a:t>short</a:t>
            </a:r>
            <a:r>
              <a:rPr lang="cs-CZ" dirty="0" smtClean="0"/>
              <a:t> (2 – 4 </a:t>
            </a:r>
            <a:r>
              <a:rPr lang="cs-CZ" dirty="0" err="1" smtClean="0"/>
              <a:t>items</a:t>
            </a:r>
            <a:r>
              <a:rPr lang="cs-CZ" dirty="0" smtClean="0"/>
              <a:t>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identify</a:t>
            </a:r>
            <a:r>
              <a:rPr lang="cs-CZ" dirty="0" smtClean="0"/>
              <a:t> </a:t>
            </a:r>
            <a:r>
              <a:rPr lang="cs-CZ" dirty="0" err="1" smtClean="0"/>
              <a:t>whether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meets</a:t>
            </a:r>
            <a:r>
              <a:rPr lang="cs-CZ" dirty="0" smtClean="0"/>
              <a:t> a PA standard (</a:t>
            </a:r>
            <a:r>
              <a:rPr lang="cs-CZ" dirty="0" err="1" smtClean="0"/>
              <a:t>e.g</a:t>
            </a:r>
            <a:r>
              <a:rPr lang="cs-CZ" dirty="0" smtClean="0"/>
              <a:t>. 150 min/</a:t>
            </a:r>
            <a:r>
              <a:rPr lang="cs-CZ" dirty="0" err="1" smtClean="0"/>
              <a:t>wk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to </a:t>
            </a:r>
            <a:r>
              <a:rPr lang="cs-CZ" dirty="0" err="1" smtClean="0"/>
              <a:t>vigorous</a:t>
            </a:r>
            <a:r>
              <a:rPr lang="cs-CZ" dirty="0" smtClean="0"/>
              <a:t> PA)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provide</a:t>
            </a:r>
            <a:r>
              <a:rPr lang="cs-CZ" dirty="0" smtClean="0"/>
              <a:t> a </a:t>
            </a:r>
            <a:r>
              <a:rPr lang="cs-CZ" dirty="0" err="1" smtClean="0"/>
              <a:t>classification</a:t>
            </a:r>
            <a:r>
              <a:rPr lang="cs-CZ" dirty="0" smtClean="0"/>
              <a:t> (</a:t>
            </a:r>
            <a:r>
              <a:rPr lang="cs-CZ" dirty="0" err="1" smtClean="0"/>
              <a:t>e.g</a:t>
            </a:r>
            <a:r>
              <a:rPr lang="cs-CZ" dirty="0" smtClean="0"/>
              <a:t>. </a:t>
            </a:r>
            <a:r>
              <a:rPr lang="cs-CZ" dirty="0" err="1" smtClean="0"/>
              <a:t>active</a:t>
            </a:r>
            <a:r>
              <a:rPr lang="cs-CZ" dirty="0" smtClean="0"/>
              <a:t> versus </a:t>
            </a:r>
            <a:r>
              <a:rPr lang="cs-CZ" dirty="0" err="1" smtClean="0"/>
              <a:t>inactive</a:t>
            </a:r>
            <a:r>
              <a:rPr lang="cs-CZ" dirty="0" smtClean="0"/>
              <a:t>)</a:t>
            </a:r>
          </a:p>
          <a:p>
            <a:pPr marL="514350" indent="-514350"/>
            <a:r>
              <a:rPr lang="cs-CZ" dirty="0" err="1" smtClean="0"/>
              <a:t>Preferred</a:t>
            </a:r>
            <a:r>
              <a:rPr lang="cs-CZ" dirty="0" smtClean="0"/>
              <a:t> in many </a:t>
            </a:r>
            <a:r>
              <a:rPr lang="cs-CZ" dirty="0" err="1" smtClean="0">
                <a:solidFill>
                  <a:srgbClr val="00B050"/>
                </a:solidFill>
              </a:rPr>
              <a:t>clinical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settings</a:t>
            </a:r>
            <a:r>
              <a:rPr lang="cs-CZ" dirty="0" smtClean="0">
                <a:solidFill>
                  <a:srgbClr val="00B050"/>
                </a:solidFill>
              </a:rPr>
              <a:t>, </a:t>
            </a:r>
            <a:r>
              <a:rPr lang="cs-CZ" dirty="0" err="1" smtClean="0">
                <a:solidFill>
                  <a:srgbClr val="00B050"/>
                </a:solidFill>
              </a:rPr>
              <a:t>epidemiological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studies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surveillance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settings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for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their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ease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administration</a:t>
            </a:r>
            <a:r>
              <a:rPr lang="cs-CZ" dirty="0" smtClean="0">
                <a:solidFill>
                  <a:srgbClr val="00B050"/>
                </a:solidFill>
              </a:rPr>
              <a:t>, </a:t>
            </a:r>
            <a:r>
              <a:rPr lang="cs-CZ" dirty="0" err="1" smtClean="0">
                <a:solidFill>
                  <a:srgbClr val="00B050"/>
                </a:solidFill>
              </a:rPr>
              <a:t>brevity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ability</a:t>
            </a:r>
            <a:r>
              <a:rPr lang="cs-CZ" dirty="0" smtClean="0">
                <a:solidFill>
                  <a:srgbClr val="00B050"/>
                </a:solidFill>
              </a:rPr>
              <a:t> to </a:t>
            </a:r>
            <a:r>
              <a:rPr lang="cs-CZ" dirty="0" err="1" smtClean="0">
                <a:solidFill>
                  <a:srgbClr val="00B050"/>
                </a:solidFill>
              </a:rPr>
              <a:t>determine</a:t>
            </a:r>
            <a:r>
              <a:rPr lang="cs-CZ" dirty="0" smtClean="0">
                <a:solidFill>
                  <a:srgbClr val="00B050"/>
                </a:solidFill>
              </a:rPr>
              <a:t> a PA </a:t>
            </a:r>
            <a:r>
              <a:rPr lang="cs-CZ" dirty="0" err="1" smtClean="0">
                <a:solidFill>
                  <a:srgbClr val="00B050"/>
                </a:solidFill>
              </a:rPr>
              <a:t>score</a:t>
            </a:r>
            <a:endParaRPr lang="cs-CZ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b="1" smtClean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 </a:t>
            </a:r>
            <a:r>
              <a:rPr lang="cs-CZ" b="1" dirty="0" err="1" smtClean="0">
                <a:solidFill>
                  <a:srgbClr val="FF0000"/>
                </a:solidFill>
              </a:rPr>
              <a:t>Short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Recall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Physical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Activity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Questionnaires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514350" indent="-514350"/>
            <a:r>
              <a:rPr lang="cs-CZ" dirty="0" err="1" smtClean="0"/>
              <a:t>Provide</a:t>
            </a:r>
            <a:r>
              <a:rPr lang="cs-CZ" dirty="0" smtClean="0"/>
              <a:t> a </a:t>
            </a:r>
            <a:r>
              <a:rPr lang="cs-CZ" dirty="0" err="1" smtClean="0">
                <a:solidFill>
                  <a:srgbClr val="00B050"/>
                </a:solidFill>
              </a:rPr>
              <a:t>quick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assessment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the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total</a:t>
            </a:r>
            <a:r>
              <a:rPr lang="cs-CZ" dirty="0" smtClean="0">
                <a:solidFill>
                  <a:srgbClr val="00B050"/>
                </a:solidFill>
              </a:rPr>
              <a:t> volume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PA </a:t>
            </a:r>
            <a:r>
              <a:rPr lang="cs-CZ" dirty="0" err="1" smtClean="0">
                <a:solidFill>
                  <a:srgbClr val="00B050"/>
                </a:solidFill>
              </a:rPr>
              <a:t>classified</a:t>
            </a:r>
            <a:r>
              <a:rPr lang="cs-CZ" dirty="0" smtClean="0">
                <a:solidFill>
                  <a:srgbClr val="00B050"/>
                </a:solidFill>
              </a:rPr>
              <a:t> by </a:t>
            </a:r>
            <a:r>
              <a:rPr lang="cs-CZ" dirty="0" err="1" smtClean="0">
                <a:solidFill>
                  <a:srgbClr val="00B050"/>
                </a:solidFill>
              </a:rPr>
              <a:t>dimension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intensity </a:t>
            </a:r>
            <a:r>
              <a:rPr lang="cs-CZ" dirty="0" err="1" smtClean="0">
                <a:solidFill>
                  <a:srgbClr val="00B050"/>
                </a:solidFill>
              </a:rPr>
              <a:t>level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or</a:t>
            </a:r>
            <a:r>
              <a:rPr lang="cs-CZ" dirty="0" smtClean="0">
                <a:solidFill>
                  <a:srgbClr val="00B050"/>
                </a:solidFill>
              </a:rPr>
              <a:t> by </a:t>
            </a:r>
            <a:r>
              <a:rPr lang="cs-CZ" dirty="0" err="1" smtClean="0">
                <a:solidFill>
                  <a:srgbClr val="00B050"/>
                </a:solidFill>
              </a:rPr>
              <a:t>domain</a:t>
            </a:r>
            <a:endParaRPr lang="cs-CZ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cs-CZ" dirty="0" smtClean="0"/>
              <a:t>Are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determine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proportion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r>
              <a:rPr lang="cs-CZ" dirty="0" smtClean="0"/>
              <a:t> meeting </a:t>
            </a:r>
            <a:r>
              <a:rPr lang="cs-CZ" dirty="0" err="1" smtClean="0"/>
              <a:t>national</a:t>
            </a:r>
            <a:r>
              <a:rPr lang="cs-CZ" dirty="0" smtClean="0"/>
              <a:t> PA </a:t>
            </a:r>
            <a:r>
              <a:rPr lang="cs-CZ" dirty="0" err="1" smtClean="0"/>
              <a:t>guidelines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in </a:t>
            </a:r>
            <a:r>
              <a:rPr lang="cs-CZ" dirty="0" err="1" smtClean="0">
                <a:solidFill>
                  <a:srgbClr val="00B050"/>
                </a:solidFill>
              </a:rPr>
              <a:t>surveillance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descriptive</a:t>
            </a:r>
            <a:r>
              <a:rPr lang="cs-CZ" dirty="0" smtClean="0">
                <a:solidFill>
                  <a:srgbClr val="00B050"/>
                </a:solidFill>
              </a:rPr>
              <a:t> epidemiology </a:t>
            </a:r>
            <a:r>
              <a:rPr lang="cs-CZ" dirty="0" err="1" smtClean="0">
                <a:solidFill>
                  <a:srgbClr val="00B050"/>
                </a:solidFill>
              </a:rPr>
              <a:t>settings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to </a:t>
            </a:r>
            <a:r>
              <a:rPr lang="cs-CZ" dirty="0" err="1" smtClean="0">
                <a:solidFill>
                  <a:srgbClr val="00B050"/>
                </a:solidFill>
              </a:rPr>
              <a:t>identify</a:t>
            </a:r>
            <a:r>
              <a:rPr lang="cs-CZ" dirty="0" smtClean="0">
                <a:solidFill>
                  <a:srgbClr val="00B050"/>
                </a:solidFill>
              </a:rPr>
              <a:t> PA </a:t>
            </a:r>
            <a:r>
              <a:rPr lang="cs-CZ" dirty="0" err="1" smtClean="0">
                <a:solidFill>
                  <a:srgbClr val="00B050"/>
                </a:solidFill>
              </a:rPr>
              <a:t>behavior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change</a:t>
            </a:r>
            <a:r>
              <a:rPr lang="cs-CZ" dirty="0" smtClean="0">
                <a:solidFill>
                  <a:srgbClr val="00B050"/>
                </a:solidFill>
              </a:rPr>
              <a:t> in </a:t>
            </a:r>
            <a:r>
              <a:rPr lang="cs-CZ" dirty="0" err="1" smtClean="0">
                <a:solidFill>
                  <a:srgbClr val="00B050"/>
                </a:solidFill>
              </a:rPr>
              <a:t>intervention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studies</a:t>
            </a:r>
            <a:endParaRPr lang="cs-CZ" dirty="0" smtClean="0">
              <a:solidFill>
                <a:srgbClr val="00B050"/>
              </a:solidFill>
            </a:endParaRPr>
          </a:p>
          <a:p>
            <a:pPr marL="514350" indent="-514350"/>
            <a:r>
              <a:rPr lang="cs-CZ" dirty="0" err="1" smtClean="0"/>
              <a:t>Generally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7 to 12 </a:t>
            </a:r>
            <a:r>
              <a:rPr lang="cs-CZ" dirty="0" err="1" smtClean="0"/>
              <a:t>items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self</a:t>
            </a:r>
            <a:r>
              <a:rPr lang="cs-CZ" dirty="0" smtClean="0"/>
              <a:t>-</a:t>
            </a:r>
            <a:r>
              <a:rPr lang="cs-CZ" dirty="0" err="1" smtClean="0"/>
              <a:t>administered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interviewer</a:t>
            </a:r>
            <a:r>
              <a:rPr lang="cs-CZ" dirty="0" smtClean="0"/>
              <a:t> </a:t>
            </a:r>
            <a:r>
              <a:rPr lang="cs-CZ" dirty="0" err="1" smtClean="0"/>
              <a:t>administered</a:t>
            </a:r>
            <a:endParaRPr lang="cs-CZ" dirty="0" smtClean="0"/>
          </a:p>
          <a:p>
            <a:pPr marL="514350" indent="-514350"/>
            <a:r>
              <a:rPr lang="cs-CZ" dirty="0" smtClean="0"/>
              <a:t>A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a </a:t>
            </a:r>
            <a:r>
              <a:rPr lang="cs-CZ" dirty="0" err="1" smtClean="0"/>
              <a:t>simple</a:t>
            </a:r>
            <a:r>
              <a:rPr lang="cs-CZ" dirty="0" smtClean="0"/>
              <a:t> </a:t>
            </a:r>
            <a:r>
              <a:rPr lang="cs-CZ" dirty="0" err="1" smtClean="0"/>
              <a:t>ordinal</a:t>
            </a:r>
            <a:r>
              <a:rPr lang="cs-CZ" dirty="0" smtClean="0"/>
              <a:t> </a:t>
            </a:r>
            <a:r>
              <a:rPr lang="cs-CZ" dirty="0" err="1" smtClean="0"/>
              <a:t>number</a:t>
            </a:r>
            <a:r>
              <a:rPr lang="cs-CZ" dirty="0" smtClean="0"/>
              <a:t>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cs-CZ" dirty="0" err="1" smtClean="0"/>
              <a:t>numbers</a:t>
            </a:r>
            <a:r>
              <a:rPr lang="cs-CZ" dirty="0" smtClean="0"/>
              <a:t> </a:t>
            </a:r>
            <a:r>
              <a:rPr lang="cs-CZ" dirty="0" err="1" smtClean="0"/>
              <a:t>reflecting</a:t>
            </a:r>
            <a:r>
              <a:rPr lang="cs-CZ" dirty="0" smtClean="0"/>
              <a:t> </a:t>
            </a:r>
            <a:r>
              <a:rPr lang="cs-CZ" dirty="0" err="1" smtClean="0"/>
              <a:t>greater</a:t>
            </a:r>
            <a:r>
              <a:rPr lang="cs-CZ" dirty="0" smtClean="0"/>
              <a:t> </a:t>
            </a:r>
            <a:r>
              <a:rPr lang="cs-CZ" dirty="0" err="1" smtClean="0"/>
              <a:t>levels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, </a:t>
            </a:r>
            <a:r>
              <a:rPr lang="cs-CZ" dirty="0" err="1" smtClean="0"/>
              <a:t>or</a:t>
            </a:r>
            <a:r>
              <a:rPr lang="cs-CZ" dirty="0" smtClean="0"/>
              <a:t> a volume </a:t>
            </a:r>
            <a:r>
              <a:rPr lang="cs-CZ" dirty="0" err="1" smtClean="0"/>
              <a:t>score</a:t>
            </a:r>
            <a:r>
              <a:rPr lang="cs-CZ" dirty="0" smtClean="0"/>
              <a:t> </a:t>
            </a:r>
            <a:r>
              <a:rPr lang="cs-CZ" dirty="0" err="1" smtClean="0"/>
              <a:t>computed</a:t>
            </a:r>
            <a:r>
              <a:rPr lang="cs-CZ" dirty="0" smtClean="0"/>
              <a:t> by </a:t>
            </a:r>
            <a:r>
              <a:rPr lang="cs-CZ" dirty="0" err="1" smtClean="0"/>
              <a:t>multiplying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frequency</a:t>
            </a:r>
            <a:r>
              <a:rPr lang="cs-CZ" dirty="0" smtClean="0"/>
              <a:t> in </a:t>
            </a:r>
            <a:r>
              <a:rPr lang="cs-CZ" dirty="0" err="1" smtClean="0"/>
              <a:t>sessions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 </a:t>
            </a:r>
            <a:r>
              <a:rPr lang="cs-CZ" dirty="0" err="1" smtClean="0"/>
              <a:t>week</a:t>
            </a:r>
            <a:r>
              <a:rPr lang="cs-CZ" dirty="0" smtClean="0"/>
              <a:t> (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month</a:t>
            </a:r>
            <a:r>
              <a:rPr lang="cs-CZ" dirty="0" smtClean="0"/>
              <a:t>), </a:t>
            </a:r>
            <a:r>
              <a:rPr lang="cs-CZ" dirty="0" err="1" smtClean="0"/>
              <a:t>minutes</a:t>
            </a:r>
            <a:r>
              <a:rPr lang="cs-CZ" dirty="0" smtClean="0"/>
              <a:t> per </a:t>
            </a:r>
            <a:r>
              <a:rPr lang="cs-CZ" dirty="0" err="1" smtClean="0"/>
              <a:t>session</a:t>
            </a:r>
            <a:r>
              <a:rPr lang="cs-CZ" dirty="0" smtClean="0"/>
              <a:t>, </a:t>
            </a:r>
            <a:r>
              <a:rPr lang="cs-CZ" dirty="0" err="1" smtClean="0"/>
              <a:t>and</a:t>
            </a:r>
            <a:r>
              <a:rPr lang="cs-CZ" dirty="0" smtClean="0"/>
              <a:t> intensity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recalled</a:t>
            </a:r>
            <a:r>
              <a:rPr lang="cs-CZ" dirty="0" smtClean="0"/>
              <a:t>. </a:t>
            </a:r>
            <a:r>
              <a:rPr lang="cs-CZ" dirty="0" err="1" smtClean="0">
                <a:solidFill>
                  <a:srgbClr val="00B050"/>
                </a:solidFill>
              </a:rPr>
              <a:t>The</a:t>
            </a:r>
            <a:r>
              <a:rPr lang="cs-CZ" dirty="0" smtClean="0">
                <a:solidFill>
                  <a:srgbClr val="00B050"/>
                </a:solidFill>
              </a:rPr>
              <a:t> intensity </a:t>
            </a:r>
            <a:r>
              <a:rPr lang="cs-CZ" dirty="0" err="1" smtClean="0">
                <a:solidFill>
                  <a:srgbClr val="00B050"/>
                </a:solidFill>
              </a:rPr>
              <a:t>often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expressed</a:t>
            </a:r>
            <a:r>
              <a:rPr lang="cs-CZ" dirty="0" smtClean="0">
                <a:solidFill>
                  <a:srgbClr val="00B050"/>
                </a:solidFill>
              </a:rPr>
              <a:t> as </a:t>
            </a:r>
            <a:r>
              <a:rPr lang="cs-CZ" dirty="0" err="1" smtClean="0">
                <a:solidFill>
                  <a:srgbClr val="00B050"/>
                </a:solidFill>
              </a:rPr>
              <a:t>METs</a:t>
            </a:r>
            <a:r>
              <a:rPr lang="cs-CZ" dirty="0" smtClean="0">
                <a:solidFill>
                  <a:srgbClr val="00B050"/>
                </a:solidFill>
              </a:rPr>
              <a:t>.</a:t>
            </a:r>
          </a:p>
          <a:p>
            <a:pPr marL="514350" indent="-514350"/>
            <a:r>
              <a:rPr lang="cs-CZ" dirty="0" err="1" smtClean="0"/>
              <a:t>International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 (IPAQ)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714380"/>
          </a:xfrm>
        </p:spPr>
        <p:txBody>
          <a:bodyPr>
            <a:normAutofit/>
          </a:bodyPr>
          <a:lstStyle/>
          <a:p>
            <a:r>
              <a:rPr lang="cs-CZ" sz="3600" b="1" dirty="0" err="1" smtClean="0">
                <a:solidFill>
                  <a:srgbClr val="0070C0"/>
                </a:solidFill>
              </a:rPr>
              <a:t>Subjective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</a:rPr>
              <a:t> PA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0034" y="785770"/>
            <a:ext cx="8229600" cy="6072230"/>
          </a:xfrm>
        </p:spPr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„</a:t>
            </a:r>
            <a:r>
              <a:rPr lang="cs-CZ" dirty="0" err="1" smtClean="0">
                <a:solidFill>
                  <a:srgbClr val="00B050"/>
                </a:solidFill>
              </a:rPr>
              <a:t>Compendium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Physical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Activities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Energy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Costs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Human</a:t>
            </a:r>
            <a:r>
              <a:rPr lang="cs-CZ" dirty="0" smtClean="0">
                <a:solidFill>
                  <a:srgbClr val="00B050"/>
                </a:solidFill>
              </a:rPr>
              <a:t> PA“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published</a:t>
            </a:r>
            <a:r>
              <a:rPr lang="cs-CZ" dirty="0" smtClean="0"/>
              <a:t> in 1993,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updates</a:t>
            </a:r>
            <a:r>
              <a:rPr lang="cs-CZ" dirty="0" smtClean="0"/>
              <a:t> in 2000 </a:t>
            </a:r>
            <a:r>
              <a:rPr lang="cs-CZ" dirty="0" err="1" smtClean="0"/>
              <a:t>and</a:t>
            </a:r>
            <a:r>
              <a:rPr lang="cs-CZ" dirty="0" smtClean="0"/>
              <a:t> 2011.</a:t>
            </a:r>
          </a:p>
          <a:p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publication</a:t>
            </a:r>
            <a:r>
              <a:rPr lang="cs-CZ" dirty="0" smtClean="0"/>
              <a:t> </a:t>
            </a:r>
            <a:r>
              <a:rPr lang="cs-CZ" dirty="0" err="1" smtClean="0"/>
              <a:t>provides</a:t>
            </a:r>
            <a:r>
              <a:rPr lang="cs-CZ" dirty="0" smtClean="0"/>
              <a:t> a </a:t>
            </a:r>
            <a:r>
              <a:rPr lang="cs-CZ" dirty="0" err="1" smtClean="0">
                <a:solidFill>
                  <a:srgbClr val="00B050"/>
                </a:solidFill>
              </a:rPr>
              <a:t>comprehensive</a:t>
            </a:r>
            <a:r>
              <a:rPr lang="cs-CZ" dirty="0" smtClean="0">
                <a:solidFill>
                  <a:srgbClr val="00B050"/>
                </a:solidFill>
              </a:rPr>
              <a:t> list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physical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activity</a:t>
            </a:r>
            <a:r>
              <a:rPr lang="cs-CZ" dirty="0" smtClean="0">
                <a:solidFill>
                  <a:srgbClr val="00B050"/>
                </a:solidFill>
              </a:rPr>
              <a:t> MET </a:t>
            </a:r>
            <a:r>
              <a:rPr lang="cs-CZ" dirty="0" err="1" smtClean="0">
                <a:solidFill>
                  <a:srgbClr val="00B050"/>
                </a:solidFill>
              </a:rPr>
              <a:t>values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for</a:t>
            </a:r>
            <a:r>
              <a:rPr lang="cs-CZ" dirty="0" smtClean="0">
                <a:solidFill>
                  <a:srgbClr val="00B050"/>
                </a:solidFill>
              </a:rPr>
              <a:t> use in </a:t>
            </a:r>
            <a:r>
              <a:rPr lang="cs-CZ" dirty="0" err="1" smtClean="0">
                <a:solidFill>
                  <a:srgbClr val="00B050"/>
                </a:solidFill>
              </a:rPr>
              <a:t>scoring</a:t>
            </a:r>
            <a:r>
              <a:rPr lang="cs-CZ" dirty="0" smtClean="0">
                <a:solidFill>
                  <a:srgbClr val="00B050"/>
                </a:solidFill>
              </a:rPr>
              <a:t> PA </a:t>
            </a:r>
            <a:r>
              <a:rPr lang="cs-CZ" dirty="0" err="1" smtClean="0">
                <a:solidFill>
                  <a:srgbClr val="00B050"/>
                </a:solidFill>
              </a:rPr>
              <a:t>questionnaires</a:t>
            </a:r>
            <a:endParaRPr lang="cs-CZ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FF0000"/>
                </a:solidFill>
              </a:rPr>
              <a:t>3. </a:t>
            </a:r>
            <a:r>
              <a:rPr lang="cs-CZ" b="1" dirty="0" err="1" smtClean="0">
                <a:solidFill>
                  <a:srgbClr val="FF0000"/>
                </a:solidFill>
              </a:rPr>
              <a:t>Quantitative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History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Physical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Activity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Questionnaires</a:t>
            </a:r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Are </a:t>
            </a:r>
            <a:r>
              <a:rPr lang="cs-CZ" dirty="0" err="1" smtClean="0"/>
              <a:t>detailed</a:t>
            </a:r>
            <a:r>
              <a:rPr lang="cs-CZ" dirty="0" smtClean="0"/>
              <a:t> </a:t>
            </a:r>
            <a:r>
              <a:rPr lang="cs-CZ" dirty="0" err="1" smtClean="0"/>
              <a:t>surveys</a:t>
            </a:r>
            <a:r>
              <a:rPr lang="cs-CZ" dirty="0" smtClean="0"/>
              <a:t>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month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over</a:t>
            </a:r>
            <a:r>
              <a:rPr lang="cs-CZ" dirty="0" smtClean="0"/>
              <a:t> a </a:t>
            </a:r>
            <a:r>
              <a:rPr lang="cs-CZ" dirty="0" err="1" smtClean="0"/>
              <a:t>lifetime</a:t>
            </a:r>
            <a:endParaRPr lang="cs-CZ" dirty="0" smtClean="0"/>
          </a:p>
          <a:p>
            <a:r>
              <a:rPr lang="cs-CZ" dirty="0" smtClean="0"/>
              <a:t>May </a:t>
            </a:r>
            <a:r>
              <a:rPr lang="cs-CZ" dirty="0" err="1" smtClean="0"/>
              <a:t>contain</a:t>
            </a:r>
            <a:r>
              <a:rPr lang="cs-CZ" dirty="0" smtClean="0"/>
              <a:t> 20 to 60 </a:t>
            </a:r>
            <a:r>
              <a:rPr lang="cs-CZ" dirty="0" err="1" smtClean="0"/>
              <a:t>detailed</a:t>
            </a:r>
            <a:r>
              <a:rPr lang="cs-CZ" dirty="0" smtClean="0"/>
              <a:t> </a:t>
            </a:r>
            <a:r>
              <a:rPr lang="cs-CZ" dirty="0" err="1" smtClean="0"/>
              <a:t>questions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are </a:t>
            </a:r>
            <a:r>
              <a:rPr lang="cs-CZ" dirty="0" err="1" smtClean="0"/>
              <a:t>usually</a:t>
            </a:r>
            <a:r>
              <a:rPr lang="cs-CZ" dirty="0" smtClean="0"/>
              <a:t> </a:t>
            </a:r>
            <a:r>
              <a:rPr lang="cs-CZ" dirty="0" err="1" smtClean="0"/>
              <a:t>interviewer</a:t>
            </a:r>
            <a:r>
              <a:rPr lang="cs-CZ" dirty="0" smtClean="0"/>
              <a:t> </a:t>
            </a:r>
            <a:r>
              <a:rPr lang="cs-CZ" dirty="0" err="1" smtClean="0"/>
              <a:t>administered</a:t>
            </a:r>
            <a:endParaRPr lang="cs-CZ" dirty="0" smtClean="0"/>
          </a:p>
          <a:p>
            <a:r>
              <a:rPr lang="cs-CZ" dirty="0" smtClean="0"/>
              <a:t>Are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in </a:t>
            </a:r>
            <a:r>
              <a:rPr lang="cs-CZ" dirty="0" err="1" smtClean="0">
                <a:solidFill>
                  <a:srgbClr val="00B050"/>
                </a:solidFill>
              </a:rPr>
              <a:t>epidemiological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studies</a:t>
            </a:r>
            <a:r>
              <a:rPr lang="cs-CZ" dirty="0" smtClean="0">
                <a:solidFill>
                  <a:srgbClr val="00B050"/>
                </a:solidFill>
              </a:rPr>
              <a:t>  to </a:t>
            </a:r>
            <a:r>
              <a:rPr lang="cs-CZ" dirty="0" err="1" smtClean="0">
                <a:solidFill>
                  <a:srgbClr val="00B050"/>
                </a:solidFill>
              </a:rPr>
              <a:t>understand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what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types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intensities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PA</a:t>
            </a:r>
            <a:r>
              <a:rPr lang="cs-CZ" dirty="0" smtClean="0"/>
              <a:t> </a:t>
            </a:r>
            <a:r>
              <a:rPr lang="cs-CZ" dirty="0" err="1" smtClean="0"/>
              <a:t>contribute</a:t>
            </a:r>
            <a:r>
              <a:rPr lang="cs-CZ" dirty="0" smtClean="0"/>
              <a:t> to </a:t>
            </a:r>
            <a:r>
              <a:rPr lang="cs-CZ" dirty="0" smtClean="0">
                <a:solidFill>
                  <a:srgbClr val="00B050"/>
                </a:solidFill>
              </a:rPr>
              <a:t>mortality</a:t>
            </a:r>
            <a:r>
              <a:rPr lang="cs-CZ" dirty="0" smtClean="0"/>
              <a:t>, as </a:t>
            </a:r>
            <a:r>
              <a:rPr lang="cs-CZ" dirty="0" err="1" smtClean="0"/>
              <a:t>well</a:t>
            </a:r>
            <a:r>
              <a:rPr lang="cs-CZ" dirty="0" smtClean="0"/>
              <a:t> as to </a:t>
            </a:r>
            <a:r>
              <a:rPr lang="cs-CZ" dirty="0" err="1" smtClean="0">
                <a:solidFill>
                  <a:srgbClr val="00B050"/>
                </a:solidFill>
              </a:rPr>
              <a:t>examine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various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types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morbidities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and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health</a:t>
            </a:r>
            <a:r>
              <a:rPr lang="cs-CZ" dirty="0" smtClean="0">
                <a:solidFill>
                  <a:srgbClr val="00B050"/>
                </a:solidFill>
              </a:rPr>
              <a:t>-</a:t>
            </a:r>
            <a:r>
              <a:rPr lang="cs-CZ" dirty="0" err="1" smtClean="0">
                <a:solidFill>
                  <a:srgbClr val="00B050"/>
                </a:solidFill>
              </a:rPr>
              <a:t>enhancing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behaviors</a:t>
            </a:r>
            <a:endParaRPr lang="cs-CZ" dirty="0" smtClean="0">
              <a:solidFill>
                <a:srgbClr val="00B050"/>
              </a:solidFill>
            </a:endParaRPr>
          </a:p>
          <a:p>
            <a:r>
              <a:rPr lang="cs-CZ" dirty="0" smtClean="0"/>
              <a:t>Bone </a:t>
            </a:r>
            <a:r>
              <a:rPr lang="cs-CZ" dirty="0" err="1" smtClean="0"/>
              <a:t>Loading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Questionnaire</a:t>
            </a:r>
            <a:r>
              <a:rPr lang="cs-CZ" dirty="0" smtClean="0"/>
              <a:t> (PA </a:t>
            </a:r>
            <a:r>
              <a:rPr lang="cs-CZ" dirty="0" err="1" smtClean="0"/>
              <a:t>performed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ages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childhood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past </a:t>
            </a:r>
            <a:r>
              <a:rPr lang="cs-CZ" dirty="0" err="1" smtClean="0"/>
              <a:t>year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determination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hip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spine</a:t>
            </a:r>
            <a:r>
              <a:rPr lang="cs-CZ" dirty="0" smtClean="0"/>
              <a:t> </a:t>
            </a:r>
            <a:r>
              <a:rPr lang="cs-CZ" dirty="0" err="1" smtClean="0"/>
              <a:t>weight</a:t>
            </a:r>
            <a:r>
              <a:rPr lang="cs-CZ" dirty="0" smtClean="0"/>
              <a:t>-</a:t>
            </a:r>
            <a:r>
              <a:rPr lang="cs-CZ" dirty="0" err="1" smtClean="0"/>
              <a:t>bearing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bone-</a:t>
            </a:r>
            <a:r>
              <a:rPr lang="cs-CZ" dirty="0" err="1" smtClean="0"/>
              <a:t>loading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850106"/>
          </a:xfrm>
        </p:spPr>
        <p:txBody>
          <a:bodyPr>
            <a:normAutofit/>
          </a:bodyPr>
          <a:lstStyle/>
          <a:p>
            <a:r>
              <a:rPr lang="cs-CZ" sz="3600" b="1" dirty="0" err="1">
                <a:solidFill>
                  <a:srgbClr val="0070C0"/>
                </a:solidFill>
              </a:rPr>
              <a:t>Subjective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Methods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of</a:t>
            </a:r>
            <a:r>
              <a:rPr lang="cs-CZ" sz="3600" b="1" dirty="0">
                <a:solidFill>
                  <a:srgbClr val="0070C0"/>
                </a:solidFill>
              </a:rPr>
              <a:t> </a:t>
            </a:r>
            <a:r>
              <a:rPr lang="cs-CZ" sz="3600" b="1" dirty="0" err="1">
                <a:solidFill>
                  <a:srgbClr val="0070C0"/>
                </a:solidFill>
              </a:rPr>
              <a:t>Assessing</a:t>
            </a:r>
            <a:r>
              <a:rPr lang="cs-CZ" sz="3600" b="1" dirty="0">
                <a:solidFill>
                  <a:srgbClr val="0070C0"/>
                </a:solidFill>
              </a:rPr>
              <a:t> PA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B) </a:t>
            </a:r>
            <a:r>
              <a:rPr lang="cs-CZ" b="1" dirty="0" err="1">
                <a:solidFill>
                  <a:srgbClr val="C00000"/>
                </a:solidFill>
              </a:rPr>
              <a:t>Physical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Activity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Diaries</a:t>
            </a:r>
            <a:r>
              <a:rPr lang="cs-CZ" b="1" dirty="0" smtClean="0">
                <a:solidFill>
                  <a:srgbClr val="C00000"/>
                </a:solidFill>
              </a:rPr>
              <a:t>/</a:t>
            </a:r>
            <a:r>
              <a:rPr lang="cs-CZ" b="1" dirty="0" err="1" smtClean="0">
                <a:solidFill>
                  <a:srgbClr val="C00000"/>
                </a:solidFill>
              </a:rPr>
              <a:t>Logs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used</a:t>
            </a:r>
            <a:r>
              <a:rPr lang="cs-CZ" dirty="0" smtClean="0"/>
              <a:t> to </a:t>
            </a:r>
            <a:r>
              <a:rPr lang="cs-CZ" dirty="0" err="1" smtClean="0"/>
              <a:t>obtain</a:t>
            </a:r>
            <a:r>
              <a:rPr lang="cs-CZ" dirty="0" smtClean="0"/>
              <a:t> a </a:t>
            </a:r>
            <a:r>
              <a:rPr lang="cs-CZ" dirty="0" err="1" smtClean="0">
                <a:solidFill>
                  <a:srgbClr val="00B050"/>
                </a:solidFill>
              </a:rPr>
              <a:t>detailed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hour</a:t>
            </a:r>
            <a:r>
              <a:rPr lang="cs-CZ" dirty="0" smtClean="0">
                <a:solidFill>
                  <a:srgbClr val="00B050"/>
                </a:solidFill>
              </a:rPr>
              <a:t>-by-</a:t>
            </a:r>
            <a:r>
              <a:rPr lang="cs-CZ" dirty="0" err="1" smtClean="0">
                <a:solidFill>
                  <a:srgbClr val="00B050"/>
                </a:solidFill>
              </a:rPr>
              <a:t>hour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or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activity</a:t>
            </a:r>
            <a:r>
              <a:rPr lang="cs-CZ" dirty="0" smtClean="0">
                <a:solidFill>
                  <a:srgbClr val="00B050"/>
                </a:solidFill>
              </a:rPr>
              <a:t>-by-</a:t>
            </a:r>
            <a:r>
              <a:rPr lang="cs-CZ" dirty="0" err="1" smtClean="0">
                <a:solidFill>
                  <a:srgbClr val="00B050"/>
                </a:solidFill>
              </a:rPr>
              <a:t>activity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>
                <a:solidFill>
                  <a:srgbClr val="00B050"/>
                </a:solidFill>
              </a:rPr>
              <a:t>record</a:t>
            </a:r>
            <a:r>
              <a:rPr lang="cs-CZ" dirty="0" smtClean="0">
                <a:solidFill>
                  <a:srgbClr val="00B050"/>
                </a:solidFill>
              </a:rPr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one´s</a:t>
            </a:r>
            <a:r>
              <a:rPr lang="cs-CZ" dirty="0" smtClean="0"/>
              <a:t> PA and </a:t>
            </a:r>
            <a:r>
              <a:rPr lang="cs-CZ" dirty="0" err="1" smtClean="0"/>
              <a:t>sedentary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endParaRPr lang="cs-CZ" dirty="0" smtClean="0"/>
          </a:p>
          <a:p>
            <a:r>
              <a:rPr lang="cs-CZ" dirty="0" smtClean="0"/>
              <a:t>To </a:t>
            </a:r>
            <a:r>
              <a:rPr lang="cs-CZ" dirty="0" err="1" smtClean="0"/>
              <a:t>evaluate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psychometric</a:t>
            </a:r>
            <a:r>
              <a:rPr lang="cs-CZ" dirty="0" smtClean="0"/>
              <a:t> </a:t>
            </a:r>
            <a:r>
              <a:rPr lang="cs-CZ" dirty="0" err="1" smtClean="0"/>
              <a:t>properties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 </a:t>
            </a:r>
            <a:r>
              <a:rPr lang="cs-CZ" dirty="0" err="1" smtClean="0"/>
              <a:t>questionnaires</a:t>
            </a:r>
            <a:r>
              <a:rPr lang="cs-CZ" dirty="0" smtClean="0"/>
              <a:t> and 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adjunct</a:t>
            </a:r>
            <a:r>
              <a:rPr lang="cs-CZ" dirty="0" smtClean="0"/>
              <a:t> to </a:t>
            </a:r>
            <a:r>
              <a:rPr lang="cs-CZ" dirty="0" err="1" smtClean="0"/>
              <a:t>objective</a:t>
            </a:r>
            <a:r>
              <a:rPr lang="cs-CZ" dirty="0" smtClean="0"/>
              <a:t> monitoring</a:t>
            </a:r>
          </a:p>
          <a:p>
            <a:r>
              <a:rPr lang="cs-CZ" dirty="0" smtClean="0"/>
              <a:t>Are </a:t>
            </a:r>
            <a:r>
              <a:rPr lang="cs-CZ" dirty="0" err="1" smtClean="0">
                <a:solidFill>
                  <a:srgbClr val="00B050"/>
                </a:solidFill>
              </a:rPr>
              <a:t>completed</a:t>
            </a:r>
            <a:r>
              <a:rPr lang="cs-CZ" dirty="0" smtClean="0">
                <a:solidFill>
                  <a:srgbClr val="00B050"/>
                </a:solidFill>
              </a:rPr>
              <a:t> by </a:t>
            </a:r>
            <a:r>
              <a:rPr lang="cs-CZ" dirty="0" err="1" smtClean="0">
                <a:solidFill>
                  <a:srgbClr val="00B050"/>
                </a:solidFill>
              </a:rPr>
              <a:t>the</a:t>
            </a:r>
            <a:r>
              <a:rPr lang="cs-CZ" dirty="0" smtClean="0">
                <a:solidFill>
                  <a:srgbClr val="00B050"/>
                </a:solidFill>
              </a:rPr>
              <a:t> user </a:t>
            </a:r>
            <a:r>
              <a:rPr lang="cs-CZ" dirty="0" smtClean="0"/>
              <a:t>and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>
                <a:solidFill>
                  <a:srgbClr val="00B050"/>
                </a:solidFill>
              </a:rPr>
              <a:t>paper</a:t>
            </a:r>
            <a:r>
              <a:rPr lang="cs-CZ" dirty="0" smtClean="0">
                <a:solidFill>
                  <a:srgbClr val="00B050"/>
                </a:solidFill>
              </a:rPr>
              <a:t>-and-</a:t>
            </a:r>
            <a:r>
              <a:rPr lang="cs-CZ" dirty="0" err="1" smtClean="0">
                <a:solidFill>
                  <a:srgbClr val="00B050"/>
                </a:solidFill>
              </a:rPr>
              <a:t>pencil</a:t>
            </a:r>
            <a:r>
              <a:rPr lang="cs-CZ" dirty="0" smtClean="0">
                <a:solidFill>
                  <a:srgbClr val="00B050"/>
                </a:solidFill>
              </a:rPr>
              <a:t> booklet </a:t>
            </a:r>
            <a:r>
              <a:rPr lang="cs-CZ" dirty="0" err="1" smtClean="0">
                <a:solidFill>
                  <a:srgbClr val="00B050"/>
                </a:solidFill>
              </a:rPr>
              <a:t>or</a:t>
            </a:r>
            <a:r>
              <a:rPr lang="cs-CZ" dirty="0" smtClean="0">
                <a:solidFill>
                  <a:srgbClr val="00B050"/>
                </a:solidFill>
              </a:rPr>
              <a:t> a cell </a:t>
            </a:r>
            <a:r>
              <a:rPr lang="cs-CZ" dirty="0" err="1" smtClean="0">
                <a:solidFill>
                  <a:srgbClr val="00B050"/>
                </a:solidFill>
              </a:rPr>
              <a:t>phone</a:t>
            </a:r>
            <a:r>
              <a:rPr lang="cs-CZ" dirty="0" smtClean="0"/>
              <a:t> </a:t>
            </a:r>
            <a:r>
              <a:rPr lang="cs-CZ" dirty="0" err="1" smtClean="0"/>
              <a:t>programmed</a:t>
            </a:r>
            <a:r>
              <a:rPr lang="cs-CZ" dirty="0" smtClean="0"/>
              <a:t> to </a:t>
            </a:r>
            <a:r>
              <a:rPr lang="cs-CZ" dirty="0" err="1" smtClean="0"/>
              <a:t>remind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past 1 to 4 </a:t>
            </a:r>
            <a:r>
              <a:rPr lang="cs-CZ" dirty="0" err="1" smtClean="0"/>
              <a:t>hours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Recorded</a:t>
            </a:r>
            <a:r>
              <a:rPr lang="cs-CZ" dirty="0" smtClean="0"/>
              <a:t> </a:t>
            </a:r>
            <a:r>
              <a:rPr lang="cs-CZ" dirty="0" err="1" smtClean="0"/>
              <a:t>informations</a:t>
            </a:r>
            <a:r>
              <a:rPr lang="cs-CZ" dirty="0" smtClean="0"/>
              <a:t>: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00B050"/>
                </a:solidFill>
              </a:rPr>
              <a:t>time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started</a:t>
            </a:r>
            <a:r>
              <a:rPr lang="cs-CZ" dirty="0" smtClean="0"/>
              <a:t> and </a:t>
            </a:r>
            <a:r>
              <a:rPr lang="cs-CZ" dirty="0" err="1" smtClean="0"/>
              <a:t>stopped,a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rating </a:t>
            </a:r>
            <a:r>
              <a:rPr lang="cs-CZ" dirty="0" err="1" smtClean="0">
                <a:solidFill>
                  <a:srgbClr val="00B050"/>
                </a:solidFill>
              </a:rPr>
              <a:t>of</a:t>
            </a:r>
            <a:r>
              <a:rPr lang="cs-CZ" dirty="0" smtClean="0">
                <a:solidFill>
                  <a:srgbClr val="00B050"/>
                </a:solidFill>
              </a:rPr>
              <a:t> intensity</a:t>
            </a:r>
            <a:r>
              <a:rPr lang="cs-CZ" dirty="0" smtClean="0"/>
              <a:t>,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00B050"/>
                </a:solidFill>
              </a:rPr>
              <a:t>mode/type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endParaRPr lang="cs-CZ" dirty="0" smtClean="0"/>
          </a:p>
          <a:p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scored</a:t>
            </a:r>
            <a:r>
              <a:rPr lang="cs-CZ" dirty="0" smtClean="0"/>
              <a:t> by use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„</a:t>
            </a:r>
            <a:r>
              <a:rPr lang="cs-CZ" dirty="0" err="1" smtClean="0"/>
              <a:t>Compendium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Bouchard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Record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well-known</a:t>
            </a:r>
            <a:r>
              <a:rPr lang="cs-CZ" dirty="0" smtClean="0"/>
              <a:t> PA log </a:t>
            </a:r>
            <a:r>
              <a:rPr lang="cs-CZ" dirty="0" err="1" smtClean="0"/>
              <a:t>that</a:t>
            </a:r>
            <a:r>
              <a:rPr lang="cs-CZ" dirty="0" smtClean="0"/>
              <a:t> has </a:t>
            </a:r>
            <a:r>
              <a:rPr lang="cs-CZ" dirty="0" err="1" smtClean="0"/>
              <a:t>users</a:t>
            </a:r>
            <a:r>
              <a:rPr lang="cs-CZ" dirty="0" smtClean="0"/>
              <a:t> </a:t>
            </a:r>
            <a:r>
              <a:rPr lang="cs-CZ" dirty="0" err="1" smtClean="0"/>
              <a:t>identify</a:t>
            </a:r>
            <a:r>
              <a:rPr lang="cs-CZ" dirty="0" smtClean="0"/>
              <a:t> 1 </a:t>
            </a:r>
            <a:r>
              <a:rPr lang="cs-CZ" dirty="0" err="1" smtClean="0"/>
              <a:t>of</a:t>
            </a:r>
            <a:r>
              <a:rPr lang="cs-CZ" dirty="0" smtClean="0"/>
              <a:t> 9 </a:t>
            </a:r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movement</a:t>
            </a:r>
            <a:r>
              <a:rPr lang="cs-CZ" dirty="0" smtClean="0"/>
              <a:t> </a:t>
            </a:r>
            <a:r>
              <a:rPr lang="cs-CZ" dirty="0" err="1" smtClean="0"/>
              <a:t>behaviors</a:t>
            </a:r>
            <a:r>
              <a:rPr lang="cs-CZ" dirty="0" smtClean="0"/>
              <a:t> </a:t>
            </a:r>
            <a:r>
              <a:rPr lang="cs-CZ" dirty="0" err="1" smtClean="0"/>
              <a:t>preformed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15 </a:t>
            </a:r>
            <a:r>
              <a:rPr lang="cs-CZ" dirty="0" err="1" smtClean="0"/>
              <a:t>minutes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are </a:t>
            </a:r>
            <a:r>
              <a:rPr lang="cs-CZ" dirty="0" err="1" smtClean="0"/>
              <a:t>rated</a:t>
            </a:r>
            <a:r>
              <a:rPr lang="cs-CZ" dirty="0" smtClean="0"/>
              <a:t> on a 1 to 9 </a:t>
            </a:r>
            <a:r>
              <a:rPr lang="cs-CZ" dirty="0" err="1" smtClean="0"/>
              <a:t>scale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corresponds</a:t>
            </a:r>
            <a:r>
              <a:rPr lang="cs-CZ" dirty="0" smtClean="0"/>
              <a:t> to a </a:t>
            </a:r>
            <a:r>
              <a:rPr lang="cs-CZ" dirty="0" err="1" smtClean="0"/>
              <a:t>range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1.0 to 7.8 </a:t>
            </a:r>
            <a:r>
              <a:rPr lang="cs-CZ" dirty="0" err="1" smtClean="0"/>
              <a:t>METs</a:t>
            </a:r>
            <a:endParaRPr lang="cs-CZ" dirty="0" smtClean="0"/>
          </a:p>
          <a:p>
            <a:endParaRPr lang="cs-CZ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275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Accelerometers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79512" y="1268760"/>
            <a:ext cx="8856984" cy="49239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Considerations</a:t>
            </a:r>
            <a:r>
              <a:rPr lang="cs-CZ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</a:t>
            </a:r>
            <a:r>
              <a:rPr lang="cs-CZ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researchers</a:t>
            </a:r>
            <a:r>
              <a:rPr lang="cs-CZ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when</a:t>
            </a:r>
            <a:r>
              <a:rPr lang="cs-CZ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using</a:t>
            </a:r>
            <a:r>
              <a:rPr lang="cs-CZ" sz="3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accelerometers</a:t>
            </a:r>
            <a:endParaRPr lang="cs-CZ" sz="30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One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two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three-dimensional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accelerometry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Decide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primary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outcome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study; </a:t>
            </a:r>
            <a:r>
              <a:rPr lang="cs-CZ" dirty="0" err="1" smtClean="0">
                <a:latin typeface="Cambria" panose="02040503050406030204" pitchFamily="18" charset="0"/>
              </a:rPr>
              <a:t>total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, type, </a:t>
            </a:r>
            <a:r>
              <a:rPr lang="cs-CZ" dirty="0" err="1" smtClean="0">
                <a:latin typeface="Cambria" panose="02040503050406030204" pitchFamily="18" charset="0"/>
              </a:rPr>
              <a:t>time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spent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different</a:t>
            </a:r>
            <a:r>
              <a:rPr lang="cs-CZ" dirty="0" smtClean="0">
                <a:latin typeface="Cambria" panose="02040503050406030204" pitchFamily="18" charset="0"/>
              </a:rPr>
              <a:t> intensity,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estimates</a:t>
            </a:r>
            <a:r>
              <a:rPr lang="cs-CZ" dirty="0" smtClean="0">
                <a:latin typeface="Cambria" panose="02040503050406030204" pitchFamily="18" charset="0"/>
              </a:rPr>
              <a:t> PAEE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At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outset</a:t>
            </a:r>
            <a:r>
              <a:rPr lang="cs-CZ" dirty="0" smtClean="0">
                <a:latin typeface="Cambria" panose="02040503050406030204" pitchFamily="18" charset="0"/>
              </a:rPr>
              <a:t> make a </a:t>
            </a:r>
            <a:r>
              <a:rPr lang="cs-CZ" dirty="0" err="1" smtClean="0">
                <a:latin typeface="Cambria" panose="02040503050406030204" pitchFamily="18" charset="0"/>
              </a:rPr>
              <a:t>decision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about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minimal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time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constitute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dirty="0" err="1" smtClean="0">
                <a:latin typeface="Cambria" panose="02040503050406030204" pitchFamily="18" charset="0"/>
              </a:rPr>
              <a:t>valid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day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What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constitute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outlier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</a:t>
            </a:r>
            <a:r>
              <a:rPr lang="cs-CZ" dirty="0" smtClean="0">
                <a:latin typeface="Cambria" panose="02040503050406030204" pitchFamily="18" charset="0"/>
              </a:rPr>
              <a:t> invalid </a:t>
            </a:r>
            <a:r>
              <a:rPr lang="cs-CZ" dirty="0" err="1" smtClean="0">
                <a:latin typeface="Cambria" panose="02040503050406030204" pitchFamily="18" charset="0"/>
              </a:rPr>
              <a:t>recording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What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time</a:t>
            </a:r>
            <a:r>
              <a:rPr lang="cs-CZ" dirty="0" smtClean="0">
                <a:latin typeface="Cambria" panose="02040503050406030204" pitchFamily="18" charset="0"/>
              </a:rPr>
              <a:t> interval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selected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What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dome </a:t>
            </a:r>
            <a:r>
              <a:rPr lang="cs-CZ" dirty="0" err="1" smtClean="0">
                <a:latin typeface="Cambria" panose="02040503050406030204" pitchFamily="18" charset="0"/>
              </a:rPr>
              <a:t>with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missing</a:t>
            </a:r>
            <a:r>
              <a:rPr lang="cs-CZ" dirty="0" smtClean="0">
                <a:latin typeface="Cambria" panose="02040503050406030204" pitchFamily="18" charset="0"/>
              </a:rPr>
              <a:t> data?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How</a:t>
            </a:r>
            <a:r>
              <a:rPr lang="cs-CZ" dirty="0" smtClean="0">
                <a:latin typeface="Cambria" panose="02040503050406030204" pitchFamily="18" charset="0"/>
              </a:rPr>
              <a:t> many </a:t>
            </a:r>
            <a:r>
              <a:rPr lang="cs-CZ" dirty="0" err="1" smtClean="0">
                <a:latin typeface="Cambria" panose="02040503050406030204" pitchFamily="18" charset="0"/>
              </a:rPr>
              <a:t>days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measured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there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dirty="0" err="1" smtClean="0">
                <a:latin typeface="Cambria" panose="02040503050406030204" pitchFamily="18" charset="0"/>
              </a:rPr>
              <a:t>time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lag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between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initializing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monitor and participant 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? </a:t>
            </a:r>
            <a:r>
              <a:rPr lang="cs-CZ" dirty="0" err="1" smtClean="0">
                <a:latin typeface="Cambria" panose="02040503050406030204" pitchFamily="18" charset="0"/>
              </a:rPr>
              <a:t>If</a:t>
            </a:r>
            <a:r>
              <a:rPr lang="cs-CZ" dirty="0" smtClean="0">
                <a:latin typeface="Cambria" panose="02040503050406030204" pitchFamily="18" charset="0"/>
              </a:rPr>
              <a:t> so, </a:t>
            </a:r>
            <a:r>
              <a:rPr lang="cs-CZ" dirty="0" err="1" smtClean="0">
                <a:latin typeface="Cambria" panose="02040503050406030204" pitchFamily="18" charset="0"/>
              </a:rPr>
              <a:t>can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data </a:t>
            </a:r>
            <a:r>
              <a:rPr lang="cs-CZ" dirty="0" err="1" smtClean="0">
                <a:latin typeface="Cambria" panose="02040503050406030204" pitchFamily="18" charset="0"/>
              </a:rPr>
              <a:t>analysis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programme</a:t>
            </a:r>
            <a:r>
              <a:rPr lang="cs-CZ" dirty="0" smtClean="0">
                <a:latin typeface="Cambria" panose="02040503050406030204" pitchFamily="18" charset="0"/>
              </a:rPr>
              <a:t> handle </a:t>
            </a:r>
            <a:r>
              <a:rPr lang="cs-CZ" dirty="0" err="1" smtClean="0">
                <a:latin typeface="Cambria" panose="02040503050406030204" pitchFamily="18" charset="0"/>
              </a:rPr>
              <a:t>this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delay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How</a:t>
            </a:r>
            <a:r>
              <a:rPr lang="cs-CZ" dirty="0" smtClean="0">
                <a:latin typeface="Cambria" panose="02040503050406030204" pitchFamily="18" charset="0"/>
              </a:rPr>
              <a:t> are </a:t>
            </a:r>
            <a:r>
              <a:rPr lang="cs-CZ" dirty="0" err="1" smtClean="0">
                <a:latin typeface="Cambria" panose="02040503050406030204" pitchFamily="18" charset="0"/>
              </a:rPr>
              <a:t>accelerometers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distributed</a:t>
            </a:r>
            <a:r>
              <a:rPr lang="cs-CZ" dirty="0" smtClean="0">
                <a:latin typeface="Cambria" panose="02040503050406030204" pitchFamily="18" charset="0"/>
              </a:rPr>
              <a:t> and </a:t>
            </a:r>
            <a:r>
              <a:rPr lang="cs-CZ" dirty="0" err="1" smtClean="0">
                <a:latin typeface="Cambria" panose="02040503050406030204" pitchFamily="18" charset="0"/>
              </a:rPr>
              <a:t>returned</a:t>
            </a:r>
            <a:r>
              <a:rPr lang="cs-CZ" dirty="0" smtClean="0">
                <a:latin typeface="Cambria" panose="02040503050406030204" pitchFamily="18" charset="0"/>
              </a:rPr>
              <a:t> (face-to-face/mail)?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Have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sufficient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instruction</a:t>
            </a:r>
            <a:r>
              <a:rPr lang="cs-CZ" dirty="0" smtClean="0">
                <a:latin typeface="Cambria" panose="02040503050406030204" pitchFamily="18" charset="0"/>
              </a:rPr>
              <a:t> on </a:t>
            </a:r>
            <a:r>
              <a:rPr lang="cs-CZ" dirty="0" err="1" smtClean="0">
                <a:latin typeface="Cambria" panose="02040503050406030204" pitchFamily="18" charset="0"/>
              </a:rPr>
              <a:t>placement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 and </a:t>
            </a:r>
            <a:r>
              <a:rPr lang="cs-CZ" dirty="0" err="1" smtClean="0">
                <a:latin typeface="Cambria" panose="02040503050406030204" pitchFamily="18" charset="0"/>
              </a:rPr>
              <a:t>contact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details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supplied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Are </a:t>
            </a:r>
            <a:r>
              <a:rPr lang="cs-CZ" dirty="0" err="1" smtClean="0">
                <a:latin typeface="Cambria" panose="02040503050406030204" pitchFamily="18" charset="0"/>
              </a:rPr>
              <a:t>participants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contacted</a:t>
            </a:r>
            <a:r>
              <a:rPr lang="cs-CZ" dirty="0" smtClean="0">
                <a:latin typeface="Cambria" panose="02040503050406030204" pitchFamily="18" charset="0"/>
              </a:rPr>
              <a:t> by </a:t>
            </a:r>
            <a:r>
              <a:rPr lang="cs-CZ" dirty="0" err="1" smtClean="0">
                <a:latin typeface="Cambria" panose="02040503050406030204" pitchFamily="18" charset="0"/>
              </a:rPr>
              <a:t>phone</a:t>
            </a:r>
            <a:r>
              <a:rPr lang="cs-CZ" dirty="0" smtClean="0">
                <a:latin typeface="Cambria" panose="02040503050406030204" pitchFamily="18" charset="0"/>
              </a:rPr>
              <a:t>, SMS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mail </a:t>
            </a:r>
            <a:r>
              <a:rPr lang="cs-CZ" dirty="0" err="1" smtClean="0">
                <a:latin typeface="Cambria" panose="02040503050406030204" pitchFamily="18" charset="0"/>
              </a:rPr>
              <a:t>during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planned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assessment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encourage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compliance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Are </a:t>
            </a:r>
            <a:r>
              <a:rPr lang="cs-CZ" dirty="0" err="1" smtClean="0">
                <a:latin typeface="Cambria" panose="02040503050406030204" pitchFamily="18" charset="0"/>
              </a:rPr>
              <a:t>participants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asked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keep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concurrent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logs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detail 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 and non-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times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pPr marL="0" indent="0">
              <a:buNone/>
            </a:pPr>
            <a:endParaRPr lang="cs-CZ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8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200" b="1" dirty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2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2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Accelerometers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484784"/>
            <a:ext cx="8229600" cy="5373216"/>
          </a:xfrm>
        </p:spPr>
        <p:txBody>
          <a:bodyPr>
            <a:normAutofit/>
          </a:bodyPr>
          <a:lstStyle/>
          <a:p>
            <a:r>
              <a:rPr lang="cs-CZ" dirty="0" err="1" smtClean="0">
                <a:latin typeface="Cambria" panose="02040503050406030204" pitchFamily="18" charset="0"/>
              </a:rPr>
              <a:t>When</a:t>
            </a:r>
            <a:r>
              <a:rPr lang="cs-CZ" dirty="0" smtClean="0">
                <a:latin typeface="Cambria" panose="02040503050406030204" pitchFamily="18" charset="0"/>
              </a:rPr>
              <a:t> a person </a:t>
            </a:r>
            <a:r>
              <a:rPr lang="cs-CZ" dirty="0" err="1" smtClean="0">
                <a:latin typeface="Cambria" panose="02040503050406030204" pitchFamily="18" charset="0"/>
              </a:rPr>
              <a:t>moves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body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accelerated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relation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muscular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forces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responsible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body and to EE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Measure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one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vertical</a:t>
            </a:r>
            <a:r>
              <a:rPr lang="cs-CZ" dirty="0" smtClean="0">
                <a:latin typeface="Cambria" panose="02040503050406030204" pitchFamily="18" charset="0"/>
              </a:rPr>
              <a:t>), </a:t>
            </a:r>
            <a:r>
              <a:rPr lang="cs-CZ" dirty="0" err="1" smtClean="0">
                <a:latin typeface="Cambria" panose="02040503050406030204" pitchFamily="18" charset="0"/>
              </a:rPr>
              <a:t>two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vertical</a:t>
            </a:r>
            <a:r>
              <a:rPr lang="cs-CZ" dirty="0" smtClean="0">
                <a:latin typeface="Cambria" panose="02040503050406030204" pitchFamily="18" charset="0"/>
              </a:rPr>
              <a:t> and </a:t>
            </a:r>
            <a:r>
              <a:rPr lang="cs-CZ" dirty="0" err="1" smtClean="0">
                <a:latin typeface="Cambria" panose="02040503050406030204" pitchFamily="18" charset="0"/>
              </a:rPr>
              <a:t>medo-lateral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three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vertical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medo-lateral</a:t>
            </a:r>
            <a:r>
              <a:rPr lang="cs-CZ" dirty="0" smtClean="0">
                <a:latin typeface="Cambria" panose="02040503050406030204" pitchFamily="18" charset="0"/>
              </a:rPr>
              <a:t> and </a:t>
            </a:r>
            <a:r>
              <a:rPr lang="cs-CZ" dirty="0" err="1" smtClean="0">
                <a:latin typeface="Cambria" panose="02040503050406030204" pitchFamily="18" charset="0"/>
              </a:rPr>
              <a:t>anterior-posterior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r>
              <a:rPr lang="cs-CZ" dirty="0" err="1" smtClean="0">
                <a:latin typeface="Cambria" panose="02040503050406030204" pitchFamily="18" charset="0"/>
              </a:rPr>
              <a:t>planes</a:t>
            </a:r>
            <a:r>
              <a:rPr lang="cs-CZ" dirty="0" smtClean="0">
                <a:latin typeface="Cambria" panose="02040503050406030204" pitchFamily="18" charset="0"/>
              </a:rPr>
              <a:t> by </a:t>
            </a:r>
            <a:r>
              <a:rPr lang="cs-CZ" dirty="0" err="1" smtClean="0">
                <a:latin typeface="Cambria" panose="02040503050406030204" pitchFamily="18" charset="0"/>
              </a:rPr>
              <a:t>measuring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amplitude</a:t>
            </a:r>
            <a:r>
              <a:rPr lang="cs-CZ" dirty="0" smtClean="0">
                <a:latin typeface="Cambria" panose="02040503050406030204" pitchFamily="18" charset="0"/>
              </a:rPr>
              <a:t> and </a:t>
            </a:r>
            <a:r>
              <a:rPr lang="cs-CZ" dirty="0" err="1" smtClean="0">
                <a:latin typeface="Cambria" panose="02040503050406030204" pitchFamily="18" charset="0"/>
              </a:rPr>
              <a:t>frequency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acceleration</a:t>
            </a:r>
            <a:endParaRPr lang="cs-CZ" dirty="0" smtClean="0">
              <a:latin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device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enclosed</a:t>
            </a:r>
            <a:r>
              <a:rPr lang="cs-CZ" dirty="0" smtClean="0">
                <a:latin typeface="Cambria" panose="02040503050406030204" pitchFamily="18" charset="0"/>
              </a:rPr>
              <a:t> in a case and </a:t>
            </a:r>
            <a:r>
              <a:rPr lang="cs-CZ" dirty="0" err="1" smtClean="0">
                <a:latin typeface="Cambria" panose="02040503050406030204" pitchFamily="18" charset="0"/>
              </a:rPr>
              <a:t>then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attached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body (hip, </a:t>
            </a:r>
            <a:r>
              <a:rPr lang="cs-CZ" dirty="0" err="1" smtClean="0">
                <a:latin typeface="Cambria" panose="02040503050406030204" pitchFamily="18" charset="0"/>
              </a:rPr>
              <a:t>ankle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wrist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lower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back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Able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record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high-resolution</a:t>
            </a:r>
            <a:r>
              <a:rPr lang="cs-CZ" dirty="0" smtClean="0">
                <a:latin typeface="Cambria" panose="02040503050406030204" pitchFamily="18" charset="0"/>
              </a:rPr>
              <a:t> data </a:t>
            </a:r>
            <a:r>
              <a:rPr lang="cs-CZ" dirty="0" err="1" smtClean="0">
                <a:latin typeface="Cambria" panose="02040503050406030204" pitchFamily="18" charset="0"/>
              </a:rPr>
              <a:t>data</a:t>
            </a:r>
            <a:r>
              <a:rPr lang="cs-CZ" dirty="0" smtClean="0">
                <a:latin typeface="Cambria" panose="02040503050406030204" pitchFamily="18" charset="0"/>
              </a:rPr>
              <a:t>, as </a:t>
            </a:r>
            <a:r>
              <a:rPr lang="cs-CZ" dirty="0" err="1" smtClean="0">
                <a:latin typeface="Cambria" panose="02040503050406030204" pitchFamily="18" charset="0"/>
              </a:rPr>
              <a:t>well</a:t>
            </a:r>
            <a:r>
              <a:rPr lang="cs-CZ" dirty="0" smtClean="0">
                <a:latin typeface="Cambria" panose="02040503050406030204" pitchFamily="18" charset="0"/>
              </a:rPr>
              <a:t> as </a:t>
            </a:r>
            <a:r>
              <a:rPr lang="cs-CZ" dirty="0" err="1" smtClean="0">
                <a:latin typeface="Cambria" panose="02040503050406030204" pitchFamily="18" charset="0"/>
              </a:rPr>
              <a:t>store</a:t>
            </a:r>
            <a:r>
              <a:rPr lang="cs-CZ" dirty="0" smtClean="0">
                <a:latin typeface="Cambria" panose="02040503050406030204" pitchFamily="18" charset="0"/>
              </a:rPr>
              <a:t> data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several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weeks</a:t>
            </a:r>
            <a:endParaRPr lang="cs-CZ" dirty="0" smtClean="0"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dirty="0" smtClean="0"/>
              <a:t>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319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Accelerometers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0034" y="1428736"/>
            <a:ext cx="8229600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6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Accelerometer</a:t>
            </a:r>
            <a:r>
              <a:rPr lang="cs-CZ" sz="2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Data </a:t>
            </a:r>
            <a:r>
              <a:rPr lang="cs-CZ" sz="26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Transformation</a:t>
            </a:r>
            <a:endParaRPr lang="cs-CZ" sz="26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main</a:t>
            </a:r>
            <a:r>
              <a:rPr lang="cs-CZ" dirty="0" smtClean="0">
                <a:latin typeface="Cambria" panose="02040503050406030204" pitchFamily="18" charset="0"/>
              </a:rPr>
              <a:t> data </a:t>
            </a:r>
            <a:r>
              <a:rPr lang="cs-CZ" dirty="0" err="1" smtClean="0">
                <a:latin typeface="Cambria" panose="02040503050406030204" pitchFamily="18" charset="0"/>
              </a:rPr>
              <a:t>outcome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from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accelerometers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dirty="0" err="1" smtClean="0">
                <a:latin typeface="Cambria" panose="02040503050406030204" pitchFamily="18" charset="0"/>
              </a:rPr>
              <a:t>recording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body </a:t>
            </a:r>
            <a:r>
              <a:rPr lang="cs-CZ" dirty="0" err="1" smtClean="0">
                <a:latin typeface="Cambria" panose="02040503050406030204" pitchFamily="18" charset="0"/>
              </a:rPr>
              <a:t>acceleration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deceleration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This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measurement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raw</a:t>
            </a:r>
            <a:r>
              <a:rPr lang="cs-CZ" dirty="0" smtClean="0">
                <a:latin typeface="Cambria" panose="02040503050406030204" pitchFamily="18" charset="0"/>
              </a:rPr>
              <a:t> data)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typically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recorded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units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acceleration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due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gravity</a:t>
            </a:r>
            <a:r>
              <a:rPr lang="cs-CZ" dirty="0" smtClean="0">
                <a:latin typeface="Cambria" panose="02040503050406030204" pitchFamily="18" charset="0"/>
              </a:rPr>
              <a:t> (g)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expressed</a:t>
            </a:r>
            <a:r>
              <a:rPr lang="cs-CZ" dirty="0" smtClean="0">
                <a:latin typeface="Cambria" panose="02040503050406030204" pitchFamily="18" charset="0"/>
              </a:rPr>
              <a:t> as </a:t>
            </a:r>
            <a:r>
              <a:rPr lang="cs-CZ" dirty="0" err="1" smtClean="0">
                <a:latin typeface="Cambria" panose="02040503050406030204" pitchFamily="18" charset="0"/>
              </a:rPr>
              <a:t>acceleration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meters</a:t>
            </a:r>
            <a:r>
              <a:rPr lang="cs-CZ" dirty="0" smtClean="0">
                <a:latin typeface="Cambria" panose="02040503050406030204" pitchFamily="18" charset="0"/>
              </a:rPr>
              <a:t> per </a:t>
            </a:r>
            <a:r>
              <a:rPr lang="cs-CZ" dirty="0" err="1" smtClean="0">
                <a:latin typeface="Cambria" panose="02040503050406030204" pitchFamily="18" charset="0"/>
              </a:rPr>
              <a:t>second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squared</a:t>
            </a:r>
            <a:r>
              <a:rPr lang="cs-CZ" dirty="0" smtClean="0">
                <a:latin typeface="Cambria" panose="02040503050406030204" pitchFamily="18" charset="0"/>
              </a:rPr>
              <a:t> (m/s</a:t>
            </a:r>
            <a:r>
              <a:rPr lang="cs-CZ" baseline="30000" dirty="0" smtClean="0">
                <a:latin typeface="Cambria" panose="02040503050406030204" pitchFamily="18" charset="0"/>
              </a:rPr>
              <a:t>2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This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further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transformed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into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other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units</a:t>
            </a:r>
            <a:r>
              <a:rPr lang="cs-CZ" dirty="0" smtClean="0">
                <a:latin typeface="Cambria" panose="02040503050406030204" pitchFamily="18" charset="0"/>
              </a:rPr>
              <a:t>, most </a:t>
            </a:r>
            <a:r>
              <a:rPr lang="cs-CZ" dirty="0" err="1" smtClean="0">
                <a:latin typeface="Cambria" panose="02040503050406030204" pitchFamily="18" charset="0"/>
              </a:rPr>
              <a:t>common</a:t>
            </a:r>
            <a:r>
              <a:rPr lang="cs-CZ" dirty="0" smtClean="0">
                <a:latin typeface="Cambria" panose="02040503050406030204" pitchFamily="18" charset="0"/>
              </a:rPr>
              <a:t> unit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measure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count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which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expressed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different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ways</a:t>
            </a:r>
            <a:r>
              <a:rPr lang="cs-CZ" dirty="0" smtClean="0">
                <a:latin typeface="Cambria" panose="02040503050406030204" pitchFamily="18" charset="0"/>
              </a:rPr>
              <a:t>: </a:t>
            </a:r>
            <a:r>
              <a:rPr lang="cs-CZ" dirty="0" err="1" smtClean="0">
                <a:latin typeface="Cambria" panose="02040503050406030204" pitchFamily="18" charset="0"/>
              </a:rPr>
              <a:t>counts</a:t>
            </a:r>
            <a:r>
              <a:rPr lang="cs-CZ" dirty="0" smtClean="0">
                <a:latin typeface="Cambria" panose="02040503050406030204" pitchFamily="18" charset="0"/>
              </a:rPr>
              <a:t> per </a:t>
            </a:r>
            <a:r>
              <a:rPr lang="cs-CZ" dirty="0" err="1" smtClean="0">
                <a:latin typeface="Cambria" panose="02040503050406030204" pitchFamily="18" charset="0"/>
              </a:rPr>
              <a:t>second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counts</a:t>
            </a:r>
            <a:r>
              <a:rPr lang="cs-CZ" dirty="0" smtClean="0">
                <a:latin typeface="Cambria" panose="02040503050406030204" pitchFamily="18" charset="0"/>
              </a:rPr>
              <a:t> per </a:t>
            </a:r>
            <a:r>
              <a:rPr lang="cs-CZ" dirty="0" err="1" smtClean="0">
                <a:latin typeface="Cambria" panose="02040503050406030204" pitchFamily="18" charset="0"/>
              </a:rPr>
              <a:t>minute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summed</a:t>
            </a:r>
            <a:r>
              <a:rPr lang="cs-CZ" dirty="0" smtClean="0">
                <a:latin typeface="Cambria" panose="02040503050406030204" pitchFamily="18" charset="0"/>
              </a:rPr>
              <a:t> as </a:t>
            </a:r>
            <a:r>
              <a:rPr lang="cs-CZ" dirty="0" err="1" smtClean="0">
                <a:latin typeface="Cambria" panose="02040503050406030204" pitchFamily="18" charset="0"/>
              </a:rPr>
              <a:t>total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counts</a:t>
            </a:r>
            <a:r>
              <a:rPr lang="cs-CZ" dirty="0" smtClean="0">
                <a:latin typeface="Cambria" panose="02040503050406030204" pitchFamily="18" charset="0"/>
              </a:rPr>
              <a:t> per </a:t>
            </a:r>
            <a:r>
              <a:rPr lang="cs-CZ" dirty="0" err="1" smtClean="0">
                <a:latin typeface="Cambria" panose="02040503050406030204" pitchFamily="18" charset="0"/>
              </a:rPr>
              <a:t>day</a:t>
            </a:r>
            <a:r>
              <a:rPr lang="cs-CZ" dirty="0" smtClean="0">
                <a:latin typeface="Cambria" panose="02040503050406030204" pitchFamily="18" charset="0"/>
              </a:rPr>
              <a:t>.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Detailed</a:t>
            </a:r>
            <a:r>
              <a:rPr lang="cs-CZ" dirty="0" smtClean="0">
                <a:latin typeface="Cambria" panose="02040503050406030204" pitchFamily="18" charset="0"/>
              </a:rPr>
              <a:t> data are </a:t>
            </a:r>
            <a:r>
              <a:rPr lang="cs-CZ" dirty="0" err="1" smtClean="0">
                <a:latin typeface="Cambria" panose="02040503050406030204" pitchFamily="18" charset="0"/>
              </a:rPr>
              <a:t>collected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between</a:t>
            </a:r>
            <a:r>
              <a:rPr lang="cs-CZ" dirty="0" smtClean="0">
                <a:latin typeface="Cambria" panose="02040503050406030204" pitchFamily="18" charset="0"/>
              </a:rPr>
              <a:t> 5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60 s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Published</a:t>
            </a:r>
            <a:r>
              <a:rPr lang="cs-CZ" dirty="0" smtClean="0">
                <a:latin typeface="Cambria" panose="02040503050406030204" pitchFamily="18" charset="0"/>
              </a:rPr>
              <a:t> data on </a:t>
            </a:r>
            <a:r>
              <a:rPr lang="cs-CZ" dirty="0" err="1" smtClean="0">
                <a:latin typeface="Cambria" panose="02040503050406030204" pitchFamily="18" charset="0"/>
              </a:rPr>
              <a:t>cut</a:t>
            </a:r>
            <a:r>
              <a:rPr lang="cs-CZ" dirty="0" smtClean="0">
                <a:latin typeface="Cambria" panose="02040503050406030204" pitchFamily="18" charset="0"/>
              </a:rPr>
              <a:t> point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sedentary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activities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from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one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most </a:t>
            </a:r>
            <a:r>
              <a:rPr lang="cs-CZ" dirty="0" err="1" smtClean="0">
                <a:latin typeface="Cambria" panose="02040503050406030204" pitchFamily="18" charset="0"/>
              </a:rPr>
              <a:t>frequently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used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bands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typically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ranges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from</a:t>
            </a:r>
            <a:r>
              <a:rPr lang="cs-CZ" dirty="0" smtClean="0">
                <a:latin typeface="Cambria" panose="02040503050406030204" pitchFamily="18" charset="0"/>
              </a:rPr>
              <a:t> 100-800 </a:t>
            </a:r>
            <a:r>
              <a:rPr lang="cs-CZ" dirty="0" err="1" smtClean="0">
                <a:latin typeface="Cambria" panose="02040503050406030204" pitchFamily="18" charset="0"/>
              </a:rPr>
              <a:t>counts</a:t>
            </a:r>
            <a:r>
              <a:rPr lang="cs-CZ" dirty="0" smtClean="0">
                <a:latin typeface="Cambria" panose="02040503050406030204" pitchFamily="18" charset="0"/>
              </a:rPr>
              <a:t> per </a:t>
            </a:r>
            <a:r>
              <a:rPr lang="cs-CZ" dirty="0" err="1" smtClean="0">
                <a:latin typeface="Cambria" panose="02040503050406030204" pitchFamily="18" charset="0"/>
              </a:rPr>
              <a:t>minute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moderate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activities</a:t>
            </a:r>
            <a:r>
              <a:rPr lang="cs-CZ" dirty="0" smtClean="0">
                <a:latin typeface="Cambria" panose="02040503050406030204" pitchFamily="18" charset="0"/>
              </a:rPr>
              <a:t> 1900-8200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0070C0"/>
                </a:solidFill>
              </a:rPr>
              <a:t>Introduction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57200" y="1124744"/>
            <a:ext cx="8229600" cy="5544616"/>
          </a:xfrm>
        </p:spPr>
        <p:txBody>
          <a:bodyPr>
            <a:normAutofit lnSpcReduction="10000"/>
          </a:bodyPr>
          <a:lstStyle/>
          <a:p>
            <a:r>
              <a:rPr lang="cs-CZ" sz="2400" dirty="0" err="1" smtClean="0"/>
              <a:t>Approximately</a:t>
            </a:r>
            <a:r>
              <a:rPr lang="cs-CZ" sz="2400" dirty="0" smtClean="0"/>
              <a:t> 60 </a:t>
            </a:r>
            <a:r>
              <a:rPr lang="cs-CZ" sz="2400" dirty="0" err="1" smtClean="0"/>
              <a:t>years</a:t>
            </a:r>
            <a:r>
              <a:rPr lang="cs-CZ" sz="2400" dirty="0" smtClean="0"/>
              <a:t> ago, </a:t>
            </a:r>
            <a:r>
              <a:rPr lang="cs-CZ" sz="2400" dirty="0" err="1" smtClean="0">
                <a:solidFill>
                  <a:srgbClr val="FF0000"/>
                </a:solidFill>
              </a:rPr>
              <a:t>Jeremy</a:t>
            </a:r>
            <a:r>
              <a:rPr lang="cs-CZ" sz="2400" dirty="0" smtClean="0">
                <a:solidFill>
                  <a:srgbClr val="FF0000"/>
                </a:solidFill>
              </a:rPr>
              <a:t> Morris and </a:t>
            </a:r>
            <a:r>
              <a:rPr lang="cs-CZ" sz="2400" dirty="0" err="1" smtClean="0">
                <a:solidFill>
                  <a:srgbClr val="FF0000"/>
                </a:solidFill>
              </a:rPr>
              <a:t>colleagues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/>
              <a:t>showed</a:t>
            </a:r>
            <a:r>
              <a:rPr lang="cs-CZ" sz="2400" dirty="0" smtClean="0"/>
              <a:t> </a:t>
            </a:r>
            <a:r>
              <a:rPr lang="cs-CZ" sz="2400" dirty="0" err="1" smtClean="0"/>
              <a:t>that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incidence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coronary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artery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disease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in bus </a:t>
            </a:r>
            <a:r>
              <a:rPr lang="cs-CZ" sz="2400" dirty="0" err="1" smtClean="0"/>
              <a:t>conductors</a:t>
            </a:r>
            <a:r>
              <a:rPr lang="cs-CZ" sz="2400" dirty="0" smtClean="0"/>
              <a:t> </a:t>
            </a:r>
            <a:r>
              <a:rPr lang="cs-CZ" sz="2400" dirty="0" err="1" smtClean="0"/>
              <a:t>who</a:t>
            </a:r>
            <a:r>
              <a:rPr lang="cs-CZ" sz="2400" dirty="0" smtClean="0"/>
              <a:t> </a:t>
            </a:r>
            <a:r>
              <a:rPr lang="cs-CZ" sz="2400" dirty="0" err="1" smtClean="0"/>
              <a:t>climbed</a:t>
            </a:r>
            <a:r>
              <a:rPr lang="cs-CZ" sz="2400" dirty="0" smtClean="0"/>
              <a:t> up and </a:t>
            </a:r>
            <a:r>
              <a:rPr lang="cs-CZ" sz="2400" dirty="0" err="1" smtClean="0"/>
              <a:t>down</a:t>
            </a:r>
            <a:r>
              <a:rPr lang="cs-CZ" sz="2400" dirty="0" smtClean="0"/>
              <a:t> </a:t>
            </a:r>
            <a:r>
              <a:rPr lang="cs-CZ" sz="2400" dirty="0" err="1" smtClean="0"/>
              <a:t>stairs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double-</a:t>
            </a:r>
            <a:r>
              <a:rPr lang="cs-CZ" sz="2400" dirty="0" err="1" smtClean="0"/>
              <a:t>deck</a:t>
            </a:r>
            <a:r>
              <a:rPr lang="cs-CZ" sz="2400" dirty="0" smtClean="0"/>
              <a:t> </a:t>
            </a:r>
            <a:r>
              <a:rPr lang="cs-CZ" sz="2400" dirty="0" err="1" smtClean="0"/>
              <a:t>buses</a:t>
            </a:r>
            <a:r>
              <a:rPr lang="cs-CZ" sz="2400" dirty="0" smtClean="0"/>
              <a:t> and </a:t>
            </a:r>
            <a:r>
              <a:rPr lang="cs-CZ" sz="2400" dirty="0" err="1" smtClean="0"/>
              <a:t>postal</a:t>
            </a:r>
            <a:r>
              <a:rPr lang="cs-CZ" sz="2400" dirty="0" smtClean="0"/>
              <a:t> </a:t>
            </a:r>
            <a:r>
              <a:rPr lang="cs-CZ" sz="2400" dirty="0" err="1" smtClean="0"/>
              <a:t>carriers</a:t>
            </a:r>
            <a:r>
              <a:rPr lang="cs-CZ" sz="2400" dirty="0" smtClean="0"/>
              <a:t> </a:t>
            </a:r>
            <a:r>
              <a:rPr lang="cs-CZ" sz="2400" dirty="0" err="1" smtClean="0"/>
              <a:t>who</a:t>
            </a:r>
            <a:r>
              <a:rPr lang="cs-CZ" sz="2400" dirty="0" smtClean="0"/>
              <a:t> </a:t>
            </a:r>
            <a:r>
              <a:rPr lang="cs-CZ" sz="2400" dirty="0" err="1" smtClean="0"/>
              <a:t>delivered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mail on </a:t>
            </a:r>
            <a:r>
              <a:rPr lang="cs-CZ" sz="2400" dirty="0" err="1" smtClean="0"/>
              <a:t>foot</a:t>
            </a:r>
            <a:r>
              <a:rPr lang="cs-CZ" sz="2400" dirty="0" smtClean="0"/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was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lover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than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that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relatively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inactive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bus </a:t>
            </a:r>
            <a:r>
              <a:rPr lang="cs-CZ" sz="2400" dirty="0" err="1" smtClean="0"/>
              <a:t>drivers</a:t>
            </a:r>
            <a:r>
              <a:rPr lang="cs-CZ" sz="2400" dirty="0" smtClean="0"/>
              <a:t> </a:t>
            </a:r>
            <a:r>
              <a:rPr lang="cs-CZ" sz="2400" dirty="0" err="1" smtClean="0"/>
              <a:t>or</a:t>
            </a:r>
            <a:r>
              <a:rPr lang="cs-CZ" sz="2400" dirty="0" smtClean="0"/>
              <a:t> </a:t>
            </a:r>
            <a:r>
              <a:rPr lang="cs-CZ" sz="2400" dirty="0" err="1" smtClean="0"/>
              <a:t>postal</a:t>
            </a:r>
            <a:r>
              <a:rPr lang="cs-CZ" sz="2400" dirty="0" smtClean="0"/>
              <a:t> </a:t>
            </a:r>
            <a:r>
              <a:rPr lang="cs-CZ" sz="2400" dirty="0" err="1" smtClean="0"/>
              <a:t>office</a:t>
            </a:r>
            <a:r>
              <a:rPr lang="cs-CZ" sz="2400" dirty="0" smtClean="0"/>
              <a:t> </a:t>
            </a:r>
            <a:r>
              <a:rPr lang="cs-CZ" sz="2400" dirty="0" err="1" smtClean="0"/>
              <a:t>workers</a:t>
            </a:r>
            <a:r>
              <a:rPr lang="cs-CZ" sz="2400" dirty="0" smtClean="0"/>
              <a:t>, </a:t>
            </a:r>
            <a:r>
              <a:rPr lang="cs-CZ" sz="2400" dirty="0" err="1" smtClean="0"/>
              <a:t>who</a:t>
            </a:r>
            <a:r>
              <a:rPr lang="cs-CZ" sz="2400" dirty="0" smtClean="0"/>
              <a:t> </a:t>
            </a:r>
            <a:r>
              <a:rPr lang="cs-CZ" sz="2400" dirty="0" err="1" smtClean="0"/>
              <a:t>spent</a:t>
            </a:r>
            <a:r>
              <a:rPr lang="cs-CZ" sz="2400" dirty="0" smtClean="0"/>
              <a:t> most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their</a:t>
            </a:r>
            <a:r>
              <a:rPr lang="cs-CZ" sz="2400" dirty="0" smtClean="0"/>
              <a:t> </a:t>
            </a:r>
            <a:r>
              <a:rPr lang="cs-CZ" sz="2400" dirty="0" err="1" smtClean="0"/>
              <a:t>occupational</a:t>
            </a:r>
            <a:r>
              <a:rPr lang="cs-CZ" sz="2400" dirty="0" smtClean="0"/>
              <a:t> </a:t>
            </a:r>
            <a:r>
              <a:rPr lang="cs-CZ" sz="2400" dirty="0" err="1" smtClean="0"/>
              <a:t>time</a:t>
            </a:r>
            <a:r>
              <a:rPr lang="cs-CZ" sz="2400" dirty="0" smtClean="0"/>
              <a:t> </a:t>
            </a:r>
            <a:r>
              <a:rPr lang="cs-CZ" sz="2400" dirty="0" err="1" smtClean="0"/>
              <a:t>sitting</a:t>
            </a:r>
            <a:r>
              <a:rPr lang="cs-CZ" sz="2400" dirty="0"/>
              <a:t> </a:t>
            </a:r>
            <a:endParaRPr lang="cs-CZ" sz="2400" dirty="0" smtClean="0"/>
          </a:p>
          <a:p>
            <a:r>
              <a:rPr lang="cs-CZ" sz="2400" dirty="0" err="1" smtClean="0"/>
              <a:t>Since</a:t>
            </a:r>
            <a:r>
              <a:rPr lang="cs-CZ" sz="2400" dirty="0" smtClean="0"/>
              <a:t> </a:t>
            </a:r>
            <a:r>
              <a:rPr lang="cs-CZ" sz="2400" dirty="0" err="1" smtClean="0"/>
              <a:t>then</a:t>
            </a:r>
            <a:r>
              <a:rPr lang="cs-CZ" sz="2400" dirty="0" smtClean="0"/>
              <a:t> – </a:t>
            </a:r>
            <a:r>
              <a:rPr lang="cs-CZ" sz="2400" dirty="0" err="1" smtClean="0"/>
              <a:t>numerous</a:t>
            </a:r>
            <a:r>
              <a:rPr lang="cs-CZ" sz="2400" dirty="0" smtClean="0"/>
              <a:t> </a:t>
            </a:r>
            <a:r>
              <a:rPr lang="cs-CZ" sz="2400" dirty="0" err="1" smtClean="0"/>
              <a:t>other</a:t>
            </a:r>
            <a:r>
              <a:rPr lang="cs-CZ" sz="2400" dirty="0" smtClean="0"/>
              <a:t> </a:t>
            </a:r>
            <a:r>
              <a:rPr lang="cs-CZ" sz="2400" dirty="0" err="1" smtClean="0"/>
              <a:t>investigators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confirmed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strong</a:t>
            </a:r>
            <a:r>
              <a:rPr lang="cs-CZ" sz="2400" dirty="0" smtClean="0"/>
              <a:t> link </a:t>
            </a:r>
            <a:r>
              <a:rPr lang="cs-CZ" sz="2400" dirty="0" err="1" smtClean="0"/>
              <a:t>between</a:t>
            </a:r>
            <a:r>
              <a:rPr lang="cs-CZ" sz="2400" dirty="0" smtClean="0"/>
              <a:t> </a:t>
            </a:r>
            <a:r>
              <a:rPr lang="cs-CZ" sz="2400" dirty="0" err="1" smtClean="0"/>
              <a:t>physical</a:t>
            </a:r>
            <a:r>
              <a:rPr lang="cs-CZ" sz="2400" dirty="0" smtClean="0"/>
              <a:t> </a:t>
            </a:r>
            <a:r>
              <a:rPr lang="cs-CZ" sz="2400" dirty="0" err="1" smtClean="0"/>
              <a:t>activity</a:t>
            </a:r>
            <a:r>
              <a:rPr lang="cs-CZ" sz="2400" dirty="0" smtClean="0"/>
              <a:t> and </a:t>
            </a:r>
            <a:r>
              <a:rPr lang="cs-CZ" sz="2400" dirty="0" err="1" smtClean="0"/>
              <a:t>health</a:t>
            </a:r>
            <a:endParaRPr lang="cs-CZ" sz="2400" dirty="0" smtClean="0"/>
          </a:p>
          <a:p>
            <a:r>
              <a:rPr lang="cs-CZ" sz="2400" dirty="0" smtClean="0">
                <a:solidFill>
                  <a:schemeClr val="tx1"/>
                </a:solidFill>
              </a:rPr>
              <a:t>In 1992, </a:t>
            </a:r>
            <a:r>
              <a:rPr lang="cs-CZ" sz="2400" dirty="0" err="1" smtClean="0">
                <a:solidFill>
                  <a:schemeClr val="tx1"/>
                </a:solidFill>
              </a:rPr>
              <a:t>the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American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Heart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Association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included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physical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inactivity</a:t>
            </a:r>
            <a:r>
              <a:rPr lang="cs-CZ" sz="2400" dirty="0" smtClean="0">
                <a:solidFill>
                  <a:schemeClr val="tx1"/>
                </a:solidFill>
              </a:rPr>
              <a:t> as a</a:t>
            </a:r>
            <a:r>
              <a:rPr lang="cs-CZ" sz="2400" dirty="0" smtClean="0">
                <a:solidFill>
                  <a:srgbClr val="FF0000"/>
                </a:solidFill>
              </a:rPr>
              <a:t> major risk </a:t>
            </a:r>
            <a:r>
              <a:rPr lang="cs-CZ" sz="2400" dirty="0" err="1" smtClean="0">
                <a:solidFill>
                  <a:srgbClr val="FF0000"/>
                </a:solidFill>
              </a:rPr>
              <a:t>factor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for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coronary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artery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disease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cs-CZ" sz="2400" dirty="0" err="1" smtClean="0">
                <a:solidFill>
                  <a:srgbClr val="FF0000"/>
                </a:solidFill>
              </a:rPr>
              <a:t>The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deleterious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effects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of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physical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inactivity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smtClean="0"/>
              <a:t>are </a:t>
            </a:r>
            <a:r>
              <a:rPr lang="cs-CZ" sz="2400" dirty="0" err="1" smtClean="0"/>
              <a:t>associated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many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most </a:t>
            </a:r>
            <a:r>
              <a:rPr lang="cs-CZ" sz="2400" dirty="0" err="1" smtClean="0"/>
              <a:t>common</a:t>
            </a:r>
            <a:r>
              <a:rPr lang="cs-CZ" sz="2400" dirty="0" smtClean="0"/>
              <a:t> </a:t>
            </a:r>
            <a:r>
              <a:rPr lang="cs-CZ" sz="2400" dirty="0" err="1" smtClean="0"/>
              <a:t>chronic</a:t>
            </a:r>
            <a:r>
              <a:rPr lang="cs-CZ" sz="2400" dirty="0" smtClean="0"/>
              <a:t> </a:t>
            </a:r>
            <a:r>
              <a:rPr lang="cs-CZ" sz="2400" dirty="0" err="1" smtClean="0"/>
              <a:t>diseases</a:t>
            </a:r>
            <a:r>
              <a:rPr lang="cs-CZ" sz="2400" dirty="0" smtClean="0"/>
              <a:t> - </a:t>
            </a:r>
            <a:r>
              <a:rPr lang="cs-CZ" sz="2400" dirty="0" err="1" smtClean="0">
                <a:solidFill>
                  <a:srgbClr val="FF0000"/>
                </a:solidFill>
              </a:rPr>
              <a:t>cardiovascular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diseases</a:t>
            </a:r>
            <a:r>
              <a:rPr lang="cs-CZ" sz="2400" dirty="0" smtClean="0">
                <a:solidFill>
                  <a:srgbClr val="FF0000"/>
                </a:solidFill>
              </a:rPr>
              <a:t>, T2DM, </a:t>
            </a:r>
            <a:r>
              <a:rPr lang="cs-CZ" sz="2400" dirty="0" err="1" smtClean="0">
                <a:solidFill>
                  <a:srgbClr val="FF0000"/>
                </a:solidFill>
              </a:rPr>
              <a:t>hypertension</a:t>
            </a:r>
            <a:r>
              <a:rPr lang="cs-CZ" sz="2400" dirty="0" smtClean="0">
                <a:solidFill>
                  <a:srgbClr val="FF0000"/>
                </a:solidFill>
              </a:rPr>
              <a:t>, obesity, </a:t>
            </a:r>
            <a:r>
              <a:rPr lang="cs-CZ" sz="2400" dirty="0" err="1" smtClean="0">
                <a:solidFill>
                  <a:srgbClr val="FF0000"/>
                </a:solidFill>
              </a:rPr>
              <a:t>osteoporosis</a:t>
            </a:r>
            <a:r>
              <a:rPr lang="cs-CZ" sz="2400" dirty="0" smtClean="0">
                <a:solidFill>
                  <a:srgbClr val="FF0000"/>
                </a:solidFill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</a:rPr>
              <a:t>depression</a:t>
            </a:r>
            <a:r>
              <a:rPr lang="cs-CZ" sz="2400" dirty="0" smtClean="0">
                <a:solidFill>
                  <a:srgbClr val="FF0000"/>
                </a:solidFill>
              </a:rPr>
              <a:t> and </a:t>
            </a:r>
            <a:r>
              <a:rPr lang="cs-CZ" sz="2400" dirty="0" err="1" smtClean="0">
                <a:solidFill>
                  <a:srgbClr val="FF0000"/>
                </a:solidFill>
              </a:rPr>
              <a:t>breast</a:t>
            </a:r>
            <a:r>
              <a:rPr lang="cs-CZ" sz="2400" dirty="0" smtClean="0">
                <a:solidFill>
                  <a:srgbClr val="FF0000"/>
                </a:solidFill>
              </a:rPr>
              <a:t> and </a:t>
            </a:r>
            <a:r>
              <a:rPr lang="cs-CZ" sz="2400" dirty="0" err="1" smtClean="0">
                <a:solidFill>
                  <a:srgbClr val="FF0000"/>
                </a:solidFill>
              </a:rPr>
              <a:t>colorectal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</a:rPr>
              <a:t>cancers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6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6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Accelerometers</a:t>
            </a:r>
            <a:endParaRPr lang="cs-CZ" sz="36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8596" y="1357298"/>
            <a:ext cx="8229600" cy="550070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Accelerometer</a:t>
            </a:r>
            <a:r>
              <a:rPr lang="cs-CZ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Data </a:t>
            </a: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Converted</a:t>
            </a:r>
            <a:r>
              <a:rPr lang="cs-CZ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to </a:t>
            </a: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Meaning</a:t>
            </a:r>
            <a:endParaRPr lang="cs-CZ" sz="33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>
              <a:buNone/>
            </a:pP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Physical</a:t>
            </a:r>
            <a:r>
              <a:rPr lang="cs-CZ" sz="33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Activity</a:t>
            </a:r>
            <a:r>
              <a:rPr lang="cs-CZ" sz="33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33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Outcomes</a:t>
            </a:r>
            <a:endParaRPr lang="cs-CZ" sz="33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strongest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relationship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seen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walking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jogging </a:t>
            </a:r>
            <a:r>
              <a:rPr lang="cs-CZ" dirty="0" err="1" smtClean="0">
                <a:latin typeface="Cambria" panose="02040503050406030204" pitchFamily="18" charset="0"/>
              </a:rPr>
              <a:t>activities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Typically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used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determine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habitual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which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necessitates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measurement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over</a:t>
            </a:r>
            <a:r>
              <a:rPr lang="cs-CZ" dirty="0" smtClean="0">
                <a:latin typeface="Cambria" panose="02040503050406030204" pitchFamily="18" charset="0"/>
              </a:rPr>
              <a:t> multiple </a:t>
            </a:r>
            <a:r>
              <a:rPr lang="cs-CZ" dirty="0" err="1" smtClean="0">
                <a:latin typeface="Cambria" panose="02040503050406030204" pitchFamily="18" charset="0"/>
              </a:rPr>
              <a:t>days</a:t>
            </a:r>
            <a:r>
              <a:rPr lang="cs-CZ" dirty="0" smtClean="0">
                <a:latin typeface="Cambria" panose="02040503050406030204" pitchFamily="18" charset="0"/>
              </a:rPr>
              <a:t> (4-9 </a:t>
            </a:r>
            <a:r>
              <a:rPr lang="cs-CZ" dirty="0" err="1" smtClean="0">
                <a:latin typeface="Cambria" panose="02040503050406030204" pitchFamily="18" charset="0"/>
              </a:rPr>
              <a:t>days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children</a:t>
            </a:r>
            <a:r>
              <a:rPr lang="cs-CZ" dirty="0" smtClean="0">
                <a:latin typeface="Cambria" panose="02040503050406030204" pitchFamily="18" charset="0"/>
              </a:rPr>
              <a:t>, 3-5 </a:t>
            </a:r>
            <a:r>
              <a:rPr lang="cs-CZ" dirty="0" err="1" smtClean="0">
                <a:latin typeface="Cambria" panose="02040503050406030204" pitchFamily="18" charset="0"/>
              </a:rPr>
              <a:t>days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adults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important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that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recording</a:t>
            </a:r>
            <a:r>
              <a:rPr lang="cs-CZ" dirty="0" smtClean="0">
                <a:latin typeface="Cambria" panose="02040503050406030204" pitchFamily="18" charset="0"/>
              </a:rPr>
              <a:t> period </a:t>
            </a:r>
            <a:r>
              <a:rPr lang="cs-CZ" dirty="0" err="1" smtClean="0">
                <a:latin typeface="Cambria" panose="02040503050406030204" pitchFamily="18" charset="0"/>
              </a:rPr>
              <a:t>allows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measurement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during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week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also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weekends</a:t>
            </a:r>
            <a:r>
              <a:rPr lang="cs-CZ" dirty="0" smtClean="0">
                <a:latin typeface="Cambria" panose="02040503050406030204" pitchFamily="18" charset="0"/>
              </a:rPr>
              <a:t>. 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To </a:t>
            </a:r>
            <a:r>
              <a:rPr lang="cs-CZ" dirty="0" err="1" smtClean="0">
                <a:latin typeface="Cambria" panose="02040503050406030204" pitchFamily="18" charset="0"/>
              </a:rPr>
              <a:t>correctly</a:t>
            </a:r>
            <a:r>
              <a:rPr lang="cs-CZ" dirty="0" smtClean="0">
                <a:latin typeface="Cambria" panose="02040503050406030204" pitchFamily="18" charset="0"/>
              </a:rPr>
              <a:t> interpret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information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from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recording</a:t>
            </a:r>
            <a:r>
              <a:rPr lang="cs-CZ" dirty="0" smtClean="0">
                <a:latin typeface="Cambria" panose="02040503050406030204" pitchFamily="18" charset="0"/>
              </a:rPr>
              <a:t> period, </a:t>
            </a:r>
            <a:r>
              <a:rPr lang="cs-CZ" dirty="0" err="1" smtClean="0">
                <a:latin typeface="Cambria" panose="02040503050406030204" pitchFamily="18" charset="0"/>
              </a:rPr>
              <a:t>it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important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account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fact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level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may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also</a:t>
            </a:r>
            <a:r>
              <a:rPr lang="cs-CZ" dirty="0" smtClean="0">
                <a:latin typeface="Cambria" panose="02040503050406030204" pitchFamily="18" charset="0"/>
              </a:rPr>
              <a:t> vary </a:t>
            </a:r>
            <a:r>
              <a:rPr lang="cs-CZ" dirty="0" err="1" smtClean="0">
                <a:latin typeface="Cambria" panose="02040503050406030204" pitchFamily="18" charset="0"/>
              </a:rPr>
              <a:t>according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season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higher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level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during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spring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summer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coimpared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with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autumn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winter</a:t>
            </a:r>
            <a:r>
              <a:rPr lang="cs-CZ" dirty="0" smtClean="0">
                <a:latin typeface="Cambria" panose="02040503050406030204" pitchFamily="18" charset="0"/>
              </a:rPr>
              <a:t>)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For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assessment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PA, </a:t>
            </a:r>
            <a:r>
              <a:rPr lang="cs-CZ" dirty="0" err="1" smtClean="0">
                <a:latin typeface="Cambria" panose="02040503050406030204" pitchFamily="18" charset="0"/>
              </a:rPr>
              <a:t>accelerometers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must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calibrated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translate</a:t>
            </a:r>
            <a:r>
              <a:rPr lang="cs-CZ" dirty="0" smtClean="0">
                <a:latin typeface="Cambria" panose="02040503050406030204" pitchFamily="18" charset="0"/>
              </a:rPr>
              <a:t> monitor </a:t>
            </a:r>
            <a:r>
              <a:rPr lang="cs-CZ" dirty="0" err="1" smtClean="0">
                <a:latin typeface="Cambria" panose="02040503050406030204" pitchFamily="18" charset="0"/>
              </a:rPr>
              <a:t>signals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into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energy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expenditure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units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kcal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METs</a:t>
            </a:r>
            <a:r>
              <a:rPr lang="cs-CZ" dirty="0" smtClean="0">
                <a:latin typeface="Cambria" panose="02040503050406030204" pitchFamily="18" charset="0"/>
              </a:rPr>
              <a:t>)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activity</a:t>
            </a:r>
            <a:r>
              <a:rPr lang="cs-CZ" dirty="0" smtClean="0">
                <a:latin typeface="Cambria" panose="02040503050406030204" pitchFamily="18" charset="0"/>
              </a:rPr>
              <a:t> intensity </a:t>
            </a:r>
            <a:r>
              <a:rPr lang="cs-CZ" dirty="0" err="1" smtClean="0">
                <a:latin typeface="Cambria" panose="02040503050406030204" pitchFamily="18" charset="0"/>
              </a:rPr>
              <a:t>categories</a:t>
            </a:r>
            <a:endParaRPr lang="cs-CZ" dirty="0" smtClean="0">
              <a:latin typeface="Cambria" panose="02040503050406030204" pitchFamily="18" charset="0"/>
            </a:endParaRP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smtClean="0">
                <a:latin typeface="Cambria" panose="02040503050406030204" pitchFamily="18" charset="0"/>
              </a:rPr>
              <a:t>More </a:t>
            </a:r>
            <a:r>
              <a:rPr lang="cs-CZ" dirty="0" err="1" smtClean="0">
                <a:latin typeface="Cambria" panose="02040503050406030204" pitchFamily="18" charset="0"/>
              </a:rPr>
              <a:t>information</a:t>
            </a:r>
            <a:r>
              <a:rPr lang="cs-CZ" dirty="0" smtClean="0">
                <a:latin typeface="Cambria" panose="02040503050406030204" pitchFamily="18" charset="0"/>
              </a:rPr>
              <a:t>: </a:t>
            </a:r>
            <a:r>
              <a:rPr lang="cs-CZ" i="1" dirty="0" err="1" smtClean="0">
                <a:latin typeface="Cambria" panose="02040503050406030204" pitchFamily="18" charset="0"/>
              </a:rPr>
              <a:t>Ward</a:t>
            </a:r>
            <a:r>
              <a:rPr lang="cs-CZ" i="1" dirty="0" smtClean="0">
                <a:latin typeface="Cambria" panose="02040503050406030204" pitchFamily="18" charset="0"/>
              </a:rPr>
              <a:t> DS, </a:t>
            </a:r>
            <a:r>
              <a:rPr lang="cs-CZ" i="1" dirty="0" err="1" smtClean="0">
                <a:latin typeface="Cambria" panose="02040503050406030204" pitchFamily="18" charset="0"/>
              </a:rPr>
              <a:t>Evenson</a:t>
            </a:r>
            <a:r>
              <a:rPr lang="cs-CZ" i="1" dirty="0" smtClean="0">
                <a:latin typeface="Cambria" panose="02040503050406030204" pitchFamily="18" charset="0"/>
              </a:rPr>
              <a:t> KR, </a:t>
            </a:r>
            <a:r>
              <a:rPr lang="cs-CZ" i="1" dirty="0" err="1" smtClean="0">
                <a:latin typeface="Cambria" panose="02040503050406030204" pitchFamily="18" charset="0"/>
              </a:rPr>
              <a:t>Vaughn</a:t>
            </a:r>
            <a:r>
              <a:rPr lang="cs-CZ" i="1" dirty="0" smtClean="0">
                <a:latin typeface="Cambria" panose="02040503050406030204" pitchFamily="18" charset="0"/>
              </a:rPr>
              <a:t> A, </a:t>
            </a:r>
            <a:r>
              <a:rPr lang="cs-CZ" i="1" dirty="0" err="1" smtClean="0">
                <a:latin typeface="Cambria" panose="02040503050406030204" pitchFamily="18" charset="0"/>
              </a:rPr>
              <a:t>Rodgers</a:t>
            </a:r>
            <a:r>
              <a:rPr lang="cs-CZ" i="1" dirty="0" smtClean="0">
                <a:latin typeface="Cambria" panose="02040503050406030204" pitchFamily="18" charset="0"/>
              </a:rPr>
              <a:t> AB, </a:t>
            </a:r>
            <a:r>
              <a:rPr lang="cs-CZ" i="1" dirty="0" err="1" smtClean="0">
                <a:latin typeface="Cambria" panose="02040503050406030204" pitchFamily="18" charset="0"/>
              </a:rPr>
              <a:t>Troiano</a:t>
            </a:r>
            <a:r>
              <a:rPr lang="cs-CZ" i="1" dirty="0" smtClean="0">
                <a:latin typeface="Cambria" panose="02040503050406030204" pitchFamily="18" charset="0"/>
              </a:rPr>
              <a:t> RP. </a:t>
            </a:r>
            <a:r>
              <a:rPr lang="cs-CZ" i="1" dirty="0" err="1" smtClean="0">
                <a:latin typeface="Cambria" panose="02040503050406030204" pitchFamily="18" charset="0"/>
              </a:rPr>
              <a:t>Accelerometer</a:t>
            </a:r>
            <a:r>
              <a:rPr lang="cs-CZ" i="1" dirty="0" smtClean="0">
                <a:latin typeface="Cambria" panose="02040503050406030204" pitchFamily="18" charset="0"/>
              </a:rPr>
              <a:t> use in </a:t>
            </a:r>
            <a:r>
              <a:rPr lang="cs-CZ" i="1" dirty="0" err="1" smtClean="0">
                <a:latin typeface="Cambria" panose="02040503050406030204" pitchFamily="18" charset="0"/>
              </a:rPr>
              <a:t>physical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activity</a:t>
            </a:r>
            <a:r>
              <a:rPr lang="cs-CZ" i="1" dirty="0" smtClean="0">
                <a:latin typeface="Cambria" panose="02040503050406030204" pitchFamily="18" charset="0"/>
              </a:rPr>
              <a:t>: </a:t>
            </a:r>
            <a:r>
              <a:rPr lang="cs-CZ" i="1" dirty="0" err="1" smtClean="0">
                <a:latin typeface="Cambria" panose="02040503050406030204" pitchFamily="18" charset="0"/>
              </a:rPr>
              <a:t>best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practices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and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research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recommendations</a:t>
            </a:r>
            <a:r>
              <a:rPr lang="cs-CZ" i="1" dirty="0" smtClean="0">
                <a:latin typeface="Cambria" panose="02040503050406030204" pitchFamily="18" charset="0"/>
              </a:rPr>
              <a:t>. Med </a:t>
            </a:r>
            <a:r>
              <a:rPr lang="cs-CZ" i="1" dirty="0" err="1" smtClean="0">
                <a:latin typeface="Cambria" panose="02040503050406030204" pitchFamily="18" charset="0"/>
              </a:rPr>
              <a:t>Sci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Sports</a:t>
            </a:r>
            <a:r>
              <a:rPr lang="cs-CZ" i="1" dirty="0" smtClean="0">
                <a:latin typeface="Cambria" panose="02040503050406030204" pitchFamily="18" charset="0"/>
              </a:rPr>
              <a:t> </a:t>
            </a:r>
            <a:r>
              <a:rPr lang="cs-CZ" i="1" dirty="0" err="1" smtClean="0">
                <a:latin typeface="Cambria" panose="02040503050406030204" pitchFamily="18" charset="0"/>
              </a:rPr>
              <a:t>Exerc</a:t>
            </a:r>
            <a:r>
              <a:rPr lang="cs-CZ" i="1" dirty="0" smtClean="0">
                <a:latin typeface="Cambria" panose="02040503050406030204" pitchFamily="18" charset="0"/>
              </a:rPr>
              <a:t> 2005; 37:S582-588.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Heart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Rate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Monitoring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406676" cy="5040560"/>
          </a:xfrm>
        </p:spPr>
        <p:txBody>
          <a:bodyPr>
            <a:normAutofit fontScale="70000" lnSpcReduction="20000"/>
          </a:bodyPr>
          <a:lstStyle/>
          <a:p>
            <a:r>
              <a:rPr lang="cs-CZ" sz="2800" dirty="0" err="1" smtClean="0">
                <a:latin typeface="Cambria" panose="02040503050406030204" pitchFamily="18" charset="0"/>
              </a:rPr>
              <a:t>There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is</a:t>
            </a:r>
            <a:r>
              <a:rPr lang="cs-CZ" sz="2800" dirty="0" smtClean="0">
                <a:latin typeface="Cambria" panose="02040503050406030204" pitchFamily="18" charset="0"/>
              </a:rPr>
              <a:t> a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linear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relationship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between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increase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in HR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and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increase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in EE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during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dynamic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exercise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involving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large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muscle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groups</a:t>
            </a:r>
            <a:endParaRPr lang="cs-CZ" sz="2800" dirty="0" smtClean="0">
              <a:latin typeface="Cambria" panose="02040503050406030204" pitchFamily="18" charset="0"/>
            </a:endParaRPr>
          </a:p>
          <a:p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>
                <a:latin typeface="Cambria" panose="02040503050406030204" pitchFamily="18" charset="0"/>
              </a:rPr>
              <a:t>Relationship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varies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within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between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individuals</a:t>
            </a:r>
            <a:r>
              <a:rPr lang="cs-CZ" sz="2800" dirty="0" smtClean="0">
                <a:latin typeface="Cambria" panose="02040503050406030204" pitchFamily="18" charset="0"/>
              </a:rPr>
              <a:t>; </a:t>
            </a:r>
            <a:r>
              <a:rPr lang="cs-CZ" sz="2800" dirty="0" err="1" smtClean="0">
                <a:latin typeface="Cambria" panose="02040503050406030204" pitchFamily="18" charset="0"/>
              </a:rPr>
              <a:t>factors</a:t>
            </a:r>
            <a:r>
              <a:rPr lang="cs-CZ" sz="2800" dirty="0" smtClean="0">
                <a:latin typeface="Cambria" panose="02040503050406030204" pitchFamily="18" charset="0"/>
              </a:rPr>
              <a:t> such as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age</a:t>
            </a:r>
            <a:r>
              <a:rPr lang="cs-CZ" sz="2800" dirty="0" smtClean="0">
                <a:latin typeface="Cambria" panose="02040503050406030204" pitchFamily="18" charset="0"/>
              </a:rPr>
              <a:t>, 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sex,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weight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smtClean="0">
                <a:latin typeface="Cambria" panose="02040503050406030204" pitchFamily="18" charset="0"/>
              </a:rPr>
              <a:t>and 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fitness </a:t>
            </a:r>
            <a:r>
              <a:rPr lang="cs-CZ" sz="2800" dirty="0" err="1" smtClean="0">
                <a:solidFill>
                  <a:srgbClr val="00B050"/>
                </a:solidFill>
                <a:latin typeface="Cambria" panose="02040503050406030204" pitchFamily="18" charset="0"/>
              </a:rPr>
              <a:t>level</a:t>
            </a:r>
            <a:r>
              <a:rPr lang="cs-CZ" sz="28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modulate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this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relationship</a:t>
            </a:r>
            <a:r>
              <a:rPr lang="cs-CZ" sz="2800" dirty="0" smtClean="0">
                <a:latin typeface="Cambria" panose="02040503050406030204" pitchFamily="18" charset="0"/>
              </a:rPr>
              <a:t> as do ambient </a:t>
            </a:r>
            <a:r>
              <a:rPr lang="cs-CZ" sz="2800" dirty="0" err="1" smtClean="0">
                <a:latin typeface="Cambria" panose="02040503050406030204" pitchFamily="18" charset="0"/>
              </a:rPr>
              <a:t>temperature</a:t>
            </a:r>
            <a:r>
              <a:rPr lang="cs-CZ" sz="2800" dirty="0" smtClean="0">
                <a:latin typeface="Cambria" panose="02040503050406030204" pitchFamily="18" charset="0"/>
              </a:rPr>
              <a:t>, body </a:t>
            </a:r>
            <a:r>
              <a:rPr lang="cs-CZ" sz="2800" dirty="0" err="1" smtClean="0">
                <a:latin typeface="Cambria" panose="02040503050406030204" pitchFamily="18" charset="0"/>
              </a:rPr>
              <a:t>posture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emotional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state</a:t>
            </a:r>
            <a:r>
              <a:rPr lang="cs-CZ" sz="2800" dirty="0" smtClean="0">
                <a:latin typeface="Cambria" panose="02040503050406030204" pitchFamily="18" charset="0"/>
              </a:rPr>
              <a:t> (</a:t>
            </a:r>
            <a:r>
              <a:rPr lang="cs-CZ" sz="2800" dirty="0" err="1" smtClean="0">
                <a:latin typeface="Cambria" panose="02040503050406030204" pitchFamily="18" charset="0"/>
              </a:rPr>
              <a:t>anxiety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or</a:t>
            </a:r>
            <a:r>
              <a:rPr lang="cs-CZ" sz="2800" dirty="0" smtClean="0">
                <a:latin typeface="Cambria" panose="02040503050406030204" pitchFamily="18" charset="0"/>
              </a:rPr>
              <a:t> stress)</a:t>
            </a:r>
          </a:p>
          <a:p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>
                <a:latin typeface="Cambria" panose="02040503050406030204" pitchFamily="18" charset="0"/>
              </a:rPr>
              <a:t>Measures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PA </a:t>
            </a:r>
            <a:r>
              <a:rPr lang="cs-CZ" sz="2800" dirty="0" err="1" smtClean="0">
                <a:latin typeface="Cambria" panose="02040503050406030204" pitchFamily="18" charset="0"/>
              </a:rPr>
              <a:t>derived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from</a:t>
            </a:r>
            <a:r>
              <a:rPr lang="cs-CZ" sz="2800" dirty="0" smtClean="0">
                <a:latin typeface="Cambria" panose="02040503050406030204" pitchFamily="18" charset="0"/>
              </a:rPr>
              <a:t> HR monitoring are </a:t>
            </a:r>
            <a:r>
              <a:rPr lang="cs-CZ" sz="2800" dirty="0" err="1" smtClean="0">
                <a:latin typeface="Cambria" panose="02040503050406030204" pitchFamily="18" charset="0"/>
              </a:rPr>
              <a:t>typically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time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spent</a:t>
            </a:r>
            <a:r>
              <a:rPr lang="cs-CZ" sz="2800" dirty="0" smtClean="0">
                <a:latin typeface="Cambria" panose="02040503050406030204" pitchFamily="18" charset="0"/>
              </a:rPr>
              <a:t> in </a:t>
            </a:r>
            <a:r>
              <a:rPr lang="cs-CZ" sz="2800" dirty="0" err="1" smtClean="0">
                <a:latin typeface="Cambria" panose="02040503050406030204" pitchFamily="18" charset="0"/>
              </a:rPr>
              <a:t>physical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activities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different</a:t>
            </a:r>
            <a:r>
              <a:rPr lang="cs-CZ" sz="2800" dirty="0" smtClean="0">
                <a:latin typeface="Cambria" panose="02040503050406030204" pitchFamily="18" charset="0"/>
              </a:rPr>
              <a:t> intensity </a:t>
            </a:r>
            <a:r>
              <a:rPr lang="cs-CZ" sz="2800" dirty="0" err="1" smtClean="0">
                <a:latin typeface="Cambria" panose="02040503050406030204" pitchFamily="18" charset="0"/>
              </a:rPr>
              <a:t>levels</a:t>
            </a:r>
            <a:r>
              <a:rPr lang="cs-CZ" sz="2800" dirty="0" smtClean="0">
                <a:latin typeface="Cambria" panose="02040503050406030204" pitchFamily="18" charset="0"/>
              </a:rPr>
              <a:t> (</a:t>
            </a:r>
            <a:r>
              <a:rPr lang="cs-CZ" sz="2800" dirty="0" err="1" smtClean="0">
                <a:latin typeface="Cambria" panose="02040503050406030204" pitchFamily="18" charset="0"/>
              </a:rPr>
              <a:t>moderate</a:t>
            </a:r>
            <a:r>
              <a:rPr lang="cs-CZ" sz="2800" dirty="0" smtClean="0">
                <a:latin typeface="Cambria" panose="02040503050406030204" pitchFamily="18" charset="0"/>
              </a:rPr>
              <a:t> and </a:t>
            </a:r>
            <a:r>
              <a:rPr lang="cs-CZ" sz="2800" dirty="0" err="1" smtClean="0">
                <a:latin typeface="Cambria" panose="02040503050406030204" pitchFamily="18" charset="0"/>
              </a:rPr>
              <a:t>vigorous</a:t>
            </a:r>
            <a:r>
              <a:rPr lang="cs-CZ" sz="2800" dirty="0" smtClean="0">
                <a:latin typeface="Cambria" panose="02040503050406030204" pitchFamily="18" charset="0"/>
              </a:rPr>
              <a:t>) and PAEE</a:t>
            </a:r>
          </a:p>
          <a:p>
            <a:endParaRPr lang="cs-CZ" sz="2800" dirty="0" smtClean="0">
              <a:latin typeface="Cambria" panose="02040503050406030204" pitchFamily="18" charset="0"/>
            </a:endParaRPr>
          </a:p>
          <a:p>
            <a:r>
              <a:rPr lang="cs-CZ" sz="2800" dirty="0" err="1" smtClean="0">
                <a:latin typeface="Cambria" panose="02040503050406030204" pitchFamily="18" charset="0"/>
              </a:rPr>
              <a:t>The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accuracy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estimating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outcomes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indicative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PA </a:t>
            </a:r>
            <a:r>
              <a:rPr lang="cs-CZ" sz="2800" dirty="0" err="1" smtClean="0">
                <a:latin typeface="Cambria" panose="02040503050406030204" pitchFamily="18" charset="0"/>
              </a:rPr>
              <a:t>from</a:t>
            </a:r>
            <a:r>
              <a:rPr lang="cs-CZ" sz="2800" dirty="0" smtClean="0">
                <a:latin typeface="Cambria" panose="02040503050406030204" pitchFamily="18" charset="0"/>
              </a:rPr>
              <a:t> HR monitoring </a:t>
            </a:r>
            <a:r>
              <a:rPr lang="cs-CZ" sz="2800" dirty="0" err="1" smtClean="0">
                <a:latin typeface="Cambria" panose="02040503050406030204" pitchFamily="18" charset="0"/>
              </a:rPr>
              <a:t>is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improved</a:t>
            </a:r>
            <a:r>
              <a:rPr lang="cs-CZ" sz="2800" dirty="0" smtClean="0">
                <a:latin typeface="Cambria" panose="02040503050406030204" pitchFamily="18" charset="0"/>
              </a:rPr>
              <a:t> by </a:t>
            </a:r>
            <a:r>
              <a:rPr lang="cs-CZ" sz="2800" dirty="0" err="1" smtClean="0">
                <a:latin typeface="Cambria" panose="02040503050406030204" pitchFamily="18" charset="0"/>
              </a:rPr>
              <a:t>calibrating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individual´s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heart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rate</a:t>
            </a:r>
            <a:r>
              <a:rPr lang="cs-CZ" sz="2800" dirty="0" smtClean="0">
                <a:latin typeface="Cambria" panose="02040503050406030204" pitchFamily="18" charset="0"/>
              </a:rPr>
              <a:t> nad EE response (via oxygen </a:t>
            </a:r>
            <a:r>
              <a:rPr lang="cs-CZ" sz="2800" dirty="0" err="1" smtClean="0">
                <a:latin typeface="Cambria" panose="02040503050406030204" pitchFamily="18" charset="0"/>
              </a:rPr>
              <a:t>consumption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measurement</a:t>
            </a:r>
            <a:r>
              <a:rPr lang="cs-CZ" sz="2800" dirty="0" smtClean="0">
                <a:latin typeface="Cambria" panose="02040503050406030204" pitchFamily="18" charset="0"/>
              </a:rPr>
              <a:t>) to </a:t>
            </a:r>
            <a:r>
              <a:rPr lang="cs-CZ" sz="2800" dirty="0" err="1" smtClean="0">
                <a:latin typeface="Cambria" panose="02040503050406030204" pitchFamily="18" charset="0"/>
              </a:rPr>
              <a:t>different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levels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of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activity</a:t>
            </a:r>
            <a:r>
              <a:rPr lang="cs-CZ" sz="2800" dirty="0" smtClean="0">
                <a:latin typeface="Cambria" panose="02040503050406030204" pitchFamily="18" charset="0"/>
              </a:rPr>
              <a:t>, </a:t>
            </a:r>
            <a:r>
              <a:rPr lang="cs-CZ" sz="2800" dirty="0" err="1" smtClean="0">
                <a:latin typeface="Cambria" panose="02040503050406030204" pitchFamily="18" charset="0"/>
              </a:rPr>
              <a:t>thus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accounting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for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variation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across</a:t>
            </a:r>
            <a:r>
              <a:rPr lang="cs-CZ" sz="2800" dirty="0" smtClean="0">
                <a:latin typeface="Cambria" panose="02040503050406030204" pitchFamily="18" charset="0"/>
              </a:rPr>
              <a:t> </a:t>
            </a:r>
            <a:r>
              <a:rPr lang="cs-CZ" sz="2800" dirty="0" err="1" smtClean="0">
                <a:latin typeface="Cambria" panose="02040503050406030204" pitchFamily="18" charset="0"/>
              </a:rPr>
              <a:t>individual</a:t>
            </a:r>
            <a:r>
              <a:rPr lang="cs-CZ" sz="2800" dirty="0" smtClean="0">
                <a:latin typeface="Cambria" panose="02040503050406030204" pitchFamily="18" charset="0"/>
              </a:rPr>
              <a:t> HR response</a:t>
            </a:r>
          </a:p>
          <a:p>
            <a:endParaRPr lang="cs-CZ" sz="2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Heart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Rate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Monitoring</a:t>
            </a:r>
            <a:endParaRPr lang="cs-CZ" sz="3200" dirty="0"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14282" y="1357298"/>
            <a:ext cx="8786874" cy="52864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Considerations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researchers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when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using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HR</a:t>
            </a:r>
          </a:p>
          <a:p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What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level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calibration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required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If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individual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calibration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undertaken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using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indirect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calorimetry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decide</a:t>
            </a:r>
            <a:r>
              <a:rPr lang="cs-CZ" dirty="0" smtClean="0">
                <a:latin typeface="Cambria" panose="02040503050406030204" pitchFamily="18" charset="0"/>
              </a:rPr>
              <a:t> on </a:t>
            </a:r>
            <a:r>
              <a:rPr lang="cs-CZ" dirty="0" err="1" smtClean="0">
                <a:latin typeface="Cambria" panose="02040503050406030204" pitchFamily="18" charset="0"/>
              </a:rPr>
              <a:t>which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activities</a:t>
            </a:r>
            <a:r>
              <a:rPr lang="cs-CZ" dirty="0" smtClean="0">
                <a:latin typeface="Cambria" panose="02040503050406030204" pitchFamily="18" charset="0"/>
              </a:rPr>
              <a:t> most </a:t>
            </a:r>
            <a:r>
              <a:rPr lang="cs-CZ" dirty="0" err="1" smtClean="0">
                <a:latin typeface="Cambria" panose="02040503050406030204" pitchFamily="18" charset="0"/>
              </a:rPr>
              <a:t>likely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performed</a:t>
            </a:r>
            <a:r>
              <a:rPr lang="cs-CZ" dirty="0" smtClean="0">
                <a:latin typeface="Cambria" panose="02040503050406030204" pitchFamily="18" charset="0"/>
              </a:rPr>
              <a:t> by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volunteers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while</a:t>
            </a:r>
            <a:r>
              <a:rPr lang="cs-CZ" dirty="0" smtClean="0">
                <a:latin typeface="Cambria" panose="02040503050406030204" pitchFamily="18" charset="0"/>
              </a:rPr>
              <a:t> free </a:t>
            </a:r>
            <a:r>
              <a:rPr lang="cs-CZ" dirty="0" err="1" smtClean="0">
                <a:latin typeface="Cambria" panose="02040503050406030204" pitchFamily="18" charset="0"/>
              </a:rPr>
              <a:t>living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How</a:t>
            </a:r>
            <a:r>
              <a:rPr lang="cs-CZ" dirty="0" smtClean="0">
                <a:latin typeface="Cambria" panose="02040503050406030204" pitchFamily="18" charset="0"/>
              </a:rPr>
              <a:t> many </a:t>
            </a:r>
            <a:r>
              <a:rPr lang="cs-CZ" dirty="0" err="1" smtClean="0">
                <a:latin typeface="Cambria" panose="02040503050406030204" pitchFamily="18" charset="0"/>
              </a:rPr>
              <a:t>days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will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monitor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worn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In data </a:t>
            </a:r>
            <a:r>
              <a:rPr lang="cs-CZ" dirty="0" err="1" smtClean="0">
                <a:latin typeface="Cambria" panose="02040503050406030204" pitchFamily="18" charset="0"/>
              </a:rPr>
              <a:t>analysis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what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constitute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outlier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Provide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practical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information</a:t>
            </a:r>
            <a:r>
              <a:rPr lang="cs-CZ" dirty="0" smtClean="0">
                <a:latin typeface="Cambria" panose="02040503050406030204" pitchFamily="18" charset="0"/>
              </a:rPr>
              <a:t> on </a:t>
            </a:r>
            <a:r>
              <a:rPr lang="cs-CZ" dirty="0" err="1" smtClean="0">
                <a:latin typeface="Cambria" panose="02040503050406030204" pitchFamily="18" charset="0"/>
              </a:rPr>
              <a:t>how</a:t>
            </a:r>
            <a:r>
              <a:rPr lang="cs-CZ" dirty="0" smtClean="0">
                <a:latin typeface="Cambria" panose="02040503050406030204" pitchFamily="18" charset="0"/>
              </a:rPr>
              <a:t> to use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monitor</a:t>
            </a:r>
          </a:p>
          <a:p>
            <a:r>
              <a:rPr lang="cs-CZ" dirty="0" err="1" smtClean="0">
                <a:latin typeface="Cambria" panose="02040503050406030204" pitchFamily="18" charset="0"/>
              </a:rPr>
              <a:t>How</a:t>
            </a:r>
            <a:r>
              <a:rPr lang="cs-CZ" dirty="0" smtClean="0">
                <a:latin typeface="Cambria" panose="02040503050406030204" pitchFamily="18" charset="0"/>
              </a:rPr>
              <a:t> are </a:t>
            </a:r>
            <a:r>
              <a:rPr lang="cs-CZ" dirty="0" err="1" smtClean="0">
                <a:latin typeface="Cambria" panose="02040503050406030204" pitchFamily="18" charset="0"/>
              </a:rPr>
              <a:t>monitors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distributed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returned</a:t>
            </a:r>
            <a:r>
              <a:rPr lang="cs-CZ" dirty="0" smtClean="0">
                <a:latin typeface="Cambria" panose="02040503050406030204" pitchFamily="18" charset="0"/>
              </a:rPr>
              <a:t> (</a:t>
            </a:r>
            <a:r>
              <a:rPr lang="cs-CZ" dirty="0" err="1" smtClean="0">
                <a:latin typeface="Cambria" panose="02040503050406030204" pitchFamily="18" charset="0"/>
              </a:rPr>
              <a:t>face</a:t>
            </a:r>
            <a:r>
              <a:rPr lang="cs-CZ" dirty="0" smtClean="0">
                <a:latin typeface="Cambria" panose="02040503050406030204" pitchFamily="18" charset="0"/>
              </a:rPr>
              <a:t>-to-</a:t>
            </a:r>
            <a:r>
              <a:rPr lang="cs-CZ" dirty="0" err="1" smtClean="0">
                <a:latin typeface="Cambria" panose="02040503050406030204" pitchFamily="18" charset="0"/>
              </a:rPr>
              <a:t>face</a:t>
            </a:r>
            <a:r>
              <a:rPr lang="cs-CZ" dirty="0" smtClean="0">
                <a:latin typeface="Cambria" panose="02040503050406030204" pitchFamily="18" charset="0"/>
              </a:rPr>
              <a:t>, mail), </a:t>
            </a:r>
            <a:r>
              <a:rPr lang="cs-CZ" dirty="0" err="1" smtClean="0">
                <a:latin typeface="Cambria" panose="02040503050406030204" pitchFamily="18" charset="0"/>
              </a:rPr>
              <a:t>have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sufficient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instructions</a:t>
            </a:r>
            <a:r>
              <a:rPr lang="cs-CZ" dirty="0" smtClean="0">
                <a:latin typeface="Cambria" panose="02040503050406030204" pitchFamily="18" charset="0"/>
              </a:rPr>
              <a:t> on </a:t>
            </a:r>
            <a:r>
              <a:rPr lang="cs-CZ" dirty="0" err="1" smtClean="0">
                <a:latin typeface="Cambria" panose="02040503050406030204" pitchFamily="18" charset="0"/>
              </a:rPr>
              <a:t>placement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wearing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contact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details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been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supplied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r>
              <a:rPr lang="cs-CZ" dirty="0" smtClean="0">
                <a:latin typeface="Cambria" panose="02040503050406030204" pitchFamily="18" charset="0"/>
              </a:rPr>
              <a:t>Are </a:t>
            </a:r>
            <a:r>
              <a:rPr lang="cs-CZ" dirty="0" err="1" smtClean="0">
                <a:latin typeface="Cambria" panose="02040503050406030204" pitchFamily="18" charset="0"/>
              </a:rPr>
              <a:t>participants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going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contacted</a:t>
            </a:r>
            <a:r>
              <a:rPr lang="cs-CZ" dirty="0" smtClean="0">
                <a:latin typeface="Cambria" panose="02040503050406030204" pitchFamily="18" charset="0"/>
              </a:rPr>
              <a:t> by </a:t>
            </a:r>
            <a:r>
              <a:rPr lang="cs-CZ" dirty="0" err="1" smtClean="0">
                <a:latin typeface="Cambria" panose="02040503050406030204" pitchFamily="18" charset="0"/>
              </a:rPr>
              <a:t>phone</a:t>
            </a:r>
            <a:r>
              <a:rPr lang="cs-CZ" dirty="0" smtClean="0">
                <a:latin typeface="Cambria" panose="02040503050406030204" pitchFamily="18" charset="0"/>
              </a:rPr>
              <a:t>, SMS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email </a:t>
            </a:r>
            <a:r>
              <a:rPr lang="cs-CZ" dirty="0" err="1" smtClean="0">
                <a:latin typeface="Cambria" panose="02040503050406030204" pitchFamily="18" charset="0"/>
              </a:rPr>
              <a:t>during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planned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assessment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encourage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compliance</a:t>
            </a:r>
            <a:r>
              <a:rPr lang="cs-CZ" dirty="0" smtClean="0">
                <a:latin typeface="Cambria" panose="02040503050406030204" pitchFamily="18" charset="0"/>
              </a:rPr>
              <a:t>? </a:t>
            </a:r>
            <a:r>
              <a:rPr lang="cs-CZ" dirty="0" err="1" smtClean="0">
                <a:latin typeface="Cambria" panose="02040503050406030204" pitchFamily="18" charset="0"/>
              </a:rPr>
              <a:t>Can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incentives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used</a:t>
            </a:r>
            <a:r>
              <a:rPr lang="cs-CZ" dirty="0" smtClean="0">
                <a:latin typeface="Cambria" panose="02040503050406030204" pitchFamily="18" charset="0"/>
              </a:rPr>
              <a:t>?</a:t>
            </a:r>
          </a:p>
          <a:p>
            <a:endParaRPr lang="cs-CZ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9739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Combined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Accelerometer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and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Heart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Rate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Monitors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7504" y="1844824"/>
            <a:ext cx="8784976" cy="4824536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Cambria" panose="02040503050406030204" pitchFamily="18" charset="0"/>
              </a:rPr>
              <a:t>An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important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development</a:t>
            </a:r>
            <a:r>
              <a:rPr lang="cs-CZ" sz="2400" dirty="0" smtClean="0">
                <a:latin typeface="Cambria" panose="02040503050406030204" pitchFamily="18" charset="0"/>
              </a:rPr>
              <a:t> in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assessment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PA</a:t>
            </a:r>
          </a:p>
          <a:p>
            <a:r>
              <a:rPr lang="cs-CZ" sz="2400" dirty="0" err="1" smtClean="0">
                <a:latin typeface="Cambria" panose="02040503050406030204" pitchFamily="18" charset="0"/>
              </a:rPr>
              <a:t>An</a:t>
            </a:r>
            <a:r>
              <a:rPr lang="cs-CZ" sz="2400" dirty="0" smtClean="0">
                <a:latin typeface="Cambria" panose="02040503050406030204" pitchFamily="18" charset="0"/>
              </a:rPr>
              <a:t> early model </a:t>
            </a:r>
            <a:r>
              <a:rPr lang="cs-CZ" sz="2400" dirty="0" err="1" smtClean="0">
                <a:latin typeface="Cambria" panose="02040503050406030204" pitchFamily="18" charset="0"/>
              </a:rPr>
              <a:t>was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developed</a:t>
            </a:r>
            <a:r>
              <a:rPr lang="cs-CZ" sz="2400" dirty="0" smtClean="0">
                <a:latin typeface="Cambria" panose="02040503050406030204" pitchFamily="18" charset="0"/>
              </a:rPr>
              <a:t> and </a:t>
            </a:r>
            <a:r>
              <a:rPr lang="cs-CZ" sz="2400" dirty="0" err="1" smtClean="0">
                <a:latin typeface="Cambria" panose="02040503050406030204" pitchFamily="18" charset="0"/>
              </a:rPr>
              <a:t>piloted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nearly</a:t>
            </a:r>
            <a:r>
              <a:rPr lang="cs-CZ" sz="2400" dirty="0" smtClean="0">
                <a:latin typeface="Cambria" panose="02040503050406030204" pitchFamily="18" charset="0"/>
              </a:rPr>
              <a:t> 10 </a:t>
            </a:r>
            <a:r>
              <a:rPr lang="cs-CZ" sz="2400" dirty="0" err="1" smtClean="0">
                <a:latin typeface="Cambria" panose="02040503050406030204" pitchFamily="18" charset="0"/>
              </a:rPr>
              <a:t>years</a:t>
            </a:r>
            <a:r>
              <a:rPr lang="cs-CZ" sz="2400" dirty="0" smtClean="0">
                <a:latin typeface="Cambria" panose="02040503050406030204" pitchFamily="18" charset="0"/>
              </a:rPr>
              <a:t> ago</a:t>
            </a:r>
          </a:p>
          <a:p>
            <a:r>
              <a:rPr lang="cs-CZ" sz="2400" dirty="0" smtClean="0">
                <a:latin typeface="Cambria" panose="02040503050406030204" pitchFamily="18" charset="0"/>
              </a:rPr>
              <a:t>In these </a:t>
            </a:r>
            <a:r>
              <a:rPr lang="cs-CZ" sz="2400" dirty="0" err="1" smtClean="0">
                <a:latin typeface="Cambria" panose="02040503050406030204" pitchFamily="18" charset="0"/>
              </a:rPr>
              <a:t>devices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pros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each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method</a:t>
            </a:r>
            <a:r>
              <a:rPr lang="cs-CZ" sz="2400" dirty="0" smtClean="0">
                <a:latin typeface="Cambria" panose="02040503050406030204" pitchFamily="18" charset="0"/>
              </a:rPr>
              <a:t> are </a:t>
            </a:r>
            <a:r>
              <a:rPr lang="cs-CZ" sz="2400" dirty="0" err="1" smtClean="0">
                <a:latin typeface="Cambria" panose="02040503050406030204" pitchFamily="18" charset="0"/>
              </a:rPr>
              <a:t>combined</a:t>
            </a:r>
            <a:endParaRPr lang="cs-CZ" sz="2400" dirty="0" smtClean="0">
              <a:latin typeface="Cambria" panose="02040503050406030204" pitchFamily="18" charset="0"/>
            </a:endParaRPr>
          </a:p>
          <a:p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smtClean="0">
                <a:latin typeface="Cambria" panose="02040503050406030204" pitchFamily="18" charset="0"/>
              </a:rPr>
              <a:t>At </a:t>
            </a:r>
            <a:r>
              <a:rPr lang="cs-CZ" sz="2400" dirty="0" err="1" smtClean="0">
                <a:latin typeface="Cambria" panose="02040503050406030204" pitchFamily="18" charset="0"/>
              </a:rPr>
              <a:t>lower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levels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intensity, HR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less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accurate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estimating</a:t>
            </a:r>
            <a:r>
              <a:rPr lang="cs-CZ" sz="2400" dirty="0" smtClean="0">
                <a:latin typeface="Cambria" panose="02040503050406030204" pitchFamily="18" charset="0"/>
              </a:rPr>
              <a:t> EE; </a:t>
            </a:r>
            <a:r>
              <a:rPr lang="cs-CZ" sz="2400" dirty="0" err="1" smtClean="0">
                <a:latin typeface="Cambria" panose="02040503050406030204" pitchFamily="18" charset="0"/>
              </a:rPr>
              <a:t>this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level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accelerometers</a:t>
            </a:r>
            <a:r>
              <a:rPr lang="cs-CZ" sz="2400" dirty="0" smtClean="0">
                <a:latin typeface="Cambria" panose="02040503050406030204" pitchFamily="18" charset="0"/>
              </a:rPr>
              <a:t> are most </a:t>
            </a:r>
            <a:r>
              <a:rPr lang="cs-CZ" sz="2400" dirty="0" err="1" smtClean="0">
                <a:latin typeface="Cambria" panose="02040503050406030204" pitchFamily="18" charset="0"/>
              </a:rPr>
              <a:t>accurate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at</a:t>
            </a:r>
            <a:endParaRPr lang="cs-CZ" sz="2400" dirty="0" smtClean="0">
              <a:latin typeface="Cambria" panose="02040503050406030204" pitchFamily="18" charset="0"/>
            </a:endParaRPr>
          </a:p>
          <a:p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</a:rPr>
              <a:t>Advantage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latin typeface="Cambria" panose="02040503050406030204" pitchFamily="18" charset="0"/>
              </a:rPr>
              <a:t> these </a:t>
            </a:r>
            <a:r>
              <a:rPr lang="cs-CZ" sz="2400" dirty="0" err="1" smtClean="0">
                <a:latin typeface="Cambria" panose="02040503050406030204" pitchFamily="18" charset="0"/>
              </a:rPr>
              <a:t>new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monitors</a:t>
            </a:r>
            <a:r>
              <a:rPr lang="cs-CZ" sz="2400" dirty="0" smtClean="0">
                <a:latin typeface="Cambria" panose="02040503050406030204" pitchFamily="18" charset="0"/>
              </a:rPr>
              <a:t> are waterproof and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intention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participants</a:t>
            </a:r>
            <a:r>
              <a:rPr lang="cs-CZ" sz="2400" dirty="0" smtClean="0">
                <a:latin typeface="Cambria" panose="02040503050406030204" pitchFamily="18" charset="0"/>
              </a:rPr>
              <a:t> do not </a:t>
            </a:r>
            <a:r>
              <a:rPr lang="cs-CZ" sz="2400" dirty="0" err="1" smtClean="0">
                <a:latin typeface="Cambria" panose="02040503050406030204" pitchFamily="18" charset="0"/>
              </a:rPr>
              <a:t>remove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latin typeface="Cambria" panose="02040503050406030204" pitchFamily="18" charset="0"/>
              </a:rPr>
              <a:t>except</a:t>
            </a:r>
            <a:r>
              <a:rPr lang="cs-CZ" sz="2400" dirty="0" smtClean="0">
                <a:latin typeface="Cambria" panose="02040503050406030204" pitchFamily="18" charset="0"/>
              </a:rPr>
              <a:t> to </a:t>
            </a:r>
            <a:r>
              <a:rPr lang="cs-CZ" sz="2400" dirty="0" err="1" smtClean="0">
                <a:latin typeface="Cambria" panose="02040503050406030204" pitchFamily="18" charset="0"/>
              </a:rPr>
              <a:t>replace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pads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have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perished</a:t>
            </a:r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combined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motion</a:t>
            </a:r>
            <a:r>
              <a:rPr lang="cs-CZ" sz="2400" dirty="0" smtClean="0">
                <a:latin typeface="Cambria" panose="02040503050406030204" pitchFamily="18" charset="0"/>
              </a:rPr>
              <a:t> sensor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accurate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predictor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EE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8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Combined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Accelerometer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and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Heart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Rate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Monitors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595360" cy="4937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Consideration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for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researchers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when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using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combinad</a:t>
            </a:r>
            <a:endParaRPr lang="cs-CZ" sz="2400" b="1" dirty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accelerometer</a:t>
            </a:r>
            <a:r>
              <a:rPr lang="cs-CZ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and HR monitor </a:t>
            </a:r>
            <a:r>
              <a:rPr lang="cs-CZ" sz="24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sensors</a:t>
            </a:r>
            <a:endParaRPr lang="cs-CZ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endParaRPr lang="cs-CZ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What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level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calibration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required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Will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calibration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methods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used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commonly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for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fitness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testing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adequate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  <a:p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participant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confident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competent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placing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device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have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sufficient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explanation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and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written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instructions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have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been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given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  <a:p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Supply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participants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with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additional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pads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to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replace</a:t>
            </a:r>
            <a:r>
              <a:rPr lang="cs-CZ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 as </a:t>
            </a:r>
            <a:r>
              <a:rPr lang="cs-CZ" sz="24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required</a:t>
            </a:r>
            <a:endParaRPr lang="cs-CZ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cs-CZ" sz="2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endParaRPr lang="cs-CZ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9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2800" b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Pedometers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5586936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latin typeface="Cambria" panose="02040503050406030204" pitchFamily="18" charset="0"/>
              </a:rPr>
              <a:t>Pedometers</a:t>
            </a:r>
            <a:r>
              <a:rPr lang="cs-CZ" sz="2400" dirty="0" smtClean="0">
                <a:latin typeface="Cambria" panose="02040503050406030204" pitchFamily="18" charset="0"/>
              </a:rPr>
              <a:t> are </a:t>
            </a:r>
            <a:r>
              <a:rPr lang="cs-CZ" sz="2400" dirty="0" err="1" smtClean="0">
                <a:latin typeface="Cambria" panose="02040503050406030204" pitchFamily="18" charset="0"/>
              </a:rPr>
              <a:t>relatively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simple</a:t>
            </a:r>
            <a:r>
              <a:rPr lang="cs-CZ" sz="2400" dirty="0" smtClean="0">
                <a:latin typeface="Cambria" panose="02040503050406030204" pitchFamily="18" charset="0"/>
              </a:rPr>
              <a:t> and </a:t>
            </a:r>
            <a:r>
              <a:rPr lang="cs-CZ" sz="2400" dirty="0" err="1" smtClean="0">
                <a:latin typeface="Cambria" panose="02040503050406030204" pitchFamily="18" charset="0"/>
              </a:rPr>
              <a:t>inexpensive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devices</a:t>
            </a:r>
            <a:r>
              <a:rPr lang="cs-CZ" sz="2400" dirty="0" smtClean="0">
                <a:latin typeface="Cambria" panose="02040503050406030204" pitchFamily="18" charset="0"/>
              </a:rPr>
              <a:t>, </a:t>
            </a:r>
            <a:r>
              <a:rPr lang="cs-CZ" sz="2400" dirty="0" err="1" smtClean="0">
                <a:latin typeface="Cambria" panose="02040503050406030204" pitchFamily="18" charset="0"/>
              </a:rPr>
              <a:t>which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measure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number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steps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taken</a:t>
            </a:r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</a:rPr>
              <a:t>Better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accuracy</a:t>
            </a:r>
            <a:r>
              <a:rPr lang="cs-CZ" sz="2400" dirty="0" smtClean="0">
                <a:latin typeface="Cambria" panose="02040503050406030204" pitchFamily="18" charset="0"/>
              </a:rPr>
              <a:t> has </a:t>
            </a:r>
            <a:r>
              <a:rPr lang="cs-CZ" sz="2400" dirty="0" err="1" smtClean="0">
                <a:latin typeface="Cambria" panose="02040503050406030204" pitchFamily="18" charset="0"/>
              </a:rPr>
              <a:t>been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reported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faster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walking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speeds</a:t>
            </a:r>
            <a:r>
              <a:rPr lang="cs-CZ" sz="2400" dirty="0" smtClean="0">
                <a:latin typeface="Cambria" panose="02040503050406030204" pitchFamily="18" charset="0"/>
              </a:rPr>
              <a:t> but not </a:t>
            </a:r>
            <a:r>
              <a:rPr lang="cs-CZ" sz="2400" dirty="0" err="1" smtClean="0">
                <a:latin typeface="Cambria" panose="02040503050406030204" pitchFamily="18" charset="0"/>
              </a:rPr>
              <a:t>running</a:t>
            </a:r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smtClean="0">
                <a:latin typeface="Cambria" panose="02040503050406030204" pitchFamily="18" charset="0"/>
              </a:rPr>
              <a:t>Most </a:t>
            </a:r>
            <a:r>
              <a:rPr lang="cs-CZ" sz="2400" dirty="0" err="1" smtClean="0">
                <a:latin typeface="Cambria" panose="02040503050406030204" pitchFamily="18" charset="0"/>
              </a:rPr>
              <a:t>pedometers</a:t>
            </a:r>
            <a:r>
              <a:rPr lang="cs-CZ" sz="2400" dirty="0" smtClean="0">
                <a:latin typeface="Cambria" panose="02040503050406030204" pitchFamily="18" charset="0"/>
              </a:rPr>
              <a:t> are </a:t>
            </a:r>
            <a:r>
              <a:rPr lang="cs-CZ" sz="2400" dirty="0" err="1" smtClean="0">
                <a:latin typeface="Cambria" panose="02040503050406030204" pitchFamily="18" charset="0"/>
              </a:rPr>
              <a:t>accurate</a:t>
            </a:r>
            <a:r>
              <a:rPr lang="cs-CZ" sz="2400" dirty="0" smtClean="0">
                <a:latin typeface="Cambria" panose="02040503050406030204" pitchFamily="18" charset="0"/>
              </a:rPr>
              <a:t> in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measurement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number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accumulated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steps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during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walking</a:t>
            </a:r>
            <a:r>
              <a:rPr lang="cs-CZ" sz="2400" dirty="0" smtClean="0">
                <a:latin typeface="Cambria" panose="02040503050406030204" pitchFamily="18" charset="0"/>
              </a:rPr>
              <a:t>, and </a:t>
            </a:r>
            <a:r>
              <a:rPr lang="cs-CZ" sz="2400" dirty="0" err="1" smtClean="0">
                <a:latin typeface="Cambria" panose="02040503050406030204" pitchFamily="18" charset="0"/>
              </a:rPr>
              <a:t>may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be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useful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when</a:t>
            </a:r>
            <a:r>
              <a:rPr lang="cs-CZ" sz="2400" dirty="0" smtClean="0">
                <a:latin typeface="Cambria" panose="02040503050406030204" pitchFamily="18" charset="0"/>
              </a:rPr>
              <a:t> monitoring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effect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intervention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aimed</a:t>
            </a:r>
            <a:r>
              <a:rPr lang="cs-CZ" sz="2400" dirty="0" smtClean="0">
                <a:latin typeface="Cambria" panose="02040503050406030204" pitchFamily="18" charset="0"/>
              </a:rPr>
              <a:t> to </a:t>
            </a:r>
            <a:r>
              <a:rPr lang="cs-CZ" sz="2400" dirty="0" err="1" smtClean="0">
                <a:latin typeface="Cambria" panose="02040503050406030204" pitchFamily="18" charset="0"/>
              </a:rPr>
              <a:t>increasing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walking</a:t>
            </a:r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</a:rPr>
              <a:t>One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the</a:t>
            </a:r>
            <a:r>
              <a:rPr lang="cs-CZ" sz="2400" dirty="0" smtClean="0">
                <a:latin typeface="Cambria" panose="02040503050406030204" pitchFamily="18" charset="0"/>
              </a:rPr>
              <a:t> most </a:t>
            </a:r>
            <a:r>
              <a:rPr lang="cs-CZ" sz="2400" dirty="0" err="1" smtClean="0">
                <a:latin typeface="Cambria" panose="02040503050406030204" pitchFamily="18" charset="0"/>
              </a:rPr>
              <a:t>promising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uses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pedometers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>
                <a:latin typeface="Cambria" panose="02040503050406030204" pitchFamily="18" charset="0"/>
              </a:rPr>
              <a:t> </a:t>
            </a:r>
            <a:r>
              <a:rPr lang="cs-CZ" sz="2400" dirty="0" smtClean="0">
                <a:latin typeface="Cambria" panose="02040503050406030204" pitchFamily="18" charset="0"/>
              </a:rPr>
              <a:t>as a </a:t>
            </a:r>
            <a:r>
              <a:rPr lang="cs-CZ" sz="2400" dirty="0" err="1" smtClean="0">
                <a:latin typeface="Cambria" panose="02040503050406030204" pitchFamily="18" charset="0"/>
              </a:rPr>
              <a:t>motivational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tool</a:t>
            </a:r>
            <a:r>
              <a:rPr lang="cs-CZ" sz="2400" dirty="0" smtClean="0">
                <a:latin typeface="Cambria" panose="02040503050406030204" pitchFamily="18" charset="0"/>
              </a:rPr>
              <a:t> to </a:t>
            </a:r>
            <a:r>
              <a:rPr lang="cs-CZ" sz="2400" dirty="0" err="1" smtClean="0">
                <a:latin typeface="Cambria" panose="02040503050406030204" pitchFamily="18" charset="0"/>
              </a:rPr>
              <a:t>achieve</a:t>
            </a:r>
            <a:r>
              <a:rPr lang="cs-CZ" sz="2400" dirty="0" smtClean="0">
                <a:latin typeface="Cambria" panose="02040503050406030204" pitchFamily="18" charset="0"/>
              </a:rPr>
              <a:t> a </a:t>
            </a:r>
            <a:r>
              <a:rPr lang="cs-CZ" sz="2400" dirty="0" err="1" smtClean="0">
                <a:latin typeface="Cambria" panose="02040503050406030204" pitchFamily="18" charset="0"/>
              </a:rPr>
              <a:t>predetermined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target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daily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accumulated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steps</a:t>
            </a:r>
            <a:endParaRPr lang="cs-CZ" sz="2400" dirty="0" smtClean="0">
              <a:latin typeface="Cambria" panose="02040503050406030204" pitchFamily="18" charset="0"/>
            </a:endParaRPr>
          </a:p>
          <a:p>
            <a:r>
              <a:rPr lang="cs-CZ" sz="2400" dirty="0" err="1" smtClean="0">
                <a:latin typeface="Cambria" panose="02040503050406030204" pitchFamily="18" charset="0"/>
              </a:rPr>
              <a:t>An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advantage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of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pedometers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is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that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they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can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also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be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used</a:t>
            </a:r>
            <a:r>
              <a:rPr lang="cs-CZ" sz="2400" dirty="0" smtClean="0">
                <a:latin typeface="Cambria" panose="02040503050406030204" pitchFamily="18" charset="0"/>
              </a:rPr>
              <a:t> in </a:t>
            </a:r>
            <a:r>
              <a:rPr lang="cs-CZ" sz="2400" dirty="0" err="1" smtClean="0">
                <a:latin typeface="Cambria" panose="02040503050406030204" pitchFamily="18" charset="0"/>
              </a:rPr>
              <a:t>elementary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school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children</a:t>
            </a:r>
            <a:r>
              <a:rPr lang="cs-CZ" sz="2400" dirty="0" smtClean="0">
                <a:latin typeface="Cambria" panose="02040503050406030204" pitchFamily="18" charset="0"/>
              </a:rPr>
              <a:t> and </a:t>
            </a:r>
            <a:r>
              <a:rPr lang="cs-CZ" sz="2400" dirty="0" err="1" smtClean="0">
                <a:latin typeface="Cambria" panose="02040503050406030204" pitchFamily="18" charset="0"/>
              </a:rPr>
              <a:t>preschool</a:t>
            </a:r>
            <a:r>
              <a:rPr lang="cs-CZ" sz="2400" dirty="0" smtClean="0">
                <a:latin typeface="Cambria" panose="02040503050406030204" pitchFamily="18" charset="0"/>
              </a:rPr>
              <a:t> </a:t>
            </a:r>
            <a:r>
              <a:rPr lang="cs-CZ" sz="2400" dirty="0" err="1" smtClean="0">
                <a:latin typeface="Cambria" panose="02040503050406030204" pitchFamily="18" charset="0"/>
              </a:rPr>
              <a:t>children</a:t>
            </a:r>
            <a:endParaRPr lang="cs-CZ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71415"/>
            <a:ext cx="8591550" cy="1000132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Objective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Methods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Assessing</a:t>
            </a:r>
            <a: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PA</a:t>
            </a:r>
            <a:br>
              <a:rPr lang="cs-CZ" sz="2800" b="1" dirty="0" smtClean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cs-CZ" sz="28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Pedometers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85720" y="1500174"/>
            <a:ext cx="859536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Consideration</a:t>
            </a:r>
            <a:r>
              <a:rPr lang="cs-CZ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for</a:t>
            </a:r>
            <a:r>
              <a:rPr lang="cs-CZ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researchers</a:t>
            </a:r>
            <a:r>
              <a:rPr lang="cs-CZ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when</a:t>
            </a:r>
            <a:r>
              <a:rPr lang="cs-CZ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using</a:t>
            </a:r>
            <a:r>
              <a:rPr lang="cs-CZ" sz="28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cs-CZ" sz="2800" b="1" dirty="0" err="1" smtClean="0">
                <a:solidFill>
                  <a:srgbClr val="C00000"/>
                </a:solidFill>
                <a:latin typeface="Cambria" pitchFamily="18" charset="0"/>
              </a:rPr>
              <a:t>pedometers</a:t>
            </a:r>
            <a:endParaRPr lang="cs-CZ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The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aims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and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primary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outcome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the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study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should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be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carefully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considered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to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ascertain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whether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a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pedometer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would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be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an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adequate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measure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activity</a:t>
            </a:r>
            <a:endParaRPr lang="cs-CZ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What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type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activities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is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the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population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to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be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studied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likely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to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engage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in?</a:t>
            </a:r>
          </a:p>
          <a:p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Number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of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monitored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days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,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what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will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constitute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valid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wearing</a:t>
            </a:r>
            <a:r>
              <a:rPr lang="cs-CZ" sz="2800" dirty="0" smtClean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cs-CZ" sz="2800" dirty="0" err="1" smtClean="0">
                <a:solidFill>
                  <a:schemeClr val="tx1"/>
                </a:solidFill>
                <a:latin typeface="Cambria" pitchFamily="18" charset="0"/>
              </a:rPr>
              <a:t>time</a:t>
            </a:r>
            <a:endParaRPr lang="cs-CZ" sz="2800" dirty="0" smtClean="0">
              <a:solidFill>
                <a:schemeClr val="tx1"/>
              </a:solidFill>
              <a:latin typeface="Cambria" pitchFamily="18" charset="0"/>
            </a:endParaRPr>
          </a:p>
          <a:p>
            <a:endParaRPr lang="cs-CZ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0"/>
            <a:ext cx="8591550" cy="62865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Selection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an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appropriate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tool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to </a:t>
            </a:r>
            <a:r>
              <a:rPr lang="cs-CZ" sz="3200" b="1" dirty="0" err="1" smtClean="0">
                <a:solidFill>
                  <a:srgbClr val="0070C0"/>
                </a:solidFill>
                <a:latin typeface="Cambria" pitchFamily="18" charset="0"/>
              </a:rPr>
              <a:t>assess</a:t>
            </a:r>
            <a:r>
              <a:rPr lang="cs-CZ" sz="3200" b="1" dirty="0" smtClean="0">
                <a:solidFill>
                  <a:srgbClr val="0070C0"/>
                </a:solidFill>
                <a:latin typeface="Cambria" pitchFamily="18" charset="0"/>
              </a:rPr>
              <a:t> PA</a:t>
            </a:r>
            <a:endParaRPr lang="cs-CZ" sz="3200" b="1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785794"/>
            <a:ext cx="8595360" cy="5450414"/>
          </a:xfrm>
        </p:spPr>
        <p:txBody>
          <a:bodyPr/>
          <a:lstStyle/>
          <a:p>
            <a:r>
              <a:rPr lang="cs-CZ" dirty="0" err="1" smtClean="0">
                <a:latin typeface="Cambria" panose="02040503050406030204" pitchFamily="18" charset="0"/>
              </a:rPr>
              <a:t>Selection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method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is</a:t>
            </a:r>
            <a:r>
              <a:rPr lang="cs-CZ" dirty="0" smtClean="0">
                <a:latin typeface="Cambria" panose="02040503050406030204" pitchFamily="18" charset="0"/>
              </a:rPr>
              <a:t> a </a:t>
            </a:r>
            <a:r>
              <a:rPr lang="cs-CZ" dirty="0" err="1" smtClean="0">
                <a:latin typeface="Cambria" panose="02040503050406030204" pitchFamily="18" charset="0"/>
              </a:rPr>
              <a:t>crucial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decision</a:t>
            </a:r>
            <a:endParaRPr lang="cs-CZ" dirty="0" smtClean="0">
              <a:latin typeface="Cambria" panose="02040503050406030204" pitchFamily="18" charset="0"/>
            </a:endParaRPr>
          </a:p>
          <a:p>
            <a:r>
              <a:rPr lang="cs-CZ" dirty="0" err="1" smtClean="0">
                <a:latin typeface="Cambria" panose="02040503050406030204" pitchFamily="18" charset="0"/>
              </a:rPr>
              <a:t>Careful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consideration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must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given</a:t>
            </a:r>
            <a:r>
              <a:rPr lang="cs-CZ" dirty="0" smtClean="0">
                <a:latin typeface="Cambria" panose="02040503050406030204" pitchFamily="18" charset="0"/>
              </a:rPr>
              <a:t> to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research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question</a:t>
            </a:r>
            <a:r>
              <a:rPr lang="cs-CZ" dirty="0" smtClean="0">
                <a:latin typeface="Cambria" panose="02040503050406030204" pitchFamily="18" charset="0"/>
              </a:rPr>
              <a:t> in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first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place</a:t>
            </a:r>
            <a:r>
              <a:rPr lang="cs-CZ" dirty="0" smtClean="0">
                <a:latin typeface="Cambria" panose="02040503050406030204" pitchFamily="18" charset="0"/>
              </a:rPr>
              <a:t>, </a:t>
            </a:r>
            <a:r>
              <a:rPr lang="cs-CZ" dirty="0" err="1" smtClean="0">
                <a:latin typeface="Cambria" panose="02040503050406030204" pitchFamily="18" charset="0"/>
              </a:rPr>
              <a:t>and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the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dimension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or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domain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of</a:t>
            </a:r>
            <a:r>
              <a:rPr lang="cs-CZ" dirty="0" smtClean="0">
                <a:latin typeface="Cambria" panose="02040503050406030204" pitchFamily="18" charset="0"/>
              </a:rPr>
              <a:t> PA to </a:t>
            </a:r>
            <a:r>
              <a:rPr lang="cs-CZ" dirty="0" err="1" smtClean="0">
                <a:latin typeface="Cambria" panose="02040503050406030204" pitchFamily="18" charset="0"/>
              </a:rPr>
              <a:t>be</a:t>
            </a:r>
            <a:r>
              <a:rPr lang="cs-CZ" dirty="0" smtClean="0">
                <a:latin typeface="Cambria" panose="02040503050406030204" pitchFamily="18" charset="0"/>
              </a:rPr>
              <a:t> </a:t>
            </a:r>
            <a:r>
              <a:rPr lang="cs-CZ" dirty="0" err="1" smtClean="0">
                <a:latin typeface="Cambria" panose="02040503050406030204" pitchFamily="18" charset="0"/>
              </a:rPr>
              <a:t>assessed</a:t>
            </a:r>
            <a:endParaRPr lang="cs-CZ" dirty="0" smtClean="0">
              <a:latin typeface="Cambria" panose="02040503050406030204" pitchFamily="18" charset="0"/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14393836_10207241071130562_960487415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00240"/>
            <a:ext cx="9144000" cy="485776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1477"/>
            <a:ext cx="859155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Influence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of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study type on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methodology</a:t>
            </a:r>
            <a:r>
              <a:rPr lang="cs-CZ" sz="3200" b="1" dirty="0" smtClean="0">
                <a:solidFill>
                  <a:srgbClr val="0070C0"/>
                </a:solidFill>
                <a:latin typeface="Cambria" panose="02040503050406030204" pitchFamily="18" charset="0"/>
              </a:rPr>
              <a:t> </a:t>
            </a:r>
            <a:r>
              <a:rPr lang="cs-CZ" sz="3200" b="1" dirty="0" err="1" smtClean="0">
                <a:solidFill>
                  <a:srgbClr val="0070C0"/>
                </a:solidFill>
                <a:latin typeface="Cambria" panose="02040503050406030204" pitchFamily="18" charset="0"/>
              </a:rPr>
              <a:t>choice</a:t>
            </a:r>
            <a:endParaRPr lang="cs-CZ" sz="3200" b="1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specific</a:t>
            </a:r>
            <a:r>
              <a:rPr lang="cs-CZ" dirty="0" smtClean="0"/>
              <a:t> study type and design has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important</a:t>
            </a:r>
            <a:r>
              <a:rPr lang="cs-CZ" dirty="0" smtClean="0"/>
              <a:t> </a:t>
            </a:r>
            <a:r>
              <a:rPr lang="cs-CZ" dirty="0" err="1" smtClean="0"/>
              <a:t>bearing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choice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method</a:t>
            </a:r>
            <a:r>
              <a:rPr lang="cs-CZ" dirty="0" smtClean="0"/>
              <a:t> to </a:t>
            </a:r>
            <a:r>
              <a:rPr lang="cs-CZ" dirty="0" err="1" smtClean="0"/>
              <a:t>measure</a:t>
            </a:r>
            <a:r>
              <a:rPr lang="cs-CZ" dirty="0" smtClean="0"/>
              <a:t> PA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32048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591550" cy="1066801"/>
          </a:xfrm>
        </p:spPr>
        <p:txBody>
          <a:bodyPr>
            <a:no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Assessment of cardiorespiratory fitness – outputs for prescription of </a:t>
            </a:r>
            <a:r>
              <a:rPr lang="en-US" sz="2700" b="1" dirty="0" err="1">
                <a:solidFill>
                  <a:srgbClr val="0070C0"/>
                </a:solidFill>
              </a:rPr>
              <a:t>cardiometabolic</a:t>
            </a:r>
            <a:r>
              <a:rPr lang="en-US" sz="2700" b="1" dirty="0">
                <a:solidFill>
                  <a:srgbClr val="0070C0"/>
                </a:solidFill>
              </a:rPr>
              <a:t> or other internal </a:t>
            </a:r>
            <a:r>
              <a:rPr lang="en-US" sz="2700" b="1" dirty="0" smtClean="0">
                <a:solidFill>
                  <a:srgbClr val="0070C0"/>
                </a:solidFill>
              </a:rPr>
              <a:t>disease</a:t>
            </a:r>
            <a:r>
              <a:rPr lang="cs-CZ" sz="2700" b="1" dirty="0" smtClean="0">
                <a:solidFill>
                  <a:srgbClr val="0070C0"/>
                </a:solidFill>
              </a:rPr>
              <a:t>s</a:t>
            </a:r>
            <a:endParaRPr lang="cs-CZ" sz="27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C00000"/>
                </a:solidFill>
              </a:rPr>
              <a:t>Need of </a:t>
            </a:r>
            <a:r>
              <a:rPr lang="en-US" sz="2400" b="1" dirty="0">
                <a:solidFill>
                  <a:srgbClr val="C00000"/>
                </a:solidFill>
              </a:rPr>
              <a:t>evaluation of absolute and relative contraindication of physical training before</a:t>
            </a:r>
            <a:r>
              <a:rPr lang="en-US" sz="2400" dirty="0">
                <a:solidFill>
                  <a:srgbClr val="C00000"/>
                </a:solidFill>
              </a:rPr>
              <a:t> any prescription of </a:t>
            </a:r>
            <a:r>
              <a:rPr lang="cs-CZ" sz="2400" dirty="0" smtClean="0">
                <a:solidFill>
                  <a:srgbClr val="C00000"/>
                </a:solidFill>
              </a:rPr>
              <a:t>PA!</a:t>
            </a:r>
            <a:endParaRPr lang="cs-CZ" sz="24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Perform complex examination and cardiorespiratory fitness examination:</a:t>
            </a:r>
            <a:endParaRPr lang="cs-CZ" sz="2400" b="1" dirty="0">
              <a:solidFill>
                <a:srgbClr val="00B0F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determine </a:t>
            </a:r>
            <a:r>
              <a:rPr lang="en-US" sz="2400" b="1" dirty="0" smtClean="0">
                <a:solidFill>
                  <a:srgbClr val="00B050"/>
                </a:solidFill>
              </a:rPr>
              <a:t>maxim</a:t>
            </a:r>
            <a:r>
              <a:rPr lang="cs-CZ" sz="2400" b="1" dirty="0" smtClean="0">
                <a:solidFill>
                  <a:srgbClr val="00B050"/>
                </a:solidFill>
              </a:rPr>
              <a:t>al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aerobic capacity by </a:t>
            </a:r>
            <a:r>
              <a:rPr lang="cs-CZ" sz="2400" b="1" dirty="0" smtClean="0">
                <a:solidFill>
                  <a:srgbClr val="00B050"/>
                </a:solidFill>
              </a:rPr>
              <a:t>stress test = CPX = </a:t>
            </a:r>
            <a:r>
              <a:rPr lang="cs-CZ" sz="2400" b="1" dirty="0" err="1" smtClean="0">
                <a:solidFill>
                  <a:srgbClr val="00B050"/>
                </a:solidFill>
              </a:rPr>
              <a:t>cardiopulmonary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exercise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testing</a:t>
            </a:r>
            <a:r>
              <a:rPr lang="cs-CZ" sz="2400" dirty="0" smtClean="0">
                <a:solidFill>
                  <a:schemeClr val="tx1"/>
                </a:solidFill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</a:rPr>
              <a:t>spiroergometry</a:t>
            </a:r>
            <a:r>
              <a:rPr lang="cs-CZ" sz="2400" dirty="0" smtClean="0">
                <a:solidFill>
                  <a:schemeClr val="tx1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always </a:t>
            </a:r>
            <a:r>
              <a:rPr lang="cs-CZ" sz="2400" dirty="0">
                <a:solidFill>
                  <a:srgbClr val="00B050"/>
                </a:solidFill>
              </a:rPr>
              <a:t>risk </a:t>
            </a:r>
            <a:r>
              <a:rPr lang="cs-CZ" sz="2400" dirty="0" err="1">
                <a:solidFill>
                  <a:srgbClr val="00B050"/>
                </a:solidFill>
              </a:rPr>
              <a:t>factors</a:t>
            </a:r>
            <a:r>
              <a:rPr lang="cs-CZ" sz="2400" dirty="0">
                <a:solidFill>
                  <a:srgbClr val="00B050"/>
                </a:solidFill>
              </a:rPr>
              <a:t> CVD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also </a:t>
            </a:r>
            <a:r>
              <a:rPr lang="en-US" sz="2400" dirty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rgbClr val="00B050"/>
                </a:solidFill>
              </a:rPr>
              <a:t>asymptomatic individuals</a:t>
            </a:r>
            <a:r>
              <a:rPr lang="en-US" sz="2400" dirty="0">
                <a:solidFill>
                  <a:schemeClr val="tx1"/>
                </a:solidFill>
              </a:rPr>
              <a:t>, who have been </a:t>
            </a:r>
            <a:r>
              <a:rPr lang="en-US" sz="2400" dirty="0">
                <a:solidFill>
                  <a:srgbClr val="00B050"/>
                </a:solidFill>
              </a:rPr>
              <a:t>inactive for more than 3 years and are planning on doing systematic </a:t>
            </a:r>
            <a:r>
              <a:rPr lang="cs-CZ" sz="2400" dirty="0" smtClean="0">
                <a:solidFill>
                  <a:srgbClr val="00B050"/>
                </a:solidFill>
              </a:rPr>
              <a:t>PA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of medium to high intensity</a:t>
            </a:r>
            <a:r>
              <a:rPr lang="en-US" sz="2400" dirty="0">
                <a:solidFill>
                  <a:schemeClr val="tx1"/>
                </a:solidFill>
              </a:rPr>
              <a:t> (men below 40, women below 50)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benefits: exact evaluation of physical fitness and effective setting up of </a:t>
            </a:r>
            <a:r>
              <a:rPr lang="cs-CZ" sz="2400" b="1" dirty="0" smtClean="0">
                <a:solidFill>
                  <a:srgbClr val="FFFF00"/>
                </a:solidFill>
              </a:rPr>
              <a:t>PA </a:t>
            </a:r>
            <a:r>
              <a:rPr lang="cs-CZ" sz="2400" b="1" dirty="0" err="1" smtClean="0">
                <a:solidFill>
                  <a:srgbClr val="FFFF00"/>
                </a:solidFill>
              </a:rPr>
              <a:t>training</a:t>
            </a:r>
            <a:r>
              <a:rPr lang="cs-CZ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</a:rPr>
              <a:t>plan</a:t>
            </a:r>
            <a:r>
              <a:rPr lang="en-US" sz="2400" dirty="0">
                <a:solidFill>
                  <a:schemeClr val="tx1"/>
                </a:solidFill>
              </a:rPr>
              <a:t>, finding of non-physiological states </a:t>
            </a:r>
            <a:r>
              <a:rPr lang="en-US" sz="2400" dirty="0" err="1">
                <a:solidFill>
                  <a:schemeClr val="tx1"/>
                </a:solidFill>
              </a:rPr>
              <a:t>unprofound</a:t>
            </a:r>
            <a:r>
              <a:rPr lang="en-US" sz="2400" dirty="0">
                <a:solidFill>
                  <a:schemeClr val="tx1"/>
                </a:solidFill>
              </a:rPr>
              <a:t> until now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0070C0"/>
                </a:solidFill>
              </a:rPr>
              <a:t>Introduction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7158" y="1142984"/>
            <a:ext cx="8643998" cy="5715016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In USA </a:t>
            </a:r>
            <a:r>
              <a:rPr lang="cs-CZ" dirty="0" err="1" smtClean="0"/>
              <a:t>chronic</a:t>
            </a:r>
            <a:r>
              <a:rPr lang="cs-CZ" dirty="0" smtClean="0"/>
              <a:t> </a:t>
            </a:r>
            <a:r>
              <a:rPr lang="cs-CZ" dirty="0" err="1" smtClean="0"/>
              <a:t>diseases</a:t>
            </a:r>
            <a:r>
              <a:rPr lang="cs-CZ" dirty="0" smtClean="0"/>
              <a:t> cause 7 in 10 </a:t>
            </a:r>
            <a:r>
              <a:rPr lang="cs-CZ" dirty="0" err="1" smtClean="0"/>
              <a:t>deaths</a:t>
            </a:r>
            <a:r>
              <a:rPr lang="cs-CZ" dirty="0" smtClean="0"/>
              <a:t> and </a:t>
            </a:r>
            <a:r>
              <a:rPr lang="cs-CZ" dirty="0" err="1" smtClean="0"/>
              <a:t>accout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70%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spending</a:t>
            </a:r>
            <a:r>
              <a:rPr lang="cs-CZ" dirty="0" smtClean="0"/>
              <a:t> 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financial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inactivity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US </a:t>
            </a:r>
            <a:r>
              <a:rPr lang="cs-CZ" dirty="0" err="1" smtClean="0"/>
              <a:t>adults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251 </a:t>
            </a:r>
            <a:r>
              <a:rPr lang="cs-CZ" dirty="0" err="1" smtClean="0"/>
              <a:t>billion</a:t>
            </a:r>
            <a:r>
              <a:rPr lang="cs-CZ" dirty="0" smtClean="0"/>
              <a:t> USD 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public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in USA </a:t>
            </a:r>
            <a:r>
              <a:rPr lang="cs-CZ" dirty="0" err="1" smtClean="0"/>
              <a:t>were</a:t>
            </a:r>
            <a:r>
              <a:rPr lang="cs-CZ" dirty="0" smtClean="0"/>
              <a:t> </a:t>
            </a:r>
            <a:r>
              <a:rPr lang="cs-CZ" dirty="0" err="1" smtClean="0"/>
              <a:t>released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in 2008 EBM </a:t>
            </a:r>
            <a:r>
              <a:rPr lang="cs-CZ" dirty="0" err="1" smtClean="0"/>
              <a:t>culminated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</a:t>
            </a:r>
            <a:r>
              <a:rPr lang="cs-CZ" dirty="0" smtClean="0"/>
              <a:t>-</a:t>
            </a:r>
            <a:r>
              <a:rPr lang="cs-CZ" dirty="0" err="1" smtClean="0"/>
              <a:t>ever</a:t>
            </a:r>
            <a:r>
              <a:rPr lang="cs-CZ" dirty="0" smtClean="0"/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federal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guidelines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for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physical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activity</a:t>
            </a:r>
            <a:endParaRPr lang="cs-CZ" b="1" dirty="0" smtClean="0">
              <a:solidFill>
                <a:srgbClr val="C00000"/>
              </a:solidFill>
            </a:endParaRPr>
          </a:p>
          <a:p>
            <a:endParaRPr lang="cs-CZ" dirty="0" smtClean="0"/>
          </a:p>
          <a:p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includes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recommendations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err="1" smtClean="0"/>
              <a:t>adults</a:t>
            </a:r>
            <a:r>
              <a:rPr lang="cs-CZ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avoid</a:t>
            </a:r>
            <a:r>
              <a:rPr lang="cs-CZ" dirty="0" smtClean="0"/>
              <a:t> </a:t>
            </a:r>
            <a:r>
              <a:rPr lang="cs-CZ" dirty="0" err="1" smtClean="0"/>
              <a:t>inactivity</a:t>
            </a:r>
            <a:r>
              <a:rPr lang="cs-CZ" dirty="0" smtClean="0"/>
              <a:t> (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r>
              <a:rPr lang="cs-CZ" dirty="0" smtClean="0"/>
              <a:t>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cs-CZ" dirty="0" err="1" smtClean="0"/>
              <a:t>none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err="1" smtClean="0"/>
              <a:t>substantial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are </a:t>
            </a:r>
            <a:r>
              <a:rPr lang="cs-CZ" dirty="0" err="1" smtClean="0"/>
              <a:t>obtained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accumulating</a:t>
            </a:r>
            <a:r>
              <a:rPr lang="cs-CZ" dirty="0" smtClean="0"/>
              <a:t>, in </a:t>
            </a:r>
            <a:r>
              <a:rPr lang="cs-CZ" dirty="0" err="1" smtClean="0"/>
              <a:t>bouts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≥ 10 </a:t>
            </a:r>
            <a:r>
              <a:rPr lang="cs-CZ" dirty="0" err="1" smtClean="0">
                <a:solidFill>
                  <a:srgbClr val="C00000"/>
                </a:solidFill>
              </a:rPr>
              <a:t>minutes</a:t>
            </a:r>
            <a:r>
              <a:rPr lang="cs-CZ" dirty="0" smtClean="0">
                <a:solidFill>
                  <a:srgbClr val="C00000"/>
                </a:solidFill>
              </a:rPr>
              <a:t>, 150 </a:t>
            </a:r>
            <a:r>
              <a:rPr lang="cs-CZ" dirty="0" err="1" smtClean="0">
                <a:solidFill>
                  <a:srgbClr val="C00000"/>
                </a:solidFill>
              </a:rPr>
              <a:t>mintes</a:t>
            </a:r>
            <a:r>
              <a:rPr lang="cs-CZ" dirty="0" smtClean="0">
                <a:solidFill>
                  <a:srgbClr val="C00000"/>
                </a:solidFill>
              </a:rPr>
              <a:t> per </a:t>
            </a:r>
            <a:r>
              <a:rPr lang="cs-CZ" dirty="0" err="1" smtClean="0">
                <a:solidFill>
                  <a:srgbClr val="C00000"/>
                </a:solidFill>
              </a:rPr>
              <a:t>week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moderate</a:t>
            </a:r>
            <a:r>
              <a:rPr lang="cs-CZ" dirty="0" smtClean="0">
                <a:solidFill>
                  <a:srgbClr val="C00000"/>
                </a:solidFill>
              </a:rPr>
              <a:t>-intensity </a:t>
            </a:r>
            <a:r>
              <a:rPr lang="cs-CZ" dirty="0" err="1" smtClean="0">
                <a:solidFill>
                  <a:srgbClr val="C00000"/>
                </a:solidFill>
              </a:rPr>
              <a:t>or</a:t>
            </a:r>
            <a:r>
              <a:rPr lang="cs-CZ" dirty="0" smtClean="0">
                <a:solidFill>
                  <a:srgbClr val="C00000"/>
                </a:solidFill>
              </a:rPr>
              <a:t> 75 </a:t>
            </a:r>
            <a:r>
              <a:rPr lang="cs-CZ" dirty="0" err="1" smtClean="0">
                <a:solidFill>
                  <a:srgbClr val="C00000"/>
                </a:solidFill>
              </a:rPr>
              <a:t>minutes</a:t>
            </a:r>
            <a:r>
              <a:rPr lang="cs-CZ" dirty="0" smtClean="0">
                <a:solidFill>
                  <a:srgbClr val="C00000"/>
                </a:solidFill>
              </a:rPr>
              <a:t> per </a:t>
            </a:r>
            <a:r>
              <a:rPr lang="cs-CZ" dirty="0" err="1" smtClean="0">
                <a:solidFill>
                  <a:srgbClr val="C00000"/>
                </a:solidFill>
              </a:rPr>
              <a:t>week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vigorous</a:t>
            </a:r>
            <a:r>
              <a:rPr lang="cs-CZ" dirty="0" smtClean="0">
                <a:solidFill>
                  <a:srgbClr val="C00000"/>
                </a:solidFill>
              </a:rPr>
              <a:t>-intensity aerobic </a:t>
            </a:r>
            <a:r>
              <a:rPr lang="cs-CZ" dirty="0" err="1" smtClean="0">
                <a:solidFill>
                  <a:srgbClr val="C00000"/>
                </a:solidFill>
              </a:rPr>
              <a:t>activity</a:t>
            </a:r>
            <a:endParaRPr lang="cs-CZ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cs-CZ" dirty="0" err="1" smtClean="0"/>
              <a:t>additional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more </a:t>
            </a:r>
            <a:r>
              <a:rPr lang="cs-CZ" dirty="0" err="1" smtClean="0"/>
              <a:t>extensive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are </a:t>
            </a:r>
            <a:r>
              <a:rPr lang="cs-CZ" dirty="0" err="1" smtClean="0"/>
              <a:t>obtained</a:t>
            </a:r>
            <a:r>
              <a:rPr lang="cs-CZ" dirty="0" smtClean="0"/>
              <a:t> by </a:t>
            </a:r>
            <a:r>
              <a:rPr lang="cs-CZ" dirty="0" err="1" smtClean="0"/>
              <a:t>increasing</a:t>
            </a:r>
            <a:r>
              <a:rPr lang="cs-CZ" dirty="0" smtClean="0"/>
              <a:t> aerobic </a:t>
            </a:r>
            <a:r>
              <a:rPr lang="cs-CZ" dirty="0" err="1" smtClean="0"/>
              <a:t>activity</a:t>
            </a:r>
            <a:r>
              <a:rPr lang="cs-CZ" dirty="0" smtClean="0"/>
              <a:t> to 300 </a:t>
            </a:r>
            <a:r>
              <a:rPr lang="cs-CZ" dirty="0" err="1" smtClean="0"/>
              <a:t>minutes</a:t>
            </a:r>
            <a:r>
              <a:rPr lang="cs-CZ" dirty="0" smtClean="0"/>
              <a:t> per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intensity </a:t>
            </a:r>
            <a:r>
              <a:rPr lang="cs-CZ" dirty="0" err="1" smtClean="0"/>
              <a:t>or</a:t>
            </a:r>
            <a:r>
              <a:rPr lang="cs-CZ" dirty="0" smtClean="0"/>
              <a:t> 150 </a:t>
            </a:r>
            <a:r>
              <a:rPr lang="cs-CZ" dirty="0" err="1" smtClean="0"/>
              <a:t>minutes</a:t>
            </a:r>
            <a:r>
              <a:rPr lang="cs-CZ" dirty="0" smtClean="0"/>
              <a:t> per </a:t>
            </a:r>
            <a:r>
              <a:rPr lang="cs-CZ" dirty="0" err="1" smtClean="0"/>
              <a:t>week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vigorous</a:t>
            </a:r>
            <a:r>
              <a:rPr lang="cs-CZ" dirty="0" smtClean="0"/>
              <a:t> intensity</a:t>
            </a:r>
          </a:p>
          <a:p>
            <a:pPr>
              <a:buFontTx/>
              <a:buChar char="-"/>
            </a:pPr>
            <a:r>
              <a:rPr lang="cs-CZ" dirty="0" err="1" smtClean="0">
                <a:solidFill>
                  <a:srgbClr val="C00000"/>
                </a:solidFill>
              </a:rPr>
              <a:t>muscle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strenghtening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activities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moderate</a:t>
            </a:r>
            <a:r>
              <a:rPr lang="cs-CZ" dirty="0" smtClean="0"/>
              <a:t> to </a:t>
            </a:r>
            <a:r>
              <a:rPr lang="cs-CZ" dirty="0" err="1" smtClean="0"/>
              <a:t>high</a:t>
            </a:r>
            <a:r>
              <a:rPr lang="cs-CZ" dirty="0" smtClean="0"/>
              <a:t> intensity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C00000"/>
                </a:solidFill>
              </a:rPr>
              <a:t>≥ 2 </a:t>
            </a:r>
            <a:r>
              <a:rPr lang="cs-CZ" dirty="0" err="1" smtClean="0">
                <a:solidFill>
                  <a:srgbClr val="C00000"/>
                </a:solidFill>
              </a:rPr>
              <a:t>days</a:t>
            </a:r>
            <a:r>
              <a:rPr lang="cs-CZ" dirty="0" smtClean="0">
                <a:solidFill>
                  <a:srgbClr val="C00000"/>
                </a:solidFill>
              </a:rPr>
              <a:t> per </a:t>
            </a:r>
            <a:r>
              <a:rPr lang="cs-CZ" dirty="0" err="1" smtClean="0">
                <a:solidFill>
                  <a:srgbClr val="C00000"/>
                </a:solidFill>
              </a:rPr>
              <a:t>week</a:t>
            </a:r>
            <a:endParaRPr lang="cs-CZ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solidFill>
                  <a:srgbClr val="0070C0"/>
                </a:solidFill>
              </a:rPr>
              <a:t>Assessment of cardiorespiratory fitness – outputs for prescription of </a:t>
            </a:r>
            <a:r>
              <a:rPr lang="en-US" sz="2700" b="1" dirty="0" err="1">
                <a:solidFill>
                  <a:srgbClr val="0070C0"/>
                </a:solidFill>
              </a:rPr>
              <a:t>cardiometabolic</a:t>
            </a:r>
            <a:r>
              <a:rPr lang="en-US" sz="2700" b="1" dirty="0">
                <a:solidFill>
                  <a:srgbClr val="0070C0"/>
                </a:solidFill>
              </a:rPr>
              <a:t> or other internal disease</a:t>
            </a:r>
            <a:r>
              <a:rPr lang="cs-CZ" sz="2700" b="1" dirty="0">
                <a:solidFill>
                  <a:srgbClr val="0070C0"/>
                </a:solidFill>
              </a:rPr>
              <a:t>s</a:t>
            </a:r>
            <a:endParaRPr lang="cs-CZ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Need of finding any possible contraindications before testing (blood circulation insufficiency, inflammation of myocardium, any other serious cardiopulmonary diseases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Outputs</a:t>
            </a:r>
            <a:r>
              <a:rPr lang="en-US" sz="2400" b="1" dirty="0">
                <a:solidFill>
                  <a:srgbClr val="C00000"/>
                </a:solidFill>
              </a:rPr>
              <a:t>: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en-US" sz="2400" b="1" dirty="0">
                <a:solidFill>
                  <a:srgbClr val="00B050"/>
                </a:solidFill>
              </a:rPr>
              <a:t>assessment of </a:t>
            </a:r>
            <a:r>
              <a:rPr lang="en-US" sz="2400" b="1" dirty="0" smtClean="0">
                <a:solidFill>
                  <a:srgbClr val="00B050"/>
                </a:solidFill>
              </a:rPr>
              <a:t>maxim</a:t>
            </a:r>
            <a:r>
              <a:rPr lang="cs-CZ" sz="2400" b="1" dirty="0" smtClean="0">
                <a:solidFill>
                  <a:srgbClr val="00B050"/>
                </a:solidFill>
              </a:rPr>
              <a:t>al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aerobic capacity (VO</a:t>
            </a:r>
            <a:r>
              <a:rPr lang="en-US" sz="2400" b="1" baseline="-25000" dirty="0">
                <a:solidFill>
                  <a:srgbClr val="00B050"/>
                </a:solidFill>
              </a:rPr>
              <a:t>2 max</a:t>
            </a:r>
            <a:r>
              <a:rPr lang="en-US" sz="2400" b="1" dirty="0">
                <a:solidFill>
                  <a:srgbClr val="00B050"/>
                </a:solidFill>
              </a:rPr>
              <a:t>), </a:t>
            </a:r>
            <a:r>
              <a:rPr lang="en-US" sz="2400" dirty="0">
                <a:solidFill>
                  <a:schemeClr val="tx1"/>
                </a:solidFill>
              </a:rPr>
              <a:t>volume of exhaled CO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, ratio of respiratory exchange, breath frequency, total ventilation, lung volume, </a:t>
            </a:r>
            <a:r>
              <a:rPr lang="en-US" sz="2400" dirty="0">
                <a:solidFill>
                  <a:srgbClr val="00B050"/>
                </a:solidFill>
              </a:rPr>
              <a:t>hemodynamic reaction to stress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maximum </a:t>
            </a:r>
            <a:r>
              <a:rPr lang="en-US" sz="2400" dirty="0">
                <a:solidFill>
                  <a:srgbClr val="00B050"/>
                </a:solidFill>
              </a:rPr>
              <a:t>heart rate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anaerobic </a:t>
            </a:r>
            <a:r>
              <a:rPr lang="en-US" sz="2400" dirty="0" err="1">
                <a:solidFill>
                  <a:srgbClr val="00B050"/>
                </a:solidFill>
              </a:rPr>
              <a:t>thershold</a:t>
            </a:r>
            <a:r>
              <a:rPr lang="en-US" sz="2400" baseline="-250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endParaRPr lang="cs-CZ" sz="2400" dirty="0">
              <a:solidFill>
                <a:srgbClr val="00B050"/>
              </a:solidFill>
            </a:endParaRPr>
          </a:p>
          <a:p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7760"/>
            <a:ext cx="8591550" cy="1034753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70C0"/>
                </a:solidFill>
              </a:rPr>
              <a:t>Assessment of cardiorespiratory fitness – outputs for prescription of </a:t>
            </a:r>
            <a:r>
              <a:rPr lang="en-US" sz="2700" b="1" dirty="0" err="1">
                <a:solidFill>
                  <a:srgbClr val="0070C0"/>
                </a:solidFill>
              </a:rPr>
              <a:t>cardiometabolic</a:t>
            </a:r>
            <a:r>
              <a:rPr lang="en-US" sz="2700" b="1" dirty="0">
                <a:solidFill>
                  <a:srgbClr val="0070C0"/>
                </a:solidFill>
              </a:rPr>
              <a:t> or other internal disease</a:t>
            </a:r>
            <a:r>
              <a:rPr lang="cs-CZ" sz="2700" b="1" dirty="0">
                <a:solidFill>
                  <a:srgbClr val="0070C0"/>
                </a:solidFill>
              </a:rPr>
              <a:t>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sz="2400" dirty="0" err="1" smtClean="0">
                <a:solidFill>
                  <a:schemeClr val="tx1"/>
                </a:solidFill>
              </a:rPr>
              <a:t>Parameter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rgbClr val="00B050"/>
                </a:solidFill>
              </a:rPr>
              <a:t>VO</a:t>
            </a:r>
            <a:r>
              <a:rPr lang="cs-CZ" sz="2400" baseline="-25000" dirty="0" smtClean="0">
                <a:solidFill>
                  <a:srgbClr val="00B050"/>
                </a:solidFill>
              </a:rPr>
              <a:t>2</a:t>
            </a:r>
            <a:r>
              <a:rPr lang="cs-CZ" sz="2400" dirty="0" smtClean="0">
                <a:solidFill>
                  <a:srgbClr val="00B050"/>
                </a:solidFill>
              </a:rPr>
              <a:t>max </a:t>
            </a:r>
            <a:r>
              <a:rPr lang="cs-CZ" sz="2400" dirty="0" err="1">
                <a:solidFill>
                  <a:srgbClr val="00B050"/>
                </a:solidFill>
              </a:rPr>
              <a:t>shows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cs-CZ" sz="2400" dirty="0" err="1">
                <a:solidFill>
                  <a:srgbClr val="00B050"/>
                </a:solidFill>
              </a:rPr>
              <a:t>the</a:t>
            </a:r>
            <a:r>
              <a:rPr lang="cs-CZ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maximum oxygen amount that can be transported from outside, absorbed and used to cover energy needs during </a:t>
            </a:r>
            <a:r>
              <a:rPr lang="cs-CZ" sz="2400" dirty="0" smtClean="0">
                <a:solidFill>
                  <a:srgbClr val="00B050"/>
                </a:solidFill>
              </a:rPr>
              <a:t>PA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by </a:t>
            </a:r>
            <a:r>
              <a:rPr lang="en-US" sz="2400" dirty="0" smtClean="0">
                <a:solidFill>
                  <a:srgbClr val="00B050"/>
                </a:solidFill>
              </a:rPr>
              <a:t>individuals</a:t>
            </a:r>
            <a:endParaRPr lang="cs-CZ" sz="2400" dirty="0" smtClean="0">
              <a:solidFill>
                <a:srgbClr val="00B050"/>
              </a:solidFill>
            </a:endParaRPr>
          </a:p>
          <a:p>
            <a:r>
              <a:rPr lang="cs-CZ" sz="2400" dirty="0" err="1" smtClean="0">
                <a:solidFill>
                  <a:schemeClr val="bg2">
                    <a:lumMod val="50000"/>
                  </a:schemeClr>
                </a:solidFill>
              </a:rPr>
              <a:t>Cardiac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bg2">
                    <a:lumMod val="50000"/>
                  </a:schemeClr>
                </a:solidFill>
              </a:rPr>
              <a:t>patients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cs-CZ" sz="2400" dirty="0" err="1" smtClean="0">
                <a:solidFill>
                  <a:schemeClr val="bg2">
                    <a:lumMod val="50000"/>
                  </a:schemeClr>
                </a:solidFill>
              </a:rPr>
              <a:t>parameter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 VO</a:t>
            </a:r>
            <a:r>
              <a:rPr lang="cs-CZ" sz="2400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bg2">
                    <a:lumMod val="50000"/>
                  </a:schemeClr>
                </a:solidFill>
              </a:rPr>
              <a:t>peak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Average </a:t>
            </a:r>
            <a:r>
              <a:rPr lang="en-US" sz="2400" dirty="0">
                <a:solidFill>
                  <a:schemeClr val="tx1"/>
                </a:solidFill>
              </a:rPr>
              <a:t>listed values for the Czech untrained population: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err="1">
                <a:solidFill>
                  <a:schemeClr val="tx1"/>
                </a:solidFill>
              </a:rPr>
              <a:t>women</a:t>
            </a:r>
            <a:r>
              <a:rPr lang="cs-CZ" sz="2400" dirty="0">
                <a:solidFill>
                  <a:schemeClr val="tx1"/>
                </a:solidFill>
              </a:rPr>
              <a:t> 35 </a:t>
            </a:r>
            <a:r>
              <a:rPr lang="cs-CZ" sz="2400" dirty="0" err="1">
                <a:solidFill>
                  <a:schemeClr val="tx1"/>
                </a:solidFill>
              </a:rPr>
              <a:t>mL</a:t>
            </a:r>
            <a:r>
              <a:rPr lang="cs-CZ" sz="2400" dirty="0">
                <a:solidFill>
                  <a:schemeClr val="tx1"/>
                </a:solidFill>
              </a:rPr>
              <a:t>/kg/min</a:t>
            </a:r>
          </a:p>
          <a:p>
            <a:r>
              <a:rPr lang="cs-CZ" sz="2400" dirty="0" err="1">
                <a:solidFill>
                  <a:schemeClr val="tx1"/>
                </a:solidFill>
              </a:rPr>
              <a:t>men</a:t>
            </a:r>
            <a:r>
              <a:rPr lang="cs-CZ" sz="2400" dirty="0">
                <a:solidFill>
                  <a:schemeClr val="tx1"/>
                </a:solidFill>
              </a:rPr>
              <a:t> 45 </a:t>
            </a:r>
            <a:r>
              <a:rPr lang="cs-CZ" sz="2400" dirty="0" err="1">
                <a:solidFill>
                  <a:schemeClr val="tx1"/>
                </a:solidFill>
              </a:rPr>
              <a:t>mL</a:t>
            </a:r>
            <a:r>
              <a:rPr lang="cs-CZ" sz="2400" dirty="0">
                <a:solidFill>
                  <a:schemeClr val="tx1"/>
                </a:solidFill>
              </a:rPr>
              <a:t>/kg/min</a:t>
            </a:r>
          </a:p>
          <a:p>
            <a:pPr marL="0" indent="0">
              <a:spcBef>
                <a:spcPts val="0"/>
              </a:spcBef>
              <a:buClrTx/>
              <a:buNone/>
              <a:defRPr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Maximum </a:t>
            </a:r>
            <a:r>
              <a:rPr lang="en-US" sz="2400" dirty="0">
                <a:solidFill>
                  <a:schemeClr val="tx1"/>
                </a:solidFill>
              </a:rPr>
              <a:t>aerobic capacity is displayed in the multiples of one metabolic equivalent: 1 MET=3.5 mL/kg/min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2048"/>
            <a:ext cx="8591550" cy="1066801"/>
          </a:xfrm>
        </p:spPr>
        <p:txBody>
          <a:bodyPr/>
          <a:lstStyle/>
          <a:p>
            <a:r>
              <a:rPr lang="en-US" sz="2700" b="1" dirty="0">
                <a:solidFill>
                  <a:srgbClr val="0070C0"/>
                </a:solidFill>
              </a:rPr>
              <a:t>Assessment of cardiorespiratory fitness – outputs for prescription of </a:t>
            </a:r>
            <a:r>
              <a:rPr lang="en-US" sz="2700" b="1" dirty="0" err="1">
                <a:solidFill>
                  <a:srgbClr val="0070C0"/>
                </a:solidFill>
              </a:rPr>
              <a:t>cardiometabolic</a:t>
            </a:r>
            <a:r>
              <a:rPr lang="en-US" sz="2700" b="1" dirty="0">
                <a:solidFill>
                  <a:srgbClr val="0070C0"/>
                </a:solidFill>
              </a:rPr>
              <a:t> or other internal disease</a:t>
            </a:r>
            <a:r>
              <a:rPr lang="cs-CZ" sz="2700" b="1" dirty="0">
                <a:solidFill>
                  <a:srgbClr val="0070C0"/>
                </a:solidFill>
              </a:rPr>
              <a:t>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52268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</a:rPr>
              <a:t>Recommended training intensity with cardio protective results: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50-85 </a:t>
            </a:r>
            <a:r>
              <a:rPr lang="en-US" sz="2400" b="1" dirty="0">
                <a:solidFill>
                  <a:srgbClr val="0070C0"/>
                </a:solidFill>
              </a:rPr>
              <a:t>% </a:t>
            </a:r>
            <a:r>
              <a:rPr lang="cs-CZ" sz="2400" b="1" dirty="0">
                <a:solidFill>
                  <a:srgbClr val="0070C0"/>
                </a:solidFill>
              </a:rPr>
              <a:t>VO</a:t>
            </a:r>
            <a:r>
              <a:rPr lang="cs-CZ" sz="2400" b="1" baseline="-25000" dirty="0">
                <a:solidFill>
                  <a:srgbClr val="0070C0"/>
                </a:solidFill>
              </a:rPr>
              <a:t>2</a:t>
            </a:r>
            <a:r>
              <a:rPr lang="cs-CZ" sz="2400" b="1" dirty="0">
                <a:solidFill>
                  <a:srgbClr val="0070C0"/>
                </a:solidFill>
              </a:rPr>
              <a:t>max</a:t>
            </a:r>
          </a:p>
          <a:p>
            <a:r>
              <a:rPr lang="en-US" sz="2400" dirty="0">
                <a:solidFill>
                  <a:schemeClr val="tx1"/>
                </a:solidFill>
              </a:rPr>
              <a:t>by percentage of heart rate reserve </a:t>
            </a:r>
            <a:r>
              <a:rPr lang="en-US" sz="2400" b="1" dirty="0">
                <a:solidFill>
                  <a:srgbClr val="0070C0"/>
                </a:solidFill>
              </a:rPr>
              <a:t>(HRR) 50-85%</a:t>
            </a:r>
            <a:endParaRPr lang="cs-CZ" sz="24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Start at low end of HRR percentage (min 10 minutes of training), after 30 minutes slowly increases load intensity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During training: check HR and blood pressure (pause-load-rest), check symptoms during training (emphysema, tiredness, chest pain, lower limb pain)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400" b="1" dirty="0" smtClean="0">
                <a:solidFill>
                  <a:srgbClr val="C00000"/>
                </a:solidFill>
              </a:rPr>
              <a:t>VO</a:t>
            </a:r>
            <a:r>
              <a:rPr lang="cs-CZ" sz="2400" b="1" baseline="-25000" dirty="0" smtClean="0">
                <a:solidFill>
                  <a:srgbClr val="C00000"/>
                </a:solidFill>
              </a:rPr>
              <a:t>2</a:t>
            </a:r>
            <a:r>
              <a:rPr lang="cs-CZ" sz="2400" b="1" dirty="0" smtClean="0">
                <a:solidFill>
                  <a:srgbClr val="C00000"/>
                </a:solidFill>
              </a:rPr>
              <a:t>max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is an important prognostic marker for individuals with </a:t>
            </a:r>
            <a:r>
              <a:rPr lang="cs-CZ" sz="2400" b="1" dirty="0" smtClean="0">
                <a:solidFill>
                  <a:srgbClr val="C00000"/>
                </a:solidFill>
              </a:rPr>
              <a:t>CVD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en-US" sz="2400" b="1" dirty="0" err="1">
                <a:solidFill>
                  <a:srgbClr val="0070C0"/>
                </a:solidFill>
              </a:rPr>
              <a:t>Kavangh</a:t>
            </a:r>
            <a:r>
              <a:rPr lang="en-US" sz="2400" b="1" dirty="0">
                <a:solidFill>
                  <a:srgbClr val="0070C0"/>
                </a:solidFill>
              </a:rPr>
              <a:t> et al. </a:t>
            </a:r>
            <a:r>
              <a:rPr lang="en-US" sz="2400" dirty="0">
                <a:solidFill>
                  <a:schemeClr val="tx1"/>
                </a:solidFill>
              </a:rPr>
              <a:t>(2002, 2003) reports that with </a:t>
            </a:r>
            <a:r>
              <a:rPr lang="en-US" sz="2400" b="1" dirty="0">
                <a:solidFill>
                  <a:srgbClr val="00B050"/>
                </a:solidFill>
              </a:rPr>
              <a:t>every improvement of </a:t>
            </a:r>
            <a:r>
              <a:rPr lang="cs-CZ" sz="2400" b="1" dirty="0">
                <a:solidFill>
                  <a:srgbClr val="00B050"/>
                </a:solidFill>
              </a:rPr>
              <a:t>VO</a:t>
            </a:r>
            <a:r>
              <a:rPr lang="cs-CZ" sz="2400" b="1" baseline="-25000" dirty="0">
                <a:solidFill>
                  <a:srgbClr val="00B050"/>
                </a:solidFill>
              </a:rPr>
              <a:t>2</a:t>
            </a:r>
            <a:r>
              <a:rPr lang="cs-CZ" sz="2400" b="1" dirty="0">
                <a:solidFill>
                  <a:srgbClr val="00B050"/>
                </a:solidFill>
              </a:rPr>
              <a:t>max </a:t>
            </a:r>
            <a:r>
              <a:rPr lang="en-US" sz="2400" b="1" dirty="0">
                <a:solidFill>
                  <a:srgbClr val="00B050"/>
                </a:solidFill>
              </a:rPr>
              <a:t>by 1 mL/kg/min improves the prognosis by 9</a:t>
            </a:r>
            <a:r>
              <a:rPr lang="en-US" sz="2400" b="1" dirty="0" smtClean="0">
                <a:solidFill>
                  <a:srgbClr val="00B050"/>
                </a:solidFill>
              </a:rPr>
              <a:t>%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lvl="0">
              <a:buClr>
                <a:srgbClr val="4E67C8"/>
              </a:buClr>
              <a:buNone/>
            </a:pPr>
            <a:r>
              <a:rPr lang="cs-CZ" sz="2300" i="1" dirty="0" smtClean="0">
                <a:solidFill>
                  <a:srgbClr val="0070C0"/>
                </a:solidFill>
              </a:rPr>
              <a:t>(</a:t>
            </a:r>
            <a:r>
              <a:rPr lang="x-none" sz="2300" i="1" smtClean="0">
                <a:solidFill>
                  <a:srgbClr val="0070C0"/>
                </a:solidFill>
              </a:rPr>
              <a:t>Kavanagh </a:t>
            </a:r>
            <a:r>
              <a:rPr lang="x-none" sz="2300" i="1">
                <a:solidFill>
                  <a:srgbClr val="0070C0"/>
                </a:solidFill>
              </a:rPr>
              <a:t>T, Mertens DJ, Hamm LF, et al. Prediction of long-term prognosis in</a:t>
            </a:r>
            <a:endParaRPr lang="cs-CZ" sz="2300" i="1" dirty="0">
              <a:solidFill>
                <a:srgbClr val="0070C0"/>
              </a:solidFill>
            </a:endParaRPr>
          </a:p>
          <a:p>
            <a:pPr lvl="0">
              <a:buClr>
                <a:srgbClr val="4E67C8"/>
              </a:buClr>
              <a:buNone/>
            </a:pPr>
            <a:r>
              <a:rPr lang="x-none" sz="2300" i="1">
                <a:solidFill>
                  <a:srgbClr val="0070C0"/>
                </a:solidFill>
              </a:rPr>
              <a:t>12 169 men</a:t>
            </a:r>
            <a:r>
              <a:rPr lang="cs-CZ" sz="2300" i="1" dirty="0">
                <a:solidFill>
                  <a:srgbClr val="0070C0"/>
                </a:solidFill>
              </a:rPr>
              <a:t> </a:t>
            </a:r>
            <a:r>
              <a:rPr lang="x-none" sz="2300" i="1">
                <a:solidFill>
                  <a:srgbClr val="0070C0"/>
                </a:solidFill>
              </a:rPr>
              <a:t>reffered for cardiac rehabilitation. Circulation. 2002;106(6):666</a:t>
            </a:r>
            <a:endParaRPr lang="cs-CZ" sz="2300" i="1" dirty="0">
              <a:solidFill>
                <a:srgbClr val="0070C0"/>
              </a:solidFill>
            </a:endParaRPr>
          </a:p>
          <a:p>
            <a:pPr lvl="0">
              <a:buClr>
                <a:srgbClr val="4E67C8"/>
              </a:buClr>
              <a:buNone/>
            </a:pPr>
            <a:r>
              <a:rPr lang="x-none" sz="2300" i="1" smtClean="0">
                <a:solidFill>
                  <a:srgbClr val="0070C0"/>
                </a:solidFill>
              </a:rPr>
              <a:t>671</a:t>
            </a:r>
            <a:r>
              <a:rPr lang="cs-CZ" sz="2300" i="1" dirty="0" smtClean="0">
                <a:solidFill>
                  <a:srgbClr val="0070C0"/>
                </a:solidFill>
              </a:rPr>
              <a:t>.)</a:t>
            </a:r>
            <a:endParaRPr lang="cs-CZ" sz="23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reaching </a:t>
            </a:r>
            <a:r>
              <a:rPr lang="en-US" sz="2400" dirty="0">
                <a:solidFill>
                  <a:schemeClr val="tx1"/>
                </a:solidFill>
              </a:rPr>
              <a:t>22 mL/kg/min is an optimum results (prognosis improved by 40-60%)</a:t>
            </a:r>
            <a:endParaRPr lang="cs-CZ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cs-CZ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cs-CZ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F:\amb foto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7"/>
            <a:ext cx="9144000" cy="396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91880" y="5805264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Robert Vysoký, PT.,  Ph.D.</a:t>
            </a:r>
          </a:p>
          <a:p>
            <a:pPr algn="ctr"/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cs-CZ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 </a:t>
            </a:r>
            <a:r>
              <a:rPr lang="cs-CZ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cs-CZ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 Brno</a:t>
            </a:r>
          </a:p>
          <a:p>
            <a:pPr algn="ctr"/>
            <a:r>
              <a:rPr lang="cs-CZ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vysoky.rob@gmail.com </a:t>
            </a:r>
            <a:endParaRPr lang="cs-CZ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64" y="4725144"/>
            <a:ext cx="2820938" cy="10081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725144"/>
            <a:ext cx="1368152" cy="1013976"/>
          </a:xfrm>
          <a:prstGeom prst="rect">
            <a:avLst/>
          </a:prstGeom>
        </p:spPr>
      </p:pic>
      <p:pic>
        <p:nvPicPr>
          <p:cNvPr id="9" name="Obrázek 8" descr="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661168"/>
            <a:ext cx="3203847" cy="219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7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cs-CZ" sz="4000" b="1" dirty="0" err="1" smtClean="0">
                <a:solidFill>
                  <a:srgbClr val="0070C0"/>
                </a:solidFill>
              </a:rPr>
              <a:t>Introduction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428596" y="1214422"/>
            <a:ext cx="8229600" cy="5500726"/>
          </a:xfrm>
        </p:spPr>
        <p:txBody>
          <a:bodyPr>
            <a:normAutofit/>
          </a:bodyPr>
          <a:lstStyle/>
          <a:p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assessing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 </a:t>
            </a:r>
            <a:r>
              <a:rPr lang="cs-CZ" dirty="0" err="1" smtClean="0"/>
              <a:t>activity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have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subjective</a:t>
            </a:r>
            <a:r>
              <a:rPr lang="cs-CZ" dirty="0" smtClean="0"/>
              <a:t> (</a:t>
            </a:r>
            <a:r>
              <a:rPr lang="cs-CZ" dirty="0" err="1" smtClean="0"/>
              <a:t>self</a:t>
            </a:r>
            <a:r>
              <a:rPr lang="cs-CZ" dirty="0" smtClean="0"/>
              <a:t>-report)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objective</a:t>
            </a:r>
            <a:r>
              <a:rPr lang="cs-CZ" dirty="0" smtClean="0"/>
              <a:t> (</a:t>
            </a:r>
            <a:r>
              <a:rPr lang="cs-CZ" dirty="0" err="1" smtClean="0"/>
              <a:t>accelerometry</a:t>
            </a:r>
            <a:r>
              <a:rPr lang="cs-CZ" dirty="0" smtClean="0"/>
              <a:t>) </a:t>
            </a:r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methods</a:t>
            </a:r>
            <a:endParaRPr lang="cs-CZ" dirty="0" smtClean="0"/>
          </a:p>
          <a:p>
            <a:r>
              <a:rPr lang="cs-CZ" dirty="0" err="1" smtClean="0">
                <a:solidFill>
                  <a:srgbClr val="C00000"/>
                </a:solidFill>
              </a:rPr>
              <a:t>The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assessment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of</a:t>
            </a:r>
            <a:r>
              <a:rPr lang="cs-CZ" dirty="0" smtClean="0">
                <a:solidFill>
                  <a:srgbClr val="C00000"/>
                </a:solidFill>
              </a:rPr>
              <a:t> PA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needed</a:t>
            </a:r>
            <a:r>
              <a:rPr lang="cs-CZ" dirty="0" smtClean="0"/>
              <a:t> to </a:t>
            </a:r>
            <a:r>
              <a:rPr lang="cs-CZ" dirty="0" err="1" smtClean="0"/>
              <a:t>allow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clinician</a:t>
            </a:r>
            <a:r>
              <a:rPr lang="cs-CZ" dirty="0" smtClean="0"/>
              <a:t> to </a:t>
            </a: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rgbClr val="C00000"/>
                </a:solidFill>
              </a:rPr>
              <a:t>specific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recommendations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for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patients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identified</a:t>
            </a:r>
            <a:r>
              <a:rPr lang="cs-CZ" dirty="0" smtClean="0">
                <a:solidFill>
                  <a:srgbClr val="C00000"/>
                </a:solidFill>
              </a:rPr>
              <a:t> as </a:t>
            </a:r>
            <a:r>
              <a:rPr lang="cs-CZ" dirty="0" err="1" smtClean="0">
                <a:solidFill>
                  <a:srgbClr val="C00000"/>
                </a:solidFill>
              </a:rPr>
              <a:t>insufficiently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active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documented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benefits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physically</a:t>
            </a:r>
            <a:r>
              <a:rPr lang="cs-CZ" dirty="0" smtClean="0"/>
              <a:t> </a:t>
            </a:r>
            <a:r>
              <a:rPr lang="cs-CZ" dirty="0" err="1" smtClean="0"/>
              <a:t>active</a:t>
            </a:r>
            <a:r>
              <a:rPr lang="cs-CZ" dirty="0" smtClean="0"/>
              <a:t> </a:t>
            </a:r>
            <a:r>
              <a:rPr lang="cs-CZ" dirty="0" err="1" smtClean="0"/>
              <a:t>lifestyle</a:t>
            </a:r>
            <a:r>
              <a:rPr lang="cs-CZ" dirty="0" smtClean="0"/>
              <a:t> as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guiding</a:t>
            </a:r>
            <a:r>
              <a:rPr lang="cs-CZ" dirty="0" smtClean="0"/>
              <a:t> </a:t>
            </a:r>
            <a:r>
              <a:rPr lang="cs-CZ" dirty="0" err="1" smtClean="0"/>
              <a:t>principle</a:t>
            </a:r>
            <a:r>
              <a:rPr lang="cs-CZ" dirty="0" smtClean="0"/>
              <a:t>, </a:t>
            </a:r>
            <a:r>
              <a:rPr lang="cs-CZ" dirty="0" err="1" smtClean="0"/>
              <a:t>scientific</a:t>
            </a:r>
            <a:r>
              <a:rPr lang="cs-CZ" dirty="0" smtClean="0"/>
              <a:t> </a:t>
            </a:r>
            <a:r>
              <a:rPr lang="cs-CZ" dirty="0" err="1" smtClean="0"/>
              <a:t>statement</a:t>
            </a:r>
            <a:r>
              <a:rPr lang="cs-CZ" dirty="0" smtClean="0"/>
              <a:t> </a:t>
            </a:r>
            <a:r>
              <a:rPr lang="cs-CZ" dirty="0" err="1" smtClean="0"/>
              <a:t>recommends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PA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assessed</a:t>
            </a:r>
            <a:r>
              <a:rPr lang="cs-CZ" dirty="0" smtClean="0"/>
              <a:t> </a:t>
            </a:r>
            <a:r>
              <a:rPr lang="cs-CZ" dirty="0" err="1" smtClean="0"/>
              <a:t>regularly</a:t>
            </a:r>
            <a:r>
              <a:rPr lang="cs-CZ" dirty="0" smtClean="0"/>
              <a:t>, as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other</a:t>
            </a:r>
            <a:r>
              <a:rPr lang="cs-CZ" dirty="0" smtClean="0"/>
              <a:t> risk </a:t>
            </a:r>
            <a:r>
              <a:rPr lang="cs-CZ" dirty="0" err="1" smtClean="0"/>
              <a:t>factors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primary</a:t>
            </a:r>
            <a:r>
              <a:rPr lang="cs-CZ" dirty="0" smtClean="0"/>
              <a:t> </a:t>
            </a:r>
            <a:r>
              <a:rPr lang="cs-CZ" dirty="0" err="1" smtClean="0"/>
              <a:t>objectives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statement</a:t>
            </a:r>
            <a:r>
              <a:rPr lang="cs-CZ" dirty="0" smtClean="0"/>
              <a:t> are:</a:t>
            </a:r>
          </a:p>
          <a:p>
            <a:pPr>
              <a:buFontTx/>
              <a:buChar char="-"/>
            </a:pP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rationale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assessing</a:t>
            </a:r>
            <a:r>
              <a:rPr lang="cs-CZ" dirty="0" smtClean="0"/>
              <a:t> PA</a:t>
            </a:r>
          </a:p>
          <a:p>
            <a:pPr>
              <a:buFontTx/>
              <a:buChar char="-"/>
            </a:pPr>
            <a:r>
              <a:rPr lang="cs-CZ" dirty="0" err="1" smtClean="0"/>
              <a:t>explain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concepts</a:t>
            </a:r>
            <a:r>
              <a:rPr lang="cs-CZ" dirty="0" smtClean="0"/>
              <a:t> </a:t>
            </a:r>
            <a:r>
              <a:rPr lang="cs-CZ" dirty="0" err="1" smtClean="0"/>
              <a:t>involved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</a:t>
            </a:r>
          </a:p>
          <a:p>
            <a:pPr>
              <a:buFontTx/>
              <a:buChar char="-"/>
            </a:pPr>
            <a:r>
              <a:rPr lang="cs-CZ" dirty="0" err="1" smtClean="0"/>
              <a:t>provide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overview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options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assessment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PA </a:t>
            </a:r>
            <a:r>
              <a:rPr lang="cs-CZ" dirty="0" err="1" smtClean="0"/>
              <a:t>available</a:t>
            </a:r>
            <a:r>
              <a:rPr lang="cs-CZ" dirty="0" smtClean="0"/>
              <a:t> to </a:t>
            </a:r>
            <a:r>
              <a:rPr lang="cs-CZ" dirty="0" err="1" smtClean="0"/>
              <a:t>clinicians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researchers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Significance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promotion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of</a:t>
            </a:r>
            <a:r>
              <a:rPr lang="cs-CZ" sz="2800" b="1" dirty="0" smtClean="0">
                <a:solidFill>
                  <a:srgbClr val="0070C0"/>
                </a:solidFill>
              </a:rPr>
              <a:t> optimum </a:t>
            </a:r>
            <a:r>
              <a:rPr lang="cs-CZ" sz="2800" b="1" dirty="0" err="1" smtClean="0">
                <a:solidFill>
                  <a:srgbClr val="0070C0"/>
                </a:solidFill>
              </a:rPr>
              <a:t>movement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activity</a:t>
            </a:r>
            <a:r>
              <a:rPr lang="cs-CZ" sz="2800" b="1" dirty="0" smtClean="0">
                <a:solidFill>
                  <a:srgbClr val="0070C0"/>
                </a:solidFill>
              </a:rPr>
              <a:t> in </a:t>
            </a:r>
            <a:r>
              <a:rPr lang="cs-CZ" sz="2800" b="1" dirty="0" err="1" smtClean="0">
                <a:solidFill>
                  <a:srgbClr val="0070C0"/>
                </a:solidFill>
              </a:rPr>
              <a:t>prevention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and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treatment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of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civilization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diseases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5559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GB" b="1" dirty="0" smtClean="0">
                <a:solidFill>
                  <a:srgbClr val="C00000"/>
                </a:solidFill>
              </a:rPr>
              <a:t>Chronic non-infectious diseases of mass occurrence in the prevention context</a:t>
            </a:r>
            <a:endParaRPr lang="cs-CZ" dirty="0" smtClean="0">
              <a:solidFill>
                <a:srgbClr val="C00000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M</a:t>
            </a:r>
            <a:r>
              <a:rPr lang="en-US" sz="2400" dirty="0" err="1" smtClean="0">
                <a:solidFill>
                  <a:schemeClr val="tx1"/>
                </a:solidFill>
              </a:rPr>
              <a:t>etabolic</a:t>
            </a:r>
            <a:r>
              <a:rPr lang="en-US" sz="2400" dirty="0" smtClean="0">
                <a:solidFill>
                  <a:schemeClr val="tx1"/>
                </a:solidFill>
              </a:rPr>
              <a:t> diseases (T2D, obesity), cardiovascular diseases, certain oncologic diseases and diseases of the movement apparatus</a:t>
            </a:r>
            <a:r>
              <a:rPr lang="cs-CZ" sz="2400" dirty="0" smtClean="0">
                <a:solidFill>
                  <a:schemeClr val="tx1"/>
                </a:solidFill>
              </a:rPr>
              <a:t> -</a:t>
            </a:r>
            <a:r>
              <a:rPr lang="en-US" sz="2400" dirty="0" smtClean="0">
                <a:solidFill>
                  <a:schemeClr val="tx1"/>
                </a:solidFill>
              </a:rPr>
              <a:t>high incidence in the general population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C</a:t>
            </a:r>
            <a:r>
              <a:rPr lang="en-US" sz="2400" dirty="0" err="1" smtClean="0">
                <a:solidFill>
                  <a:schemeClr val="tx1"/>
                </a:solidFill>
              </a:rPr>
              <a:t>onnected</a:t>
            </a:r>
            <a:r>
              <a:rPr lang="en-US" sz="2400" dirty="0" smtClean="0">
                <a:solidFill>
                  <a:schemeClr val="tx1"/>
                </a:solidFill>
              </a:rPr>
              <a:t> with life style and are a result of the discrepancy between slowly changing human genotype and fast changing environment (as a result of anthropogenic </a:t>
            </a:r>
            <a:r>
              <a:rPr lang="en-US" sz="2400" dirty="0" err="1" smtClean="0">
                <a:solidFill>
                  <a:schemeClr val="tx1"/>
                </a:solidFill>
              </a:rPr>
              <a:t>acivities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Genetic (non-influenced) risk factors are interacting with strong (but influenced) risk factors of environment and life style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cs-CZ" sz="2400" dirty="0" err="1" smtClean="0">
                <a:solidFill>
                  <a:schemeClr val="tx1"/>
                </a:solidFill>
              </a:rPr>
              <a:t>Physical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inactivity</a:t>
            </a:r>
            <a:r>
              <a:rPr lang="en-US" sz="2400" dirty="0" smtClean="0">
                <a:solidFill>
                  <a:schemeClr val="tx1"/>
                </a:solidFill>
              </a:rPr>
              <a:t> as risk factor is a cause of 1.9 million of deaths a year worldwide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Identified as 4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out of the major risk factors of total mortality (6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% deaths worldwide)</a:t>
            </a:r>
            <a:endParaRPr lang="cs-CZ" sz="2400" dirty="0" smtClean="0">
              <a:solidFill>
                <a:schemeClr val="tx1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550" cy="106680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Promotion of </a:t>
            </a:r>
            <a:r>
              <a:rPr lang="cs-CZ" sz="2800" b="1" dirty="0" err="1" smtClean="0">
                <a:solidFill>
                  <a:srgbClr val="0070C0"/>
                </a:solidFill>
              </a:rPr>
              <a:t>physical</a:t>
            </a:r>
            <a:r>
              <a:rPr lang="en-US" sz="2800" b="1" dirty="0" smtClean="0">
                <a:solidFill>
                  <a:srgbClr val="0070C0"/>
                </a:solidFill>
              </a:rPr>
              <a:t> activity – global and European strategy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95360" cy="493776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Documents on promotion of </a:t>
            </a:r>
            <a:r>
              <a:rPr lang="cs-CZ" sz="2400" b="1" dirty="0" err="1" smtClean="0">
                <a:solidFill>
                  <a:srgbClr val="C00000"/>
                </a:solidFill>
              </a:rPr>
              <a:t>physical</a:t>
            </a:r>
            <a:r>
              <a:rPr lang="en-US" sz="2400" b="1" dirty="0" smtClean="0">
                <a:solidFill>
                  <a:srgbClr val="C00000"/>
                </a:solidFill>
              </a:rPr>
              <a:t> activity in Europe:</a:t>
            </a:r>
            <a:endParaRPr lang="cs-CZ" sz="2400" b="1" dirty="0" smtClean="0">
              <a:solidFill>
                <a:srgbClr val="C00000"/>
              </a:solidFill>
            </a:endParaRPr>
          </a:p>
          <a:p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are based on a complex preventive program “Global strategy for nutrition, physical activity and health” (WHO 2004)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green book (2005): to enforce and promote healthy nutrition and movement activity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The white book of sport (2007)</a:t>
            </a:r>
            <a:endParaRPr lang="cs-CZ" sz="2400" dirty="0" smtClean="0">
              <a:solidFill>
                <a:schemeClr val="tx1"/>
              </a:solidFill>
            </a:endParaRPr>
          </a:p>
          <a:p>
            <a:endParaRPr lang="cs-CZ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 err="1" smtClean="0">
                <a:solidFill>
                  <a:srgbClr val="0070C0"/>
                </a:solidFill>
              </a:rPr>
              <a:t>The</a:t>
            </a:r>
            <a:r>
              <a:rPr lang="cs-CZ" sz="2800" b="1" dirty="0" smtClean="0">
                <a:solidFill>
                  <a:srgbClr val="0070C0"/>
                </a:solidFill>
              </a:rPr>
              <a:t> i</a:t>
            </a:r>
            <a:r>
              <a:rPr lang="en-US" sz="2800" b="1" dirty="0" err="1" smtClean="0">
                <a:solidFill>
                  <a:srgbClr val="0070C0"/>
                </a:solidFill>
              </a:rPr>
              <a:t>mportance</a:t>
            </a:r>
            <a:r>
              <a:rPr lang="en-US" sz="2800" b="1" dirty="0" smtClean="0">
                <a:solidFill>
                  <a:srgbClr val="0070C0"/>
                </a:solidFill>
              </a:rPr>
              <a:t> of </a:t>
            </a:r>
            <a:r>
              <a:rPr lang="en-US" sz="2800" b="1" dirty="0" err="1" smtClean="0">
                <a:solidFill>
                  <a:srgbClr val="0070C0"/>
                </a:solidFill>
              </a:rPr>
              <a:t>optim</a:t>
            </a:r>
            <a:r>
              <a:rPr lang="cs-CZ" sz="2800" b="1" dirty="0" err="1" smtClean="0">
                <a:solidFill>
                  <a:srgbClr val="0070C0"/>
                </a:solidFill>
              </a:rPr>
              <a:t>al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smtClean="0">
                <a:solidFill>
                  <a:srgbClr val="0070C0"/>
                </a:solidFill>
              </a:rPr>
              <a:t>PA</a:t>
            </a:r>
            <a:r>
              <a:rPr lang="en-US" sz="2800" b="1" dirty="0" smtClean="0">
                <a:solidFill>
                  <a:srgbClr val="0070C0"/>
                </a:solidFill>
              </a:rPr>
              <a:t> for primary prevention of civilization diseases and </a:t>
            </a:r>
            <a:r>
              <a:rPr lang="cs-CZ" sz="2800" b="1" dirty="0" err="1" smtClean="0">
                <a:solidFill>
                  <a:srgbClr val="0070C0"/>
                </a:solidFill>
              </a:rPr>
              <a:t>movement</a:t>
            </a:r>
            <a:r>
              <a:rPr lang="cs-CZ" sz="2800" b="1" dirty="0" smtClean="0">
                <a:solidFill>
                  <a:srgbClr val="0070C0"/>
                </a:solidFill>
              </a:rPr>
              <a:t> </a:t>
            </a:r>
            <a:r>
              <a:rPr lang="cs-CZ" sz="2800" b="1" dirty="0" err="1" smtClean="0">
                <a:solidFill>
                  <a:srgbClr val="0070C0"/>
                </a:solidFill>
              </a:rPr>
              <a:t>apparatus</a:t>
            </a:r>
            <a:r>
              <a:rPr lang="en-US" sz="2800" b="1" dirty="0" smtClean="0">
                <a:solidFill>
                  <a:srgbClr val="0070C0"/>
                </a:solidFill>
              </a:rPr>
              <a:t> disorders</a:t>
            </a:r>
            <a:endParaRPr lang="cs-CZ" sz="28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690168" cy="5559552"/>
          </a:xfrm>
        </p:spPr>
        <p:txBody>
          <a:bodyPr>
            <a:normAutofit/>
          </a:bodyPr>
          <a:lstStyle/>
          <a:p>
            <a:r>
              <a:rPr lang="cs-CZ" sz="2400" dirty="0" err="1" smtClean="0">
                <a:solidFill>
                  <a:schemeClr val="tx1"/>
                </a:solidFill>
              </a:rPr>
              <a:t>Humans</a:t>
            </a:r>
            <a:r>
              <a:rPr lang="cs-CZ" sz="2400" dirty="0" smtClean="0">
                <a:solidFill>
                  <a:schemeClr val="tx1"/>
                </a:solidFill>
              </a:rPr>
              <a:t> - m</a:t>
            </a:r>
            <a:r>
              <a:rPr lang="en-US" sz="2400" dirty="0" err="1" smtClean="0">
                <a:solidFill>
                  <a:schemeClr val="tx1"/>
                </a:solidFill>
              </a:rPr>
              <a:t>orphological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smtClean="0">
                <a:solidFill>
                  <a:schemeClr val="tx1"/>
                </a:solidFill>
              </a:rPr>
              <a:t>functional adapt</a:t>
            </a:r>
            <a:r>
              <a:rPr lang="cs-CZ" sz="2400" dirty="0" err="1" smtClean="0">
                <a:solidFill>
                  <a:schemeClr val="tx1"/>
                </a:solidFill>
              </a:rPr>
              <a:t>ation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life style which required good physical fitness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We are </a:t>
            </a:r>
            <a:r>
              <a:rPr lang="en-US" sz="2400" dirty="0" err="1">
                <a:solidFill>
                  <a:schemeClr val="tx1"/>
                </a:solidFill>
              </a:rPr>
              <a:t>phylogenetically</a:t>
            </a:r>
            <a:r>
              <a:rPr lang="en-US" sz="2400" dirty="0">
                <a:solidFill>
                  <a:schemeClr val="tx1"/>
                </a:solidFill>
              </a:rPr>
              <a:t> adapted to bipedal locomotion, periodical and uniform static and dynamic load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Current life style – up to 60% of world population suffers from major lack of physical activity, sedentary lifestyle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Excessive static postures </a:t>
            </a:r>
            <a:endParaRPr lang="cs-CZ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Lack </a:t>
            </a:r>
            <a:r>
              <a:rPr lang="en-US" sz="2400" dirty="0">
                <a:solidFill>
                  <a:schemeClr val="tx1"/>
                </a:solidFill>
              </a:rPr>
              <a:t>of medium intensity dynamic load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Population groups at risk: women and seniors, children and youth, individuals with special needs (need of targeted applied MA)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each population group – different requirements on intensity, duration and type of MA to fulfill the criteria for optimum MA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91550" cy="1007369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/>
                </a:solidFill>
              </a:rPr>
              <a:t>The </a:t>
            </a:r>
            <a:r>
              <a:rPr lang="en-US" sz="2800" b="1" dirty="0">
                <a:solidFill>
                  <a:schemeClr val="accent1"/>
                </a:solidFill>
              </a:rPr>
              <a:t>importance of </a:t>
            </a:r>
            <a:r>
              <a:rPr lang="en-US" sz="2800" b="1" dirty="0" err="1" smtClean="0">
                <a:solidFill>
                  <a:schemeClr val="accent1"/>
                </a:solidFill>
              </a:rPr>
              <a:t>optim</a:t>
            </a:r>
            <a:r>
              <a:rPr lang="cs-CZ" sz="2800" b="1" dirty="0" smtClean="0">
                <a:solidFill>
                  <a:schemeClr val="accent1"/>
                </a:solidFill>
              </a:rPr>
              <a:t>al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cs-CZ" sz="2800" b="1" dirty="0" smtClean="0">
                <a:solidFill>
                  <a:schemeClr val="accent1"/>
                </a:solidFill>
              </a:rPr>
              <a:t>PA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for primary prevention of civilization diseases and movement apparatus disorders</a:t>
            </a:r>
            <a:endParaRPr lang="cs-CZ" sz="28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8595360" cy="49377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Optimization of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especially for untrained population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The expected </a:t>
            </a:r>
            <a:r>
              <a:rPr lang="en-US" sz="2400" dirty="0" smtClean="0">
                <a:solidFill>
                  <a:schemeClr val="tx1"/>
                </a:solidFill>
              </a:rPr>
              <a:t>effect</a:t>
            </a:r>
            <a:r>
              <a:rPr lang="cs-CZ" sz="2400" dirty="0" smtClean="0">
                <a:solidFill>
                  <a:schemeClr val="tx1"/>
                </a:solidFill>
              </a:rPr>
              <a:t>: </a:t>
            </a:r>
            <a:r>
              <a:rPr lang="en-US" sz="2400" dirty="0" smtClean="0">
                <a:solidFill>
                  <a:srgbClr val="00B050"/>
                </a:solidFill>
              </a:rPr>
              <a:t>increase </a:t>
            </a:r>
            <a:r>
              <a:rPr lang="en-US" sz="2400" dirty="0">
                <a:solidFill>
                  <a:srgbClr val="00B050"/>
                </a:solidFill>
              </a:rPr>
              <a:t>of health oriented fitness level</a:t>
            </a:r>
            <a:endParaRPr lang="cs-CZ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Not a need to reach maximum physical performance regardless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the possibility of health complications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No quantification or evaluation of physical performance – </a:t>
            </a:r>
            <a:r>
              <a:rPr lang="en-US" sz="2400" dirty="0">
                <a:solidFill>
                  <a:srgbClr val="00B050"/>
                </a:solidFill>
              </a:rPr>
              <a:t>evaluation of </a:t>
            </a:r>
            <a:r>
              <a:rPr lang="cs-CZ" sz="2400" dirty="0" smtClean="0">
                <a:solidFill>
                  <a:srgbClr val="00B050"/>
                </a:solidFill>
              </a:rPr>
              <a:t>PA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>
                <a:solidFill>
                  <a:srgbClr val="00B050"/>
                </a:solidFill>
              </a:rPr>
              <a:t>in regards to risk factors or increased markers of these risk factors, in regard to limitation in clinical state or movement limitations</a:t>
            </a:r>
            <a:endParaRPr lang="cs-CZ" sz="24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dirty="0" err="1" smtClean="0">
                <a:solidFill>
                  <a:srgbClr val="C00000"/>
                </a:solidFill>
              </a:rPr>
              <a:t>Optim</a:t>
            </a:r>
            <a:r>
              <a:rPr lang="cs-CZ" sz="2400" b="1" dirty="0" smtClean="0">
                <a:solidFill>
                  <a:srgbClr val="C00000"/>
                </a:solidFill>
              </a:rPr>
              <a:t>al </a:t>
            </a:r>
            <a:r>
              <a:rPr lang="cs-CZ" sz="2400" b="1" dirty="0" err="1" smtClean="0">
                <a:solidFill>
                  <a:srgbClr val="C00000"/>
                </a:solidFill>
              </a:rPr>
              <a:t>level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err="1" smtClean="0">
                <a:solidFill>
                  <a:srgbClr val="C00000"/>
                </a:solidFill>
              </a:rPr>
              <a:t>of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PA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positively supports and affects:</a:t>
            </a:r>
            <a:endParaRPr lang="cs-CZ" sz="2400" b="1" dirty="0">
              <a:solidFill>
                <a:srgbClr val="C00000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cardiorespiratory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dirty="0" err="1">
                <a:solidFill>
                  <a:schemeClr val="tx1"/>
                </a:solidFill>
              </a:rPr>
              <a:t>neurohumoral</a:t>
            </a:r>
            <a:r>
              <a:rPr lang="en-US" sz="2400" dirty="0">
                <a:solidFill>
                  <a:schemeClr val="tx1"/>
                </a:solidFill>
              </a:rPr>
              <a:t> system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optimum </a:t>
            </a:r>
            <a:r>
              <a:rPr lang="en-US" sz="2400" dirty="0">
                <a:solidFill>
                  <a:schemeClr val="tx1"/>
                </a:solidFill>
              </a:rPr>
              <a:t>shape and function of movement system (muscular balance, physiologic vertebra and spinal position, </a:t>
            </a:r>
            <a:r>
              <a:rPr lang="cs-CZ" sz="2400" dirty="0" err="1" smtClean="0">
                <a:solidFill>
                  <a:schemeClr val="tx1"/>
                </a:solidFill>
              </a:rPr>
              <a:t>range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of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err="1" smtClean="0">
                <a:solidFill>
                  <a:schemeClr val="tx1"/>
                </a:solidFill>
              </a:rPr>
              <a:t>motion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joins flexibility and strength)</a:t>
            </a:r>
            <a:endParaRPr lang="cs-CZ" sz="2400" dirty="0">
              <a:solidFill>
                <a:schemeClr val="tx1"/>
              </a:solidFill>
            </a:endParaRPr>
          </a:p>
          <a:p>
            <a:r>
              <a:rPr lang="cs-CZ" sz="2400" dirty="0" smtClean="0">
                <a:solidFill>
                  <a:schemeClr val="tx1"/>
                </a:solidFill>
              </a:rPr>
              <a:t>PA </a:t>
            </a:r>
            <a:r>
              <a:rPr lang="en-US" sz="2400" dirty="0" smtClean="0">
                <a:solidFill>
                  <a:schemeClr val="tx1"/>
                </a:solidFill>
              </a:rPr>
              <a:t>should </a:t>
            </a:r>
            <a:r>
              <a:rPr lang="en-US" sz="2400" dirty="0">
                <a:solidFill>
                  <a:schemeClr val="tx1"/>
                </a:solidFill>
              </a:rPr>
              <a:t>not overload movement apparatus, the aim is to add </a:t>
            </a:r>
            <a:r>
              <a:rPr lang="cs-CZ" sz="2400" dirty="0" smtClean="0">
                <a:solidFill>
                  <a:schemeClr val="tx1"/>
                </a:solidFill>
              </a:rPr>
              <a:t>PA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to successful functional and morphological adaptation for environmental burden</a:t>
            </a:r>
            <a:endParaRPr lang="cs-CZ" sz="24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TM01790493[[fn=Malé pracoviště, domácnost (SoHo)]]</Template>
  <TotalTime>3244</TotalTime>
  <Words>5601</Words>
  <Application>Microsoft Office PowerPoint</Application>
  <PresentationFormat>Předvádění na obrazovce (4:3)</PresentationFormat>
  <Paragraphs>452</Paragraphs>
  <Slides>43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4" baseType="lpstr">
      <vt:lpstr>Soho</vt:lpstr>
      <vt:lpstr>Assessment of Physical Activity</vt:lpstr>
      <vt:lpstr>Introduction</vt:lpstr>
      <vt:lpstr>Introduction</vt:lpstr>
      <vt:lpstr>Introduction</vt:lpstr>
      <vt:lpstr>Introduction</vt:lpstr>
      <vt:lpstr>Significance and promotion of optimum movement activity in prevention and treatment of civilization diseases</vt:lpstr>
      <vt:lpstr>Promotion of physical activity – global and European strategy</vt:lpstr>
      <vt:lpstr>The importance of optimal PA for primary prevention of civilization diseases and movement apparatus disorders</vt:lpstr>
      <vt:lpstr>The importance of optimal PA for primary prevention of civilization diseases and movement apparatus disorders</vt:lpstr>
      <vt:lpstr>Prezentace aplikace PowerPoint</vt:lpstr>
      <vt:lpstr>Negative results of insufficient PA level</vt:lpstr>
      <vt:lpstr>Physical acivity assessment - introduction</vt:lpstr>
      <vt:lpstr>Recommended total amount of physical activity</vt:lpstr>
      <vt:lpstr>Key Concepts for Understanding Physical Activity Assessment</vt:lpstr>
      <vt:lpstr>Prezentace aplikace PowerPoint</vt:lpstr>
      <vt:lpstr>Quantifying Units of Measure Indicative of PA Level</vt:lpstr>
      <vt:lpstr>Quantifying Units of Measure Indicative of PA Level</vt:lpstr>
      <vt:lpstr>Quantifying Units of Measure Indicative of PA Level</vt:lpstr>
      <vt:lpstr>Quantifying Units of Measure Indicative of PA Level</vt:lpstr>
      <vt:lpstr>Quantifying Units of Measure Indicative of PA Level</vt:lpstr>
      <vt:lpstr>Available Methods of Assessing PA</vt:lpstr>
      <vt:lpstr>Prezentace aplikace PowerPoint</vt:lpstr>
      <vt:lpstr>Subjective Methods of Assessing PA</vt:lpstr>
      <vt:lpstr>Subjective Methods of Assessing PA</vt:lpstr>
      <vt:lpstr>Subjective Methods of Assessing PA</vt:lpstr>
      <vt:lpstr>Subjective Methods of Assessing PA</vt:lpstr>
      <vt:lpstr>Objective Methods of Assessing PA Accelerometers</vt:lpstr>
      <vt:lpstr>Objective Methods of Assessing PA Accelerometers</vt:lpstr>
      <vt:lpstr>Objective Methods of Assessing PA Accelerometers</vt:lpstr>
      <vt:lpstr>Objective Methods of Assessing PA Accelerometers</vt:lpstr>
      <vt:lpstr>Objective Methods of Assessing PA Heart Rate Monitoring</vt:lpstr>
      <vt:lpstr>Objective Methods of Assessing PA Heart Rate Monitoring</vt:lpstr>
      <vt:lpstr>Objective Methods of Assessing PA Combined Accelerometer and Heart Rate Monitors</vt:lpstr>
      <vt:lpstr>Objective Methods of Assessing PA Combined Accelerometer and Heart Rate Monitors</vt:lpstr>
      <vt:lpstr>Objective Methods of Assessing PA Pedometers</vt:lpstr>
      <vt:lpstr>Objective Methods of Assessing PA Pedometers</vt:lpstr>
      <vt:lpstr>Selection of an appropriate tool to assess PA</vt:lpstr>
      <vt:lpstr>Influence of study type on methodology choice</vt:lpstr>
      <vt:lpstr>Assessment of cardiorespiratory fitness – outputs for prescription of cardiometabolic or other internal diseases</vt:lpstr>
      <vt:lpstr>Assessment of cardiorespiratory fitness – outputs for prescription of cardiometabolic or other internal diseases</vt:lpstr>
      <vt:lpstr>Assessment of cardiorespiratory fitness – outputs for prescription of cardiometabolic or other internal diseases</vt:lpstr>
      <vt:lpstr>Assessment of cardiorespiratory fitness – outputs for prescription of cardiometabolic or other internal diseases</vt:lpstr>
      <vt:lpstr>Thank you for your attention!</vt:lpstr>
    </vt:vector>
  </TitlesOfParts>
  <Company>FN Brno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Physical Activity</dc:title>
  <dc:creator>Vysoký Robert</dc:creator>
  <cp:lastModifiedBy>Vysoky Robert</cp:lastModifiedBy>
  <cp:revision>206</cp:revision>
  <dcterms:created xsi:type="dcterms:W3CDTF">2016-09-12T11:01:46Z</dcterms:created>
  <dcterms:modified xsi:type="dcterms:W3CDTF">2018-02-08T16:56:06Z</dcterms:modified>
</cp:coreProperties>
</file>