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262" r:id="rId3"/>
    <p:sldId id="257" r:id="rId4"/>
    <p:sldId id="258" r:id="rId5"/>
    <p:sldId id="259" r:id="rId6"/>
    <p:sldId id="260" r:id="rId7"/>
    <p:sldId id="261" r:id="rId8"/>
    <p:sldId id="263" r:id="rId9"/>
    <p:sldId id="283" r:id="rId10"/>
    <p:sldId id="284" r:id="rId11"/>
    <p:sldId id="285" r:id="rId12"/>
    <p:sldId id="287" r:id="rId13"/>
    <p:sldId id="288" r:id="rId14"/>
    <p:sldId id="289" r:id="rId15"/>
    <p:sldId id="290" r:id="rId16"/>
    <p:sldId id="292" r:id="rId17"/>
    <p:sldId id="264" r:id="rId18"/>
    <p:sldId id="291" r:id="rId19"/>
    <p:sldId id="265" r:id="rId20"/>
    <p:sldId id="266" r:id="rId21"/>
    <p:sldId id="267" r:id="rId22"/>
    <p:sldId id="268" r:id="rId23"/>
    <p:sldId id="269" r:id="rId24"/>
    <p:sldId id="270" r:id="rId25"/>
    <p:sldId id="271" r:id="rId26"/>
    <p:sldId id="272" r:id="rId27"/>
    <p:sldId id="273" r:id="rId28"/>
    <p:sldId id="274" r:id="rId29"/>
    <p:sldId id="275" r:id="rId30"/>
    <p:sldId id="276" r:id="rId31"/>
    <p:sldId id="277" r:id="rId32"/>
    <p:sldId id="278" r:id="rId33"/>
    <p:sldId id="279" r:id="rId34"/>
    <p:sldId id="280" r:id="rId35"/>
    <p:sldId id="286" r:id="rId36"/>
    <p:sldId id="281" r:id="rId37"/>
    <p:sldId id="282" r:id="rId38"/>
    <p:sldId id="293" r:id="rId39"/>
    <p:sldId id="294" r:id="rId4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22" autoAdjust="0"/>
    <p:restoredTop sz="76667" autoAdjust="0"/>
  </p:normalViewPr>
  <p:slideViewPr>
    <p:cSldViewPr>
      <p:cViewPr varScale="1">
        <p:scale>
          <a:sx n="70" d="100"/>
          <a:sy n="70" d="100"/>
        </p:scale>
        <p:origin x="1380"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C265D8-3AB1-4679-A12B-EE137EF18082}" type="datetimeFigureOut">
              <a:rPr lang="cs-CZ" smtClean="0"/>
              <a:t>28.05.2018</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24782D-A6B2-47D6-A386-1D63FD9E9A0C}" type="slidenum">
              <a:rPr lang="cs-CZ" smtClean="0"/>
              <a:t>‹#›</a:t>
            </a:fld>
            <a:endParaRPr lang="cs-CZ"/>
          </a:p>
        </p:txBody>
      </p:sp>
    </p:spTree>
    <p:extLst>
      <p:ext uri="{BB962C8B-B14F-4D97-AF65-F5344CB8AC3E}">
        <p14:creationId xmlns:p14="http://schemas.microsoft.com/office/powerpoint/2010/main" val="7162822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C24782D-A6B2-47D6-A386-1D63FD9E9A0C}" type="slidenum">
              <a:rPr lang="cs-CZ" smtClean="0"/>
              <a:t>7</a:t>
            </a:fld>
            <a:endParaRPr lang="cs-CZ"/>
          </a:p>
        </p:txBody>
      </p:sp>
    </p:spTree>
    <p:extLst>
      <p:ext uri="{BB962C8B-B14F-4D97-AF65-F5344CB8AC3E}">
        <p14:creationId xmlns:p14="http://schemas.microsoft.com/office/powerpoint/2010/main" val="34341319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C24782D-A6B2-47D6-A386-1D63FD9E9A0C}" type="slidenum">
              <a:rPr lang="cs-CZ" smtClean="0"/>
              <a:t>19</a:t>
            </a:fld>
            <a:endParaRPr lang="cs-CZ"/>
          </a:p>
        </p:txBody>
      </p:sp>
    </p:spTree>
    <p:extLst>
      <p:ext uri="{BB962C8B-B14F-4D97-AF65-F5344CB8AC3E}">
        <p14:creationId xmlns:p14="http://schemas.microsoft.com/office/powerpoint/2010/main" val="42021470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C24782D-A6B2-47D6-A386-1D63FD9E9A0C}" type="slidenum">
              <a:rPr lang="cs-CZ" smtClean="0"/>
              <a:t>20</a:t>
            </a:fld>
            <a:endParaRPr lang="cs-CZ"/>
          </a:p>
        </p:txBody>
      </p:sp>
    </p:spTree>
    <p:extLst>
      <p:ext uri="{BB962C8B-B14F-4D97-AF65-F5344CB8AC3E}">
        <p14:creationId xmlns:p14="http://schemas.microsoft.com/office/powerpoint/2010/main" val="34973727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C24782D-A6B2-47D6-A386-1D63FD9E9A0C}" type="slidenum">
              <a:rPr lang="cs-CZ" smtClean="0"/>
              <a:t>21</a:t>
            </a:fld>
            <a:endParaRPr lang="cs-CZ"/>
          </a:p>
        </p:txBody>
      </p:sp>
    </p:spTree>
    <p:extLst>
      <p:ext uri="{BB962C8B-B14F-4D97-AF65-F5344CB8AC3E}">
        <p14:creationId xmlns:p14="http://schemas.microsoft.com/office/powerpoint/2010/main" val="22502138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C24782D-A6B2-47D6-A386-1D63FD9E9A0C}" type="slidenum">
              <a:rPr lang="cs-CZ" smtClean="0"/>
              <a:t>22</a:t>
            </a:fld>
            <a:endParaRPr lang="cs-CZ"/>
          </a:p>
        </p:txBody>
      </p:sp>
    </p:spTree>
    <p:extLst>
      <p:ext uri="{BB962C8B-B14F-4D97-AF65-F5344CB8AC3E}">
        <p14:creationId xmlns:p14="http://schemas.microsoft.com/office/powerpoint/2010/main" val="22602864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C24782D-A6B2-47D6-A386-1D63FD9E9A0C}" type="slidenum">
              <a:rPr lang="cs-CZ" smtClean="0"/>
              <a:t>23</a:t>
            </a:fld>
            <a:endParaRPr lang="cs-CZ"/>
          </a:p>
        </p:txBody>
      </p:sp>
    </p:spTree>
    <p:extLst>
      <p:ext uri="{BB962C8B-B14F-4D97-AF65-F5344CB8AC3E}">
        <p14:creationId xmlns:p14="http://schemas.microsoft.com/office/powerpoint/2010/main" val="12369075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C24782D-A6B2-47D6-A386-1D63FD9E9A0C}" type="slidenum">
              <a:rPr lang="cs-CZ" smtClean="0"/>
              <a:t>24</a:t>
            </a:fld>
            <a:endParaRPr lang="cs-CZ"/>
          </a:p>
        </p:txBody>
      </p:sp>
    </p:spTree>
    <p:extLst>
      <p:ext uri="{BB962C8B-B14F-4D97-AF65-F5344CB8AC3E}">
        <p14:creationId xmlns:p14="http://schemas.microsoft.com/office/powerpoint/2010/main" val="40516475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C24782D-A6B2-47D6-A386-1D63FD9E9A0C}" type="slidenum">
              <a:rPr lang="cs-CZ" smtClean="0"/>
              <a:t>26</a:t>
            </a:fld>
            <a:endParaRPr lang="cs-CZ"/>
          </a:p>
        </p:txBody>
      </p:sp>
    </p:spTree>
    <p:extLst>
      <p:ext uri="{BB962C8B-B14F-4D97-AF65-F5344CB8AC3E}">
        <p14:creationId xmlns:p14="http://schemas.microsoft.com/office/powerpoint/2010/main" val="1114859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C24782D-A6B2-47D6-A386-1D63FD9E9A0C}" type="slidenum">
              <a:rPr lang="cs-CZ" smtClean="0"/>
              <a:t>30</a:t>
            </a:fld>
            <a:endParaRPr lang="cs-CZ"/>
          </a:p>
        </p:txBody>
      </p:sp>
    </p:spTree>
    <p:extLst>
      <p:ext uri="{BB962C8B-B14F-4D97-AF65-F5344CB8AC3E}">
        <p14:creationId xmlns:p14="http://schemas.microsoft.com/office/powerpoint/2010/main" val="41583653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C24782D-A6B2-47D6-A386-1D63FD9E9A0C}" type="slidenum">
              <a:rPr lang="cs-CZ" smtClean="0"/>
              <a:t>34</a:t>
            </a:fld>
            <a:endParaRPr lang="cs-CZ"/>
          </a:p>
        </p:txBody>
      </p:sp>
    </p:spTree>
    <p:extLst>
      <p:ext uri="{BB962C8B-B14F-4D97-AF65-F5344CB8AC3E}">
        <p14:creationId xmlns:p14="http://schemas.microsoft.com/office/powerpoint/2010/main" val="25317804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C24782D-A6B2-47D6-A386-1D63FD9E9A0C}" type="slidenum">
              <a:rPr lang="cs-CZ" smtClean="0"/>
              <a:t>35</a:t>
            </a:fld>
            <a:endParaRPr lang="cs-CZ"/>
          </a:p>
        </p:txBody>
      </p:sp>
    </p:spTree>
    <p:extLst>
      <p:ext uri="{BB962C8B-B14F-4D97-AF65-F5344CB8AC3E}">
        <p14:creationId xmlns:p14="http://schemas.microsoft.com/office/powerpoint/2010/main" val="33921681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EC24782D-A6B2-47D6-A386-1D63FD9E9A0C}" type="slidenum">
              <a:rPr lang="cs-CZ" smtClean="0"/>
              <a:t>8</a:t>
            </a:fld>
            <a:endParaRPr lang="cs-CZ"/>
          </a:p>
        </p:txBody>
      </p:sp>
    </p:spTree>
    <p:extLst>
      <p:ext uri="{BB962C8B-B14F-4D97-AF65-F5344CB8AC3E}">
        <p14:creationId xmlns:p14="http://schemas.microsoft.com/office/powerpoint/2010/main" val="36118466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EC24782D-A6B2-47D6-A386-1D63FD9E9A0C}" type="slidenum">
              <a:rPr lang="cs-CZ" smtClean="0"/>
              <a:t>37</a:t>
            </a:fld>
            <a:endParaRPr lang="cs-CZ"/>
          </a:p>
        </p:txBody>
      </p:sp>
    </p:spTree>
    <p:extLst>
      <p:ext uri="{BB962C8B-B14F-4D97-AF65-F5344CB8AC3E}">
        <p14:creationId xmlns:p14="http://schemas.microsoft.com/office/powerpoint/2010/main" val="39475094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EC24782D-A6B2-47D6-A386-1D63FD9E9A0C}" type="slidenum">
              <a:rPr lang="cs-CZ" smtClean="0"/>
              <a:t>9</a:t>
            </a:fld>
            <a:endParaRPr lang="cs-CZ"/>
          </a:p>
        </p:txBody>
      </p:sp>
    </p:spTree>
    <p:extLst>
      <p:ext uri="{BB962C8B-B14F-4D97-AF65-F5344CB8AC3E}">
        <p14:creationId xmlns:p14="http://schemas.microsoft.com/office/powerpoint/2010/main" val="561903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C24782D-A6B2-47D6-A386-1D63FD9E9A0C}" type="slidenum">
              <a:rPr lang="cs-CZ" smtClean="0"/>
              <a:t>10</a:t>
            </a:fld>
            <a:endParaRPr lang="cs-CZ"/>
          </a:p>
        </p:txBody>
      </p:sp>
    </p:spTree>
    <p:extLst>
      <p:ext uri="{BB962C8B-B14F-4D97-AF65-F5344CB8AC3E}">
        <p14:creationId xmlns:p14="http://schemas.microsoft.com/office/powerpoint/2010/main" val="4090700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C24782D-A6B2-47D6-A386-1D63FD9E9A0C}" type="slidenum">
              <a:rPr lang="cs-CZ" smtClean="0"/>
              <a:t>11</a:t>
            </a:fld>
            <a:endParaRPr lang="cs-CZ"/>
          </a:p>
        </p:txBody>
      </p:sp>
    </p:spTree>
    <p:extLst>
      <p:ext uri="{BB962C8B-B14F-4D97-AF65-F5344CB8AC3E}">
        <p14:creationId xmlns:p14="http://schemas.microsoft.com/office/powerpoint/2010/main" val="19642902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a:buFontTx/>
              <a:buNone/>
            </a:pPr>
            <a:r>
              <a:rPr lang="en-US" dirty="0" smtClean="0"/>
              <a:t>Child and youth injuries are affected by many factors that are directly related to the occurrence of health damage:</a:t>
            </a:r>
            <a:br>
              <a:rPr lang="en-US" dirty="0" smtClean="0"/>
            </a:br>
            <a:r>
              <a:rPr lang="en-US" dirty="0" smtClean="0"/>
              <a:t> socio-economic factors - alcohol and drug use acceptance, violence acceptance, family</a:t>
            </a:r>
            <a:br>
              <a:rPr lang="en-US" dirty="0" smtClean="0"/>
            </a:br>
            <a:r>
              <a:rPr lang="en-US" dirty="0" smtClean="0"/>
              <a:t>  Physical Factors –</a:t>
            </a:r>
            <a:r>
              <a:rPr lang="cs-CZ" dirty="0" smtClean="0"/>
              <a:t> place </a:t>
            </a:r>
            <a:r>
              <a:rPr lang="cs-CZ" dirty="0" err="1" smtClean="0"/>
              <a:t>of</a:t>
            </a:r>
            <a:r>
              <a:rPr lang="en-US" dirty="0" smtClean="0"/>
              <a:t> </a:t>
            </a:r>
            <a:r>
              <a:rPr lang="cs-CZ" dirty="0" smtClean="0"/>
              <a:t>i</a:t>
            </a:r>
            <a:r>
              <a:rPr lang="en-US" dirty="0" err="1" smtClean="0"/>
              <a:t>njury</a:t>
            </a:r>
            <a:r>
              <a:rPr lang="en-US" dirty="0" smtClean="0"/>
              <a:t>, Weather, Temperature, Daytime, Seasons, Risk Environment</a:t>
            </a:r>
            <a:br>
              <a:rPr lang="en-US" dirty="0" smtClean="0"/>
            </a:br>
            <a:r>
              <a:rPr lang="en-US" dirty="0" smtClean="0"/>
              <a:t>Socio-economic status of the family</a:t>
            </a:r>
            <a:br>
              <a:rPr lang="en-US" dirty="0" smtClean="0"/>
            </a:br>
            <a:r>
              <a:rPr lang="en-US" dirty="0" smtClean="0"/>
              <a:t>Significant roles in the incidence of injuries, mostly accidents resulting from negligent surveillance, dangerous and unprotected environments, inadequate education for safe behavior.</a:t>
            </a:r>
            <a:br>
              <a:rPr lang="en-US" dirty="0" smtClean="0"/>
            </a:br>
            <a:r>
              <a:rPr lang="en-US" dirty="0" smtClean="0"/>
              <a:t>From the point of view of the function and power of the influence of the family - there is a negative deviation from the multigenerational coexistence of families, single parent families, high divorce</a:t>
            </a:r>
            <a:r>
              <a:rPr lang="cs-CZ" dirty="0" smtClean="0"/>
              <a:t> </a:t>
            </a:r>
            <a:r>
              <a:rPr lang="cs-CZ" dirty="0" err="1" smtClean="0"/>
              <a:t>rate</a:t>
            </a:r>
            <a:r>
              <a:rPr lang="en-US" dirty="0" smtClean="0"/>
              <a:t> - family conflicts.</a:t>
            </a:r>
            <a:br>
              <a:rPr lang="en-US" dirty="0" smtClean="0"/>
            </a:br>
            <a:r>
              <a:rPr lang="en-US" dirty="0" smtClean="0"/>
              <a:t>Socio-economic conditions affect injuries:</a:t>
            </a:r>
            <a:br>
              <a:rPr lang="en-US" dirty="0" smtClean="0"/>
            </a:br>
            <a:r>
              <a:rPr lang="en-US" dirty="0" smtClean="0"/>
              <a:t> living in poor quality areas, dense traffic in </a:t>
            </a:r>
            <a:r>
              <a:rPr lang="cs-CZ" dirty="0" err="1" smtClean="0"/>
              <a:t>surroading</a:t>
            </a:r>
            <a:r>
              <a:rPr lang="en-US" dirty="0" smtClean="0"/>
              <a:t>, little safe space to play, lack of funds for the purchase of protective equipment, </a:t>
            </a:r>
            <a:r>
              <a:rPr lang="cs-CZ" dirty="0" smtClean="0"/>
              <a:t>not very </a:t>
            </a:r>
            <a:r>
              <a:rPr lang="en-US" dirty="0" smtClean="0"/>
              <a:t>safe means of transport, obsolete home appliances, less supervision and interest of parents ...</a:t>
            </a:r>
            <a:br>
              <a:rPr lang="en-US" dirty="0" smtClean="0"/>
            </a:br>
            <a:r>
              <a:rPr lang="en-US" dirty="0" smtClean="0"/>
              <a:t> in families with social pathology the child is often a witness or a victim of violence</a:t>
            </a:r>
            <a:endParaRPr lang="cs-CZ" dirty="0"/>
          </a:p>
        </p:txBody>
      </p:sp>
      <p:sp>
        <p:nvSpPr>
          <p:cNvPr id="4" name="Zástupný symbol pro číslo snímku 3"/>
          <p:cNvSpPr>
            <a:spLocks noGrp="1"/>
          </p:cNvSpPr>
          <p:nvPr>
            <p:ph type="sldNum" sz="quarter" idx="10"/>
          </p:nvPr>
        </p:nvSpPr>
        <p:spPr/>
        <p:txBody>
          <a:bodyPr/>
          <a:lstStyle/>
          <a:p>
            <a:fld id="{EC24782D-A6B2-47D6-A386-1D63FD9E9A0C}" type="slidenum">
              <a:rPr lang="cs-CZ" smtClean="0"/>
              <a:t>12</a:t>
            </a:fld>
            <a:endParaRPr lang="cs-CZ"/>
          </a:p>
        </p:txBody>
      </p:sp>
    </p:spTree>
    <p:extLst>
      <p:ext uri="{BB962C8B-B14F-4D97-AF65-F5344CB8AC3E}">
        <p14:creationId xmlns:p14="http://schemas.microsoft.com/office/powerpoint/2010/main" val="41518921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en-US" dirty="0" smtClean="0"/>
              <a:t>Caring for an injured child is concentrated in traumatology centers, scoring systems are used to evaluate the condition and classify injured children.</a:t>
            </a:r>
            <a:br>
              <a:rPr lang="en-US" dirty="0" smtClean="0"/>
            </a:br>
            <a:r>
              <a:rPr lang="en-US" dirty="0" smtClean="0"/>
              <a:t>PTS - Pediatric Trauma System</a:t>
            </a:r>
            <a:br>
              <a:rPr lang="en-US" dirty="0" smtClean="0"/>
            </a:br>
            <a:r>
              <a:rPr lang="en-US" dirty="0" smtClean="0"/>
              <a:t>Developed in the mid-1980s of the last century.</a:t>
            </a:r>
            <a:br>
              <a:rPr lang="en-US" dirty="0" smtClean="0"/>
            </a:br>
            <a:r>
              <a:rPr lang="en-US" dirty="0" smtClean="0"/>
              <a:t>Based on the evaluation of 6 indicators, each assign</a:t>
            </a:r>
            <a:r>
              <a:rPr lang="cs-CZ" dirty="0" err="1" smtClean="0"/>
              <a:t>ed</a:t>
            </a:r>
            <a:r>
              <a:rPr lang="en-US" dirty="0" smtClean="0"/>
              <a:t> one of three weightings, respecting age specifics.</a:t>
            </a:r>
            <a:endParaRPr lang="cs-CZ" dirty="0"/>
          </a:p>
        </p:txBody>
      </p:sp>
      <p:sp>
        <p:nvSpPr>
          <p:cNvPr id="4" name="Zástupný symbol pro číslo snímku 3"/>
          <p:cNvSpPr>
            <a:spLocks noGrp="1"/>
          </p:cNvSpPr>
          <p:nvPr>
            <p:ph type="sldNum" sz="quarter" idx="10"/>
          </p:nvPr>
        </p:nvSpPr>
        <p:spPr/>
        <p:txBody>
          <a:bodyPr/>
          <a:lstStyle/>
          <a:p>
            <a:fld id="{EC24782D-A6B2-47D6-A386-1D63FD9E9A0C}" type="slidenum">
              <a:rPr lang="cs-CZ" smtClean="0"/>
              <a:t>13</a:t>
            </a:fld>
            <a:endParaRPr lang="cs-CZ"/>
          </a:p>
        </p:txBody>
      </p:sp>
    </p:spTree>
    <p:extLst>
      <p:ext uri="{BB962C8B-B14F-4D97-AF65-F5344CB8AC3E}">
        <p14:creationId xmlns:p14="http://schemas.microsoft.com/office/powerpoint/2010/main" val="40171081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C24782D-A6B2-47D6-A386-1D63FD9E9A0C}" type="slidenum">
              <a:rPr lang="cs-CZ" smtClean="0"/>
              <a:t>17</a:t>
            </a:fld>
            <a:endParaRPr lang="cs-CZ"/>
          </a:p>
        </p:txBody>
      </p:sp>
    </p:spTree>
    <p:extLst>
      <p:ext uri="{BB962C8B-B14F-4D97-AF65-F5344CB8AC3E}">
        <p14:creationId xmlns:p14="http://schemas.microsoft.com/office/powerpoint/2010/main" val="21582628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b="1" dirty="0" smtClean="0"/>
              <a:t>C</a:t>
            </a:r>
            <a:r>
              <a:rPr lang="cs-CZ" dirty="0" smtClean="0"/>
              <a:t> (car): Jel/a jsi někdy v autě či na motorce řízené někým pod vlivem alkoholu či jiné drogy anebo jsi někdy řídil/a motocykl pod vlivem alkoholu či jiné drogy?</a:t>
            </a:r>
          </a:p>
          <a:p>
            <a:r>
              <a:rPr lang="cs-CZ" b="1" dirty="0" smtClean="0"/>
              <a:t>R</a:t>
            </a:r>
            <a:r>
              <a:rPr lang="cs-CZ" dirty="0" smtClean="0"/>
              <a:t> (</a:t>
            </a:r>
            <a:r>
              <a:rPr lang="cs-CZ" dirty="0" err="1" smtClean="0"/>
              <a:t>relax</a:t>
            </a:r>
            <a:r>
              <a:rPr lang="cs-CZ" dirty="0" smtClean="0"/>
              <a:t>): Napil/a ses někdy alkoholu či bral/a jsi někdy nějakou drogu, aby ses uvolnil/a, měl/a ze sebe lepší pocit anebo abys dobře zapadl/a mezi kamarády?</a:t>
            </a:r>
          </a:p>
          <a:p>
            <a:r>
              <a:rPr lang="cs-CZ" b="1" dirty="0" smtClean="0"/>
              <a:t>A</a:t>
            </a:r>
            <a:r>
              <a:rPr lang="cs-CZ" dirty="0" smtClean="0"/>
              <a:t> (</a:t>
            </a:r>
            <a:r>
              <a:rPr lang="cs-CZ" dirty="0" err="1" smtClean="0"/>
              <a:t>alone</a:t>
            </a:r>
            <a:r>
              <a:rPr lang="cs-CZ" dirty="0" smtClean="0"/>
              <a:t>): Pil/a jsi někdy alkohol nebo sis vzal/a nějakou drogu, když jsi byl/a o samotě?</a:t>
            </a:r>
          </a:p>
          <a:p>
            <a:r>
              <a:rPr lang="cs-CZ" b="1" dirty="0" smtClean="0"/>
              <a:t>F</a:t>
            </a:r>
            <a:r>
              <a:rPr lang="cs-CZ" dirty="0" smtClean="0"/>
              <a:t> (</a:t>
            </a:r>
            <a:r>
              <a:rPr lang="cs-CZ" dirty="0" err="1" smtClean="0"/>
              <a:t>forget</a:t>
            </a:r>
            <a:r>
              <a:rPr lang="cs-CZ" dirty="0" smtClean="0"/>
              <a:t>): Stalo se ti někdy, že jsi zapomněl/a, co jsi dělal/a, když ses napil/a alkoholu nebo jsi vzal/a nějakou jinou drogu?</a:t>
            </a:r>
          </a:p>
          <a:p>
            <a:r>
              <a:rPr lang="cs-CZ" b="1" dirty="0" smtClean="0"/>
              <a:t>F</a:t>
            </a:r>
            <a:r>
              <a:rPr lang="cs-CZ" dirty="0" smtClean="0"/>
              <a:t> (</a:t>
            </a:r>
            <a:r>
              <a:rPr lang="cs-CZ" dirty="0" err="1" smtClean="0"/>
              <a:t>family</a:t>
            </a:r>
            <a:r>
              <a:rPr lang="cs-CZ" dirty="0" smtClean="0"/>
              <a:t>/</a:t>
            </a:r>
            <a:r>
              <a:rPr lang="cs-CZ" dirty="0" err="1" smtClean="0"/>
              <a:t>friends</a:t>
            </a:r>
            <a:r>
              <a:rPr lang="cs-CZ" dirty="0" smtClean="0"/>
              <a:t>): Řekl ti někdo z rodiny či kamarádů, že bys měl/a omezit své pití nebo braní jiné drogy?</a:t>
            </a:r>
          </a:p>
          <a:p>
            <a:r>
              <a:rPr lang="cs-CZ" b="1" dirty="0" smtClean="0"/>
              <a:t>T</a:t>
            </a:r>
            <a:r>
              <a:rPr lang="cs-CZ" dirty="0" smtClean="0"/>
              <a:t> (</a:t>
            </a:r>
            <a:r>
              <a:rPr lang="cs-CZ" dirty="0" err="1" smtClean="0"/>
              <a:t>trouble</a:t>
            </a:r>
            <a:r>
              <a:rPr lang="cs-CZ" dirty="0" smtClean="0"/>
              <a:t>): Dostal/a ses někdy do obtíží, když jsi pil/a alkohol či bral/a jiné drogy?</a:t>
            </a:r>
            <a:endParaRPr lang="cs-CZ" dirty="0"/>
          </a:p>
        </p:txBody>
      </p:sp>
      <p:sp>
        <p:nvSpPr>
          <p:cNvPr id="4" name="Zástupný symbol pro číslo snímku 3"/>
          <p:cNvSpPr>
            <a:spLocks noGrp="1"/>
          </p:cNvSpPr>
          <p:nvPr>
            <p:ph type="sldNum" sz="quarter" idx="10"/>
          </p:nvPr>
        </p:nvSpPr>
        <p:spPr/>
        <p:txBody>
          <a:bodyPr/>
          <a:lstStyle/>
          <a:p>
            <a:fld id="{EC24782D-A6B2-47D6-A386-1D63FD9E9A0C}" type="slidenum">
              <a:rPr lang="cs-CZ" smtClean="0"/>
              <a:t>18</a:t>
            </a:fld>
            <a:endParaRPr lang="cs-CZ"/>
          </a:p>
        </p:txBody>
      </p:sp>
    </p:spTree>
    <p:extLst>
      <p:ext uri="{BB962C8B-B14F-4D97-AF65-F5344CB8AC3E}">
        <p14:creationId xmlns:p14="http://schemas.microsoft.com/office/powerpoint/2010/main" val="9501845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45B072D8-2510-402C-85B9-6A6B31A9A3D6}" type="datetimeFigureOut">
              <a:rPr lang="cs-CZ" smtClean="0"/>
              <a:pPr/>
              <a:t>28.05.2018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DCF846F-6F0A-4967-988B-8C18A445FA55}"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5B072D8-2510-402C-85B9-6A6B31A9A3D6}" type="datetimeFigureOut">
              <a:rPr lang="cs-CZ" smtClean="0"/>
              <a:pPr/>
              <a:t>28.05.2018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DCF846F-6F0A-4967-988B-8C18A445FA55}"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5B072D8-2510-402C-85B9-6A6B31A9A3D6}" type="datetimeFigureOut">
              <a:rPr lang="cs-CZ" smtClean="0"/>
              <a:pPr/>
              <a:t>28.05.2018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DCF846F-6F0A-4967-988B-8C18A445FA55}"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5B072D8-2510-402C-85B9-6A6B31A9A3D6}" type="datetimeFigureOut">
              <a:rPr lang="cs-CZ" smtClean="0"/>
              <a:pPr/>
              <a:t>28.05.2018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DCF846F-6F0A-4967-988B-8C18A445FA55}"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45B072D8-2510-402C-85B9-6A6B31A9A3D6}" type="datetimeFigureOut">
              <a:rPr lang="cs-CZ" smtClean="0"/>
              <a:pPr/>
              <a:t>28.05.2018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DCF846F-6F0A-4967-988B-8C18A445FA55}"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45B072D8-2510-402C-85B9-6A6B31A9A3D6}" type="datetimeFigureOut">
              <a:rPr lang="cs-CZ" smtClean="0"/>
              <a:pPr/>
              <a:t>28.05.2018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DCF846F-6F0A-4967-988B-8C18A445FA55}"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45B072D8-2510-402C-85B9-6A6B31A9A3D6}" type="datetimeFigureOut">
              <a:rPr lang="cs-CZ" smtClean="0"/>
              <a:pPr/>
              <a:t>28.05.2018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DCF846F-6F0A-4967-988B-8C18A445FA55}"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45B072D8-2510-402C-85B9-6A6B31A9A3D6}" type="datetimeFigureOut">
              <a:rPr lang="cs-CZ" smtClean="0"/>
              <a:pPr/>
              <a:t>28.05.2018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1DCF846F-6F0A-4967-988B-8C18A445FA55}"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5B072D8-2510-402C-85B9-6A6B31A9A3D6}" type="datetimeFigureOut">
              <a:rPr lang="cs-CZ" smtClean="0"/>
              <a:pPr/>
              <a:t>28.05.2018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DCF846F-6F0A-4967-988B-8C18A445FA55}"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45B072D8-2510-402C-85B9-6A6B31A9A3D6}" type="datetimeFigureOut">
              <a:rPr lang="cs-CZ" smtClean="0"/>
              <a:pPr/>
              <a:t>28.05.2018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DCF846F-6F0A-4967-988B-8C18A445FA55}"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45B072D8-2510-402C-85B9-6A6B31A9A3D6}" type="datetimeFigureOut">
              <a:rPr lang="cs-CZ" smtClean="0"/>
              <a:pPr/>
              <a:t>28.05.2018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DCF846F-6F0A-4967-988B-8C18A445FA55}"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B072D8-2510-402C-85B9-6A6B31A9A3D6}" type="datetimeFigureOut">
              <a:rPr lang="cs-CZ" smtClean="0"/>
              <a:pPr/>
              <a:t>28.05.2018</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CF846F-6F0A-4967-988B-8C18A445FA55}"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2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3568" y="1124744"/>
            <a:ext cx="7772400" cy="1470025"/>
          </a:xfrm>
        </p:spPr>
        <p:txBody>
          <a:bodyPr/>
          <a:lstStyle/>
          <a:p>
            <a:r>
              <a:rPr lang="cs-CZ" b="1" dirty="0" smtClean="0">
                <a:solidFill>
                  <a:srgbClr val="0070C0"/>
                </a:solidFill>
              </a:rPr>
              <a:t>HYGIENE OF ADOLESCENS</a:t>
            </a:r>
            <a:endParaRPr lang="cs-CZ" b="1" dirty="0">
              <a:solidFill>
                <a:srgbClr val="0070C0"/>
              </a:solidFill>
            </a:endParaRPr>
          </a:p>
        </p:txBody>
      </p:sp>
      <p:sp>
        <p:nvSpPr>
          <p:cNvPr id="3" name="Podnadpis 2"/>
          <p:cNvSpPr>
            <a:spLocks noGrp="1"/>
          </p:cNvSpPr>
          <p:nvPr>
            <p:ph type="subTitle" idx="1"/>
          </p:nvPr>
        </p:nvSpPr>
        <p:spPr>
          <a:xfrm>
            <a:off x="1403648" y="3068960"/>
            <a:ext cx="6400800" cy="1752600"/>
          </a:xfrm>
        </p:spPr>
        <p:txBody>
          <a:bodyPr>
            <a:normAutofit/>
          </a:bodyPr>
          <a:lstStyle/>
          <a:p>
            <a:r>
              <a:rPr lang="cs-CZ" sz="2800" dirty="0" smtClean="0"/>
              <a:t>Mgr. Robert Vysoký, </a:t>
            </a:r>
            <a:r>
              <a:rPr lang="cs-CZ" sz="2800" dirty="0" err="1" smtClean="0"/>
              <a:t>Ph.D</a:t>
            </a:r>
            <a:r>
              <a:rPr lang="cs-CZ" sz="2800" dirty="0" smtClean="0"/>
              <a:t>.</a:t>
            </a:r>
          </a:p>
          <a:p>
            <a:r>
              <a:rPr lang="cs-CZ" sz="2000" dirty="0" smtClean="0"/>
              <a:t>Ústav ochrany podpory zdraví LF MU</a:t>
            </a:r>
          </a:p>
          <a:p>
            <a:r>
              <a:rPr lang="cs-CZ" sz="2000" dirty="0" smtClean="0"/>
              <a:t>2018</a:t>
            </a:r>
            <a:endParaRPr lang="cs-CZ"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Prevention</a:t>
            </a:r>
            <a:r>
              <a:rPr lang="cs-CZ" dirty="0"/>
              <a:t> </a:t>
            </a:r>
            <a:r>
              <a:rPr lang="cs-CZ" dirty="0" err="1"/>
              <a:t>of</a:t>
            </a:r>
            <a:r>
              <a:rPr lang="cs-CZ" dirty="0"/>
              <a:t> </a:t>
            </a:r>
            <a:r>
              <a:rPr lang="cs-CZ" dirty="0" err="1"/>
              <a:t>child</a:t>
            </a:r>
            <a:r>
              <a:rPr lang="cs-CZ" dirty="0"/>
              <a:t> </a:t>
            </a:r>
            <a:r>
              <a:rPr lang="cs-CZ" dirty="0" err="1"/>
              <a:t>injuries</a:t>
            </a:r>
            <a:endParaRPr lang="cs-CZ" b="1" dirty="0">
              <a:solidFill>
                <a:srgbClr val="0070C0"/>
              </a:solidFill>
            </a:endParaRPr>
          </a:p>
        </p:txBody>
      </p:sp>
      <p:sp>
        <p:nvSpPr>
          <p:cNvPr id="3" name="Zástupný symbol pro obsah 2"/>
          <p:cNvSpPr>
            <a:spLocks noGrp="1"/>
          </p:cNvSpPr>
          <p:nvPr>
            <p:ph idx="1"/>
          </p:nvPr>
        </p:nvSpPr>
        <p:spPr/>
        <p:txBody>
          <a:bodyPr>
            <a:normAutofit/>
          </a:bodyPr>
          <a:lstStyle/>
          <a:p>
            <a:r>
              <a:rPr lang="en-US" dirty="0"/>
              <a:t>Accident statistics:</a:t>
            </a:r>
            <a:br>
              <a:rPr lang="en-US" dirty="0"/>
            </a:br>
            <a:r>
              <a:rPr lang="en-US" dirty="0"/>
              <a:t>The most common causes of </a:t>
            </a:r>
            <a:r>
              <a:rPr lang="en-US" dirty="0" smtClean="0"/>
              <a:t>accidents</a:t>
            </a:r>
            <a:r>
              <a:rPr lang="cs-CZ" dirty="0" smtClean="0"/>
              <a:t>/</a:t>
            </a:r>
            <a:r>
              <a:rPr lang="cs-CZ" dirty="0" err="1" smtClean="0"/>
              <a:t>injuries</a:t>
            </a:r>
            <a:r>
              <a:rPr lang="en-US" dirty="0" smtClean="0"/>
              <a:t> </a:t>
            </a:r>
            <a:r>
              <a:rPr lang="en-US" dirty="0"/>
              <a:t>in individual age categories</a:t>
            </a:r>
            <a:br>
              <a:rPr lang="en-US" dirty="0"/>
            </a:br>
            <a:r>
              <a:rPr lang="en-US" dirty="0"/>
              <a:t>Types and numbers of child injuries</a:t>
            </a:r>
            <a:br>
              <a:rPr lang="en-US" dirty="0"/>
            </a:br>
            <a:r>
              <a:rPr lang="en-US" dirty="0"/>
              <a:t/>
            </a:r>
            <a:br>
              <a:rPr lang="en-US" dirty="0"/>
            </a:br>
            <a:r>
              <a:rPr lang="en-US" dirty="0"/>
              <a:t>National Register of Child </a:t>
            </a:r>
            <a:r>
              <a:rPr lang="en-US" dirty="0" smtClean="0"/>
              <a:t>Trauma</a:t>
            </a:r>
            <a:r>
              <a:rPr lang="cs-CZ" dirty="0" smtClean="0"/>
              <a:t>/</a:t>
            </a:r>
            <a:r>
              <a:rPr lang="cs-CZ" dirty="0" err="1" smtClean="0"/>
              <a:t>injuries</a:t>
            </a:r>
            <a:r>
              <a:rPr lang="en-US" dirty="0" smtClean="0"/>
              <a:t>: </a:t>
            </a:r>
            <a:r>
              <a:rPr lang="en-US" dirty="0"/>
              <a:t>Characteristics, reason and history of origin, </a:t>
            </a:r>
            <a:r>
              <a:rPr lang="cs-CZ" dirty="0" err="1" smtClean="0"/>
              <a:t>importance</a:t>
            </a:r>
            <a:r>
              <a:rPr lang="en-US" dirty="0"/>
              <a:t/>
            </a:r>
            <a:br>
              <a:rPr lang="en-US" dirty="0"/>
            </a:br>
            <a:r>
              <a:rPr lang="en-US" dirty="0"/>
              <a:t>http://www.detskeurazy.cz</a:t>
            </a:r>
            <a:r>
              <a:rPr lang="en-US" dirty="0" smtClean="0"/>
              <a:t>/</a:t>
            </a:r>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Prevention</a:t>
            </a:r>
            <a:r>
              <a:rPr lang="cs-CZ" dirty="0"/>
              <a:t> </a:t>
            </a:r>
            <a:r>
              <a:rPr lang="cs-CZ" dirty="0" err="1"/>
              <a:t>of</a:t>
            </a:r>
            <a:r>
              <a:rPr lang="cs-CZ" dirty="0"/>
              <a:t> </a:t>
            </a:r>
            <a:r>
              <a:rPr lang="cs-CZ" dirty="0" err="1"/>
              <a:t>child</a:t>
            </a:r>
            <a:r>
              <a:rPr lang="cs-CZ" dirty="0"/>
              <a:t> </a:t>
            </a:r>
            <a:r>
              <a:rPr lang="cs-CZ" dirty="0" err="1"/>
              <a:t>injuries</a:t>
            </a:r>
            <a:endParaRPr lang="cs-CZ" b="1" dirty="0">
              <a:solidFill>
                <a:srgbClr val="0070C0"/>
              </a:solidFill>
            </a:endParaRPr>
          </a:p>
        </p:txBody>
      </p:sp>
      <p:sp>
        <p:nvSpPr>
          <p:cNvPr id="3" name="Zástupný symbol pro obsah 2"/>
          <p:cNvSpPr>
            <a:spLocks noGrp="1"/>
          </p:cNvSpPr>
          <p:nvPr>
            <p:ph idx="1"/>
          </p:nvPr>
        </p:nvSpPr>
        <p:spPr>
          <a:xfrm>
            <a:off x="457200" y="1600200"/>
            <a:ext cx="8229600" cy="4997152"/>
          </a:xfrm>
        </p:spPr>
        <p:txBody>
          <a:bodyPr>
            <a:normAutofit fontScale="70000" lnSpcReduction="20000"/>
          </a:bodyPr>
          <a:lstStyle/>
          <a:p>
            <a:r>
              <a:rPr lang="en-US" sz="3400" dirty="0"/>
              <a:t>Large differences between states in injury and </a:t>
            </a:r>
            <a:r>
              <a:rPr lang="en-US" sz="3400" dirty="0" smtClean="0"/>
              <a:t>mortality</a:t>
            </a:r>
            <a:endParaRPr lang="cs-CZ" sz="3400" dirty="0" smtClean="0"/>
          </a:p>
          <a:p>
            <a:r>
              <a:rPr lang="en-US" sz="3400" dirty="0" smtClean="0"/>
              <a:t>Very </a:t>
            </a:r>
            <a:r>
              <a:rPr lang="en-US" sz="3400" dirty="0"/>
              <a:t>well developed accident prevention (Sweden, the Netherlands, Great Britain</a:t>
            </a:r>
            <a:r>
              <a:rPr lang="en-US" sz="3400" dirty="0" smtClean="0"/>
              <a:t>)</a:t>
            </a:r>
            <a:endParaRPr lang="cs-CZ" sz="3400" dirty="0" smtClean="0"/>
          </a:p>
          <a:p>
            <a:r>
              <a:rPr lang="en-US" sz="3400" dirty="0" smtClean="0"/>
              <a:t>In </a:t>
            </a:r>
            <a:r>
              <a:rPr lang="en-US" sz="3400" dirty="0"/>
              <a:t>the Czech Republic there is a high accident rate, injuries </a:t>
            </a:r>
            <a:r>
              <a:rPr lang="cs-CZ" sz="3400" dirty="0" smtClean="0"/>
              <a:t>are </a:t>
            </a:r>
            <a:r>
              <a:rPr lang="en-US" sz="3400" dirty="0" smtClean="0">
                <a:solidFill>
                  <a:srgbClr val="00B050"/>
                </a:solidFill>
              </a:rPr>
              <a:t>the </a:t>
            </a:r>
            <a:r>
              <a:rPr lang="en-US" sz="3400" dirty="0">
                <a:solidFill>
                  <a:srgbClr val="00B050"/>
                </a:solidFill>
              </a:rPr>
              <a:t>most frequent cause of death</a:t>
            </a:r>
            <a:r>
              <a:rPr lang="en-US" sz="3400" dirty="0"/>
              <a:t> among children and adolescents, the third most frequent cause in the whole </a:t>
            </a:r>
            <a:r>
              <a:rPr lang="en-US" sz="3400" dirty="0" smtClean="0"/>
              <a:t>population</a:t>
            </a:r>
            <a:endParaRPr lang="cs-CZ" sz="3400" dirty="0" smtClean="0"/>
          </a:p>
          <a:p>
            <a:r>
              <a:rPr lang="en-US" sz="3400" dirty="0" smtClean="0">
                <a:solidFill>
                  <a:srgbClr val="00B050"/>
                </a:solidFill>
              </a:rPr>
              <a:t>43</a:t>
            </a:r>
            <a:r>
              <a:rPr lang="en-US" sz="3400" dirty="0">
                <a:solidFill>
                  <a:srgbClr val="00B050"/>
                </a:solidFill>
              </a:rPr>
              <a:t>% of children's deaths </a:t>
            </a:r>
            <a:r>
              <a:rPr lang="en-US" sz="3400" dirty="0"/>
              <a:t>(0-14) result from traffic </a:t>
            </a:r>
            <a:r>
              <a:rPr lang="en-US" sz="3400" dirty="0" smtClean="0"/>
              <a:t>accidents</a:t>
            </a:r>
            <a:endParaRPr lang="cs-CZ" sz="3400" dirty="0" smtClean="0"/>
          </a:p>
          <a:p>
            <a:r>
              <a:rPr lang="en-US" sz="3400" dirty="0" smtClean="0"/>
              <a:t>10</a:t>
            </a:r>
            <a:r>
              <a:rPr lang="en-US" sz="3400" dirty="0"/>
              <a:t>% of child deaths by </a:t>
            </a:r>
            <a:r>
              <a:rPr lang="en-US" sz="3400" dirty="0" smtClean="0"/>
              <a:t>drowning</a:t>
            </a:r>
            <a:endParaRPr lang="cs-CZ" sz="3400" dirty="0" smtClean="0"/>
          </a:p>
          <a:p>
            <a:r>
              <a:rPr lang="en-US" sz="3400" dirty="0" smtClean="0"/>
              <a:t>by </a:t>
            </a:r>
            <a:r>
              <a:rPr lang="en-US" sz="3400" dirty="0"/>
              <a:t>location - most often home, </a:t>
            </a:r>
            <a:r>
              <a:rPr lang="cs-CZ" sz="3400" dirty="0" err="1"/>
              <a:t>surrounding</a:t>
            </a:r>
            <a:r>
              <a:rPr lang="cs-CZ" sz="3400" dirty="0"/>
              <a:t> </a:t>
            </a:r>
            <a:r>
              <a:rPr lang="cs-CZ" sz="3400" dirty="0" err="1" smtClean="0"/>
              <a:t>of</a:t>
            </a:r>
            <a:r>
              <a:rPr lang="cs-CZ" sz="3400" dirty="0" smtClean="0"/>
              <a:t> </a:t>
            </a:r>
            <a:r>
              <a:rPr lang="en-US" sz="3400" dirty="0" smtClean="0"/>
              <a:t>home</a:t>
            </a:r>
            <a:r>
              <a:rPr lang="en-US" sz="3400" dirty="0"/>
              <a:t>, sports, </a:t>
            </a:r>
            <a:r>
              <a:rPr lang="en-US" sz="3400" dirty="0" smtClean="0"/>
              <a:t>school</a:t>
            </a:r>
            <a:endParaRPr lang="cs-CZ" sz="3400" dirty="0" smtClean="0"/>
          </a:p>
          <a:p>
            <a:r>
              <a:rPr lang="en-US" sz="3400" dirty="0" smtClean="0">
                <a:solidFill>
                  <a:srgbClr val="00B050"/>
                </a:solidFill>
              </a:rPr>
              <a:t>National </a:t>
            </a:r>
            <a:r>
              <a:rPr lang="en-US" sz="3400" dirty="0">
                <a:solidFill>
                  <a:srgbClr val="00B050"/>
                </a:solidFill>
              </a:rPr>
              <a:t>Action Plan on Prevention of Child Injuries </a:t>
            </a:r>
            <a:r>
              <a:rPr lang="en-US" sz="3400" dirty="0" smtClean="0">
                <a:solidFill>
                  <a:srgbClr val="00B050"/>
                </a:solidFill>
              </a:rPr>
              <a:t>2007-2017</a:t>
            </a:r>
            <a:endParaRPr lang="cs-CZ" sz="3400" dirty="0" smtClean="0">
              <a:solidFill>
                <a:srgbClr val="00B050"/>
              </a:solidFill>
            </a:endParaRPr>
          </a:p>
          <a:p>
            <a:r>
              <a:rPr lang="en-US" sz="3400" dirty="0" smtClean="0"/>
              <a:t>Objective</a:t>
            </a:r>
            <a:r>
              <a:rPr lang="en-US" sz="3400" dirty="0"/>
              <a:t>: To reduce child morbidity and mortality, frequency and severity in the Czech </a:t>
            </a:r>
            <a:r>
              <a:rPr lang="en-US" sz="3400" dirty="0" smtClean="0"/>
              <a:t>Republic</a:t>
            </a:r>
            <a:endParaRPr lang="cs-CZ" sz="3400" dirty="0" smtClean="0"/>
          </a:p>
          <a:p>
            <a:pPr>
              <a:buNone/>
            </a:pP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3. </a:t>
            </a:r>
            <a:r>
              <a:rPr lang="en-US" dirty="0"/>
              <a:t>Injuries of children and adolescents</a:t>
            </a:r>
            <a:endParaRPr lang="cs-CZ" dirty="0"/>
          </a:p>
        </p:txBody>
      </p:sp>
      <p:sp>
        <p:nvSpPr>
          <p:cNvPr id="3" name="Zástupný symbol pro obsah 2"/>
          <p:cNvSpPr>
            <a:spLocks noGrp="1"/>
          </p:cNvSpPr>
          <p:nvPr>
            <p:ph idx="1"/>
          </p:nvPr>
        </p:nvSpPr>
        <p:spPr>
          <a:xfrm>
            <a:off x="457200" y="1600200"/>
            <a:ext cx="8229600" cy="4997152"/>
          </a:xfrm>
        </p:spPr>
        <p:txBody>
          <a:bodyPr>
            <a:normAutofit fontScale="85000" lnSpcReduction="10000"/>
          </a:bodyPr>
          <a:lstStyle/>
          <a:p>
            <a:pPr>
              <a:buNone/>
            </a:pPr>
            <a:r>
              <a:rPr lang="en-US" dirty="0">
                <a:solidFill>
                  <a:srgbClr val="00B050"/>
                </a:solidFill>
              </a:rPr>
              <a:t>Factors</a:t>
            </a:r>
            <a:r>
              <a:rPr lang="en-US" dirty="0"/>
              <a:t/>
            </a:r>
            <a:br>
              <a:rPr lang="en-US" dirty="0"/>
            </a:br>
            <a:r>
              <a:rPr lang="cs-CZ" dirty="0" smtClean="0"/>
              <a:t>- </a:t>
            </a:r>
            <a:r>
              <a:rPr lang="en-US" dirty="0" smtClean="0"/>
              <a:t>socio-economic</a:t>
            </a:r>
            <a:r>
              <a:rPr lang="cs-CZ" dirty="0" smtClean="0"/>
              <a:t>al</a:t>
            </a:r>
            <a:r>
              <a:rPr lang="en-US" dirty="0" smtClean="0"/>
              <a:t> </a:t>
            </a:r>
            <a:r>
              <a:rPr lang="en-US" dirty="0"/>
              <a:t>(alcohol and drugs, violence, family)</a:t>
            </a:r>
            <a:br>
              <a:rPr lang="en-US" dirty="0"/>
            </a:br>
            <a:r>
              <a:rPr lang="cs-CZ" dirty="0" smtClean="0"/>
              <a:t>- </a:t>
            </a:r>
            <a:r>
              <a:rPr lang="en-US" dirty="0" smtClean="0"/>
              <a:t>physical </a:t>
            </a:r>
            <a:r>
              <a:rPr lang="en-US" dirty="0"/>
              <a:t>(place of injury, weather, temperature, daytime, risk environment </a:t>
            </a:r>
            <a:r>
              <a:rPr lang="en-US" dirty="0" smtClean="0"/>
              <a:t>...)</a:t>
            </a:r>
            <a:endParaRPr lang="cs-CZ" dirty="0" smtClean="0"/>
          </a:p>
          <a:p>
            <a:pPr>
              <a:buNone/>
            </a:pPr>
            <a:r>
              <a:rPr lang="en-US" dirty="0" smtClean="0">
                <a:solidFill>
                  <a:srgbClr val="00B050"/>
                </a:solidFill>
              </a:rPr>
              <a:t>Socio-economic </a:t>
            </a:r>
            <a:r>
              <a:rPr lang="en-US" dirty="0">
                <a:solidFill>
                  <a:srgbClr val="00B050"/>
                </a:solidFill>
              </a:rPr>
              <a:t>status of the family</a:t>
            </a:r>
            <a:r>
              <a:rPr lang="en-US" dirty="0"/>
              <a:t/>
            </a:r>
            <a:br>
              <a:rPr lang="en-US" dirty="0"/>
            </a:br>
            <a:r>
              <a:rPr lang="cs-CZ" dirty="0" smtClean="0"/>
              <a:t>- </a:t>
            </a:r>
            <a:r>
              <a:rPr lang="en-US" dirty="0" smtClean="0"/>
              <a:t>an </a:t>
            </a:r>
            <a:r>
              <a:rPr lang="en-US" dirty="0"/>
              <a:t>important role in the incidence of injuries</a:t>
            </a:r>
            <a:br>
              <a:rPr lang="en-US" dirty="0"/>
            </a:br>
            <a:r>
              <a:rPr lang="cs-CZ" dirty="0" smtClean="0"/>
              <a:t>- </a:t>
            </a:r>
            <a:r>
              <a:rPr lang="en-US" dirty="0" smtClean="0"/>
              <a:t>family </a:t>
            </a:r>
            <a:r>
              <a:rPr lang="en-US" dirty="0"/>
              <a:t>influence </a:t>
            </a:r>
            <a:r>
              <a:rPr lang="en-US" dirty="0" smtClean="0"/>
              <a:t>(</a:t>
            </a:r>
            <a:r>
              <a:rPr lang="cs-CZ" dirty="0" err="1" smtClean="0"/>
              <a:t>departure</a:t>
            </a:r>
            <a:r>
              <a:rPr lang="cs-CZ" dirty="0" smtClean="0"/>
              <a:t>/</a:t>
            </a:r>
            <a:r>
              <a:rPr lang="en-US" dirty="0" smtClean="0"/>
              <a:t>deviation </a:t>
            </a:r>
            <a:r>
              <a:rPr lang="en-US" dirty="0"/>
              <a:t>from multigenerational cohabitation, divorce </a:t>
            </a:r>
            <a:r>
              <a:rPr lang="en-US" dirty="0" smtClean="0"/>
              <a:t>...)</a:t>
            </a:r>
            <a:r>
              <a:rPr lang="en-US" dirty="0"/>
              <a:t/>
            </a:r>
            <a:br>
              <a:rPr lang="en-US" dirty="0"/>
            </a:br>
            <a:r>
              <a:rPr lang="cs-CZ" dirty="0" smtClean="0"/>
              <a:t>- </a:t>
            </a:r>
            <a:r>
              <a:rPr lang="cs-CZ" dirty="0" err="1" smtClean="0"/>
              <a:t>few</a:t>
            </a:r>
            <a:r>
              <a:rPr lang="cs-CZ" dirty="0" smtClean="0"/>
              <a:t> </a:t>
            </a:r>
            <a:r>
              <a:rPr lang="en-US" dirty="0" smtClean="0"/>
              <a:t>safe space</a:t>
            </a:r>
            <a:r>
              <a:rPr lang="cs-CZ" dirty="0" smtClean="0"/>
              <a:t>s</a:t>
            </a:r>
            <a:r>
              <a:rPr lang="en-US" dirty="0" smtClean="0"/>
              <a:t> </a:t>
            </a:r>
            <a:r>
              <a:rPr lang="en-US" dirty="0"/>
              <a:t>to play, lack of finances for protective aids, less supervision and interest of parents ...</a:t>
            </a:r>
            <a:br>
              <a:rPr lang="en-US" dirty="0"/>
            </a:br>
            <a:r>
              <a:rPr lang="cs-CZ" dirty="0" smtClean="0"/>
              <a:t>- </a:t>
            </a:r>
            <a:r>
              <a:rPr lang="en-US" dirty="0" smtClean="0"/>
              <a:t>families </a:t>
            </a:r>
            <a:r>
              <a:rPr lang="en-US" dirty="0"/>
              <a:t>with social pathology (child as a witness or victim of violence)</a:t>
            </a: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0"/>
            <a:ext cx="8229600" cy="1143000"/>
          </a:xfrm>
        </p:spPr>
        <p:txBody>
          <a:bodyPr>
            <a:normAutofit fontScale="90000"/>
          </a:bodyPr>
          <a:lstStyle/>
          <a:p>
            <a:r>
              <a:rPr lang="en-US" dirty="0"/>
              <a:t>Types of injuries of children and adolescents</a:t>
            </a:r>
            <a:endParaRPr lang="cs-CZ" dirty="0"/>
          </a:p>
        </p:txBody>
      </p:sp>
      <p:sp>
        <p:nvSpPr>
          <p:cNvPr id="3" name="Zástupný symbol pro obsah 2"/>
          <p:cNvSpPr>
            <a:spLocks noGrp="1"/>
          </p:cNvSpPr>
          <p:nvPr>
            <p:ph idx="1"/>
          </p:nvPr>
        </p:nvSpPr>
        <p:spPr>
          <a:xfrm>
            <a:off x="251520" y="1052736"/>
            <a:ext cx="8640960" cy="5805264"/>
          </a:xfrm>
        </p:spPr>
        <p:txBody>
          <a:bodyPr>
            <a:normAutofit fontScale="70000" lnSpcReduction="20000"/>
          </a:bodyPr>
          <a:lstStyle/>
          <a:p>
            <a:r>
              <a:rPr lang="cs-CZ" dirty="0" smtClean="0"/>
              <a:t>Traumacentrum</a:t>
            </a:r>
            <a:r>
              <a:rPr lang="en-US" dirty="0" smtClean="0"/>
              <a:t>, </a:t>
            </a:r>
            <a:r>
              <a:rPr lang="en-US" dirty="0"/>
              <a:t>Scoring Systems (PTS</a:t>
            </a:r>
            <a:r>
              <a:rPr lang="en-US" dirty="0" smtClean="0"/>
              <a:t>)</a:t>
            </a:r>
            <a:endParaRPr lang="cs-CZ" dirty="0" smtClean="0"/>
          </a:p>
          <a:p>
            <a:r>
              <a:rPr lang="en-US" dirty="0" smtClean="0"/>
              <a:t>Types </a:t>
            </a:r>
            <a:r>
              <a:rPr lang="en-US" dirty="0"/>
              <a:t>of injuries by age:</a:t>
            </a:r>
            <a:br>
              <a:rPr lang="en-US" dirty="0"/>
            </a:br>
            <a:r>
              <a:rPr lang="cs-CZ" dirty="0" smtClean="0"/>
              <a:t>- </a:t>
            </a:r>
            <a:r>
              <a:rPr lang="en-US" dirty="0" smtClean="0"/>
              <a:t>neonatal </a:t>
            </a:r>
            <a:r>
              <a:rPr lang="en-US" dirty="0"/>
              <a:t>age (up to 1 month of age): fall in transit, scalding, </a:t>
            </a:r>
            <a:r>
              <a:rPr lang="cs-CZ" dirty="0" smtClean="0"/>
              <a:t>risk </a:t>
            </a:r>
            <a:r>
              <a:rPr lang="cs-CZ" dirty="0" err="1" smtClean="0"/>
              <a:t>of</a:t>
            </a:r>
            <a:r>
              <a:rPr lang="cs-CZ" dirty="0" smtClean="0"/>
              <a:t> food </a:t>
            </a:r>
            <a:r>
              <a:rPr lang="en-US" dirty="0" smtClean="0"/>
              <a:t>inhalation</a:t>
            </a:r>
            <a:r>
              <a:rPr lang="en-US" dirty="0"/>
              <a:t/>
            </a:r>
            <a:br>
              <a:rPr lang="en-US" dirty="0"/>
            </a:br>
            <a:r>
              <a:rPr lang="cs-CZ" dirty="0" smtClean="0"/>
              <a:t>- </a:t>
            </a:r>
            <a:r>
              <a:rPr lang="en-US" dirty="0" smtClean="0"/>
              <a:t>infant </a:t>
            </a:r>
            <a:r>
              <a:rPr lang="en-US" dirty="0"/>
              <a:t>age (1-12 months): </a:t>
            </a:r>
            <a:r>
              <a:rPr lang="en-US" dirty="0" smtClean="0"/>
              <a:t>scalding</a:t>
            </a:r>
            <a:r>
              <a:rPr lang="cs-CZ" dirty="0" smtClean="0"/>
              <a:t> (</a:t>
            </a:r>
            <a:r>
              <a:rPr lang="cs-CZ" dirty="0" err="1" smtClean="0"/>
              <a:t>pull</a:t>
            </a:r>
            <a:r>
              <a:rPr lang="cs-CZ" dirty="0" smtClean="0"/>
              <a:t> </a:t>
            </a:r>
            <a:r>
              <a:rPr lang="cs-CZ" dirty="0" err="1" smtClean="0"/>
              <a:t>down</a:t>
            </a:r>
            <a:r>
              <a:rPr lang="cs-CZ" dirty="0" smtClean="0"/>
              <a:t> </a:t>
            </a:r>
            <a:r>
              <a:rPr lang="cs-CZ" dirty="0" err="1" smtClean="0"/>
              <a:t>of</a:t>
            </a:r>
            <a:r>
              <a:rPr lang="cs-CZ" dirty="0" smtClean="0"/>
              <a:t> </a:t>
            </a:r>
            <a:r>
              <a:rPr lang="cs-CZ" dirty="0" err="1" smtClean="0"/>
              <a:t>cloth</a:t>
            </a:r>
            <a:r>
              <a:rPr lang="cs-CZ" dirty="0" smtClean="0"/>
              <a:t>)</a:t>
            </a:r>
            <a:r>
              <a:rPr lang="en-US" dirty="0" smtClean="0"/>
              <a:t>, burns</a:t>
            </a:r>
            <a:r>
              <a:rPr lang="cs-CZ" dirty="0" smtClean="0"/>
              <a:t> (</a:t>
            </a:r>
            <a:r>
              <a:rPr lang="cs-CZ" dirty="0" err="1" smtClean="0"/>
              <a:t>cooker</a:t>
            </a:r>
            <a:r>
              <a:rPr lang="cs-CZ" dirty="0" smtClean="0"/>
              <a:t>)</a:t>
            </a:r>
            <a:r>
              <a:rPr lang="en-US" dirty="0" smtClean="0"/>
              <a:t>, </a:t>
            </a:r>
            <a:r>
              <a:rPr lang="en-US" dirty="0"/>
              <a:t>electrical injuries </a:t>
            </a:r>
            <a:r>
              <a:rPr lang="en-US" dirty="0" smtClean="0"/>
              <a:t>(</a:t>
            </a:r>
            <a:r>
              <a:rPr lang="cs-CZ" dirty="0" err="1" smtClean="0"/>
              <a:t>socket</a:t>
            </a:r>
            <a:r>
              <a:rPr lang="en-US" dirty="0" smtClean="0"/>
              <a:t>), </a:t>
            </a:r>
            <a:r>
              <a:rPr lang="en-US" dirty="0"/>
              <a:t>falls </a:t>
            </a:r>
            <a:r>
              <a:rPr lang="en-US" dirty="0" smtClean="0"/>
              <a:t>(</a:t>
            </a:r>
            <a:r>
              <a:rPr lang="cs-CZ" dirty="0" err="1" smtClean="0"/>
              <a:t>pram</a:t>
            </a:r>
            <a:r>
              <a:rPr lang="en-US" dirty="0" smtClean="0"/>
              <a:t>, </a:t>
            </a:r>
            <a:r>
              <a:rPr lang="en-US" dirty="0"/>
              <a:t>bed, stairs), inhalation of a foreign body</a:t>
            </a:r>
            <a:br>
              <a:rPr lang="en-US" dirty="0"/>
            </a:br>
            <a:r>
              <a:rPr lang="cs-CZ" dirty="0" smtClean="0"/>
              <a:t>- </a:t>
            </a:r>
            <a:r>
              <a:rPr lang="en-US" dirty="0" smtClean="0"/>
              <a:t>toddlers </a:t>
            </a:r>
            <a:r>
              <a:rPr lang="en-US" dirty="0"/>
              <a:t>(1 to 3 years): most often fatal injuries and poisoning, inhalation and subsequent suffocation (beads, nuts), </a:t>
            </a:r>
            <a:r>
              <a:rPr lang="en-US" dirty="0" smtClean="0"/>
              <a:t>injuries</a:t>
            </a:r>
            <a:r>
              <a:rPr lang="cs-CZ" dirty="0" smtClean="0"/>
              <a:t> by </a:t>
            </a:r>
            <a:r>
              <a:rPr lang="cs-CZ" dirty="0" err="1" smtClean="0"/>
              <a:t>sharp</a:t>
            </a:r>
            <a:r>
              <a:rPr lang="cs-CZ" dirty="0" smtClean="0"/>
              <a:t> </a:t>
            </a:r>
            <a:r>
              <a:rPr lang="cs-CZ" dirty="0" err="1" smtClean="0"/>
              <a:t>objects</a:t>
            </a:r>
            <a:r>
              <a:rPr lang="en-US" dirty="0" smtClean="0"/>
              <a:t> </a:t>
            </a:r>
            <a:r>
              <a:rPr lang="en-US" dirty="0"/>
              <a:t>(knives, scissors, crayons), falls (sharp corners, stairs, </a:t>
            </a:r>
            <a:r>
              <a:rPr lang="cs-CZ" dirty="0" smtClean="0"/>
              <a:t>bike) </a:t>
            </a:r>
            <a:r>
              <a:rPr lang="en-US" dirty="0" smtClean="0"/>
              <a:t>poisons </a:t>
            </a:r>
            <a:r>
              <a:rPr lang="en-US" dirty="0"/>
              <a:t>(medicines, plants, chemicals), </a:t>
            </a:r>
            <a:r>
              <a:rPr lang="cs-CZ" dirty="0" err="1" smtClean="0"/>
              <a:t>drowning</a:t>
            </a:r>
            <a:r>
              <a:rPr lang="cs-CZ" dirty="0" smtClean="0"/>
              <a:t> </a:t>
            </a:r>
            <a:r>
              <a:rPr lang="en-US" dirty="0" smtClean="0"/>
              <a:t>(swimming </a:t>
            </a:r>
            <a:r>
              <a:rPr lang="en-US" dirty="0"/>
              <a:t>pools, tanks), </a:t>
            </a:r>
            <a:r>
              <a:rPr lang="en-US" dirty="0" smtClean="0"/>
              <a:t>scalds</a:t>
            </a:r>
            <a:r>
              <a:rPr lang="cs-CZ" dirty="0" smtClean="0"/>
              <a:t> (</a:t>
            </a:r>
            <a:r>
              <a:rPr lang="cs-CZ" dirty="0" err="1" smtClean="0"/>
              <a:t>capsize</a:t>
            </a:r>
            <a:r>
              <a:rPr lang="cs-CZ" dirty="0" smtClean="0"/>
              <a:t> </a:t>
            </a:r>
            <a:r>
              <a:rPr lang="cs-CZ" dirty="0" err="1" smtClean="0"/>
              <a:t>of</a:t>
            </a:r>
            <a:r>
              <a:rPr lang="cs-CZ" dirty="0" smtClean="0"/>
              <a:t> </a:t>
            </a:r>
            <a:r>
              <a:rPr lang="cs-CZ" dirty="0" err="1" smtClean="0"/>
              <a:t>containers</a:t>
            </a:r>
            <a:r>
              <a:rPr lang="cs-CZ" dirty="0" smtClean="0"/>
              <a:t>)</a:t>
            </a:r>
            <a:r>
              <a:rPr lang="en-US" dirty="0"/>
              <a:t/>
            </a:r>
            <a:br>
              <a:rPr lang="en-US" dirty="0"/>
            </a:br>
            <a:r>
              <a:rPr lang="cs-CZ" dirty="0" smtClean="0"/>
              <a:t>- </a:t>
            </a:r>
            <a:r>
              <a:rPr lang="en-US" dirty="0" smtClean="0"/>
              <a:t>pre-school </a:t>
            </a:r>
            <a:r>
              <a:rPr lang="en-US" dirty="0"/>
              <a:t>age (4-6 years): accidents related to leisure and sports activities (bicycle), falls, poisoning, burns</a:t>
            </a:r>
            <a:br>
              <a:rPr lang="en-US" dirty="0"/>
            </a:br>
            <a:r>
              <a:rPr lang="cs-CZ" dirty="0" smtClean="0"/>
              <a:t>- </a:t>
            </a:r>
            <a:r>
              <a:rPr lang="en-US" dirty="0" smtClean="0"/>
              <a:t>school </a:t>
            </a:r>
            <a:r>
              <a:rPr lang="en-US" dirty="0"/>
              <a:t>age (7-14 years): falls and </a:t>
            </a:r>
            <a:r>
              <a:rPr lang="cs-CZ" dirty="0" err="1" smtClean="0"/>
              <a:t>srash</a:t>
            </a:r>
            <a:r>
              <a:rPr lang="cs-CZ" dirty="0" smtClean="0"/>
              <a:t> </a:t>
            </a:r>
            <a:r>
              <a:rPr lang="en-US" dirty="0" smtClean="0"/>
              <a:t>in </a:t>
            </a:r>
            <a:r>
              <a:rPr lang="en-US" dirty="0"/>
              <a:t>sports, school injuries, burns, </a:t>
            </a:r>
            <a:r>
              <a:rPr lang="cs-CZ" dirty="0" err="1" smtClean="0"/>
              <a:t>drownig</a:t>
            </a:r>
            <a:r>
              <a:rPr lang="en-US" dirty="0" smtClean="0"/>
              <a:t>, </a:t>
            </a:r>
            <a:r>
              <a:rPr lang="en-US" dirty="0"/>
              <a:t>traffic injuries (pedestrians, cyclists), violence</a:t>
            </a:r>
            <a:br>
              <a:rPr lang="en-US" dirty="0"/>
            </a:br>
            <a:r>
              <a:rPr lang="en-US" dirty="0"/>
              <a:t> </a:t>
            </a:r>
            <a:r>
              <a:rPr lang="cs-CZ" dirty="0" smtClean="0"/>
              <a:t>-</a:t>
            </a:r>
            <a:r>
              <a:rPr lang="en-US" dirty="0"/>
              <a:t> Adolescence (15-18 years of age): Risking in terms of </a:t>
            </a:r>
            <a:r>
              <a:rPr lang="cs-CZ" dirty="0" err="1" smtClean="0"/>
              <a:t>increased</a:t>
            </a:r>
            <a:r>
              <a:rPr lang="cs-CZ" dirty="0" smtClean="0"/>
              <a:t> </a:t>
            </a:r>
            <a:r>
              <a:rPr lang="en-US" dirty="0" smtClean="0"/>
              <a:t>self-confidence</a:t>
            </a:r>
            <a:r>
              <a:rPr lang="en-US" dirty="0"/>
              <a:t>, risk behaviors, alcohol and drug abuse; traffic and sport injuries</a:t>
            </a:r>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0"/>
            <a:ext cx="8229600" cy="980728"/>
          </a:xfrm>
        </p:spPr>
        <p:txBody>
          <a:bodyPr/>
          <a:lstStyle/>
          <a:p>
            <a:r>
              <a:rPr lang="en-US" dirty="0"/>
              <a:t>The most common places of injury</a:t>
            </a:r>
            <a:endParaRPr lang="cs-CZ" dirty="0"/>
          </a:p>
        </p:txBody>
      </p:sp>
      <p:sp>
        <p:nvSpPr>
          <p:cNvPr id="3" name="Zástupný symbol pro obsah 2"/>
          <p:cNvSpPr>
            <a:spLocks noGrp="1"/>
          </p:cNvSpPr>
          <p:nvPr>
            <p:ph idx="1"/>
          </p:nvPr>
        </p:nvSpPr>
        <p:spPr>
          <a:xfrm>
            <a:off x="179512" y="980728"/>
            <a:ext cx="8784976" cy="6048672"/>
          </a:xfrm>
        </p:spPr>
        <p:txBody>
          <a:bodyPr>
            <a:normAutofit fontScale="70000" lnSpcReduction="20000"/>
          </a:bodyPr>
          <a:lstStyle/>
          <a:p>
            <a:r>
              <a:rPr lang="en-US" dirty="0"/>
              <a:t>Home environment</a:t>
            </a:r>
            <a:br>
              <a:rPr lang="en-US" dirty="0"/>
            </a:br>
            <a:r>
              <a:rPr lang="cs-CZ" dirty="0" smtClean="0"/>
              <a:t>- </a:t>
            </a:r>
            <a:r>
              <a:rPr lang="en-US" dirty="0" smtClean="0"/>
              <a:t>in </a:t>
            </a:r>
            <a:r>
              <a:rPr lang="en-US" dirty="0"/>
              <a:t>children under 3 years of age</a:t>
            </a:r>
            <a:br>
              <a:rPr lang="en-US" dirty="0"/>
            </a:br>
            <a:r>
              <a:rPr lang="cs-CZ" dirty="0" smtClean="0"/>
              <a:t>- </a:t>
            </a:r>
            <a:r>
              <a:rPr lang="en-US" dirty="0" smtClean="0"/>
              <a:t>2/3 </a:t>
            </a:r>
            <a:r>
              <a:rPr lang="en-US" dirty="0"/>
              <a:t>of accidents for children under 14 and 1/3 </a:t>
            </a:r>
            <a:r>
              <a:rPr lang="cs-CZ" dirty="0" smtClean="0"/>
              <a:t>in</a:t>
            </a:r>
            <a:r>
              <a:rPr lang="en-US" dirty="0" smtClean="0"/>
              <a:t> </a:t>
            </a:r>
            <a:r>
              <a:rPr lang="en-US" dirty="0"/>
              <a:t>adolescence</a:t>
            </a:r>
            <a:br>
              <a:rPr lang="en-US" dirty="0"/>
            </a:br>
            <a:r>
              <a:rPr lang="cs-CZ" dirty="0" smtClean="0"/>
              <a:t>- </a:t>
            </a:r>
            <a:r>
              <a:rPr lang="en-US" dirty="0" smtClean="0"/>
              <a:t>kitchens</a:t>
            </a:r>
            <a:r>
              <a:rPr lang="en-US" dirty="0"/>
              <a:t>, garden pools</a:t>
            </a:r>
            <a:br>
              <a:rPr lang="en-US" dirty="0"/>
            </a:br>
            <a:r>
              <a:rPr lang="cs-CZ" dirty="0" smtClean="0"/>
              <a:t>- </a:t>
            </a:r>
            <a:r>
              <a:rPr lang="en-US" dirty="0" smtClean="0"/>
              <a:t>getting </a:t>
            </a:r>
            <a:r>
              <a:rPr lang="en-US" dirty="0"/>
              <a:t>familiar with proper use and at the right </a:t>
            </a:r>
            <a:r>
              <a:rPr lang="en-US" dirty="0" smtClean="0"/>
              <a:t>time</a:t>
            </a:r>
            <a:endParaRPr lang="cs-CZ" dirty="0" smtClean="0"/>
          </a:p>
          <a:p>
            <a:r>
              <a:rPr lang="en-US" dirty="0" smtClean="0"/>
              <a:t>Transport </a:t>
            </a:r>
            <a:r>
              <a:rPr lang="en-US" dirty="0"/>
              <a:t>environment</a:t>
            </a:r>
            <a:br>
              <a:rPr lang="en-US" dirty="0"/>
            </a:br>
            <a:r>
              <a:rPr lang="en-US" dirty="0"/>
              <a:t>- co-driver, bike, child as a </a:t>
            </a:r>
            <a:r>
              <a:rPr lang="en-US" dirty="0" smtClean="0"/>
              <a:t>pedestrian</a:t>
            </a:r>
            <a:endParaRPr lang="cs-CZ" dirty="0" smtClean="0"/>
          </a:p>
          <a:p>
            <a:r>
              <a:rPr lang="en-US" dirty="0" smtClean="0"/>
              <a:t>Free </a:t>
            </a:r>
            <a:r>
              <a:rPr lang="en-US" dirty="0"/>
              <a:t>time activities</a:t>
            </a:r>
            <a:br>
              <a:rPr lang="en-US" dirty="0"/>
            </a:br>
            <a:r>
              <a:rPr lang="en-US" dirty="0"/>
              <a:t>- cycling (intersections, roundabouts, more </a:t>
            </a:r>
            <a:r>
              <a:rPr lang="cs-CZ" dirty="0" err="1" smtClean="0"/>
              <a:t>often</a:t>
            </a:r>
            <a:r>
              <a:rPr lang="cs-CZ" dirty="0" smtClean="0"/>
              <a:t> </a:t>
            </a:r>
            <a:r>
              <a:rPr lang="en-US" dirty="0" smtClean="0"/>
              <a:t>boys</a:t>
            </a:r>
            <a:r>
              <a:rPr lang="cs-CZ" dirty="0" smtClean="0"/>
              <a:t> 4:1</a:t>
            </a:r>
            <a:r>
              <a:rPr lang="en-US" dirty="0" smtClean="0"/>
              <a:t>)</a:t>
            </a:r>
            <a:r>
              <a:rPr lang="en-US" dirty="0"/>
              <a:t/>
            </a:r>
            <a:br>
              <a:rPr lang="en-US" dirty="0"/>
            </a:br>
            <a:r>
              <a:rPr lang="en-US" dirty="0"/>
              <a:t>- afternoon hours, seasonal occurrence (spring, summer)</a:t>
            </a:r>
            <a:br>
              <a:rPr lang="en-US" dirty="0"/>
            </a:br>
            <a:r>
              <a:rPr lang="en-US" dirty="0"/>
              <a:t>- bicycle transport (seats, helmets</a:t>
            </a:r>
            <a:r>
              <a:rPr lang="en-US" dirty="0" smtClean="0"/>
              <a:t>)</a:t>
            </a:r>
            <a:endParaRPr lang="cs-CZ" dirty="0" smtClean="0"/>
          </a:p>
          <a:p>
            <a:r>
              <a:rPr lang="en-US" dirty="0" smtClean="0"/>
              <a:t>Adrenalin </a:t>
            </a:r>
            <a:r>
              <a:rPr lang="en-US" dirty="0"/>
              <a:t>sports</a:t>
            </a:r>
            <a:br>
              <a:rPr lang="en-US" dirty="0"/>
            </a:br>
            <a:r>
              <a:rPr lang="en-US" dirty="0"/>
              <a:t>- football, paintball, skateboard, in-line skates, scooters, trampoline, inflatable attractions, winter sports</a:t>
            </a:r>
            <a:br>
              <a:rPr lang="en-US" dirty="0"/>
            </a:br>
            <a:r>
              <a:rPr lang="en-US" dirty="0"/>
              <a:t>- children admire </a:t>
            </a:r>
            <a:r>
              <a:rPr lang="cs-CZ" dirty="0" err="1" smtClean="0"/>
              <a:t>them</a:t>
            </a:r>
            <a:r>
              <a:rPr lang="cs-CZ" dirty="0" smtClean="0"/>
              <a:t> </a:t>
            </a:r>
            <a:r>
              <a:rPr lang="en-US" dirty="0" smtClean="0"/>
              <a:t>and </a:t>
            </a:r>
            <a:r>
              <a:rPr lang="en-US" dirty="0"/>
              <a:t>want to </a:t>
            </a:r>
            <a:r>
              <a:rPr lang="en-US" dirty="0" smtClean="0"/>
              <a:t>try</a:t>
            </a:r>
            <a:r>
              <a:rPr lang="cs-CZ" dirty="0" smtClean="0"/>
              <a:t> </a:t>
            </a:r>
            <a:r>
              <a:rPr lang="cs-CZ" dirty="0" err="1" smtClean="0"/>
              <a:t>them</a:t>
            </a:r>
            <a:r>
              <a:rPr lang="en-US" dirty="0" smtClean="0"/>
              <a:t>, </a:t>
            </a:r>
            <a:r>
              <a:rPr lang="cs-CZ" dirty="0" err="1" smtClean="0"/>
              <a:t>overestimation</a:t>
            </a:r>
            <a:r>
              <a:rPr lang="cs-CZ" dirty="0" smtClean="0"/>
              <a:t> </a:t>
            </a:r>
            <a:r>
              <a:rPr lang="en-US" dirty="0" smtClean="0"/>
              <a:t>of </a:t>
            </a:r>
            <a:r>
              <a:rPr lang="cs-CZ" dirty="0" err="1" smtClean="0"/>
              <a:t>strenght</a:t>
            </a:r>
            <a:r>
              <a:rPr lang="en-US" dirty="0" smtClean="0"/>
              <a:t>, </a:t>
            </a:r>
            <a:r>
              <a:rPr lang="en-US" dirty="0"/>
              <a:t>risks</a:t>
            </a:r>
            <a:br>
              <a:rPr lang="en-US" dirty="0"/>
            </a:br>
            <a:r>
              <a:rPr lang="en-US" dirty="0"/>
              <a:t>- Fractures, head and brain injuries</a:t>
            </a:r>
            <a:br>
              <a:rPr lang="en-US" dirty="0"/>
            </a:br>
            <a:r>
              <a:rPr lang="en-US" dirty="0"/>
              <a:t>- the use of specific protective equipment for the activity in </a:t>
            </a:r>
            <a:r>
              <a:rPr lang="en-US" dirty="0" smtClean="0"/>
              <a:t>question</a:t>
            </a:r>
            <a:endParaRPr lang="cs-CZ" dirty="0" smtClean="0"/>
          </a:p>
          <a:p>
            <a:r>
              <a:rPr lang="en-US" dirty="0" smtClean="0"/>
              <a:t>Playground</a:t>
            </a:r>
            <a:endParaRPr lang="cs-CZ" dirty="0" smtClean="0"/>
          </a:p>
          <a:p>
            <a:r>
              <a:rPr lang="en-US" dirty="0" smtClean="0"/>
              <a:t>School</a:t>
            </a:r>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Accident risk according to phases of psychomotor development of children</a:t>
            </a:r>
            <a:endParaRPr lang="cs-CZ" dirty="0"/>
          </a:p>
        </p:txBody>
      </p:sp>
      <p:sp>
        <p:nvSpPr>
          <p:cNvPr id="3" name="Zástupný symbol pro obsah 2"/>
          <p:cNvSpPr>
            <a:spLocks noGrp="1"/>
          </p:cNvSpPr>
          <p:nvPr>
            <p:ph idx="1"/>
          </p:nvPr>
        </p:nvSpPr>
        <p:spPr>
          <a:xfrm>
            <a:off x="457200" y="1600200"/>
            <a:ext cx="8229600" cy="5257800"/>
          </a:xfrm>
        </p:spPr>
        <p:txBody>
          <a:bodyPr>
            <a:normAutofit fontScale="85000" lnSpcReduction="20000"/>
          </a:bodyPr>
          <a:lstStyle/>
          <a:p>
            <a:r>
              <a:rPr lang="en-US" dirty="0"/>
              <a:t>important for assessing risk factors and targeting preventive </a:t>
            </a:r>
            <a:r>
              <a:rPr lang="en-US" dirty="0" smtClean="0"/>
              <a:t>activities</a:t>
            </a:r>
            <a:endParaRPr lang="cs-CZ" dirty="0" smtClean="0"/>
          </a:p>
          <a:p>
            <a:r>
              <a:rPr lang="en-US" dirty="0" smtClean="0"/>
              <a:t>small </a:t>
            </a:r>
            <a:r>
              <a:rPr lang="en-US" dirty="0"/>
              <a:t>children - motor skills, but insufficiently developed cognitive skills to recognize hazards</a:t>
            </a:r>
            <a:br>
              <a:rPr lang="en-US" dirty="0"/>
            </a:br>
            <a:r>
              <a:rPr lang="en-US" dirty="0"/>
              <a:t/>
            </a:r>
            <a:br>
              <a:rPr lang="en-US" dirty="0"/>
            </a:br>
            <a:r>
              <a:rPr lang="cs-CZ" dirty="0" smtClean="0"/>
              <a:t>- </a:t>
            </a:r>
            <a:r>
              <a:rPr lang="en-US" dirty="0" smtClean="0"/>
              <a:t>field </a:t>
            </a:r>
            <a:r>
              <a:rPr lang="en-US" dirty="0"/>
              <a:t>of view 30% narrower than adults (retardation of </a:t>
            </a:r>
            <a:r>
              <a:rPr lang="cs-CZ" dirty="0" smtClean="0"/>
              <a:t>fast </a:t>
            </a:r>
            <a:r>
              <a:rPr lang="cs-CZ" dirty="0" err="1" smtClean="0"/>
              <a:t>reflexes</a:t>
            </a:r>
            <a:r>
              <a:rPr lang="en-US" dirty="0" smtClean="0"/>
              <a:t>)</a:t>
            </a:r>
            <a:r>
              <a:rPr lang="en-US" dirty="0"/>
              <a:t/>
            </a:r>
            <a:br>
              <a:rPr lang="en-US" dirty="0"/>
            </a:br>
            <a:r>
              <a:rPr lang="cs-CZ" dirty="0" smtClean="0"/>
              <a:t>- </a:t>
            </a:r>
            <a:r>
              <a:rPr lang="en-US" dirty="0" smtClean="0"/>
              <a:t>poor </a:t>
            </a:r>
            <a:r>
              <a:rPr lang="en-US" dirty="0"/>
              <a:t>estimate of the speed of moving objects</a:t>
            </a:r>
            <a:br>
              <a:rPr lang="en-US" dirty="0"/>
            </a:br>
            <a:r>
              <a:rPr lang="cs-CZ" dirty="0" smtClean="0"/>
              <a:t>- </a:t>
            </a:r>
            <a:r>
              <a:rPr lang="en-US" dirty="0" smtClean="0"/>
              <a:t>the </a:t>
            </a:r>
            <a:r>
              <a:rPr lang="en-US" dirty="0"/>
              <a:t>ability to distinguish common sounds from dangerous little developed to pre-school age</a:t>
            </a:r>
            <a:br>
              <a:rPr lang="en-US" dirty="0"/>
            </a:br>
            <a:r>
              <a:rPr lang="cs-CZ" dirty="0" smtClean="0"/>
              <a:t>- </a:t>
            </a:r>
            <a:r>
              <a:rPr lang="en-US" dirty="0" smtClean="0"/>
              <a:t>the </a:t>
            </a:r>
            <a:r>
              <a:rPr lang="en-US" dirty="0"/>
              <a:t>center of gravity of the body placed </a:t>
            </a:r>
            <a:r>
              <a:rPr lang="cs-CZ" dirty="0" err="1" smtClean="0"/>
              <a:t>higher</a:t>
            </a:r>
            <a:r>
              <a:rPr lang="cs-CZ" dirty="0" smtClean="0"/>
              <a:t> </a:t>
            </a:r>
            <a:r>
              <a:rPr lang="en-US" dirty="0" smtClean="0"/>
              <a:t>(instability</a:t>
            </a:r>
            <a:r>
              <a:rPr lang="en-US" dirty="0"/>
              <a:t>, loss of balance - falling into the pool ...)</a:t>
            </a:r>
            <a:br>
              <a:rPr lang="en-US" dirty="0"/>
            </a:br>
            <a:r>
              <a:rPr lang="cs-CZ" dirty="0" smtClean="0"/>
              <a:t>- </a:t>
            </a:r>
            <a:r>
              <a:rPr lang="en-US" dirty="0" smtClean="0"/>
              <a:t>risk </a:t>
            </a:r>
            <a:r>
              <a:rPr lang="en-US" dirty="0"/>
              <a:t>awareness based on experience (prediction of danger only from the 8th year, often suppressed by other perception, interest</a:t>
            </a:r>
            <a:r>
              <a:rPr lang="en-US" dirty="0" smtClean="0"/>
              <a:t>)</a:t>
            </a:r>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4. </a:t>
            </a:r>
            <a:r>
              <a:rPr lang="en-US" dirty="0"/>
              <a:t>Lifestyle disorders - addiction and prevention options</a:t>
            </a:r>
            <a:endParaRPr lang="cs-CZ" dirty="0"/>
          </a:p>
        </p:txBody>
      </p:sp>
      <p:sp>
        <p:nvSpPr>
          <p:cNvPr id="3" name="Zástupný symbol pro obsah 2"/>
          <p:cNvSpPr>
            <a:spLocks noGrp="1"/>
          </p:cNvSpPr>
          <p:nvPr>
            <p:ph idx="1"/>
          </p:nvPr>
        </p:nvSpPr>
        <p:spPr>
          <a:xfrm>
            <a:off x="179512" y="1600200"/>
            <a:ext cx="8784976" cy="4525963"/>
          </a:xfrm>
        </p:spPr>
        <p:txBody>
          <a:bodyPr>
            <a:normAutofit/>
          </a:bodyPr>
          <a:lstStyle/>
          <a:p>
            <a:pPr>
              <a:buNone/>
            </a:pPr>
            <a:r>
              <a:rPr lang="en-US" dirty="0"/>
              <a:t>Risky behavior</a:t>
            </a:r>
            <a:br>
              <a:rPr lang="en-US" dirty="0"/>
            </a:br>
            <a:r>
              <a:rPr lang="en-US" dirty="0"/>
              <a:t>- conduct endangering life, health or social integrity of the </a:t>
            </a:r>
            <a:r>
              <a:rPr lang="en-US" dirty="0" smtClean="0"/>
              <a:t>individual</a:t>
            </a:r>
            <a:r>
              <a:rPr lang="cs-CZ" dirty="0" smtClean="0"/>
              <a:t>,</a:t>
            </a:r>
            <a:r>
              <a:rPr lang="en-US" dirty="0"/>
              <a:t> </a:t>
            </a:r>
            <a:r>
              <a:rPr lang="cs-CZ" dirty="0" err="1" smtClean="0"/>
              <a:t>or</a:t>
            </a:r>
            <a:r>
              <a:rPr lang="cs-CZ" dirty="0" smtClean="0"/>
              <a:t> </a:t>
            </a:r>
            <a:r>
              <a:rPr lang="en-US" dirty="0" smtClean="0"/>
              <a:t>behavior </a:t>
            </a:r>
            <a:r>
              <a:rPr lang="en-US" dirty="0"/>
              <a:t>directed against the interests of the </a:t>
            </a:r>
            <a:r>
              <a:rPr lang="cs-CZ" dirty="0" smtClean="0"/>
              <a:t>society </a:t>
            </a:r>
            <a:r>
              <a:rPr lang="en-US" dirty="0" smtClean="0"/>
              <a:t>in </a:t>
            </a:r>
            <a:r>
              <a:rPr lang="en-US" dirty="0"/>
              <a:t>the standards contained and the defined </a:t>
            </a:r>
            <a:r>
              <a:rPr lang="en-US" dirty="0" smtClean="0"/>
              <a:t>laws</a:t>
            </a:r>
            <a:r>
              <a:rPr lang="en-US" dirty="0"/>
              <a:t/>
            </a:r>
            <a:br>
              <a:rPr lang="en-US" dirty="0"/>
            </a:br>
            <a:r>
              <a:rPr lang="cs-CZ" dirty="0" smtClean="0"/>
              <a:t>- </a:t>
            </a:r>
            <a:r>
              <a:rPr lang="en-US" dirty="0" smtClean="0"/>
              <a:t>behavior </a:t>
            </a:r>
            <a:r>
              <a:rPr lang="en-US" dirty="0"/>
              <a:t>threatening </a:t>
            </a:r>
            <a:r>
              <a:rPr lang="en-US" dirty="0" err="1" smtClean="0"/>
              <a:t>integrat</a:t>
            </a:r>
            <a:r>
              <a:rPr lang="cs-CZ" dirty="0" smtClean="0"/>
              <a:t>ion </a:t>
            </a:r>
            <a:r>
              <a:rPr lang="cs-CZ" dirty="0" err="1" smtClean="0"/>
              <a:t>of</a:t>
            </a:r>
            <a:r>
              <a:rPr lang="en-US" dirty="0" smtClean="0"/>
              <a:t> </a:t>
            </a:r>
            <a:r>
              <a:rPr lang="en-US" dirty="0"/>
              <a:t>an individual </a:t>
            </a:r>
            <a:r>
              <a:rPr lang="en-US" dirty="0" smtClean="0"/>
              <a:t>into</a:t>
            </a:r>
            <a:r>
              <a:rPr lang="cs-CZ" dirty="0" smtClean="0"/>
              <a:t> society</a:t>
            </a:r>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Risky </a:t>
            </a:r>
            <a:r>
              <a:rPr lang="cs-CZ" dirty="0" err="1"/>
              <a:t>behavior</a:t>
            </a:r>
            <a:endParaRPr lang="cs-CZ" b="1" dirty="0">
              <a:solidFill>
                <a:srgbClr val="0070C0"/>
              </a:solidFill>
            </a:endParaRPr>
          </a:p>
        </p:txBody>
      </p:sp>
      <p:sp>
        <p:nvSpPr>
          <p:cNvPr id="3" name="Zástupný symbol pro obsah 2"/>
          <p:cNvSpPr>
            <a:spLocks noGrp="1"/>
          </p:cNvSpPr>
          <p:nvPr>
            <p:ph idx="1"/>
          </p:nvPr>
        </p:nvSpPr>
        <p:spPr>
          <a:xfrm>
            <a:off x="457200" y="1600200"/>
            <a:ext cx="8363272" cy="4925144"/>
          </a:xfrm>
        </p:spPr>
        <p:txBody>
          <a:bodyPr>
            <a:normAutofit fontScale="92500"/>
          </a:bodyPr>
          <a:lstStyle/>
          <a:p>
            <a:r>
              <a:rPr lang="en-US" dirty="0"/>
              <a:t>there is a demonstrable increase in health, social, educational and other risks to individuals or </a:t>
            </a:r>
            <a:r>
              <a:rPr lang="en-US" dirty="0" smtClean="0"/>
              <a:t>society</a:t>
            </a:r>
            <a:endParaRPr lang="cs-CZ" dirty="0" smtClean="0"/>
          </a:p>
          <a:p>
            <a:r>
              <a:rPr lang="en-US" dirty="0" smtClean="0"/>
              <a:t>Primary </a:t>
            </a:r>
            <a:r>
              <a:rPr lang="en-US" dirty="0"/>
              <a:t>Prevention of Risk Behavior - is a set of any health, social, educational or other interventions and measures to prevent the occurrence of risk </a:t>
            </a:r>
            <a:r>
              <a:rPr lang="en-US" dirty="0" smtClean="0"/>
              <a:t>behaviors</a:t>
            </a:r>
            <a:endParaRPr lang="cs-CZ" dirty="0" smtClean="0"/>
          </a:p>
          <a:p>
            <a:r>
              <a:rPr lang="en-US" dirty="0" smtClean="0"/>
              <a:t>Preventing </a:t>
            </a:r>
            <a:r>
              <a:rPr lang="en-US" dirty="0"/>
              <a:t>further progress, mitigating already existing forms and manifestations of risk behavior or helping to address its </a:t>
            </a:r>
            <a:r>
              <a:rPr lang="en-US" dirty="0" smtClean="0"/>
              <a:t>consequences</a:t>
            </a:r>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0"/>
            <a:ext cx="8229600" cy="994122"/>
          </a:xfrm>
        </p:spPr>
        <p:txBody>
          <a:bodyPr/>
          <a:lstStyle/>
          <a:p>
            <a:r>
              <a:rPr lang="cs-CZ" dirty="0"/>
              <a:t>Risky </a:t>
            </a:r>
            <a:r>
              <a:rPr lang="cs-CZ" dirty="0" err="1"/>
              <a:t>behavior</a:t>
            </a:r>
            <a:endParaRPr lang="cs-CZ" dirty="0"/>
          </a:p>
        </p:txBody>
      </p:sp>
      <p:sp>
        <p:nvSpPr>
          <p:cNvPr id="3" name="Zástupný symbol pro obsah 2"/>
          <p:cNvSpPr>
            <a:spLocks noGrp="1"/>
          </p:cNvSpPr>
          <p:nvPr>
            <p:ph idx="1"/>
          </p:nvPr>
        </p:nvSpPr>
        <p:spPr>
          <a:xfrm>
            <a:off x="251520" y="1052736"/>
            <a:ext cx="8712968" cy="5877272"/>
          </a:xfrm>
        </p:spPr>
        <p:txBody>
          <a:bodyPr>
            <a:normAutofit fontScale="77500" lnSpcReduction="20000"/>
          </a:bodyPr>
          <a:lstStyle/>
          <a:p>
            <a:r>
              <a:rPr lang="en-US" dirty="0"/>
              <a:t>Adolescent risk behaviors </a:t>
            </a:r>
            <a:r>
              <a:rPr lang="en-US" dirty="0" smtClean="0"/>
              <a:t>– </a:t>
            </a:r>
            <a:r>
              <a:rPr lang="cs-CZ" dirty="0" err="1" smtClean="0"/>
              <a:t>addictive</a:t>
            </a:r>
            <a:r>
              <a:rPr lang="cs-CZ" dirty="0" smtClean="0"/>
              <a:t> </a:t>
            </a:r>
            <a:r>
              <a:rPr lang="en-US" dirty="0" smtClean="0"/>
              <a:t>substance</a:t>
            </a:r>
            <a:r>
              <a:rPr lang="cs-CZ" dirty="0" smtClean="0"/>
              <a:t>s</a:t>
            </a:r>
            <a:r>
              <a:rPr lang="en-US" dirty="0" smtClean="0"/>
              <a:t> </a:t>
            </a:r>
            <a:r>
              <a:rPr lang="en-US" dirty="0"/>
              <a:t>abuse, aggressive behavior, social maladaptation, and reproductive health </a:t>
            </a:r>
            <a:r>
              <a:rPr lang="en-US" dirty="0" smtClean="0"/>
              <a:t>disorders</a:t>
            </a:r>
            <a:endParaRPr lang="cs-CZ" dirty="0" smtClean="0"/>
          </a:p>
          <a:p>
            <a:r>
              <a:rPr lang="en-US" dirty="0" smtClean="0"/>
              <a:t>Abuse </a:t>
            </a:r>
            <a:r>
              <a:rPr lang="en-US" dirty="0"/>
              <a:t>of addictive substances - we are at the top of Europe (46% of our 16-year experience with marijuana</a:t>
            </a:r>
            <a:r>
              <a:rPr lang="en-US" dirty="0" smtClean="0"/>
              <a:t>)</a:t>
            </a:r>
            <a:endParaRPr lang="cs-CZ" dirty="0" smtClean="0"/>
          </a:p>
          <a:p>
            <a:r>
              <a:rPr lang="en-US" dirty="0" smtClean="0"/>
              <a:t>Recently</a:t>
            </a:r>
            <a:r>
              <a:rPr lang="en-US" dirty="0"/>
              <a:t>, the methodology of individual prevention is in the form of interviews with a doctor - the </a:t>
            </a:r>
            <a:r>
              <a:rPr lang="en-US" dirty="0" smtClean="0"/>
              <a:t>CRAF</a:t>
            </a:r>
            <a:r>
              <a:rPr lang="cs-CZ" dirty="0" smtClean="0"/>
              <a:t>F</a:t>
            </a:r>
            <a:r>
              <a:rPr lang="en-US" dirty="0" smtClean="0"/>
              <a:t>T questionnaire</a:t>
            </a:r>
            <a:endParaRPr lang="cs-CZ" dirty="0" smtClean="0"/>
          </a:p>
          <a:p>
            <a:r>
              <a:rPr lang="en-US" dirty="0" smtClean="0"/>
              <a:t>Previously </a:t>
            </a:r>
            <a:r>
              <a:rPr lang="en-US" dirty="0"/>
              <a:t>the school environment domain</a:t>
            </a:r>
            <a:br>
              <a:rPr lang="en-US" dirty="0"/>
            </a:br>
            <a:endParaRPr lang="cs-CZ" dirty="0"/>
          </a:p>
          <a:p>
            <a:pPr marL="0" indent="0">
              <a:buNone/>
            </a:pPr>
            <a:r>
              <a:rPr lang="en-US" dirty="0" smtClean="0"/>
              <a:t>Sources </a:t>
            </a:r>
            <a:r>
              <a:rPr lang="en-US" dirty="0"/>
              <a:t>of risk behavior</a:t>
            </a:r>
            <a:r>
              <a:rPr lang="en-US" dirty="0" smtClean="0"/>
              <a:t>:</a:t>
            </a:r>
            <a:endParaRPr lang="cs-CZ" dirty="0" smtClean="0"/>
          </a:p>
          <a:p>
            <a:pPr marL="0" indent="0">
              <a:buNone/>
            </a:pPr>
            <a:r>
              <a:rPr lang="cs-CZ" dirty="0" smtClean="0"/>
              <a:t>- </a:t>
            </a:r>
            <a:r>
              <a:rPr lang="en-US" dirty="0" smtClean="0"/>
              <a:t>biological </a:t>
            </a:r>
            <a:r>
              <a:rPr lang="en-US" dirty="0"/>
              <a:t>(genetics, congenital or acquired defects, </a:t>
            </a:r>
            <a:r>
              <a:rPr lang="en-US" dirty="0" smtClean="0"/>
              <a:t>psychiatric </a:t>
            </a:r>
            <a:r>
              <a:rPr lang="en-US" dirty="0"/>
              <a:t>dg.)</a:t>
            </a:r>
            <a:br>
              <a:rPr lang="en-US" dirty="0"/>
            </a:br>
            <a:r>
              <a:rPr lang="cs-CZ" dirty="0" smtClean="0"/>
              <a:t>- </a:t>
            </a:r>
            <a:r>
              <a:rPr lang="en-US" dirty="0" smtClean="0"/>
              <a:t>psych</a:t>
            </a:r>
            <a:r>
              <a:rPr lang="cs-CZ" dirty="0" err="1" smtClean="0"/>
              <a:t>ological</a:t>
            </a:r>
            <a:r>
              <a:rPr lang="cs-CZ" dirty="0" smtClean="0"/>
              <a:t> </a:t>
            </a:r>
            <a:r>
              <a:rPr lang="en-US" dirty="0" smtClean="0"/>
              <a:t> </a:t>
            </a:r>
            <a:r>
              <a:rPr lang="en-US" dirty="0"/>
              <a:t>(long-term anxiety, frustration, depression, deprivation, emotional lability, defensive reaction to traumas experienced ...)</a:t>
            </a:r>
            <a:br>
              <a:rPr lang="en-US" dirty="0"/>
            </a:br>
            <a:r>
              <a:rPr lang="cs-CZ" dirty="0" smtClean="0"/>
              <a:t>- </a:t>
            </a:r>
            <a:r>
              <a:rPr lang="en-US" dirty="0" smtClean="0"/>
              <a:t>social </a:t>
            </a:r>
            <a:r>
              <a:rPr lang="en-US" dirty="0"/>
              <a:t>(they explain risk behavior on the background of the relationship between the individual and </a:t>
            </a:r>
            <a:r>
              <a:rPr lang="en-US" dirty="0" smtClean="0"/>
              <a:t>society</a:t>
            </a:r>
            <a:r>
              <a:rPr lang="cs-CZ" dirty="0" smtClean="0"/>
              <a:t>)</a:t>
            </a:r>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lstStyle/>
          <a:p>
            <a:r>
              <a:rPr lang="cs-CZ" dirty="0"/>
              <a:t>Risky </a:t>
            </a:r>
            <a:r>
              <a:rPr lang="cs-CZ" dirty="0" err="1"/>
              <a:t>behavior</a:t>
            </a:r>
            <a:endParaRPr lang="cs-CZ" b="1" dirty="0">
              <a:solidFill>
                <a:srgbClr val="0070C0"/>
              </a:solidFill>
            </a:endParaRPr>
          </a:p>
        </p:txBody>
      </p:sp>
      <p:sp>
        <p:nvSpPr>
          <p:cNvPr id="3" name="Zástupný symbol pro obsah 2"/>
          <p:cNvSpPr>
            <a:spLocks noGrp="1"/>
          </p:cNvSpPr>
          <p:nvPr>
            <p:ph idx="1"/>
          </p:nvPr>
        </p:nvSpPr>
        <p:spPr>
          <a:xfrm>
            <a:off x="251520" y="1268760"/>
            <a:ext cx="8435280" cy="5589240"/>
          </a:xfrm>
        </p:spPr>
        <p:txBody>
          <a:bodyPr>
            <a:normAutofit fontScale="70000" lnSpcReduction="20000"/>
          </a:bodyPr>
          <a:lstStyle/>
          <a:p>
            <a:r>
              <a:rPr lang="en-US" dirty="0">
                <a:solidFill>
                  <a:srgbClr val="00B050"/>
                </a:solidFill>
              </a:rPr>
              <a:t>Bullying</a:t>
            </a:r>
            <a:r>
              <a:rPr lang="en-US" dirty="0"/>
              <a:t> - "one or more pupils deliberately, usually repeatedly tortures and enslave their </a:t>
            </a:r>
            <a:r>
              <a:rPr lang="en-US" dirty="0" smtClean="0"/>
              <a:t>classmate </a:t>
            </a:r>
            <a:r>
              <a:rPr lang="en-US" dirty="0"/>
              <a:t>or classmates and uses aggression and manipulation to do so" (</a:t>
            </a:r>
            <a:r>
              <a:rPr lang="en-US" dirty="0" err="1"/>
              <a:t>Kolář</a:t>
            </a:r>
            <a:r>
              <a:rPr lang="en-US" dirty="0"/>
              <a:t>, 2001</a:t>
            </a:r>
            <a:r>
              <a:rPr lang="en-US" dirty="0" smtClean="0"/>
              <a:t>).</a:t>
            </a:r>
            <a:endParaRPr lang="cs-CZ" dirty="0"/>
          </a:p>
          <a:p>
            <a:pPr>
              <a:buNone/>
            </a:pPr>
            <a:endParaRPr lang="cs-CZ" dirty="0"/>
          </a:p>
          <a:p>
            <a:r>
              <a:rPr lang="en-US" dirty="0">
                <a:solidFill>
                  <a:srgbClr val="00B050"/>
                </a:solidFill>
              </a:rPr>
              <a:t>Cyberbullying</a:t>
            </a:r>
            <a:r>
              <a:rPr lang="en-US" dirty="0"/>
              <a:t> - Dangerous communication phenomena implemented through information and communication technologies that result in </a:t>
            </a:r>
            <a:r>
              <a:rPr lang="cs-CZ" dirty="0" err="1" smtClean="0"/>
              <a:t>harm</a:t>
            </a:r>
            <a:r>
              <a:rPr lang="cs-CZ" dirty="0" smtClean="0"/>
              <a:t> </a:t>
            </a:r>
            <a:r>
              <a:rPr lang="en-US" dirty="0" smtClean="0"/>
              <a:t>or </a:t>
            </a:r>
            <a:r>
              <a:rPr lang="en-US" dirty="0"/>
              <a:t>other </a:t>
            </a:r>
            <a:r>
              <a:rPr lang="en-US" dirty="0" smtClean="0"/>
              <a:t>damage</a:t>
            </a:r>
            <a:r>
              <a:rPr lang="cs-CZ" dirty="0" smtClean="0"/>
              <a:t> to </a:t>
            </a:r>
            <a:r>
              <a:rPr lang="cs-CZ" dirty="0" err="1" smtClean="0"/>
              <a:t>victm</a:t>
            </a:r>
            <a:r>
              <a:rPr lang="en-US" dirty="0" smtClean="0"/>
              <a:t> </a:t>
            </a:r>
            <a:r>
              <a:rPr lang="en-US" dirty="0"/>
              <a:t>(</a:t>
            </a:r>
            <a:r>
              <a:rPr lang="en-US" dirty="0" err="1"/>
              <a:t>Kopecký</a:t>
            </a:r>
            <a:r>
              <a:rPr lang="en-US" dirty="0"/>
              <a:t>, </a:t>
            </a:r>
            <a:r>
              <a:rPr lang="en-US" dirty="0" err="1"/>
              <a:t>Krejčí</a:t>
            </a:r>
            <a:r>
              <a:rPr lang="en-US" dirty="0"/>
              <a:t>, 2010). </a:t>
            </a:r>
            <a:endParaRPr lang="cs-CZ" dirty="0"/>
          </a:p>
          <a:p>
            <a:pPr>
              <a:buNone/>
            </a:pPr>
            <a:r>
              <a:rPr lang="cs-CZ" dirty="0"/>
              <a:t> </a:t>
            </a:r>
          </a:p>
          <a:p>
            <a:r>
              <a:rPr lang="en-US" dirty="0" err="1">
                <a:solidFill>
                  <a:srgbClr val="00B050"/>
                </a:solidFill>
              </a:rPr>
              <a:t>Toxicomania</a:t>
            </a:r>
            <a:r>
              <a:rPr lang="en-US" dirty="0">
                <a:solidFill>
                  <a:srgbClr val="00B050"/>
                </a:solidFill>
              </a:rPr>
              <a:t> </a:t>
            </a:r>
            <a:r>
              <a:rPr lang="en-US" dirty="0"/>
              <a:t>- a state of addiction to a particular drug with consequent physical or mental disorders, this situation is detrimental to individuals and society as a whole</a:t>
            </a:r>
            <a:r>
              <a:rPr lang="en-US" dirty="0" smtClean="0"/>
              <a:t>.</a:t>
            </a:r>
            <a:endParaRPr lang="cs-CZ" dirty="0"/>
          </a:p>
          <a:p>
            <a:pPr>
              <a:buNone/>
            </a:pPr>
            <a:r>
              <a:rPr lang="cs-CZ" dirty="0"/>
              <a:t> </a:t>
            </a:r>
          </a:p>
          <a:p>
            <a:r>
              <a:rPr lang="en-US" dirty="0">
                <a:solidFill>
                  <a:srgbClr val="00B050"/>
                </a:solidFill>
              </a:rPr>
              <a:t>Alcohol</a:t>
            </a:r>
            <a:r>
              <a:rPr lang="en-US" dirty="0"/>
              <a:t> - a psychotropic substance that acts mainly to increase mood, a legal drug</a:t>
            </a:r>
            <a:r>
              <a:rPr lang="en-US" dirty="0" smtClean="0"/>
              <a:t>.</a:t>
            </a:r>
            <a:endParaRPr lang="cs-CZ" dirty="0"/>
          </a:p>
          <a:p>
            <a:pPr>
              <a:buNone/>
            </a:pPr>
            <a:r>
              <a:rPr lang="cs-CZ" dirty="0" smtClean="0"/>
              <a:t> </a:t>
            </a:r>
            <a:endParaRPr lang="cs-CZ" dirty="0"/>
          </a:p>
          <a:p>
            <a:r>
              <a:rPr lang="en-US" dirty="0" err="1">
                <a:solidFill>
                  <a:srgbClr val="00B050"/>
                </a:solidFill>
              </a:rPr>
              <a:t>Tabacism</a:t>
            </a:r>
            <a:r>
              <a:rPr lang="en-US" dirty="0">
                <a:solidFill>
                  <a:srgbClr val="00B050"/>
                </a:solidFill>
              </a:rPr>
              <a:t> </a:t>
            </a:r>
            <a:r>
              <a:rPr lang="en-US" dirty="0"/>
              <a:t>(smoking) - "day-to-day addiction", leading to psychological and physical addiction, endangering life and health, legal drug</a:t>
            </a:r>
            <a:r>
              <a:rPr lang="en-US" dirty="0" smtClean="0"/>
              <a:t>.</a:t>
            </a:r>
            <a:endParaRPr lang="cs-CZ" dirty="0"/>
          </a:p>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1520" y="332656"/>
            <a:ext cx="8568952" cy="5904656"/>
          </a:xfrm>
        </p:spPr>
        <p:txBody>
          <a:bodyPr>
            <a:normAutofit fontScale="92500" lnSpcReduction="10000"/>
          </a:bodyPr>
          <a:lstStyle/>
          <a:p>
            <a:pPr marL="0" indent="0">
              <a:buNone/>
              <a:defRPr/>
            </a:pPr>
            <a:r>
              <a:rPr lang="cs-CZ" b="1" dirty="0" smtClean="0"/>
              <a:t>             </a:t>
            </a:r>
            <a:r>
              <a:rPr lang="en-US" b="1" dirty="0" smtClean="0"/>
              <a:t>1</a:t>
            </a:r>
            <a:r>
              <a:rPr lang="en-US" b="1" dirty="0"/>
              <a:t>. Introduction to the problem</a:t>
            </a:r>
            <a:br>
              <a:rPr lang="en-US" b="1" dirty="0"/>
            </a:br>
            <a:endParaRPr lang="cs-CZ" altLang="cs-CZ" b="1" dirty="0" smtClean="0">
              <a:solidFill>
                <a:schemeClr val="tx1">
                  <a:lumMod val="85000"/>
                  <a:lumOff val="15000"/>
                </a:schemeClr>
              </a:solidFill>
            </a:endParaRPr>
          </a:p>
          <a:p>
            <a:r>
              <a:rPr lang="en-US" dirty="0" err="1" smtClean="0"/>
              <a:t>Hygieia</a:t>
            </a:r>
            <a:r>
              <a:rPr lang="en-US" dirty="0" smtClean="0"/>
              <a:t> </a:t>
            </a:r>
            <a:r>
              <a:rPr lang="en-US" dirty="0"/>
              <a:t>or Hygeia - the ancient Greek goddess of health and </a:t>
            </a:r>
            <a:r>
              <a:rPr lang="en-US" dirty="0" smtClean="0"/>
              <a:t>cleanliness</a:t>
            </a:r>
            <a:endParaRPr lang="cs-CZ" dirty="0" smtClean="0"/>
          </a:p>
          <a:p>
            <a:r>
              <a:rPr lang="en-US" dirty="0" smtClean="0"/>
              <a:t>HYGIENE </a:t>
            </a:r>
            <a:r>
              <a:rPr lang="en-US" dirty="0"/>
              <a:t>in a Modern Concept - a set of rules and measures aimed at preserving </a:t>
            </a:r>
            <a:r>
              <a:rPr lang="en-US" dirty="0" smtClean="0"/>
              <a:t>health</a:t>
            </a:r>
            <a:endParaRPr lang="cs-CZ" dirty="0" smtClean="0"/>
          </a:p>
          <a:p>
            <a:r>
              <a:rPr lang="en-US" dirty="0" smtClean="0"/>
              <a:t>Hygiene </a:t>
            </a:r>
            <a:r>
              <a:rPr lang="en-US" dirty="0"/>
              <a:t>of children and adolescents - follow-up on (especially) preventive and social </a:t>
            </a:r>
            <a:r>
              <a:rPr lang="en-US" dirty="0" smtClean="0"/>
              <a:t>pediatrics</a:t>
            </a:r>
            <a:endParaRPr lang="cs-CZ" dirty="0" smtClean="0"/>
          </a:p>
          <a:p>
            <a:r>
              <a:rPr lang="en-US" dirty="0" smtClean="0"/>
              <a:t>Protect</a:t>
            </a:r>
            <a:r>
              <a:rPr lang="cs-CZ" dirty="0" smtClean="0"/>
              <a:t>ion</a:t>
            </a:r>
            <a:r>
              <a:rPr lang="en-US" dirty="0" smtClean="0"/>
              <a:t> </a:t>
            </a:r>
            <a:r>
              <a:rPr lang="en-US" dirty="0"/>
              <a:t>and </a:t>
            </a:r>
            <a:r>
              <a:rPr lang="en-US" dirty="0" smtClean="0"/>
              <a:t>promo</a:t>
            </a:r>
            <a:r>
              <a:rPr lang="cs-CZ" dirty="0" err="1" smtClean="0"/>
              <a:t>tion</a:t>
            </a:r>
            <a:r>
              <a:rPr lang="cs-CZ" dirty="0" smtClean="0"/>
              <a:t> </a:t>
            </a:r>
            <a:r>
              <a:rPr lang="cs-CZ" dirty="0" err="1" smtClean="0"/>
              <a:t>of</a:t>
            </a:r>
            <a:r>
              <a:rPr lang="en-US" dirty="0" smtClean="0"/>
              <a:t> health</a:t>
            </a:r>
            <a:r>
              <a:rPr lang="cs-CZ" dirty="0" smtClean="0"/>
              <a:t> in</a:t>
            </a:r>
            <a:r>
              <a:rPr lang="en-US" dirty="0" smtClean="0"/>
              <a:t> </a:t>
            </a:r>
            <a:r>
              <a:rPr lang="en-US" dirty="0"/>
              <a:t>puberty and adolescence with regard to specific </a:t>
            </a:r>
            <a:r>
              <a:rPr lang="en-US" dirty="0" smtClean="0"/>
              <a:t>risks</a:t>
            </a:r>
            <a:endParaRPr lang="cs-CZ" dirty="0" smtClean="0"/>
          </a:p>
          <a:p>
            <a:r>
              <a:rPr lang="en-US" dirty="0" smtClean="0"/>
              <a:t>The </a:t>
            </a:r>
            <a:r>
              <a:rPr lang="en-US" dirty="0"/>
              <a:t>WHO defines adolescence as a separate risk group</a:t>
            </a: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Risk </a:t>
            </a:r>
            <a:r>
              <a:rPr lang="cs-CZ" dirty="0" err="1"/>
              <a:t>behaviors</a:t>
            </a:r>
            <a:r>
              <a:rPr lang="cs-CZ" dirty="0"/>
              <a:t> - </a:t>
            </a:r>
            <a:r>
              <a:rPr lang="cs-CZ" dirty="0" err="1"/>
              <a:t>educational</a:t>
            </a:r>
            <a:r>
              <a:rPr lang="cs-CZ" dirty="0"/>
              <a:t> </a:t>
            </a:r>
            <a:r>
              <a:rPr lang="cs-CZ" dirty="0" err="1"/>
              <a:t>factors</a:t>
            </a:r>
            <a:endParaRPr lang="cs-CZ" b="1" dirty="0">
              <a:solidFill>
                <a:srgbClr val="0070C0"/>
              </a:solidFill>
            </a:endParaRPr>
          </a:p>
        </p:txBody>
      </p:sp>
      <p:sp>
        <p:nvSpPr>
          <p:cNvPr id="3" name="Zástupný symbol pro obsah 2"/>
          <p:cNvSpPr>
            <a:spLocks noGrp="1"/>
          </p:cNvSpPr>
          <p:nvPr>
            <p:ph idx="1"/>
          </p:nvPr>
        </p:nvSpPr>
        <p:spPr>
          <a:xfrm>
            <a:off x="457200" y="1600200"/>
            <a:ext cx="8363272" cy="5069160"/>
          </a:xfrm>
        </p:spPr>
        <p:txBody>
          <a:bodyPr>
            <a:normAutofit fontScale="92500" lnSpcReduction="20000"/>
          </a:bodyPr>
          <a:lstStyle/>
          <a:p>
            <a:r>
              <a:rPr lang="cs-CZ" dirty="0" smtClean="0"/>
              <a:t>Society</a:t>
            </a:r>
            <a:r>
              <a:rPr lang="en-US" dirty="0" smtClean="0"/>
              <a:t> </a:t>
            </a:r>
            <a:r>
              <a:rPr lang="en-US" dirty="0"/>
              <a:t>is a </a:t>
            </a:r>
            <a:r>
              <a:rPr lang="cs-CZ" dirty="0" smtClean="0"/>
              <a:t>unit </a:t>
            </a:r>
            <a:r>
              <a:rPr lang="en-US" dirty="0" smtClean="0"/>
              <a:t>and </a:t>
            </a:r>
            <a:r>
              <a:rPr lang="cs-CZ" dirty="0" err="1" smtClean="0"/>
              <a:t>affects</a:t>
            </a:r>
            <a:r>
              <a:rPr lang="cs-CZ" dirty="0" smtClean="0"/>
              <a:t> </a:t>
            </a:r>
            <a:r>
              <a:rPr lang="en-US" dirty="0" smtClean="0"/>
              <a:t>on </a:t>
            </a:r>
            <a:r>
              <a:rPr lang="en-US" dirty="0"/>
              <a:t>teenage children through various </a:t>
            </a:r>
            <a:r>
              <a:rPr lang="en-US" dirty="0" err="1" smtClean="0"/>
              <a:t>educat</a:t>
            </a:r>
            <a:r>
              <a:rPr lang="cs-CZ" dirty="0" err="1" smtClean="0"/>
              <a:t>ional</a:t>
            </a:r>
            <a:r>
              <a:rPr lang="cs-CZ" dirty="0" smtClean="0"/>
              <a:t> </a:t>
            </a:r>
            <a:r>
              <a:rPr lang="cs-CZ" dirty="0" err="1" smtClean="0"/>
              <a:t>elements</a:t>
            </a:r>
            <a:r>
              <a:rPr lang="cs-CZ" dirty="0" smtClean="0"/>
              <a:t> (</a:t>
            </a:r>
            <a:r>
              <a:rPr lang="cs-CZ" dirty="0" err="1" smtClean="0"/>
              <a:t>educators</a:t>
            </a:r>
            <a:r>
              <a:rPr lang="cs-CZ" dirty="0" smtClean="0"/>
              <a:t>)</a:t>
            </a:r>
          </a:p>
          <a:p>
            <a:r>
              <a:rPr lang="en-US" dirty="0" smtClean="0"/>
              <a:t>These </a:t>
            </a:r>
            <a:r>
              <a:rPr lang="en-US" dirty="0"/>
              <a:t>can act positively</a:t>
            </a:r>
            <a:r>
              <a:rPr lang="en-US" dirty="0" smtClean="0"/>
              <a:t>, </a:t>
            </a:r>
            <a:r>
              <a:rPr lang="en-US" dirty="0"/>
              <a:t>preventively, but also </a:t>
            </a:r>
            <a:r>
              <a:rPr lang="en-US" dirty="0" smtClean="0"/>
              <a:t>negatively</a:t>
            </a:r>
            <a:endParaRPr lang="cs-CZ" dirty="0" smtClean="0"/>
          </a:p>
          <a:p>
            <a:r>
              <a:rPr lang="en-US" dirty="0" smtClean="0"/>
              <a:t>The </a:t>
            </a:r>
            <a:r>
              <a:rPr lang="en-US" dirty="0"/>
              <a:t>function of </a:t>
            </a:r>
            <a:r>
              <a:rPr lang="cs-CZ" dirty="0" err="1" smtClean="0"/>
              <a:t>educational</a:t>
            </a:r>
            <a:r>
              <a:rPr lang="cs-CZ" dirty="0" smtClean="0"/>
              <a:t> </a:t>
            </a:r>
            <a:r>
              <a:rPr lang="cs-CZ" dirty="0" err="1" smtClean="0"/>
              <a:t>elements</a:t>
            </a:r>
            <a:r>
              <a:rPr lang="cs-CZ" dirty="0" smtClean="0"/>
              <a:t> </a:t>
            </a:r>
            <a:r>
              <a:rPr lang="en-US" dirty="0" smtClean="0"/>
              <a:t>is </a:t>
            </a:r>
            <a:r>
              <a:rPr lang="en-US" dirty="0"/>
              <a:t>fulfilled by social groups and the various persons with whom the teenager enters into different </a:t>
            </a:r>
            <a:r>
              <a:rPr lang="en-US" dirty="0" smtClean="0"/>
              <a:t>relationships</a:t>
            </a:r>
            <a:endParaRPr lang="cs-CZ" dirty="0" smtClean="0"/>
          </a:p>
          <a:p>
            <a:r>
              <a:rPr lang="en-US" dirty="0" smtClean="0"/>
              <a:t>The </a:t>
            </a:r>
            <a:r>
              <a:rPr lang="en-US" dirty="0"/>
              <a:t>main educators - </a:t>
            </a:r>
            <a:r>
              <a:rPr lang="en-US" dirty="0">
                <a:solidFill>
                  <a:srgbClr val="00B050"/>
                </a:solidFill>
              </a:rPr>
              <a:t>social groups in which adolescents are relatively </a:t>
            </a:r>
            <a:r>
              <a:rPr lang="en-US" dirty="0" smtClean="0">
                <a:solidFill>
                  <a:srgbClr val="00B050"/>
                </a:solidFill>
              </a:rPr>
              <a:t>permanently </a:t>
            </a:r>
            <a:r>
              <a:rPr lang="en-US" dirty="0">
                <a:solidFill>
                  <a:srgbClr val="00B050"/>
                </a:solidFill>
              </a:rPr>
              <a:t>incorporated </a:t>
            </a:r>
            <a:r>
              <a:rPr lang="cs-CZ" dirty="0" smtClean="0"/>
              <a:t>and </a:t>
            </a:r>
            <a:r>
              <a:rPr lang="en-US" dirty="0" smtClean="0"/>
              <a:t>which </a:t>
            </a:r>
            <a:r>
              <a:rPr lang="en-US" dirty="0"/>
              <a:t>therefore have the possibility of long-term </a:t>
            </a:r>
            <a:r>
              <a:rPr lang="cs-CZ" dirty="0" smtClean="0"/>
              <a:t>influence</a:t>
            </a:r>
            <a:r>
              <a:rPr lang="en-US" dirty="0" smtClean="0"/>
              <a:t> </a:t>
            </a:r>
            <a:r>
              <a:rPr lang="en-US" dirty="0"/>
              <a:t>(family, school, peer group or interest group)</a:t>
            </a:r>
          </a:p>
          <a:p>
            <a:endParaRPr lang="cs-CZ" dirty="0"/>
          </a:p>
          <a:p>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16632"/>
            <a:ext cx="8229600" cy="1143000"/>
          </a:xfrm>
        </p:spPr>
        <p:txBody>
          <a:bodyPr>
            <a:normAutofit/>
          </a:bodyPr>
          <a:lstStyle/>
          <a:p>
            <a:r>
              <a:rPr lang="cs-CZ" sz="4000" dirty="0" err="1" smtClean="0"/>
              <a:t>Addiction</a:t>
            </a:r>
            <a:r>
              <a:rPr lang="cs-CZ" sz="4000" dirty="0" smtClean="0"/>
              <a:t> </a:t>
            </a:r>
            <a:r>
              <a:rPr lang="cs-CZ" sz="4000" dirty="0" err="1" smtClean="0"/>
              <a:t>of</a:t>
            </a:r>
            <a:r>
              <a:rPr lang="cs-CZ" sz="4000" dirty="0" smtClean="0"/>
              <a:t> </a:t>
            </a:r>
            <a:r>
              <a:rPr lang="cs-CZ" sz="4000" dirty="0" err="1"/>
              <a:t>adolescents</a:t>
            </a:r>
            <a:endParaRPr lang="cs-CZ" sz="4000" b="1" dirty="0">
              <a:solidFill>
                <a:srgbClr val="0070C0"/>
              </a:solidFill>
            </a:endParaRPr>
          </a:p>
        </p:txBody>
      </p:sp>
      <p:sp>
        <p:nvSpPr>
          <p:cNvPr id="3" name="Zástupný symbol pro obsah 2"/>
          <p:cNvSpPr>
            <a:spLocks noGrp="1"/>
          </p:cNvSpPr>
          <p:nvPr>
            <p:ph idx="1"/>
          </p:nvPr>
        </p:nvSpPr>
        <p:spPr>
          <a:xfrm>
            <a:off x="457200" y="1196752"/>
            <a:ext cx="8507288" cy="5661248"/>
          </a:xfrm>
        </p:spPr>
        <p:txBody>
          <a:bodyPr>
            <a:normAutofit fontScale="77500" lnSpcReduction="20000"/>
          </a:bodyPr>
          <a:lstStyle/>
          <a:p>
            <a:pPr marL="0" indent="0">
              <a:buNone/>
            </a:pPr>
            <a:r>
              <a:rPr lang="cs-CZ" b="1" dirty="0" err="1" smtClean="0">
                <a:solidFill>
                  <a:srgbClr val="00B050"/>
                </a:solidFill>
              </a:rPr>
              <a:t>Definition</a:t>
            </a:r>
            <a:r>
              <a:rPr lang="cs-CZ" b="1" dirty="0" smtClean="0">
                <a:solidFill>
                  <a:srgbClr val="00B050"/>
                </a:solidFill>
              </a:rPr>
              <a:t> </a:t>
            </a:r>
            <a:r>
              <a:rPr lang="cs-CZ" b="1" dirty="0" err="1" smtClean="0">
                <a:solidFill>
                  <a:srgbClr val="00B050"/>
                </a:solidFill>
              </a:rPr>
              <a:t>of</a:t>
            </a:r>
            <a:r>
              <a:rPr lang="cs-CZ" b="1" dirty="0" smtClean="0">
                <a:solidFill>
                  <a:srgbClr val="00B050"/>
                </a:solidFill>
              </a:rPr>
              <a:t> </a:t>
            </a:r>
            <a:r>
              <a:rPr lang="cs-CZ" b="1" dirty="0" err="1" smtClean="0">
                <a:solidFill>
                  <a:srgbClr val="00B050"/>
                </a:solidFill>
              </a:rPr>
              <a:t>addiction</a:t>
            </a:r>
            <a:endParaRPr lang="cs-CZ" b="1" dirty="0" smtClean="0">
              <a:solidFill>
                <a:srgbClr val="00B050"/>
              </a:solidFill>
            </a:endParaRPr>
          </a:p>
          <a:p>
            <a:r>
              <a:rPr lang="en-US" dirty="0"/>
              <a:t>Recurrent drug use - addictive </a:t>
            </a:r>
            <a:r>
              <a:rPr lang="en-US" dirty="0" smtClean="0"/>
              <a:t>substance</a:t>
            </a:r>
            <a:endParaRPr lang="cs-CZ" dirty="0" smtClean="0"/>
          </a:p>
          <a:p>
            <a:r>
              <a:rPr lang="en-US" dirty="0" smtClean="0"/>
              <a:t>It </a:t>
            </a:r>
            <a:r>
              <a:rPr lang="en-US" dirty="0"/>
              <a:t>is manifested by changes in experience and </a:t>
            </a:r>
            <a:r>
              <a:rPr lang="en-US" dirty="0" smtClean="0"/>
              <a:t>behavior</a:t>
            </a:r>
            <a:endParaRPr lang="cs-CZ" dirty="0" smtClean="0"/>
          </a:p>
          <a:p>
            <a:r>
              <a:rPr lang="en-US" dirty="0" smtClean="0"/>
              <a:t>The </a:t>
            </a:r>
            <a:r>
              <a:rPr lang="en-US" dirty="0"/>
              <a:t>irresistibility of the urge to use the addictive substance continuously or periodically for its effects on the </a:t>
            </a:r>
            <a:r>
              <a:rPr lang="en-US" dirty="0" smtClean="0"/>
              <a:t>psyche</a:t>
            </a:r>
            <a:endParaRPr lang="cs-CZ" dirty="0" smtClean="0"/>
          </a:p>
          <a:p>
            <a:r>
              <a:rPr lang="en-US" dirty="0" smtClean="0">
                <a:solidFill>
                  <a:srgbClr val="00B050"/>
                </a:solidFill>
              </a:rPr>
              <a:t>Psychological </a:t>
            </a:r>
            <a:r>
              <a:rPr lang="en-US" dirty="0">
                <a:solidFill>
                  <a:srgbClr val="00B050"/>
                </a:solidFill>
              </a:rPr>
              <a:t>addiction </a:t>
            </a:r>
            <a:r>
              <a:rPr lang="en-US" dirty="0"/>
              <a:t>- </a:t>
            </a:r>
            <a:r>
              <a:rPr lang="cs-CZ" dirty="0" smtClean="0"/>
              <a:t>a</a:t>
            </a:r>
            <a:r>
              <a:rPr lang="en-US" dirty="0" smtClean="0"/>
              <a:t> </a:t>
            </a:r>
            <a:r>
              <a:rPr lang="en-US" dirty="0"/>
              <a:t>person thinks </a:t>
            </a:r>
            <a:r>
              <a:rPr lang="en-US" dirty="0" smtClean="0"/>
              <a:t>he</a:t>
            </a:r>
            <a:r>
              <a:rPr lang="cs-CZ" dirty="0" smtClean="0"/>
              <a:t>/</a:t>
            </a:r>
            <a:r>
              <a:rPr lang="cs-CZ" dirty="0" err="1" smtClean="0"/>
              <a:t>she</a:t>
            </a:r>
            <a:r>
              <a:rPr lang="en-US" dirty="0" smtClean="0"/>
              <a:t> need</a:t>
            </a:r>
            <a:r>
              <a:rPr lang="cs-CZ" dirty="0" smtClean="0"/>
              <a:t>s</a:t>
            </a:r>
            <a:r>
              <a:rPr lang="en-US" dirty="0" smtClean="0"/>
              <a:t> </a:t>
            </a:r>
            <a:r>
              <a:rPr lang="en-US" dirty="0"/>
              <a:t>to continue using the drug to cope with their lives</a:t>
            </a:r>
            <a:r>
              <a:rPr lang="en-US" dirty="0" smtClean="0"/>
              <a:t>.</a:t>
            </a:r>
            <a:endParaRPr lang="cs-CZ" dirty="0" smtClean="0"/>
          </a:p>
          <a:p>
            <a:r>
              <a:rPr lang="en-US" dirty="0" smtClean="0">
                <a:solidFill>
                  <a:srgbClr val="00B050"/>
                </a:solidFill>
              </a:rPr>
              <a:t>Physical </a:t>
            </a:r>
            <a:r>
              <a:rPr lang="cs-CZ" dirty="0" err="1" smtClean="0">
                <a:solidFill>
                  <a:srgbClr val="00B050"/>
                </a:solidFill>
              </a:rPr>
              <a:t>adiction</a:t>
            </a:r>
            <a:r>
              <a:rPr lang="en-US" dirty="0" smtClean="0"/>
              <a:t>- </a:t>
            </a:r>
            <a:r>
              <a:rPr lang="en-US" dirty="0"/>
              <a:t>the body becomes accustomed to the presence of the drug, and the individual has to use it (avoidance of the withdrawal syndrome)</a:t>
            </a:r>
            <a:br>
              <a:rPr lang="en-US" dirty="0"/>
            </a:br>
            <a:endParaRPr lang="cs-CZ" dirty="0" smtClean="0"/>
          </a:p>
          <a:p>
            <a:r>
              <a:rPr lang="en-US" dirty="0" smtClean="0">
                <a:solidFill>
                  <a:srgbClr val="00B050"/>
                </a:solidFill>
              </a:rPr>
              <a:t>Drug </a:t>
            </a:r>
            <a:r>
              <a:rPr lang="en-US" dirty="0">
                <a:solidFill>
                  <a:srgbClr val="00B050"/>
                </a:solidFill>
              </a:rPr>
              <a:t>addiction </a:t>
            </a:r>
            <a:r>
              <a:rPr lang="en-US" dirty="0"/>
              <a:t>(according to WHO, 1969) - The mental state of periodic or chronic intoxication that damages both individuals and </a:t>
            </a:r>
            <a:r>
              <a:rPr lang="en-US" dirty="0" smtClean="0"/>
              <a:t>society </a:t>
            </a:r>
            <a:r>
              <a:rPr lang="en-US" dirty="0"/>
              <a:t>caused by repeated use of the natural or synthetic drug </a:t>
            </a:r>
            <a:r>
              <a:rPr lang="en-US" dirty="0" smtClean="0"/>
              <a:t>"</a:t>
            </a:r>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Overview of the most common types of addiction</a:t>
            </a:r>
            <a:endParaRPr lang="cs-CZ" b="1" dirty="0">
              <a:solidFill>
                <a:srgbClr val="0070C0"/>
              </a:solidFill>
            </a:endParaRPr>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err="1">
                <a:solidFill>
                  <a:srgbClr val="00B050"/>
                </a:solidFill>
              </a:rPr>
              <a:t>Computers</a:t>
            </a:r>
            <a:r>
              <a:rPr lang="cs-CZ" dirty="0">
                <a:solidFill>
                  <a:srgbClr val="00B050"/>
                </a:solidFill>
              </a:rPr>
              <a:t> and </a:t>
            </a:r>
            <a:r>
              <a:rPr lang="cs-CZ" dirty="0" err="1">
                <a:solidFill>
                  <a:srgbClr val="00B050"/>
                </a:solidFill>
              </a:rPr>
              <a:t>the</a:t>
            </a:r>
            <a:r>
              <a:rPr lang="cs-CZ" dirty="0">
                <a:solidFill>
                  <a:srgbClr val="00B050"/>
                </a:solidFill>
              </a:rPr>
              <a:t> Internet</a:t>
            </a:r>
            <a:endParaRPr lang="cs-CZ" dirty="0" smtClean="0">
              <a:solidFill>
                <a:srgbClr val="00B050"/>
              </a:solidFill>
            </a:endParaRPr>
          </a:p>
          <a:p>
            <a:r>
              <a:rPr lang="en-US" dirty="0"/>
              <a:t>addictive and </a:t>
            </a:r>
            <a:r>
              <a:rPr lang="en-US" dirty="0" smtClean="0"/>
              <a:t>impulsive</a:t>
            </a:r>
            <a:endParaRPr lang="cs-CZ" dirty="0" smtClean="0"/>
          </a:p>
          <a:p>
            <a:r>
              <a:rPr lang="en-US" dirty="0" smtClean="0"/>
              <a:t>the </a:t>
            </a:r>
            <a:r>
              <a:rPr lang="en-US" dirty="0"/>
              <a:t>most endangered </a:t>
            </a:r>
            <a:r>
              <a:rPr lang="cs-CZ" dirty="0" err="1" smtClean="0"/>
              <a:t>is</a:t>
            </a:r>
            <a:r>
              <a:rPr lang="cs-CZ" dirty="0" smtClean="0"/>
              <a:t> </a:t>
            </a:r>
            <a:r>
              <a:rPr lang="en-US" dirty="0" smtClean="0"/>
              <a:t>child </a:t>
            </a:r>
            <a:r>
              <a:rPr lang="en-US" dirty="0"/>
              <a:t>population </a:t>
            </a:r>
            <a:r>
              <a:rPr lang="en-US" dirty="0" smtClean="0"/>
              <a:t>group</a:t>
            </a:r>
            <a:endParaRPr lang="cs-CZ" dirty="0" smtClean="0"/>
          </a:p>
          <a:p>
            <a:r>
              <a:rPr lang="en-US" dirty="0" smtClean="0"/>
              <a:t>individuals </a:t>
            </a:r>
            <a:r>
              <a:rPr lang="en-US" dirty="0"/>
              <a:t>neglect school </a:t>
            </a:r>
            <a:r>
              <a:rPr lang="en-US" dirty="0" smtClean="0"/>
              <a:t>responsibilities</a:t>
            </a:r>
            <a:endParaRPr lang="cs-CZ" dirty="0" smtClean="0"/>
          </a:p>
          <a:p>
            <a:r>
              <a:rPr lang="en-US" dirty="0" smtClean="0"/>
              <a:t>by </a:t>
            </a:r>
            <a:r>
              <a:rPr lang="en-US" dirty="0"/>
              <a:t>playing inappropriate games, the virtual world can coincide with the real </a:t>
            </a:r>
            <a:r>
              <a:rPr lang="en-US" dirty="0" smtClean="0"/>
              <a:t>world</a:t>
            </a:r>
            <a:endParaRPr lang="cs-CZ" dirty="0" smtClean="0"/>
          </a:p>
          <a:p>
            <a:r>
              <a:rPr lang="en-US" dirty="0" smtClean="0"/>
              <a:t>lower </a:t>
            </a:r>
            <a:r>
              <a:rPr lang="en-US" dirty="0"/>
              <a:t>social level due to frequent </a:t>
            </a:r>
            <a:r>
              <a:rPr lang="en-US" dirty="0" smtClean="0"/>
              <a:t>playing</a:t>
            </a:r>
            <a:endParaRPr lang="cs-CZ" dirty="0" smtClean="0"/>
          </a:p>
          <a:p>
            <a:r>
              <a:rPr lang="en-US" dirty="0" smtClean="0"/>
              <a:t>dangerous </a:t>
            </a:r>
            <a:r>
              <a:rPr lang="en-US" dirty="0"/>
              <a:t>encounters with a virtual person in </a:t>
            </a:r>
            <a:r>
              <a:rPr lang="en-US" dirty="0" smtClean="0"/>
              <a:t>reality</a:t>
            </a:r>
            <a:endParaRPr 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Overview of the most common types of addiction</a:t>
            </a:r>
            <a:endParaRPr lang="cs-CZ" b="1" dirty="0">
              <a:solidFill>
                <a:srgbClr val="0070C0"/>
              </a:solidFill>
            </a:endParaRPr>
          </a:p>
        </p:txBody>
      </p:sp>
      <p:sp>
        <p:nvSpPr>
          <p:cNvPr id="3" name="Zástupný symbol pro obsah 2"/>
          <p:cNvSpPr>
            <a:spLocks noGrp="1"/>
          </p:cNvSpPr>
          <p:nvPr>
            <p:ph idx="1"/>
          </p:nvPr>
        </p:nvSpPr>
        <p:spPr>
          <a:xfrm>
            <a:off x="467544" y="1556792"/>
            <a:ext cx="8229600" cy="5301208"/>
          </a:xfrm>
        </p:spPr>
        <p:txBody>
          <a:bodyPr>
            <a:normAutofit fontScale="77500" lnSpcReduction="20000"/>
          </a:bodyPr>
          <a:lstStyle/>
          <a:p>
            <a:pPr marL="0" indent="0">
              <a:buNone/>
            </a:pPr>
            <a:r>
              <a:rPr lang="cs-CZ" b="1" dirty="0" err="1">
                <a:solidFill>
                  <a:srgbClr val="00B050"/>
                </a:solidFill>
              </a:rPr>
              <a:t>Eating</a:t>
            </a:r>
            <a:r>
              <a:rPr lang="cs-CZ" b="1" dirty="0">
                <a:solidFill>
                  <a:srgbClr val="00B050"/>
                </a:solidFill>
              </a:rPr>
              <a:t> </a:t>
            </a:r>
            <a:r>
              <a:rPr lang="cs-CZ" b="1" dirty="0" err="1">
                <a:solidFill>
                  <a:srgbClr val="00B050"/>
                </a:solidFill>
              </a:rPr>
              <a:t>disorders</a:t>
            </a:r>
            <a:r>
              <a:rPr lang="cs-CZ" b="1" dirty="0"/>
              <a:t/>
            </a:r>
            <a:br>
              <a:rPr lang="cs-CZ" b="1" dirty="0"/>
            </a:br>
            <a:r>
              <a:rPr lang="cs-CZ" b="1" dirty="0" err="1"/>
              <a:t>Mental</a:t>
            </a:r>
            <a:r>
              <a:rPr lang="cs-CZ" b="1" dirty="0"/>
              <a:t> </a:t>
            </a:r>
            <a:r>
              <a:rPr lang="cs-CZ" b="1" dirty="0" err="1"/>
              <a:t>bulimia</a:t>
            </a:r>
            <a:endParaRPr lang="cs-CZ" b="1" dirty="0" smtClean="0"/>
          </a:p>
          <a:p>
            <a:r>
              <a:rPr lang="en-US" dirty="0"/>
              <a:t>It is a eating disorder where an individual (in most cases a woman) is suffering from repeated </a:t>
            </a:r>
            <a:r>
              <a:rPr lang="cs-CZ" dirty="0" err="1" smtClean="0"/>
              <a:t>fits</a:t>
            </a:r>
            <a:r>
              <a:rPr lang="cs-CZ" dirty="0" smtClean="0"/>
              <a:t> </a:t>
            </a:r>
            <a:r>
              <a:rPr lang="en-US" dirty="0" smtClean="0"/>
              <a:t>of </a:t>
            </a:r>
            <a:r>
              <a:rPr lang="en-US" dirty="0"/>
              <a:t>overeating and subsequently seeking an extreme solution to reduce the effects of already-consumed foods</a:t>
            </a:r>
            <a:r>
              <a:rPr lang="en-US" dirty="0" smtClean="0"/>
              <a:t>.</a:t>
            </a:r>
            <a:endParaRPr lang="cs-CZ" dirty="0" smtClean="0"/>
          </a:p>
          <a:p>
            <a:r>
              <a:rPr lang="en-US" dirty="0" smtClean="0"/>
              <a:t>Often </a:t>
            </a:r>
            <a:r>
              <a:rPr lang="en-US" dirty="0"/>
              <a:t>linked to mental </a:t>
            </a:r>
            <a:r>
              <a:rPr lang="en-US" dirty="0" smtClean="0"/>
              <a:t>anorexia</a:t>
            </a:r>
            <a:endParaRPr lang="cs-CZ" dirty="0" smtClean="0"/>
          </a:p>
          <a:p>
            <a:r>
              <a:rPr lang="en-US" dirty="0" smtClean="0"/>
              <a:t>After </a:t>
            </a:r>
            <a:r>
              <a:rPr lang="en-US" dirty="0"/>
              <a:t>a seizure, they are </a:t>
            </a:r>
            <a:r>
              <a:rPr lang="en-US" dirty="0" smtClean="0"/>
              <a:t>punish</a:t>
            </a:r>
            <a:r>
              <a:rPr lang="cs-CZ" dirty="0" err="1" smtClean="0"/>
              <a:t>ing</a:t>
            </a:r>
            <a:r>
              <a:rPr lang="cs-CZ" dirty="0" smtClean="0"/>
              <a:t> </a:t>
            </a:r>
            <a:r>
              <a:rPr lang="cs-CZ" dirty="0" err="1" smtClean="0"/>
              <a:t>themselves</a:t>
            </a:r>
            <a:r>
              <a:rPr lang="en-US" dirty="0" smtClean="0"/>
              <a:t> </a:t>
            </a:r>
            <a:r>
              <a:rPr lang="en-US" dirty="0"/>
              <a:t>by vomiting, using laxatives to reduce the effects of ingested foods as much as possible</a:t>
            </a:r>
            <a:r>
              <a:rPr lang="en-US" dirty="0" smtClean="0"/>
              <a:t>.</a:t>
            </a:r>
            <a:endParaRPr lang="cs-CZ" dirty="0" smtClean="0"/>
          </a:p>
          <a:p>
            <a:r>
              <a:rPr lang="en-US" dirty="0" smtClean="0"/>
              <a:t>Repeated </a:t>
            </a:r>
            <a:r>
              <a:rPr lang="en-US" dirty="0"/>
              <a:t>vomiting </a:t>
            </a:r>
            <a:r>
              <a:rPr lang="en-US" dirty="0" smtClean="0"/>
              <a:t>cause</a:t>
            </a:r>
            <a:r>
              <a:rPr lang="cs-CZ" dirty="0" smtClean="0"/>
              <a:t>s</a:t>
            </a:r>
            <a:r>
              <a:rPr lang="en-US" dirty="0" smtClean="0"/>
              <a:t>:</a:t>
            </a:r>
            <a:r>
              <a:rPr lang="en-US" dirty="0"/>
              <a:t/>
            </a:r>
            <a:br>
              <a:rPr lang="en-US" dirty="0"/>
            </a:br>
            <a:r>
              <a:rPr lang="en-US" dirty="0"/>
              <a:t>- increased muscle irritation,</a:t>
            </a:r>
            <a:br>
              <a:rPr lang="en-US" dirty="0"/>
            </a:br>
            <a:r>
              <a:rPr lang="en-US" dirty="0"/>
              <a:t>- epileptic seizures</a:t>
            </a:r>
            <a:br>
              <a:rPr lang="en-US" dirty="0"/>
            </a:br>
            <a:r>
              <a:rPr lang="en-US" dirty="0"/>
              <a:t>- heart disorders</a:t>
            </a:r>
            <a:br>
              <a:rPr lang="en-US" dirty="0"/>
            </a:br>
            <a:r>
              <a:rPr lang="en-US" dirty="0"/>
              <a:t>- muscle weakness </a:t>
            </a:r>
            <a:r>
              <a:rPr lang="en-US" dirty="0" smtClean="0"/>
              <a:t>...</a:t>
            </a:r>
            <a:endParaRPr lang="cs-CZ" dirty="0"/>
          </a:p>
          <a:p>
            <a:endParaRPr 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116632"/>
            <a:ext cx="8229600" cy="1143000"/>
          </a:xfrm>
        </p:spPr>
        <p:txBody>
          <a:bodyPr>
            <a:normAutofit fontScale="90000"/>
          </a:bodyPr>
          <a:lstStyle/>
          <a:p>
            <a:r>
              <a:rPr lang="en-US" dirty="0"/>
              <a:t>Overview of the most common types of addiction</a:t>
            </a:r>
            <a:endParaRPr lang="cs-CZ" b="1" dirty="0">
              <a:solidFill>
                <a:srgbClr val="0070C0"/>
              </a:solidFill>
            </a:endParaRPr>
          </a:p>
        </p:txBody>
      </p:sp>
      <p:sp>
        <p:nvSpPr>
          <p:cNvPr id="3" name="Zástupný symbol pro obsah 2"/>
          <p:cNvSpPr>
            <a:spLocks noGrp="1"/>
          </p:cNvSpPr>
          <p:nvPr>
            <p:ph idx="1"/>
          </p:nvPr>
        </p:nvSpPr>
        <p:spPr>
          <a:xfrm>
            <a:off x="457200" y="1340768"/>
            <a:ext cx="8435280" cy="5400600"/>
          </a:xfrm>
        </p:spPr>
        <p:txBody>
          <a:bodyPr>
            <a:normAutofit fontScale="25000" lnSpcReduction="20000"/>
          </a:bodyPr>
          <a:lstStyle/>
          <a:p>
            <a:pPr>
              <a:buNone/>
            </a:pPr>
            <a:r>
              <a:rPr lang="cs-CZ" sz="8000" b="1" dirty="0" err="1">
                <a:solidFill>
                  <a:srgbClr val="00B050"/>
                </a:solidFill>
              </a:rPr>
              <a:t>Mental</a:t>
            </a:r>
            <a:r>
              <a:rPr lang="cs-CZ" sz="8000" b="1" dirty="0">
                <a:solidFill>
                  <a:srgbClr val="00B050"/>
                </a:solidFill>
              </a:rPr>
              <a:t> </a:t>
            </a:r>
            <a:r>
              <a:rPr lang="cs-CZ" sz="8000" b="1" dirty="0" err="1">
                <a:solidFill>
                  <a:srgbClr val="00B050"/>
                </a:solidFill>
              </a:rPr>
              <a:t>anorexia</a:t>
            </a:r>
            <a:endParaRPr lang="cs-CZ" sz="8000" b="1" dirty="0">
              <a:solidFill>
                <a:srgbClr val="00B050"/>
              </a:solidFill>
            </a:endParaRPr>
          </a:p>
          <a:p>
            <a:r>
              <a:rPr lang="en-US" sz="8000" dirty="0"/>
              <a:t>There is an intentional reduction in body </a:t>
            </a:r>
            <a:r>
              <a:rPr lang="en-US" sz="8000" dirty="0" smtClean="0"/>
              <a:t>weight</a:t>
            </a:r>
            <a:endParaRPr lang="cs-CZ" sz="8000" dirty="0" smtClean="0"/>
          </a:p>
          <a:p>
            <a:r>
              <a:rPr lang="en-US" sz="8000" dirty="0" smtClean="0"/>
              <a:t>The </a:t>
            </a:r>
            <a:r>
              <a:rPr lang="en-US" sz="8000" dirty="0"/>
              <a:t>illness begins inconspicuously and for a long time may not be </a:t>
            </a:r>
            <a:r>
              <a:rPr lang="en-US" sz="8000" dirty="0" smtClean="0"/>
              <a:t>noticeable</a:t>
            </a:r>
            <a:endParaRPr lang="cs-CZ" sz="8000" dirty="0" smtClean="0"/>
          </a:p>
          <a:p>
            <a:r>
              <a:rPr lang="en-US" sz="8000" dirty="0" smtClean="0"/>
              <a:t>Thanks </a:t>
            </a:r>
            <a:r>
              <a:rPr lang="en-US" sz="8000" dirty="0"/>
              <a:t>to the inappropriate example of the perfect </a:t>
            </a:r>
            <a:r>
              <a:rPr lang="cs-CZ" sz="8000" dirty="0" smtClean="0"/>
              <a:t>body </a:t>
            </a:r>
            <a:r>
              <a:rPr lang="en-US" sz="8000" dirty="0" smtClean="0"/>
              <a:t>of </a:t>
            </a:r>
            <a:r>
              <a:rPr lang="en-US" sz="8000" dirty="0"/>
              <a:t>today's world, a lot of girls feel </a:t>
            </a:r>
            <a:r>
              <a:rPr lang="cs-CZ" sz="8000" dirty="0" err="1" smtClean="0"/>
              <a:t>thick</a:t>
            </a:r>
            <a:r>
              <a:rPr lang="cs-CZ" sz="8000" dirty="0" smtClean="0"/>
              <a:t> </a:t>
            </a:r>
            <a:r>
              <a:rPr lang="en-US" sz="8000" dirty="0" smtClean="0"/>
              <a:t>and </a:t>
            </a:r>
            <a:r>
              <a:rPr lang="en-US" sz="8000" dirty="0"/>
              <a:t>try to reduce their weight</a:t>
            </a:r>
            <a:r>
              <a:rPr lang="en-US" sz="8000" dirty="0" smtClean="0"/>
              <a:t>.</a:t>
            </a:r>
            <a:endParaRPr lang="cs-CZ" sz="8000" dirty="0" smtClean="0"/>
          </a:p>
          <a:p>
            <a:r>
              <a:rPr lang="en-US" sz="8000" dirty="0"/>
              <a:t>much more energy is emitted than it is </a:t>
            </a:r>
            <a:r>
              <a:rPr lang="en-US" sz="8000" dirty="0" smtClean="0"/>
              <a:t>received</a:t>
            </a:r>
            <a:endParaRPr lang="cs-CZ" sz="8000" dirty="0" smtClean="0"/>
          </a:p>
          <a:p>
            <a:r>
              <a:rPr lang="en-US" sz="8000" dirty="0" smtClean="0"/>
              <a:t>Hair </a:t>
            </a:r>
            <a:r>
              <a:rPr lang="en-US" sz="8000" dirty="0"/>
              <a:t>loss, nail breaking, bone </a:t>
            </a:r>
            <a:r>
              <a:rPr lang="cs-CZ" sz="8000" dirty="0" err="1" smtClean="0"/>
              <a:t>thinning</a:t>
            </a:r>
            <a:r>
              <a:rPr lang="en-US" sz="8000" dirty="0" smtClean="0"/>
              <a:t>, </a:t>
            </a:r>
            <a:r>
              <a:rPr lang="en-US" sz="8000" dirty="0"/>
              <a:t>osteoporosis, cold </a:t>
            </a:r>
            <a:r>
              <a:rPr lang="cs-CZ" sz="8000" dirty="0" smtClean="0"/>
              <a:t>sensitivity</a:t>
            </a:r>
            <a:r>
              <a:rPr lang="en-US" sz="8000" dirty="0" smtClean="0"/>
              <a:t>, </a:t>
            </a:r>
            <a:r>
              <a:rPr lang="en-US" sz="8000" dirty="0"/>
              <a:t>psychological problems and </a:t>
            </a:r>
            <a:r>
              <a:rPr lang="en-US" sz="8000" dirty="0" smtClean="0"/>
              <a:t>irritability</a:t>
            </a:r>
            <a:endParaRPr lang="cs-CZ" sz="8000" dirty="0" smtClean="0"/>
          </a:p>
          <a:p>
            <a:r>
              <a:rPr lang="en-US" sz="8000" dirty="0" smtClean="0"/>
              <a:t>It </a:t>
            </a:r>
            <a:r>
              <a:rPr lang="en-US" sz="8000" dirty="0"/>
              <a:t>sometimes results in omission of menstruation and infertility, organ </a:t>
            </a:r>
            <a:r>
              <a:rPr lang="en-US" sz="8000" dirty="0" smtClean="0"/>
              <a:t>damage</a:t>
            </a:r>
            <a:endParaRPr lang="cs-CZ" sz="8000" dirty="0" smtClean="0"/>
          </a:p>
          <a:p>
            <a:r>
              <a:rPr lang="en-US" sz="8000" dirty="0" smtClean="0"/>
              <a:t>A </a:t>
            </a:r>
            <a:r>
              <a:rPr lang="en-US" sz="8000" dirty="0"/>
              <a:t>large percentage of suicidal </a:t>
            </a:r>
            <a:r>
              <a:rPr lang="en-US" sz="8000" dirty="0" smtClean="0"/>
              <a:t>tendencies</a:t>
            </a:r>
            <a:endParaRPr lang="cs-CZ" sz="8000" dirty="0" smtClean="0"/>
          </a:p>
          <a:p>
            <a:r>
              <a:rPr lang="en-US" sz="8000" dirty="0" smtClean="0"/>
              <a:t>The </a:t>
            </a:r>
            <a:r>
              <a:rPr lang="en-US" sz="8000" dirty="0"/>
              <a:t>treatment is very lengthy and takes place in specialized institutions and clinics</a:t>
            </a:r>
            <a:r>
              <a:rPr lang="en-US" sz="8000" dirty="0" smtClean="0"/>
              <a:t>.</a:t>
            </a:r>
            <a:endParaRPr lang="cs-CZ" sz="8000" dirty="0"/>
          </a:p>
          <a:p>
            <a:pPr>
              <a:buNone/>
            </a:pPr>
            <a:endParaRPr lang="cs-CZ" sz="8000" dirty="0"/>
          </a:p>
          <a:p>
            <a:pPr>
              <a:buNone/>
            </a:pPr>
            <a:r>
              <a:rPr lang="cs-CZ" sz="8000" b="1" dirty="0" err="1">
                <a:solidFill>
                  <a:srgbClr val="00B050"/>
                </a:solidFill>
              </a:rPr>
              <a:t>Overeating</a:t>
            </a:r>
            <a:endParaRPr lang="cs-CZ" sz="8000" b="1" dirty="0">
              <a:solidFill>
                <a:srgbClr val="00B050"/>
              </a:solidFill>
            </a:endParaRPr>
          </a:p>
          <a:p>
            <a:r>
              <a:rPr lang="en-US" sz="8000" dirty="0"/>
              <a:t>Associated with other mental disorders, they usually follow a traumatic situation (loss of a close relative, operations, accidents, injuries and other stressful situations</a:t>
            </a:r>
            <a:r>
              <a:rPr lang="en-US" sz="8000" dirty="0" smtClean="0"/>
              <a:t>).</a:t>
            </a:r>
            <a:endParaRPr lang="cs-CZ" sz="8000" dirty="0" smtClean="0"/>
          </a:p>
          <a:p>
            <a:r>
              <a:rPr lang="en-US" sz="8000" dirty="0" smtClean="0"/>
              <a:t>It </a:t>
            </a:r>
            <a:r>
              <a:rPr lang="en-US" sz="8000" dirty="0"/>
              <a:t>leads to obesity with its health </a:t>
            </a:r>
            <a:r>
              <a:rPr lang="en-US" sz="8000" dirty="0" smtClean="0"/>
              <a:t>consequences</a:t>
            </a:r>
            <a:endParaRPr lang="cs-CZ" sz="8000" dirty="0"/>
          </a:p>
          <a:p>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Overview of the most commonly used addictive substances</a:t>
            </a:r>
            <a:endParaRPr lang="cs-CZ" b="1" dirty="0">
              <a:solidFill>
                <a:srgbClr val="0070C0"/>
              </a:solidFill>
            </a:endParaRPr>
          </a:p>
        </p:txBody>
      </p:sp>
      <p:sp>
        <p:nvSpPr>
          <p:cNvPr id="3" name="Zástupný symbol pro obsah 2"/>
          <p:cNvSpPr>
            <a:spLocks noGrp="1"/>
          </p:cNvSpPr>
          <p:nvPr>
            <p:ph idx="1"/>
          </p:nvPr>
        </p:nvSpPr>
        <p:spPr>
          <a:xfrm>
            <a:off x="457200" y="1600200"/>
            <a:ext cx="8363272" cy="4925144"/>
          </a:xfrm>
        </p:spPr>
        <p:txBody>
          <a:bodyPr>
            <a:normAutofit fontScale="85000" lnSpcReduction="20000"/>
          </a:bodyPr>
          <a:lstStyle/>
          <a:p>
            <a:pPr marL="0" indent="0">
              <a:buNone/>
            </a:pPr>
            <a:r>
              <a:rPr lang="cs-CZ" b="1" dirty="0" err="1">
                <a:solidFill>
                  <a:srgbClr val="00B050"/>
                </a:solidFill>
              </a:rPr>
              <a:t>Alcohol</a:t>
            </a:r>
            <a:r>
              <a:rPr lang="cs-CZ" b="1" dirty="0">
                <a:solidFill>
                  <a:srgbClr val="00B050"/>
                </a:solidFill>
              </a:rPr>
              <a:t> </a:t>
            </a:r>
            <a:r>
              <a:rPr lang="cs-CZ" b="1" dirty="0" err="1">
                <a:solidFill>
                  <a:srgbClr val="00B050"/>
                </a:solidFill>
              </a:rPr>
              <a:t>addiction</a:t>
            </a:r>
            <a:endParaRPr lang="cs-CZ" b="1" dirty="0" smtClean="0">
              <a:solidFill>
                <a:srgbClr val="00B050"/>
              </a:solidFill>
            </a:endParaRPr>
          </a:p>
          <a:p>
            <a:r>
              <a:rPr lang="cs-CZ" dirty="0" err="1" smtClean="0"/>
              <a:t>Due</a:t>
            </a:r>
            <a:r>
              <a:rPr lang="cs-CZ" dirty="0" smtClean="0"/>
              <a:t> </a:t>
            </a:r>
            <a:r>
              <a:rPr lang="en-US" dirty="0" smtClean="0"/>
              <a:t>to </a:t>
            </a:r>
            <a:r>
              <a:rPr lang="en-US" dirty="0"/>
              <a:t>the simplicity of the chemical structure of alcohol, the penetration into the tissues is very fast and simple. It passes through the mucous membrane </a:t>
            </a:r>
            <a:r>
              <a:rPr lang="cs-CZ" dirty="0" err="1" smtClean="0"/>
              <a:t>of</a:t>
            </a:r>
            <a:r>
              <a:rPr lang="en-US" dirty="0" smtClean="0"/>
              <a:t> </a:t>
            </a:r>
            <a:r>
              <a:rPr lang="en-US" dirty="0"/>
              <a:t>the digestive tract and </a:t>
            </a:r>
            <a:r>
              <a:rPr lang="en-US" dirty="0" smtClean="0"/>
              <a:t>into </a:t>
            </a:r>
            <a:r>
              <a:rPr lang="en-US" dirty="0"/>
              <a:t>the bloodstream</a:t>
            </a:r>
            <a:r>
              <a:rPr lang="en-US" dirty="0" smtClean="0"/>
              <a:t>.</a:t>
            </a:r>
            <a:endParaRPr lang="cs-CZ" dirty="0" smtClean="0"/>
          </a:p>
          <a:p>
            <a:r>
              <a:rPr lang="en-US" dirty="0" smtClean="0"/>
              <a:t>Liver </a:t>
            </a:r>
            <a:r>
              <a:rPr lang="en-US" dirty="0"/>
              <a:t>cirrhosis, mucosal damage, nerve inflammation, and alcoholic </a:t>
            </a:r>
            <a:r>
              <a:rPr lang="en-US" dirty="0" smtClean="0"/>
              <a:t>stress</a:t>
            </a:r>
            <a:endParaRPr lang="cs-CZ" dirty="0" smtClean="0"/>
          </a:p>
          <a:p>
            <a:r>
              <a:rPr lang="en-US" dirty="0" smtClean="0"/>
              <a:t>Together </a:t>
            </a:r>
            <a:r>
              <a:rPr lang="en-US" dirty="0"/>
              <a:t>with cigarette smoking, it affects the cancer of the tongue, the oral cavity, the larynx, the pharynx and the esophagus</a:t>
            </a:r>
            <a:r>
              <a:rPr lang="en-US" dirty="0" smtClean="0"/>
              <a:t>.</a:t>
            </a:r>
            <a:endParaRPr lang="cs-CZ" dirty="0" smtClean="0"/>
          </a:p>
          <a:p>
            <a:r>
              <a:rPr lang="en-US" dirty="0" smtClean="0"/>
              <a:t>Psychological </a:t>
            </a:r>
            <a:r>
              <a:rPr lang="en-US" dirty="0"/>
              <a:t>consequences, the so-called delirium of tremens (hallucinations), psychoses - the worsening of social as well as family ties</a:t>
            </a:r>
            <a:r>
              <a:rPr lang="en-US" dirty="0" smtClean="0"/>
              <a:t>.</a:t>
            </a:r>
            <a:endParaRPr lang="cs-CZ" dirty="0"/>
          </a:p>
          <a:p>
            <a:endParaRPr lang="cs-CZ" dirty="0"/>
          </a:p>
          <a:p>
            <a:endParaRPr lang="cs-CZ"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88640"/>
            <a:ext cx="8229600" cy="936104"/>
          </a:xfrm>
        </p:spPr>
        <p:txBody>
          <a:bodyPr>
            <a:normAutofit fontScale="90000"/>
          </a:bodyPr>
          <a:lstStyle/>
          <a:p>
            <a:r>
              <a:rPr lang="en-US" dirty="0"/>
              <a:t>Overview of the most commonly used addictive substances</a:t>
            </a:r>
            <a:endParaRPr lang="cs-CZ" b="1" dirty="0">
              <a:solidFill>
                <a:srgbClr val="0070C0"/>
              </a:solidFill>
            </a:endParaRPr>
          </a:p>
        </p:txBody>
      </p:sp>
      <p:sp>
        <p:nvSpPr>
          <p:cNvPr id="3" name="Zástupný symbol pro obsah 2"/>
          <p:cNvSpPr>
            <a:spLocks noGrp="1"/>
          </p:cNvSpPr>
          <p:nvPr>
            <p:ph idx="1"/>
          </p:nvPr>
        </p:nvSpPr>
        <p:spPr>
          <a:xfrm>
            <a:off x="323528" y="1268760"/>
            <a:ext cx="8568952" cy="5472608"/>
          </a:xfrm>
        </p:spPr>
        <p:txBody>
          <a:bodyPr>
            <a:normAutofit fontScale="62500" lnSpcReduction="20000"/>
          </a:bodyPr>
          <a:lstStyle/>
          <a:p>
            <a:pPr>
              <a:buNone/>
            </a:pPr>
            <a:r>
              <a:rPr lang="cs-CZ" b="1" dirty="0" err="1" smtClean="0"/>
              <a:t>Opioids</a:t>
            </a:r>
            <a:r>
              <a:rPr lang="cs-CZ" b="1" dirty="0" smtClean="0"/>
              <a:t>                                                                                                                                                </a:t>
            </a:r>
            <a:endParaRPr lang="cs-CZ" dirty="0"/>
          </a:p>
          <a:p>
            <a:r>
              <a:rPr lang="en-US" dirty="0"/>
              <a:t>Made from dried sap of immature poppy, </a:t>
            </a:r>
            <a:r>
              <a:rPr lang="cs-CZ" dirty="0" smtClean="0"/>
              <a:t>but </a:t>
            </a:r>
            <a:r>
              <a:rPr lang="en-US" dirty="0" smtClean="0"/>
              <a:t>they </a:t>
            </a:r>
            <a:r>
              <a:rPr lang="en-US" dirty="0"/>
              <a:t>are also semi-synthetic and synthetic</a:t>
            </a:r>
            <a:r>
              <a:rPr lang="en-US" dirty="0" smtClean="0"/>
              <a:t>.</a:t>
            </a:r>
            <a:endParaRPr lang="cs-CZ" dirty="0" smtClean="0"/>
          </a:p>
          <a:p>
            <a:r>
              <a:rPr lang="en-US" dirty="0" smtClean="0"/>
              <a:t>Effects </a:t>
            </a:r>
            <a:r>
              <a:rPr lang="en-US" dirty="0"/>
              <a:t>may be euphoria, but it mainly has suppressive effects - somnolence, feelings of </a:t>
            </a:r>
            <a:r>
              <a:rPr lang="cs-CZ" dirty="0" err="1" smtClean="0"/>
              <a:t>vomiting</a:t>
            </a:r>
            <a:r>
              <a:rPr lang="cs-CZ" dirty="0" smtClean="0"/>
              <a:t> </a:t>
            </a:r>
            <a:r>
              <a:rPr lang="en-US" dirty="0" smtClean="0"/>
              <a:t>and confusion</a:t>
            </a:r>
            <a:endParaRPr lang="cs-CZ" dirty="0" smtClean="0"/>
          </a:p>
          <a:p>
            <a:r>
              <a:rPr lang="en-US" dirty="0" smtClean="0"/>
              <a:t>Dependence </a:t>
            </a:r>
            <a:r>
              <a:rPr lang="en-US" dirty="0"/>
              <a:t>on opiates is also </a:t>
            </a:r>
            <a:r>
              <a:rPr lang="en-US" dirty="0" smtClean="0"/>
              <a:t>threaten</a:t>
            </a:r>
            <a:r>
              <a:rPr lang="cs-CZ" dirty="0" err="1" smtClean="0"/>
              <a:t>ing</a:t>
            </a:r>
            <a:r>
              <a:rPr lang="cs-CZ" dirty="0" smtClean="0"/>
              <a:t> </a:t>
            </a:r>
            <a:r>
              <a:rPr lang="en-US" dirty="0" smtClean="0"/>
              <a:t>people </a:t>
            </a:r>
            <a:r>
              <a:rPr lang="en-US" dirty="0"/>
              <a:t>who use them for health </a:t>
            </a:r>
            <a:r>
              <a:rPr lang="en-US" dirty="0" smtClean="0"/>
              <a:t>reasons</a:t>
            </a:r>
            <a:endParaRPr lang="cs-CZ" dirty="0" smtClean="0"/>
          </a:p>
          <a:p>
            <a:r>
              <a:rPr lang="en-US" dirty="0" smtClean="0"/>
              <a:t>They </a:t>
            </a:r>
            <a:r>
              <a:rPr lang="en-US" dirty="0"/>
              <a:t>cause psychic and somatic </a:t>
            </a:r>
            <a:r>
              <a:rPr lang="en-US" dirty="0" smtClean="0"/>
              <a:t>addiction</a:t>
            </a:r>
            <a:endParaRPr lang="cs-CZ" dirty="0" smtClean="0"/>
          </a:p>
          <a:p>
            <a:r>
              <a:rPr lang="en-US" dirty="0" smtClean="0"/>
              <a:t>Heroin</a:t>
            </a:r>
            <a:r>
              <a:rPr lang="en-US" dirty="0"/>
              <a:t>, codeine, morphine, opium, hydromorphone, </a:t>
            </a:r>
            <a:r>
              <a:rPr lang="en-US" dirty="0" err="1"/>
              <a:t>braun</a:t>
            </a:r>
            <a:r>
              <a:rPr lang="en-US" dirty="0"/>
              <a:t> and </a:t>
            </a:r>
            <a:r>
              <a:rPr lang="en-US" dirty="0" smtClean="0"/>
              <a:t>methadone</a:t>
            </a:r>
            <a:endParaRPr lang="cs-CZ" dirty="0"/>
          </a:p>
          <a:p>
            <a:pPr>
              <a:buNone/>
            </a:pPr>
            <a:r>
              <a:rPr lang="cs-CZ" dirty="0"/>
              <a:t> </a:t>
            </a:r>
          </a:p>
          <a:p>
            <a:pPr>
              <a:buNone/>
            </a:pPr>
            <a:r>
              <a:rPr lang="cs-CZ" b="1" dirty="0" err="1" smtClean="0"/>
              <a:t>Kanabinoids</a:t>
            </a:r>
            <a:r>
              <a:rPr lang="cs-CZ" b="1" dirty="0" smtClean="0"/>
              <a:t>                      </a:t>
            </a:r>
            <a:r>
              <a:rPr lang="cs-CZ" dirty="0" smtClean="0"/>
              <a:t>                                                                                                                                  </a:t>
            </a:r>
            <a:endParaRPr lang="cs-CZ" dirty="0"/>
          </a:p>
          <a:p>
            <a:r>
              <a:rPr lang="en-US" dirty="0" smtClean="0"/>
              <a:t>Marijuana</a:t>
            </a:r>
            <a:endParaRPr lang="cs-CZ" dirty="0" smtClean="0"/>
          </a:p>
          <a:p>
            <a:r>
              <a:rPr lang="en-US" dirty="0" smtClean="0"/>
              <a:t>One </a:t>
            </a:r>
            <a:r>
              <a:rPr lang="en-US" dirty="0"/>
              <a:t>of the most commonly used addictive substances in the Czech </a:t>
            </a:r>
            <a:r>
              <a:rPr lang="en-US" dirty="0" smtClean="0"/>
              <a:t>Republic</a:t>
            </a:r>
            <a:endParaRPr lang="cs-CZ" dirty="0" smtClean="0"/>
          </a:p>
          <a:p>
            <a:r>
              <a:rPr lang="en-US" dirty="0" smtClean="0"/>
              <a:t>It </a:t>
            </a:r>
            <a:r>
              <a:rPr lang="en-US" dirty="0"/>
              <a:t>is a natural substance that comes from Indian </a:t>
            </a:r>
            <a:r>
              <a:rPr lang="en-US" dirty="0" smtClean="0"/>
              <a:t>cannabis</a:t>
            </a:r>
            <a:endParaRPr lang="cs-CZ" dirty="0" smtClean="0"/>
          </a:p>
          <a:p>
            <a:r>
              <a:rPr lang="en-US" dirty="0" smtClean="0"/>
              <a:t>Euphoria</a:t>
            </a:r>
            <a:r>
              <a:rPr lang="en-US" dirty="0"/>
              <a:t>, deterioration in coordination, distorted perception of time and space, increased sensitivity to some stimuli, accelerated or slowed thinking, </a:t>
            </a:r>
            <a:r>
              <a:rPr lang="cs-CZ" dirty="0" err="1" smtClean="0"/>
              <a:t>groundless</a:t>
            </a:r>
            <a:r>
              <a:rPr lang="cs-CZ" dirty="0" smtClean="0"/>
              <a:t> </a:t>
            </a:r>
            <a:r>
              <a:rPr lang="en-US" dirty="0" smtClean="0"/>
              <a:t>laughter</a:t>
            </a:r>
            <a:endParaRPr lang="cs-CZ" dirty="0" smtClean="0"/>
          </a:p>
          <a:p>
            <a:r>
              <a:rPr lang="en-US" dirty="0" smtClean="0"/>
              <a:t>Health </a:t>
            </a:r>
            <a:r>
              <a:rPr lang="en-US" dirty="0"/>
              <a:t>risks are: respiratory tract inflammation (bronchitis), lung </a:t>
            </a:r>
            <a:r>
              <a:rPr lang="cs-CZ" dirty="0" err="1" smtClean="0"/>
              <a:t>cancer</a:t>
            </a:r>
            <a:r>
              <a:rPr lang="en-US" dirty="0" smtClean="0"/>
              <a:t>, </a:t>
            </a:r>
            <a:r>
              <a:rPr lang="en-US" dirty="0"/>
              <a:t>impaired attention and memory, psychotic </a:t>
            </a:r>
            <a:r>
              <a:rPr lang="en-US" dirty="0" smtClean="0"/>
              <a:t>symptoms</a:t>
            </a:r>
            <a:endParaRPr lang="cs-CZ" dirty="0"/>
          </a:p>
        </p:txBody>
      </p:sp>
      <p:pic>
        <p:nvPicPr>
          <p:cNvPr id="4" name="Obráze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96944" y="656692"/>
            <a:ext cx="1800200" cy="888099"/>
          </a:xfrm>
          <a:prstGeom prst="rect">
            <a:avLst/>
          </a:prstGeom>
        </p:spPr>
      </p:pic>
      <p:pic>
        <p:nvPicPr>
          <p:cNvPr id="5" name="Obrázek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68752" y="3789040"/>
            <a:ext cx="1763688" cy="992075"/>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Overview of the most commonly used addictive substances</a:t>
            </a:r>
            <a:endParaRPr lang="cs-CZ" b="1" dirty="0">
              <a:solidFill>
                <a:srgbClr val="0070C0"/>
              </a:solidFill>
            </a:endParaRPr>
          </a:p>
        </p:txBody>
      </p:sp>
      <p:sp>
        <p:nvSpPr>
          <p:cNvPr id="3" name="Zástupný symbol pro obsah 2"/>
          <p:cNvSpPr>
            <a:spLocks noGrp="1"/>
          </p:cNvSpPr>
          <p:nvPr>
            <p:ph idx="1"/>
          </p:nvPr>
        </p:nvSpPr>
        <p:spPr>
          <a:xfrm>
            <a:off x="457200" y="1937133"/>
            <a:ext cx="8507288" cy="3845024"/>
          </a:xfrm>
        </p:spPr>
        <p:txBody>
          <a:bodyPr>
            <a:normAutofit fontScale="25000" lnSpcReduction="20000"/>
          </a:bodyPr>
          <a:lstStyle/>
          <a:p>
            <a:pPr>
              <a:buNone/>
            </a:pPr>
            <a:r>
              <a:rPr lang="cs-CZ" sz="9600" b="1" dirty="0" err="1">
                <a:solidFill>
                  <a:srgbClr val="00B050"/>
                </a:solidFill>
              </a:rPr>
              <a:t>Hallucinogenic</a:t>
            </a:r>
            <a:r>
              <a:rPr lang="cs-CZ" sz="9600" b="1" dirty="0">
                <a:solidFill>
                  <a:srgbClr val="00B050"/>
                </a:solidFill>
              </a:rPr>
              <a:t> </a:t>
            </a:r>
            <a:r>
              <a:rPr lang="cs-CZ" sz="9600" b="1" dirty="0" err="1">
                <a:solidFill>
                  <a:srgbClr val="00B050"/>
                </a:solidFill>
              </a:rPr>
              <a:t>fungi</a:t>
            </a:r>
            <a:r>
              <a:rPr lang="cs-CZ" sz="9600" b="1" dirty="0">
                <a:solidFill>
                  <a:srgbClr val="00B050"/>
                </a:solidFill>
              </a:rPr>
              <a:t> and LSD</a:t>
            </a:r>
          </a:p>
          <a:p>
            <a:r>
              <a:rPr lang="en-US" sz="9600" dirty="0" err="1"/>
              <a:t>psilocybe</a:t>
            </a:r>
            <a:r>
              <a:rPr lang="en-US" sz="9600" dirty="0"/>
              <a:t> </a:t>
            </a:r>
            <a:r>
              <a:rPr lang="en-US" sz="9600" dirty="0" smtClean="0"/>
              <a:t>mushroom</a:t>
            </a:r>
            <a:r>
              <a:rPr lang="cs-CZ" sz="9600" dirty="0" smtClean="0"/>
              <a:t> -</a:t>
            </a:r>
            <a:r>
              <a:rPr lang="en-US" sz="9600" dirty="0" smtClean="0"/>
              <a:t> </a:t>
            </a:r>
            <a:r>
              <a:rPr lang="en-US" sz="9600" dirty="0"/>
              <a:t>used in raw, but also in heat-treated </a:t>
            </a:r>
            <a:r>
              <a:rPr lang="en-US" sz="9600" dirty="0" smtClean="0"/>
              <a:t>form</a:t>
            </a:r>
            <a:endParaRPr lang="cs-CZ" sz="9600" dirty="0" smtClean="0"/>
          </a:p>
          <a:p>
            <a:r>
              <a:rPr lang="en-US" sz="9600" dirty="0" smtClean="0"/>
              <a:t>LSD </a:t>
            </a:r>
            <a:r>
              <a:rPr lang="en-US" sz="9600" dirty="0"/>
              <a:t>is lysergic </a:t>
            </a:r>
            <a:r>
              <a:rPr lang="en-US" sz="9600" dirty="0" err="1" smtClean="0"/>
              <a:t>diethamide</a:t>
            </a:r>
            <a:endParaRPr lang="cs-CZ" sz="9600" dirty="0" smtClean="0"/>
          </a:p>
          <a:p>
            <a:r>
              <a:rPr lang="en-US" sz="9600" dirty="0" smtClean="0"/>
              <a:t>Hallucinogens </a:t>
            </a:r>
            <a:r>
              <a:rPr lang="en-US" sz="9600" dirty="0"/>
              <a:t>are abused to induce altered sensory perception, hallucinations, another view of time and space, </a:t>
            </a:r>
            <a:r>
              <a:rPr lang="cs-CZ" sz="9600" dirty="0" err="1" smtClean="0"/>
              <a:t>another</a:t>
            </a:r>
            <a:r>
              <a:rPr lang="cs-CZ" sz="9600" dirty="0" smtClean="0"/>
              <a:t> </a:t>
            </a:r>
            <a:r>
              <a:rPr lang="cs-CZ" sz="9600" dirty="0" err="1" smtClean="0"/>
              <a:t>view</a:t>
            </a:r>
            <a:r>
              <a:rPr lang="cs-CZ" sz="9600" dirty="0" smtClean="0"/>
              <a:t> on </a:t>
            </a:r>
            <a:r>
              <a:rPr lang="en-US" sz="9600" dirty="0" smtClean="0"/>
              <a:t>the </a:t>
            </a:r>
            <a:r>
              <a:rPr lang="en-US" sz="9600" dirty="0"/>
              <a:t>person's own</a:t>
            </a:r>
            <a:r>
              <a:rPr lang="en-US" sz="9600" dirty="0" smtClean="0"/>
              <a:t>.</a:t>
            </a:r>
            <a:endParaRPr lang="cs-CZ" sz="9600" dirty="0" smtClean="0"/>
          </a:p>
          <a:p>
            <a:r>
              <a:rPr lang="en-US" sz="9600" dirty="0" smtClean="0"/>
              <a:t>enlargement </a:t>
            </a:r>
            <a:r>
              <a:rPr lang="en-US" sz="9600" dirty="0"/>
              <a:t>of the pupils, flushing in the face, increased sweating, tremor, dizziness, dry mouth, nausea, perception disorders, euphoria, sometimes </a:t>
            </a:r>
            <a:r>
              <a:rPr lang="en-US" sz="9600" dirty="0" smtClean="0"/>
              <a:t>anxiety </a:t>
            </a:r>
            <a:r>
              <a:rPr lang="en-US" sz="9600" dirty="0"/>
              <a:t>and depression, over-estimation of self-abilities</a:t>
            </a:r>
            <a:r>
              <a:rPr lang="en-US" sz="9600" dirty="0" smtClean="0"/>
              <a:t>,</a:t>
            </a:r>
            <a:r>
              <a:rPr lang="cs-CZ" sz="9600" dirty="0"/>
              <a:t> </a:t>
            </a:r>
            <a:r>
              <a:rPr lang="cs-CZ" sz="9600" dirty="0" err="1"/>
              <a:t>faults</a:t>
            </a:r>
            <a:r>
              <a:rPr lang="cs-CZ" sz="9600" dirty="0"/>
              <a:t> </a:t>
            </a:r>
            <a:r>
              <a:rPr lang="cs-CZ" sz="9600" dirty="0" err="1"/>
              <a:t>of</a:t>
            </a:r>
            <a:r>
              <a:rPr lang="cs-CZ" sz="9600" dirty="0"/>
              <a:t> </a:t>
            </a:r>
            <a:r>
              <a:rPr lang="cs-CZ" sz="9600" dirty="0" err="1"/>
              <a:t>judgment</a:t>
            </a:r>
            <a:r>
              <a:rPr lang="cs-CZ" sz="9600" dirty="0"/>
              <a:t>, </a:t>
            </a:r>
            <a:r>
              <a:rPr lang="cs-CZ" sz="9600" dirty="0" err="1" smtClean="0"/>
              <a:t>delusions</a:t>
            </a:r>
            <a:endParaRPr lang="cs-CZ" sz="9600" dirty="0" smtClean="0"/>
          </a:p>
          <a:p>
            <a:r>
              <a:rPr lang="en-US" sz="9600" dirty="0" smtClean="0"/>
              <a:t>due </a:t>
            </a:r>
            <a:r>
              <a:rPr lang="en-US" sz="9600" dirty="0"/>
              <a:t>to anxiety </a:t>
            </a:r>
            <a:r>
              <a:rPr lang="cs-CZ" sz="9600" dirty="0" smtClean="0"/>
              <a:t>a</a:t>
            </a:r>
            <a:r>
              <a:rPr lang="en-US" sz="9600" dirty="0" err="1" smtClean="0"/>
              <a:t>ggression</a:t>
            </a:r>
            <a:r>
              <a:rPr lang="en-US" sz="9600" dirty="0" smtClean="0"/>
              <a:t> </a:t>
            </a:r>
            <a:r>
              <a:rPr lang="cs-CZ" sz="9600" dirty="0" smtClean="0"/>
              <a:t>to </a:t>
            </a:r>
            <a:r>
              <a:rPr lang="cs-CZ" sz="9600" dirty="0" err="1" smtClean="0"/>
              <a:t>yourself</a:t>
            </a:r>
            <a:r>
              <a:rPr lang="cs-CZ" sz="9600" dirty="0" smtClean="0"/>
              <a:t> and </a:t>
            </a:r>
            <a:r>
              <a:rPr lang="cs-CZ" sz="9600" dirty="0" err="1" smtClean="0"/>
              <a:t>surrounding</a:t>
            </a:r>
            <a:r>
              <a:rPr lang="cs-CZ" sz="9600" dirty="0" smtClean="0"/>
              <a:t> </a:t>
            </a:r>
            <a:r>
              <a:rPr lang="en-US" sz="9600" dirty="0" smtClean="0"/>
              <a:t>may </a:t>
            </a:r>
            <a:r>
              <a:rPr lang="en-US" sz="9600" dirty="0"/>
              <a:t>occur </a:t>
            </a:r>
            <a:endParaRPr lang="cs-CZ" sz="9600" dirty="0" smtClean="0"/>
          </a:p>
          <a:p>
            <a:r>
              <a:rPr lang="en-US" sz="9600" dirty="0" smtClean="0"/>
              <a:t>There </a:t>
            </a:r>
            <a:r>
              <a:rPr lang="en-US" sz="9600" dirty="0"/>
              <a:t>is overheating of the body, irresistible thirst, </a:t>
            </a:r>
            <a:r>
              <a:rPr lang="en-US" sz="9600" dirty="0" smtClean="0"/>
              <a:t>restlessness</a:t>
            </a:r>
            <a:endParaRPr lang="cs-CZ" sz="9600" dirty="0"/>
          </a:p>
          <a:p>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87704" y="771141"/>
            <a:ext cx="1899096" cy="1407722"/>
          </a:xfrm>
          <a:prstGeom prst="rect">
            <a:avLst/>
          </a:prstGeo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16632"/>
            <a:ext cx="8229600" cy="1143000"/>
          </a:xfrm>
        </p:spPr>
        <p:txBody>
          <a:bodyPr>
            <a:normAutofit fontScale="90000"/>
          </a:bodyPr>
          <a:lstStyle/>
          <a:p>
            <a:r>
              <a:rPr lang="en-US" dirty="0"/>
              <a:t>Overview of the most commonly used addictive substances</a:t>
            </a:r>
            <a:endParaRPr lang="cs-CZ" b="1" dirty="0">
              <a:solidFill>
                <a:srgbClr val="0070C0"/>
              </a:solidFill>
            </a:endParaRPr>
          </a:p>
        </p:txBody>
      </p:sp>
      <p:sp>
        <p:nvSpPr>
          <p:cNvPr id="3" name="Zástupný symbol pro obsah 2"/>
          <p:cNvSpPr>
            <a:spLocks noGrp="1"/>
          </p:cNvSpPr>
          <p:nvPr>
            <p:ph idx="1"/>
          </p:nvPr>
        </p:nvSpPr>
        <p:spPr>
          <a:xfrm>
            <a:off x="251520" y="1484784"/>
            <a:ext cx="8640960" cy="5257800"/>
          </a:xfrm>
        </p:spPr>
        <p:txBody>
          <a:bodyPr>
            <a:normAutofit fontScale="62500" lnSpcReduction="20000"/>
          </a:bodyPr>
          <a:lstStyle/>
          <a:p>
            <a:pPr marL="0" indent="0">
              <a:buNone/>
            </a:pPr>
            <a:r>
              <a:rPr lang="cs-CZ" b="1" dirty="0" err="1">
                <a:solidFill>
                  <a:srgbClr val="00B050"/>
                </a:solidFill>
              </a:rPr>
              <a:t>Organic</a:t>
            </a:r>
            <a:r>
              <a:rPr lang="cs-CZ" b="1" dirty="0">
                <a:solidFill>
                  <a:srgbClr val="00B050"/>
                </a:solidFill>
              </a:rPr>
              <a:t> </a:t>
            </a:r>
            <a:r>
              <a:rPr lang="cs-CZ" b="1" dirty="0" err="1">
                <a:solidFill>
                  <a:srgbClr val="00B050"/>
                </a:solidFill>
              </a:rPr>
              <a:t>solvents</a:t>
            </a:r>
            <a:endParaRPr lang="cs-CZ" b="1" dirty="0" smtClean="0">
              <a:solidFill>
                <a:srgbClr val="00B050"/>
              </a:solidFill>
            </a:endParaRPr>
          </a:p>
          <a:p>
            <a:r>
              <a:rPr lang="en-US" dirty="0"/>
              <a:t>A group of addictive substances, which are also referred to as volatile substances or inhalation drugs</a:t>
            </a:r>
            <a:r>
              <a:rPr lang="en-US" dirty="0" smtClean="0"/>
              <a:t>.</a:t>
            </a:r>
            <a:endParaRPr lang="cs-CZ" dirty="0" smtClean="0"/>
          </a:p>
          <a:p>
            <a:r>
              <a:rPr lang="en-US" dirty="0" smtClean="0"/>
              <a:t>solvents</a:t>
            </a:r>
            <a:r>
              <a:rPr lang="en-US" dirty="0"/>
              <a:t>, adhesives, diluents, gaseous </a:t>
            </a:r>
            <a:r>
              <a:rPr lang="en-US" dirty="0" smtClean="0"/>
              <a:t>substances</a:t>
            </a:r>
            <a:endParaRPr lang="cs-CZ" dirty="0" smtClean="0"/>
          </a:p>
          <a:p>
            <a:r>
              <a:rPr lang="en-US" dirty="0" smtClean="0"/>
              <a:t>The </a:t>
            </a:r>
            <a:r>
              <a:rPr lang="en-US" dirty="0"/>
              <a:t>individual volatile substances are: toluene - methylbenzene (C6H5 - CH3), </a:t>
            </a:r>
            <a:r>
              <a:rPr lang="en-US" dirty="0" err="1"/>
              <a:t>trichlorethylene</a:t>
            </a:r>
            <a:r>
              <a:rPr lang="en-US" dirty="0"/>
              <a:t> (</a:t>
            </a:r>
            <a:r>
              <a:rPr lang="en-US" dirty="0" err="1"/>
              <a:t>ClHC</a:t>
            </a:r>
            <a:r>
              <a:rPr lang="en-US" dirty="0"/>
              <a:t> = CCl2), </a:t>
            </a:r>
            <a:r>
              <a:rPr lang="en-US" dirty="0" smtClean="0"/>
              <a:t>used </a:t>
            </a:r>
            <a:r>
              <a:rPr lang="en-US" dirty="0"/>
              <a:t>in industrial workplaces, the most dependent are employees of this </a:t>
            </a:r>
            <a:r>
              <a:rPr lang="en-US" dirty="0" smtClean="0"/>
              <a:t>branch</a:t>
            </a:r>
            <a:endParaRPr lang="cs-CZ" dirty="0" smtClean="0"/>
          </a:p>
          <a:p>
            <a:r>
              <a:rPr lang="en-US" dirty="0" smtClean="0"/>
              <a:t>Toluene </a:t>
            </a:r>
            <a:r>
              <a:rPr lang="en-US" dirty="0"/>
              <a:t>is freely available in drugstores and is relatively </a:t>
            </a:r>
            <a:r>
              <a:rPr lang="en-US" dirty="0" smtClean="0"/>
              <a:t>inexpensive</a:t>
            </a:r>
            <a:endParaRPr lang="cs-CZ" dirty="0" smtClean="0"/>
          </a:p>
          <a:p>
            <a:r>
              <a:rPr lang="en-US" dirty="0" smtClean="0"/>
              <a:t>It </a:t>
            </a:r>
            <a:r>
              <a:rPr lang="en-US" dirty="0"/>
              <a:t>can be inhaled directly from the bottle, but more commonly the inhalation (sniffing) of toluene vapors from the impregnated </a:t>
            </a:r>
            <a:r>
              <a:rPr lang="en-US" dirty="0" smtClean="0"/>
              <a:t>fabric</a:t>
            </a:r>
            <a:endParaRPr lang="cs-CZ" dirty="0" smtClean="0"/>
          </a:p>
          <a:p>
            <a:r>
              <a:rPr lang="en-US" dirty="0" smtClean="0"/>
              <a:t>The </a:t>
            </a:r>
            <a:r>
              <a:rPr lang="en-US" dirty="0"/>
              <a:t>effect occurs within a few minutes and is short-term - it disappears within a few tens of minutes if inhalation does not proceed or is not </a:t>
            </a:r>
            <a:r>
              <a:rPr lang="en-US" dirty="0" smtClean="0"/>
              <a:t>repeated</a:t>
            </a:r>
            <a:endParaRPr lang="cs-CZ" dirty="0" smtClean="0"/>
          </a:p>
          <a:p>
            <a:r>
              <a:rPr lang="en-US" dirty="0" smtClean="0"/>
              <a:t>Volatile </a:t>
            </a:r>
            <a:r>
              <a:rPr lang="en-US" dirty="0"/>
              <a:t>substances induce feelings of euphoria, hallucinations, </a:t>
            </a:r>
            <a:r>
              <a:rPr lang="en-US" dirty="0" smtClean="0"/>
              <a:t>depression</a:t>
            </a:r>
            <a:r>
              <a:rPr lang="cs-CZ" dirty="0" smtClean="0"/>
              <a:t>/</a:t>
            </a:r>
            <a:r>
              <a:rPr lang="cs-CZ" dirty="0" err="1" smtClean="0"/>
              <a:t>sedation</a:t>
            </a:r>
            <a:r>
              <a:rPr lang="en-US" dirty="0" smtClean="0"/>
              <a:t> </a:t>
            </a:r>
            <a:r>
              <a:rPr lang="en-US" dirty="0"/>
              <a:t>and </a:t>
            </a:r>
            <a:r>
              <a:rPr lang="en-US" dirty="0" smtClean="0"/>
              <a:t>sleep</a:t>
            </a:r>
            <a:endParaRPr lang="cs-CZ" dirty="0" smtClean="0"/>
          </a:p>
          <a:p>
            <a:r>
              <a:rPr lang="en-US" dirty="0" smtClean="0"/>
              <a:t>Longer </a:t>
            </a:r>
            <a:r>
              <a:rPr lang="en-US" dirty="0"/>
              <a:t>use results in emotional and behavioral disorders, aggressiveness and a large brain cell loss</a:t>
            </a:r>
            <a:r>
              <a:rPr lang="en-US" dirty="0" smtClean="0"/>
              <a:t>.</a:t>
            </a:r>
            <a:endParaRPr lang="cs-CZ" dirty="0" smtClean="0"/>
          </a:p>
          <a:p>
            <a:r>
              <a:rPr lang="en-US" dirty="0" smtClean="0"/>
              <a:t>There </a:t>
            </a:r>
            <a:r>
              <a:rPr lang="en-US" dirty="0"/>
              <a:t>is a very rapid psychological </a:t>
            </a:r>
            <a:r>
              <a:rPr lang="en-US" dirty="0" smtClean="0"/>
              <a:t>dependence</a:t>
            </a:r>
            <a:endParaRPr lang="cs-CZ" dirty="0"/>
          </a:p>
          <a:p>
            <a:endParaRPr lang="cs-CZ"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Overview of the most commonly used addictive substances</a:t>
            </a:r>
            <a:endParaRPr lang="cs-CZ" b="1" dirty="0">
              <a:solidFill>
                <a:srgbClr val="0070C0"/>
              </a:solidFill>
            </a:endParaRPr>
          </a:p>
        </p:txBody>
      </p:sp>
      <p:sp>
        <p:nvSpPr>
          <p:cNvPr id="3" name="Zástupný symbol pro obsah 2"/>
          <p:cNvSpPr>
            <a:spLocks noGrp="1"/>
          </p:cNvSpPr>
          <p:nvPr>
            <p:ph idx="1"/>
          </p:nvPr>
        </p:nvSpPr>
        <p:spPr>
          <a:xfrm>
            <a:off x="457200" y="1600200"/>
            <a:ext cx="8435280" cy="4925144"/>
          </a:xfrm>
        </p:spPr>
        <p:txBody>
          <a:bodyPr>
            <a:normAutofit fontScale="85000" lnSpcReduction="20000"/>
          </a:bodyPr>
          <a:lstStyle/>
          <a:p>
            <a:pPr marL="0" indent="0">
              <a:buNone/>
            </a:pPr>
            <a:r>
              <a:rPr lang="cs-CZ" b="1" dirty="0">
                <a:solidFill>
                  <a:srgbClr val="00B050"/>
                </a:solidFill>
              </a:rPr>
              <a:t>Pervitin and </a:t>
            </a:r>
            <a:r>
              <a:rPr lang="cs-CZ" b="1" dirty="0" err="1">
                <a:solidFill>
                  <a:srgbClr val="00B050"/>
                </a:solidFill>
              </a:rPr>
              <a:t>amphetamines</a:t>
            </a:r>
            <a:endParaRPr lang="cs-CZ" b="1" dirty="0" smtClean="0">
              <a:solidFill>
                <a:srgbClr val="00B050"/>
              </a:solidFill>
            </a:endParaRPr>
          </a:p>
          <a:p>
            <a:r>
              <a:rPr lang="en-US" dirty="0" smtClean="0"/>
              <a:t>Previously</a:t>
            </a:r>
            <a:r>
              <a:rPr lang="cs-CZ" dirty="0" smtClean="0"/>
              <a:t> </a:t>
            </a:r>
            <a:r>
              <a:rPr lang="en-US" dirty="0" smtClean="0"/>
              <a:t>used </a:t>
            </a:r>
            <a:r>
              <a:rPr lang="en-US" dirty="0"/>
              <a:t>as antidepressants, nowadays they are used in cases of bulimia and narcolepsy (</a:t>
            </a:r>
            <a:r>
              <a:rPr lang="en-US" dirty="0" smtClean="0"/>
              <a:t>sudden</a:t>
            </a:r>
            <a:r>
              <a:rPr lang="cs-CZ" dirty="0" smtClean="0"/>
              <a:t> </a:t>
            </a:r>
            <a:r>
              <a:rPr lang="cs-CZ" dirty="0" err="1" smtClean="0"/>
              <a:t>falling</a:t>
            </a:r>
            <a:r>
              <a:rPr lang="cs-CZ" dirty="0" smtClean="0"/>
              <a:t> </a:t>
            </a:r>
            <a:r>
              <a:rPr lang="cs-CZ" dirty="0" err="1"/>
              <a:t>asleep</a:t>
            </a:r>
            <a:r>
              <a:rPr lang="cs-CZ" dirty="0"/>
              <a:t> </a:t>
            </a:r>
            <a:r>
              <a:rPr lang="cs-CZ" dirty="0" err="1"/>
              <a:t>without</a:t>
            </a:r>
            <a:r>
              <a:rPr lang="cs-CZ" dirty="0"/>
              <a:t> </a:t>
            </a:r>
            <a:r>
              <a:rPr lang="cs-CZ" dirty="0" smtClean="0"/>
              <a:t>cause</a:t>
            </a:r>
            <a:r>
              <a:rPr lang="en-US" dirty="0" smtClean="0"/>
              <a:t>)</a:t>
            </a:r>
            <a:endParaRPr lang="cs-CZ" dirty="0" smtClean="0"/>
          </a:p>
          <a:p>
            <a:r>
              <a:rPr lang="en-US" dirty="0" err="1" smtClean="0"/>
              <a:t>Pervitin</a:t>
            </a:r>
            <a:r>
              <a:rPr lang="en-US" dirty="0" smtClean="0"/>
              <a:t> </a:t>
            </a:r>
            <a:r>
              <a:rPr lang="en-US" dirty="0"/>
              <a:t>is used intravenously or by </a:t>
            </a:r>
            <a:r>
              <a:rPr lang="cs-CZ" dirty="0" err="1" smtClean="0"/>
              <a:t>taking</a:t>
            </a:r>
            <a:r>
              <a:rPr lang="cs-CZ" dirty="0" smtClean="0"/>
              <a:t> </a:t>
            </a:r>
            <a:r>
              <a:rPr lang="cs-CZ" dirty="0" err="1" smtClean="0"/>
              <a:t>snuff</a:t>
            </a:r>
            <a:endParaRPr lang="cs-CZ" dirty="0" smtClean="0"/>
          </a:p>
          <a:p>
            <a:r>
              <a:rPr lang="en-US" dirty="0" smtClean="0"/>
              <a:t>The </a:t>
            </a:r>
            <a:r>
              <a:rPr lang="en-US" dirty="0"/>
              <a:t>main effects are euphoria, hyperactivity, insomnia, anorexia, accelerated thinking and </a:t>
            </a:r>
            <a:r>
              <a:rPr lang="en-US" dirty="0" smtClean="0"/>
              <a:t>speech</a:t>
            </a:r>
            <a:endParaRPr lang="cs-CZ" dirty="0" smtClean="0"/>
          </a:p>
          <a:p>
            <a:r>
              <a:rPr lang="en-US" dirty="0" smtClean="0"/>
              <a:t>Health </a:t>
            </a:r>
            <a:r>
              <a:rPr lang="en-US" dirty="0"/>
              <a:t>risks </a:t>
            </a:r>
            <a:r>
              <a:rPr lang="cs-CZ" dirty="0" err="1" smtClean="0"/>
              <a:t>is</a:t>
            </a:r>
            <a:r>
              <a:rPr lang="cs-CZ" dirty="0" smtClean="0"/>
              <a:t> </a:t>
            </a:r>
            <a:r>
              <a:rPr lang="cs-CZ" dirty="0" err="1" smtClean="0"/>
              <a:t>aggressiveness</a:t>
            </a:r>
            <a:r>
              <a:rPr lang="cs-CZ" dirty="0" smtClean="0"/>
              <a:t> </a:t>
            </a:r>
            <a:r>
              <a:rPr lang="en-US" dirty="0" smtClean="0"/>
              <a:t>when </a:t>
            </a:r>
            <a:r>
              <a:rPr lang="en-US" dirty="0"/>
              <a:t>the effect </a:t>
            </a:r>
            <a:r>
              <a:rPr lang="en-US" dirty="0" smtClean="0"/>
              <a:t>disappears</a:t>
            </a:r>
            <a:r>
              <a:rPr lang="cs-CZ" dirty="0" smtClean="0"/>
              <a:t> </a:t>
            </a:r>
            <a:r>
              <a:rPr lang="en-US" dirty="0" smtClean="0"/>
              <a:t>(after </a:t>
            </a:r>
            <a:r>
              <a:rPr lang="en-US" dirty="0"/>
              <a:t>three to four hours</a:t>
            </a:r>
            <a:r>
              <a:rPr lang="en-US" dirty="0" smtClean="0"/>
              <a:t>), </a:t>
            </a:r>
            <a:r>
              <a:rPr lang="en-US" dirty="0"/>
              <a:t>followed by somnolence and </a:t>
            </a:r>
            <a:r>
              <a:rPr lang="en-US" dirty="0" smtClean="0"/>
              <a:t>depression</a:t>
            </a:r>
            <a:endParaRPr lang="cs-CZ" dirty="0" smtClean="0"/>
          </a:p>
          <a:p>
            <a:r>
              <a:rPr lang="en-US" dirty="0" smtClean="0"/>
              <a:t>Neurological </a:t>
            </a:r>
            <a:r>
              <a:rPr lang="en-US" dirty="0"/>
              <a:t>and cardiac disorders, CNS disorders; worsening of concentration and memory, and the development of psychotic symptoms</a:t>
            </a:r>
            <a:r>
              <a:rPr lang="en-US" dirty="0" smtClean="0"/>
              <a:t>.</a:t>
            </a:r>
            <a:endParaRPr lang="cs-CZ" dirty="0"/>
          </a:p>
          <a:p>
            <a:pPr>
              <a:buNone/>
            </a:pPr>
            <a:endParaRPr lang="cs-CZ" dirty="0"/>
          </a:p>
          <a:p>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a:spLocks noGrp="1"/>
          </p:cNvSpPr>
          <p:nvPr>
            <p:ph idx="1"/>
          </p:nvPr>
        </p:nvSpPr>
        <p:spPr>
          <a:xfrm>
            <a:off x="457200" y="404664"/>
            <a:ext cx="8435280" cy="6120679"/>
          </a:xfrm>
        </p:spPr>
        <p:txBody>
          <a:bodyPr>
            <a:normAutofit fontScale="92500" lnSpcReduction="20000"/>
          </a:bodyPr>
          <a:lstStyle/>
          <a:p>
            <a:pPr algn="ctr">
              <a:buNone/>
            </a:pPr>
            <a:r>
              <a:rPr lang="en-US" sz="4400" b="1" dirty="0"/>
              <a:t>Introduction to the problem</a:t>
            </a:r>
            <a:br>
              <a:rPr lang="en-US" sz="4400" b="1" dirty="0"/>
            </a:br>
            <a:endParaRPr lang="cs-CZ" dirty="0" smtClean="0"/>
          </a:p>
          <a:p>
            <a:r>
              <a:rPr lang="en-US" dirty="0" smtClean="0"/>
              <a:t>Safe, healthy and clean environment - the foundation for healthy growth and development of the child</a:t>
            </a:r>
            <a:endParaRPr lang="cs-CZ" dirty="0" smtClean="0"/>
          </a:p>
          <a:p>
            <a:r>
              <a:rPr lang="en-US" dirty="0" smtClean="0"/>
              <a:t>Environmental </a:t>
            </a:r>
            <a:r>
              <a:rPr lang="en-US" dirty="0"/>
              <a:t>risks multiplied by poor social and economic </a:t>
            </a:r>
            <a:r>
              <a:rPr lang="en-US" dirty="0" smtClean="0"/>
              <a:t>conditions</a:t>
            </a:r>
            <a:endParaRPr lang="cs-CZ" dirty="0" smtClean="0"/>
          </a:p>
          <a:p>
            <a:r>
              <a:rPr lang="en-US" dirty="0" smtClean="0"/>
              <a:t>More </a:t>
            </a:r>
            <a:r>
              <a:rPr lang="en-US" dirty="0"/>
              <a:t>than 3 million children die each year for both infectious and non-infectious diseases (negative impacts </a:t>
            </a:r>
            <a:r>
              <a:rPr lang="cs-CZ" dirty="0" err="1" smtClean="0"/>
              <a:t>of</a:t>
            </a:r>
            <a:r>
              <a:rPr lang="en-US" dirty="0" smtClean="0"/>
              <a:t> </a:t>
            </a:r>
            <a:r>
              <a:rPr lang="en-US" dirty="0"/>
              <a:t>the material and social environment</a:t>
            </a:r>
            <a:r>
              <a:rPr lang="en-US" dirty="0" smtClean="0"/>
              <a:t>)</a:t>
            </a:r>
            <a:endParaRPr lang="cs-CZ" dirty="0" smtClean="0"/>
          </a:p>
          <a:p>
            <a:r>
              <a:rPr lang="en-US" dirty="0" smtClean="0"/>
              <a:t>Respiratory </a:t>
            </a:r>
            <a:r>
              <a:rPr lang="en-US" dirty="0"/>
              <a:t>diseases (air pollution), diarrheal diseases (water contamination, hygienic habits), malaria, HIV (maternal-child transmission</a:t>
            </a:r>
            <a:r>
              <a:rPr lang="en-US" dirty="0" smtClean="0"/>
              <a:t>)</a:t>
            </a:r>
            <a:endParaRPr lang="cs-CZ" dirty="0" smtClean="0"/>
          </a:p>
          <a:p>
            <a:r>
              <a:rPr lang="en-US" dirty="0" smtClean="0"/>
              <a:t>Malnutrition </a:t>
            </a:r>
            <a:r>
              <a:rPr lang="en-US" dirty="0"/>
              <a:t>(1/3 of all child deaths</a:t>
            </a:r>
            <a:r>
              <a:rPr lang="en-US" dirty="0" smtClean="0"/>
              <a:t>)</a:t>
            </a:r>
            <a:endParaRPr lang="cs-CZ"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dirty="0" err="1" smtClean="0"/>
              <a:t>Addiction</a:t>
            </a:r>
            <a:r>
              <a:rPr lang="cs-CZ" sz="4000" dirty="0" smtClean="0"/>
              <a:t> - </a:t>
            </a:r>
            <a:r>
              <a:rPr lang="cs-CZ" sz="4000" dirty="0" err="1"/>
              <a:t>Preventive</a:t>
            </a:r>
            <a:r>
              <a:rPr lang="cs-CZ" sz="4000" dirty="0"/>
              <a:t> </a:t>
            </a:r>
            <a:r>
              <a:rPr lang="cs-CZ" sz="4000" dirty="0" err="1"/>
              <a:t>intervention</a:t>
            </a:r>
            <a:endParaRPr lang="cs-CZ" sz="4000" b="1" dirty="0">
              <a:solidFill>
                <a:srgbClr val="0070C0"/>
              </a:solidFill>
            </a:endParaRPr>
          </a:p>
        </p:txBody>
      </p:sp>
      <p:sp>
        <p:nvSpPr>
          <p:cNvPr id="3" name="Zástupný symbol pro obsah 2"/>
          <p:cNvSpPr>
            <a:spLocks noGrp="1"/>
          </p:cNvSpPr>
          <p:nvPr>
            <p:ph idx="1"/>
          </p:nvPr>
        </p:nvSpPr>
        <p:spPr>
          <a:xfrm>
            <a:off x="457200" y="1600200"/>
            <a:ext cx="8229600" cy="4925144"/>
          </a:xfrm>
        </p:spPr>
        <p:txBody>
          <a:bodyPr>
            <a:normAutofit fontScale="85000" lnSpcReduction="20000"/>
          </a:bodyPr>
          <a:lstStyle/>
          <a:p>
            <a:pPr>
              <a:buNone/>
            </a:pPr>
            <a:r>
              <a:rPr lang="cs-CZ" b="1" dirty="0" err="1">
                <a:solidFill>
                  <a:srgbClr val="00B050"/>
                </a:solidFill>
              </a:rPr>
              <a:t>Primary</a:t>
            </a:r>
            <a:r>
              <a:rPr lang="cs-CZ" b="1" dirty="0">
                <a:solidFill>
                  <a:srgbClr val="00B050"/>
                </a:solidFill>
              </a:rPr>
              <a:t> </a:t>
            </a:r>
            <a:r>
              <a:rPr lang="cs-CZ" b="1" dirty="0" err="1">
                <a:solidFill>
                  <a:srgbClr val="00B050"/>
                </a:solidFill>
              </a:rPr>
              <a:t>prevention</a:t>
            </a:r>
            <a:endParaRPr lang="cs-CZ" b="1" dirty="0">
              <a:solidFill>
                <a:srgbClr val="00B050"/>
              </a:solidFill>
            </a:endParaRPr>
          </a:p>
          <a:p>
            <a:r>
              <a:rPr lang="en-US" dirty="0"/>
              <a:t>The goal is to prevent the use of addictive substances, including alcohol and </a:t>
            </a:r>
            <a:r>
              <a:rPr lang="en-US" dirty="0" smtClean="0"/>
              <a:t>tobacco</a:t>
            </a:r>
            <a:endParaRPr lang="cs-CZ" dirty="0" smtClean="0"/>
          </a:p>
          <a:p>
            <a:r>
              <a:rPr lang="en-US" dirty="0" smtClean="0"/>
              <a:t>Restrict </a:t>
            </a:r>
            <a:r>
              <a:rPr lang="en-US" dirty="0"/>
              <a:t>or stop experimenting with addictive </a:t>
            </a:r>
            <a:r>
              <a:rPr lang="en-US" dirty="0" smtClean="0"/>
              <a:t>substances</a:t>
            </a:r>
            <a:endParaRPr lang="cs-CZ" dirty="0" smtClean="0"/>
          </a:p>
          <a:p>
            <a:r>
              <a:rPr lang="en-US" dirty="0" smtClean="0"/>
              <a:t>Education </a:t>
            </a:r>
            <a:r>
              <a:rPr lang="en-US" dirty="0"/>
              <a:t>for "healthy behavior</a:t>
            </a:r>
            <a:r>
              <a:rPr lang="en-US" dirty="0" smtClean="0"/>
              <a:t>"</a:t>
            </a:r>
            <a:br>
              <a:rPr lang="en-US" dirty="0" smtClean="0"/>
            </a:br>
            <a:endParaRPr lang="cs-CZ" dirty="0" smtClean="0"/>
          </a:p>
          <a:p>
            <a:r>
              <a:rPr lang="en-US" dirty="0" smtClean="0"/>
              <a:t>Primary </a:t>
            </a:r>
            <a:r>
              <a:rPr lang="en-US" dirty="0"/>
              <a:t>prevention needs to be started so early that children learn in various forms </a:t>
            </a:r>
            <a:r>
              <a:rPr lang="en-US" dirty="0">
                <a:solidFill>
                  <a:srgbClr val="00B050"/>
                </a:solidFill>
              </a:rPr>
              <a:t>to reject the addictive substances </a:t>
            </a:r>
            <a:r>
              <a:rPr lang="en-US" dirty="0"/>
              <a:t>they </a:t>
            </a:r>
            <a:r>
              <a:rPr lang="cs-CZ" dirty="0" smtClean="0"/>
              <a:t>are </a:t>
            </a:r>
            <a:r>
              <a:rPr lang="en-US" dirty="0" smtClean="0"/>
              <a:t>offer</a:t>
            </a:r>
            <a:r>
              <a:rPr lang="cs-CZ" dirty="0" err="1" smtClean="0"/>
              <a:t>ed</a:t>
            </a:r>
            <a:r>
              <a:rPr lang="en-US" dirty="0" smtClean="0"/>
              <a:t> </a:t>
            </a:r>
            <a:r>
              <a:rPr lang="en-US" dirty="0"/>
              <a:t>and resist </a:t>
            </a:r>
            <a:r>
              <a:rPr lang="cs-CZ" dirty="0" smtClean="0"/>
              <a:t>to </a:t>
            </a:r>
            <a:r>
              <a:rPr lang="en-US" dirty="0" smtClean="0"/>
              <a:t>addictions</a:t>
            </a:r>
            <a:endParaRPr lang="cs-CZ" dirty="0" smtClean="0"/>
          </a:p>
          <a:p>
            <a:r>
              <a:rPr lang="en-US" dirty="0" smtClean="0"/>
              <a:t>They </a:t>
            </a:r>
            <a:r>
              <a:rPr lang="en-US" dirty="0"/>
              <a:t>should learn to build a </a:t>
            </a:r>
            <a:r>
              <a:rPr lang="en-US" dirty="0">
                <a:solidFill>
                  <a:srgbClr val="00B050"/>
                </a:solidFill>
              </a:rPr>
              <a:t>ranking of their own values and positive </a:t>
            </a:r>
            <a:r>
              <a:rPr lang="en-US" dirty="0" smtClean="0">
                <a:solidFill>
                  <a:srgbClr val="00B050"/>
                </a:solidFill>
              </a:rPr>
              <a:t>motivation</a:t>
            </a:r>
            <a:endParaRPr lang="cs-CZ" dirty="0">
              <a:solidFill>
                <a:srgbClr val="00B050"/>
              </a:solidFill>
            </a:endParaRPr>
          </a:p>
          <a:p>
            <a:endParaRPr lang="cs-CZ"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88640"/>
            <a:ext cx="8229600" cy="1143000"/>
          </a:xfrm>
        </p:spPr>
        <p:txBody>
          <a:bodyPr>
            <a:normAutofit/>
          </a:bodyPr>
          <a:lstStyle/>
          <a:p>
            <a:r>
              <a:rPr lang="cs-CZ" sz="4000" dirty="0" err="1"/>
              <a:t>Addiction</a:t>
            </a:r>
            <a:r>
              <a:rPr lang="cs-CZ" sz="4000" dirty="0"/>
              <a:t> - </a:t>
            </a:r>
            <a:r>
              <a:rPr lang="cs-CZ" sz="4000" dirty="0" err="1"/>
              <a:t>Preventive</a:t>
            </a:r>
            <a:r>
              <a:rPr lang="cs-CZ" sz="4000" dirty="0"/>
              <a:t> </a:t>
            </a:r>
            <a:r>
              <a:rPr lang="cs-CZ" sz="4000" dirty="0" err="1"/>
              <a:t>intervention</a:t>
            </a:r>
            <a:endParaRPr lang="cs-CZ" sz="4000" b="1" dirty="0">
              <a:solidFill>
                <a:srgbClr val="0070C0"/>
              </a:solidFill>
            </a:endParaRPr>
          </a:p>
        </p:txBody>
      </p:sp>
      <p:sp>
        <p:nvSpPr>
          <p:cNvPr id="3" name="Zástupný symbol pro obsah 2"/>
          <p:cNvSpPr>
            <a:spLocks noGrp="1"/>
          </p:cNvSpPr>
          <p:nvPr>
            <p:ph idx="1"/>
          </p:nvPr>
        </p:nvSpPr>
        <p:spPr>
          <a:xfrm>
            <a:off x="467544" y="1340768"/>
            <a:ext cx="8435280" cy="5373216"/>
          </a:xfrm>
        </p:spPr>
        <p:txBody>
          <a:bodyPr>
            <a:normAutofit fontScale="85000" lnSpcReduction="20000"/>
          </a:bodyPr>
          <a:lstStyle/>
          <a:p>
            <a:r>
              <a:rPr lang="en-US" b="1" dirty="0">
                <a:solidFill>
                  <a:srgbClr val="00B050"/>
                </a:solidFill>
              </a:rPr>
              <a:t>Effective primary prevention must include a system of follow-up activities:</a:t>
            </a:r>
            <a:br>
              <a:rPr lang="en-US" b="1" dirty="0">
                <a:solidFill>
                  <a:srgbClr val="00B050"/>
                </a:solidFill>
              </a:rPr>
            </a:br>
            <a:r>
              <a:rPr lang="cs-CZ" dirty="0" smtClean="0"/>
              <a:t>- </a:t>
            </a:r>
            <a:r>
              <a:rPr lang="en-US" dirty="0" smtClean="0"/>
              <a:t>primary </a:t>
            </a:r>
            <a:r>
              <a:rPr lang="en-US" dirty="0"/>
              <a:t>prevention programs</a:t>
            </a:r>
            <a:br>
              <a:rPr lang="en-US" dirty="0"/>
            </a:br>
            <a:r>
              <a:rPr lang="cs-CZ" dirty="0" smtClean="0"/>
              <a:t>- </a:t>
            </a:r>
            <a:r>
              <a:rPr lang="en-US" dirty="0" smtClean="0"/>
              <a:t>information </a:t>
            </a:r>
            <a:r>
              <a:rPr lang="en-US" dirty="0"/>
              <a:t>and advisory services</a:t>
            </a:r>
            <a:br>
              <a:rPr lang="en-US" dirty="0"/>
            </a:br>
            <a:r>
              <a:rPr lang="cs-CZ" dirty="0" smtClean="0"/>
              <a:t>- </a:t>
            </a:r>
            <a:r>
              <a:rPr lang="en-US" dirty="0" smtClean="0"/>
              <a:t>coordination </a:t>
            </a:r>
            <a:r>
              <a:rPr lang="en-US" dirty="0"/>
              <a:t>activity</a:t>
            </a:r>
            <a:br>
              <a:rPr lang="en-US" dirty="0"/>
            </a:br>
            <a:r>
              <a:rPr lang="cs-CZ" dirty="0" smtClean="0"/>
              <a:t>- </a:t>
            </a:r>
            <a:r>
              <a:rPr lang="en-US" dirty="0" smtClean="0"/>
              <a:t>educational </a:t>
            </a:r>
            <a:r>
              <a:rPr lang="en-US" dirty="0"/>
              <a:t>activities for school </a:t>
            </a:r>
            <a:r>
              <a:rPr lang="en-US" dirty="0" smtClean="0"/>
              <a:t>prevention</a:t>
            </a:r>
            <a:r>
              <a:rPr lang="cs-CZ" dirty="0" smtClean="0"/>
              <a:t>, </a:t>
            </a:r>
            <a:r>
              <a:rPr lang="en-US" dirty="0" smtClean="0"/>
              <a:t>pedagogues </a:t>
            </a:r>
            <a:r>
              <a:rPr lang="en-US" dirty="0"/>
              <a:t>and </a:t>
            </a:r>
            <a:r>
              <a:rPr lang="en-US" dirty="0" smtClean="0"/>
              <a:t>parents</a:t>
            </a:r>
            <a:endParaRPr lang="cs-CZ" dirty="0" smtClean="0"/>
          </a:p>
          <a:p>
            <a:r>
              <a:rPr lang="en-US" b="1" dirty="0" smtClean="0">
                <a:solidFill>
                  <a:srgbClr val="00B050"/>
                </a:solidFill>
              </a:rPr>
              <a:t>Main </a:t>
            </a:r>
            <a:r>
              <a:rPr lang="en-US" b="1" dirty="0">
                <a:solidFill>
                  <a:srgbClr val="00B050"/>
                </a:solidFill>
              </a:rPr>
              <a:t>points of primary prevention:</a:t>
            </a:r>
            <a:r>
              <a:rPr lang="en-US" dirty="0"/>
              <a:t/>
            </a:r>
            <a:br>
              <a:rPr lang="en-US" dirty="0"/>
            </a:br>
            <a:r>
              <a:rPr lang="cs-CZ" dirty="0" smtClean="0"/>
              <a:t>- </a:t>
            </a:r>
            <a:r>
              <a:rPr lang="en-US" dirty="0" smtClean="0"/>
              <a:t>to </a:t>
            </a:r>
            <a:r>
              <a:rPr lang="en-US" dirty="0"/>
              <a:t>get into the minds of children and youth and to inform them about addictive substances and addictions</a:t>
            </a:r>
            <a:br>
              <a:rPr lang="en-US" dirty="0"/>
            </a:br>
            <a:r>
              <a:rPr lang="cs-CZ" dirty="0" smtClean="0"/>
              <a:t>- </a:t>
            </a:r>
            <a:r>
              <a:rPr lang="en-US" dirty="0" smtClean="0"/>
              <a:t>to </a:t>
            </a:r>
            <a:r>
              <a:rPr lang="en-US" dirty="0"/>
              <a:t>inform about their health risks and social impacts</a:t>
            </a:r>
            <a:br>
              <a:rPr lang="en-US" dirty="0"/>
            </a:br>
            <a:r>
              <a:rPr lang="cs-CZ" dirty="0" smtClean="0"/>
              <a:t>- </a:t>
            </a:r>
            <a:r>
              <a:rPr lang="en-US" dirty="0" smtClean="0"/>
              <a:t>promote </a:t>
            </a:r>
            <a:r>
              <a:rPr lang="en-US" dirty="0"/>
              <a:t>healthy attitudes and standards that a child has acquired against addictive substances and addictions</a:t>
            </a:r>
            <a:br>
              <a:rPr lang="en-US" dirty="0"/>
            </a:br>
            <a:r>
              <a:rPr lang="cs-CZ" dirty="0" smtClean="0"/>
              <a:t>- </a:t>
            </a:r>
            <a:r>
              <a:rPr lang="en-US" dirty="0" smtClean="0"/>
              <a:t>offering </a:t>
            </a:r>
            <a:r>
              <a:rPr lang="en-US" dirty="0"/>
              <a:t>leisure </a:t>
            </a:r>
            <a:r>
              <a:rPr lang="cs-CZ" dirty="0" err="1" smtClean="0"/>
              <a:t>activities</a:t>
            </a:r>
            <a:r>
              <a:rPr lang="cs-CZ" dirty="0" smtClean="0"/>
              <a:t> </a:t>
            </a:r>
            <a:r>
              <a:rPr lang="en-US" dirty="0" smtClean="0"/>
              <a:t>and </a:t>
            </a:r>
            <a:r>
              <a:rPr lang="en-US" dirty="0"/>
              <a:t>lifestyle without having to use addictive </a:t>
            </a:r>
            <a:r>
              <a:rPr lang="en-US" dirty="0" smtClean="0"/>
              <a:t>substances</a:t>
            </a:r>
            <a:endParaRPr lang="cs-CZ" dirty="0"/>
          </a:p>
          <a:p>
            <a:endParaRPr lang="cs-CZ"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dirty="0" err="1"/>
              <a:t>Addiction</a:t>
            </a:r>
            <a:r>
              <a:rPr lang="cs-CZ" sz="4000" dirty="0"/>
              <a:t> - </a:t>
            </a:r>
            <a:r>
              <a:rPr lang="cs-CZ" sz="4000" dirty="0" err="1"/>
              <a:t>Preventive</a:t>
            </a:r>
            <a:r>
              <a:rPr lang="cs-CZ" sz="4000" dirty="0"/>
              <a:t> </a:t>
            </a:r>
            <a:r>
              <a:rPr lang="cs-CZ" sz="4000" dirty="0" err="1"/>
              <a:t>intervention</a:t>
            </a:r>
            <a:endParaRPr lang="cs-CZ" sz="4000" b="1" dirty="0">
              <a:solidFill>
                <a:srgbClr val="0070C0"/>
              </a:solidFill>
            </a:endParaRPr>
          </a:p>
        </p:txBody>
      </p:sp>
      <p:sp>
        <p:nvSpPr>
          <p:cNvPr id="3" name="Zástupný symbol pro obsah 2"/>
          <p:cNvSpPr>
            <a:spLocks noGrp="1"/>
          </p:cNvSpPr>
          <p:nvPr>
            <p:ph idx="1"/>
          </p:nvPr>
        </p:nvSpPr>
        <p:spPr/>
        <p:txBody>
          <a:bodyPr>
            <a:normAutofit/>
          </a:bodyPr>
          <a:lstStyle/>
          <a:p>
            <a:pPr>
              <a:buNone/>
            </a:pPr>
            <a:r>
              <a:rPr lang="cs-CZ" b="1" dirty="0" err="1">
                <a:solidFill>
                  <a:srgbClr val="00B050"/>
                </a:solidFill>
              </a:rPr>
              <a:t>Nonspecific</a:t>
            </a:r>
            <a:r>
              <a:rPr lang="cs-CZ" b="1" dirty="0">
                <a:solidFill>
                  <a:srgbClr val="00B050"/>
                </a:solidFill>
              </a:rPr>
              <a:t> </a:t>
            </a:r>
            <a:r>
              <a:rPr lang="cs-CZ" b="1" dirty="0" err="1">
                <a:solidFill>
                  <a:srgbClr val="00B050"/>
                </a:solidFill>
              </a:rPr>
              <a:t>primary</a:t>
            </a:r>
            <a:r>
              <a:rPr lang="cs-CZ" b="1" dirty="0">
                <a:solidFill>
                  <a:srgbClr val="00B050"/>
                </a:solidFill>
              </a:rPr>
              <a:t> </a:t>
            </a:r>
            <a:r>
              <a:rPr lang="cs-CZ" b="1" dirty="0" err="1">
                <a:solidFill>
                  <a:srgbClr val="00B050"/>
                </a:solidFill>
              </a:rPr>
              <a:t>prevention</a:t>
            </a:r>
            <a:r>
              <a:rPr lang="cs-CZ" b="1" dirty="0">
                <a:solidFill>
                  <a:srgbClr val="00B050"/>
                </a:solidFill>
              </a:rPr>
              <a:t> </a:t>
            </a:r>
            <a:r>
              <a:rPr lang="cs-CZ" b="1" dirty="0" err="1">
                <a:solidFill>
                  <a:srgbClr val="00B050"/>
                </a:solidFill>
              </a:rPr>
              <a:t>programs</a:t>
            </a:r>
            <a:endParaRPr lang="cs-CZ" b="1" dirty="0">
              <a:solidFill>
                <a:srgbClr val="00B050"/>
              </a:solidFill>
            </a:endParaRPr>
          </a:p>
          <a:p>
            <a:r>
              <a:rPr lang="en-US" dirty="0" smtClean="0"/>
              <a:t>activities </a:t>
            </a:r>
            <a:r>
              <a:rPr lang="en-US" dirty="0"/>
              <a:t>that are not directly related to addictive substances but are </a:t>
            </a:r>
            <a:r>
              <a:rPr lang="en-US" dirty="0">
                <a:solidFill>
                  <a:srgbClr val="00B050"/>
                </a:solidFill>
              </a:rPr>
              <a:t>focused on a healthy </a:t>
            </a:r>
            <a:r>
              <a:rPr lang="en-US" dirty="0" smtClean="0">
                <a:solidFill>
                  <a:srgbClr val="00B050"/>
                </a:solidFill>
              </a:rPr>
              <a:t>lifestyle</a:t>
            </a:r>
            <a:endParaRPr lang="cs-CZ" dirty="0" smtClean="0">
              <a:solidFill>
                <a:srgbClr val="00B050"/>
              </a:solidFill>
            </a:endParaRPr>
          </a:p>
          <a:p>
            <a:r>
              <a:rPr lang="en-US" dirty="0" smtClean="0"/>
              <a:t>Sport </a:t>
            </a:r>
            <a:r>
              <a:rPr lang="en-US" dirty="0"/>
              <a:t>activities and interest </a:t>
            </a:r>
            <a:r>
              <a:rPr lang="en-US" dirty="0" smtClean="0"/>
              <a:t>groups</a:t>
            </a:r>
            <a:endParaRPr lang="cs-CZ" dirty="0" smtClean="0"/>
          </a:p>
          <a:p>
            <a:r>
              <a:rPr lang="en-US" dirty="0" smtClean="0"/>
              <a:t>Created </a:t>
            </a:r>
            <a:r>
              <a:rPr lang="en-US" dirty="0"/>
              <a:t>by independent organizations and pedagogical-psychological councils, where organizers go directly to </a:t>
            </a:r>
            <a:r>
              <a:rPr lang="en-US" dirty="0" smtClean="0"/>
              <a:t>schools</a:t>
            </a:r>
            <a:endParaRPr lang="cs-CZ" dirty="0"/>
          </a:p>
          <a:p>
            <a:endParaRPr lang="cs-CZ"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16632"/>
            <a:ext cx="8229600" cy="1143000"/>
          </a:xfrm>
        </p:spPr>
        <p:txBody>
          <a:bodyPr/>
          <a:lstStyle/>
          <a:p>
            <a:r>
              <a:rPr lang="cs-CZ" sz="4000" dirty="0" err="1"/>
              <a:t>Addiction</a:t>
            </a:r>
            <a:r>
              <a:rPr lang="cs-CZ" sz="4000" dirty="0"/>
              <a:t> - </a:t>
            </a:r>
            <a:r>
              <a:rPr lang="cs-CZ" sz="4000" dirty="0" err="1"/>
              <a:t>Preventive</a:t>
            </a:r>
            <a:r>
              <a:rPr lang="cs-CZ" sz="4000" dirty="0"/>
              <a:t> </a:t>
            </a:r>
            <a:r>
              <a:rPr lang="cs-CZ" sz="4000" dirty="0" err="1"/>
              <a:t>intervention</a:t>
            </a:r>
            <a:endParaRPr lang="cs-CZ" sz="4000" b="1" dirty="0">
              <a:solidFill>
                <a:srgbClr val="0070C0"/>
              </a:solidFill>
            </a:endParaRPr>
          </a:p>
        </p:txBody>
      </p:sp>
      <p:sp>
        <p:nvSpPr>
          <p:cNvPr id="3" name="Zástupný symbol pro obsah 2"/>
          <p:cNvSpPr>
            <a:spLocks noGrp="1"/>
          </p:cNvSpPr>
          <p:nvPr>
            <p:ph idx="1"/>
          </p:nvPr>
        </p:nvSpPr>
        <p:spPr>
          <a:xfrm>
            <a:off x="467544" y="1196752"/>
            <a:ext cx="8435280" cy="5544616"/>
          </a:xfrm>
        </p:spPr>
        <p:txBody>
          <a:bodyPr>
            <a:normAutofit fontScale="25000" lnSpcReduction="20000"/>
          </a:bodyPr>
          <a:lstStyle/>
          <a:p>
            <a:pPr marL="0" indent="0">
              <a:buNone/>
            </a:pPr>
            <a:r>
              <a:rPr lang="cs-CZ" sz="7400" b="1" dirty="0" err="1">
                <a:solidFill>
                  <a:srgbClr val="00B050"/>
                </a:solidFill>
              </a:rPr>
              <a:t>Selective</a:t>
            </a:r>
            <a:r>
              <a:rPr lang="cs-CZ" sz="7400" b="1" dirty="0">
                <a:solidFill>
                  <a:srgbClr val="00B050"/>
                </a:solidFill>
              </a:rPr>
              <a:t> </a:t>
            </a:r>
            <a:r>
              <a:rPr lang="cs-CZ" sz="7400" b="1" dirty="0" err="1">
                <a:solidFill>
                  <a:srgbClr val="00B050"/>
                </a:solidFill>
              </a:rPr>
              <a:t>primary</a:t>
            </a:r>
            <a:r>
              <a:rPr lang="cs-CZ" sz="7400" b="1" dirty="0">
                <a:solidFill>
                  <a:srgbClr val="00B050"/>
                </a:solidFill>
              </a:rPr>
              <a:t> </a:t>
            </a:r>
            <a:r>
              <a:rPr lang="cs-CZ" sz="7400" b="1" dirty="0" err="1">
                <a:solidFill>
                  <a:srgbClr val="00B050"/>
                </a:solidFill>
              </a:rPr>
              <a:t>prevention</a:t>
            </a:r>
            <a:r>
              <a:rPr lang="cs-CZ" sz="7400" b="1" dirty="0">
                <a:solidFill>
                  <a:srgbClr val="00B050"/>
                </a:solidFill>
              </a:rPr>
              <a:t> </a:t>
            </a:r>
            <a:r>
              <a:rPr lang="cs-CZ" sz="7400" b="1" dirty="0" err="1">
                <a:solidFill>
                  <a:srgbClr val="00B050"/>
                </a:solidFill>
              </a:rPr>
              <a:t>programs</a:t>
            </a:r>
            <a:endParaRPr lang="cs-CZ" sz="7400" b="1" dirty="0" smtClean="0">
              <a:solidFill>
                <a:srgbClr val="00B050"/>
              </a:solidFill>
            </a:endParaRPr>
          </a:p>
          <a:p>
            <a:r>
              <a:rPr lang="en-US" sz="7400" dirty="0"/>
              <a:t>For </a:t>
            </a:r>
            <a:r>
              <a:rPr lang="en-US" sz="7400" dirty="0" smtClean="0"/>
              <a:t>groups</a:t>
            </a:r>
            <a:r>
              <a:rPr lang="cs-CZ" sz="7400" dirty="0" smtClean="0"/>
              <a:t>,</a:t>
            </a:r>
            <a:r>
              <a:rPr lang="en-US" sz="7400" dirty="0" smtClean="0"/>
              <a:t> </a:t>
            </a:r>
            <a:r>
              <a:rPr lang="en-US" sz="7400" dirty="0"/>
              <a:t>where the possibility of addiction and substance abuse is </a:t>
            </a:r>
            <a:r>
              <a:rPr lang="en-US" sz="7400" dirty="0" smtClean="0"/>
              <a:t>increased</a:t>
            </a:r>
            <a:endParaRPr lang="cs-CZ" sz="7400" dirty="0" smtClean="0"/>
          </a:p>
          <a:p>
            <a:r>
              <a:rPr lang="en-US" sz="7400" dirty="0" smtClean="0"/>
              <a:t>Efficiency </a:t>
            </a:r>
            <a:r>
              <a:rPr lang="en-US" sz="7400" dirty="0"/>
              <a:t>criteria: strategies used, increased intensity, school collaboration with parents and other </a:t>
            </a:r>
            <a:r>
              <a:rPr lang="en-US" sz="7400" dirty="0" smtClean="0"/>
              <a:t>organizations</a:t>
            </a:r>
            <a:endParaRPr lang="cs-CZ" sz="7400" dirty="0"/>
          </a:p>
          <a:p>
            <a:pPr>
              <a:buNone/>
            </a:pPr>
            <a:r>
              <a:rPr lang="cs-CZ" sz="7400" dirty="0"/>
              <a:t> </a:t>
            </a:r>
            <a:endParaRPr lang="cs-CZ" sz="7400" dirty="0" smtClean="0"/>
          </a:p>
          <a:p>
            <a:pPr>
              <a:buNone/>
            </a:pPr>
            <a:r>
              <a:rPr lang="en-US" sz="7400" b="1" dirty="0">
                <a:solidFill>
                  <a:srgbClr val="00B050"/>
                </a:solidFill>
              </a:rPr>
              <a:t>Programs of indicated </a:t>
            </a:r>
            <a:r>
              <a:rPr lang="en-US" sz="7400" b="1" dirty="0" smtClean="0">
                <a:solidFill>
                  <a:srgbClr val="00B050"/>
                </a:solidFill>
              </a:rPr>
              <a:t>primary prevention</a:t>
            </a:r>
            <a:endParaRPr lang="cs-CZ" sz="7400" b="1" dirty="0">
              <a:solidFill>
                <a:srgbClr val="00B050"/>
              </a:solidFill>
            </a:endParaRPr>
          </a:p>
          <a:p>
            <a:r>
              <a:rPr lang="cs-CZ" sz="7400" dirty="0" err="1" smtClean="0"/>
              <a:t>Oriented</a:t>
            </a:r>
            <a:r>
              <a:rPr lang="cs-CZ" sz="7400" dirty="0" smtClean="0"/>
              <a:t> on </a:t>
            </a:r>
            <a:r>
              <a:rPr lang="en-US" sz="7400" dirty="0" smtClean="0"/>
              <a:t>groups </a:t>
            </a:r>
            <a:r>
              <a:rPr lang="en-US" sz="7400" dirty="0"/>
              <a:t>and </a:t>
            </a:r>
            <a:r>
              <a:rPr lang="en-US" sz="7400" dirty="0" smtClean="0"/>
              <a:t>individuals</a:t>
            </a:r>
            <a:r>
              <a:rPr lang="cs-CZ" sz="7400" dirty="0" smtClean="0"/>
              <a:t>,</a:t>
            </a:r>
            <a:r>
              <a:rPr lang="en-US" sz="7400" dirty="0" smtClean="0"/>
              <a:t> </a:t>
            </a:r>
            <a:r>
              <a:rPr lang="en-US" sz="7400" dirty="0"/>
              <a:t>where risk factors and undesirable social phenomena are already </a:t>
            </a:r>
            <a:r>
              <a:rPr lang="en-US" sz="7400" dirty="0" smtClean="0"/>
              <a:t>present</a:t>
            </a:r>
            <a:endParaRPr lang="cs-CZ" sz="7400" dirty="0"/>
          </a:p>
          <a:p>
            <a:pPr marL="0" indent="0">
              <a:buNone/>
            </a:pPr>
            <a:endParaRPr lang="cs-CZ" sz="7400" dirty="0" smtClean="0"/>
          </a:p>
          <a:p>
            <a:pPr marL="0" indent="0">
              <a:buNone/>
            </a:pPr>
            <a:r>
              <a:rPr lang="en-US" sz="7400" b="1" dirty="0"/>
              <a:t>Low-threshold facilities for children and youth</a:t>
            </a:r>
            <a:r>
              <a:rPr lang="en-US" sz="7400" dirty="0"/>
              <a:t>:</a:t>
            </a:r>
            <a:endParaRPr lang="cs-CZ" sz="7400" dirty="0" smtClean="0"/>
          </a:p>
          <a:p>
            <a:pPr>
              <a:buFontTx/>
              <a:buChar char="-"/>
            </a:pPr>
            <a:r>
              <a:rPr lang="en-US" sz="7400" dirty="0"/>
              <a:t>for children and </a:t>
            </a:r>
            <a:r>
              <a:rPr lang="en-US" sz="7400" dirty="0" smtClean="0"/>
              <a:t>youth</a:t>
            </a:r>
            <a:r>
              <a:rPr lang="cs-CZ" sz="7400" dirty="0" smtClean="0"/>
              <a:t>,</a:t>
            </a:r>
            <a:r>
              <a:rPr lang="en-US" sz="7400" dirty="0" smtClean="0"/>
              <a:t> </a:t>
            </a:r>
            <a:r>
              <a:rPr lang="en-US" sz="7400" dirty="0"/>
              <a:t>who spend their free time on </a:t>
            </a:r>
            <a:r>
              <a:rPr lang="en-US" sz="7400" dirty="0" smtClean="0"/>
              <a:t>streets </a:t>
            </a:r>
            <a:r>
              <a:rPr lang="en-US" sz="7400" dirty="0"/>
              <a:t>or in </a:t>
            </a:r>
            <a:r>
              <a:rPr lang="cs-CZ" sz="7400" dirty="0" smtClean="0"/>
              <a:t>a </a:t>
            </a:r>
            <a:r>
              <a:rPr lang="en-US" sz="7400" dirty="0" smtClean="0"/>
              <a:t>party</a:t>
            </a:r>
            <a:endParaRPr lang="cs-CZ" sz="7400" dirty="0" smtClean="0"/>
          </a:p>
          <a:p>
            <a:pPr>
              <a:buFontTx/>
              <a:buChar char="-"/>
            </a:pPr>
            <a:r>
              <a:rPr lang="en-US" sz="7400" dirty="0" smtClean="0"/>
              <a:t>their </a:t>
            </a:r>
            <a:r>
              <a:rPr lang="en-US" sz="7400" dirty="0"/>
              <a:t>free time is not organized </a:t>
            </a:r>
            <a:r>
              <a:rPr lang="cs-CZ" sz="7400" dirty="0" smtClean="0"/>
              <a:t>in </a:t>
            </a:r>
            <a:r>
              <a:rPr lang="en-US" sz="7400" dirty="0" smtClean="0"/>
              <a:t>any</a:t>
            </a:r>
            <a:r>
              <a:rPr lang="cs-CZ" sz="7400" dirty="0" smtClean="0"/>
              <a:t> </a:t>
            </a:r>
            <a:r>
              <a:rPr lang="en-US" sz="7400" dirty="0" smtClean="0"/>
              <a:t>way</a:t>
            </a:r>
            <a:endParaRPr lang="cs-CZ" sz="7400" dirty="0" smtClean="0"/>
          </a:p>
          <a:p>
            <a:pPr>
              <a:buFontTx/>
              <a:buChar char="-"/>
            </a:pPr>
            <a:r>
              <a:rPr lang="en-US" sz="7400" dirty="0" smtClean="0"/>
              <a:t>Free</a:t>
            </a:r>
            <a:r>
              <a:rPr lang="cs-CZ" sz="7400" dirty="0" smtClean="0"/>
              <a:t> </a:t>
            </a:r>
            <a:r>
              <a:rPr lang="cs-CZ" sz="7400" dirty="0" err="1" smtClean="0"/>
              <a:t>of</a:t>
            </a:r>
            <a:r>
              <a:rPr lang="cs-CZ" sz="7400" dirty="0" smtClean="0"/>
              <a:t> </a:t>
            </a:r>
            <a:r>
              <a:rPr lang="cs-CZ" sz="7400" dirty="0" err="1" smtClean="0"/>
              <a:t>charge</a:t>
            </a:r>
            <a:r>
              <a:rPr lang="en-US" sz="7400" dirty="0" smtClean="0"/>
              <a:t>, </a:t>
            </a:r>
            <a:r>
              <a:rPr lang="en-US" sz="7400" dirty="0"/>
              <a:t>there is no exact time schedule for arrivals and </a:t>
            </a:r>
            <a:r>
              <a:rPr lang="en-US" sz="7400" dirty="0" smtClean="0"/>
              <a:t>departures</a:t>
            </a:r>
            <a:endParaRPr lang="cs-CZ" sz="7400" dirty="0" smtClean="0"/>
          </a:p>
          <a:p>
            <a:pPr>
              <a:buFontTx/>
              <a:buChar char="-"/>
            </a:pPr>
            <a:r>
              <a:rPr lang="en-US" sz="7400" dirty="0" smtClean="0"/>
              <a:t>the </a:t>
            </a:r>
            <a:r>
              <a:rPr lang="en-US" sz="7400" dirty="0"/>
              <a:t>choice of activities </a:t>
            </a:r>
            <a:r>
              <a:rPr lang="cs-CZ" sz="7400" dirty="0" err="1" smtClean="0"/>
              <a:t>depends</a:t>
            </a:r>
            <a:r>
              <a:rPr lang="cs-CZ" sz="7400" dirty="0" smtClean="0"/>
              <a:t> </a:t>
            </a:r>
            <a:r>
              <a:rPr lang="en-US" sz="7400" dirty="0" smtClean="0"/>
              <a:t>entirely </a:t>
            </a:r>
            <a:r>
              <a:rPr lang="cs-CZ" sz="7400" dirty="0" smtClean="0"/>
              <a:t>on</a:t>
            </a:r>
            <a:r>
              <a:rPr lang="en-US" sz="7400" dirty="0" smtClean="0"/>
              <a:t> </a:t>
            </a:r>
            <a:r>
              <a:rPr lang="en-US" sz="7400" dirty="0"/>
              <a:t>visitors </a:t>
            </a:r>
            <a:r>
              <a:rPr lang="en-US" sz="7400" dirty="0" smtClean="0"/>
              <a:t>(</a:t>
            </a:r>
            <a:r>
              <a:rPr lang="cs-CZ" sz="7400" dirty="0" err="1" smtClean="0"/>
              <a:t>listenin</a:t>
            </a:r>
            <a:r>
              <a:rPr lang="en-US" sz="7400" dirty="0" smtClean="0"/>
              <a:t>g </a:t>
            </a:r>
            <a:r>
              <a:rPr lang="cs-CZ" sz="7400" dirty="0" smtClean="0"/>
              <a:t>to </a:t>
            </a:r>
            <a:r>
              <a:rPr lang="en-US" sz="7400" dirty="0" smtClean="0"/>
              <a:t>your </a:t>
            </a:r>
            <a:r>
              <a:rPr lang="en-US" sz="7400" dirty="0"/>
              <a:t>own music, </a:t>
            </a:r>
            <a:r>
              <a:rPr lang="cs-CZ" sz="7400" dirty="0" err="1" smtClean="0"/>
              <a:t>watching</a:t>
            </a:r>
            <a:r>
              <a:rPr lang="cs-CZ" sz="7400" dirty="0" smtClean="0"/>
              <a:t> </a:t>
            </a:r>
            <a:r>
              <a:rPr lang="cs-CZ" sz="7400" dirty="0" err="1" smtClean="0"/>
              <a:t>own</a:t>
            </a:r>
            <a:r>
              <a:rPr lang="cs-CZ" sz="7400" dirty="0" smtClean="0"/>
              <a:t> </a:t>
            </a:r>
            <a:r>
              <a:rPr lang="en-US" sz="7400" dirty="0" smtClean="0"/>
              <a:t>movies</a:t>
            </a:r>
            <a:r>
              <a:rPr lang="en-US" sz="7400" dirty="0"/>
              <a:t>, table games, sports equipment, musical instruments </a:t>
            </a:r>
            <a:r>
              <a:rPr lang="en-US" sz="7400" dirty="0" smtClean="0"/>
              <a:t>...)</a:t>
            </a:r>
            <a:endParaRPr lang="cs-CZ" sz="7400" dirty="0" smtClean="0"/>
          </a:p>
          <a:p>
            <a:pPr>
              <a:buFontTx/>
              <a:buChar char="-"/>
            </a:pPr>
            <a:r>
              <a:rPr lang="en-US" sz="7400" dirty="0" smtClean="0"/>
              <a:t>counseling </a:t>
            </a:r>
            <a:r>
              <a:rPr lang="en-US" sz="7400" dirty="0"/>
              <a:t>and prevention </a:t>
            </a:r>
            <a:r>
              <a:rPr lang="en-US" sz="7400" dirty="0" smtClean="0"/>
              <a:t>services</a:t>
            </a:r>
            <a:r>
              <a:rPr lang="cs-CZ" sz="7400" dirty="0" smtClean="0"/>
              <a:t>,</a:t>
            </a:r>
            <a:r>
              <a:rPr lang="en-US" sz="7400" dirty="0" smtClean="0"/>
              <a:t> </a:t>
            </a:r>
            <a:r>
              <a:rPr lang="en-US" sz="7400" dirty="0"/>
              <a:t>where children and young people can </a:t>
            </a:r>
            <a:r>
              <a:rPr lang="cs-CZ" sz="7400" dirty="0" err="1" smtClean="0"/>
              <a:t>confide</a:t>
            </a:r>
            <a:r>
              <a:rPr lang="cs-CZ" sz="7400" dirty="0" smtClean="0"/>
              <a:t> </a:t>
            </a:r>
            <a:r>
              <a:rPr lang="en-US" sz="7400" dirty="0" smtClean="0"/>
              <a:t>in </a:t>
            </a:r>
            <a:r>
              <a:rPr lang="en-US" sz="7400" dirty="0"/>
              <a:t>their problems or feelings or just talk to workers to help them deal with their </a:t>
            </a:r>
            <a:r>
              <a:rPr lang="en-US" sz="7400" dirty="0" smtClean="0"/>
              <a:t>situations</a:t>
            </a:r>
            <a:endParaRPr lang="cs-CZ" sz="7400" dirty="0"/>
          </a:p>
          <a:p>
            <a:endParaRPr lang="cs-CZ"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0"/>
            <a:ext cx="8229600" cy="1143000"/>
          </a:xfrm>
        </p:spPr>
        <p:txBody>
          <a:bodyPr>
            <a:normAutofit/>
          </a:bodyPr>
          <a:lstStyle/>
          <a:p>
            <a:r>
              <a:rPr lang="cs-CZ" sz="4000" dirty="0" err="1"/>
              <a:t>Hazardous</a:t>
            </a:r>
            <a:r>
              <a:rPr lang="cs-CZ" sz="4000" dirty="0"/>
              <a:t> </a:t>
            </a:r>
            <a:r>
              <a:rPr lang="cs-CZ" sz="4000" dirty="0" err="1"/>
              <a:t>sexual</a:t>
            </a:r>
            <a:r>
              <a:rPr lang="cs-CZ" sz="4000" dirty="0"/>
              <a:t> </a:t>
            </a:r>
            <a:r>
              <a:rPr lang="cs-CZ" sz="4000" dirty="0" err="1"/>
              <a:t>behavior</a:t>
            </a:r>
            <a:endParaRPr lang="cs-CZ" sz="4000" b="1" dirty="0">
              <a:solidFill>
                <a:srgbClr val="0070C0"/>
              </a:solidFill>
            </a:endParaRPr>
          </a:p>
        </p:txBody>
      </p:sp>
      <p:sp>
        <p:nvSpPr>
          <p:cNvPr id="3" name="Zástupný symbol pro obsah 2"/>
          <p:cNvSpPr>
            <a:spLocks noGrp="1"/>
          </p:cNvSpPr>
          <p:nvPr>
            <p:ph idx="1"/>
          </p:nvPr>
        </p:nvSpPr>
        <p:spPr>
          <a:xfrm>
            <a:off x="107504" y="1124744"/>
            <a:ext cx="8928992" cy="5733256"/>
          </a:xfrm>
        </p:spPr>
        <p:txBody>
          <a:bodyPr>
            <a:normAutofit/>
          </a:bodyPr>
          <a:lstStyle/>
          <a:p>
            <a:r>
              <a:rPr lang="en-US" dirty="0"/>
              <a:t>A set of behavioral manifestations accompanying sexual activities and showing a demonstrable increase in health, social and other types of </a:t>
            </a:r>
            <a:r>
              <a:rPr lang="en-US" dirty="0" smtClean="0"/>
              <a:t>risks</a:t>
            </a:r>
            <a:endParaRPr lang="cs-CZ" dirty="0"/>
          </a:p>
          <a:p>
            <a:r>
              <a:rPr lang="en-US" dirty="0"/>
              <a:t>Relatively </a:t>
            </a:r>
            <a:r>
              <a:rPr lang="en-US" dirty="0">
                <a:solidFill>
                  <a:srgbClr val="00B050"/>
                </a:solidFill>
              </a:rPr>
              <a:t>frequent forms of sexual behavior </a:t>
            </a:r>
            <a:r>
              <a:rPr lang="en-US" dirty="0"/>
              <a:t>(unprotected sexual intercourse, promiscuous behavior, risky sexual practices, etc</a:t>
            </a:r>
            <a:r>
              <a:rPr lang="en-US" dirty="0" smtClean="0"/>
              <a:t>.)</a:t>
            </a:r>
            <a:r>
              <a:rPr lang="cs-CZ" dirty="0" smtClean="0"/>
              <a:t> </a:t>
            </a:r>
          </a:p>
          <a:p>
            <a:r>
              <a:rPr lang="en-US" dirty="0"/>
              <a:t>These include </a:t>
            </a:r>
            <a:r>
              <a:rPr lang="en-US" dirty="0">
                <a:solidFill>
                  <a:srgbClr val="00B050"/>
                </a:solidFill>
              </a:rPr>
              <a:t>forms combining multiple types of risky phenomena </a:t>
            </a:r>
            <a:r>
              <a:rPr lang="en-US" dirty="0"/>
              <a:t>(substance abuse, sexual abuse, sexual violence, public humiliation in connection with inappropriate presentation of personal videos and photographs on the Internet</a:t>
            </a:r>
            <a:r>
              <a:rPr lang="en-US" dirty="0" smtClean="0"/>
              <a:t>).</a:t>
            </a:r>
            <a:r>
              <a:rPr lang="cs-CZ" dirty="0" smtClean="0"/>
              <a:t> </a:t>
            </a:r>
            <a:endParaRPr lang="cs-CZ" dirty="0"/>
          </a:p>
          <a:p>
            <a:endParaRPr lang="cs-CZ" dirty="0" smtClean="0"/>
          </a:p>
          <a:p>
            <a:endParaRPr lang="cs-CZ"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16632"/>
            <a:ext cx="8229600" cy="1143000"/>
          </a:xfrm>
        </p:spPr>
        <p:txBody>
          <a:bodyPr>
            <a:normAutofit/>
          </a:bodyPr>
          <a:lstStyle/>
          <a:p>
            <a:r>
              <a:rPr lang="cs-CZ" sz="4000" dirty="0" err="1"/>
              <a:t>Hazardous</a:t>
            </a:r>
            <a:r>
              <a:rPr lang="cs-CZ" sz="4000" dirty="0"/>
              <a:t> </a:t>
            </a:r>
            <a:r>
              <a:rPr lang="cs-CZ" sz="4000" dirty="0" err="1"/>
              <a:t>sexual</a:t>
            </a:r>
            <a:r>
              <a:rPr lang="cs-CZ" sz="4000" dirty="0"/>
              <a:t> </a:t>
            </a:r>
            <a:r>
              <a:rPr lang="cs-CZ" sz="4000" dirty="0" err="1"/>
              <a:t>behavior</a:t>
            </a:r>
            <a:endParaRPr lang="cs-CZ" sz="4000" b="1" dirty="0">
              <a:solidFill>
                <a:srgbClr val="0070C0"/>
              </a:solidFill>
            </a:endParaRPr>
          </a:p>
        </p:txBody>
      </p:sp>
      <p:sp>
        <p:nvSpPr>
          <p:cNvPr id="3" name="Zástupný symbol pro obsah 2"/>
          <p:cNvSpPr>
            <a:spLocks noGrp="1"/>
          </p:cNvSpPr>
          <p:nvPr>
            <p:ph idx="1"/>
          </p:nvPr>
        </p:nvSpPr>
        <p:spPr>
          <a:xfrm>
            <a:off x="457200" y="1412776"/>
            <a:ext cx="8229600" cy="5256584"/>
          </a:xfrm>
        </p:spPr>
        <p:txBody>
          <a:bodyPr>
            <a:normAutofit fontScale="85000" lnSpcReduction="10000"/>
          </a:bodyPr>
          <a:lstStyle/>
          <a:p>
            <a:r>
              <a:rPr lang="en-US" dirty="0"/>
              <a:t>Among </a:t>
            </a:r>
            <a:r>
              <a:rPr lang="en-US" dirty="0">
                <a:solidFill>
                  <a:srgbClr val="00B050"/>
                </a:solidFill>
              </a:rPr>
              <a:t>sexual risk behaviors with high potential impacts on reproductive health</a:t>
            </a:r>
            <a:r>
              <a:rPr lang="en-US" dirty="0"/>
              <a:t> we include:</a:t>
            </a:r>
            <a:br>
              <a:rPr lang="en-US" dirty="0"/>
            </a:br>
            <a:r>
              <a:rPr lang="cs-CZ" dirty="0" smtClean="0"/>
              <a:t>- </a:t>
            </a:r>
            <a:r>
              <a:rPr lang="en-US" dirty="0" smtClean="0"/>
              <a:t>an </a:t>
            </a:r>
            <a:r>
              <a:rPr lang="en-US" dirty="0"/>
              <a:t>early beginning of sexual life</a:t>
            </a:r>
            <a:br>
              <a:rPr lang="en-US" dirty="0"/>
            </a:br>
            <a:r>
              <a:rPr lang="cs-CZ" dirty="0" smtClean="0"/>
              <a:t>- </a:t>
            </a:r>
            <a:r>
              <a:rPr lang="en-US" dirty="0" smtClean="0"/>
              <a:t>promiscuity</a:t>
            </a:r>
            <a:r>
              <a:rPr lang="en-US" dirty="0"/>
              <a:t/>
            </a:r>
            <a:br>
              <a:rPr lang="en-US" dirty="0"/>
            </a:br>
            <a:r>
              <a:rPr lang="cs-CZ" dirty="0" smtClean="0"/>
              <a:t>- </a:t>
            </a:r>
            <a:r>
              <a:rPr lang="en-US" dirty="0" smtClean="0"/>
              <a:t>prostitution</a:t>
            </a:r>
            <a:r>
              <a:rPr lang="en-US" dirty="0"/>
              <a:t/>
            </a:r>
            <a:br>
              <a:rPr lang="en-US" dirty="0"/>
            </a:br>
            <a:r>
              <a:rPr lang="cs-CZ" dirty="0" smtClean="0"/>
              <a:t>- </a:t>
            </a:r>
            <a:r>
              <a:rPr lang="en-US" dirty="0" smtClean="0"/>
              <a:t>high </a:t>
            </a:r>
            <a:r>
              <a:rPr lang="en-US" dirty="0"/>
              <a:t>frequency of sexual intercourse and unprotected </a:t>
            </a:r>
            <a:r>
              <a:rPr lang="cs-CZ" dirty="0" smtClean="0"/>
              <a:t>sex </a:t>
            </a:r>
            <a:r>
              <a:rPr lang="en-US" dirty="0" smtClean="0"/>
              <a:t>despite </a:t>
            </a:r>
            <a:r>
              <a:rPr lang="en-US" dirty="0"/>
              <a:t>the awareness of possible infection</a:t>
            </a:r>
            <a:endParaRPr lang="cs-CZ" dirty="0" smtClean="0"/>
          </a:p>
          <a:p>
            <a:r>
              <a:rPr lang="en-US" dirty="0"/>
              <a:t>Consequences:</a:t>
            </a:r>
            <a:br>
              <a:rPr lang="en-US" dirty="0"/>
            </a:br>
            <a:r>
              <a:rPr lang="cs-CZ" dirty="0" smtClean="0"/>
              <a:t>- </a:t>
            </a:r>
            <a:r>
              <a:rPr lang="en-US" dirty="0" smtClean="0"/>
              <a:t>sexually </a:t>
            </a:r>
            <a:r>
              <a:rPr lang="en-US" dirty="0"/>
              <a:t>transmitted diseases, inflammatory diseases,</a:t>
            </a:r>
            <a:br>
              <a:rPr lang="en-US" dirty="0"/>
            </a:br>
            <a:r>
              <a:rPr lang="cs-CZ" dirty="0" smtClean="0"/>
              <a:t>- </a:t>
            </a:r>
            <a:r>
              <a:rPr lang="en-US" dirty="0" smtClean="0"/>
              <a:t>early </a:t>
            </a:r>
            <a:r>
              <a:rPr lang="en-US" dirty="0"/>
              <a:t>pregnancy and abortions</a:t>
            </a:r>
            <a:br>
              <a:rPr lang="en-US" dirty="0"/>
            </a:br>
            <a:r>
              <a:rPr lang="cs-CZ" dirty="0" smtClean="0"/>
              <a:t>- </a:t>
            </a:r>
            <a:r>
              <a:rPr lang="en-US" dirty="0" smtClean="0"/>
              <a:t>the </a:t>
            </a:r>
            <a:r>
              <a:rPr lang="en-US" dirty="0"/>
              <a:t>ultimate consequence is sterility and serious to fatal health problems</a:t>
            </a:r>
            <a:r>
              <a:rPr lang="en-US" dirty="0" smtClean="0"/>
              <a:t>.</a:t>
            </a:r>
            <a:endParaRPr lang="cs-CZ" dirty="0" smtClean="0"/>
          </a:p>
          <a:p>
            <a:endParaRPr lang="cs-CZ"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260648"/>
            <a:ext cx="8229600" cy="792088"/>
          </a:xfrm>
        </p:spPr>
        <p:txBody>
          <a:bodyPr>
            <a:normAutofit fontScale="90000"/>
          </a:bodyPr>
          <a:lstStyle/>
          <a:p>
            <a:r>
              <a:rPr lang="en-US" dirty="0"/>
              <a:t/>
            </a:r>
            <a:br>
              <a:rPr lang="en-US" dirty="0"/>
            </a:br>
            <a:r>
              <a:rPr lang="en-US" dirty="0" smtClean="0"/>
              <a:t>Sexually </a:t>
            </a:r>
            <a:r>
              <a:rPr lang="en-US" dirty="0"/>
              <a:t>Transmitted Diseases (STD)</a:t>
            </a:r>
            <a:br>
              <a:rPr lang="en-US" dirty="0"/>
            </a:br>
            <a:endParaRPr lang="cs-CZ" dirty="0">
              <a:solidFill>
                <a:srgbClr val="0070C0"/>
              </a:solidFill>
            </a:endParaRPr>
          </a:p>
        </p:txBody>
      </p:sp>
      <p:sp>
        <p:nvSpPr>
          <p:cNvPr id="3" name="Zástupný symbol pro obsah 2"/>
          <p:cNvSpPr>
            <a:spLocks noGrp="1"/>
          </p:cNvSpPr>
          <p:nvPr>
            <p:ph idx="1"/>
          </p:nvPr>
        </p:nvSpPr>
        <p:spPr>
          <a:xfrm>
            <a:off x="457200" y="1124744"/>
            <a:ext cx="8507288" cy="5544616"/>
          </a:xfrm>
        </p:spPr>
        <p:txBody>
          <a:bodyPr>
            <a:normAutofit fontScale="85000" lnSpcReduction="20000"/>
          </a:bodyPr>
          <a:lstStyle/>
          <a:p>
            <a:r>
              <a:rPr lang="en-US" dirty="0"/>
              <a:t>Most infections are easy to treat and virtually harmless to reproductive </a:t>
            </a:r>
            <a:r>
              <a:rPr lang="en-US" dirty="0" smtClean="0"/>
              <a:t>health</a:t>
            </a:r>
            <a:endParaRPr lang="cs-CZ" dirty="0" smtClean="0"/>
          </a:p>
          <a:p>
            <a:r>
              <a:rPr lang="en-US" dirty="0" smtClean="0"/>
              <a:t>Sexual</a:t>
            </a:r>
            <a:r>
              <a:rPr lang="en-US" dirty="0"/>
              <a:t>, urinary tract, oral and rectal mucosa. The course is inflammatory with the presence of </a:t>
            </a:r>
            <a:r>
              <a:rPr lang="en-US" dirty="0" smtClean="0"/>
              <a:t>symptoms</a:t>
            </a:r>
            <a:endParaRPr lang="cs-CZ" dirty="0" smtClean="0"/>
          </a:p>
          <a:p>
            <a:r>
              <a:rPr lang="en-US" dirty="0" smtClean="0"/>
              <a:t>Sometimes </a:t>
            </a:r>
            <a:r>
              <a:rPr lang="en-US" dirty="0"/>
              <a:t>asymptomatic, so the infected will carry the disease to the partners without the knowledge of their own </a:t>
            </a:r>
            <a:r>
              <a:rPr lang="en-US" dirty="0" smtClean="0"/>
              <a:t>infectivity</a:t>
            </a:r>
            <a:endParaRPr lang="cs-CZ" dirty="0" smtClean="0"/>
          </a:p>
          <a:p>
            <a:r>
              <a:rPr lang="en-US" dirty="0" smtClean="0"/>
              <a:t>On </a:t>
            </a:r>
            <a:r>
              <a:rPr lang="en-US" dirty="0"/>
              <a:t>the territory of the Czech Republic, 1,452 cases of infectious diseases were reported in the Register of Sexual Diseases, of which 737 cases of syphilis and 709 gonococcal gonorrhea infections (IHIS 2012</a:t>
            </a:r>
            <a:r>
              <a:rPr lang="en-US" dirty="0" smtClean="0"/>
              <a:t>)</a:t>
            </a:r>
            <a:endParaRPr lang="cs-CZ" dirty="0" smtClean="0"/>
          </a:p>
          <a:p>
            <a:r>
              <a:rPr lang="en-US" dirty="0" smtClean="0"/>
              <a:t>Among </a:t>
            </a:r>
            <a:r>
              <a:rPr lang="en-US" dirty="0"/>
              <a:t>the diseases with a negative impact on reproductive health are: gonorrhea, syphilis, chlamydia infections, acute </a:t>
            </a:r>
            <a:r>
              <a:rPr lang="en-US" dirty="0" err="1"/>
              <a:t>condylomas</a:t>
            </a:r>
            <a:r>
              <a:rPr lang="en-US" dirty="0"/>
              <a:t>, </a:t>
            </a:r>
            <a:r>
              <a:rPr lang="cs-CZ" dirty="0" smtClean="0"/>
              <a:t>herpes </a:t>
            </a:r>
            <a:r>
              <a:rPr lang="cs-CZ" dirty="0" err="1" smtClean="0"/>
              <a:t>labialis</a:t>
            </a:r>
            <a:r>
              <a:rPr lang="cs-CZ" dirty="0" smtClean="0"/>
              <a:t> </a:t>
            </a:r>
            <a:r>
              <a:rPr lang="en-US" dirty="0" smtClean="0"/>
              <a:t>and candidiasis</a:t>
            </a:r>
            <a:endParaRPr lang="cs-CZ" dirty="0"/>
          </a:p>
          <a:p>
            <a:endParaRPr lang="cs-CZ"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76672"/>
            <a:ext cx="8229600" cy="706090"/>
          </a:xfrm>
        </p:spPr>
        <p:txBody>
          <a:bodyPr>
            <a:normAutofit fontScale="90000"/>
          </a:bodyPr>
          <a:lstStyle/>
          <a:p>
            <a:r>
              <a:rPr lang="en-US" dirty="0"/>
              <a:t/>
            </a:r>
            <a:br>
              <a:rPr lang="en-US" dirty="0"/>
            </a:br>
            <a:r>
              <a:rPr lang="en-US" dirty="0"/>
              <a:t>Sexually Transmitted Diseases (STD)</a:t>
            </a:r>
            <a:br>
              <a:rPr lang="en-US" dirty="0"/>
            </a:br>
            <a:endParaRPr lang="cs-CZ" dirty="0">
              <a:solidFill>
                <a:srgbClr val="0070C0"/>
              </a:solidFill>
            </a:endParaRPr>
          </a:p>
        </p:txBody>
      </p:sp>
      <p:sp>
        <p:nvSpPr>
          <p:cNvPr id="3" name="Zástupný symbol pro obsah 2"/>
          <p:cNvSpPr>
            <a:spLocks noGrp="1"/>
          </p:cNvSpPr>
          <p:nvPr>
            <p:ph idx="1"/>
          </p:nvPr>
        </p:nvSpPr>
        <p:spPr>
          <a:xfrm>
            <a:off x="179512" y="1457400"/>
            <a:ext cx="8712968" cy="5400600"/>
          </a:xfrm>
        </p:spPr>
        <p:txBody>
          <a:bodyPr>
            <a:normAutofit fontScale="70000" lnSpcReduction="20000"/>
          </a:bodyPr>
          <a:lstStyle/>
          <a:p>
            <a:r>
              <a:rPr lang="en-US" dirty="0"/>
              <a:t>The epidemiology of sexually transmitted diseases is closely related to social behavior and the status of an individual in </a:t>
            </a:r>
            <a:r>
              <a:rPr lang="en-US" dirty="0" smtClean="0"/>
              <a:t>society</a:t>
            </a:r>
            <a:endParaRPr lang="cs-CZ" dirty="0" smtClean="0"/>
          </a:p>
          <a:p>
            <a:r>
              <a:rPr lang="en-US" dirty="0" smtClean="0"/>
              <a:t>The </a:t>
            </a:r>
            <a:r>
              <a:rPr lang="en-US" dirty="0"/>
              <a:t>main factors influencing the likelihood of </a:t>
            </a:r>
            <a:r>
              <a:rPr lang="en-US" dirty="0" smtClean="0"/>
              <a:t>infection</a:t>
            </a:r>
            <a:r>
              <a:rPr lang="cs-CZ" dirty="0" smtClean="0"/>
              <a:t> </a:t>
            </a:r>
            <a:r>
              <a:rPr lang="cs-CZ" dirty="0" err="1" smtClean="0"/>
              <a:t>include</a:t>
            </a:r>
            <a:r>
              <a:rPr lang="en-US" dirty="0" smtClean="0"/>
              <a:t>:</a:t>
            </a:r>
            <a:r>
              <a:rPr lang="en-US" dirty="0"/>
              <a:t/>
            </a:r>
            <a:br>
              <a:rPr lang="en-US" dirty="0"/>
            </a:br>
            <a:r>
              <a:rPr lang="cs-CZ" dirty="0" smtClean="0"/>
              <a:t>- </a:t>
            </a:r>
            <a:r>
              <a:rPr lang="en-US" dirty="0" smtClean="0"/>
              <a:t>sexual </a:t>
            </a:r>
            <a:r>
              <a:rPr lang="en-US" dirty="0"/>
              <a:t>risk behavior</a:t>
            </a:r>
            <a:br>
              <a:rPr lang="en-US" dirty="0"/>
            </a:br>
            <a:r>
              <a:rPr lang="cs-CZ" dirty="0" smtClean="0"/>
              <a:t>- </a:t>
            </a:r>
            <a:r>
              <a:rPr lang="en-US" dirty="0" smtClean="0"/>
              <a:t>sexual orientation</a:t>
            </a:r>
            <a:endParaRPr lang="cs-CZ" dirty="0" smtClean="0"/>
          </a:p>
          <a:p>
            <a:r>
              <a:rPr lang="en-US" dirty="0" smtClean="0"/>
              <a:t>More </a:t>
            </a:r>
            <a:r>
              <a:rPr lang="en-US" dirty="0"/>
              <a:t>than 28% of reported diseases concerned homosexual men and 7% </a:t>
            </a:r>
            <a:r>
              <a:rPr lang="en-US" dirty="0" smtClean="0"/>
              <a:t>bisexual</a:t>
            </a:r>
            <a:endParaRPr lang="cs-CZ" dirty="0" smtClean="0"/>
          </a:p>
          <a:p>
            <a:r>
              <a:rPr lang="en-US" dirty="0" smtClean="0"/>
              <a:t>Women </a:t>
            </a:r>
            <a:r>
              <a:rPr lang="cs-CZ" dirty="0" err="1" smtClean="0"/>
              <a:t>stated</a:t>
            </a:r>
            <a:r>
              <a:rPr lang="cs-CZ" dirty="0" smtClean="0"/>
              <a:t> in </a:t>
            </a:r>
            <a:r>
              <a:rPr lang="en-US" dirty="0" smtClean="0"/>
              <a:t>90</a:t>
            </a:r>
            <a:r>
              <a:rPr lang="en-US" dirty="0"/>
              <a:t>% </a:t>
            </a:r>
            <a:r>
              <a:rPr lang="en-US" dirty="0" smtClean="0"/>
              <a:t>heterosexual</a:t>
            </a:r>
            <a:r>
              <a:rPr lang="cs-CZ" dirty="0" err="1" smtClean="0"/>
              <a:t>ity</a:t>
            </a:r>
            <a:endParaRPr lang="cs-CZ" dirty="0" smtClean="0"/>
          </a:p>
          <a:p>
            <a:r>
              <a:rPr lang="en-US" dirty="0" smtClean="0"/>
              <a:t>Transmission </a:t>
            </a:r>
            <a:r>
              <a:rPr lang="en-US" dirty="0"/>
              <a:t>occurred at 80% after unprotected contact, 5% of whom were drug </a:t>
            </a:r>
            <a:r>
              <a:rPr lang="en-US" dirty="0" smtClean="0"/>
              <a:t>users</a:t>
            </a:r>
            <a:endParaRPr lang="cs-CZ" dirty="0" smtClean="0"/>
          </a:p>
          <a:p>
            <a:r>
              <a:rPr lang="cs-CZ" dirty="0" err="1" smtClean="0"/>
              <a:t>Education</a:t>
            </a:r>
            <a:r>
              <a:rPr lang="cs-CZ" dirty="0" smtClean="0"/>
              <a:t> </a:t>
            </a:r>
            <a:r>
              <a:rPr lang="cs-CZ" dirty="0" err="1" smtClean="0"/>
              <a:t>belongs</a:t>
            </a:r>
            <a:r>
              <a:rPr lang="cs-CZ" dirty="0" smtClean="0"/>
              <a:t> </a:t>
            </a:r>
            <a:r>
              <a:rPr lang="cs-CZ" dirty="0" err="1" smtClean="0"/>
              <a:t>into</a:t>
            </a:r>
            <a:r>
              <a:rPr lang="cs-CZ" dirty="0" smtClean="0"/>
              <a:t> s</a:t>
            </a:r>
            <a:r>
              <a:rPr lang="en-US" dirty="0" err="1" smtClean="0"/>
              <a:t>ocio</a:t>
            </a:r>
            <a:r>
              <a:rPr lang="en-US" dirty="0" smtClean="0"/>
              <a:t>-economic </a:t>
            </a:r>
            <a:r>
              <a:rPr lang="en-US" dirty="0"/>
              <a:t>factors related to the occurrence of </a:t>
            </a:r>
            <a:r>
              <a:rPr lang="en-US" dirty="0" smtClean="0"/>
              <a:t>diseases</a:t>
            </a:r>
            <a:endParaRPr lang="cs-CZ" dirty="0" smtClean="0"/>
          </a:p>
          <a:p>
            <a:r>
              <a:rPr lang="en-US" dirty="0" smtClean="0"/>
              <a:t>Unprotected </a:t>
            </a:r>
            <a:r>
              <a:rPr lang="en-US" dirty="0"/>
              <a:t>heterosexual and homosexual contact can also lead to HIV </a:t>
            </a:r>
            <a:r>
              <a:rPr lang="en-US" dirty="0" smtClean="0"/>
              <a:t>transmission</a:t>
            </a:r>
            <a:endParaRPr lang="cs-CZ" dirty="0" smtClean="0"/>
          </a:p>
          <a:p>
            <a:r>
              <a:rPr lang="en-US" dirty="0" smtClean="0"/>
              <a:t>In </a:t>
            </a:r>
            <a:r>
              <a:rPr lang="en-US" dirty="0"/>
              <a:t>2011, 167 new cases of </a:t>
            </a:r>
            <a:r>
              <a:rPr lang="en-US"/>
              <a:t>HIV </a:t>
            </a:r>
            <a:r>
              <a:rPr lang="en-US" smtClean="0"/>
              <a:t>were </a:t>
            </a:r>
            <a:r>
              <a:rPr lang="en-US" dirty="0"/>
              <a:t>diagnosed, with 26 infected persons suffering from AIDS status (IHIS, 2012</a:t>
            </a:r>
            <a:r>
              <a:rPr lang="en-US" dirty="0" smtClean="0"/>
              <a:t>)</a:t>
            </a:r>
            <a:endParaRPr lang="cs-CZ"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7981" y="209014"/>
            <a:ext cx="8696507" cy="6316330"/>
          </a:xfrm>
        </p:spPr>
      </p:pic>
    </p:spTree>
    <p:extLst>
      <p:ext uri="{BB962C8B-B14F-4D97-AF65-F5344CB8AC3E}">
        <p14:creationId xmlns:p14="http://schemas.microsoft.com/office/powerpoint/2010/main" val="352453830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a:t>https://zpravy.aktualne.cz/domaci/syfilis-kapavka-i-hiv-pocty-nakazenych-v-cesku-rostou-nejvic/r~ba9891e85bed11e7a0580025900fea04/?redirected=1527021340</a:t>
            </a:r>
          </a:p>
        </p:txBody>
      </p:sp>
    </p:spTree>
    <p:extLst>
      <p:ext uri="{BB962C8B-B14F-4D97-AF65-F5344CB8AC3E}">
        <p14:creationId xmlns:p14="http://schemas.microsoft.com/office/powerpoint/2010/main" val="23558533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idx="1"/>
          </p:nvPr>
        </p:nvSpPr>
        <p:spPr>
          <a:xfrm>
            <a:off x="457200" y="404664"/>
            <a:ext cx="8507288" cy="6336704"/>
          </a:xfrm>
        </p:spPr>
        <p:txBody>
          <a:bodyPr>
            <a:normAutofit fontScale="85000" lnSpcReduction="10000"/>
          </a:bodyPr>
          <a:lstStyle/>
          <a:p>
            <a:pPr algn="ctr">
              <a:buNone/>
            </a:pPr>
            <a:r>
              <a:rPr lang="en-US" sz="3800" b="1" dirty="0"/>
              <a:t>Introduction to the problem</a:t>
            </a:r>
            <a:br>
              <a:rPr lang="en-US" sz="3800" b="1" dirty="0"/>
            </a:br>
            <a:endParaRPr lang="cs-CZ" sz="3800" b="1" dirty="0" smtClean="0"/>
          </a:p>
          <a:p>
            <a:pPr>
              <a:buNone/>
            </a:pPr>
            <a:r>
              <a:rPr lang="en-US" dirty="0"/>
              <a:t>Prevention of </a:t>
            </a:r>
            <a:r>
              <a:rPr lang="en-US" b="1" dirty="0">
                <a:solidFill>
                  <a:srgbClr val="00B050"/>
                </a:solidFill>
              </a:rPr>
              <a:t>childhood obesity </a:t>
            </a:r>
            <a:r>
              <a:rPr lang="en-US" dirty="0"/>
              <a:t>- one of the main priorities </a:t>
            </a:r>
            <a:endParaRPr lang="cs-CZ" b="1" dirty="0" smtClean="0"/>
          </a:p>
          <a:p>
            <a:r>
              <a:rPr lang="en-US" dirty="0" smtClean="0"/>
              <a:t>42 </a:t>
            </a:r>
            <a:r>
              <a:rPr lang="en-US" dirty="0"/>
              <a:t>million children under 5 years of age </a:t>
            </a:r>
            <a:r>
              <a:rPr lang="en-US" dirty="0" smtClean="0"/>
              <a:t>worldwide</a:t>
            </a:r>
            <a:r>
              <a:rPr lang="en-US" dirty="0"/>
              <a:t> </a:t>
            </a:r>
            <a:r>
              <a:rPr lang="en-US" dirty="0" smtClean="0"/>
              <a:t>is </a:t>
            </a:r>
            <a:r>
              <a:rPr lang="en-US" dirty="0"/>
              <a:t>suffering</a:t>
            </a:r>
            <a:r>
              <a:rPr lang="cs-CZ" dirty="0" smtClean="0"/>
              <a:t> by o</a:t>
            </a:r>
            <a:r>
              <a:rPr lang="en-US" dirty="0" err="1" smtClean="0"/>
              <a:t>verweight</a:t>
            </a:r>
            <a:r>
              <a:rPr lang="en-US" dirty="0" smtClean="0"/>
              <a:t> </a:t>
            </a:r>
            <a:endParaRPr lang="cs-CZ" dirty="0" smtClean="0"/>
          </a:p>
          <a:p>
            <a:r>
              <a:rPr lang="en-US" dirty="0" smtClean="0">
                <a:solidFill>
                  <a:srgbClr val="00B050"/>
                </a:solidFill>
              </a:rPr>
              <a:t>In </a:t>
            </a:r>
            <a:r>
              <a:rPr lang="en-US" dirty="0">
                <a:solidFill>
                  <a:srgbClr val="00B050"/>
                </a:solidFill>
              </a:rPr>
              <a:t>adulthood</a:t>
            </a:r>
            <a:r>
              <a:rPr lang="en-US" dirty="0"/>
              <a:t>, chronic non-infectious diseases can also develop:</a:t>
            </a:r>
            <a:br>
              <a:rPr lang="en-US" dirty="0"/>
            </a:br>
            <a:r>
              <a:rPr lang="en-US" dirty="0"/>
              <a:t>- DM II. type</a:t>
            </a:r>
            <a:br>
              <a:rPr lang="en-US" dirty="0"/>
            </a:br>
            <a:r>
              <a:rPr lang="en-US" dirty="0"/>
              <a:t>- CVA</a:t>
            </a:r>
            <a:br>
              <a:rPr lang="en-US" dirty="0"/>
            </a:br>
            <a:r>
              <a:rPr lang="en-US" dirty="0"/>
              <a:t>- musculoskeletal disorders</a:t>
            </a:r>
            <a:br>
              <a:rPr lang="en-US" dirty="0"/>
            </a:br>
            <a:r>
              <a:rPr lang="en-US" dirty="0"/>
              <a:t>- some oncological </a:t>
            </a:r>
            <a:r>
              <a:rPr lang="en-US" dirty="0" smtClean="0"/>
              <a:t>diseases</a:t>
            </a:r>
            <a:endParaRPr lang="cs-CZ" dirty="0" smtClean="0"/>
          </a:p>
          <a:p>
            <a:pPr marL="0" indent="0">
              <a:buNone/>
            </a:pPr>
            <a:endParaRPr lang="cs-CZ" dirty="0" smtClean="0"/>
          </a:p>
          <a:p>
            <a:r>
              <a:rPr lang="en-US" dirty="0" smtClean="0"/>
              <a:t>Medium </a:t>
            </a:r>
            <a:r>
              <a:rPr lang="en-US" dirty="0"/>
              <a:t>and low income countries - the "double burden" (the threat of infectious diseases and the current rapid increase in chronic non-infectious diseases</a:t>
            </a:r>
            <a:r>
              <a:rPr lang="en-US" dirty="0" smtClean="0"/>
              <a:t>)</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404664"/>
            <a:ext cx="8496944" cy="5976664"/>
          </a:xfrm>
        </p:spPr>
        <p:txBody>
          <a:bodyPr>
            <a:normAutofit fontScale="70000" lnSpcReduction="20000"/>
          </a:bodyPr>
          <a:lstStyle/>
          <a:p>
            <a:pPr algn="ctr">
              <a:buNone/>
            </a:pPr>
            <a:r>
              <a:rPr lang="en-US" sz="5400" b="1" dirty="0"/>
              <a:t>Introduction to the problem</a:t>
            </a:r>
            <a:br>
              <a:rPr lang="en-US" sz="5400" b="1" dirty="0"/>
            </a:br>
            <a:endParaRPr lang="cs-CZ" sz="5400" b="1" dirty="0"/>
          </a:p>
          <a:p>
            <a:endParaRPr lang="cs-CZ" dirty="0" smtClean="0"/>
          </a:p>
          <a:p>
            <a:r>
              <a:rPr lang="en-US" dirty="0"/>
              <a:t>Particular attention is paid to the prevention of juvenile health </a:t>
            </a:r>
            <a:r>
              <a:rPr lang="en-US" dirty="0" smtClean="0"/>
              <a:t>problems</a:t>
            </a:r>
            <a:endParaRPr lang="cs-CZ" dirty="0" smtClean="0"/>
          </a:p>
          <a:p>
            <a:r>
              <a:rPr lang="en-US" dirty="0" smtClean="0"/>
              <a:t>Prevention </a:t>
            </a:r>
            <a:r>
              <a:rPr lang="en-US" dirty="0"/>
              <a:t>of sexual and reproductive health (sexually transmitted diseases including HIV / AIDS, unwanted and premature pregnancies</a:t>
            </a:r>
            <a:r>
              <a:rPr lang="en-US" dirty="0" smtClean="0"/>
              <a:t>)</a:t>
            </a:r>
            <a:endParaRPr lang="cs-CZ" dirty="0" smtClean="0"/>
          </a:p>
          <a:p>
            <a:r>
              <a:rPr lang="en-US" dirty="0" smtClean="0"/>
              <a:t>The </a:t>
            </a:r>
            <a:r>
              <a:rPr lang="en-US" dirty="0"/>
              <a:t>area of </a:t>
            </a:r>
            <a:r>
              <a:rPr lang="cs-CZ" dirty="0" err="1" smtClean="0"/>
              <a:t>addictive</a:t>
            </a:r>
            <a:r>
              <a:rPr lang="cs-CZ" dirty="0" smtClean="0"/>
              <a:t> </a:t>
            </a:r>
            <a:r>
              <a:rPr lang="en-US" dirty="0" smtClean="0"/>
              <a:t>substance</a:t>
            </a:r>
            <a:r>
              <a:rPr lang="cs-CZ" dirty="0" smtClean="0"/>
              <a:t>s</a:t>
            </a:r>
            <a:r>
              <a:rPr lang="en-US" dirty="0" smtClean="0"/>
              <a:t> </a:t>
            </a:r>
            <a:r>
              <a:rPr lang="en-US" dirty="0"/>
              <a:t>abuse and the area of mental </a:t>
            </a:r>
            <a:r>
              <a:rPr lang="en-US" dirty="0" smtClean="0"/>
              <a:t>health</a:t>
            </a:r>
            <a:endParaRPr lang="cs-CZ" dirty="0" smtClean="0"/>
          </a:p>
          <a:p>
            <a:endParaRPr lang="cs-CZ" dirty="0"/>
          </a:p>
          <a:p>
            <a:r>
              <a:rPr lang="en-US" dirty="0" smtClean="0"/>
              <a:t>In </a:t>
            </a:r>
            <a:r>
              <a:rPr lang="en-US" dirty="0"/>
              <a:t>the Czech Republic, the Department of Hygiene of Children and Juveniles (HDM) has been established at the KHS (Public Health Protection Authorities</a:t>
            </a:r>
            <a:r>
              <a:rPr lang="en-US" dirty="0" smtClean="0"/>
              <a:t>)</a:t>
            </a:r>
            <a:endParaRPr lang="cs-CZ" dirty="0" smtClean="0"/>
          </a:p>
          <a:p>
            <a:r>
              <a:rPr lang="en-US" dirty="0" smtClean="0"/>
              <a:t>The </a:t>
            </a:r>
            <a:r>
              <a:rPr lang="en-US" dirty="0"/>
              <a:t>head of the department performs a doctor - a graduate of specialized education in the field of HDM with </a:t>
            </a:r>
            <a:r>
              <a:rPr lang="cs-CZ" dirty="0" err="1" smtClean="0"/>
              <a:t>certain</a:t>
            </a:r>
            <a:r>
              <a:rPr lang="cs-CZ" dirty="0" smtClean="0"/>
              <a:t>/set </a:t>
            </a:r>
            <a:r>
              <a:rPr lang="en-US" dirty="0" smtClean="0"/>
              <a:t>practice</a:t>
            </a:r>
            <a:endParaRPr lang="cs-CZ" dirty="0" smtClean="0"/>
          </a:p>
          <a:p>
            <a:r>
              <a:rPr lang="en-US" dirty="0" smtClean="0"/>
              <a:t>Field </a:t>
            </a:r>
            <a:r>
              <a:rPr lang="en-US" dirty="0"/>
              <a:t>supervision is performed by the assistant of the hygienic service (public health assistant - VOŠ, </a:t>
            </a:r>
            <a:r>
              <a:rPr lang="en-US" dirty="0" err="1"/>
              <a:t>Bc</a:t>
            </a:r>
            <a:r>
              <a:rPr lang="en-US" dirty="0" smtClean="0"/>
              <a:t>.)</a:t>
            </a:r>
            <a:endParaRPr lang="cs-CZ" dirty="0"/>
          </a:p>
          <a:p>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1520" y="260648"/>
            <a:ext cx="8640960" cy="6597352"/>
          </a:xfrm>
        </p:spPr>
        <p:txBody>
          <a:bodyPr>
            <a:normAutofit fontScale="70000" lnSpcReduction="20000"/>
          </a:bodyPr>
          <a:lstStyle/>
          <a:p>
            <a:pPr algn="ctr">
              <a:buNone/>
            </a:pPr>
            <a:r>
              <a:rPr lang="en-US" sz="5400" b="1" dirty="0"/>
              <a:t>Introduction to the problem</a:t>
            </a:r>
            <a:br>
              <a:rPr lang="en-US" sz="5400" b="1" dirty="0"/>
            </a:br>
            <a:endParaRPr lang="cs-CZ" dirty="0" smtClean="0"/>
          </a:p>
          <a:p>
            <a:endParaRPr lang="cs-CZ" dirty="0" smtClean="0"/>
          </a:p>
          <a:p>
            <a:r>
              <a:rPr lang="cs-CZ" dirty="0" err="1" smtClean="0"/>
              <a:t>Departmen</a:t>
            </a:r>
            <a:r>
              <a:rPr lang="cs-CZ" dirty="0" smtClean="0"/>
              <a:t> </a:t>
            </a:r>
            <a:r>
              <a:rPr lang="cs-CZ" dirty="0" err="1" smtClean="0"/>
              <a:t>of</a:t>
            </a:r>
            <a:r>
              <a:rPr lang="cs-CZ" dirty="0" smtClean="0"/>
              <a:t> </a:t>
            </a:r>
            <a:r>
              <a:rPr lang="en-US" dirty="0" smtClean="0"/>
              <a:t>HDM </a:t>
            </a:r>
            <a:r>
              <a:rPr lang="en-US" dirty="0"/>
              <a:t>performs state health surveillance and works with other KHS departments</a:t>
            </a:r>
            <a:r>
              <a:rPr lang="en-US" dirty="0" smtClean="0"/>
              <a:t>.</a:t>
            </a:r>
            <a:endParaRPr lang="cs-CZ" dirty="0" smtClean="0"/>
          </a:p>
          <a:p>
            <a:r>
              <a:rPr lang="en-US" dirty="0" smtClean="0"/>
              <a:t>It </a:t>
            </a:r>
            <a:r>
              <a:rPr lang="en-US" dirty="0"/>
              <a:t>monitors the obligations of individual entities provided by Act No. 258/2000 Coll. On Public Health Protection (all types of children's and school facilities, including school canteens and children's recovery </a:t>
            </a:r>
            <a:r>
              <a:rPr lang="en-US" dirty="0" smtClean="0"/>
              <a:t>facilities</a:t>
            </a:r>
            <a:r>
              <a:rPr lang="cs-CZ" dirty="0" smtClean="0"/>
              <a:t> - sanatorium</a:t>
            </a:r>
            <a:r>
              <a:rPr lang="en-US" dirty="0" smtClean="0"/>
              <a:t>, </a:t>
            </a:r>
            <a:r>
              <a:rPr lang="en-US" dirty="0"/>
              <a:t>outdoor playgrounds and sandboxes</a:t>
            </a:r>
            <a:r>
              <a:rPr lang="en-US" dirty="0" smtClean="0"/>
              <a:t>)</a:t>
            </a:r>
            <a:endParaRPr lang="cs-CZ" dirty="0" smtClean="0"/>
          </a:p>
          <a:p>
            <a:r>
              <a:rPr lang="en-US" dirty="0" smtClean="0"/>
              <a:t>Within </a:t>
            </a:r>
            <a:r>
              <a:rPr lang="en-US" dirty="0"/>
              <a:t>the State Health Institute - the Health Support Center was established with the Department of Hygiene of Children and Juveniles</a:t>
            </a:r>
            <a:r>
              <a:rPr lang="en-US" dirty="0" smtClean="0"/>
              <a:t>.</a:t>
            </a:r>
            <a:endParaRPr lang="cs-CZ" dirty="0" smtClean="0"/>
          </a:p>
          <a:p>
            <a:r>
              <a:rPr lang="en-US" dirty="0" smtClean="0"/>
              <a:t>Monitoring </a:t>
            </a:r>
            <a:r>
              <a:rPr lang="en-US" dirty="0"/>
              <a:t>health and healthy development indicators of children and young people, their living and working conditions</a:t>
            </a:r>
            <a:r>
              <a:rPr lang="en-US" dirty="0" smtClean="0"/>
              <a:t>.</a:t>
            </a:r>
            <a:endParaRPr lang="cs-CZ" dirty="0" smtClean="0"/>
          </a:p>
          <a:p>
            <a:r>
              <a:rPr lang="en-US" dirty="0" smtClean="0"/>
              <a:t>Conduct </a:t>
            </a:r>
            <a:r>
              <a:rPr lang="en-US" dirty="0"/>
              <a:t>studies of the context of external conditions vs. healthy development of children and </a:t>
            </a:r>
            <a:r>
              <a:rPr lang="en-US" dirty="0" smtClean="0"/>
              <a:t>adolescents</a:t>
            </a:r>
            <a:endParaRPr lang="cs-CZ" dirty="0" smtClean="0"/>
          </a:p>
          <a:p>
            <a:r>
              <a:rPr lang="en-US" dirty="0" smtClean="0"/>
              <a:t>Results </a:t>
            </a:r>
            <a:r>
              <a:rPr lang="en-US" dirty="0"/>
              <a:t>of studies - creation of preventive </a:t>
            </a:r>
            <a:r>
              <a:rPr lang="en-US" dirty="0" smtClean="0"/>
              <a:t>programs</a:t>
            </a:r>
            <a:endParaRPr lang="cs-CZ" dirty="0" smtClean="0"/>
          </a:p>
          <a:p>
            <a:r>
              <a:rPr lang="en-US" dirty="0" smtClean="0"/>
              <a:t>Programs </a:t>
            </a:r>
            <a:r>
              <a:rPr lang="en-US" dirty="0"/>
              <a:t>to promote healthy lifestyles, the process of promoting health in schools, preventing child violence, child injuries and socially pathological </a:t>
            </a:r>
            <a:r>
              <a:rPr lang="en-US" dirty="0" smtClean="0"/>
              <a:t>phenomena</a:t>
            </a:r>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normAutofit/>
          </a:bodyPr>
          <a:lstStyle/>
          <a:p>
            <a:r>
              <a:rPr lang="en-US" sz="4000" b="1" dirty="0"/>
              <a:t>Introduction to the problem</a:t>
            </a:r>
            <a:endParaRPr lang="cs-CZ" sz="4000" b="1" dirty="0">
              <a:solidFill>
                <a:srgbClr val="0070C0"/>
              </a:solidFill>
            </a:endParaRPr>
          </a:p>
        </p:txBody>
      </p:sp>
      <p:sp>
        <p:nvSpPr>
          <p:cNvPr id="3" name="Zástupný symbol pro obsah 2"/>
          <p:cNvSpPr>
            <a:spLocks noGrp="1"/>
          </p:cNvSpPr>
          <p:nvPr>
            <p:ph idx="1"/>
          </p:nvPr>
        </p:nvSpPr>
        <p:spPr>
          <a:xfrm>
            <a:off x="457200" y="1340768"/>
            <a:ext cx="8229600" cy="5184576"/>
          </a:xfrm>
        </p:spPr>
        <p:txBody>
          <a:bodyPr>
            <a:normAutofit fontScale="92500" lnSpcReduction="10000"/>
          </a:bodyPr>
          <a:lstStyle/>
          <a:p>
            <a:pPr>
              <a:buNone/>
            </a:pPr>
            <a:r>
              <a:rPr lang="en-US" dirty="0"/>
              <a:t>Who educates children and adolescents to health</a:t>
            </a:r>
            <a:br>
              <a:rPr lang="en-US" dirty="0"/>
            </a:br>
            <a:r>
              <a:rPr lang="en-US" dirty="0"/>
              <a:t>lifestyle?</a:t>
            </a:r>
            <a:br>
              <a:rPr lang="en-US" dirty="0"/>
            </a:br>
            <a:r>
              <a:rPr lang="cs-CZ" dirty="0" smtClean="0"/>
              <a:t>- </a:t>
            </a:r>
            <a:r>
              <a:rPr lang="en-US" dirty="0" smtClean="0"/>
              <a:t>Family</a:t>
            </a:r>
            <a:r>
              <a:rPr lang="en-US" dirty="0"/>
              <a:t/>
            </a:r>
            <a:br>
              <a:rPr lang="en-US" dirty="0"/>
            </a:br>
            <a:r>
              <a:rPr lang="cs-CZ" dirty="0" smtClean="0"/>
              <a:t>- </a:t>
            </a:r>
            <a:r>
              <a:rPr lang="en-US" dirty="0" smtClean="0"/>
              <a:t>school</a:t>
            </a:r>
            <a:r>
              <a:rPr lang="en-US" dirty="0"/>
              <a:t/>
            </a:r>
            <a:br>
              <a:rPr lang="en-US" dirty="0"/>
            </a:br>
            <a:r>
              <a:rPr lang="cs-CZ" dirty="0" smtClean="0"/>
              <a:t>- </a:t>
            </a:r>
            <a:r>
              <a:rPr lang="en-US" dirty="0" smtClean="0"/>
              <a:t>doctor</a:t>
            </a:r>
            <a:endParaRPr lang="cs-CZ" dirty="0" smtClean="0"/>
          </a:p>
          <a:p>
            <a:pPr>
              <a:buNone/>
            </a:pPr>
            <a:r>
              <a:rPr lang="en-US" dirty="0" smtClean="0"/>
              <a:t>Factors </a:t>
            </a:r>
            <a:r>
              <a:rPr lang="cs-CZ" dirty="0" smtClean="0"/>
              <a:t>a</a:t>
            </a:r>
            <a:r>
              <a:rPr lang="en-US" dirty="0" err="1" smtClean="0"/>
              <a:t>ffecting</a:t>
            </a:r>
            <a:r>
              <a:rPr lang="en-US" dirty="0" smtClean="0"/>
              <a:t> </a:t>
            </a:r>
            <a:r>
              <a:rPr lang="cs-CZ" dirty="0" smtClean="0"/>
              <a:t>h</a:t>
            </a:r>
            <a:r>
              <a:rPr lang="en-US" dirty="0" err="1" smtClean="0"/>
              <a:t>ealthy</a:t>
            </a:r>
            <a:r>
              <a:rPr lang="en-US" dirty="0" smtClean="0"/>
              <a:t> </a:t>
            </a:r>
            <a:r>
              <a:rPr lang="cs-CZ" dirty="0" smtClean="0"/>
              <a:t>g</a:t>
            </a:r>
            <a:r>
              <a:rPr lang="en-US" dirty="0" err="1" smtClean="0"/>
              <a:t>rowth</a:t>
            </a:r>
            <a:r>
              <a:rPr lang="en-US" dirty="0" smtClean="0"/>
              <a:t> </a:t>
            </a:r>
            <a:r>
              <a:rPr lang="en-US" dirty="0"/>
              <a:t>and </a:t>
            </a:r>
            <a:r>
              <a:rPr lang="cs-CZ" dirty="0" smtClean="0"/>
              <a:t>d</a:t>
            </a:r>
            <a:r>
              <a:rPr lang="en-US" dirty="0" err="1" smtClean="0"/>
              <a:t>evelopment</a:t>
            </a:r>
            <a:r>
              <a:rPr lang="en-US" dirty="0"/>
              <a:t/>
            </a:r>
            <a:br>
              <a:rPr lang="en-US" dirty="0"/>
            </a:br>
            <a:r>
              <a:rPr lang="cs-CZ" dirty="0" err="1" smtClean="0"/>
              <a:t>of</a:t>
            </a:r>
            <a:r>
              <a:rPr lang="cs-CZ" dirty="0" smtClean="0"/>
              <a:t> </a:t>
            </a:r>
            <a:r>
              <a:rPr lang="en-US" dirty="0" smtClean="0"/>
              <a:t>juveniles</a:t>
            </a:r>
            <a:r>
              <a:rPr lang="en-US" dirty="0"/>
              <a:t>:</a:t>
            </a:r>
            <a:br>
              <a:rPr lang="en-US" dirty="0"/>
            </a:br>
            <a:r>
              <a:rPr lang="en-US" dirty="0"/>
              <a:t>- environmental - environmental </a:t>
            </a:r>
            <a:r>
              <a:rPr lang="cs-CZ" dirty="0" err="1" smtClean="0"/>
              <a:t>conditions</a:t>
            </a:r>
            <a:r>
              <a:rPr lang="cs-CZ" dirty="0" smtClean="0"/>
              <a:t> </a:t>
            </a:r>
            <a:r>
              <a:rPr lang="en-US" dirty="0" smtClean="0"/>
              <a:t>and </a:t>
            </a:r>
            <a:r>
              <a:rPr lang="en-US" dirty="0"/>
              <a:t>lifestyle (including technological and information risks)</a:t>
            </a:r>
            <a:br>
              <a:rPr lang="en-US" dirty="0"/>
            </a:br>
            <a:r>
              <a:rPr lang="en-US" dirty="0"/>
              <a:t>- social</a:t>
            </a:r>
            <a:br>
              <a:rPr lang="en-US" dirty="0"/>
            </a:br>
            <a:r>
              <a:rPr lang="en-US" dirty="0"/>
              <a:t>- </a:t>
            </a:r>
            <a:r>
              <a:rPr lang="en-US" dirty="0" smtClean="0"/>
              <a:t>economic</a:t>
            </a:r>
            <a:r>
              <a:rPr lang="cs-CZ" dirty="0" smtClean="0"/>
              <a:t>al</a:t>
            </a:r>
          </a:p>
          <a:p>
            <a:pPr>
              <a:buNone/>
            </a:pPr>
            <a:endParaRPr lang="cs-CZ"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sz="4000" b="1" dirty="0"/>
              <a:t>Introduction to the problem</a:t>
            </a:r>
            <a:endParaRPr lang="cs-CZ" sz="4000" b="1" dirty="0">
              <a:solidFill>
                <a:srgbClr val="0070C0"/>
              </a:solidFill>
            </a:endParaRPr>
          </a:p>
        </p:txBody>
      </p:sp>
      <p:sp>
        <p:nvSpPr>
          <p:cNvPr id="3" name="Zástupný symbol pro obsah 2"/>
          <p:cNvSpPr>
            <a:spLocks noGrp="1"/>
          </p:cNvSpPr>
          <p:nvPr>
            <p:ph idx="1"/>
          </p:nvPr>
        </p:nvSpPr>
        <p:spPr>
          <a:xfrm>
            <a:off x="457200" y="1600200"/>
            <a:ext cx="8435280" cy="4997152"/>
          </a:xfrm>
        </p:spPr>
        <p:txBody>
          <a:bodyPr>
            <a:normAutofit fontScale="85000" lnSpcReduction="20000"/>
          </a:bodyPr>
          <a:lstStyle/>
          <a:p>
            <a:pPr>
              <a:buNone/>
            </a:pPr>
            <a:r>
              <a:rPr lang="en-US" dirty="0">
                <a:solidFill>
                  <a:srgbClr val="00B050"/>
                </a:solidFill>
              </a:rPr>
              <a:t>Preventive, curative and dispensary care for children and</a:t>
            </a:r>
            <a:br>
              <a:rPr lang="en-US" dirty="0">
                <a:solidFill>
                  <a:srgbClr val="00B050"/>
                </a:solidFill>
              </a:rPr>
            </a:br>
            <a:r>
              <a:rPr lang="en-US" dirty="0" err="1" smtClean="0">
                <a:solidFill>
                  <a:srgbClr val="00B050"/>
                </a:solidFill>
              </a:rPr>
              <a:t>adolescen</a:t>
            </a:r>
            <a:r>
              <a:rPr lang="cs-CZ" dirty="0" smtClean="0">
                <a:solidFill>
                  <a:srgbClr val="00B050"/>
                </a:solidFill>
              </a:rPr>
              <a:t>t</a:t>
            </a:r>
            <a:r>
              <a:rPr lang="en-US" dirty="0" smtClean="0">
                <a:solidFill>
                  <a:srgbClr val="00B050"/>
                </a:solidFill>
              </a:rPr>
              <a:t> </a:t>
            </a:r>
            <a:r>
              <a:rPr lang="en-US" dirty="0"/>
              <a:t>- in the competence of general practitioners</a:t>
            </a:r>
            <a:br>
              <a:rPr lang="en-US" dirty="0"/>
            </a:br>
            <a:r>
              <a:rPr lang="cs-CZ" dirty="0" smtClean="0"/>
              <a:t>- </a:t>
            </a:r>
            <a:r>
              <a:rPr lang="en-US" dirty="0" smtClean="0"/>
              <a:t>system </a:t>
            </a:r>
            <a:r>
              <a:rPr lang="en-US" dirty="0"/>
              <a:t>of preventive </a:t>
            </a:r>
            <a:r>
              <a:rPr lang="cs-CZ" dirty="0" err="1" smtClean="0"/>
              <a:t>health</a:t>
            </a:r>
            <a:r>
              <a:rPr lang="cs-CZ" dirty="0" smtClean="0"/>
              <a:t> </a:t>
            </a:r>
            <a:r>
              <a:rPr lang="cs-CZ" dirty="0" err="1" smtClean="0"/>
              <a:t>checks</a:t>
            </a:r>
            <a:r>
              <a:rPr lang="cs-CZ" dirty="0" smtClean="0"/>
              <a:t> </a:t>
            </a:r>
            <a:r>
              <a:rPr lang="en-US" dirty="0" smtClean="0"/>
              <a:t>(Ministry </a:t>
            </a:r>
            <a:r>
              <a:rPr lang="en-US" dirty="0"/>
              <a:t>of Health Decree No. 3/2010 Coll</a:t>
            </a:r>
            <a:r>
              <a:rPr lang="en-US" dirty="0" smtClean="0"/>
              <a:t>.)</a:t>
            </a:r>
            <a:endParaRPr lang="cs-CZ" dirty="0" smtClean="0"/>
          </a:p>
          <a:p>
            <a:pPr>
              <a:buNone/>
            </a:pPr>
            <a:r>
              <a:rPr lang="en-US" dirty="0" smtClean="0">
                <a:solidFill>
                  <a:srgbClr val="00B050"/>
                </a:solidFill>
              </a:rPr>
              <a:t>Part </a:t>
            </a:r>
            <a:r>
              <a:rPr lang="en-US" dirty="0">
                <a:solidFill>
                  <a:srgbClr val="00B050"/>
                </a:solidFill>
              </a:rPr>
              <a:t>of the preventive </a:t>
            </a:r>
            <a:r>
              <a:rPr lang="cs-CZ" dirty="0" err="1" smtClean="0">
                <a:solidFill>
                  <a:srgbClr val="00B050"/>
                </a:solidFill>
              </a:rPr>
              <a:t>health</a:t>
            </a:r>
            <a:r>
              <a:rPr lang="cs-CZ" dirty="0" smtClean="0">
                <a:solidFill>
                  <a:srgbClr val="00B050"/>
                </a:solidFill>
              </a:rPr>
              <a:t> </a:t>
            </a:r>
            <a:r>
              <a:rPr lang="cs-CZ" dirty="0" err="1" smtClean="0">
                <a:solidFill>
                  <a:srgbClr val="00B050"/>
                </a:solidFill>
              </a:rPr>
              <a:t>check</a:t>
            </a:r>
            <a:r>
              <a:rPr lang="cs-CZ" dirty="0" smtClean="0">
                <a:solidFill>
                  <a:srgbClr val="00B050"/>
                </a:solidFill>
              </a:rPr>
              <a:t> </a:t>
            </a:r>
            <a:r>
              <a:rPr lang="cs-CZ" dirty="0" err="1" smtClean="0">
                <a:solidFill>
                  <a:srgbClr val="00B050"/>
                </a:solidFill>
              </a:rPr>
              <a:t>is</a:t>
            </a:r>
            <a:r>
              <a:rPr lang="en-US" dirty="0" smtClean="0">
                <a:solidFill>
                  <a:srgbClr val="00B050"/>
                </a:solidFill>
              </a:rPr>
              <a:t>:</a:t>
            </a:r>
            <a:r>
              <a:rPr lang="en-US" dirty="0">
                <a:solidFill>
                  <a:srgbClr val="00B050"/>
                </a:solidFill>
              </a:rPr>
              <a:t/>
            </a:r>
            <a:br>
              <a:rPr lang="en-US" dirty="0">
                <a:solidFill>
                  <a:srgbClr val="00B050"/>
                </a:solidFill>
              </a:rPr>
            </a:br>
            <a:r>
              <a:rPr lang="cs-CZ" dirty="0" smtClean="0"/>
              <a:t>- </a:t>
            </a:r>
            <a:r>
              <a:rPr lang="en-US" dirty="0" smtClean="0"/>
              <a:t>evaluation </a:t>
            </a:r>
            <a:r>
              <a:rPr lang="en-US" dirty="0"/>
              <a:t>of anthropometric features</a:t>
            </a:r>
            <a:br>
              <a:rPr lang="en-US" dirty="0"/>
            </a:br>
            <a:r>
              <a:rPr lang="cs-CZ" dirty="0" smtClean="0"/>
              <a:t>- </a:t>
            </a:r>
            <a:r>
              <a:rPr lang="en-US" dirty="0" smtClean="0"/>
              <a:t>evaluation </a:t>
            </a:r>
            <a:r>
              <a:rPr lang="en-US" dirty="0"/>
              <a:t>of the somatic </a:t>
            </a:r>
            <a:r>
              <a:rPr lang="cs-CZ" dirty="0" err="1" smtClean="0"/>
              <a:t>findings</a:t>
            </a:r>
            <a:r>
              <a:rPr lang="cs-CZ" dirty="0" smtClean="0"/>
              <a:t>/</a:t>
            </a:r>
            <a:r>
              <a:rPr lang="en-US" dirty="0" smtClean="0"/>
              <a:t>discovery</a:t>
            </a:r>
            <a:r>
              <a:rPr lang="en-US" dirty="0"/>
              <a:t/>
            </a:r>
            <a:br>
              <a:rPr lang="en-US" dirty="0"/>
            </a:br>
            <a:r>
              <a:rPr lang="cs-CZ" dirty="0" smtClean="0"/>
              <a:t>- </a:t>
            </a:r>
            <a:r>
              <a:rPr lang="cs-CZ" dirty="0" err="1" smtClean="0"/>
              <a:t>evaluation</a:t>
            </a:r>
            <a:r>
              <a:rPr lang="cs-CZ" dirty="0" smtClean="0"/>
              <a:t> </a:t>
            </a:r>
            <a:r>
              <a:rPr lang="cs-CZ" dirty="0" err="1" smtClean="0"/>
              <a:t>of</a:t>
            </a:r>
            <a:r>
              <a:rPr lang="cs-CZ" dirty="0" smtClean="0"/>
              <a:t> </a:t>
            </a:r>
            <a:r>
              <a:rPr lang="en-US" dirty="0" smtClean="0"/>
              <a:t>psychomotor </a:t>
            </a:r>
            <a:r>
              <a:rPr lang="en-US" dirty="0"/>
              <a:t>and psychosocial </a:t>
            </a:r>
            <a:r>
              <a:rPr lang="en-US" dirty="0" smtClean="0"/>
              <a:t>development</a:t>
            </a:r>
            <a:endParaRPr lang="cs-CZ" dirty="0" smtClean="0"/>
          </a:p>
          <a:p>
            <a:pPr>
              <a:buNone/>
            </a:pPr>
            <a:endParaRPr lang="cs-CZ" dirty="0"/>
          </a:p>
          <a:p>
            <a:pPr>
              <a:buNone/>
            </a:pPr>
            <a:r>
              <a:rPr lang="en-US" dirty="0" smtClean="0"/>
              <a:t>Important </a:t>
            </a:r>
            <a:r>
              <a:rPr lang="cs-CZ" dirty="0" err="1" smtClean="0"/>
              <a:t>is</a:t>
            </a:r>
            <a:r>
              <a:rPr lang="cs-CZ" dirty="0" smtClean="0"/>
              <a:t> </a:t>
            </a:r>
            <a:r>
              <a:rPr lang="en-US" dirty="0" smtClean="0">
                <a:solidFill>
                  <a:srgbClr val="00B050"/>
                </a:solidFill>
              </a:rPr>
              <a:t>cooperation</a:t>
            </a:r>
            <a:r>
              <a:rPr lang="en-US" dirty="0" smtClean="0"/>
              <a:t> </a:t>
            </a:r>
            <a:r>
              <a:rPr lang="en-US" dirty="0"/>
              <a:t>with family and pedagogical </a:t>
            </a:r>
            <a:r>
              <a:rPr lang="cs-CZ" dirty="0" err="1" smtClean="0"/>
              <a:t>staff</a:t>
            </a:r>
            <a:r>
              <a:rPr lang="cs-CZ" dirty="0" smtClean="0"/>
              <a:t> </a:t>
            </a:r>
            <a:r>
              <a:rPr lang="en-US" dirty="0" smtClean="0"/>
              <a:t>and</a:t>
            </a:r>
            <a:r>
              <a:rPr lang="cs-CZ" dirty="0" smtClean="0"/>
              <a:t> </a:t>
            </a:r>
            <a:r>
              <a:rPr lang="en-US" dirty="0" smtClean="0"/>
              <a:t>educators</a:t>
            </a:r>
            <a:r>
              <a:rPr lang="en-US" dirty="0"/>
              <a:t>, staff of </a:t>
            </a:r>
            <a:r>
              <a:rPr lang="en-US" dirty="0" smtClean="0"/>
              <a:t>authorities</a:t>
            </a:r>
            <a:r>
              <a:rPr lang="cs-CZ" dirty="0" smtClean="0"/>
              <a:t> </a:t>
            </a:r>
            <a:r>
              <a:rPr lang="cs-CZ" dirty="0" err="1" smtClean="0"/>
              <a:t>for</a:t>
            </a:r>
            <a:r>
              <a:rPr lang="cs-CZ" dirty="0" smtClean="0"/>
              <a:t> </a:t>
            </a:r>
            <a:r>
              <a:rPr lang="cs-CZ" dirty="0" err="1" smtClean="0"/>
              <a:t>protection</a:t>
            </a:r>
            <a:r>
              <a:rPr lang="cs-CZ" dirty="0" smtClean="0"/>
              <a:t> </a:t>
            </a:r>
            <a:r>
              <a:rPr lang="cs-CZ" dirty="0" err="1" smtClean="0"/>
              <a:t>of</a:t>
            </a:r>
            <a:r>
              <a:rPr lang="cs-CZ" dirty="0" smtClean="0"/>
              <a:t> </a:t>
            </a:r>
            <a:r>
              <a:rPr lang="en-US" dirty="0" smtClean="0"/>
              <a:t>public </a:t>
            </a:r>
            <a:r>
              <a:rPr lang="en-US" dirty="0"/>
              <a:t>health</a:t>
            </a:r>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b="1" dirty="0" smtClean="0">
                <a:solidFill>
                  <a:srgbClr val="0070C0"/>
                </a:solidFill>
              </a:rPr>
              <a:t> 2. </a:t>
            </a:r>
            <a:r>
              <a:rPr lang="cs-CZ" sz="4000" dirty="0" err="1"/>
              <a:t>Prevention</a:t>
            </a:r>
            <a:r>
              <a:rPr lang="cs-CZ" sz="4000" dirty="0"/>
              <a:t> </a:t>
            </a:r>
            <a:r>
              <a:rPr lang="cs-CZ" sz="4000" dirty="0" err="1"/>
              <a:t>of</a:t>
            </a:r>
            <a:r>
              <a:rPr lang="cs-CZ" sz="4000" dirty="0"/>
              <a:t> </a:t>
            </a:r>
            <a:r>
              <a:rPr lang="cs-CZ" sz="4000" dirty="0" err="1"/>
              <a:t>child</a:t>
            </a:r>
            <a:r>
              <a:rPr lang="cs-CZ" sz="4000" dirty="0"/>
              <a:t> </a:t>
            </a:r>
            <a:r>
              <a:rPr lang="cs-CZ" sz="4000" dirty="0" err="1"/>
              <a:t>injuries</a:t>
            </a:r>
            <a:endParaRPr lang="cs-CZ" sz="4000" b="1" dirty="0">
              <a:solidFill>
                <a:srgbClr val="0070C0"/>
              </a:solidFill>
            </a:endParaRPr>
          </a:p>
        </p:txBody>
      </p:sp>
      <p:sp>
        <p:nvSpPr>
          <p:cNvPr id="3" name="Zástupný symbol pro obsah 2"/>
          <p:cNvSpPr>
            <a:spLocks noGrp="1"/>
          </p:cNvSpPr>
          <p:nvPr>
            <p:ph idx="1"/>
          </p:nvPr>
        </p:nvSpPr>
        <p:spPr/>
        <p:txBody>
          <a:bodyPr>
            <a:normAutofit lnSpcReduction="10000"/>
          </a:bodyPr>
          <a:lstStyle/>
          <a:p>
            <a:r>
              <a:rPr lang="en-US" dirty="0"/>
              <a:t>Injury - </a:t>
            </a:r>
            <a:r>
              <a:rPr lang="cs-CZ" dirty="0" smtClean="0"/>
              <a:t>h</a:t>
            </a:r>
            <a:r>
              <a:rPr lang="en-US" dirty="0" err="1" smtClean="0"/>
              <a:t>ealth</a:t>
            </a:r>
            <a:r>
              <a:rPr lang="en-US" dirty="0" smtClean="0"/>
              <a:t> </a:t>
            </a:r>
            <a:r>
              <a:rPr lang="en-US" dirty="0"/>
              <a:t>damage caused by a sudden external </a:t>
            </a:r>
            <a:r>
              <a:rPr lang="en-US" dirty="0" smtClean="0"/>
              <a:t>cause</a:t>
            </a:r>
            <a:endParaRPr lang="cs-CZ" dirty="0" smtClean="0"/>
          </a:p>
          <a:p>
            <a:r>
              <a:rPr lang="en-US" dirty="0" smtClean="0"/>
              <a:t>Typology </a:t>
            </a:r>
            <a:r>
              <a:rPr lang="en-US" dirty="0"/>
              <a:t>of injuries</a:t>
            </a:r>
            <a:br>
              <a:rPr lang="en-US" dirty="0"/>
            </a:br>
            <a:r>
              <a:rPr lang="cs-CZ" dirty="0" smtClean="0"/>
              <a:t>- </a:t>
            </a:r>
            <a:r>
              <a:rPr lang="cs-CZ" dirty="0" err="1" smtClean="0"/>
              <a:t>according</a:t>
            </a:r>
            <a:r>
              <a:rPr lang="cs-CZ" dirty="0" smtClean="0"/>
              <a:t> to </a:t>
            </a:r>
            <a:r>
              <a:rPr lang="en-US" dirty="0" smtClean="0"/>
              <a:t>cause </a:t>
            </a:r>
            <a:r>
              <a:rPr lang="en-US" dirty="0"/>
              <a:t>(circumstances of origin): </a:t>
            </a:r>
            <a:r>
              <a:rPr lang="en-US" dirty="0" err="1"/>
              <a:t>eg</a:t>
            </a:r>
            <a:r>
              <a:rPr lang="en-US" dirty="0"/>
              <a:t> traffic, sports, domestic, violent, ...</a:t>
            </a:r>
            <a:br>
              <a:rPr lang="en-US" dirty="0"/>
            </a:br>
            <a:r>
              <a:rPr lang="cs-CZ" dirty="0" smtClean="0"/>
              <a:t>- </a:t>
            </a:r>
            <a:r>
              <a:rPr lang="cs-CZ" dirty="0" err="1" smtClean="0"/>
              <a:t>according</a:t>
            </a:r>
            <a:r>
              <a:rPr lang="cs-CZ" dirty="0" smtClean="0"/>
              <a:t> </a:t>
            </a:r>
            <a:r>
              <a:rPr lang="cs-CZ" dirty="0"/>
              <a:t>to </a:t>
            </a:r>
            <a:r>
              <a:rPr lang="cs-CZ" dirty="0" err="1"/>
              <a:t>consequences</a:t>
            </a:r>
            <a:r>
              <a:rPr lang="en-US" dirty="0" smtClean="0"/>
              <a:t>: </a:t>
            </a:r>
            <a:r>
              <a:rPr lang="en-US" dirty="0" err="1"/>
              <a:t>eg</a:t>
            </a:r>
            <a:r>
              <a:rPr lang="en-US" dirty="0"/>
              <a:t> light, moderate, heavy, with permanent health consequences, fatal ...</a:t>
            </a:r>
            <a:br>
              <a:rPr lang="en-US" dirty="0"/>
            </a:br>
            <a:r>
              <a:rPr lang="cs-CZ" dirty="0" smtClean="0"/>
              <a:t>- </a:t>
            </a:r>
            <a:r>
              <a:rPr lang="cs-CZ" dirty="0" err="1" smtClean="0"/>
              <a:t>according</a:t>
            </a:r>
            <a:r>
              <a:rPr lang="cs-CZ" dirty="0" smtClean="0"/>
              <a:t> to </a:t>
            </a:r>
            <a:r>
              <a:rPr lang="en-US" dirty="0" smtClean="0"/>
              <a:t>other criteria</a:t>
            </a:r>
            <a:endParaRPr lang="cs-CZ" dirty="0" smtClean="0"/>
          </a:p>
          <a:p>
            <a:pPr>
              <a:buFontTx/>
              <a:buChar char="-"/>
            </a:pPr>
            <a:endParaRPr lang="cs-CZ"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11269</TotalTime>
  <Words>2165</Words>
  <Application>Microsoft Office PowerPoint</Application>
  <PresentationFormat>Předvádění na obrazovce (4:3)</PresentationFormat>
  <Paragraphs>268</Paragraphs>
  <Slides>39</Slides>
  <Notes>20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39</vt:i4>
      </vt:variant>
    </vt:vector>
  </HeadingPairs>
  <TitlesOfParts>
    <vt:vector size="42" baseType="lpstr">
      <vt:lpstr>Arial</vt:lpstr>
      <vt:lpstr>Calibri</vt:lpstr>
      <vt:lpstr>Motiv sady Office</vt:lpstr>
      <vt:lpstr>HYGIENE OF ADOLESCENS</vt:lpstr>
      <vt:lpstr>Prezentace aplikace PowerPoint</vt:lpstr>
      <vt:lpstr>Prezentace aplikace PowerPoint</vt:lpstr>
      <vt:lpstr>Prezentace aplikace PowerPoint</vt:lpstr>
      <vt:lpstr>Prezentace aplikace PowerPoint</vt:lpstr>
      <vt:lpstr>Prezentace aplikace PowerPoint</vt:lpstr>
      <vt:lpstr>Introduction to the problem</vt:lpstr>
      <vt:lpstr>Introduction to the problem</vt:lpstr>
      <vt:lpstr> 2. Prevention of child injuries</vt:lpstr>
      <vt:lpstr>Prevention of child injuries</vt:lpstr>
      <vt:lpstr>Prevention of child injuries</vt:lpstr>
      <vt:lpstr>3. Injuries of children and adolescents</vt:lpstr>
      <vt:lpstr>Types of injuries of children and adolescents</vt:lpstr>
      <vt:lpstr>The most common places of injury</vt:lpstr>
      <vt:lpstr>Accident risk according to phases of psychomotor development of children</vt:lpstr>
      <vt:lpstr>4. Lifestyle disorders - addiction and prevention options</vt:lpstr>
      <vt:lpstr>Risky behavior</vt:lpstr>
      <vt:lpstr>Risky behavior</vt:lpstr>
      <vt:lpstr>Risky behavior</vt:lpstr>
      <vt:lpstr>Risk behaviors - educational factors</vt:lpstr>
      <vt:lpstr>Addiction of adolescents</vt:lpstr>
      <vt:lpstr>Overview of the most common types of addiction</vt:lpstr>
      <vt:lpstr>Overview of the most common types of addiction</vt:lpstr>
      <vt:lpstr>Overview of the most common types of addiction</vt:lpstr>
      <vt:lpstr>Overview of the most commonly used addictive substances</vt:lpstr>
      <vt:lpstr>Overview of the most commonly used addictive substances</vt:lpstr>
      <vt:lpstr>Overview of the most commonly used addictive substances</vt:lpstr>
      <vt:lpstr>Overview of the most commonly used addictive substances</vt:lpstr>
      <vt:lpstr>Overview of the most commonly used addictive substances</vt:lpstr>
      <vt:lpstr>Addiction - Preventive intervention</vt:lpstr>
      <vt:lpstr>Addiction - Preventive intervention</vt:lpstr>
      <vt:lpstr>Addiction - Preventive intervention</vt:lpstr>
      <vt:lpstr>Addiction - Preventive intervention</vt:lpstr>
      <vt:lpstr>Hazardous sexual behavior</vt:lpstr>
      <vt:lpstr>Hazardous sexual behavior</vt:lpstr>
      <vt:lpstr> Sexually Transmitted Diseases (STD) </vt:lpstr>
      <vt:lpstr> Sexually Transmitted Diseases (STD) </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HYGIENA DOROSTU</dc:title>
  <dc:creator>Robin</dc:creator>
  <cp:lastModifiedBy>Martin Krobot</cp:lastModifiedBy>
  <cp:revision>115</cp:revision>
  <dcterms:created xsi:type="dcterms:W3CDTF">2018-01-30T20:35:08Z</dcterms:created>
  <dcterms:modified xsi:type="dcterms:W3CDTF">2018-05-28T07:02:57Z</dcterms:modified>
</cp:coreProperties>
</file>