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tags/tag19.xml" ContentType="application/vnd.openxmlformats-officedocument.presentationml.tags+xml"/>
  <Override PartName="/ppt/notesSlides/notesSlide20.xml" ContentType="application/vnd.openxmlformats-officedocument.presentationml.notesSlide+xml"/>
  <Override PartName="/ppt/tags/tag20.xml" ContentType="application/vnd.openxmlformats-officedocument.presentationml.tags+xml"/>
  <Override PartName="/ppt/notesSlides/notesSlide21.xml" ContentType="application/vnd.openxmlformats-officedocument.presentationml.notesSlide+xml"/>
  <Override PartName="/ppt/tags/tag21.xml" ContentType="application/vnd.openxmlformats-officedocument.presentationml.tags+xml"/>
  <Override PartName="/ppt/notesSlides/notesSlide22.xml" ContentType="application/vnd.openxmlformats-officedocument.presentationml.notesSlide+xml"/>
  <Override PartName="/ppt/tags/tag22.xml" ContentType="application/vnd.openxmlformats-officedocument.presentationml.tags+xml"/>
  <Override PartName="/ppt/notesSlides/notesSlide23.xml" ContentType="application/vnd.openxmlformats-officedocument.presentationml.notesSlide+xml"/>
  <Override PartName="/ppt/tags/tag23.xml" ContentType="application/vnd.openxmlformats-officedocument.presentationml.tags+xml"/>
  <Override PartName="/ppt/notesSlides/notesSlide24.xml" ContentType="application/vnd.openxmlformats-officedocument.presentationml.notesSlide+xml"/>
  <Override PartName="/ppt/tags/tag24.xml" ContentType="application/vnd.openxmlformats-officedocument.presentationml.tags+xml"/>
  <Override PartName="/ppt/notesSlides/notesSlide25.xml" ContentType="application/vnd.openxmlformats-officedocument.presentationml.notesSlide+xml"/>
  <Override PartName="/ppt/tags/tag25.xml" ContentType="application/vnd.openxmlformats-officedocument.presentationml.tags+xml"/>
  <Override PartName="/ppt/notesSlides/notesSlide26.xml" ContentType="application/vnd.openxmlformats-officedocument.presentationml.notesSlide+xml"/>
  <Override PartName="/ppt/tags/tag26.xml" ContentType="application/vnd.openxmlformats-officedocument.presentationml.tags+xml"/>
  <Override PartName="/ppt/notesSlides/notesSlide27.xml" ContentType="application/vnd.openxmlformats-officedocument.presentationml.notesSlide+xml"/>
  <Override PartName="/ppt/tags/tag27.xml" ContentType="application/vnd.openxmlformats-officedocument.presentationml.tags+xml"/>
  <Override PartName="/ppt/notesSlides/notesSlide28.xml" ContentType="application/vnd.openxmlformats-officedocument.presentationml.notesSlide+xml"/>
  <Override PartName="/ppt/tags/tag28.xml" ContentType="application/vnd.openxmlformats-officedocument.presentationml.tags+xml"/>
  <Override PartName="/ppt/notesSlides/notesSlide29.xml" ContentType="application/vnd.openxmlformats-officedocument.presentationml.notesSlide+xml"/>
  <Override PartName="/ppt/tags/tag29.xml" ContentType="application/vnd.openxmlformats-officedocument.presentationml.tags+xml"/>
  <Override PartName="/ppt/notesSlides/notesSlide30.xml" ContentType="application/vnd.openxmlformats-officedocument.presentationml.notesSlide+xml"/>
  <Override PartName="/ppt/tags/tag30.xml" ContentType="application/vnd.openxmlformats-officedocument.presentationml.tags+xml"/>
  <Override PartName="/ppt/notesSlides/notesSlide31.xml" ContentType="application/vnd.openxmlformats-officedocument.presentationml.notesSlide+xml"/>
  <Override PartName="/ppt/tags/tag31.xml" ContentType="application/vnd.openxmlformats-officedocument.presentationml.tags+xml"/>
  <Override PartName="/ppt/notesSlides/notesSlide32.xml" ContentType="application/vnd.openxmlformats-officedocument.presentationml.notesSlide+xml"/>
  <Override PartName="/ppt/tags/tag32.xml" ContentType="application/vnd.openxmlformats-officedocument.presentationml.tags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6" r:id="rId2"/>
    <p:sldId id="285" r:id="rId3"/>
    <p:sldId id="258" r:id="rId4"/>
    <p:sldId id="289" r:id="rId5"/>
    <p:sldId id="287" r:id="rId6"/>
    <p:sldId id="329" r:id="rId7"/>
    <p:sldId id="330" r:id="rId8"/>
    <p:sldId id="274" r:id="rId9"/>
    <p:sldId id="275" r:id="rId10"/>
    <p:sldId id="309" r:id="rId11"/>
    <p:sldId id="310" r:id="rId12"/>
    <p:sldId id="312" r:id="rId13"/>
    <p:sldId id="314" r:id="rId14"/>
    <p:sldId id="315" r:id="rId15"/>
    <p:sldId id="292" r:id="rId16"/>
    <p:sldId id="293" r:id="rId17"/>
    <p:sldId id="294" r:id="rId18"/>
    <p:sldId id="295" r:id="rId19"/>
    <p:sldId id="273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305" r:id="rId30"/>
    <p:sldId id="306" r:id="rId31"/>
    <p:sldId id="316" r:id="rId32"/>
    <p:sldId id="307" r:id="rId33"/>
    <p:sldId id="269" r:id="rId34"/>
    <p:sldId id="270" r:id="rId35"/>
    <p:sldId id="317" r:id="rId36"/>
    <p:sldId id="318" r:id="rId37"/>
    <p:sldId id="319" r:id="rId38"/>
    <p:sldId id="320" r:id="rId39"/>
    <p:sldId id="321" r:id="rId40"/>
    <p:sldId id="322" r:id="rId41"/>
    <p:sldId id="323" r:id="rId42"/>
    <p:sldId id="324" r:id="rId43"/>
    <p:sldId id="325" r:id="rId44"/>
    <p:sldId id="326" r:id="rId45"/>
  </p:sldIdLst>
  <p:sldSz cx="12192000" cy="6858000"/>
  <p:notesSz cx="6769100" cy="9906000"/>
  <p:custDataLst>
    <p:tags r:id="rId48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393E"/>
    <a:srgbClr val="FF99FF"/>
    <a:srgbClr val="F9FD63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4580" autoAdjust="0"/>
  </p:normalViewPr>
  <p:slideViewPr>
    <p:cSldViewPr snapToGrid="0">
      <p:cViewPr varScale="1">
        <p:scale>
          <a:sx n="63" d="100"/>
          <a:sy n="63" d="100"/>
        </p:scale>
        <p:origin x="102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277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34257" y="0"/>
            <a:ext cx="2933277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60426D-77D3-4671-9397-6FACAC966408}" type="datetimeFigureOut">
              <a:rPr lang="cs-CZ" smtClean="0"/>
              <a:t>23.05.2019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33277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34257" y="9408981"/>
            <a:ext cx="2933277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125C0-A93E-4B65-A2AB-0C612DD94D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57416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33277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34257" y="1"/>
            <a:ext cx="2933277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BF83BE-11C9-4048-B6F5-DCBD813C1CB2}" type="datetimeFigureOut">
              <a:rPr lang="cs-CZ" smtClean="0"/>
              <a:t>23.05.2019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127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6910" y="4767262"/>
            <a:ext cx="5415280" cy="390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33277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34257" y="9408981"/>
            <a:ext cx="2933277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8D2FB0-B515-4F9A-9132-A9EF786FB2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6257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D2FB0-B515-4F9A-9132-A9EF786FB28E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2583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D2FB0-B515-4F9A-9132-A9EF786FB28E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04893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D2FB0-B515-4F9A-9132-A9EF786FB28E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80919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D2FB0-B515-4F9A-9132-A9EF786FB28E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82583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92339-7D49-4485-9558-A0D30A4E10FB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60981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D2FB0-B515-4F9A-9132-A9EF786FB28E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62992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D2FB0-B515-4F9A-9132-A9EF786FB28E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2724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D2FB0-B515-4F9A-9132-A9EF786FB28E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30038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D2FB0-B515-4F9A-9132-A9EF786FB28E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79172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D2FB0-B515-4F9A-9132-A9EF786FB28E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93557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D2FB0-B515-4F9A-9132-A9EF786FB28E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8655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D2FB0-B515-4F9A-9132-A9EF786FB28E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64132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cs-CZ" dirty="0" smtClean="0"/>
              <a:t>ad 1. poločas cca 8-12h.</a:t>
            </a:r>
          </a:p>
          <a:p>
            <a:pPr eaLnBrk="1" hangingPunct="1">
              <a:spcBef>
                <a:spcPct val="0"/>
              </a:spcBef>
            </a:pPr>
            <a:r>
              <a:rPr lang="cs-CZ" dirty="0" smtClean="0"/>
              <a:t>ad 2.  poločas cca 12-36h</a:t>
            </a:r>
          </a:p>
          <a:p>
            <a:pPr eaLnBrk="1" hangingPunct="1">
              <a:spcBef>
                <a:spcPct val="0"/>
              </a:spcBef>
            </a:pPr>
            <a:r>
              <a:rPr lang="cs-CZ" dirty="0" smtClean="0"/>
              <a:t>ad3 poločas cca 36-72h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D2FB0-B515-4F9A-9132-A9EF786FB28E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8332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 smtClean="0"/>
          </a:p>
        </p:txBody>
      </p:sp>
      <p:sp>
        <p:nvSpPr>
          <p:cNvPr id="5120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CBEFB4-B773-4D0A-A6F7-A9632A932EE9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28239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  <p:sp>
        <p:nvSpPr>
          <p:cNvPr id="53251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543B01-17A9-40C6-B724-58CDE31C8E86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43572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cs-CZ" dirty="0" smtClean="0"/>
          </a:p>
        </p:txBody>
      </p:sp>
      <p:sp>
        <p:nvSpPr>
          <p:cNvPr id="51203" name="Zástupný symbol pro číslo snímku 3"/>
          <p:cNvSpPr txBox="1">
            <a:spLocks noGrp="1"/>
          </p:cNvSpPr>
          <p:nvPr/>
        </p:nvSpPr>
        <p:spPr bwMode="auto">
          <a:xfrm>
            <a:off x="3834257" y="9408981"/>
            <a:ext cx="293327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5204290-168D-486D-8908-32FBE26F0219}" type="slidenum">
              <a:rPr lang="cs-CZ" sz="1200">
                <a:latin typeface="Calibri" pitchFamily="34" charset="0"/>
              </a:rPr>
              <a:pPr algn="r"/>
              <a:t>23</a:t>
            </a:fld>
            <a:endParaRPr lang="cs-CZ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4255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  <p:sp>
        <p:nvSpPr>
          <p:cNvPr id="55299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750BD3-D91F-4D78-9DC2-87FF51BCC105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56420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 smtClean="0"/>
          </a:p>
        </p:txBody>
      </p:sp>
      <p:sp>
        <p:nvSpPr>
          <p:cNvPr id="55299" name="Zástupný symbol pro číslo snímku 3"/>
          <p:cNvSpPr txBox="1">
            <a:spLocks noGrp="1"/>
          </p:cNvSpPr>
          <p:nvPr/>
        </p:nvSpPr>
        <p:spPr bwMode="auto">
          <a:xfrm>
            <a:off x="3834257" y="9408981"/>
            <a:ext cx="293327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C227D10-6A9D-4E4F-9D5E-2553B828598F}" type="slidenum">
              <a:rPr lang="cs-CZ" sz="1200">
                <a:latin typeface="Calibri" pitchFamily="34" charset="0"/>
              </a:rPr>
              <a:pPr algn="r"/>
              <a:t>25</a:t>
            </a:fld>
            <a:endParaRPr lang="cs-CZ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2799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 smtClean="0"/>
          </a:p>
        </p:txBody>
      </p:sp>
      <p:sp>
        <p:nvSpPr>
          <p:cNvPr id="5734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9B1775-3B65-4CBC-A629-6E81D3E6B67C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71065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5939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6816AF-8225-43BC-838C-31A889CE3FD7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27089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4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D0E64A-2452-4048-A3EB-B4AD97DDA3C4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55357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  <p:sp>
        <p:nvSpPr>
          <p:cNvPr id="63491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7488E7-6284-43E3-8DDB-3C8BE5D26F75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8701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D2FB0-B515-4F9A-9132-A9EF786FB28E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86255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D2FB0-B515-4F9A-9132-A9EF786FB28E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3860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D2FB0-B515-4F9A-9132-A9EF786FB28E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464749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D2FB0-B515-4F9A-9132-A9EF786FB28E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94631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D2FB0-B515-4F9A-9132-A9EF786FB28E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63690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D2FB0-B515-4F9A-9132-A9EF786FB28E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7876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  <p:sp>
        <p:nvSpPr>
          <p:cNvPr id="1843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6B5430-2434-45FD-8F10-AF8403493CFF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5544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>
              <a:latin typeface="+mn-lt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D2FB0-B515-4F9A-9132-A9EF786FB28E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1571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9DE68-B8EB-4DE5-BA8E-329003F1ACFB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52566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Protein může působit již uvnitř buňky.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9DE68-B8EB-4DE5-BA8E-329003F1ACFB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70173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D2FB0-B515-4F9A-9132-A9EF786FB28E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41547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D2FB0-B515-4F9A-9132-A9EF786FB28E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138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16541-D7BB-4E26-AC1B-DC6DF493B8E9}" type="datetimeFigureOut">
              <a:rPr lang="cs-CZ" smtClean="0"/>
              <a:t>23.05.2019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3C92-2C13-4794-BFE5-3B9B698D57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9672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16541-D7BB-4E26-AC1B-DC6DF493B8E9}" type="datetimeFigureOut">
              <a:rPr lang="cs-CZ" smtClean="0"/>
              <a:t>23.05.2019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3C92-2C13-4794-BFE5-3B9B698D57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0406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16541-D7BB-4E26-AC1B-DC6DF493B8E9}" type="datetimeFigureOut">
              <a:rPr lang="cs-CZ" smtClean="0"/>
              <a:t>23.05.2019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3C92-2C13-4794-BFE5-3B9B698D57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0140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16541-D7BB-4E26-AC1B-DC6DF493B8E9}" type="datetimeFigureOut">
              <a:rPr lang="cs-CZ" smtClean="0"/>
              <a:t>23.05.2019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3C92-2C13-4794-BFE5-3B9B698D57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7049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16541-D7BB-4E26-AC1B-DC6DF493B8E9}" type="datetimeFigureOut">
              <a:rPr lang="cs-CZ" smtClean="0"/>
              <a:t>23.05.2019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3C92-2C13-4794-BFE5-3B9B698D57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974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16541-D7BB-4E26-AC1B-DC6DF493B8E9}" type="datetimeFigureOut">
              <a:rPr lang="cs-CZ" smtClean="0"/>
              <a:t>23.05.2019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3C92-2C13-4794-BFE5-3B9B698D57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0554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16541-D7BB-4E26-AC1B-DC6DF493B8E9}" type="datetimeFigureOut">
              <a:rPr lang="cs-CZ" smtClean="0"/>
              <a:t>23.05.2019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3C92-2C13-4794-BFE5-3B9B698D57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6612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16541-D7BB-4E26-AC1B-DC6DF493B8E9}" type="datetimeFigureOut">
              <a:rPr lang="cs-CZ" smtClean="0"/>
              <a:t>23.05.2019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3C92-2C13-4794-BFE5-3B9B698D57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3481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16541-D7BB-4E26-AC1B-DC6DF493B8E9}" type="datetimeFigureOut">
              <a:rPr lang="cs-CZ" smtClean="0"/>
              <a:t>23.05.2019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3C92-2C13-4794-BFE5-3B9B698D57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8061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16541-D7BB-4E26-AC1B-DC6DF493B8E9}" type="datetimeFigureOut">
              <a:rPr lang="cs-CZ" smtClean="0"/>
              <a:t>23.05.2019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3C92-2C13-4794-BFE5-3B9B698D57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428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16541-D7BB-4E26-AC1B-DC6DF493B8E9}" type="datetimeFigureOut">
              <a:rPr lang="cs-CZ" smtClean="0"/>
              <a:t>23.05.2019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3C92-2C13-4794-BFE5-3B9B698D57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9595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16541-D7BB-4E26-AC1B-DC6DF493B8E9}" type="datetimeFigureOut">
              <a:rPr lang="cs-CZ" smtClean="0"/>
              <a:t>23.05.2019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63C92-2C13-4794-BFE5-3B9B698D57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7587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Glucocorticoids</a:t>
            </a: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490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513346" y="1443793"/>
            <a:ext cx="11405937" cy="3859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3200" b="1" dirty="0"/>
              <a:t>  </a:t>
            </a:r>
          </a:p>
          <a:p>
            <a:r>
              <a:rPr lang="cs-CZ" altLang="cs-CZ" sz="2800" b="1" dirty="0" smtClean="0">
                <a:latin typeface="+mn-lt"/>
              </a:rPr>
              <a:t>CNS: 		 </a:t>
            </a:r>
            <a:r>
              <a:rPr lang="en-US" altLang="cs-CZ" sz="2800" dirty="0" smtClean="0">
                <a:latin typeface="+mn-lt"/>
              </a:rPr>
              <a:t>Euphoria </a:t>
            </a:r>
            <a:r>
              <a:rPr lang="en-US" altLang="cs-CZ" sz="2800" dirty="0">
                <a:latin typeface="+mn-lt"/>
              </a:rPr>
              <a:t>/ psychotic disorder after high doses / </a:t>
            </a:r>
            <a:r>
              <a:rPr lang="en-US" altLang="cs-CZ" sz="2800" dirty="0" smtClean="0">
                <a:latin typeface="+mn-lt"/>
              </a:rPr>
              <a:t>depression</a:t>
            </a:r>
            <a:endParaRPr lang="cs-CZ" altLang="cs-CZ" sz="2800" dirty="0" smtClean="0">
              <a:latin typeface="+mn-lt"/>
            </a:endParaRPr>
          </a:p>
          <a:p>
            <a:r>
              <a:rPr lang="cs-CZ" altLang="cs-CZ" sz="2800" b="1" dirty="0" smtClean="0">
                <a:latin typeface="+mn-lt"/>
              </a:rPr>
              <a:t>GIT: 		</a:t>
            </a:r>
            <a:r>
              <a:rPr lang="en-US" altLang="cs-CZ" sz="2800" b="1" dirty="0">
                <a:latin typeface="+mn-lt"/>
              </a:rPr>
              <a:t> </a:t>
            </a:r>
            <a:r>
              <a:rPr lang="en-US" altLang="cs-CZ" sz="2800" dirty="0">
                <a:latin typeface="+mn-lt"/>
              </a:rPr>
              <a:t>Increasing </a:t>
            </a:r>
            <a:r>
              <a:rPr lang="en-US" altLang="cs-CZ" sz="2800" dirty="0" smtClean="0">
                <a:latin typeface="+mn-lt"/>
              </a:rPr>
              <a:t>formation </a:t>
            </a:r>
            <a:r>
              <a:rPr lang="en-US" altLang="cs-CZ" sz="2800" dirty="0">
                <a:latin typeface="+mn-lt"/>
              </a:rPr>
              <a:t>of </a:t>
            </a:r>
            <a:r>
              <a:rPr lang="en-US" altLang="cs-CZ" sz="2800" dirty="0" err="1">
                <a:latin typeface="+mn-lt"/>
              </a:rPr>
              <a:t>HCl</a:t>
            </a:r>
            <a:r>
              <a:rPr lang="en-US" altLang="cs-CZ" sz="2800" dirty="0">
                <a:latin typeface="+mn-lt"/>
              </a:rPr>
              <a:t> and pepsin in the stomach </a:t>
            </a:r>
            <a:endParaRPr lang="cs-CZ" altLang="cs-CZ" sz="2800" dirty="0">
              <a:latin typeface="+mn-lt"/>
            </a:endParaRPr>
          </a:p>
          <a:p>
            <a:pPr eaLnBrk="1" hangingPunct="1">
              <a:lnSpc>
                <a:spcPct val="140000"/>
              </a:lnSpc>
            </a:pPr>
            <a:r>
              <a:rPr lang="cs-CZ" altLang="cs-CZ" sz="2800" b="1" dirty="0" smtClean="0">
                <a:latin typeface="+mn-lt"/>
              </a:rPr>
              <a:t>BLOOD:  	</a:t>
            </a:r>
            <a:r>
              <a:rPr lang="cs-CZ" altLang="cs-CZ" sz="2800" dirty="0" smtClean="0">
                <a:latin typeface="+mn-lt"/>
              </a:rPr>
              <a:t>↑ </a:t>
            </a:r>
            <a:r>
              <a:rPr lang="cs-CZ" altLang="cs-CZ" sz="2800" dirty="0" err="1">
                <a:latin typeface="+mn-lt"/>
              </a:rPr>
              <a:t>Tro</a:t>
            </a:r>
            <a:r>
              <a:rPr lang="cs-CZ" altLang="cs-CZ" sz="2800" dirty="0">
                <a:latin typeface="+mn-lt"/>
              </a:rPr>
              <a:t>, </a:t>
            </a:r>
            <a:r>
              <a:rPr lang="cs-CZ" altLang="cs-CZ" sz="2800" dirty="0" smtClean="0">
                <a:latin typeface="+mn-lt"/>
              </a:rPr>
              <a:t>Ery, </a:t>
            </a:r>
            <a:r>
              <a:rPr lang="cs-CZ" altLang="cs-CZ" sz="2800" dirty="0" err="1" smtClean="0">
                <a:latin typeface="+mn-lt"/>
              </a:rPr>
              <a:t>circul</a:t>
            </a:r>
            <a:r>
              <a:rPr lang="cs-CZ" altLang="cs-CZ" sz="2800" dirty="0">
                <a:latin typeface="+mn-lt"/>
              </a:rPr>
              <a:t>. </a:t>
            </a:r>
            <a:r>
              <a:rPr lang="cs-CZ" alt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↓</a:t>
            </a:r>
            <a:r>
              <a:rPr lang="cs-CZ" altLang="cs-CZ" sz="2800" dirty="0" err="1" smtClean="0">
                <a:latin typeface="+mn-lt"/>
              </a:rPr>
              <a:t>lymfocytes</a:t>
            </a:r>
            <a:r>
              <a:rPr lang="cs-CZ" altLang="cs-CZ" sz="2800" dirty="0" smtClean="0">
                <a:latin typeface="+mn-lt"/>
              </a:rPr>
              <a:t>, </a:t>
            </a:r>
            <a:r>
              <a:rPr lang="cs-CZ" alt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↓</a:t>
            </a:r>
            <a:r>
              <a:rPr lang="cs-CZ" altLang="cs-CZ" sz="2800" dirty="0" err="1" smtClean="0">
                <a:latin typeface="+mn-lt"/>
              </a:rPr>
              <a:t>eosinofils</a:t>
            </a:r>
            <a:r>
              <a:rPr lang="cs-CZ" altLang="cs-CZ" sz="2800" dirty="0" smtClean="0">
                <a:latin typeface="+mn-lt"/>
              </a:rPr>
              <a:t>                                                                                  </a:t>
            </a:r>
            <a:endParaRPr lang="cs-CZ" altLang="cs-CZ" sz="2800" dirty="0">
              <a:latin typeface="+mn-lt"/>
            </a:endParaRPr>
          </a:p>
          <a:p>
            <a:pPr eaLnBrk="1" hangingPunct="1">
              <a:lnSpc>
                <a:spcPct val="140000"/>
              </a:lnSpc>
            </a:pPr>
            <a:r>
              <a:rPr lang="cs-CZ" altLang="cs-CZ" sz="2800" b="1" dirty="0" smtClean="0">
                <a:latin typeface="+mn-lt"/>
              </a:rPr>
              <a:t>LUNGS: 	</a:t>
            </a:r>
            <a:r>
              <a:rPr lang="cs-CZ" altLang="cs-CZ" sz="2800" dirty="0" smtClean="0">
                <a:latin typeface="+mn-lt"/>
              </a:rPr>
              <a:t>↑ </a:t>
            </a:r>
            <a:r>
              <a:rPr lang="cs-CZ" altLang="cs-CZ" sz="2800" dirty="0" err="1" smtClean="0">
                <a:latin typeface="+mn-lt"/>
              </a:rPr>
              <a:t>formation</a:t>
            </a:r>
            <a:r>
              <a:rPr lang="cs-CZ" altLang="cs-CZ" sz="2800" dirty="0" smtClean="0">
                <a:latin typeface="+mn-lt"/>
              </a:rPr>
              <a:t> </a:t>
            </a:r>
            <a:r>
              <a:rPr lang="cs-CZ" altLang="cs-CZ" sz="2800" dirty="0" err="1" smtClean="0">
                <a:latin typeface="+mn-lt"/>
              </a:rPr>
              <a:t>of</a:t>
            </a:r>
            <a:r>
              <a:rPr lang="cs-CZ" altLang="cs-CZ" sz="2800" dirty="0" smtClean="0">
                <a:latin typeface="+mn-lt"/>
              </a:rPr>
              <a:t> </a:t>
            </a:r>
            <a:r>
              <a:rPr lang="cs-CZ" altLang="cs-CZ" sz="2800" dirty="0" err="1" smtClean="0">
                <a:latin typeface="+mn-lt"/>
              </a:rPr>
              <a:t>pulmonary</a:t>
            </a:r>
            <a:r>
              <a:rPr lang="cs-CZ" altLang="cs-CZ" sz="2800" dirty="0" smtClean="0">
                <a:latin typeface="+mn-lt"/>
              </a:rPr>
              <a:t> </a:t>
            </a:r>
            <a:r>
              <a:rPr lang="cs-CZ" altLang="cs-CZ" sz="2800" dirty="0" err="1" smtClean="0">
                <a:latin typeface="+mn-lt"/>
              </a:rPr>
              <a:t>surfactant</a:t>
            </a:r>
            <a:endParaRPr lang="cs-CZ" altLang="cs-CZ" sz="2800" dirty="0" smtClean="0">
              <a:latin typeface="+mn-lt"/>
            </a:endParaRPr>
          </a:p>
          <a:p>
            <a:pPr eaLnBrk="1" hangingPunct="1">
              <a:lnSpc>
                <a:spcPct val="140000"/>
              </a:lnSpc>
            </a:pPr>
            <a:endParaRPr lang="cs-CZ" altLang="cs-CZ" sz="2800" dirty="0">
              <a:latin typeface="+mn-lt"/>
            </a:endParaRPr>
          </a:p>
          <a:p>
            <a:pPr eaLnBrk="1" hangingPunct="1">
              <a:lnSpc>
                <a:spcPct val="140000"/>
              </a:lnSpc>
            </a:pPr>
            <a:r>
              <a:rPr lang="cs-CZ" altLang="cs-CZ" sz="2800" dirty="0" err="1" smtClean="0">
                <a:latin typeface="+mn-lt"/>
              </a:rPr>
              <a:t>HCl</a:t>
            </a:r>
            <a:r>
              <a:rPr lang="cs-CZ" altLang="cs-CZ" sz="2800" dirty="0" smtClean="0">
                <a:latin typeface="+mn-lt"/>
              </a:rPr>
              <a:t> – </a:t>
            </a:r>
            <a:r>
              <a:rPr lang="cs-CZ" altLang="cs-CZ" sz="2800" dirty="0" err="1" smtClean="0">
                <a:latin typeface="+mn-lt"/>
              </a:rPr>
              <a:t>hydrochloric</a:t>
            </a:r>
            <a:r>
              <a:rPr lang="cs-CZ" altLang="cs-CZ" sz="2800" dirty="0" smtClean="0">
                <a:latin typeface="+mn-lt"/>
              </a:rPr>
              <a:t> acid</a:t>
            </a:r>
            <a:endParaRPr lang="cs-CZ" altLang="cs-CZ" sz="2800" dirty="0">
              <a:latin typeface="+mn-lt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237309" y="356416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Other</a:t>
            </a:r>
            <a:r>
              <a:rPr lang="cs-CZ" dirty="0" smtClean="0"/>
              <a:t> </a:t>
            </a:r>
            <a:r>
              <a:rPr lang="cs-CZ" dirty="0" err="1" smtClean="0"/>
              <a:t>effects</a:t>
            </a: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430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488426" y="1809158"/>
            <a:ext cx="10853342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3200" b="1" dirty="0">
                <a:latin typeface="Arial" panose="020B0604020202020204" pitchFamily="34" charset="0"/>
              </a:rPr>
              <a:t> </a:t>
            </a:r>
            <a:endParaRPr lang="cs-CZ" altLang="cs-CZ" b="1" dirty="0">
              <a:latin typeface="Arial" panose="020B0604020202020204" pitchFamily="34" charset="0"/>
            </a:endParaRPr>
          </a:p>
          <a:p>
            <a:pPr eaLnBrk="1" hangingPunct="1"/>
            <a:r>
              <a:rPr lang="cs-CZ" altLang="cs-CZ" b="1" dirty="0" err="1" smtClean="0">
                <a:latin typeface="+mn-lt"/>
              </a:rPr>
              <a:t>Permissive</a:t>
            </a:r>
            <a:r>
              <a:rPr lang="cs-CZ" altLang="cs-CZ" b="1" dirty="0" smtClean="0">
                <a:latin typeface="+mn-lt"/>
              </a:rPr>
              <a:t> </a:t>
            </a:r>
            <a:r>
              <a:rPr lang="cs-CZ" altLang="cs-CZ" b="1" dirty="0" err="1" smtClean="0">
                <a:latin typeface="+mn-lt"/>
              </a:rPr>
              <a:t>effect</a:t>
            </a:r>
            <a:r>
              <a:rPr lang="cs-CZ" altLang="cs-CZ" b="1" dirty="0" smtClean="0">
                <a:latin typeface="+mn-lt"/>
              </a:rPr>
              <a:t> to:</a:t>
            </a:r>
            <a:endParaRPr lang="cs-CZ" altLang="cs-CZ" b="1" dirty="0">
              <a:latin typeface="+mn-lt"/>
            </a:endParaRPr>
          </a:p>
          <a:p>
            <a:r>
              <a:rPr lang="en-US" altLang="cs-CZ" dirty="0" smtClean="0">
                <a:latin typeface="+mn-lt"/>
              </a:rPr>
              <a:t>- </a:t>
            </a:r>
            <a:r>
              <a:rPr lang="cs-CZ" altLang="cs-CZ" dirty="0" smtClean="0">
                <a:latin typeface="+mn-lt"/>
              </a:rPr>
              <a:t>D</a:t>
            </a:r>
            <a:r>
              <a:rPr lang="en-US" altLang="cs-CZ" dirty="0" err="1" smtClean="0">
                <a:latin typeface="+mn-lt"/>
              </a:rPr>
              <a:t>evelopment</a:t>
            </a:r>
            <a:r>
              <a:rPr lang="en-US" altLang="cs-CZ" dirty="0" smtClean="0">
                <a:latin typeface="+mn-lt"/>
              </a:rPr>
              <a:t> </a:t>
            </a:r>
            <a:r>
              <a:rPr lang="en-US" altLang="cs-CZ" dirty="0">
                <a:latin typeface="+mn-lt"/>
              </a:rPr>
              <a:t>of organs of the fetus</a:t>
            </a:r>
          </a:p>
          <a:p>
            <a:r>
              <a:rPr lang="en-US" altLang="cs-CZ" dirty="0" smtClean="0">
                <a:latin typeface="+mn-lt"/>
              </a:rPr>
              <a:t>- </a:t>
            </a:r>
            <a:r>
              <a:rPr lang="cs-CZ" altLang="cs-CZ" dirty="0" smtClean="0">
                <a:latin typeface="+mn-lt"/>
              </a:rPr>
              <a:t>D</a:t>
            </a:r>
            <a:r>
              <a:rPr lang="en-US" altLang="cs-CZ" dirty="0" err="1" smtClean="0">
                <a:latin typeface="+mn-lt"/>
              </a:rPr>
              <a:t>evelopment</a:t>
            </a:r>
            <a:r>
              <a:rPr lang="en-US" altLang="cs-CZ" dirty="0" smtClean="0">
                <a:latin typeface="+mn-lt"/>
              </a:rPr>
              <a:t> </a:t>
            </a:r>
            <a:r>
              <a:rPr lang="en-US" altLang="cs-CZ" dirty="0">
                <a:latin typeface="+mn-lt"/>
              </a:rPr>
              <a:t>and maturation of intestinal enzymes</a:t>
            </a:r>
          </a:p>
          <a:p>
            <a:r>
              <a:rPr lang="en-US" altLang="cs-CZ" dirty="0" smtClean="0">
                <a:latin typeface="+mn-lt"/>
              </a:rPr>
              <a:t>- </a:t>
            </a:r>
            <a:r>
              <a:rPr lang="cs-CZ" altLang="cs-CZ" dirty="0" smtClean="0">
                <a:latin typeface="+mn-lt"/>
              </a:rPr>
              <a:t>I</a:t>
            </a:r>
            <a:r>
              <a:rPr lang="en-US" altLang="cs-CZ" dirty="0" err="1" smtClean="0">
                <a:latin typeface="+mn-lt"/>
              </a:rPr>
              <a:t>ncreases</a:t>
            </a:r>
            <a:r>
              <a:rPr lang="en-US" altLang="cs-CZ" dirty="0" smtClean="0">
                <a:latin typeface="+mn-lt"/>
              </a:rPr>
              <a:t> </a:t>
            </a:r>
            <a:r>
              <a:rPr lang="en-US" altLang="cs-CZ" dirty="0">
                <a:latin typeface="+mn-lt"/>
              </a:rPr>
              <a:t>the synthesis of surfactant in the lungs of the fetus</a:t>
            </a:r>
          </a:p>
          <a:p>
            <a:r>
              <a:rPr lang="cs-CZ" altLang="cs-CZ" dirty="0" smtClean="0">
                <a:latin typeface="+mn-lt"/>
              </a:rPr>
              <a:t>- </a:t>
            </a:r>
            <a:r>
              <a:rPr lang="cs-CZ" altLang="cs-CZ" dirty="0">
                <a:latin typeface="+mn-lt"/>
              </a:rPr>
              <a:t>S</a:t>
            </a:r>
            <a:r>
              <a:rPr lang="en-US" altLang="cs-CZ" dirty="0" err="1" smtClean="0">
                <a:latin typeface="+mn-lt"/>
              </a:rPr>
              <a:t>uppresses</a:t>
            </a:r>
            <a:r>
              <a:rPr lang="en-US" altLang="cs-CZ" dirty="0" smtClean="0">
                <a:latin typeface="+mn-lt"/>
              </a:rPr>
              <a:t> </a:t>
            </a:r>
            <a:r>
              <a:rPr lang="en-US" altLang="cs-CZ" dirty="0">
                <a:latin typeface="+mn-lt"/>
              </a:rPr>
              <a:t>bone </a:t>
            </a:r>
            <a:r>
              <a:rPr lang="en-US" altLang="cs-CZ" dirty="0" smtClean="0">
                <a:latin typeface="+mn-lt"/>
              </a:rPr>
              <a:t>growth</a:t>
            </a:r>
            <a:endParaRPr lang="cs-CZ" altLang="cs-CZ" dirty="0" smtClean="0">
              <a:latin typeface="+mn-lt"/>
            </a:endParaRPr>
          </a:p>
          <a:p>
            <a:pPr marL="342900" indent="-342900">
              <a:buFontTx/>
              <a:buChar char="-"/>
            </a:pPr>
            <a:endParaRPr lang="cs-CZ" altLang="cs-CZ" b="1" dirty="0">
              <a:latin typeface="+mn-lt"/>
            </a:endParaRPr>
          </a:p>
          <a:p>
            <a:pPr eaLnBrk="1" hangingPunct="1"/>
            <a:r>
              <a:rPr lang="cs-CZ" altLang="cs-CZ" b="1" dirty="0" err="1" smtClean="0">
                <a:latin typeface="+mn-lt"/>
              </a:rPr>
              <a:t>Ions</a:t>
            </a:r>
            <a:r>
              <a:rPr lang="cs-CZ" altLang="cs-CZ" b="1" dirty="0" smtClean="0">
                <a:latin typeface="+mn-lt"/>
              </a:rPr>
              <a:t> </a:t>
            </a:r>
            <a:endParaRPr lang="cs-CZ" altLang="cs-CZ" b="1" dirty="0">
              <a:latin typeface="+mn-lt"/>
            </a:endParaRPr>
          </a:p>
          <a:p>
            <a:r>
              <a:rPr lang="cs-CZ" altLang="cs-CZ" dirty="0" smtClean="0">
                <a:latin typeface="+mn-lt"/>
              </a:rPr>
              <a:t> - </a:t>
            </a:r>
            <a:r>
              <a:rPr lang="en-US" altLang="cs-CZ" dirty="0" smtClean="0">
                <a:latin typeface="+mn-lt"/>
              </a:rPr>
              <a:t>Decreased </a:t>
            </a:r>
            <a:r>
              <a:rPr lang="en-US" altLang="cs-CZ" dirty="0" err="1">
                <a:latin typeface="+mn-lt"/>
              </a:rPr>
              <a:t>calcemia</a:t>
            </a:r>
            <a:endParaRPr lang="en-US" altLang="cs-CZ" dirty="0">
              <a:latin typeface="+mn-lt"/>
            </a:endParaRPr>
          </a:p>
          <a:p>
            <a:r>
              <a:rPr lang="cs-CZ" altLang="cs-CZ" dirty="0" smtClean="0">
                <a:latin typeface="+mn-lt"/>
              </a:rPr>
              <a:t> - </a:t>
            </a:r>
            <a:r>
              <a:rPr lang="en-US" altLang="cs-CZ" dirty="0" smtClean="0">
                <a:latin typeface="+mn-lt"/>
              </a:rPr>
              <a:t>Increased </a:t>
            </a:r>
            <a:r>
              <a:rPr lang="en-US" altLang="cs-CZ" dirty="0">
                <a:latin typeface="+mn-lt"/>
              </a:rPr>
              <a:t>potassium loss</a:t>
            </a:r>
          </a:p>
          <a:p>
            <a:r>
              <a:rPr lang="cs-CZ" altLang="cs-CZ" dirty="0" smtClean="0">
                <a:latin typeface="+mn-lt"/>
              </a:rPr>
              <a:t> - </a:t>
            </a:r>
            <a:r>
              <a:rPr lang="en-US" altLang="cs-CZ" dirty="0" smtClean="0">
                <a:latin typeface="+mn-lt"/>
              </a:rPr>
              <a:t>Sodium </a:t>
            </a:r>
            <a:r>
              <a:rPr lang="en-US" altLang="cs-CZ" dirty="0">
                <a:latin typeface="+mn-lt"/>
              </a:rPr>
              <a:t>and chloride retention</a:t>
            </a:r>
            <a:endParaRPr lang="cs-CZ" altLang="cs-CZ" dirty="0">
              <a:latin typeface="Arial" panose="020B0604020202020204" pitchFamily="34" charset="0"/>
            </a:endParaRPr>
          </a:p>
          <a:p>
            <a:pPr eaLnBrk="1" hangingPunct="1"/>
            <a:endParaRPr lang="cs-CZ" altLang="cs-CZ" dirty="0">
              <a:latin typeface="Arial" panose="020B0604020202020204" pitchFamily="34" charset="0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253351" y="38850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GCs</a:t>
            </a:r>
            <a:r>
              <a:rPr lang="cs-CZ" dirty="0" smtClean="0"/>
              <a:t> and </a:t>
            </a:r>
            <a:r>
              <a:rPr lang="cs-CZ" dirty="0" err="1" smtClean="0"/>
              <a:t>congenital</a:t>
            </a:r>
            <a:r>
              <a:rPr lang="cs-CZ" dirty="0" smtClean="0"/>
              <a:t> </a:t>
            </a:r>
            <a:r>
              <a:rPr lang="cs-CZ" dirty="0" err="1" smtClean="0"/>
              <a:t>developmental</a:t>
            </a:r>
            <a:r>
              <a:rPr lang="cs-CZ" dirty="0" smtClean="0"/>
              <a:t> </a:t>
            </a:r>
            <a:r>
              <a:rPr lang="cs-CZ" dirty="0" err="1" smtClean="0"/>
              <a:t>defects</a:t>
            </a:r>
            <a:endParaRPr lang="cs-CZ" dirty="0" smtClean="0"/>
          </a:p>
          <a:p>
            <a:r>
              <a:rPr lang="cs-CZ" dirty="0" smtClean="0"/>
              <a:t>GK and </a:t>
            </a:r>
            <a:r>
              <a:rPr lang="cs-CZ" dirty="0" err="1" smtClean="0"/>
              <a:t>ions</a:t>
            </a: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525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3032125" y="10318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176462" y="958931"/>
            <a:ext cx="11694696" cy="5041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endParaRPr lang="cs-CZ" altLang="cs-CZ" sz="2800" b="1" dirty="0" smtClean="0">
              <a:latin typeface="Arial" panose="020B0604020202020204" pitchFamily="34" charset="0"/>
            </a:endParaRPr>
          </a:p>
          <a:p>
            <a:pPr marL="342900" indent="-34290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altLang="cs-CZ" sz="2000" b="1" dirty="0" smtClean="0">
                <a:latin typeface="+mn-lt"/>
              </a:rPr>
              <a:t>Negative feedback on </a:t>
            </a:r>
            <a:r>
              <a:rPr lang="cs-CZ" altLang="cs-CZ" sz="2000" b="1" dirty="0" err="1" smtClean="0">
                <a:latin typeface="+mn-lt"/>
              </a:rPr>
              <a:t>the</a:t>
            </a:r>
            <a:r>
              <a:rPr lang="cs-CZ" altLang="cs-CZ" sz="2000" b="1" dirty="0" smtClean="0">
                <a:latin typeface="+mn-lt"/>
              </a:rPr>
              <a:t> </a:t>
            </a:r>
            <a:r>
              <a:rPr lang="cs-CZ" altLang="cs-CZ" sz="2000" b="1" dirty="0" err="1" smtClean="0">
                <a:latin typeface="+mn-lt"/>
              </a:rPr>
              <a:t>hypothalamus</a:t>
            </a:r>
            <a:r>
              <a:rPr lang="cs-CZ" altLang="cs-CZ" sz="2000" b="1" dirty="0" smtClean="0">
                <a:latin typeface="+mn-lt"/>
              </a:rPr>
              <a:t> and </a:t>
            </a:r>
            <a:r>
              <a:rPr lang="cs-CZ" altLang="cs-CZ" sz="2000" b="1" dirty="0" err="1" smtClean="0">
                <a:latin typeface="+mn-lt"/>
              </a:rPr>
              <a:t>the</a:t>
            </a:r>
            <a:r>
              <a:rPr lang="cs-CZ" altLang="cs-CZ" sz="2000" b="1" dirty="0" smtClean="0">
                <a:latin typeface="+mn-lt"/>
              </a:rPr>
              <a:t> </a:t>
            </a:r>
            <a:r>
              <a:rPr lang="cs-CZ" altLang="cs-CZ" sz="2000" b="1" dirty="0" err="1" smtClean="0">
                <a:latin typeface="+mn-lt"/>
              </a:rPr>
              <a:t>anterior</a:t>
            </a:r>
            <a:r>
              <a:rPr lang="cs-CZ" altLang="cs-CZ" sz="2000" b="1" dirty="0" smtClean="0">
                <a:latin typeface="+mn-lt"/>
              </a:rPr>
              <a:t> lobe </a:t>
            </a:r>
            <a:r>
              <a:rPr lang="cs-CZ" altLang="cs-CZ" sz="2000" b="1" dirty="0" err="1" smtClean="0">
                <a:latin typeface="+mn-lt"/>
              </a:rPr>
              <a:t>of</a:t>
            </a:r>
            <a:r>
              <a:rPr lang="cs-CZ" altLang="cs-CZ" sz="2000" b="1" dirty="0" smtClean="0">
                <a:latin typeface="+mn-lt"/>
              </a:rPr>
              <a:t> </a:t>
            </a:r>
            <a:r>
              <a:rPr lang="cs-CZ" altLang="cs-CZ" sz="2000" b="1" dirty="0" err="1" smtClean="0">
                <a:latin typeface="+mn-lt"/>
              </a:rPr>
              <a:t>the</a:t>
            </a:r>
            <a:r>
              <a:rPr lang="cs-CZ" altLang="cs-CZ" sz="2000" b="1" dirty="0" smtClean="0">
                <a:latin typeface="+mn-lt"/>
              </a:rPr>
              <a:t> </a:t>
            </a:r>
            <a:r>
              <a:rPr lang="cs-CZ" altLang="cs-CZ" sz="2000" b="1" dirty="0" err="1" smtClean="0">
                <a:latin typeface="+mn-lt"/>
              </a:rPr>
              <a:t>pituitary</a:t>
            </a:r>
            <a:r>
              <a:rPr lang="cs-CZ" altLang="cs-CZ" sz="2000" b="1" dirty="0" smtClean="0">
                <a:latin typeface="+mn-lt"/>
              </a:rPr>
              <a:t> </a:t>
            </a:r>
            <a:r>
              <a:rPr lang="cs-CZ" altLang="cs-CZ" sz="2000" b="1" dirty="0" err="1" smtClean="0">
                <a:latin typeface="+mn-lt"/>
              </a:rPr>
              <a:t>gland</a:t>
            </a:r>
            <a:endParaRPr lang="cs-CZ" altLang="cs-CZ" sz="2000" b="1" dirty="0">
              <a:latin typeface="+mn-lt"/>
            </a:endParaRPr>
          </a:p>
          <a:p>
            <a:pPr eaLnBrk="1" hangingPunct="1">
              <a:lnSpc>
                <a:spcPct val="120000"/>
              </a:lnSpc>
            </a:pPr>
            <a:r>
              <a:rPr lang="cs-CZ" altLang="cs-CZ" sz="2000" b="1" dirty="0" smtClean="0">
                <a:latin typeface="+mn-lt"/>
              </a:rPr>
              <a:t>	</a:t>
            </a:r>
            <a:r>
              <a:rPr lang="cs-CZ" altLang="cs-CZ" sz="2000" dirty="0" err="1" smtClean="0">
                <a:latin typeface="+mn-lt"/>
              </a:rPr>
              <a:t>reduced</a:t>
            </a:r>
            <a:r>
              <a:rPr lang="cs-CZ" altLang="cs-CZ" sz="2000" dirty="0" smtClean="0">
                <a:latin typeface="+mn-lt"/>
              </a:rPr>
              <a:t> </a:t>
            </a:r>
            <a:r>
              <a:rPr lang="cs-CZ" altLang="cs-CZ" sz="2000" dirty="0" err="1" smtClean="0">
                <a:latin typeface="+mn-lt"/>
              </a:rPr>
              <a:t>release</a:t>
            </a:r>
            <a:r>
              <a:rPr lang="cs-CZ" altLang="cs-CZ" sz="2000" dirty="0" smtClean="0">
                <a:latin typeface="+mn-lt"/>
              </a:rPr>
              <a:t> </a:t>
            </a:r>
            <a:r>
              <a:rPr lang="cs-CZ" altLang="cs-CZ" sz="2000" dirty="0" err="1" smtClean="0">
                <a:latin typeface="+mn-lt"/>
              </a:rPr>
              <a:t>of</a:t>
            </a:r>
            <a:r>
              <a:rPr lang="cs-CZ" altLang="cs-CZ" sz="2000" dirty="0" smtClean="0">
                <a:latin typeface="+mn-lt"/>
              </a:rPr>
              <a:t> </a:t>
            </a:r>
            <a:r>
              <a:rPr lang="cs-CZ" altLang="cs-CZ" sz="2000" dirty="0" err="1" smtClean="0">
                <a:latin typeface="+mn-lt"/>
              </a:rPr>
              <a:t>endogenous</a:t>
            </a:r>
            <a:r>
              <a:rPr lang="cs-CZ" altLang="cs-CZ" sz="2000" dirty="0" smtClean="0">
                <a:latin typeface="+mn-lt"/>
              </a:rPr>
              <a:t> </a:t>
            </a:r>
            <a:r>
              <a:rPr lang="cs-CZ" altLang="cs-CZ" sz="2000" dirty="0" err="1" smtClean="0">
                <a:latin typeface="+mn-lt"/>
              </a:rPr>
              <a:t>glucocorticoids</a:t>
            </a:r>
            <a:endParaRPr lang="cs-CZ" altLang="cs-CZ" sz="2000" dirty="0" smtClean="0">
              <a:latin typeface="+mn-lt"/>
            </a:endParaRPr>
          </a:p>
          <a:p>
            <a:pPr eaLnBrk="1" hangingPunct="1">
              <a:lnSpc>
                <a:spcPct val="120000"/>
              </a:lnSpc>
            </a:pPr>
            <a:endParaRPr lang="cs-CZ" altLang="cs-CZ" sz="2000" b="1" dirty="0" smtClean="0">
              <a:latin typeface="+mn-lt"/>
            </a:endParaRPr>
          </a:p>
          <a:p>
            <a:pPr marL="342900" indent="-34290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altLang="cs-CZ" sz="2000" b="1" dirty="0" err="1" smtClean="0">
                <a:latin typeface="+mn-lt"/>
              </a:rPr>
              <a:t>Vazotropic</a:t>
            </a:r>
            <a:r>
              <a:rPr lang="cs-CZ" altLang="cs-CZ" sz="2000" b="1" dirty="0" smtClean="0">
                <a:latin typeface="+mn-lt"/>
              </a:rPr>
              <a:t> </a:t>
            </a:r>
            <a:r>
              <a:rPr lang="cs-CZ" altLang="cs-CZ" sz="2000" dirty="0" smtClean="0">
                <a:latin typeface="+mn-lt"/>
              </a:rPr>
              <a:t> -</a:t>
            </a:r>
            <a:r>
              <a:rPr lang="cs-CZ" altLang="cs-CZ" sz="2000" dirty="0">
                <a:latin typeface="+mn-lt"/>
              </a:rPr>
              <a:t> </a:t>
            </a:r>
            <a:r>
              <a:rPr lang="cs-CZ" altLang="cs-CZ" sz="2000" dirty="0" err="1" smtClean="0">
                <a:latin typeface="+mn-lt"/>
              </a:rPr>
              <a:t>GCs</a:t>
            </a:r>
            <a:r>
              <a:rPr lang="en-US" altLang="cs-CZ" sz="2000" dirty="0" smtClean="0">
                <a:latin typeface="+mn-lt"/>
              </a:rPr>
              <a:t> </a:t>
            </a:r>
            <a:r>
              <a:rPr lang="en-US" altLang="cs-CZ" sz="2000" dirty="0">
                <a:latin typeface="+mn-lt"/>
              </a:rPr>
              <a:t>- </a:t>
            </a:r>
            <a:r>
              <a:rPr lang="en-US" altLang="cs-CZ" sz="2000" dirty="0" err="1" smtClean="0">
                <a:latin typeface="+mn-lt"/>
              </a:rPr>
              <a:t>vaso</a:t>
            </a:r>
            <a:r>
              <a:rPr lang="cs-CZ" altLang="cs-CZ" sz="2000" dirty="0" err="1" smtClean="0">
                <a:latin typeface="+mn-lt"/>
              </a:rPr>
              <a:t>constriction</a:t>
            </a:r>
            <a:r>
              <a:rPr lang="en-US" altLang="cs-CZ" sz="2000" dirty="0" smtClean="0">
                <a:latin typeface="+mn-lt"/>
              </a:rPr>
              <a:t>, </a:t>
            </a:r>
            <a:r>
              <a:rPr lang="en-US" altLang="cs-CZ" sz="2000" dirty="0">
                <a:latin typeface="+mn-lt"/>
              </a:rPr>
              <a:t>decrease of permeability of vessels, suppression of </a:t>
            </a:r>
            <a:r>
              <a:rPr lang="en-US" altLang="cs-CZ" sz="2000" dirty="0" err="1" smtClean="0">
                <a:latin typeface="+mn-lt"/>
              </a:rPr>
              <a:t>ede</a:t>
            </a:r>
            <a:r>
              <a:rPr lang="cs-CZ" altLang="cs-CZ" sz="2000" dirty="0" err="1" smtClean="0">
                <a:latin typeface="+mn-lt"/>
              </a:rPr>
              <a:t>ma</a:t>
            </a:r>
            <a:endParaRPr lang="cs-CZ" altLang="cs-CZ" sz="2000" dirty="0" smtClean="0">
              <a:latin typeface="+mn-lt"/>
            </a:endParaRPr>
          </a:p>
          <a:p>
            <a:pPr>
              <a:lnSpc>
                <a:spcPct val="120000"/>
              </a:lnSpc>
            </a:pPr>
            <a:endParaRPr lang="cs-CZ" altLang="cs-CZ" sz="2000" dirty="0" smtClean="0">
              <a:latin typeface="+mn-lt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altLang="cs-CZ" sz="2000" b="1" dirty="0" smtClean="0">
                <a:latin typeface="+mn-lt"/>
              </a:rPr>
              <a:t>At cell </a:t>
            </a:r>
            <a:r>
              <a:rPr lang="cs-CZ" altLang="cs-CZ" sz="2000" b="1" dirty="0" err="1" smtClean="0">
                <a:latin typeface="+mn-lt"/>
              </a:rPr>
              <a:t>level</a:t>
            </a:r>
            <a:r>
              <a:rPr lang="cs-CZ" altLang="cs-CZ" sz="2000" b="1" dirty="0" smtClean="0">
                <a:latin typeface="+mn-lt"/>
              </a:rPr>
              <a:t>:</a:t>
            </a:r>
            <a:endParaRPr lang="cs-CZ" altLang="cs-CZ" sz="2000" b="1" dirty="0">
              <a:latin typeface="+mn-lt"/>
            </a:endParaRPr>
          </a:p>
          <a:p>
            <a:pPr>
              <a:lnSpc>
                <a:spcPct val="120000"/>
              </a:lnSpc>
            </a:pPr>
            <a:r>
              <a:rPr lang="cs-CZ" altLang="cs-CZ" sz="2000" b="1" dirty="0">
                <a:latin typeface="+mn-lt"/>
              </a:rPr>
              <a:t>  </a:t>
            </a:r>
            <a:r>
              <a:rPr lang="cs-CZ" altLang="cs-CZ" sz="2000" b="1" dirty="0" smtClean="0">
                <a:latin typeface="+mn-lt"/>
              </a:rPr>
              <a:t>	</a:t>
            </a:r>
            <a:r>
              <a:rPr lang="en-US" altLang="cs-CZ" sz="2000" b="1" dirty="0">
                <a:latin typeface="+mn-lt"/>
              </a:rPr>
              <a:t> </a:t>
            </a:r>
            <a:r>
              <a:rPr lang="cs-CZ" altLang="cs-CZ" sz="2000" dirty="0" smtClean="0">
                <a:latin typeface="+mn-lt"/>
              </a:rPr>
              <a:t>in place</a:t>
            </a:r>
            <a:r>
              <a:rPr lang="en-US" altLang="cs-CZ" sz="2000" dirty="0" smtClean="0">
                <a:latin typeface="+mn-lt"/>
              </a:rPr>
              <a:t> </a:t>
            </a:r>
            <a:r>
              <a:rPr lang="en-US" altLang="cs-CZ" sz="2000" dirty="0">
                <a:latin typeface="+mn-lt"/>
              </a:rPr>
              <a:t>of acute inflammation: decrease in migration and leucocyte activity</a:t>
            </a:r>
          </a:p>
          <a:p>
            <a:pPr>
              <a:lnSpc>
                <a:spcPct val="120000"/>
              </a:lnSpc>
            </a:pPr>
            <a:r>
              <a:rPr lang="en-US" altLang="cs-CZ" sz="2000" dirty="0">
                <a:latin typeface="+mn-lt"/>
              </a:rPr>
              <a:t>   </a:t>
            </a:r>
            <a:r>
              <a:rPr lang="cs-CZ" altLang="cs-CZ" sz="2000" dirty="0" smtClean="0">
                <a:latin typeface="+mn-lt"/>
              </a:rPr>
              <a:t>	</a:t>
            </a:r>
            <a:r>
              <a:rPr lang="en-US" altLang="cs-CZ" sz="2000" dirty="0" smtClean="0">
                <a:latin typeface="+mn-lt"/>
              </a:rPr>
              <a:t> </a:t>
            </a:r>
            <a:r>
              <a:rPr lang="cs-CZ" altLang="cs-CZ" sz="2000" dirty="0" smtClean="0">
                <a:latin typeface="+mn-lt"/>
              </a:rPr>
              <a:t>in place</a:t>
            </a:r>
            <a:r>
              <a:rPr lang="en-US" altLang="cs-CZ" sz="2000" dirty="0" smtClean="0">
                <a:latin typeface="+mn-lt"/>
              </a:rPr>
              <a:t> </a:t>
            </a:r>
            <a:r>
              <a:rPr lang="en-US" altLang="cs-CZ" sz="2000" dirty="0">
                <a:latin typeface="+mn-lt"/>
              </a:rPr>
              <a:t>of chronic inflammation: </a:t>
            </a:r>
            <a:r>
              <a:rPr lang="en-US" altLang="cs-CZ" sz="2000" dirty="0" smtClean="0">
                <a:latin typeface="+mn-lt"/>
              </a:rPr>
              <a:t>decrease </a:t>
            </a:r>
            <a:r>
              <a:rPr lang="en-US" altLang="cs-CZ" sz="2000" dirty="0">
                <a:latin typeface="+mn-lt"/>
              </a:rPr>
              <a:t>proliferation of blood vessels and fibrosis</a:t>
            </a:r>
          </a:p>
          <a:p>
            <a:pPr>
              <a:lnSpc>
                <a:spcPct val="120000"/>
              </a:lnSpc>
            </a:pPr>
            <a:r>
              <a:rPr lang="en-US" altLang="cs-CZ" sz="2000" dirty="0">
                <a:latin typeface="+mn-lt"/>
              </a:rPr>
              <a:t>   </a:t>
            </a:r>
            <a:r>
              <a:rPr lang="cs-CZ" altLang="cs-CZ" sz="2000" dirty="0" smtClean="0">
                <a:latin typeface="+mn-lt"/>
              </a:rPr>
              <a:t>	</a:t>
            </a:r>
            <a:r>
              <a:rPr lang="en-US" altLang="cs-CZ" sz="2000" dirty="0" smtClean="0">
                <a:latin typeface="+mn-lt"/>
              </a:rPr>
              <a:t> </a:t>
            </a:r>
            <a:r>
              <a:rPr lang="en-US" altLang="cs-CZ" sz="2000" dirty="0">
                <a:latin typeface="+mn-lt"/>
              </a:rPr>
              <a:t>In </a:t>
            </a:r>
            <a:r>
              <a:rPr lang="cs-CZ" altLang="cs-CZ" sz="2000" dirty="0" smtClean="0">
                <a:latin typeface="+mn-lt"/>
              </a:rPr>
              <a:t>place </a:t>
            </a:r>
            <a:r>
              <a:rPr lang="cs-CZ" altLang="cs-CZ" sz="2000" dirty="0" err="1" smtClean="0">
                <a:latin typeface="+mn-lt"/>
              </a:rPr>
              <a:t>of</a:t>
            </a:r>
            <a:r>
              <a:rPr lang="cs-CZ" altLang="cs-CZ" sz="2000" dirty="0" smtClean="0">
                <a:latin typeface="+mn-lt"/>
              </a:rPr>
              <a:t> </a:t>
            </a:r>
            <a:r>
              <a:rPr lang="en-US" altLang="cs-CZ" sz="2000" dirty="0" smtClean="0">
                <a:latin typeface="+mn-lt"/>
              </a:rPr>
              <a:t>lymphoid </a:t>
            </a:r>
            <a:r>
              <a:rPr lang="en-US" altLang="cs-CZ" sz="2000" dirty="0">
                <a:latin typeface="+mn-lt"/>
              </a:rPr>
              <a:t>tissue: </a:t>
            </a:r>
            <a:r>
              <a:rPr lang="en-US" altLang="cs-CZ" sz="2000" dirty="0" smtClean="0">
                <a:latin typeface="+mn-lt"/>
              </a:rPr>
              <a:t>decrease </a:t>
            </a:r>
            <a:r>
              <a:rPr lang="en-US" altLang="cs-CZ" sz="2000" dirty="0">
                <a:latin typeface="+mn-lt"/>
              </a:rPr>
              <a:t>B and T lymphocyte </a:t>
            </a:r>
            <a:r>
              <a:rPr lang="en-US" altLang="cs-CZ" sz="2000" dirty="0" smtClean="0">
                <a:latin typeface="+mn-lt"/>
              </a:rPr>
              <a:t>expansion</a:t>
            </a:r>
            <a:endParaRPr lang="cs-CZ" altLang="cs-CZ" sz="2000" dirty="0" smtClean="0">
              <a:latin typeface="+mn-lt"/>
            </a:endParaRPr>
          </a:p>
          <a:p>
            <a:pPr>
              <a:lnSpc>
                <a:spcPct val="120000"/>
              </a:lnSpc>
            </a:pPr>
            <a:endParaRPr lang="cs-CZ" altLang="cs-CZ" sz="2000" dirty="0" smtClean="0">
              <a:latin typeface="+mn-lt"/>
            </a:endParaRPr>
          </a:p>
          <a:p>
            <a:pPr marL="342900" indent="-34290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altLang="cs-CZ" sz="2000" b="1" dirty="0" err="1" smtClean="0">
                <a:latin typeface="+mn-lt"/>
              </a:rPr>
              <a:t>Towards</a:t>
            </a:r>
            <a:r>
              <a:rPr lang="cs-CZ" altLang="cs-CZ" sz="2000" b="1" dirty="0" smtClean="0">
                <a:latin typeface="+mn-lt"/>
              </a:rPr>
              <a:t> </a:t>
            </a:r>
            <a:r>
              <a:rPr lang="cs-CZ" altLang="cs-CZ" sz="2000" b="1" dirty="0" err="1" smtClean="0">
                <a:latin typeface="+mn-lt"/>
              </a:rPr>
              <a:t>the</a:t>
            </a:r>
            <a:r>
              <a:rPr lang="cs-CZ" altLang="cs-CZ" sz="2000" b="1" dirty="0" smtClean="0">
                <a:latin typeface="+mn-lt"/>
              </a:rPr>
              <a:t> </a:t>
            </a:r>
            <a:r>
              <a:rPr lang="cs-CZ" altLang="cs-CZ" sz="2000" b="1" dirty="0" err="1" smtClean="0">
                <a:latin typeface="+mn-lt"/>
              </a:rPr>
              <a:t>mediators</a:t>
            </a:r>
            <a:r>
              <a:rPr lang="cs-CZ" altLang="cs-CZ" sz="2000" b="1" dirty="0" smtClean="0">
                <a:latin typeface="+mn-lt"/>
              </a:rPr>
              <a:t> </a:t>
            </a:r>
            <a:r>
              <a:rPr lang="cs-CZ" altLang="cs-CZ" sz="2000" b="1" dirty="0" err="1" smtClean="0">
                <a:latin typeface="+mn-lt"/>
              </a:rPr>
              <a:t>of</a:t>
            </a:r>
            <a:r>
              <a:rPr lang="cs-CZ" altLang="cs-CZ" sz="2000" b="1" dirty="0" smtClean="0">
                <a:latin typeface="+mn-lt"/>
              </a:rPr>
              <a:t> </a:t>
            </a:r>
            <a:r>
              <a:rPr lang="cs-CZ" altLang="cs-CZ" sz="2000" b="1" dirty="0" err="1" smtClean="0">
                <a:latin typeface="+mn-lt"/>
              </a:rPr>
              <a:t>inflammation</a:t>
            </a:r>
            <a:r>
              <a:rPr lang="cs-CZ" altLang="cs-CZ" sz="2000" b="1" dirty="0" smtClean="0">
                <a:latin typeface="+mn-lt"/>
              </a:rPr>
              <a:t> and  </a:t>
            </a:r>
            <a:r>
              <a:rPr lang="cs-CZ" altLang="cs-CZ" sz="2000" b="1" dirty="0" err="1" smtClean="0">
                <a:latin typeface="+mn-lt"/>
              </a:rPr>
              <a:t>immunological</a:t>
            </a:r>
            <a:r>
              <a:rPr lang="cs-CZ" altLang="cs-CZ" sz="2000" b="1" dirty="0" smtClean="0">
                <a:latin typeface="+mn-lt"/>
              </a:rPr>
              <a:t>  </a:t>
            </a:r>
            <a:r>
              <a:rPr lang="cs-CZ" altLang="cs-CZ" sz="2000" b="1" dirty="0" err="1" smtClean="0">
                <a:latin typeface="+mn-lt"/>
              </a:rPr>
              <a:t>reaction</a:t>
            </a:r>
            <a:r>
              <a:rPr lang="cs-CZ" altLang="cs-CZ" sz="2000" b="1" dirty="0" smtClean="0">
                <a:latin typeface="+mn-lt"/>
              </a:rPr>
              <a:t>:</a:t>
            </a:r>
            <a:endParaRPr lang="cs-CZ" altLang="cs-CZ" sz="2000" b="1" dirty="0">
              <a:latin typeface="+mn-lt"/>
            </a:endParaRPr>
          </a:p>
          <a:p>
            <a:pPr>
              <a:lnSpc>
                <a:spcPct val="120000"/>
              </a:lnSpc>
            </a:pPr>
            <a:r>
              <a:rPr lang="cs-CZ" altLang="cs-CZ" sz="2000" b="1" dirty="0">
                <a:latin typeface="+mn-lt"/>
              </a:rPr>
              <a:t>    </a:t>
            </a:r>
            <a:r>
              <a:rPr lang="cs-CZ" altLang="cs-CZ" sz="2000" b="1" dirty="0" smtClean="0">
                <a:latin typeface="+mn-lt"/>
              </a:rPr>
              <a:t>	</a:t>
            </a:r>
            <a:r>
              <a:rPr lang="en-US" altLang="cs-CZ" sz="2000" dirty="0">
                <a:latin typeface="+mn-lt"/>
              </a:rPr>
              <a:t>Decrease </a:t>
            </a:r>
            <a:r>
              <a:rPr lang="cs-CZ" altLang="cs-CZ" sz="2000" dirty="0" err="1" smtClean="0">
                <a:latin typeface="+mn-lt"/>
              </a:rPr>
              <a:t>of</a:t>
            </a:r>
            <a:r>
              <a:rPr lang="en-US" altLang="cs-CZ" sz="2000" dirty="0" smtClean="0">
                <a:latin typeface="+mn-lt"/>
              </a:rPr>
              <a:t> </a:t>
            </a:r>
            <a:r>
              <a:rPr lang="en-US" altLang="cs-CZ" sz="2000" dirty="0">
                <a:latin typeface="+mn-lt"/>
              </a:rPr>
              <a:t>cytokine production and activity, decreased synthesis of PGs</a:t>
            </a:r>
            <a:endParaRPr lang="cs-CZ" altLang="cs-CZ"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253351" y="38850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Regulatory</a:t>
            </a:r>
            <a:r>
              <a:rPr lang="cs-CZ" dirty="0" smtClean="0"/>
              <a:t> </a:t>
            </a:r>
            <a:r>
              <a:rPr lang="cs-CZ" dirty="0" err="1" smtClean="0"/>
              <a:t>effects</a:t>
            </a:r>
            <a:endParaRPr lang="cs-CZ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432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6674" y="-16249"/>
            <a:ext cx="1009859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dirty="0" smtClean="0"/>
              <a:t>Anti-</a:t>
            </a:r>
            <a:r>
              <a:rPr lang="cs-CZ" altLang="cs-CZ" dirty="0" err="1" smtClean="0"/>
              <a:t>inflammatory</a:t>
            </a:r>
            <a:r>
              <a:rPr lang="cs-CZ" altLang="cs-CZ" dirty="0" smtClean="0"/>
              <a:t> – </a:t>
            </a:r>
            <a:r>
              <a:rPr lang="cs-CZ" altLang="cs-CZ" dirty="0" err="1" smtClean="0"/>
              <a:t>cascade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inhibition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of</a:t>
            </a:r>
            <a:r>
              <a:rPr lang="cs-CZ" altLang="cs-CZ" dirty="0" smtClean="0"/>
              <a:t> AA</a:t>
            </a:r>
            <a:endParaRPr lang="cs-CZ" altLang="cs-CZ" dirty="0"/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7896226" y="1052513"/>
            <a:ext cx="266382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 b="1" i="1" dirty="0" err="1" smtClean="0">
                <a:latin typeface="Arial" panose="020B0604020202020204" pitchFamily="34" charset="0"/>
              </a:rPr>
              <a:t>glucocorticoids</a:t>
            </a:r>
            <a:endParaRPr lang="cs-CZ" altLang="cs-CZ" sz="2000" b="1" i="1" dirty="0">
              <a:latin typeface="Arial" panose="020B0604020202020204" pitchFamily="34" charset="0"/>
            </a:endParaRPr>
          </a:p>
        </p:txBody>
      </p:sp>
      <p:sp>
        <p:nvSpPr>
          <p:cNvPr id="14341" name="Text Box 6"/>
          <p:cNvSpPr txBox="1">
            <a:spLocks noChangeArrowheads="1"/>
          </p:cNvSpPr>
          <p:nvPr/>
        </p:nvSpPr>
        <p:spPr bwMode="auto">
          <a:xfrm>
            <a:off x="6688139" y="2278064"/>
            <a:ext cx="25034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 dirty="0" err="1" smtClean="0">
                <a:latin typeface="Arial" panose="020B0604020202020204" pitchFamily="34" charset="0"/>
              </a:rPr>
              <a:t>Phospholipase</a:t>
            </a:r>
            <a:r>
              <a:rPr lang="cs-CZ" altLang="cs-CZ" sz="2000" dirty="0" smtClean="0">
                <a:latin typeface="Arial" panose="020B0604020202020204" pitchFamily="34" charset="0"/>
              </a:rPr>
              <a:t> A2 </a:t>
            </a:r>
            <a:r>
              <a:rPr lang="cs-CZ" altLang="cs-CZ" sz="2000" dirty="0" err="1">
                <a:latin typeface="Arial" panose="020B0604020202020204" pitchFamily="34" charset="0"/>
              </a:rPr>
              <a:t>A2</a:t>
            </a:r>
            <a:endParaRPr lang="cs-CZ" altLang="cs-CZ" sz="2000" dirty="0">
              <a:latin typeface="Arial" panose="020B0604020202020204" pitchFamily="34" charset="0"/>
            </a:endParaRPr>
          </a:p>
        </p:txBody>
      </p:sp>
      <p:sp>
        <p:nvSpPr>
          <p:cNvPr id="14342" name="Text Box 7"/>
          <p:cNvSpPr txBox="1">
            <a:spLocks noChangeArrowheads="1"/>
          </p:cNvSpPr>
          <p:nvPr/>
        </p:nvSpPr>
        <p:spPr bwMode="auto">
          <a:xfrm>
            <a:off x="2208213" y="1484314"/>
            <a:ext cx="3238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 dirty="0" err="1" smtClean="0">
                <a:latin typeface="Arial" panose="020B0604020202020204" pitchFamily="34" charset="0"/>
              </a:rPr>
              <a:t>Membrane</a:t>
            </a:r>
            <a:r>
              <a:rPr lang="cs-CZ" altLang="cs-CZ" sz="2000" dirty="0" smtClean="0">
                <a:latin typeface="Arial" panose="020B0604020202020204" pitchFamily="34" charset="0"/>
              </a:rPr>
              <a:t> </a:t>
            </a:r>
            <a:r>
              <a:rPr lang="cs-CZ" altLang="cs-CZ" sz="2000" dirty="0" err="1" smtClean="0">
                <a:latin typeface="Arial" panose="020B0604020202020204" pitchFamily="34" charset="0"/>
              </a:rPr>
              <a:t>phospholipids</a:t>
            </a:r>
            <a:endParaRPr lang="cs-CZ" altLang="cs-CZ" sz="2000" dirty="0">
              <a:latin typeface="Arial" panose="020B0604020202020204" pitchFamily="34" charset="0"/>
            </a:endParaRPr>
          </a:p>
        </p:txBody>
      </p:sp>
      <p:sp>
        <p:nvSpPr>
          <p:cNvPr id="14343" name="Line 8"/>
          <p:cNvSpPr>
            <a:spLocks noChangeShapeType="1"/>
          </p:cNvSpPr>
          <p:nvPr/>
        </p:nvSpPr>
        <p:spPr bwMode="auto">
          <a:xfrm>
            <a:off x="4872039" y="1989138"/>
            <a:ext cx="1587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344" name="Text Box 9"/>
          <p:cNvSpPr txBox="1">
            <a:spLocks noChangeArrowheads="1"/>
          </p:cNvSpPr>
          <p:nvPr/>
        </p:nvSpPr>
        <p:spPr bwMode="auto">
          <a:xfrm>
            <a:off x="4151314" y="2925764"/>
            <a:ext cx="32400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 dirty="0" err="1" smtClean="0">
                <a:latin typeface="Arial" panose="020B0604020202020204" pitchFamily="34" charset="0"/>
              </a:rPr>
              <a:t>Arachidonic</a:t>
            </a:r>
            <a:r>
              <a:rPr lang="cs-CZ" altLang="cs-CZ" sz="2000" dirty="0" smtClean="0">
                <a:latin typeface="Arial" panose="020B0604020202020204" pitchFamily="34" charset="0"/>
              </a:rPr>
              <a:t> acid</a:t>
            </a:r>
            <a:endParaRPr lang="cs-CZ" altLang="cs-CZ" sz="2000" dirty="0">
              <a:latin typeface="Arial" panose="020B0604020202020204" pitchFamily="34" charset="0"/>
            </a:endParaRPr>
          </a:p>
        </p:txBody>
      </p:sp>
      <p:sp>
        <p:nvSpPr>
          <p:cNvPr id="14345" name="Line 10"/>
          <p:cNvSpPr>
            <a:spLocks noChangeShapeType="1"/>
          </p:cNvSpPr>
          <p:nvPr/>
        </p:nvSpPr>
        <p:spPr bwMode="auto">
          <a:xfrm flipH="1">
            <a:off x="5103813" y="2565400"/>
            <a:ext cx="16192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346" name="Line 11"/>
          <p:cNvSpPr>
            <a:spLocks noChangeShapeType="1"/>
          </p:cNvSpPr>
          <p:nvPr/>
        </p:nvSpPr>
        <p:spPr bwMode="auto">
          <a:xfrm flipH="1">
            <a:off x="5822950" y="2349500"/>
            <a:ext cx="368300" cy="431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347" name="Line 12"/>
          <p:cNvSpPr>
            <a:spLocks noChangeShapeType="1"/>
          </p:cNvSpPr>
          <p:nvPr/>
        </p:nvSpPr>
        <p:spPr bwMode="auto">
          <a:xfrm>
            <a:off x="5822950" y="2349500"/>
            <a:ext cx="369888" cy="431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348" name="Line 13"/>
          <p:cNvSpPr>
            <a:spLocks noChangeShapeType="1"/>
          </p:cNvSpPr>
          <p:nvPr/>
        </p:nvSpPr>
        <p:spPr bwMode="auto">
          <a:xfrm flipH="1">
            <a:off x="4295776" y="3357564"/>
            <a:ext cx="1222375" cy="1081087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4349" name="Line 14"/>
          <p:cNvSpPr>
            <a:spLocks noChangeShapeType="1"/>
          </p:cNvSpPr>
          <p:nvPr/>
        </p:nvSpPr>
        <p:spPr bwMode="auto">
          <a:xfrm>
            <a:off x="5951539" y="3357564"/>
            <a:ext cx="1800225" cy="93662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4350" name="Text Box 15"/>
          <p:cNvSpPr txBox="1">
            <a:spLocks noChangeArrowheads="1"/>
          </p:cNvSpPr>
          <p:nvPr/>
        </p:nvSpPr>
        <p:spPr bwMode="auto">
          <a:xfrm>
            <a:off x="2139950" y="4149726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cs-CZ" altLang="cs-CZ" sz="2000">
              <a:latin typeface="Arial" panose="020B0604020202020204" pitchFamily="34" charset="0"/>
            </a:endParaRPr>
          </a:p>
        </p:txBody>
      </p:sp>
      <p:sp>
        <p:nvSpPr>
          <p:cNvPr id="14351" name="Text Box 16"/>
          <p:cNvSpPr txBox="1">
            <a:spLocks noChangeArrowheads="1"/>
          </p:cNvSpPr>
          <p:nvPr/>
        </p:nvSpPr>
        <p:spPr bwMode="auto">
          <a:xfrm>
            <a:off x="3000375" y="3717926"/>
            <a:ext cx="16834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2000" dirty="0" err="1" smtClean="0">
                <a:latin typeface="Arial" panose="020B0604020202020204" pitchFamily="34" charset="0"/>
              </a:rPr>
              <a:t>lipoxygenase</a:t>
            </a:r>
            <a:endParaRPr lang="cs-CZ" altLang="cs-CZ" sz="2000" dirty="0">
              <a:latin typeface="Arial" panose="020B0604020202020204" pitchFamily="34" charset="0"/>
            </a:endParaRPr>
          </a:p>
        </p:txBody>
      </p:sp>
      <p:sp>
        <p:nvSpPr>
          <p:cNvPr id="14352" name="Text Box 17"/>
          <p:cNvSpPr txBox="1">
            <a:spLocks noChangeArrowheads="1"/>
          </p:cNvSpPr>
          <p:nvPr/>
        </p:nvSpPr>
        <p:spPr bwMode="auto">
          <a:xfrm>
            <a:off x="5519738" y="4005264"/>
            <a:ext cx="20104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2000" dirty="0" err="1" smtClean="0">
                <a:latin typeface="Arial" panose="020B0604020202020204" pitchFamily="34" charset="0"/>
              </a:rPr>
              <a:t>cyclooxygenase</a:t>
            </a:r>
            <a:endParaRPr lang="cs-CZ" altLang="cs-CZ" sz="2000" dirty="0">
              <a:latin typeface="Arial" panose="020B0604020202020204" pitchFamily="34" charset="0"/>
            </a:endParaRPr>
          </a:p>
        </p:txBody>
      </p:sp>
      <p:sp>
        <p:nvSpPr>
          <p:cNvPr id="14353" name="Text Box 18"/>
          <p:cNvSpPr txBox="1">
            <a:spLocks noChangeArrowheads="1"/>
          </p:cNvSpPr>
          <p:nvPr/>
        </p:nvSpPr>
        <p:spPr bwMode="auto">
          <a:xfrm>
            <a:off x="2208213" y="4365626"/>
            <a:ext cx="19976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2000" dirty="0" smtClean="0">
                <a:latin typeface="Arial" panose="020B0604020202020204" pitchFamily="34" charset="0"/>
              </a:rPr>
              <a:t>LEUKOTRIENS</a:t>
            </a:r>
            <a:endParaRPr lang="cs-CZ" altLang="cs-CZ" sz="2000" dirty="0">
              <a:latin typeface="Arial" panose="020B0604020202020204" pitchFamily="34" charset="0"/>
            </a:endParaRPr>
          </a:p>
        </p:txBody>
      </p:sp>
      <p:sp>
        <p:nvSpPr>
          <p:cNvPr id="14354" name="Text Box 19"/>
          <p:cNvSpPr txBox="1">
            <a:spLocks noChangeArrowheads="1"/>
          </p:cNvSpPr>
          <p:nvPr/>
        </p:nvSpPr>
        <p:spPr bwMode="auto">
          <a:xfrm>
            <a:off x="7824789" y="3860801"/>
            <a:ext cx="253486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2000" dirty="0" smtClean="0">
                <a:latin typeface="Arial" panose="020B0604020202020204" pitchFamily="34" charset="0"/>
              </a:rPr>
              <a:t>PROSTAGLANDINS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eaLnBrk="1" hangingPunct="1"/>
            <a:r>
              <a:rPr lang="cs-CZ" altLang="cs-CZ" sz="2000" dirty="0" smtClean="0">
                <a:latin typeface="Arial" panose="020B0604020202020204" pitchFamily="34" charset="0"/>
              </a:rPr>
              <a:t>PROSTACYCLINS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eaLnBrk="1" hangingPunct="1"/>
            <a:r>
              <a:rPr lang="cs-CZ" altLang="cs-CZ" sz="2000" dirty="0" smtClean="0">
                <a:latin typeface="Arial" panose="020B0604020202020204" pitchFamily="34" charset="0"/>
              </a:rPr>
              <a:t>THROMBOXANS</a:t>
            </a:r>
            <a:endParaRPr lang="cs-CZ" altLang="cs-CZ" sz="2000" dirty="0">
              <a:latin typeface="Arial" panose="020B0604020202020204" pitchFamily="34" charset="0"/>
            </a:endParaRPr>
          </a:p>
        </p:txBody>
      </p:sp>
      <p:sp>
        <p:nvSpPr>
          <p:cNvPr id="14355" name="Line 20"/>
          <p:cNvSpPr>
            <a:spLocks noChangeShapeType="1"/>
          </p:cNvSpPr>
          <p:nvPr/>
        </p:nvSpPr>
        <p:spPr bwMode="auto">
          <a:xfrm>
            <a:off x="3143250" y="4724400"/>
            <a:ext cx="0" cy="115093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4356" name="Line 21"/>
          <p:cNvSpPr>
            <a:spLocks noChangeShapeType="1"/>
          </p:cNvSpPr>
          <p:nvPr/>
        </p:nvSpPr>
        <p:spPr bwMode="auto">
          <a:xfrm>
            <a:off x="7824788" y="4581525"/>
            <a:ext cx="0" cy="108108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4357" name="Text Box 22"/>
          <p:cNvSpPr txBox="1">
            <a:spLocks noChangeArrowheads="1"/>
          </p:cNvSpPr>
          <p:nvPr/>
        </p:nvSpPr>
        <p:spPr bwMode="auto">
          <a:xfrm>
            <a:off x="7967663" y="5805489"/>
            <a:ext cx="16385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2000" dirty="0" err="1" smtClean="0">
                <a:latin typeface="Arial" panose="020B0604020202020204" pitchFamily="34" charset="0"/>
              </a:rPr>
              <a:t>inflammation</a:t>
            </a:r>
            <a:endParaRPr lang="cs-CZ" altLang="cs-CZ" sz="2000" dirty="0">
              <a:latin typeface="Arial" panose="020B0604020202020204" pitchFamily="34" charset="0"/>
            </a:endParaRPr>
          </a:p>
        </p:txBody>
      </p:sp>
      <p:sp>
        <p:nvSpPr>
          <p:cNvPr id="14358" name="Text Box 23"/>
          <p:cNvSpPr txBox="1">
            <a:spLocks noChangeArrowheads="1"/>
          </p:cNvSpPr>
          <p:nvPr/>
        </p:nvSpPr>
        <p:spPr bwMode="auto">
          <a:xfrm>
            <a:off x="1919288" y="5851526"/>
            <a:ext cx="40062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2000" dirty="0" err="1" smtClean="0">
                <a:latin typeface="Arial" panose="020B0604020202020204" pitchFamily="34" charset="0"/>
              </a:rPr>
              <a:t>Fagycytosis</a:t>
            </a:r>
            <a:r>
              <a:rPr lang="cs-CZ" altLang="cs-CZ" sz="2000" dirty="0" smtClean="0">
                <a:latin typeface="Arial" panose="020B0604020202020204" pitchFamily="34" charset="0"/>
              </a:rPr>
              <a:t> </a:t>
            </a:r>
            <a:r>
              <a:rPr lang="cs-CZ" altLang="cs-CZ" sz="2000" dirty="0" err="1" smtClean="0">
                <a:latin typeface="Arial" panose="020B0604020202020204" pitchFamily="34" charset="0"/>
              </a:rPr>
              <a:t>mobilisation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eaLnBrk="1" hangingPunct="1"/>
            <a:r>
              <a:rPr lang="cs-CZ" altLang="cs-CZ" sz="2000" dirty="0" err="1" smtClean="0">
                <a:latin typeface="Arial" panose="020B0604020202020204" pitchFamily="34" charset="0"/>
              </a:rPr>
              <a:t>Blood</a:t>
            </a:r>
            <a:r>
              <a:rPr lang="cs-CZ" altLang="cs-CZ" sz="2000" dirty="0" smtClean="0">
                <a:latin typeface="Arial" panose="020B0604020202020204" pitchFamily="34" charset="0"/>
              </a:rPr>
              <a:t> </a:t>
            </a:r>
            <a:r>
              <a:rPr lang="cs-CZ" altLang="cs-CZ" sz="2000" dirty="0" err="1" smtClean="0">
                <a:latin typeface="Arial" panose="020B0604020202020204" pitchFamily="34" charset="0"/>
              </a:rPr>
              <a:t>vessel</a:t>
            </a:r>
            <a:r>
              <a:rPr lang="cs-CZ" altLang="cs-CZ" sz="2000" dirty="0" smtClean="0">
                <a:latin typeface="Arial" panose="020B0604020202020204" pitchFamily="34" charset="0"/>
              </a:rPr>
              <a:t> permeability </a:t>
            </a:r>
            <a:r>
              <a:rPr lang="cs-CZ" altLang="cs-CZ" sz="2000" dirty="0" err="1" smtClean="0">
                <a:latin typeface="Arial" panose="020B0604020202020204" pitchFamily="34" charset="0"/>
              </a:rPr>
              <a:t>change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eaLnBrk="1" hangingPunct="1"/>
            <a:r>
              <a:rPr lang="cs-CZ" altLang="cs-CZ" sz="2000" dirty="0" err="1" smtClean="0">
                <a:latin typeface="Arial" panose="020B0604020202020204" pitchFamily="34" charset="0"/>
              </a:rPr>
              <a:t>Inflammation</a:t>
            </a:r>
            <a:endParaRPr lang="cs-CZ" altLang="cs-CZ" sz="2000" dirty="0">
              <a:latin typeface="Arial" panose="020B0604020202020204" pitchFamily="34" charset="0"/>
            </a:endParaRPr>
          </a:p>
        </p:txBody>
      </p:sp>
      <p:sp>
        <p:nvSpPr>
          <p:cNvPr id="14359" name="Line 24"/>
          <p:cNvSpPr>
            <a:spLocks noChangeShapeType="1"/>
          </p:cNvSpPr>
          <p:nvPr/>
        </p:nvSpPr>
        <p:spPr bwMode="auto">
          <a:xfrm>
            <a:off x="6456363" y="3573464"/>
            <a:ext cx="360362" cy="287337"/>
          </a:xfrm>
          <a:prstGeom prst="line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4360" name="Line 25"/>
          <p:cNvSpPr>
            <a:spLocks noChangeShapeType="1"/>
          </p:cNvSpPr>
          <p:nvPr/>
        </p:nvSpPr>
        <p:spPr bwMode="auto">
          <a:xfrm flipV="1">
            <a:off x="6456363" y="3573464"/>
            <a:ext cx="360362" cy="288925"/>
          </a:xfrm>
          <a:prstGeom prst="line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4361" name="Text Box 26"/>
          <p:cNvSpPr txBox="1">
            <a:spLocks noChangeArrowheads="1"/>
          </p:cNvSpPr>
          <p:nvPr/>
        </p:nvSpPr>
        <p:spPr bwMode="auto">
          <a:xfrm>
            <a:off x="7032625" y="3141663"/>
            <a:ext cx="1081088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2000" b="1" i="1" dirty="0">
                <a:latin typeface="Arial" panose="020B0604020202020204" pitchFamily="34" charset="0"/>
              </a:rPr>
              <a:t>A-A</a:t>
            </a:r>
          </a:p>
          <a:p>
            <a:pPr eaLnBrk="1" hangingPunct="1"/>
            <a:r>
              <a:rPr lang="cs-CZ" altLang="cs-CZ" sz="2000" b="1" i="1" dirty="0" smtClean="0">
                <a:latin typeface="Arial" panose="020B0604020202020204" pitchFamily="34" charset="0"/>
              </a:rPr>
              <a:t>NSAID</a:t>
            </a:r>
            <a:endParaRPr lang="cs-CZ" altLang="cs-CZ" sz="2000" b="1" i="1" dirty="0">
              <a:latin typeface="Arial" panose="020B0604020202020204" pitchFamily="34" charset="0"/>
            </a:endParaRPr>
          </a:p>
        </p:txBody>
      </p:sp>
      <p:sp>
        <p:nvSpPr>
          <p:cNvPr id="14362" name="Text Box 27"/>
          <p:cNvSpPr txBox="1">
            <a:spLocks noChangeArrowheads="1"/>
          </p:cNvSpPr>
          <p:nvPr/>
        </p:nvSpPr>
        <p:spPr bwMode="auto">
          <a:xfrm>
            <a:off x="914398" y="3052680"/>
            <a:ext cx="2310314" cy="707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2000" b="1" i="1" dirty="0" err="1">
                <a:latin typeface="Arial" panose="020B0604020202020204" pitchFamily="34" charset="0"/>
              </a:rPr>
              <a:t>Inh</a:t>
            </a:r>
            <a:r>
              <a:rPr lang="cs-CZ" altLang="cs-CZ" sz="2000" b="1" i="1" dirty="0">
                <a:latin typeface="Arial" panose="020B0604020202020204" pitchFamily="34" charset="0"/>
              </a:rPr>
              <a:t>. </a:t>
            </a:r>
            <a:r>
              <a:rPr lang="cs-CZ" altLang="cs-CZ" sz="2000" b="1" i="1" dirty="0" smtClean="0">
                <a:latin typeface="Arial" panose="020B0604020202020204" pitchFamily="34" charset="0"/>
              </a:rPr>
              <a:t>5-LOX - </a:t>
            </a:r>
            <a:r>
              <a:rPr lang="cs-CZ" altLang="cs-CZ" sz="2000" b="1" i="1" dirty="0" err="1" smtClean="0">
                <a:latin typeface="Arial" panose="020B0604020202020204" pitchFamily="34" charset="0"/>
              </a:rPr>
              <a:t>antileukotriens</a:t>
            </a:r>
            <a:endParaRPr lang="cs-CZ" altLang="cs-CZ" sz="2000" b="1" i="1" dirty="0">
              <a:latin typeface="Arial" panose="020B0604020202020204" pitchFamily="34" charset="0"/>
            </a:endParaRPr>
          </a:p>
        </p:txBody>
      </p:sp>
      <p:sp>
        <p:nvSpPr>
          <p:cNvPr id="14363" name="Line 28"/>
          <p:cNvSpPr>
            <a:spLocks noChangeShapeType="1"/>
          </p:cNvSpPr>
          <p:nvPr/>
        </p:nvSpPr>
        <p:spPr bwMode="auto">
          <a:xfrm>
            <a:off x="3503613" y="3502025"/>
            <a:ext cx="360362" cy="287338"/>
          </a:xfrm>
          <a:prstGeom prst="line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4364" name="Line 29"/>
          <p:cNvSpPr>
            <a:spLocks noChangeShapeType="1"/>
          </p:cNvSpPr>
          <p:nvPr/>
        </p:nvSpPr>
        <p:spPr bwMode="auto">
          <a:xfrm flipV="1">
            <a:off x="3503613" y="3502026"/>
            <a:ext cx="360362" cy="288925"/>
          </a:xfrm>
          <a:prstGeom prst="line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4365" name="Text Box 6"/>
          <p:cNvSpPr txBox="1">
            <a:spLocks noChangeArrowheads="1"/>
          </p:cNvSpPr>
          <p:nvPr/>
        </p:nvSpPr>
        <p:spPr bwMode="auto">
          <a:xfrm>
            <a:off x="5448301" y="1412876"/>
            <a:ext cx="2170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 err="1" smtClean="0">
                <a:latin typeface="Arial" panose="020B0604020202020204" pitchFamily="34" charset="0"/>
              </a:rPr>
              <a:t>lipocortins</a:t>
            </a:r>
            <a:endParaRPr lang="cs-CZ" altLang="cs-CZ" sz="2800" dirty="0">
              <a:latin typeface="Arial" panose="020B0604020202020204" pitchFamily="34" charset="0"/>
            </a:endParaRPr>
          </a:p>
        </p:txBody>
      </p:sp>
      <p:sp>
        <p:nvSpPr>
          <p:cNvPr id="14366" name="Line 32"/>
          <p:cNvSpPr>
            <a:spLocks noChangeShapeType="1"/>
          </p:cNvSpPr>
          <p:nvPr/>
        </p:nvSpPr>
        <p:spPr bwMode="auto">
          <a:xfrm flipH="1">
            <a:off x="7175501" y="1268414"/>
            <a:ext cx="576263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367" name="Line 33"/>
          <p:cNvSpPr>
            <a:spLocks noChangeShapeType="1"/>
          </p:cNvSpPr>
          <p:nvPr/>
        </p:nvSpPr>
        <p:spPr bwMode="auto">
          <a:xfrm flipH="1">
            <a:off x="6024564" y="1916114"/>
            <a:ext cx="358775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4487281" y="5407943"/>
            <a:ext cx="266382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 b="1" i="1" dirty="0" err="1" smtClean="0">
                <a:latin typeface="Arial" panose="020B0604020202020204" pitchFamily="34" charset="0"/>
              </a:rPr>
              <a:t>eikosanoids</a:t>
            </a:r>
            <a:endParaRPr lang="cs-CZ" altLang="cs-CZ" sz="2000" b="1" i="1" dirty="0"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49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4589" y="476250"/>
            <a:ext cx="9682999" cy="1143000"/>
          </a:xfrm>
        </p:spPr>
        <p:txBody>
          <a:bodyPr>
            <a:normAutofit/>
          </a:bodyPr>
          <a:lstStyle/>
          <a:p>
            <a:r>
              <a:rPr lang="cs-CZ" altLang="cs-CZ" dirty="0" smtClean="0"/>
              <a:t>Anti-</a:t>
            </a:r>
            <a:r>
              <a:rPr lang="cs-CZ" altLang="cs-CZ" dirty="0" err="1" smtClean="0"/>
              <a:t>inflammatory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effect</a:t>
            </a:r>
            <a:endParaRPr lang="cs-CZ" altLang="cs-CZ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453" y="2060575"/>
            <a:ext cx="7772400" cy="4114800"/>
          </a:xfrm>
        </p:spPr>
        <p:txBody>
          <a:bodyPr/>
          <a:lstStyle/>
          <a:p>
            <a:r>
              <a:rPr lang="cs-CZ" altLang="cs-CZ" dirty="0" smtClean="0">
                <a:latin typeface="Arial" panose="020B0604020202020204" pitchFamily="34" charset="0"/>
              </a:rPr>
              <a:t>AA </a:t>
            </a:r>
            <a:r>
              <a:rPr lang="cs-CZ" altLang="cs-CZ" dirty="0" err="1" smtClean="0">
                <a:latin typeface="Arial" panose="020B0604020202020204" pitchFamily="34" charset="0"/>
              </a:rPr>
              <a:t>cascade</a:t>
            </a:r>
            <a:r>
              <a:rPr lang="cs-CZ" altLang="cs-CZ" dirty="0" smtClean="0">
                <a:latin typeface="Arial" panose="020B0604020202020204" pitchFamily="34" charset="0"/>
              </a:rPr>
              <a:t> </a:t>
            </a:r>
            <a:r>
              <a:rPr lang="cs-CZ" altLang="cs-CZ" dirty="0" err="1" smtClean="0">
                <a:latin typeface="Arial" panose="020B0604020202020204" pitchFamily="34" charset="0"/>
              </a:rPr>
              <a:t>inhibition</a:t>
            </a:r>
            <a:endParaRPr lang="cs-CZ" altLang="cs-CZ" dirty="0" smtClean="0">
              <a:latin typeface="Arial" panose="020B0604020202020204" pitchFamily="34" charset="0"/>
            </a:endParaRPr>
          </a:p>
          <a:p>
            <a:r>
              <a:rPr lang="cs-CZ" altLang="cs-CZ" dirty="0" err="1" smtClean="0">
                <a:latin typeface="Arial" panose="020B0604020202020204" pitchFamily="34" charset="0"/>
              </a:rPr>
              <a:t>Migration</a:t>
            </a:r>
            <a:r>
              <a:rPr lang="cs-CZ" altLang="cs-CZ" dirty="0" smtClean="0">
                <a:latin typeface="Arial" panose="020B0604020202020204" pitchFamily="34" charset="0"/>
              </a:rPr>
              <a:t> and </a:t>
            </a:r>
            <a:r>
              <a:rPr lang="cs-CZ" altLang="cs-CZ" dirty="0" err="1" smtClean="0">
                <a:latin typeface="Arial" panose="020B0604020202020204" pitchFamily="34" charset="0"/>
              </a:rPr>
              <a:t>leucocyte</a:t>
            </a:r>
            <a:r>
              <a:rPr lang="cs-CZ" altLang="cs-CZ" dirty="0" smtClean="0">
                <a:latin typeface="Arial" panose="020B0604020202020204" pitchFamily="34" charset="0"/>
              </a:rPr>
              <a:t> </a:t>
            </a:r>
            <a:r>
              <a:rPr lang="cs-CZ" altLang="cs-CZ" dirty="0" err="1" smtClean="0">
                <a:latin typeface="Arial" panose="020B0604020202020204" pitchFamily="34" charset="0"/>
              </a:rPr>
              <a:t>function</a:t>
            </a:r>
            <a:r>
              <a:rPr lang="cs-CZ" altLang="cs-CZ" dirty="0" smtClean="0">
                <a:latin typeface="Arial" panose="020B0604020202020204" pitchFamily="34" charset="0"/>
              </a:rPr>
              <a:t> </a:t>
            </a:r>
            <a:r>
              <a:rPr lang="cs-CZ" altLang="cs-CZ" dirty="0" err="1" smtClean="0">
                <a:latin typeface="Arial" panose="020B0604020202020204" pitchFamily="34" charset="0"/>
              </a:rPr>
              <a:t>disruption</a:t>
            </a:r>
            <a:endParaRPr lang="cs-CZ" altLang="cs-CZ" dirty="0" smtClean="0">
              <a:latin typeface="Arial" panose="020B0604020202020204" pitchFamily="34" charset="0"/>
            </a:endParaRPr>
          </a:p>
          <a:p>
            <a:r>
              <a:rPr lang="cs-CZ" altLang="cs-CZ" dirty="0" err="1" smtClean="0">
                <a:latin typeface="Arial" panose="020B0604020202020204" pitchFamily="34" charset="0"/>
              </a:rPr>
              <a:t>Antibody</a:t>
            </a:r>
            <a:r>
              <a:rPr lang="cs-CZ" altLang="cs-CZ" dirty="0" smtClean="0">
                <a:latin typeface="Arial" panose="020B0604020202020204" pitchFamily="34" charset="0"/>
              </a:rPr>
              <a:t> </a:t>
            </a:r>
            <a:r>
              <a:rPr lang="cs-CZ" altLang="cs-CZ" dirty="0" err="1" smtClean="0">
                <a:latin typeface="Arial" panose="020B0604020202020204" pitchFamily="34" charset="0"/>
              </a:rPr>
              <a:t>production</a:t>
            </a:r>
            <a:r>
              <a:rPr lang="cs-CZ" altLang="cs-CZ" dirty="0" smtClean="0">
                <a:latin typeface="Arial" panose="020B0604020202020204" pitchFamily="34" charset="0"/>
              </a:rPr>
              <a:t> </a:t>
            </a:r>
            <a:r>
              <a:rPr lang="cs-CZ" altLang="cs-CZ" dirty="0" err="1" smtClean="0">
                <a:latin typeface="Arial" panose="020B0604020202020204" pitchFamily="34" charset="0"/>
              </a:rPr>
              <a:t>reduction</a:t>
            </a:r>
            <a:r>
              <a:rPr lang="cs-CZ" altLang="cs-CZ" dirty="0" smtClean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122947" y="4350069"/>
            <a:ext cx="936566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cs-CZ" sz="3200" b="1" dirty="0">
                <a:latin typeface="Arial" panose="020B0604020202020204" pitchFamily="34" charset="0"/>
              </a:rPr>
              <a:t>All types of inflammation regardless of </a:t>
            </a:r>
            <a:r>
              <a:rPr lang="en-US" altLang="cs-CZ" sz="3200" b="1" dirty="0" smtClean="0">
                <a:latin typeface="Arial" panose="020B0604020202020204" pitchFamily="34" charset="0"/>
              </a:rPr>
              <a:t>origin</a:t>
            </a:r>
            <a:r>
              <a:rPr lang="cs-CZ" altLang="cs-CZ" sz="3200" b="1" dirty="0" smtClean="0">
                <a:latin typeface="Arial" panose="020B0604020202020204" pitchFamily="34" charset="0"/>
              </a:rPr>
              <a:t>!</a:t>
            </a:r>
          </a:p>
          <a:p>
            <a:pPr>
              <a:spcBef>
                <a:spcPct val="50000"/>
              </a:spcBef>
            </a:pPr>
            <a:r>
              <a:rPr lang="cs-CZ" altLang="cs-CZ" sz="3200" b="1" dirty="0" smtClean="0">
                <a:latin typeface="Arial" panose="020B0604020202020204" pitchFamily="34" charset="0"/>
              </a:rPr>
              <a:t>(</a:t>
            </a:r>
            <a:r>
              <a:rPr lang="cs-CZ" altLang="cs-CZ" sz="3200" b="1" dirty="0" err="1" smtClean="0">
                <a:latin typeface="Arial" panose="020B0604020202020204" pitchFamily="34" charset="0"/>
              </a:rPr>
              <a:t>aseptic</a:t>
            </a:r>
            <a:r>
              <a:rPr lang="cs-CZ" altLang="cs-CZ" sz="3200" b="1" dirty="0" smtClean="0">
                <a:latin typeface="Arial" panose="020B0604020202020204" pitchFamily="34" charset="0"/>
              </a:rPr>
              <a:t>, </a:t>
            </a:r>
            <a:r>
              <a:rPr lang="cs-CZ" altLang="cs-CZ" sz="3200" b="1" dirty="0" err="1" smtClean="0">
                <a:latin typeface="Arial" panose="020B0604020202020204" pitchFamily="34" charset="0"/>
              </a:rPr>
              <a:t>viral</a:t>
            </a:r>
            <a:r>
              <a:rPr lang="cs-CZ" altLang="cs-CZ" sz="3200" b="1" dirty="0" smtClean="0">
                <a:latin typeface="Arial" panose="020B0604020202020204" pitchFamily="34" charset="0"/>
              </a:rPr>
              <a:t>, </a:t>
            </a:r>
            <a:r>
              <a:rPr lang="cs-CZ" altLang="cs-CZ" sz="3200" b="1" dirty="0" err="1" smtClean="0">
                <a:latin typeface="Arial" panose="020B0604020202020204" pitchFamily="34" charset="0"/>
              </a:rPr>
              <a:t>bacterial</a:t>
            </a:r>
            <a:r>
              <a:rPr lang="cs-CZ" altLang="cs-CZ" sz="3200" b="1" dirty="0" smtClean="0">
                <a:latin typeface="Arial" panose="020B0604020202020204" pitchFamily="34" charset="0"/>
              </a:rPr>
              <a:t>, </a:t>
            </a:r>
            <a:r>
              <a:rPr lang="cs-CZ" altLang="cs-CZ" sz="3200" b="1" dirty="0" err="1" smtClean="0">
                <a:latin typeface="Arial" panose="020B0604020202020204" pitchFamily="34" charset="0"/>
              </a:rPr>
              <a:t>parasitic</a:t>
            </a:r>
            <a:r>
              <a:rPr lang="cs-CZ" altLang="cs-CZ" sz="3200" b="1" dirty="0" smtClean="0">
                <a:latin typeface="Arial" panose="020B0604020202020204" pitchFamily="34" charset="0"/>
              </a:rPr>
              <a:t>….)</a:t>
            </a:r>
            <a:endParaRPr lang="cs-CZ" altLang="cs-CZ" sz="3200" b="1" dirty="0"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083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99658"/>
            <a:ext cx="10515600" cy="1325563"/>
          </a:xfrm>
        </p:spPr>
        <p:txBody>
          <a:bodyPr/>
          <a:lstStyle/>
          <a:p>
            <a:r>
              <a:rPr lang="cs-CZ" dirty="0" err="1" smtClean="0"/>
              <a:t>Immunosupressive</a:t>
            </a:r>
            <a:r>
              <a:rPr lang="cs-CZ" dirty="0" smtClean="0"/>
              <a:t> </a:t>
            </a:r>
            <a:r>
              <a:rPr lang="cs-CZ" dirty="0" err="1" smtClean="0"/>
              <a:t>effect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15453"/>
            <a:ext cx="10515600" cy="486150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cs-CZ" sz="3000" dirty="0"/>
          </a:p>
          <a:p>
            <a:pPr marL="0" indent="0">
              <a:buNone/>
            </a:pPr>
            <a:r>
              <a:rPr lang="cs-CZ" altLang="cs-CZ" sz="3000" dirty="0" err="1" smtClean="0">
                <a:latin typeface="+mj-lt"/>
                <a:cs typeface="Arial" panose="020B0604020202020204" pitchFamily="34" charset="0"/>
              </a:rPr>
              <a:t>Inhibition</a:t>
            </a:r>
            <a:r>
              <a:rPr lang="cs-CZ" altLang="cs-CZ" sz="30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cs-CZ" altLang="cs-CZ" sz="3000" dirty="0" err="1" smtClean="0">
                <a:latin typeface="+mj-lt"/>
                <a:cs typeface="Arial" panose="020B0604020202020204" pitchFamily="34" charset="0"/>
              </a:rPr>
              <a:t>of</a:t>
            </a:r>
            <a:r>
              <a:rPr lang="cs-CZ" altLang="cs-CZ" sz="3000" dirty="0" smtClean="0">
                <a:latin typeface="+mj-lt"/>
                <a:cs typeface="Arial" panose="020B0604020202020204" pitchFamily="34" charset="0"/>
              </a:rPr>
              <a:t> antigen </a:t>
            </a:r>
            <a:r>
              <a:rPr lang="cs-CZ" altLang="cs-CZ" sz="3000" dirty="0" err="1" smtClean="0">
                <a:latin typeface="+mj-lt"/>
                <a:cs typeface="Arial" panose="020B0604020202020204" pitchFamily="34" charset="0"/>
              </a:rPr>
              <a:t>recognition</a:t>
            </a:r>
            <a:r>
              <a:rPr lang="cs-CZ" altLang="cs-CZ" sz="3000" dirty="0" smtClean="0">
                <a:latin typeface="+mj-lt"/>
              </a:rPr>
              <a:t> </a:t>
            </a:r>
          </a:p>
          <a:p>
            <a:pPr marL="0" indent="0">
              <a:buNone/>
            </a:pPr>
            <a:r>
              <a:rPr lang="cs-CZ" altLang="cs-CZ" sz="3000" dirty="0">
                <a:latin typeface="+mj-lt"/>
              </a:rPr>
              <a:t/>
            </a:r>
            <a:br>
              <a:rPr lang="cs-CZ" altLang="cs-CZ" sz="3000" dirty="0">
                <a:latin typeface="+mj-lt"/>
              </a:rPr>
            </a:br>
            <a:r>
              <a:rPr lang="cs-CZ" altLang="cs-CZ" sz="3000" dirty="0" err="1" smtClean="0">
                <a:latin typeface="+mj-lt"/>
              </a:rPr>
              <a:t>Inhibition</a:t>
            </a:r>
            <a:r>
              <a:rPr lang="cs-CZ" altLang="cs-CZ" sz="3000" dirty="0" smtClean="0">
                <a:latin typeface="+mj-lt"/>
              </a:rPr>
              <a:t> </a:t>
            </a:r>
            <a:r>
              <a:rPr lang="cs-CZ" altLang="cs-CZ" sz="3000" dirty="0" err="1" smtClean="0">
                <a:latin typeface="+mj-lt"/>
              </a:rPr>
              <a:t>of</a:t>
            </a:r>
            <a:r>
              <a:rPr lang="cs-CZ" altLang="cs-CZ" sz="3000" dirty="0" smtClean="0">
                <a:latin typeface="+mj-lt"/>
              </a:rPr>
              <a:t> </a:t>
            </a:r>
            <a:r>
              <a:rPr lang="cs-CZ" altLang="cs-CZ" sz="3000" dirty="0" err="1" smtClean="0">
                <a:latin typeface="+mj-lt"/>
              </a:rPr>
              <a:t>the</a:t>
            </a:r>
            <a:r>
              <a:rPr lang="cs-CZ" altLang="cs-CZ" sz="3000" dirty="0" smtClean="0">
                <a:latin typeface="+mj-lt"/>
              </a:rPr>
              <a:t> </a:t>
            </a:r>
            <a:r>
              <a:rPr lang="cs-CZ" altLang="cs-CZ" sz="3000" dirty="0" err="1" smtClean="0">
                <a:latin typeface="+mj-lt"/>
              </a:rPr>
              <a:t>effector</a:t>
            </a:r>
            <a:r>
              <a:rPr lang="cs-CZ" altLang="cs-CZ" sz="3000" dirty="0" smtClean="0">
                <a:latin typeface="+mj-lt"/>
              </a:rPr>
              <a:t> </a:t>
            </a:r>
            <a:r>
              <a:rPr lang="cs-CZ" altLang="cs-CZ" sz="3000" dirty="0" err="1" smtClean="0">
                <a:latin typeface="+mj-lt"/>
              </a:rPr>
              <a:t>phase</a:t>
            </a:r>
            <a:r>
              <a:rPr lang="cs-CZ" altLang="cs-CZ" sz="3000" dirty="0" smtClean="0">
                <a:latin typeface="+mj-lt"/>
              </a:rPr>
              <a:t> </a:t>
            </a:r>
            <a:r>
              <a:rPr lang="cs-CZ" altLang="cs-CZ" sz="3000" dirty="0" err="1" smtClean="0">
                <a:latin typeface="+mj-lt"/>
              </a:rPr>
              <a:t>of</a:t>
            </a:r>
            <a:r>
              <a:rPr lang="cs-CZ" altLang="cs-CZ" sz="3000" dirty="0" smtClean="0">
                <a:latin typeface="+mj-lt"/>
              </a:rPr>
              <a:t> </a:t>
            </a:r>
            <a:r>
              <a:rPr lang="cs-CZ" altLang="cs-CZ" sz="3000" dirty="0" err="1" smtClean="0">
                <a:latin typeface="+mj-lt"/>
              </a:rPr>
              <a:t>the</a:t>
            </a:r>
            <a:r>
              <a:rPr lang="cs-CZ" altLang="cs-CZ" sz="3000" dirty="0" smtClean="0">
                <a:latin typeface="+mj-lt"/>
              </a:rPr>
              <a:t> </a:t>
            </a:r>
            <a:r>
              <a:rPr lang="cs-CZ" altLang="cs-CZ" sz="3000" dirty="0" err="1" smtClean="0">
                <a:latin typeface="+mj-lt"/>
              </a:rPr>
              <a:t>immune</a:t>
            </a:r>
            <a:r>
              <a:rPr lang="cs-CZ" altLang="cs-CZ" sz="3000" dirty="0" smtClean="0">
                <a:latin typeface="+mj-lt"/>
              </a:rPr>
              <a:t> response (cell </a:t>
            </a:r>
            <a:r>
              <a:rPr lang="cs-CZ" altLang="cs-CZ" sz="3000" dirty="0" err="1" smtClean="0">
                <a:latin typeface="+mj-lt"/>
              </a:rPr>
              <a:t>lysis</a:t>
            </a:r>
            <a:r>
              <a:rPr lang="cs-CZ" altLang="cs-CZ" sz="3000" dirty="0" smtClean="0">
                <a:latin typeface="+mj-lt"/>
              </a:rPr>
              <a:t>)</a:t>
            </a:r>
            <a:r>
              <a:rPr lang="cs-CZ" altLang="cs-CZ" sz="3300" dirty="0">
                <a:latin typeface="+mj-lt"/>
              </a:rPr>
              <a:t/>
            </a:r>
            <a:br>
              <a:rPr lang="cs-CZ" altLang="cs-CZ" sz="3300" dirty="0">
                <a:latin typeface="+mj-lt"/>
              </a:rPr>
            </a:br>
            <a:endParaRPr lang="cs-CZ" altLang="cs-CZ" sz="3300" dirty="0" smtClean="0"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cs-CZ" altLang="cs-CZ" sz="3300" b="1" u="sng" dirty="0">
                <a:latin typeface="+mj-lt"/>
              </a:rPr>
              <a:t>!  </a:t>
            </a:r>
            <a:r>
              <a:rPr lang="cs-CZ" altLang="cs-CZ" sz="3300" b="1" u="sng" dirty="0" smtClean="0">
                <a:latin typeface="+mj-lt"/>
              </a:rPr>
              <a:t>CAUTION:</a:t>
            </a:r>
            <a:r>
              <a:rPr lang="cs-CZ" altLang="cs-CZ" sz="3300" b="1" dirty="0" smtClean="0">
                <a:latin typeface="+mj-lt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cs-CZ" altLang="cs-CZ" sz="3300" b="1" dirty="0" err="1" smtClean="0">
                <a:latin typeface="+mj-lt"/>
              </a:rPr>
              <a:t>Inhibition</a:t>
            </a:r>
            <a:r>
              <a:rPr lang="cs-CZ" altLang="cs-CZ" sz="3300" b="1" dirty="0" smtClean="0">
                <a:latin typeface="+mj-lt"/>
              </a:rPr>
              <a:t> CELL MEDIATED  </a:t>
            </a:r>
            <a:r>
              <a:rPr lang="cs-CZ" altLang="cs-CZ" sz="3300" b="1" dirty="0" err="1" smtClean="0">
                <a:latin typeface="+mj-lt"/>
              </a:rPr>
              <a:t>immunity</a:t>
            </a:r>
            <a:endParaRPr lang="cs-CZ" altLang="cs-CZ" sz="3300" b="1" dirty="0"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cs-CZ" altLang="cs-CZ" sz="3300" b="1" dirty="0" smtClean="0">
                <a:latin typeface="+mj-lt"/>
              </a:rPr>
              <a:t>ANTIBODY </a:t>
            </a:r>
            <a:r>
              <a:rPr lang="cs-CZ" altLang="cs-CZ" sz="3300" b="1" dirty="0" err="1" smtClean="0">
                <a:latin typeface="+mj-lt"/>
              </a:rPr>
              <a:t>immunity</a:t>
            </a:r>
            <a:r>
              <a:rPr lang="cs-CZ" altLang="cs-CZ" sz="3300" b="1" dirty="0" smtClean="0">
                <a:latin typeface="+mj-lt"/>
              </a:rPr>
              <a:t> </a:t>
            </a:r>
            <a:r>
              <a:rPr lang="cs-CZ" altLang="cs-CZ" sz="3300" b="1" dirty="0" err="1" smtClean="0">
                <a:latin typeface="+mj-lt"/>
              </a:rPr>
              <a:t>is</a:t>
            </a:r>
            <a:r>
              <a:rPr lang="cs-CZ" altLang="cs-CZ" sz="3300" b="1" dirty="0" smtClean="0">
                <a:latin typeface="+mj-lt"/>
              </a:rPr>
              <a:t> </a:t>
            </a:r>
            <a:r>
              <a:rPr lang="cs-CZ" altLang="cs-CZ" sz="3300" b="1" dirty="0" err="1" smtClean="0">
                <a:latin typeface="+mj-lt"/>
              </a:rPr>
              <a:t>affected</a:t>
            </a:r>
            <a:r>
              <a:rPr lang="cs-CZ" altLang="cs-CZ" sz="3300" b="1" dirty="0" smtClean="0">
                <a:latin typeface="+mj-lt"/>
              </a:rPr>
              <a:t>  </a:t>
            </a:r>
            <a:r>
              <a:rPr lang="cs-CZ" altLang="cs-CZ" sz="3300" b="1" dirty="0" err="1" smtClean="0">
                <a:latin typeface="+mj-lt"/>
              </a:rPr>
              <a:t>significantly</a:t>
            </a:r>
            <a:r>
              <a:rPr lang="cs-CZ" altLang="cs-CZ" sz="3300" b="1" dirty="0" smtClean="0">
                <a:latin typeface="+mj-lt"/>
              </a:rPr>
              <a:t> </a:t>
            </a:r>
            <a:r>
              <a:rPr lang="cs-CZ" altLang="cs-CZ" sz="3300" b="1" dirty="0" err="1" smtClean="0">
                <a:latin typeface="+mj-lt"/>
              </a:rPr>
              <a:t>less</a:t>
            </a:r>
            <a:r>
              <a:rPr lang="cs-CZ" altLang="cs-CZ" sz="3300" b="1" dirty="0" smtClean="0">
                <a:latin typeface="+mj-lt"/>
              </a:rPr>
              <a:t> and in </a:t>
            </a:r>
            <a:r>
              <a:rPr lang="cs-CZ" altLang="cs-CZ" sz="3300" b="1" dirty="0" err="1" smtClean="0">
                <a:latin typeface="+mj-lt"/>
              </a:rPr>
              <a:t>GSc</a:t>
            </a:r>
            <a:r>
              <a:rPr lang="cs-CZ" altLang="cs-CZ" sz="3300" b="1" dirty="0" smtClean="0">
                <a:latin typeface="+mj-lt"/>
              </a:rPr>
              <a:t> </a:t>
            </a:r>
            <a:r>
              <a:rPr lang="cs-CZ" altLang="cs-CZ" sz="3300" b="1" dirty="0" err="1" smtClean="0">
                <a:latin typeface="+mj-lt"/>
              </a:rPr>
              <a:t>higher</a:t>
            </a:r>
            <a:r>
              <a:rPr lang="cs-CZ" altLang="cs-CZ" sz="3300" b="1" dirty="0" smtClean="0">
                <a:latin typeface="+mj-lt"/>
              </a:rPr>
              <a:t> </a:t>
            </a:r>
            <a:r>
              <a:rPr lang="cs-CZ" altLang="cs-CZ" sz="3300" b="1" dirty="0" err="1" smtClean="0">
                <a:latin typeface="+mj-lt"/>
              </a:rPr>
              <a:t>doses</a:t>
            </a:r>
            <a:endParaRPr lang="cs-CZ" altLang="cs-CZ" sz="3300" b="1" dirty="0">
              <a:latin typeface="+mj-lt"/>
            </a:endParaRPr>
          </a:p>
          <a:p>
            <a:pPr marL="0" indent="0">
              <a:buNone/>
            </a:pPr>
            <a:endParaRPr lang="cs-CZ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125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99658"/>
            <a:ext cx="10515600" cy="1325563"/>
          </a:xfrm>
        </p:spPr>
        <p:txBody>
          <a:bodyPr/>
          <a:lstStyle/>
          <a:p>
            <a:r>
              <a:rPr lang="cs-CZ" altLang="cs-CZ" dirty="0"/>
              <a:t>Anti-</a:t>
            </a:r>
            <a:r>
              <a:rPr lang="cs-CZ" altLang="cs-CZ" dirty="0" err="1"/>
              <a:t>inflammatory</a:t>
            </a:r>
            <a:r>
              <a:rPr lang="cs-CZ" altLang="cs-CZ" dirty="0"/>
              <a:t> </a:t>
            </a:r>
            <a:r>
              <a:rPr lang="cs-CZ" altLang="cs-CZ" dirty="0" err="1"/>
              <a:t>effect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>
                <a:latin typeface="+mj-lt"/>
              </a:rPr>
              <a:t>Decreased</a:t>
            </a:r>
            <a:r>
              <a:rPr lang="cs-CZ" dirty="0">
                <a:latin typeface="+mj-lt"/>
              </a:rPr>
              <a:t> histamine </a:t>
            </a:r>
            <a:r>
              <a:rPr lang="cs-CZ" dirty="0" err="1">
                <a:latin typeface="+mj-lt"/>
              </a:rPr>
              <a:t>release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from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basophils</a:t>
            </a:r>
            <a:endParaRPr lang="cs-CZ" dirty="0">
              <a:latin typeface="+mj-lt"/>
            </a:endParaRPr>
          </a:p>
          <a:p>
            <a:endParaRPr lang="cs-CZ" dirty="0">
              <a:latin typeface="+mj-lt"/>
            </a:endParaRPr>
          </a:p>
          <a:p>
            <a:r>
              <a:rPr lang="cs-CZ" dirty="0" err="1">
                <a:latin typeface="+mj-lt"/>
              </a:rPr>
              <a:t>Inhibition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of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the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formation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of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inflammatory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mediators</a:t>
            </a:r>
            <a:r>
              <a:rPr lang="cs-CZ" dirty="0">
                <a:latin typeface="+mj-lt"/>
              </a:rPr>
              <a:t> and </a:t>
            </a:r>
            <a:r>
              <a:rPr lang="cs-CZ" dirty="0" err="1">
                <a:latin typeface="+mj-lt"/>
              </a:rPr>
              <a:t>allergic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reactions</a:t>
            </a:r>
            <a:r>
              <a:rPr lang="cs-CZ" dirty="0">
                <a:latin typeface="+mj-lt"/>
              </a:rPr>
              <a:t> (</a:t>
            </a:r>
            <a:r>
              <a:rPr lang="cs-CZ" dirty="0" err="1">
                <a:latin typeface="+mj-lt"/>
              </a:rPr>
              <a:t>cytokines</a:t>
            </a:r>
            <a:r>
              <a:rPr lang="cs-CZ" dirty="0">
                <a:latin typeface="+mj-lt"/>
              </a:rPr>
              <a:t>, </a:t>
            </a:r>
            <a:r>
              <a:rPr lang="cs-CZ" dirty="0" err="1">
                <a:latin typeface="+mj-lt"/>
              </a:rPr>
              <a:t>complement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components</a:t>
            </a:r>
            <a:r>
              <a:rPr lang="cs-CZ" dirty="0">
                <a:latin typeface="+mj-lt"/>
              </a:rPr>
              <a:t>, </a:t>
            </a:r>
            <a:r>
              <a:rPr lang="cs-CZ" dirty="0" err="1">
                <a:latin typeface="+mj-lt"/>
              </a:rPr>
              <a:t>kallikrein</a:t>
            </a:r>
            <a:r>
              <a:rPr lang="cs-CZ" dirty="0">
                <a:latin typeface="+mj-lt"/>
              </a:rPr>
              <a:t> ...)</a:t>
            </a:r>
          </a:p>
          <a:p>
            <a:pPr marL="0" indent="0">
              <a:buNone/>
            </a:pPr>
            <a:endParaRPr lang="cs-CZ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670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99658"/>
            <a:ext cx="10515600" cy="1325563"/>
          </a:xfrm>
        </p:spPr>
        <p:txBody>
          <a:bodyPr/>
          <a:lstStyle/>
          <a:p>
            <a:r>
              <a:rPr lang="cs-CZ" dirty="0" smtClean="0"/>
              <a:t>Anti- </a:t>
            </a:r>
            <a:r>
              <a:rPr lang="cs-CZ" dirty="0" err="1" smtClean="0"/>
              <a:t>proliferative</a:t>
            </a:r>
            <a:r>
              <a:rPr lang="cs-CZ" dirty="0" smtClean="0"/>
              <a:t> </a:t>
            </a:r>
            <a:r>
              <a:rPr lang="cs-CZ" dirty="0" err="1" smtClean="0"/>
              <a:t>effect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cs-CZ" altLang="cs-CZ" dirty="0" err="1">
                <a:latin typeface="+mj-lt"/>
              </a:rPr>
              <a:t>Block</a:t>
            </a:r>
            <a:r>
              <a:rPr lang="cs-CZ" altLang="cs-CZ" dirty="0">
                <a:latin typeface="+mj-lt"/>
              </a:rPr>
              <a:t> cell </a:t>
            </a:r>
            <a:r>
              <a:rPr lang="cs-CZ" altLang="cs-CZ" dirty="0" err="1">
                <a:latin typeface="+mj-lt"/>
              </a:rPr>
              <a:t>cycle</a:t>
            </a:r>
            <a:endParaRPr lang="cs-CZ" altLang="cs-CZ" dirty="0">
              <a:latin typeface="+mj-lt"/>
            </a:endParaRPr>
          </a:p>
          <a:p>
            <a:pPr marL="0" indent="0">
              <a:spcBef>
                <a:spcPct val="0"/>
              </a:spcBef>
              <a:buNone/>
            </a:pPr>
            <a:endParaRPr lang="cs-CZ" altLang="cs-CZ" dirty="0">
              <a:latin typeface="+mj-lt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dirty="0" err="1">
                <a:latin typeface="+mj-lt"/>
              </a:rPr>
              <a:t>Induction</a:t>
            </a:r>
            <a:r>
              <a:rPr lang="cs-CZ" altLang="cs-CZ" dirty="0">
                <a:latin typeface="+mj-lt"/>
              </a:rPr>
              <a:t> </a:t>
            </a:r>
            <a:r>
              <a:rPr lang="cs-CZ" altLang="cs-CZ" dirty="0" err="1">
                <a:latin typeface="+mj-lt"/>
              </a:rPr>
              <a:t>of</a:t>
            </a:r>
            <a:r>
              <a:rPr lang="cs-CZ" altLang="cs-CZ" dirty="0">
                <a:latin typeface="+mj-lt"/>
              </a:rPr>
              <a:t> </a:t>
            </a:r>
            <a:r>
              <a:rPr lang="cs-CZ" altLang="cs-CZ" dirty="0" err="1">
                <a:latin typeface="+mj-lt"/>
              </a:rPr>
              <a:t>differentiation</a:t>
            </a:r>
            <a:endParaRPr lang="cs-CZ" altLang="cs-CZ" dirty="0">
              <a:latin typeface="+mj-lt"/>
            </a:endParaRPr>
          </a:p>
          <a:p>
            <a:pPr marL="0" indent="0">
              <a:spcBef>
                <a:spcPct val="0"/>
              </a:spcBef>
              <a:buNone/>
            </a:pPr>
            <a:endParaRPr lang="cs-CZ" altLang="cs-CZ" dirty="0">
              <a:latin typeface="+mj-lt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dirty="0" err="1" smtClean="0">
                <a:latin typeface="+mj-lt"/>
              </a:rPr>
              <a:t>GCs</a:t>
            </a:r>
            <a:r>
              <a:rPr lang="cs-CZ" altLang="cs-CZ" dirty="0" smtClean="0">
                <a:latin typeface="+mj-lt"/>
              </a:rPr>
              <a:t> </a:t>
            </a:r>
            <a:r>
              <a:rPr lang="cs-CZ" altLang="cs-CZ" dirty="0">
                <a:latin typeface="+mj-lt"/>
              </a:rPr>
              <a:t>- </a:t>
            </a:r>
            <a:r>
              <a:rPr lang="cs-CZ" altLang="cs-CZ" dirty="0" err="1">
                <a:latin typeface="+mj-lt"/>
              </a:rPr>
              <a:t>lymphocyte</a:t>
            </a:r>
            <a:r>
              <a:rPr lang="cs-CZ" altLang="cs-CZ" dirty="0">
                <a:latin typeface="+mj-lt"/>
              </a:rPr>
              <a:t> </a:t>
            </a:r>
            <a:r>
              <a:rPr lang="cs-CZ" altLang="cs-CZ" dirty="0" err="1">
                <a:latin typeface="+mj-lt"/>
              </a:rPr>
              <a:t>disintegration</a:t>
            </a:r>
            <a:r>
              <a:rPr lang="cs-CZ" altLang="cs-CZ" dirty="0">
                <a:latin typeface="+mj-lt"/>
              </a:rPr>
              <a:t> (</a:t>
            </a:r>
            <a:r>
              <a:rPr lang="cs-CZ" altLang="cs-CZ" dirty="0" err="1">
                <a:latin typeface="+mj-lt"/>
              </a:rPr>
              <a:t>acute</a:t>
            </a:r>
            <a:r>
              <a:rPr lang="cs-CZ" altLang="cs-CZ" dirty="0">
                <a:latin typeface="+mj-lt"/>
              </a:rPr>
              <a:t> and </a:t>
            </a:r>
            <a:r>
              <a:rPr lang="cs-CZ" altLang="cs-CZ" dirty="0" err="1">
                <a:latin typeface="+mj-lt"/>
              </a:rPr>
              <a:t>chronic</a:t>
            </a:r>
            <a:r>
              <a:rPr lang="cs-CZ" altLang="cs-CZ" dirty="0">
                <a:latin typeface="+mj-lt"/>
              </a:rPr>
              <a:t> </a:t>
            </a:r>
            <a:r>
              <a:rPr lang="cs-CZ" altLang="cs-CZ" dirty="0" err="1">
                <a:latin typeface="+mj-lt"/>
              </a:rPr>
              <a:t>lymphocytic</a:t>
            </a:r>
            <a:r>
              <a:rPr lang="cs-CZ" altLang="cs-CZ" dirty="0">
                <a:latin typeface="+mj-lt"/>
              </a:rPr>
              <a:t> </a:t>
            </a:r>
            <a:r>
              <a:rPr lang="cs-CZ" altLang="cs-CZ" dirty="0" err="1" smtClean="0">
                <a:latin typeface="+mj-lt"/>
              </a:rPr>
              <a:t>leukemia</a:t>
            </a:r>
            <a:r>
              <a:rPr lang="cs-CZ" altLang="cs-CZ" dirty="0">
                <a:latin typeface="+mj-lt"/>
              </a:rPr>
              <a:t>, </a:t>
            </a:r>
            <a:r>
              <a:rPr lang="cs-CZ" altLang="cs-CZ" dirty="0" err="1">
                <a:latin typeface="+mj-lt"/>
              </a:rPr>
              <a:t>lymphomas</a:t>
            </a:r>
            <a:r>
              <a:rPr lang="cs-CZ" altLang="cs-CZ" dirty="0">
                <a:latin typeface="+mj-lt"/>
              </a:rPr>
              <a:t>, </a:t>
            </a:r>
            <a:r>
              <a:rPr lang="cs-CZ" altLang="cs-CZ" dirty="0" err="1">
                <a:latin typeface="+mj-lt"/>
              </a:rPr>
              <a:t>myelomas</a:t>
            </a:r>
            <a:r>
              <a:rPr lang="cs-CZ" altLang="cs-CZ" dirty="0">
                <a:latin typeface="+mj-lt"/>
              </a:rPr>
              <a:t>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968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3822" y="365125"/>
            <a:ext cx="10515600" cy="1325563"/>
          </a:xfrm>
        </p:spPr>
        <p:txBody>
          <a:bodyPr/>
          <a:lstStyle/>
          <a:p>
            <a:r>
              <a:rPr lang="cs-CZ" dirty="0" err="1" smtClean="0"/>
              <a:t>Effect</a:t>
            </a:r>
            <a:r>
              <a:rPr lang="cs-CZ" dirty="0" smtClean="0"/>
              <a:t> and </a:t>
            </a:r>
            <a:r>
              <a:rPr lang="cs-CZ" dirty="0" err="1" smtClean="0"/>
              <a:t>equipotent</a:t>
            </a:r>
            <a:r>
              <a:rPr lang="cs-CZ" dirty="0" smtClean="0"/>
              <a:t> </a:t>
            </a:r>
            <a:r>
              <a:rPr lang="cs-CZ" dirty="0" err="1" smtClean="0"/>
              <a:t>doses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CSs</a:t>
            </a:r>
            <a:endParaRPr lang="cs-CZ" dirty="0"/>
          </a:p>
        </p:txBody>
      </p:sp>
      <p:graphicFrame>
        <p:nvGraphicFramePr>
          <p:cNvPr id="6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119509"/>
              </p:ext>
            </p:extLst>
          </p:nvPr>
        </p:nvGraphicFramePr>
        <p:xfrm>
          <a:off x="681036" y="1572128"/>
          <a:ext cx="9110664" cy="4940965"/>
        </p:xfrm>
        <a:graphic>
          <a:graphicData uri="http://schemas.openxmlformats.org/drawingml/2006/table">
            <a:tbl>
              <a:tblPr/>
              <a:tblGrid>
                <a:gridCol w="2574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8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59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52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35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Substance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Equip.dose</a:t>
                      </a:r>
                      <a:endParaRPr kumimoji="0" lang="cs-CZ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Anti </a:t>
                      </a:r>
                      <a:r>
                        <a:rPr kumimoji="0" lang="cs-CZ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infl</a:t>
                      </a: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. </a:t>
                      </a:r>
                      <a:r>
                        <a:rPr kumimoji="0" lang="cs-CZ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effect</a:t>
                      </a:r>
                      <a:endParaRPr kumimoji="0" lang="cs-CZ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Mineral</a:t>
                      </a: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. </a:t>
                      </a:r>
                      <a:r>
                        <a:rPr kumimoji="0" lang="cs-CZ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effect</a:t>
                      </a:r>
                      <a:endParaRPr kumimoji="0" lang="cs-CZ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4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Cortisol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20 mg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1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1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4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Cortisone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25 mg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0,8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0,8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4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Prednisone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5 mg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4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0,8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4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Prednisolone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5 mg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4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4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Methylpredn</a:t>
                      </a: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.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4 mg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5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4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Triamcinolone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4 mg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5-10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4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Dexamethasone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0,75 mg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25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4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Bethametasone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0,6 mg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25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4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Fludrocortisone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-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10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125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79689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99658"/>
            <a:ext cx="10515600" cy="1325563"/>
          </a:xfrm>
        </p:spPr>
        <p:txBody>
          <a:bodyPr/>
          <a:lstStyle/>
          <a:p>
            <a:r>
              <a:rPr lang="cs-CZ" dirty="0" err="1" smtClean="0"/>
              <a:t>GCs</a:t>
            </a:r>
            <a:r>
              <a:rPr lang="cs-CZ" dirty="0" smtClean="0"/>
              <a:t> </a:t>
            </a:r>
            <a:r>
              <a:rPr lang="cs-CZ" dirty="0" err="1" smtClean="0"/>
              <a:t>effects</a:t>
            </a:r>
            <a:r>
              <a:rPr lang="cs-CZ" dirty="0" smtClean="0"/>
              <a:t>, anti-</a:t>
            </a:r>
            <a:r>
              <a:rPr lang="cs-CZ" dirty="0" err="1" smtClean="0"/>
              <a:t>inflammatory</a:t>
            </a:r>
            <a:r>
              <a:rPr lang="cs-CZ" dirty="0" smtClean="0"/>
              <a:t>, </a:t>
            </a:r>
            <a:r>
              <a:rPr lang="cs-CZ" dirty="0" err="1" smtClean="0"/>
              <a:t>immunosupressive</a:t>
            </a:r>
            <a:r>
              <a:rPr lang="cs-CZ" dirty="0" smtClean="0"/>
              <a:t> and </a:t>
            </a:r>
            <a:r>
              <a:rPr lang="cs-CZ" dirty="0" err="1" smtClean="0"/>
              <a:t>other</a:t>
            </a:r>
            <a:r>
              <a:rPr lang="cs-CZ" dirty="0" smtClean="0"/>
              <a:t> </a:t>
            </a:r>
            <a:r>
              <a:rPr lang="cs-CZ" dirty="0" err="1" smtClean="0"/>
              <a:t>effects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100" b="1" u="sng" dirty="0"/>
              <a:t>Strong anti-inflammatory and immunosuppressive action</a:t>
            </a:r>
          </a:p>
          <a:p>
            <a:pPr marL="0" indent="0">
              <a:buNone/>
            </a:pPr>
            <a:r>
              <a:rPr lang="en-US" sz="2000" dirty="0"/>
              <a:t>INHIBITION OF ACUTE AND CHRONIC DISEASE, INFLUENCE OF ALL TYPES OF </a:t>
            </a:r>
            <a:r>
              <a:rPr lang="cs-CZ" sz="2000" dirty="0" smtClean="0"/>
              <a:t>INFLAMMATORY  </a:t>
            </a:r>
            <a:r>
              <a:rPr lang="en-US" sz="2000" dirty="0" smtClean="0"/>
              <a:t>REACTIONS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Inhibition of healing repair processes, prevention of graft rejection</a:t>
            </a:r>
          </a:p>
          <a:p>
            <a:pPr marL="0" indent="0">
              <a:buNone/>
            </a:pPr>
            <a:r>
              <a:rPr lang="en-US" sz="2000" dirty="0"/>
              <a:t>Mineralocorticoid effects: sodium retention, potassium depletion</a:t>
            </a:r>
          </a:p>
          <a:p>
            <a:pPr marL="0" indent="0">
              <a:buNone/>
            </a:pPr>
            <a:r>
              <a:rPr lang="en-US" sz="2000" dirty="0"/>
              <a:t>Blood and lymphatic system: ↓ lymphocytes, ↓ eosinophils in circulation, 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↑</a:t>
            </a:r>
            <a:r>
              <a:rPr lang="en-US" sz="2000" dirty="0" smtClean="0"/>
              <a:t> platelets</a:t>
            </a:r>
            <a:r>
              <a:rPr lang="en-US" sz="2000" dirty="0"/>
              <a:t>, erythrocytes and HB</a:t>
            </a:r>
          </a:p>
          <a:p>
            <a:pPr marL="0" indent="0">
              <a:buNone/>
            </a:pPr>
            <a:r>
              <a:rPr lang="en-US" sz="2000" dirty="0"/>
              <a:t>Kidneys: glucocorticoids maintain the ability of the kidneys to secrete water, retain glomerular filtration, tubular resorption, prevent the transfer of water to cells and maintain extracellular fluid volume</a:t>
            </a:r>
          </a:p>
          <a:p>
            <a:pPr marL="0" indent="0">
              <a:buNone/>
            </a:pPr>
            <a:r>
              <a:rPr lang="en-US" sz="2000" dirty="0" smtClean="0"/>
              <a:t>Heart </a:t>
            </a:r>
            <a:r>
              <a:rPr lang="en-US" sz="2000" dirty="0"/>
              <a:t>and vessels: allow for increased sensitivity to the vasoactive effect of </a:t>
            </a:r>
            <a:r>
              <a:rPr lang="en-US" sz="2000" dirty="0" err="1"/>
              <a:t>catecholamines</a:t>
            </a:r>
            <a:r>
              <a:rPr lang="en-US" sz="2000" dirty="0"/>
              <a:t> and ATII, increased myocardial contractility and vascular tone</a:t>
            </a:r>
          </a:p>
          <a:p>
            <a:pPr marL="0" indent="0">
              <a:buNone/>
            </a:pPr>
            <a:r>
              <a:rPr lang="en-US" sz="2000" dirty="0"/>
              <a:t>CNS: mood regulation, </a:t>
            </a:r>
            <a:r>
              <a:rPr lang="cs-CZ" sz="2000" dirty="0" err="1" smtClean="0"/>
              <a:t>strong</a:t>
            </a:r>
            <a:r>
              <a:rPr lang="cs-CZ" sz="2000" dirty="0" smtClean="0"/>
              <a:t> </a:t>
            </a:r>
            <a:r>
              <a:rPr lang="cs-CZ" sz="2000" dirty="0" err="1" smtClean="0"/>
              <a:t>insomnia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GIT: increased secretion of HCL and pepsin, increased absorption of lipids from the intestine, decreased absorption of Ca</a:t>
            </a:r>
          </a:p>
          <a:p>
            <a:pPr marL="0" indent="0">
              <a:buNone/>
            </a:pPr>
            <a:r>
              <a:rPr lang="en-US" sz="2000" dirty="0"/>
              <a:t>Bone metabolism: osteoporosis (metabolism of Ca, P, collagen synthesis and degradation, osteoblasts / </a:t>
            </a:r>
            <a:r>
              <a:rPr lang="en-US" sz="2000" dirty="0" smtClean="0"/>
              <a:t>cl</a:t>
            </a:r>
            <a:r>
              <a:rPr lang="cs-CZ" sz="2000" dirty="0" err="1" smtClean="0"/>
              <a:t>asts</a:t>
            </a:r>
            <a:r>
              <a:rPr lang="en-US" sz="2000" dirty="0" smtClean="0"/>
              <a:t>)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Pulmonary surfactant: cortisol - an endocrine stimulant for pulmonary surfactant formation</a:t>
            </a:r>
            <a:endParaRPr lang="cs-CZ" sz="20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782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Adrenal</a:t>
            </a:r>
            <a:r>
              <a:rPr lang="cs-CZ" dirty="0" smtClean="0"/>
              <a:t> </a:t>
            </a:r>
            <a:r>
              <a:rPr lang="cs-CZ" dirty="0" err="1" smtClean="0"/>
              <a:t>cortex</a:t>
            </a:r>
            <a:r>
              <a:rPr lang="cs-CZ" dirty="0" smtClean="0"/>
              <a:t> - </a:t>
            </a:r>
            <a:r>
              <a:rPr lang="cs-CZ" dirty="0" err="1" smtClean="0"/>
              <a:t>physiology</a:t>
            </a:r>
            <a:endParaRPr lang="cs-CZ" dirty="0"/>
          </a:p>
        </p:txBody>
      </p:sp>
      <p:pic>
        <p:nvPicPr>
          <p:cNvPr id="2050" name="Picture 2" descr="http://player.slideplayer.cz/11/3374824/data/images/img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63" y="2010241"/>
            <a:ext cx="6105525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522838" y="2744487"/>
            <a:ext cx="2339546" cy="288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Zona</a:t>
            </a:r>
            <a:r>
              <a:rPr lang="cs-CZ" dirty="0" smtClean="0"/>
              <a:t> </a:t>
            </a:r>
            <a:r>
              <a:rPr lang="cs-CZ" dirty="0" err="1" smtClean="0"/>
              <a:t>glomerulosa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3551538" y="3591184"/>
            <a:ext cx="2339546" cy="288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Zona</a:t>
            </a:r>
            <a:r>
              <a:rPr lang="cs-CZ" dirty="0" smtClean="0"/>
              <a:t> </a:t>
            </a:r>
            <a:r>
              <a:rPr lang="cs-CZ" dirty="0" err="1" smtClean="0"/>
              <a:t>fasciculata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4856463" y="4384333"/>
            <a:ext cx="2339546" cy="288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Zona</a:t>
            </a:r>
            <a:r>
              <a:rPr lang="cs-CZ" dirty="0" smtClean="0"/>
              <a:t> </a:t>
            </a:r>
            <a:r>
              <a:rPr lang="cs-CZ" dirty="0" err="1" smtClean="0"/>
              <a:t>reticularis</a:t>
            </a:r>
            <a:endParaRPr lang="cs-CZ" dirty="0"/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7050528" y="2010241"/>
            <a:ext cx="4507812" cy="388620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400" dirty="0" smtClean="0"/>
          </a:p>
          <a:p>
            <a:r>
              <a:rPr lang="cs-CZ" sz="1600" b="1" dirty="0" err="1" smtClean="0">
                <a:solidFill>
                  <a:schemeClr val="accent5"/>
                </a:solidFill>
              </a:rPr>
              <a:t>Zona</a:t>
            </a:r>
            <a:r>
              <a:rPr lang="cs-CZ" sz="1600" b="1" dirty="0" smtClean="0">
                <a:solidFill>
                  <a:schemeClr val="accent5"/>
                </a:solidFill>
              </a:rPr>
              <a:t> </a:t>
            </a:r>
            <a:r>
              <a:rPr lang="cs-CZ" sz="1600" b="1" dirty="0" err="1" smtClean="0">
                <a:solidFill>
                  <a:schemeClr val="accent5"/>
                </a:solidFill>
              </a:rPr>
              <a:t>glomerulosa</a:t>
            </a:r>
            <a:r>
              <a:rPr lang="cs-CZ" sz="1600" b="1" dirty="0" smtClean="0">
                <a:solidFill>
                  <a:schemeClr val="accent5"/>
                </a:solidFill>
              </a:rPr>
              <a:t> – </a:t>
            </a:r>
            <a:r>
              <a:rPr lang="cs-CZ" sz="1600" b="1" dirty="0" err="1" smtClean="0">
                <a:solidFill>
                  <a:schemeClr val="accent5"/>
                </a:solidFill>
              </a:rPr>
              <a:t>mineralocorticoids</a:t>
            </a:r>
            <a:r>
              <a:rPr lang="cs-CZ" sz="1600" b="1" dirty="0" smtClean="0">
                <a:solidFill>
                  <a:schemeClr val="accent5"/>
                </a:solidFill>
              </a:rPr>
              <a:t> </a:t>
            </a:r>
            <a:r>
              <a:rPr lang="cs-CZ" sz="1600" b="1" dirty="0" err="1" smtClean="0">
                <a:solidFill>
                  <a:schemeClr val="accent5"/>
                </a:solidFill>
              </a:rPr>
              <a:t>production</a:t>
            </a:r>
            <a:r>
              <a:rPr lang="cs-CZ" sz="1600" b="1" dirty="0" smtClean="0">
                <a:solidFill>
                  <a:schemeClr val="accent5"/>
                </a:solidFill>
              </a:rPr>
              <a:t> - aldosteron </a:t>
            </a:r>
            <a:r>
              <a:rPr lang="cs-CZ" sz="1600" dirty="0" smtClean="0"/>
              <a:t>10 – 15% </a:t>
            </a:r>
            <a:r>
              <a:rPr lang="cs-CZ" sz="1600" dirty="0" err="1" smtClean="0"/>
              <a:t>of</a:t>
            </a:r>
            <a:r>
              <a:rPr lang="cs-CZ" sz="1600" dirty="0" smtClean="0"/>
              <a:t> </a:t>
            </a:r>
            <a:r>
              <a:rPr lang="cs-CZ" sz="1600" dirty="0" err="1" smtClean="0"/>
              <a:t>tissue</a:t>
            </a:r>
            <a:r>
              <a:rPr lang="cs-CZ" sz="1600" dirty="0" smtClean="0"/>
              <a:t>, </a:t>
            </a:r>
            <a:r>
              <a:rPr lang="cs-CZ" sz="1600" dirty="0" err="1" smtClean="0"/>
              <a:t>controlled</a:t>
            </a:r>
            <a:r>
              <a:rPr lang="cs-CZ" sz="1600" dirty="0" smtClean="0"/>
              <a:t> by ATII a K</a:t>
            </a:r>
            <a:r>
              <a:rPr lang="cs-CZ" sz="1600" baseline="30000" dirty="0" smtClean="0"/>
              <a:t>+</a:t>
            </a:r>
            <a:r>
              <a:rPr lang="cs-CZ" sz="1600" dirty="0" smtClean="0"/>
              <a:t>.</a:t>
            </a:r>
          </a:p>
          <a:p>
            <a:pPr marL="0" indent="0">
              <a:buNone/>
            </a:pPr>
            <a:endParaRPr lang="cs-CZ" sz="1600" dirty="0" smtClean="0"/>
          </a:p>
          <a:p>
            <a:r>
              <a:rPr lang="cs-CZ" sz="1600" b="1" dirty="0" err="1" smtClean="0">
                <a:solidFill>
                  <a:schemeClr val="accent5"/>
                </a:solidFill>
              </a:rPr>
              <a:t>Zona</a:t>
            </a:r>
            <a:r>
              <a:rPr lang="cs-CZ" sz="1600" b="1" dirty="0" smtClean="0">
                <a:solidFill>
                  <a:schemeClr val="accent5"/>
                </a:solidFill>
              </a:rPr>
              <a:t> </a:t>
            </a:r>
            <a:r>
              <a:rPr lang="cs-CZ" sz="1600" b="1" dirty="0" err="1" smtClean="0">
                <a:solidFill>
                  <a:schemeClr val="accent5"/>
                </a:solidFill>
              </a:rPr>
              <a:t>fasciculata</a:t>
            </a:r>
            <a:r>
              <a:rPr lang="cs-CZ" sz="1600" b="1" dirty="0" smtClean="0">
                <a:solidFill>
                  <a:schemeClr val="accent5"/>
                </a:solidFill>
              </a:rPr>
              <a:t> </a:t>
            </a:r>
            <a:r>
              <a:rPr lang="cs-CZ" sz="1600" dirty="0" smtClean="0"/>
              <a:t>75% </a:t>
            </a:r>
            <a:r>
              <a:rPr lang="cs-CZ" sz="1600" dirty="0" err="1" smtClean="0"/>
              <a:t>of</a:t>
            </a:r>
            <a:r>
              <a:rPr lang="cs-CZ" sz="1600" dirty="0" smtClean="0"/>
              <a:t> </a:t>
            </a:r>
            <a:r>
              <a:rPr lang="cs-CZ" sz="1600" dirty="0" err="1" smtClean="0"/>
              <a:t>tissue</a:t>
            </a:r>
            <a:r>
              <a:rPr lang="cs-CZ" sz="1600" dirty="0" smtClean="0"/>
              <a:t>,  </a:t>
            </a:r>
            <a:r>
              <a:rPr lang="cs-CZ" sz="1600" dirty="0" err="1" smtClean="0"/>
              <a:t>controlled</a:t>
            </a:r>
            <a:r>
              <a:rPr lang="cs-CZ" sz="1600" dirty="0" smtClean="0"/>
              <a:t> by ACTH,  „</a:t>
            </a:r>
            <a:r>
              <a:rPr lang="cs-CZ" sz="1600" dirty="0" err="1" smtClean="0"/>
              <a:t>stock</a:t>
            </a:r>
            <a:r>
              <a:rPr lang="cs-CZ" sz="1600" dirty="0" smtClean="0"/>
              <a:t>“ </a:t>
            </a:r>
            <a:r>
              <a:rPr lang="cs-CZ" sz="1600" dirty="0" err="1" smtClean="0"/>
              <a:t>of</a:t>
            </a:r>
            <a:r>
              <a:rPr lang="cs-CZ" sz="1600" dirty="0" smtClean="0"/>
              <a:t> cholesterol, </a:t>
            </a:r>
            <a:r>
              <a:rPr lang="cs-CZ" sz="1600" dirty="0" err="1" smtClean="0"/>
              <a:t>its</a:t>
            </a:r>
            <a:r>
              <a:rPr lang="cs-CZ" sz="1600" dirty="0" smtClean="0"/>
              <a:t> </a:t>
            </a:r>
            <a:r>
              <a:rPr lang="cs-CZ" sz="1600" dirty="0" err="1" smtClean="0"/>
              <a:t>releasing</a:t>
            </a:r>
            <a:r>
              <a:rPr lang="cs-CZ" sz="1600" dirty="0" smtClean="0"/>
              <a:t> and </a:t>
            </a:r>
            <a:r>
              <a:rPr lang="cs-CZ" sz="1600" dirty="0" err="1" smtClean="0"/>
              <a:t>transformation</a:t>
            </a:r>
            <a:r>
              <a:rPr lang="cs-CZ" sz="1600" dirty="0" smtClean="0"/>
              <a:t>  to </a:t>
            </a:r>
            <a:r>
              <a:rPr lang="cs-CZ" sz="1600" b="1" dirty="0" err="1">
                <a:solidFill>
                  <a:schemeClr val="accent5"/>
                </a:solidFill>
              </a:rPr>
              <a:t>c</a:t>
            </a:r>
            <a:r>
              <a:rPr lang="cs-CZ" sz="1600" b="1" dirty="0" err="1" smtClean="0">
                <a:solidFill>
                  <a:schemeClr val="accent5"/>
                </a:solidFill>
              </a:rPr>
              <a:t>ortizol</a:t>
            </a:r>
            <a:r>
              <a:rPr lang="cs-CZ" sz="1600" b="1" dirty="0" smtClean="0">
                <a:solidFill>
                  <a:schemeClr val="accent5"/>
                </a:solidFill>
              </a:rPr>
              <a:t> = </a:t>
            </a:r>
            <a:r>
              <a:rPr lang="cs-CZ" sz="1600" b="1" dirty="0" err="1" smtClean="0">
                <a:solidFill>
                  <a:schemeClr val="accent5"/>
                </a:solidFill>
              </a:rPr>
              <a:t>main</a:t>
            </a:r>
            <a:r>
              <a:rPr lang="cs-CZ" sz="1600" b="1" dirty="0" smtClean="0">
                <a:solidFill>
                  <a:schemeClr val="accent5"/>
                </a:solidFill>
              </a:rPr>
              <a:t> </a:t>
            </a:r>
            <a:r>
              <a:rPr lang="cs-CZ" sz="1600" b="1" dirty="0" err="1" smtClean="0">
                <a:solidFill>
                  <a:schemeClr val="accent5"/>
                </a:solidFill>
              </a:rPr>
              <a:t>human</a:t>
            </a:r>
            <a:r>
              <a:rPr lang="cs-CZ" sz="1600" b="1" dirty="0" smtClean="0">
                <a:solidFill>
                  <a:schemeClr val="accent5"/>
                </a:solidFill>
              </a:rPr>
              <a:t>  </a:t>
            </a:r>
            <a:r>
              <a:rPr lang="cs-CZ" sz="1600" b="1" dirty="0" err="1" smtClean="0">
                <a:solidFill>
                  <a:schemeClr val="accent5"/>
                </a:solidFill>
              </a:rPr>
              <a:t>glucocorticoid</a:t>
            </a:r>
            <a:r>
              <a:rPr lang="cs-CZ" sz="1600" b="1" dirty="0" smtClean="0">
                <a:solidFill>
                  <a:schemeClr val="accent5"/>
                </a:solidFill>
              </a:rPr>
              <a:t>.</a:t>
            </a:r>
          </a:p>
          <a:p>
            <a:pPr marL="0" indent="0">
              <a:buNone/>
            </a:pPr>
            <a:endParaRPr lang="cs-CZ" sz="1600" b="1" dirty="0" smtClean="0"/>
          </a:p>
          <a:p>
            <a:r>
              <a:rPr lang="cs-CZ" sz="1600" b="1" dirty="0" err="1" smtClean="0">
                <a:solidFill>
                  <a:schemeClr val="accent5"/>
                </a:solidFill>
              </a:rPr>
              <a:t>Zona</a:t>
            </a:r>
            <a:r>
              <a:rPr lang="cs-CZ" sz="1600" b="1" dirty="0" smtClean="0">
                <a:solidFill>
                  <a:schemeClr val="accent5"/>
                </a:solidFill>
              </a:rPr>
              <a:t> </a:t>
            </a:r>
            <a:r>
              <a:rPr lang="cs-CZ" sz="1600" b="1" dirty="0" err="1" smtClean="0">
                <a:solidFill>
                  <a:schemeClr val="accent5"/>
                </a:solidFill>
              </a:rPr>
              <a:t>reticularis</a:t>
            </a:r>
            <a:r>
              <a:rPr lang="cs-CZ" sz="1600" b="1" dirty="0" smtClean="0">
                <a:solidFill>
                  <a:schemeClr val="accent5"/>
                </a:solidFill>
              </a:rPr>
              <a:t> </a:t>
            </a:r>
            <a:r>
              <a:rPr lang="cs-CZ" sz="1600" dirty="0" smtClean="0"/>
              <a:t>10 – 15 % </a:t>
            </a:r>
            <a:r>
              <a:rPr lang="cs-CZ" sz="1600" dirty="0" err="1" smtClean="0"/>
              <a:t>of</a:t>
            </a:r>
            <a:r>
              <a:rPr lang="cs-CZ" sz="1600" dirty="0" smtClean="0"/>
              <a:t> </a:t>
            </a:r>
            <a:r>
              <a:rPr lang="cs-CZ" sz="1600" dirty="0" err="1" smtClean="0"/>
              <a:t>tissue</a:t>
            </a:r>
            <a:r>
              <a:rPr lang="cs-CZ" sz="1600" dirty="0" smtClean="0"/>
              <a:t> – </a:t>
            </a:r>
            <a:r>
              <a:rPr lang="cs-CZ" sz="1600" dirty="0" err="1" smtClean="0"/>
              <a:t>androgens</a:t>
            </a:r>
            <a:r>
              <a:rPr lang="cs-CZ" sz="1600" dirty="0" smtClean="0"/>
              <a:t>, </a:t>
            </a:r>
            <a:r>
              <a:rPr lang="cs-CZ" sz="1600" dirty="0" err="1" smtClean="0"/>
              <a:t>gestagens</a:t>
            </a:r>
            <a:r>
              <a:rPr lang="cs-CZ" sz="1600" dirty="0" smtClean="0"/>
              <a:t>, </a:t>
            </a:r>
            <a:r>
              <a:rPr lang="cs-CZ" sz="1600" dirty="0" err="1" smtClean="0"/>
              <a:t>cortisol</a:t>
            </a:r>
            <a:r>
              <a:rPr lang="cs-CZ" sz="1600" dirty="0" smtClean="0"/>
              <a:t> </a:t>
            </a:r>
            <a:r>
              <a:rPr lang="cs-CZ" sz="1600" dirty="0" err="1" smtClean="0"/>
              <a:t>production</a:t>
            </a:r>
            <a:r>
              <a:rPr lang="cs-CZ" sz="1600" dirty="0"/>
              <a:t>.</a:t>
            </a:r>
            <a:endParaRPr lang="cs-CZ" sz="1600" dirty="0" smtClean="0"/>
          </a:p>
          <a:p>
            <a:endParaRPr lang="cs-CZ" sz="1600" dirty="0" smtClean="0"/>
          </a:p>
          <a:p>
            <a:endParaRPr lang="cs-CZ" sz="1400" dirty="0" smtClean="0"/>
          </a:p>
          <a:p>
            <a:pPr marL="0" indent="0">
              <a:buNone/>
            </a:pP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148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7416" y="0"/>
            <a:ext cx="9467850" cy="1143000"/>
          </a:xfrm>
        </p:spPr>
        <p:txBody>
          <a:bodyPr>
            <a:normAutofit/>
          </a:bodyPr>
          <a:lstStyle/>
          <a:p>
            <a:r>
              <a:rPr lang="cs-CZ" altLang="cs-CZ" dirty="0" err="1" smtClean="0"/>
              <a:t>Systemically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administered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GCs</a:t>
            </a:r>
            <a:endParaRPr lang="cs-CZ" altLang="cs-CZ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01499" y="1475640"/>
            <a:ext cx="7772400" cy="4911725"/>
          </a:xfrm>
        </p:spPr>
        <p:txBody>
          <a:bodyPr>
            <a:normAutofit fontScale="92500" lnSpcReduction="20000"/>
          </a:bodyPr>
          <a:lstStyle/>
          <a:p>
            <a:r>
              <a:rPr lang="cs-CZ" altLang="cs-CZ" sz="2600" dirty="0" smtClean="0">
                <a:latin typeface="+mj-lt"/>
              </a:rPr>
              <a:t>1-4 </a:t>
            </a:r>
            <a:r>
              <a:rPr lang="cs-CZ" altLang="cs-CZ" sz="2600" dirty="0" err="1" smtClean="0">
                <a:latin typeface="+mj-lt"/>
              </a:rPr>
              <a:t>times</a:t>
            </a:r>
            <a:r>
              <a:rPr lang="cs-CZ" altLang="cs-CZ" sz="2600" dirty="0" smtClean="0">
                <a:latin typeface="+mj-lt"/>
              </a:rPr>
              <a:t> </a:t>
            </a:r>
            <a:r>
              <a:rPr lang="cs-CZ" altLang="cs-CZ" sz="2600" dirty="0" err="1" smtClean="0">
                <a:latin typeface="+mj-lt"/>
              </a:rPr>
              <a:t>efficient</a:t>
            </a:r>
            <a:r>
              <a:rPr lang="cs-CZ" altLang="cs-CZ" sz="2600" dirty="0" smtClean="0">
                <a:latin typeface="+mj-lt"/>
              </a:rPr>
              <a:t> </a:t>
            </a:r>
            <a:r>
              <a:rPr lang="cs-CZ" altLang="cs-CZ" sz="2600" dirty="0" err="1" smtClean="0">
                <a:latin typeface="+mj-lt"/>
              </a:rPr>
              <a:t>than</a:t>
            </a:r>
            <a:r>
              <a:rPr lang="cs-CZ" altLang="cs-CZ" sz="2600" dirty="0" smtClean="0">
                <a:latin typeface="+mj-lt"/>
              </a:rPr>
              <a:t> </a:t>
            </a:r>
            <a:r>
              <a:rPr lang="cs-CZ" altLang="cs-CZ" sz="2600" dirty="0" err="1">
                <a:latin typeface="+mj-lt"/>
              </a:rPr>
              <a:t>c</a:t>
            </a:r>
            <a:r>
              <a:rPr lang="cs-CZ" altLang="cs-CZ" sz="2600" dirty="0" err="1" smtClean="0">
                <a:latin typeface="+mj-lt"/>
              </a:rPr>
              <a:t>ortisol</a:t>
            </a:r>
            <a:endParaRPr lang="cs-CZ" altLang="cs-CZ" sz="2600" dirty="0" smtClean="0">
              <a:latin typeface="+mj-lt"/>
            </a:endParaRPr>
          </a:p>
          <a:p>
            <a:pPr lvl="1"/>
            <a:r>
              <a:rPr lang="cs-CZ" altLang="cs-CZ" sz="2600" b="1" dirty="0" err="1" smtClean="0">
                <a:latin typeface="+mj-lt"/>
              </a:rPr>
              <a:t>prednisolone</a:t>
            </a:r>
            <a:r>
              <a:rPr lang="cs-CZ" altLang="cs-CZ" sz="2600" b="1" dirty="0" smtClean="0">
                <a:latin typeface="+mj-lt"/>
              </a:rPr>
              <a:t>, </a:t>
            </a:r>
            <a:r>
              <a:rPr lang="cs-CZ" altLang="cs-CZ" sz="2600" b="1" dirty="0" err="1" smtClean="0">
                <a:latin typeface="+mj-lt"/>
              </a:rPr>
              <a:t>prednisone</a:t>
            </a:r>
            <a:endParaRPr lang="cs-CZ" altLang="cs-CZ" sz="2600" b="1" dirty="0" smtClean="0">
              <a:latin typeface="+mj-lt"/>
            </a:endParaRPr>
          </a:p>
          <a:p>
            <a:pPr lvl="1"/>
            <a:r>
              <a:rPr lang="cs-CZ" altLang="cs-CZ" sz="2600" b="1" dirty="0" err="1">
                <a:latin typeface="+mj-lt"/>
              </a:rPr>
              <a:t>h</a:t>
            </a:r>
            <a:r>
              <a:rPr lang="cs-CZ" altLang="cs-CZ" sz="2600" b="1" dirty="0" err="1" smtClean="0">
                <a:latin typeface="+mj-lt"/>
              </a:rPr>
              <a:t>ydrokortisone</a:t>
            </a:r>
            <a:endParaRPr lang="cs-CZ" altLang="cs-CZ" sz="2600" b="1" dirty="0" smtClean="0">
              <a:latin typeface="+mj-lt"/>
            </a:endParaRPr>
          </a:p>
          <a:p>
            <a:pPr marL="457200" lvl="1" indent="0">
              <a:buNone/>
            </a:pPr>
            <a:endParaRPr lang="cs-CZ" altLang="cs-CZ" sz="2600" dirty="0" smtClean="0">
              <a:latin typeface="+mj-lt"/>
            </a:endParaRPr>
          </a:p>
          <a:p>
            <a:pPr marL="457200" lvl="1" indent="0">
              <a:buNone/>
            </a:pPr>
            <a:endParaRPr lang="cs-CZ" altLang="cs-CZ" sz="2600" dirty="0" smtClean="0">
              <a:latin typeface="+mj-lt"/>
            </a:endParaRPr>
          </a:p>
          <a:p>
            <a:r>
              <a:rPr lang="cs-CZ" altLang="cs-CZ" sz="2600" dirty="0" smtClean="0">
                <a:latin typeface="+mj-lt"/>
              </a:rPr>
              <a:t>5-15times </a:t>
            </a:r>
            <a:r>
              <a:rPr lang="cs-CZ" altLang="cs-CZ" sz="2600" dirty="0" err="1" smtClean="0">
                <a:latin typeface="+mj-lt"/>
              </a:rPr>
              <a:t>efficient</a:t>
            </a:r>
            <a:r>
              <a:rPr lang="cs-CZ" altLang="cs-CZ" sz="2600" dirty="0" smtClean="0">
                <a:latin typeface="+mj-lt"/>
              </a:rPr>
              <a:t> </a:t>
            </a:r>
            <a:r>
              <a:rPr lang="cs-CZ" altLang="cs-CZ" sz="2600" dirty="0" err="1" smtClean="0">
                <a:latin typeface="+mj-lt"/>
              </a:rPr>
              <a:t>than</a:t>
            </a:r>
            <a:r>
              <a:rPr lang="cs-CZ" altLang="cs-CZ" sz="2600" dirty="0" smtClean="0">
                <a:latin typeface="+mj-lt"/>
              </a:rPr>
              <a:t> </a:t>
            </a:r>
            <a:r>
              <a:rPr lang="cs-CZ" altLang="cs-CZ" sz="2600" dirty="0" err="1" smtClean="0">
                <a:latin typeface="+mj-lt"/>
              </a:rPr>
              <a:t>cortisol</a:t>
            </a:r>
            <a:endParaRPr lang="cs-CZ" altLang="cs-CZ" sz="2600" dirty="0" smtClean="0">
              <a:latin typeface="+mj-lt"/>
            </a:endParaRPr>
          </a:p>
          <a:p>
            <a:pPr lvl="1"/>
            <a:r>
              <a:rPr lang="cs-CZ" altLang="cs-CZ" sz="2600" b="1" dirty="0" err="1">
                <a:latin typeface="+mj-lt"/>
              </a:rPr>
              <a:t>m</a:t>
            </a:r>
            <a:r>
              <a:rPr lang="cs-CZ" altLang="cs-CZ" sz="2600" b="1" dirty="0" err="1" smtClean="0">
                <a:latin typeface="+mj-lt"/>
              </a:rPr>
              <a:t>ethylprednisolone</a:t>
            </a:r>
            <a:r>
              <a:rPr lang="cs-CZ" altLang="cs-CZ" sz="2600" b="1" dirty="0" smtClean="0">
                <a:latin typeface="+mj-lt"/>
              </a:rPr>
              <a:t> (</a:t>
            </a:r>
            <a:r>
              <a:rPr lang="cs-CZ" altLang="cs-CZ" sz="2600" b="1" dirty="0" err="1" smtClean="0">
                <a:latin typeface="+mj-lt"/>
              </a:rPr>
              <a:t>Solu-Medrol</a:t>
            </a:r>
            <a:r>
              <a:rPr lang="cs-CZ" altLang="cs-CZ" sz="2600" b="1" dirty="0" smtClean="0">
                <a:latin typeface="+mj-lt"/>
              </a:rPr>
              <a:t>)</a:t>
            </a:r>
          </a:p>
          <a:p>
            <a:pPr lvl="1"/>
            <a:r>
              <a:rPr lang="cs-CZ" altLang="cs-CZ" sz="2600" b="1" dirty="0" err="1" smtClean="0">
                <a:latin typeface="+mj-lt"/>
              </a:rPr>
              <a:t>triamcinolone</a:t>
            </a:r>
            <a:endParaRPr lang="cs-CZ" altLang="cs-CZ" sz="2600" b="1" dirty="0" smtClean="0">
              <a:latin typeface="+mj-lt"/>
            </a:endParaRPr>
          </a:p>
          <a:p>
            <a:pPr lvl="1"/>
            <a:r>
              <a:rPr lang="cs-CZ" altLang="cs-CZ" sz="2600" dirty="0" err="1" smtClean="0">
                <a:latin typeface="+mj-lt"/>
              </a:rPr>
              <a:t>paramethasone</a:t>
            </a:r>
            <a:endParaRPr lang="cs-CZ" altLang="cs-CZ" sz="2600" dirty="0" smtClean="0">
              <a:latin typeface="+mj-lt"/>
            </a:endParaRPr>
          </a:p>
          <a:p>
            <a:pPr lvl="1"/>
            <a:r>
              <a:rPr lang="cs-CZ" altLang="cs-CZ" sz="2600" dirty="0" err="1">
                <a:latin typeface="+mj-lt"/>
              </a:rPr>
              <a:t>f</a:t>
            </a:r>
            <a:r>
              <a:rPr lang="cs-CZ" altLang="cs-CZ" sz="2600" dirty="0" err="1" smtClean="0">
                <a:latin typeface="+mj-lt"/>
              </a:rPr>
              <a:t>luprednisolone</a:t>
            </a:r>
            <a:endParaRPr lang="cs-CZ" altLang="cs-CZ" sz="2600" dirty="0" smtClean="0">
              <a:latin typeface="+mj-lt"/>
            </a:endParaRPr>
          </a:p>
          <a:p>
            <a:pPr lvl="1"/>
            <a:endParaRPr lang="cs-CZ" altLang="cs-CZ" sz="2600" dirty="0" smtClean="0">
              <a:latin typeface="+mj-lt"/>
            </a:endParaRPr>
          </a:p>
          <a:p>
            <a:r>
              <a:rPr lang="cs-CZ" altLang="cs-CZ" sz="2600" dirty="0" err="1" smtClean="0">
                <a:latin typeface="+mj-lt"/>
              </a:rPr>
              <a:t>approx</a:t>
            </a:r>
            <a:r>
              <a:rPr lang="cs-CZ" altLang="cs-CZ" sz="2600" dirty="0" smtClean="0">
                <a:latin typeface="+mj-lt"/>
              </a:rPr>
              <a:t> 30times </a:t>
            </a:r>
            <a:r>
              <a:rPr lang="cs-CZ" altLang="cs-CZ" sz="2600" dirty="0" err="1" smtClean="0">
                <a:latin typeface="+mj-lt"/>
              </a:rPr>
              <a:t>efficient</a:t>
            </a:r>
            <a:r>
              <a:rPr lang="cs-CZ" altLang="cs-CZ" sz="2600" dirty="0" smtClean="0">
                <a:latin typeface="+mj-lt"/>
              </a:rPr>
              <a:t> </a:t>
            </a:r>
            <a:r>
              <a:rPr lang="cs-CZ" altLang="cs-CZ" sz="2600" dirty="0" err="1" smtClean="0">
                <a:latin typeface="+mj-lt"/>
              </a:rPr>
              <a:t>than</a:t>
            </a:r>
            <a:r>
              <a:rPr lang="cs-CZ" altLang="cs-CZ" sz="2600" dirty="0" smtClean="0">
                <a:latin typeface="+mj-lt"/>
              </a:rPr>
              <a:t> </a:t>
            </a:r>
            <a:r>
              <a:rPr lang="cs-CZ" altLang="cs-CZ" sz="2600" dirty="0" err="1">
                <a:latin typeface="+mj-lt"/>
              </a:rPr>
              <a:t>c</a:t>
            </a:r>
            <a:r>
              <a:rPr lang="cs-CZ" altLang="cs-CZ" sz="2600" dirty="0" err="1" smtClean="0">
                <a:latin typeface="+mj-lt"/>
              </a:rPr>
              <a:t>ortisol</a:t>
            </a:r>
            <a:endParaRPr lang="cs-CZ" altLang="cs-CZ" sz="2600" dirty="0" smtClean="0">
              <a:latin typeface="+mj-lt"/>
            </a:endParaRPr>
          </a:p>
          <a:p>
            <a:pPr lvl="1"/>
            <a:r>
              <a:rPr lang="cs-CZ" altLang="cs-CZ" sz="2600" dirty="0" err="1" smtClean="0">
                <a:latin typeface="+mj-lt"/>
              </a:rPr>
              <a:t>bethametasone</a:t>
            </a:r>
            <a:endParaRPr lang="cs-CZ" altLang="cs-CZ" sz="2600" dirty="0" smtClean="0">
              <a:latin typeface="+mj-lt"/>
            </a:endParaRPr>
          </a:p>
          <a:p>
            <a:pPr lvl="1"/>
            <a:r>
              <a:rPr lang="cs-CZ" altLang="cs-CZ" sz="2600" b="1" dirty="0" err="1" smtClean="0">
                <a:latin typeface="+mj-lt"/>
              </a:rPr>
              <a:t>dexamethasone</a:t>
            </a:r>
            <a:endParaRPr lang="cs-CZ" altLang="cs-CZ" sz="2600" b="1" dirty="0" smtClean="0">
              <a:latin typeface="+mj-lt"/>
            </a:endParaRPr>
          </a:p>
          <a:p>
            <a:pPr lvl="1">
              <a:buFontTx/>
              <a:buNone/>
            </a:pPr>
            <a:endParaRPr lang="cs-CZ" altLang="cs-CZ" sz="2600" dirty="0">
              <a:latin typeface="Arial" panose="020B0604020202020204" pitchFamily="34" charset="0"/>
            </a:endParaRPr>
          </a:p>
        </p:txBody>
      </p:sp>
      <p:sp>
        <p:nvSpPr>
          <p:cNvPr id="58372" name="AutoShape 4"/>
          <p:cNvSpPr>
            <a:spLocks/>
          </p:cNvSpPr>
          <p:nvPr/>
        </p:nvSpPr>
        <p:spPr bwMode="auto">
          <a:xfrm>
            <a:off x="7535863" y="4941889"/>
            <a:ext cx="576262" cy="1366837"/>
          </a:xfrm>
          <a:prstGeom prst="rightBrace">
            <a:avLst>
              <a:gd name="adj1" fmla="val 1976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58373" name="AutoShape 5"/>
          <p:cNvSpPr>
            <a:spLocks/>
          </p:cNvSpPr>
          <p:nvPr/>
        </p:nvSpPr>
        <p:spPr bwMode="auto">
          <a:xfrm>
            <a:off x="7464425" y="2997201"/>
            <a:ext cx="647700" cy="1655763"/>
          </a:xfrm>
          <a:prstGeom prst="rightBrace">
            <a:avLst>
              <a:gd name="adj1" fmla="val 2130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58374" name="AutoShape 6"/>
          <p:cNvSpPr>
            <a:spLocks/>
          </p:cNvSpPr>
          <p:nvPr/>
        </p:nvSpPr>
        <p:spPr bwMode="auto">
          <a:xfrm>
            <a:off x="7464426" y="1196975"/>
            <a:ext cx="576263" cy="1366838"/>
          </a:xfrm>
          <a:prstGeom prst="rightBrace">
            <a:avLst>
              <a:gd name="adj1" fmla="val 1976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8183564" y="1412876"/>
            <a:ext cx="20161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dirty="0" err="1" smtClean="0">
                <a:latin typeface="+mj-lt"/>
              </a:rPr>
              <a:t>Short</a:t>
            </a:r>
            <a:r>
              <a:rPr lang="cs-CZ" altLang="cs-CZ" sz="2400" dirty="0" smtClean="0">
                <a:latin typeface="+mj-lt"/>
              </a:rPr>
              <a:t> term </a:t>
            </a:r>
            <a:r>
              <a:rPr lang="cs-CZ" altLang="cs-CZ" sz="2400" dirty="0" err="1" smtClean="0">
                <a:latin typeface="+mj-lt"/>
              </a:rPr>
              <a:t>acting</a:t>
            </a:r>
            <a:endParaRPr lang="cs-CZ" altLang="cs-CZ" sz="2400" dirty="0">
              <a:latin typeface="+mj-lt"/>
            </a:endParaRPr>
          </a:p>
        </p:txBody>
      </p:sp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8256589" y="3429001"/>
            <a:ext cx="20161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dirty="0" smtClean="0">
                <a:latin typeface="+mj-lt"/>
              </a:rPr>
              <a:t>Medium term </a:t>
            </a:r>
            <a:r>
              <a:rPr lang="cs-CZ" altLang="cs-CZ" sz="2400" dirty="0" err="1" smtClean="0">
                <a:latin typeface="+mj-lt"/>
              </a:rPr>
              <a:t>acting</a:t>
            </a:r>
            <a:endParaRPr lang="cs-CZ" altLang="cs-CZ" sz="2400" dirty="0">
              <a:latin typeface="+mj-lt"/>
            </a:endParaRPr>
          </a:p>
        </p:txBody>
      </p:sp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8183564" y="5229226"/>
            <a:ext cx="20161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dirty="0" smtClean="0">
                <a:latin typeface="Calibri Light" panose="020F0302020204030204" pitchFamily="34" charset="0"/>
              </a:rPr>
              <a:t>Long term </a:t>
            </a:r>
            <a:r>
              <a:rPr lang="cs-CZ" altLang="cs-CZ" sz="2400" dirty="0" err="1" smtClean="0">
                <a:latin typeface="Calibri Light" panose="020F0302020204030204" pitchFamily="34" charset="0"/>
              </a:rPr>
              <a:t>acting</a:t>
            </a:r>
            <a:endParaRPr lang="cs-CZ" altLang="cs-CZ" sz="2400" dirty="0">
              <a:latin typeface="Calibri Light" panose="020F0302020204030204" pitchFamily="34" charset="0"/>
            </a:endParaRPr>
          </a:p>
        </p:txBody>
      </p:sp>
      <p:sp>
        <p:nvSpPr>
          <p:cNvPr id="58378" name="Rectangle 10"/>
          <p:cNvSpPr>
            <a:spLocks noChangeArrowheads="1"/>
          </p:cNvSpPr>
          <p:nvPr/>
        </p:nvSpPr>
        <p:spPr bwMode="auto">
          <a:xfrm>
            <a:off x="7927976" y="6067426"/>
            <a:ext cx="28037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latin typeface="Arial" panose="020B0604020202020204" pitchFamily="34" charset="0"/>
              </a:rPr>
              <a:t>(</a:t>
            </a:r>
            <a:r>
              <a:rPr lang="cs-CZ" altLang="cs-CZ" sz="2000" dirty="0" err="1" smtClean="0">
                <a:latin typeface="Calibri Light" panose="020F0302020204030204" pitchFamily="34" charset="0"/>
              </a:rPr>
              <a:t>stronger</a:t>
            </a:r>
            <a:r>
              <a:rPr lang="cs-CZ" altLang="cs-CZ" sz="2000" dirty="0" smtClean="0">
                <a:latin typeface="Calibri Light" panose="020F0302020204030204" pitchFamily="34" charset="0"/>
              </a:rPr>
              <a:t> axis </a:t>
            </a:r>
            <a:r>
              <a:rPr lang="cs-CZ" altLang="cs-CZ" sz="2000" dirty="0" err="1" smtClean="0">
                <a:latin typeface="Calibri Light" panose="020F0302020204030204" pitchFamily="34" charset="0"/>
              </a:rPr>
              <a:t>supression</a:t>
            </a:r>
            <a:r>
              <a:rPr lang="cs-CZ" altLang="cs-CZ" sz="2000" dirty="0" smtClean="0">
                <a:latin typeface="Calibri Light" panose="020F0302020204030204" pitchFamily="34" charset="0"/>
              </a:rPr>
              <a:t>)</a:t>
            </a:r>
            <a:endParaRPr lang="cs-CZ" altLang="cs-CZ" sz="2000" dirty="0">
              <a:latin typeface="Calibri Light" panose="020F03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089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  <p:bldP spid="58372" grpId="0" animBg="1"/>
      <p:bldP spid="58373" grpId="0" animBg="1"/>
      <p:bldP spid="58374" grpId="0" animBg="1"/>
      <p:bldP spid="58375" grpId="0"/>
      <p:bldP spid="58376" grpId="0"/>
      <p:bldP spid="58377" grpId="0"/>
      <p:bldP spid="5837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97277" y="188913"/>
            <a:ext cx="11653735" cy="792162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4400" dirty="0" err="1" smtClean="0">
                <a:solidFill>
                  <a:schemeClr val="tx1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Glucocorticoids</a:t>
            </a:r>
            <a:r>
              <a:rPr lang="cs-CZ" sz="44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 </a:t>
            </a:r>
            <a:r>
              <a:rPr lang="cs-CZ" sz="4400" dirty="0" err="1" smtClean="0">
                <a:solidFill>
                  <a:schemeClr val="tx1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therapeutical</a:t>
            </a:r>
            <a:r>
              <a:rPr lang="cs-CZ" sz="44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 </a:t>
            </a:r>
            <a:r>
              <a:rPr lang="cs-CZ" sz="4400" dirty="0" err="1" smtClean="0">
                <a:solidFill>
                  <a:schemeClr val="tx1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regimen</a:t>
            </a:r>
            <a:r>
              <a:rPr lang="cs-CZ" sz="44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 </a:t>
            </a:r>
            <a:r>
              <a:rPr lang="cs-CZ" sz="4400" dirty="0" err="1" smtClean="0">
                <a:solidFill>
                  <a:schemeClr val="tx1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types</a:t>
            </a:r>
            <a:endParaRPr lang="cs-CZ" sz="4400" dirty="0">
              <a:solidFill>
                <a:schemeClr val="tx1"/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Zaoblený obdélník 14"/>
          <p:cNvSpPr/>
          <p:nvPr/>
        </p:nvSpPr>
        <p:spPr>
          <a:xfrm>
            <a:off x="442133" y="1268989"/>
            <a:ext cx="11308879" cy="4840288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2800" b="1" dirty="0" err="1" smtClean="0">
                <a:solidFill>
                  <a:schemeClr val="tx1"/>
                </a:solidFill>
                <a:latin typeface="Calibri Light" panose="020F0302020204030204" pitchFamily="34" charset="0"/>
              </a:rPr>
              <a:t>Short</a:t>
            </a:r>
            <a:r>
              <a:rPr lang="cs-CZ" sz="2800" b="1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 term </a:t>
            </a:r>
            <a:r>
              <a:rPr lang="cs-CZ" sz="2800" b="1" dirty="0" err="1" smtClean="0">
                <a:solidFill>
                  <a:schemeClr val="tx1"/>
                </a:solidFill>
                <a:latin typeface="Calibri Light" panose="020F0302020204030204" pitchFamily="34" charset="0"/>
              </a:rPr>
              <a:t>application</a:t>
            </a:r>
            <a:r>
              <a:rPr lang="cs-CZ" sz="2800" b="1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 </a:t>
            </a:r>
            <a:r>
              <a:rPr lang="cs-CZ" sz="2800" b="1" dirty="0" err="1" smtClean="0">
                <a:solidFill>
                  <a:schemeClr val="tx1"/>
                </a:solidFill>
                <a:latin typeface="Calibri Light" panose="020F0302020204030204" pitchFamily="34" charset="0"/>
              </a:rPr>
              <a:t>of</a:t>
            </a:r>
            <a:r>
              <a:rPr lang="cs-CZ" sz="2800" b="1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 </a:t>
            </a:r>
            <a:r>
              <a:rPr lang="cs-CZ" sz="2800" b="1" dirty="0" err="1" smtClean="0">
                <a:solidFill>
                  <a:schemeClr val="tx1"/>
                </a:solidFill>
                <a:latin typeface="Calibri Light" panose="020F0302020204030204" pitchFamily="34" charset="0"/>
              </a:rPr>
              <a:t>high</a:t>
            </a:r>
            <a:r>
              <a:rPr lang="cs-CZ" sz="2800" b="1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 </a:t>
            </a:r>
            <a:r>
              <a:rPr lang="cs-CZ" sz="2800" b="1" dirty="0" err="1" smtClean="0">
                <a:solidFill>
                  <a:schemeClr val="tx1"/>
                </a:solidFill>
                <a:latin typeface="Calibri Light" panose="020F0302020204030204" pitchFamily="34" charset="0"/>
              </a:rPr>
              <a:t>doses</a:t>
            </a:r>
            <a:endParaRPr lang="cs-CZ" sz="2800" b="1" dirty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>
              <a:defRPr/>
            </a:pPr>
            <a:endParaRPr lang="cs-CZ" sz="2800" b="1" dirty="0" smtClean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>
              <a:defRPr/>
            </a:pPr>
            <a:endParaRPr lang="cs-CZ" sz="2800" b="1" dirty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>
              <a:defRPr/>
            </a:pPr>
            <a:r>
              <a:rPr lang="cs-CZ" sz="2800" b="1" dirty="0">
                <a:solidFill>
                  <a:schemeClr val="tx1"/>
                </a:solidFill>
                <a:latin typeface="Calibri Light" panose="020F0302020204030204" pitchFamily="34" charset="0"/>
              </a:rPr>
              <a:t>A)</a:t>
            </a:r>
            <a:r>
              <a:rPr lang="cs-CZ" sz="2800" dirty="0">
                <a:solidFill>
                  <a:schemeClr val="tx1"/>
                </a:solidFill>
                <a:latin typeface="Calibri Light" panose="020F0302020204030204" pitchFamily="34" charset="0"/>
              </a:rPr>
              <a:t> </a:t>
            </a:r>
            <a:r>
              <a:rPr lang="cs-CZ" sz="2800" b="1" dirty="0">
                <a:solidFill>
                  <a:schemeClr val="tx1"/>
                </a:solidFill>
                <a:latin typeface="Calibri Light" panose="020F0302020204030204" pitchFamily="34" charset="0"/>
              </a:rPr>
              <a:t>single</a:t>
            </a:r>
            <a:r>
              <a:rPr lang="cs-CZ" sz="2800" dirty="0">
                <a:solidFill>
                  <a:schemeClr val="tx1"/>
                </a:solidFill>
                <a:latin typeface="Calibri Light" panose="020F0302020204030204" pitchFamily="34" charset="0"/>
              </a:rPr>
              <a:t> (2-4 g </a:t>
            </a:r>
            <a:r>
              <a:rPr lang="cs-CZ" sz="28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methylprednisolone</a:t>
            </a:r>
            <a:r>
              <a:rPr lang="cs-CZ" sz="2800" dirty="0">
                <a:solidFill>
                  <a:schemeClr val="tx1"/>
                </a:solidFill>
                <a:latin typeface="Calibri Light" panose="020F0302020204030204" pitchFamily="34" charset="0"/>
              </a:rPr>
              <a:t>)</a:t>
            </a:r>
          </a:p>
          <a:p>
            <a:pPr>
              <a:defRPr/>
            </a:pPr>
            <a:r>
              <a:rPr lang="cs-CZ" sz="2800" dirty="0">
                <a:solidFill>
                  <a:schemeClr val="tx1"/>
                </a:solidFill>
                <a:latin typeface="Calibri Light" panose="020F0302020204030204" pitchFamily="34" charset="0"/>
              </a:rPr>
              <a:t>  </a:t>
            </a:r>
            <a:r>
              <a:rPr lang="cs-CZ" sz="28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Polytraumatas</a:t>
            </a:r>
            <a:r>
              <a:rPr lang="cs-CZ" sz="2800" dirty="0">
                <a:solidFill>
                  <a:schemeClr val="tx1"/>
                </a:solidFill>
                <a:latin typeface="Calibri Light" panose="020F0302020204030204" pitchFamily="34" charset="0"/>
              </a:rPr>
              <a:t>, </a:t>
            </a:r>
            <a:r>
              <a:rPr lang="cs-CZ" sz="28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septic</a:t>
            </a:r>
            <a:r>
              <a:rPr lang="cs-CZ" sz="2800" dirty="0">
                <a:solidFill>
                  <a:schemeClr val="tx1"/>
                </a:solidFill>
                <a:latin typeface="Calibri Light" panose="020F0302020204030204" pitchFamily="34" charset="0"/>
              </a:rPr>
              <a:t>, </a:t>
            </a:r>
            <a:r>
              <a:rPr lang="cs-CZ" sz="28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toxic</a:t>
            </a:r>
            <a:r>
              <a:rPr lang="cs-CZ" sz="2800" dirty="0">
                <a:solidFill>
                  <a:schemeClr val="tx1"/>
                </a:solidFill>
                <a:latin typeface="Calibri Light" panose="020F0302020204030204" pitchFamily="34" charset="0"/>
              </a:rPr>
              <a:t> </a:t>
            </a:r>
            <a:r>
              <a:rPr lang="cs-CZ" sz="28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shock</a:t>
            </a:r>
            <a:endParaRPr lang="cs-CZ" sz="2800" dirty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>
              <a:defRPr/>
            </a:pPr>
            <a:r>
              <a:rPr lang="cs-CZ" sz="2800" dirty="0">
                <a:solidFill>
                  <a:schemeClr val="tx1"/>
                </a:solidFill>
                <a:latin typeface="Calibri Light" panose="020F0302020204030204" pitchFamily="34" charset="0"/>
              </a:rPr>
              <a:t>  </a:t>
            </a:r>
            <a:r>
              <a:rPr lang="cs-CZ" sz="28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Hydrocortisone</a:t>
            </a:r>
            <a:r>
              <a:rPr lang="cs-CZ" sz="2800" dirty="0">
                <a:solidFill>
                  <a:schemeClr val="tx1"/>
                </a:solidFill>
                <a:latin typeface="Calibri Light" panose="020F0302020204030204" pitchFamily="34" charset="0"/>
              </a:rPr>
              <a:t> 30 mg / kg</a:t>
            </a:r>
          </a:p>
          <a:p>
            <a:pPr>
              <a:defRPr/>
            </a:pPr>
            <a:endParaRPr lang="cs-CZ" sz="2800" dirty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>
              <a:defRPr/>
            </a:pPr>
            <a:r>
              <a:rPr lang="cs-CZ" sz="2800" b="1" dirty="0">
                <a:solidFill>
                  <a:schemeClr val="tx1"/>
                </a:solidFill>
                <a:latin typeface="Calibri Light" panose="020F0302020204030204" pitchFamily="34" charset="0"/>
              </a:rPr>
              <a:t>B) </a:t>
            </a:r>
            <a:r>
              <a:rPr lang="cs-CZ" sz="2800" b="1" dirty="0" err="1">
                <a:solidFill>
                  <a:schemeClr val="tx1"/>
                </a:solidFill>
                <a:latin typeface="Calibri Light" panose="020F0302020204030204" pitchFamily="34" charset="0"/>
              </a:rPr>
              <a:t>repeated</a:t>
            </a:r>
            <a:r>
              <a:rPr lang="cs-CZ" sz="2800" b="1" dirty="0">
                <a:solidFill>
                  <a:schemeClr val="tx1"/>
                </a:solidFill>
                <a:latin typeface="Calibri Light" panose="020F0302020204030204" pitchFamily="34" charset="0"/>
              </a:rPr>
              <a:t> </a:t>
            </a:r>
            <a:r>
              <a:rPr lang="cs-CZ" sz="2800" dirty="0">
                <a:solidFill>
                  <a:schemeClr val="tx1"/>
                </a:solidFill>
                <a:latin typeface="Calibri Light" panose="020F0302020204030204" pitchFamily="34" charset="0"/>
              </a:rPr>
              <a:t>(</a:t>
            </a:r>
            <a:r>
              <a:rPr lang="cs-CZ" sz="28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methylprednisolone</a:t>
            </a:r>
            <a:r>
              <a:rPr lang="cs-CZ" sz="2800" dirty="0">
                <a:solidFill>
                  <a:schemeClr val="tx1"/>
                </a:solidFill>
                <a:latin typeface="Calibri Light" panose="020F0302020204030204" pitchFamily="34" charset="0"/>
              </a:rPr>
              <a:t>, </a:t>
            </a:r>
            <a:r>
              <a:rPr lang="cs-CZ" sz="28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hydrocortisone</a:t>
            </a:r>
            <a:r>
              <a:rPr lang="cs-CZ" sz="2800" dirty="0">
                <a:solidFill>
                  <a:schemeClr val="tx1"/>
                </a:solidFill>
                <a:latin typeface="Calibri Light" panose="020F0302020204030204" pitchFamily="34" charset="0"/>
              </a:rPr>
              <a:t>, </a:t>
            </a:r>
            <a:r>
              <a:rPr lang="cs-CZ" sz="28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dexamethasone</a:t>
            </a:r>
            <a:r>
              <a:rPr lang="cs-CZ" sz="2800" dirty="0">
                <a:solidFill>
                  <a:schemeClr val="tx1"/>
                </a:solidFill>
                <a:latin typeface="Calibri Light" panose="020F0302020204030204" pitchFamily="34" charset="0"/>
              </a:rPr>
              <a:t>)</a:t>
            </a:r>
          </a:p>
          <a:p>
            <a:pPr>
              <a:defRPr/>
            </a:pPr>
            <a:r>
              <a:rPr lang="cs-CZ" sz="2800" dirty="0">
                <a:solidFill>
                  <a:schemeClr val="tx1"/>
                </a:solidFill>
                <a:latin typeface="Calibri Light" panose="020F0302020204030204" pitchFamily="34" charset="0"/>
              </a:rPr>
              <a:t>  </a:t>
            </a:r>
            <a:r>
              <a:rPr lang="cs-CZ" sz="28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Anaphyl</a:t>
            </a:r>
            <a:r>
              <a:rPr lang="cs-CZ" sz="2800" dirty="0">
                <a:solidFill>
                  <a:schemeClr val="tx1"/>
                </a:solidFill>
                <a:latin typeface="Calibri Light" panose="020F0302020204030204" pitchFamily="34" charset="0"/>
              </a:rPr>
              <a:t>. </a:t>
            </a:r>
            <a:r>
              <a:rPr lang="cs-CZ" sz="28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s</a:t>
            </a:r>
            <a:r>
              <a:rPr lang="cs-CZ" sz="2800" dirty="0" err="1" smtClean="0">
                <a:solidFill>
                  <a:schemeClr val="tx1"/>
                </a:solidFill>
                <a:latin typeface="Calibri Light" panose="020F0302020204030204" pitchFamily="34" charset="0"/>
              </a:rPr>
              <a:t>hock</a:t>
            </a:r>
            <a:r>
              <a:rPr lang="cs-CZ" sz="2800" dirty="0">
                <a:solidFill>
                  <a:schemeClr val="tx1"/>
                </a:solidFill>
                <a:latin typeface="Calibri Light" panose="020F0302020204030204" pitchFamily="34" charset="0"/>
              </a:rPr>
              <a:t>, </a:t>
            </a:r>
            <a:r>
              <a:rPr lang="cs-CZ" sz="28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status </a:t>
            </a:r>
            <a:r>
              <a:rPr lang="cs-CZ" sz="2800" dirty="0" err="1" smtClean="0">
                <a:solidFill>
                  <a:schemeClr val="tx1"/>
                </a:solidFill>
                <a:latin typeface="Calibri Light" panose="020F0302020204030204" pitchFamily="34" charset="0"/>
              </a:rPr>
              <a:t>asthmaticus</a:t>
            </a:r>
            <a:r>
              <a:rPr lang="cs-CZ" sz="28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, </a:t>
            </a:r>
            <a:r>
              <a:rPr lang="cs-CZ" sz="28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hypoglycemic</a:t>
            </a:r>
            <a:r>
              <a:rPr lang="cs-CZ" sz="2800" dirty="0">
                <a:solidFill>
                  <a:schemeClr val="tx1"/>
                </a:solidFill>
                <a:latin typeface="Calibri Light" panose="020F0302020204030204" pitchFamily="34" charset="0"/>
              </a:rPr>
              <a:t> </a:t>
            </a:r>
            <a:r>
              <a:rPr lang="cs-CZ" sz="28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coma</a:t>
            </a:r>
            <a:r>
              <a:rPr lang="cs-CZ" sz="2800" dirty="0">
                <a:solidFill>
                  <a:schemeClr val="tx1"/>
                </a:solidFill>
                <a:latin typeface="Calibri Light" panose="020F0302020204030204" pitchFamily="34" charset="0"/>
              </a:rPr>
              <a:t> ...</a:t>
            </a:r>
          </a:p>
          <a:p>
            <a:pPr>
              <a:defRPr/>
            </a:pPr>
            <a:r>
              <a:rPr lang="cs-CZ" sz="2800" dirty="0">
                <a:solidFill>
                  <a:schemeClr val="tx1"/>
                </a:solidFill>
                <a:latin typeface="Calibri Light" panose="020F0302020204030204" pitchFamily="34" charset="0"/>
              </a:rPr>
              <a:t>  </a:t>
            </a:r>
            <a:r>
              <a:rPr lang="cs-CZ" sz="28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Duration</a:t>
            </a:r>
            <a:r>
              <a:rPr lang="cs-CZ" sz="2800" dirty="0">
                <a:solidFill>
                  <a:schemeClr val="tx1"/>
                </a:solidFill>
                <a:latin typeface="Calibri Light" panose="020F0302020204030204" pitchFamily="34" charset="0"/>
              </a:rPr>
              <a:t> up to 48 </a:t>
            </a:r>
            <a:r>
              <a:rPr lang="cs-CZ" sz="28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hours</a:t>
            </a:r>
            <a:endParaRPr lang="cs-CZ" sz="2800" dirty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>
              <a:defRPr/>
            </a:pPr>
            <a:r>
              <a:rPr lang="cs-CZ" sz="2800" dirty="0">
                <a:solidFill>
                  <a:schemeClr val="tx1"/>
                </a:solidFill>
                <a:latin typeface="Calibri Light" panose="020F0302020204030204" pitchFamily="34" charset="0"/>
              </a:rPr>
              <a:t>  </a:t>
            </a:r>
            <a:r>
              <a:rPr lang="cs-CZ" sz="28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Exceptionally</a:t>
            </a:r>
            <a:r>
              <a:rPr lang="cs-CZ" sz="2800" dirty="0">
                <a:solidFill>
                  <a:schemeClr val="tx1"/>
                </a:solidFill>
                <a:latin typeface="Calibri Light" panose="020F0302020204030204" pitchFamily="34" charset="0"/>
              </a:rPr>
              <a:t> up to 7 </a:t>
            </a:r>
            <a:r>
              <a:rPr lang="cs-CZ" sz="28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days</a:t>
            </a:r>
            <a:endParaRPr lang="cs-CZ" sz="28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359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519954" y="1541025"/>
            <a:ext cx="8642350" cy="4840288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24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C) </a:t>
            </a:r>
            <a:r>
              <a:rPr lang="en-US" sz="24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Pulse </a:t>
            </a:r>
            <a:r>
              <a:rPr lang="en-US" sz="2400" b="1" dirty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therapy</a:t>
            </a:r>
          </a:p>
          <a:p>
            <a:pPr>
              <a:defRPr/>
            </a:pPr>
            <a:r>
              <a:rPr lang="en-US" sz="2400" dirty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  Short-term infusions for several days</a:t>
            </a:r>
          </a:p>
          <a:p>
            <a:pPr>
              <a:defRPr/>
            </a:pPr>
            <a:r>
              <a:rPr lang="en-US" sz="2400" dirty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  Originally in transplant rejection</a:t>
            </a:r>
          </a:p>
          <a:p>
            <a:pPr>
              <a:defRPr/>
            </a:pPr>
            <a:r>
              <a:rPr lang="en-US" sz="2400" dirty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  Today predominantly in immune-mediated diseases resistant to </a:t>
            </a:r>
            <a:r>
              <a:rPr lang="cs-CZ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   </a:t>
            </a:r>
          </a:p>
          <a:p>
            <a:pPr>
              <a:defRPr/>
            </a:pPr>
            <a:r>
              <a:rPr lang="cs-CZ" sz="2400" dirty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 </a:t>
            </a:r>
            <a:r>
              <a:rPr lang="cs-CZ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standard </a:t>
            </a:r>
            <a:r>
              <a:rPr lang="en-US" sz="2400" dirty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therapy</a:t>
            </a:r>
          </a:p>
          <a:p>
            <a:pPr>
              <a:defRPr/>
            </a:pPr>
            <a:endParaRPr lang="en-US" sz="2400" dirty="0">
              <a:solidFill>
                <a:schemeClr val="tx1"/>
              </a:solidFill>
              <a:latin typeface="Calibri Light" panose="020F0302020204030204" pitchFamily="34" charset="0"/>
              <a:cs typeface="Arial" charset="0"/>
            </a:endParaRPr>
          </a:p>
          <a:p>
            <a:pPr>
              <a:defRPr/>
            </a:pPr>
            <a:r>
              <a:rPr lang="cs-CZ" sz="24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D) </a:t>
            </a:r>
            <a:r>
              <a:rPr lang="en-US" sz="24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Prolonged </a:t>
            </a:r>
            <a:r>
              <a:rPr lang="en-US" sz="2400" b="1" dirty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therapy</a:t>
            </a:r>
          </a:p>
          <a:p>
            <a:pPr>
              <a:defRPr/>
            </a:pPr>
            <a:r>
              <a:rPr lang="en-US" sz="2400" dirty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  In most </a:t>
            </a:r>
            <a:r>
              <a:rPr lang="cs-CZ" sz="2400" dirty="0" err="1" smtClean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branches</a:t>
            </a:r>
            <a:endParaRPr lang="en-US" sz="2400" dirty="0">
              <a:solidFill>
                <a:schemeClr val="tx1"/>
              </a:solidFill>
              <a:latin typeface="Calibri Light" panose="020F0302020204030204" pitchFamily="34" charset="0"/>
              <a:cs typeface="Arial" charset="0"/>
            </a:endParaRPr>
          </a:p>
          <a:p>
            <a:pPr>
              <a:defRPr/>
            </a:pPr>
            <a:r>
              <a:rPr lang="en-US" sz="2400" dirty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  Primarily for anti-inflammatory and immunosuppressive effects</a:t>
            </a:r>
          </a:p>
          <a:p>
            <a:pPr>
              <a:defRPr/>
            </a:pPr>
            <a:r>
              <a:rPr lang="en-US" sz="2400" dirty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  Dosage and length </a:t>
            </a:r>
            <a:r>
              <a:rPr lang="en-US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depend</a:t>
            </a:r>
            <a:r>
              <a:rPr lang="cs-CZ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s</a:t>
            </a:r>
            <a:r>
              <a:rPr lang="en-US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on the current </a:t>
            </a:r>
            <a:r>
              <a:rPr lang="en-US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stat</a:t>
            </a:r>
            <a:r>
              <a:rPr lang="cs-CZ" sz="2400" dirty="0" err="1" smtClean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us</a:t>
            </a:r>
            <a:r>
              <a:rPr lang="en-US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of the patient</a:t>
            </a:r>
          </a:p>
          <a:p>
            <a:pPr>
              <a:defRPr/>
            </a:pPr>
            <a:r>
              <a:rPr lang="en-US" sz="2400" dirty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  Strength differences, duration and </a:t>
            </a:r>
            <a:r>
              <a:rPr lang="en-US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frequency</a:t>
            </a:r>
            <a:r>
              <a:rPr lang="cs-CZ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of</a:t>
            </a:r>
            <a:r>
              <a:rPr lang="cs-CZ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adverse</a:t>
            </a:r>
            <a:r>
              <a:rPr lang="cs-CZ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 </a:t>
            </a:r>
            <a:r>
              <a:rPr lang="cs-CZ" sz="2400" dirty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e</a:t>
            </a:r>
            <a:r>
              <a:rPr lang="en-US" sz="2400" dirty="0" err="1" smtClean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ffects</a:t>
            </a:r>
            <a:endParaRPr lang="en-US" sz="2400" dirty="0">
              <a:solidFill>
                <a:schemeClr val="tx1"/>
              </a:solidFill>
              <a:latin typeface="Calibri Light" panose="020F0302020204030204" pitchFamily="34" charset="0"/>
              <a:cs typeface="Arial" charset="0"/>
            </a:endParaRPr>
          </a:p>
          <a:p>
            <a:pPr>
              <a:defRPr/>
            </a:pPr>
            <a:r>
              <a:rPr lang="en-US" sz="2400" dirty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  </a:t>
            </a:r>
            <a:r>
              <a:rPr lang="en-US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No </a:t>
            </a:r>
            <a:r>
              <a:rPr lang="en-US" sz="2400" dirty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hydrocortisone with respect to </a:t>
            </a:r>
            <a:r>
              <a:rPr lang="en-US" sz="2400" dirty="0" err="1" smtClean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mineralo</a:t>
            </a:r>
            <a:r>
              <a:rPr lang="cs-CZ" sz="2400" dirty="0" err="1" smtClean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corticoid</a:t>
            </a:r>
            <a:r>
              <a:rPr lang="en-US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 </a:t>
            </a:r>
            <a:r>
              <a:rPr lang="cs-CZ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a</a:t>
            </a:r>
            <a:r>
              <a:rPr lang="en-US" sz="2400" dirty="0" err="1" smtClean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ctivity</a:t>
            </a:r>
            <a:endParaRPr lang="cs-CZ" sz="2400" dirty="0">
              <a:solidFill>
                <a:schemeClr val="tx1"/>
              </a:solidFill>
              <a:latin typeface="Calibri Light" panose="020F0302020204030204" pitchFamily="34" charset="0"/>
              <a:cs typeface="Arial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97277" y="188913"/>
            <a:ext cx="11653735" cy="792162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4400" dirty="0" err="1" smtClean="0">
                <a:solidFill>
                  <a:schemeClr val="tx1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Glucocorticoids</a:t>
            </a:r>
            <a:r>
              <a:rPr lang="cs-CZ" sz="44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 </a:t>
            </a:r>
            <a:r>
              <a:rPr lang="cs-CZ" sz="4400" dirty="0" err="1" smtClean="0">
                <a:solidFill>
                  <a:schemeClr val="tx1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therapeutical</a:t>
            </a:r>
            <a:r>
              <a:rPr lang="cs-CZ" sz="44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 </a:t>
            </a:r>
            <a:r>
              <a:rPr lang="cs-CZ" sz="4400" dirty="0" err="1" smtClean="0">
                <a:solidFill>
                  <a:schemeClr val="tx1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regimen</a:t>
            </a:r>
            <a:r>
              <a:rPr lang="cs-CZ" sz="44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 </a:t>
            </a:r>
            <a:r>
              <a:rPr lang="cs-CZ" sz="4400" dirty="0" err="1" smtClean="0">
                <a:solidFill>
                  <a:schemeClr val="tx1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types</a:t>
            </a:r>
            <a:endParaRPr lang="cs-CZ" sz="4400" dirty="0">
              <a:solidFill>
                <a:schemeClr val="tx1"/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198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130847" y="188913"/>
            <a:ext cx="8642350" cy="792162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400" dirty="0" err="1" smtClean="0">
                <a:solidFill>
                  <a:schemeClr val="tx1"/>
                </a:solidFill>
                <a:latin typeface="Calibri Light" panose="020F0302020204030204" pitchFamily="34" charset="0"/>
              </a:rPr>
              <a:t>Glucocorticoids</a:t>
            </a:r>
            <a:r>
              <a:rPr lang="cs-CZ" sz="44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 – </a:t>
            </a:r>
            <a:r>
              <a:rPr lang="cs-CZ" sz="4400" dirty="0" err="1" smtClean="0">
                <a:solidFill>
                  <a:schemeClr val="tx1"/>
                </a:solidFill>
                <a:latin typeface="Calibri Light" panose="020F0302020204030204" pitchFamily="34" charset="0"/>
              </a:rPr>
              <a:t>adverse</a:t>
            </a:r>
            <a:r>
              <a:rPr lang="cs-CZ" sz="44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 </a:t>
            </a:r>
            <a:r>
              <a:rPr lang="cs-CZ" sz="4400" dirty="0" err="1" smtClean="0">
                <a:solidFill>
                  <a:schemeClr val="tx1"/>
                </a:solidFill>
                <a:latin typeface="Calibri Light" panose="020F0302020204030204" pitchFamily="34" charset="0"/>
              </a:rPr>
              <a:t>events</a:t>
            </a:r>
            <a:endParaRPr lang="cs-CZ" sz="44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15" name="Zaoblený obdélník 14"/>
          <p:cNvSpPr/>
          <p:nvPr/>
        </p:nvSpPr>
        <p:spPr>
          <a:xfrm>
            <a:off x="276764" y="1618845"/>
            <a:ext cx="8642350" cy="3543300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2800" b="1" dirty="0" err="1" smtClean="0">
                <a:solidFill>
                  <a:schemeClr val="tx1"/>
                </a:solidFill>
                <a:latin typeface="Calibri Light" panose="020F0302020204030204" pitchFamily="34" charset="0"/>
              </a:rPr>
              <a:t>Before</a:t>
            </a:r>
            <a:r>
              <a:rPr lang="cs-CZ" sz="2800" b="1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 </a:t>
            </a:r>
            <a:r>
              <a:rPr lang="cs-CZ" sz="2800" b="1" dirty="0" err="1" smtClean="0">
                <a:solidFill>
                  <a:schemeClr val="tx1"/>
                </a:solidFill>
                <a:latin typeface="Calibri Light" panose="020F0302020204030204" pitchFamily="34" charset="0"/>
              </a:rPr>
              <a:t>therapy</a:t>
            </a:r>
            <a:r>
              <a:rPr lang="cs-CZ" sz="2800" b="1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 start: </a:t>
            </a:r>
            <a:endParaRPr lang="cs-CZ" sz="2800" b="1" dirty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>
              <a:lnSpc>
                <a:spcPct val="150000"/>
              </a:lnSpc>
              <a:buFontTx/>
              <a:buChar char="-"/>
              <a:defRPr/>
            </a:pPr>
            <a:r>
              <a:rPr lang="cs-CZ" sz="2800" dirty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 </a:t>
            </a:r>
            <a:r>
              <a:rPr lang="cs-CZ" sz="2800" dirty="0" err="1" smtClean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potential</a:t>
            </a:r>
            <a:r>
              <a:rPr lang="cs-CZ" sz="2800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 </a:t>
            </a:r>
            <a:r>
              <a:rPr lang="cs-CZ" sz="2800" dirty="0" err="1" smtClean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infection</a:t>
            </a:r>
            <a:r>
              <a:rPr lang="cs-CZ" sz="2800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 </a:t>
            </a:r>
            <a:r>
              <a:rPr lang="cs-CZ" sz="2800" dirty="0" err="1" smtClean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elimination</a:t>
            </a:r>
            <a:endParaRPr lang="cs-CZ" sz="2800" dirty="0">
              <a:solidFill>
                <a:schemeClr val="tx1"/>
              </a:solidFill>
              <a:latin typeface="Calibri Light" panose="020F0302020204030204" pitchFamily="34" charset="0"/>
              <a:cs typeface="Arial" charset="0"/>
            </a:endParaRPr>
          </a:p>
          <a:p>
            <a:pPr>
              <a:lnSpc>
                <a:spcPct val="150000"/>
              </a:lnSpc>
              <a:buFontTx/>
              <a:buChar char="-"/>
              <a:defRPr/>
            </a:pPr>
            <a:r>
              <a:rPr lang="cs-CZ" sz="2800" dirty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 </a:t>
            </a:r>
            <a:r>
              <a:rPr lang="cs-CZ" sz="2800" dirty="0" err="1" smtClean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fasting</a:t>
            </a:r>
            <a:r>
              <a:rPr lang="cs-CZ" sz="2800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 </a:t>
            </a:r>
            <a:r>
              <a:rPr lang="cs-CZ" sz="2800" dirty="0" err="1" smtClean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glycaemia</a:t>
            </a:r>
            <a:endParaRPr lang="cs-CZ" sz="2800" dirty="0">
              <a:solidFill>
                <a:schemeClr val="tx1"/>
              </a:solidFill>
              <a:latin typeface="Calibri Light" panose="020F0302020204030204" pitchFamily="34" charset="0"/>
              <a:cs typeface="Arial" charset="0"/>
            </a:endParaRPr>
          </a:p>
          <a:p>
            <a:pPr>
              <a:lnSpc>
                <a:spcPct val="150000"/>
              </a:lnSpc>
              <a:buFontTx/>
              <a:buChar char="-"/>
              <a:defRPr/>
            </a:pPr>
            <a:r>
              <a:rPr lang="cs-CZ" sz="2800" dirty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 </a:t>
            </a:r>
            <a:r>
              <a:rPr lang="cs-CZ" sz="2800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diabetes </a:t>
            </a:r>
            <a:r>
              <a:rPr lang="cs-CZ" sz="2800" dirty="0" err="1" smtClean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compensation</a:t>
            </a:r>
            <a:endParaRPr lang="cs-CZ" sz="2800" dirty="0">
              <a:solidFill>
                <a:schemeClr val="tx1"/>
              </a:solidFill>
              <a:latin typeface="Calibri Light" panose="020F0302020204030204" pitchFamily="34" charset="0"/>
              <a:cs typeface="Arial" charset="0"/>
            </a:endParaRPr>
          </a:p>
          <a:p>
            <a:pPr>
              <a:lnSpc>
                <a:spcPct val="150000"/>
              </a:lnSpc>
              <a:buFontTx/>
              <a:buChar char="-"/>
              <a:defRPr/>
            </a:pPr>
            <a:r>
              <a:rPr lang="cs-CZ" sz="2800" dirty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 </a:t>
            </a:r>
            <a:r>
              <a:rPr lang="cs-CZ" sz="2800" dirty="0" err="1" smtClean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preventive</a:t>
            </a:r>
            <a:r>
              <a:rPr lang="cs-CZ" sz="2800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 </a:t>
            </a:r>
            <a:r>
              <a:rPr lang="cs-CZ" sz="2800" dirty="0" err="1" smtClean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application</a:t>
            </a:r>
            <a:r>
              <a:rPr lang="cs-CZ" sz="2800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 </a:t>
            </a:r>
            <a:r>
              <a:rPr lang="cs-CZ" sz="2800" dirty="0" err="1" smtClean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of</a:t>
            </a:r>
            <a:r>
              <a:rPr lang="cs-CZ" sz="2800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 D vitamine</a:t>
            </a:r>
            <a:endParaRPr lang="cs-CZ" sz="2800" dirty="0">
              <a:solidFill>
                <a:schemeClr val="tx1"/>
              </a:solidFill>
              <a:latin typeface="Calibri Light" panose="020F0302020204030204" pitchFamily="34" charset="0"/>
              <a:cs typeface="Arial" charset="0"/>
            </a:endParaRPr>
          </a:p>
          <a:p>
            <a:pPr>
              <a:lnSpc>
                <a:spcPct val="150000"/>
              </a:lnSpc>
              <a:buFontTx/>
              <a:buChar char="-"/>
              <a:defRPr/>
            </a:pPr>
            <a:r>
              <a:rPr lang="cs-CZ" sz="2800" dirty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 </a:t>
            </a:r>
            <a:r>
              <a:rPr lang="cs-CZ" sz="2800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anti-</a:t>
            </a:r>
            <a:r>
              <a:rPr lang="cs-CZ" sz="2800" dirty="0" err="1" smtClean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ulcer</a:t>
            </a:r>
            <a:r>
              <a:rPr lang="cs-CZ" sz="2800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 </a:t>
            </a:r>
            <a:r>
              <a:rPr lang="cs-CZ" sz="2800" dirty="0" err="1" smtClean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treatment</a:t>
            </a:r>
            <a:endParaRPr lang="cs-CZ" sz="2800" dirty="0">
              <a:solidFill>
                <a:schemeClr val="tx1"/>
              </a:solidFill>
              <a:latin typeface="Calibri Light" panose="020F0302020204030204" pitchFamily="34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149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763146" y="1365927"/>
            <a:ext cx="8642350" cy="4479925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2400" b="1" dirty="0" err="1" smtClean="0">
                <a:solidFill>
                  <a:schemeClr val="tx1"/>
                </a:solidFill>
                <a:latin typeface="Calibri Light" panose="020F0302020204030204" pitchFamily="34" charset="0"/>
              </a:rPr>
              <a:t>During</a:t>
            </a:r>
            <a:r>
              <a:rPr lang="cs-CZ" sz="2400" b="1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 </a:t>
            </a:r>
            <a:r>
              <a:rPr lang="cs-CZ" sz="2400" b="1" dirty="0" err="1" smtClean="0">
                <a:solidFill>
                  <a:schemeClr val="tx1"/>
                </a:solidFill>
                <a:latin typeface="Calibri Light" panose="020F0302020204030204" pitchFamily="34" charset="0"/>
              </a:rPr>
              <a:t>the</a:t>
            </a:r>
            <a:r>
              <a:rPr lang="cs-CZ" sz="2400" b="1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 </a:t>
            </a:r>
            <a:r>
              <a:rPr lang="cs-CZ" sz="2400" b="1" dirty="0" err="1" smtClean="0">
                <a:solidFill>
                  <a:schemeClr val="tx1"/>
                </a:solidFill>
                <a:latin typeface="Calibri Light" panose="020F0302020204030204" pitchFamily="34" charset="0"/>
              </a:rPr>
              <a:t>therapy</a:t>
            </a:r>
            <a:r>
              <a:rPr lang="cs-CZ" sz="2400" b="1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: </a:t>
            </a:r>
            <a:endParaRPr lang="cs-CZ" sz="2400" b="1" dirty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>
              <a:lnSpc>
                <a:spcPct val="150000"/>
              </a:lnSpc>
              <a:buFontTx/>
              <a:buChar char="-"/>
              <a:defRPr/>
            </a:pPr>
            <a:r>
              <a:rPr lang="cs-CZ" sz="2400" dirty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 </a:t>
            </a:r>
            <a:r>
              <a:rPr lang="cs-CZ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DM monitoring </a:t>
            </a:r>
            <a:r>
              <a:rPr lang="cs-CZ" sz="2400" dirty="0" err="1" smtClean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compensation</a:t>
            </a:r>
            <a:r>
              <a:rPr lang="cs-CZ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 </a:t>
            </a:r>
            <a:endParaRPr lang="cs-CZ" sz="2400" dirty="0">
              <a:solidFill>
                <a:schemeClr val="tx1"/>
              </a:solidFill>
              <a:latin typeface="Calibri Light" panose="020F0302020204030204" pitchFamily="34" charset="0"/>
              <a:cs typeface="Arial" charset="0"/>
            </a:endParaRPr>
          </a:p>
          <a:p>
            <a:pPr>
              <a:lnSpc>
                <a:spcPct val="150000"/>
              </a:lnSpc>
              <a:buFontTx/>
              <a:buChar char="-"/>
              <a:defRPr/>
            </a:pPr>
            <a:r>
              <a:rPr lang="cs-CZ" sz="2400" dirty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 monitoring </a:t>
            </a:r>
            <a:r>
              <a:rPr lang="cs-CZ" sz="2400" dirty="0" err="1" smtClean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of</a:t>
            </a:r>
            <a:r>
              <a:rPr lang="cs-CZ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mental</a:t>
            </a:r>
            <a:r>
              <a:rPr lang="cs-CZ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state</a:t>
            </a:r>
            <a:r>
              <a:rPr lang="cs-CZ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 </a:t>
            </a:r>
            <a:endParaRPr lang="cs-CZ" sz="2400" dirty="0">
              <a:solidFill>
                <a:schemeClr val="tx1"/>
              </a:solidFill>
              <a:latin typeface="Calibri Light" panose="020F0302020204030204" pitchFamily="34" charset="0"/>
              <a:cs typeface="Arial" charset="0"/>
            </a:endParaRPr>
          </a:p>
          <a:p>
            <a:pPr>
              <a:lnSpc>
                <a:spcPct val="150000"/>
              </a:lnSpc>
              <a:buFontTx/>
              <a:buChar char="-"/>
              <a:defRPr/>
            </a:pPr>
            <a:r>
              <a:rPr lang="cs-CZ" sz="2400" dirty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myopathy</a:t>
            </a:r>
            <a:r>
              <a:rPr lang="cs-CZ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 and </a:t>
            </a:r>
            <a:r>
              <a:rPr lang="cs-CZ" sz="2400" dirty="0" err="1" smtClean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osteporosis</a:t>
            </a:r>
            <a:r>
              <a:rPr lang="cs-CZ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prevention</a:t>
            </a:r>
            <a:r>
              <a:rPr lang="cs-CZ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 (K, Ca, </a:t>
            </a:r>
            <a:r>
              <a:rPr lang="cs-CZ" sz="2400" dirty="0" err="1" smtClean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rehab</a:t>
            </a:r>
            <a:r>
              <a:rPr lang="cs-CZ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., </a:t>
            </a:r>
            <a:r>
              <a:rPr lang="cs-CZ" sz="2400" dirty="0" err="1" smtClean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exercise</a:t>
            </a:r>
            <a:r>
              <a:rPr lang="cs-CZ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)</a:t>
            </a:r>
            <a:endParaRPr lang="cs-CZ" sz="2400" dirty="0">
              <a:solidFill>
                <a:schemeClr val="tx1"/>
              </a:solidFill>
              <a:latin typeface="Calibri Light" panose="020F0302020204030204" pitchFamily="34" charset="0"/>
              <a:cs typeface="Arial" charset="0"/>
            </a:endParaRPr>
          </a:p>
          <a:p>
            <a:pPr>
              <a:lnSpc>
                <a:spcPct val="150000"/>
              </a:lnSpc>
              <a:buFontTx/>
              <a:buChar char="-"/>
              <a:defRPr/>
            </a:pPr>
            <a:r>
              <a:rPr lang="cs-CZ" sz="2400" dirty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thromboembolic</a:t>
            </a:r>
            <a:r>
              <a:rPr lang="cs-CZ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prevention</a:t>
            </a:r>
            <a:endParaRPr lang="cs-CZ" sz="2400" dirty="0">
              <a:solidFill>
                <a:schemeClr val="tx1"/>
              </a:solidFill>
              <a:latin typeface="Calibri Light" panose="020F0302020204030204" pitchFamily="34" charset="0"/>
              <a:cs typeface="Arial" charset="0"/>
            </a:endParaRPr>
          </a:p>
          <a:p>
            <a:pPr>
              <a:lnSpc>
                <a:spcPct val="150000"/>
              </a:lnSpc>
              <a:buFontTx/>
              <a:buChar char="-"/>
              <a:defRPr/>
            </a:pPr>
            <a:r>
              <a:rPr lang="cs-CZ" sz="2400" dirty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consultation</a:t>
            </a:r>
            <a:r>
              <a:rPr lang="cs-CZ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the</a:t>
            </a:r>
            <a:r>
              <a:rPr lang="cs-CZ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 centre </a:t>
            </a:r>
            <a:r>
              <a:rPr lang="cs-CZ" sz="2400" dirty="0" err="1" smtClean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for</a:t>
            </a:r>
            <a:r>
              <a:rPr lang="cs-CZ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growth</a:t>
            </a:r>
            <a:r>
              <a:rPr lang="cs-CZ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 hormone </a:t>
            </a:r>
            <a:r>
              <a:rPr lang="cs-CZ" sz="2400" dirty="0" err="1" smtClean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treatment</a:t>
            </a:r>
            <a:r>
              <a:rPr lang="cs-CZ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 in  </a:t>
            </a:r>
          </a:p>
          <a:p>
            <a:pPr>
              <a:lnSpc>
                <a:spcPct val="150000"/>
              </a:lnSpc>
              <a:defRPr/>
            </a:pPr>
            <a:r>
              <a:rPr lang="cs-CZ" sz="2400" dirty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 </a:t>
            </a:r>
            <a:r>
              <a:rPr lang="cs-CZ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  </a:t>
            </a:r>
            <a:r>
              <a:rPr lang="cs-CZ" sz="2400" dirty="0" err="1" smtClean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pediatric</a:t>
            </a:r>
            <a:r>
              <a:rPr lang="cs-CZ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medicine</a:t>
            </a:r>
            <a:endParaRPr lang="cs-CZ" sz="2400" dirty="0">
              <a:solidFill>
                <a:schemeClr val="tx1"/>
              </a:solidFill>
              <a:latin typeface="Calibri Light" panose="020F0302020204030204" pitchFamily="34" charset="0"/>
              <a:cs typeface="Arial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130847" y="188913"/>
            <a:ext cx="8642350" cy="792162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400" dirty="0" err="1" smtClean="0">
                <a:solidFill>
                  <a:schemeClr val="tx1"/>
                </a:solidFill>
                <a:latin typeface="Calibri Light" panose="020F0302020204030204" pitchFamily="34" charset="0"/>
              </a:rPr>
              <a:t>Glucocorticoids</a:t>
            </a:r>
            <a:r>
              <a:rPr lang="cs-CZ" sz="44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 – </a:t>
            </a:r>
            <a:r>
              <a:rPr lang="cs-CZ" sz="4400" dirty="0" err="1" smtClean="0">
                <a:solidFill>
                  <a:schemeClr val="tx1"/>
                </a:solidFill>
                <a:latin typeface="Calibri Light" panose="020F0302020204030204" pitchFamily="34" charset="0"/>
              </a:rPr>
              <a:t>adverse</a:t>
            </a:r>
            <a:r>
              <a:rPr lang="cs-CZ" sz="44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 </a:t>
            </a:r>
            <a:r>
              <a:rPr lang="cs-CZ" sz="4400" dirty="0" err="1" smtClean="0">
                <a:solidFill>
                  <a:schemeClr val="tx1"/>
                </a:solidFill>
                <a:latin typeface="Calibri Light" panose="020F0302020204030204" pitchFamily="34" charset="0"/>
              </a:rPr>
              <a:t>events</a:t>
            </a:r>
            <a:endParaRPr lang="cs-CZ" sz="44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562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301132" y="1633863"/>
            <a:ext cx="11426270" cy="3832225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Prevention</a:t>
            </a:r>
            <a:endParaRPr lang="cs-CZ" sz="2400" b="1" dirty="0" smtClean="0">
              <a:solidFill>
                <a:schemeClr val="tx1"/>
              </a:solidFill>
              <a:latin typeface="Calibri Light" panose="020F0302020204030204" pitchFamily="34" charset="0"/>
              <a:cs typeface="Arial" charset="0"/>
            </a:endParaRPr>
          </a:p>
          <a:p>
            <a:pPr>
              <a:defRPr/>
            </a:pPr>
            <a:endParaRPr lang="cs-CZ" sz="2400" dirty="0">
              <a:solidFill>
                <a:schemeClr val="tx1"/>
              </a:solidFill>
              <a:latin typeface="Calibri Light" panose="020F0302020204030204" pitchFamily="34" charset="0"/>
              <a:cs typeface="Arial" charset="0"/>
            </a:endParaRPr>
          </a:p>
          <a:p>
            <a:pPr>
              <a:lnSpc>
                <a:spcPct val="150000"/>
              </a:lnSpc>
              <a:defRPr/>
            </a:pPr>
            <a:r>
              <a:rPr lang="cs-CZ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-	</a:t>
            </a:r>
            <a:r>
              <a:rPr lang="en-US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Application </a:t>
            </a:r>
            <a:r>
              <a:rPr lang="en-US" sz="2400" dirty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of the lowest effective </a:t>
            </a:r>
            <a:r>
              <a:rPr lang="en-US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dose</a:t>
            </a:r>
            <a:endParaRPr lang="cs-CZ" sz="2400" dirty="0" smtClean="0">
              <a:solidFill>
                <a:schemeClr val="tx1"/>
              </a:solidFill>
              <a:latin typeface="Calibri Light" panose="020F0302020204030204" pitchFamily="34" charset="0"/>
              <a:cs typeface="Arial" charset="0"/>
            </a:endParaRPr>
          </a:p>
          <a:p>
            <a:pPr>
              <a:lnSpc>
                <a:spcPct val="150000"/>
              </a:lnSpc>
              <a:defRPr/>
            </a:pPr>
            <a:r>
              <a:rPr lang="cs-CZ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-	</a:t>
            </a:r>
            <a:r>
              <a:rPr lang="en-US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If </a:t>
            </a:r>
            <a:r>
              <a:rPr lang="en-US" sz="2400" dirty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possible local </a:t>
            </a:r>
            <a:r>
              <a:rPr lang="en-US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applications</a:t>
            </a:r>
            <a:endParaRPr lang="cs-CZ" sz="2400" dirty="0" smtClean="0">
              <a:solidFill>
                <a:schemeClr val="tx1"/>
              </a:solidFill>
              <a:latin typeface="Calibri Light" panose="020F0302020204030204" pitchFamily="34" charset="0"/>
              <a:cs typeface="Arial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  <a:defRPr/>
            </a:pPr>
            <a:r>
              <a:rPr lang="cs-CZ" sz="2400" dirty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 </a:t>
            </a:r>
            <a:r>
              <a:rPr lang="cs-CZ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 	</a:t>
            </a:r>
            <a:r>
              <a:rPr lang="en-US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Combination </a:t>
            </a:r>
            <a:r>
              <a:rPr lang="en-US" sz="2400" dirty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with other </a:t>
            </a:r>
            <a:r>
              <a:rPr lang="en-US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drugs</a:t>
            </a:r>
            <a:endParaRPr lang="cs-CZ" sz="2400" dirty="0">
              <a:solidFill>
                <a:schemeClr val="tx1"/>
              </a:solidFill>
              <a:latin typeface="Calibri Light" panose="020F0302020204030204" pitchFamily="34" charset="0"/>
              <a:cs typeface="Arial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  <a:defRPr/>
            </a:pPr>
            <a:r>
              <a:rPr lang="cs-CZ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        C</a:t>
            </a:r>
            <a:r>
              <a:rPr lang="en-US" sz="2400" dirty="0" err="1" smtClean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ircadia</a:t>
            </a:r>
            <a:r>
              <a:rPr lang="cs-CZ" sz="2400" dirty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n</a:t>
            </a:r>
            <a:r>
              <a:rPr lang="en-US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therapy / alternating </a:t>
            </a:r>
            <a:r>
              <a:rPr lang="en-US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therapy</a:t>
            </a:r>
            <a:endParaRPr lang="cs-CZ" sz="2400" dirty="0" smtClean="0">
              <a:solidFill>
                <a:schemeClr val="tx1"/>
              </a:solidFill>
              <a:latin typeface="Calibri Light" panose="020F0302020204030204" pitchFamily="34" charset="0"/>
              <a:cs typeface="Arial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  <a:defRPr/>
            </a:pPr>
            <a:r>
              <a:rPr lang="cs-CZ" sz="2400" dirty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 </a:t>
            </a:r>
            <a:r>
              <a:rPr lang="cs-CZ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       </a:t>
            </a:r>
            <a:r>
              <a:rPr lang="en-US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Minimizing </a:t>
            </a:r>
            <a:r>
              <a:rPr lang="en-US" sz="2400" dirty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the use of depot </a:t>
            </a:r>
            <a:r>
              <a:rPr lang="cs-CZ" sz="2400" dirty="0" err="1" smtClean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medication</a:t>
            </a:r>
            <a:r>
              <a:rPr lang="en-US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 (circadian rhythm</a:t>
            </a:r>
            <a:r>
              <a:rPr lang="cs-CZ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disruption</a:t>
            </a:r>
            <a:r>
              <a:rPr lang="en-US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, </a:t>
            </a:r>
            <a:r>
              <a:rPr lang="en-US" sz="2400" dirty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local </a:t>
            </a:r>
            <a:r>
              <a:rPr lang="cs-CZ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   	</a:t>
            </a:r>
            <a:r>
              <a:rPr lang="en-US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trophic </a:t>
            </a:r>
            <a:r>
              <a:rPr lang="cs-CZ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changes </a:t>
            </a:r>
            <a:r>
              <a:rPr lang="en-US" sz="2400" dirty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after application)</a:t>
            </a:r>
            <a:endParaRPr lang="cs-CZ" sz="2400" dirty="0">
              <a:solidFill>
                <a:schemeClr val="tx1"/>
              </a:solidFill>
              <a:latin typeface="Calibri Light" panose="020F0302020204030204" pitchFamily="34" charset="0"/>
              <a:cs typeface="Arial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130846" y="188913"/>
            <a:ext cx="11356304" cy="792162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400" dirty="0" err="1" smtClean="0">
                <a:solidFill>
                  <a:schemeClr val="tx1"/>
                </a:solidFill>
                <a:latin typeface="Calibri Light" panose="020F0302020204030204" pitchFamily="34" charset="0"/>
              </a:rPr>
              <a:t>Glucocorticoids</a:t>
            </a:r>
            <a:r>
              <a:rPr lang="cs-CZ" sz="44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 – </a:t>
            </a:r>
            <a:r>
              <a:rPr lang="cs-CZ" sz="4400" dirty="0" err="1" smtClean="0">
                <a:solidFill>
                  <a:schemeClr val="tx1"/>
                </a:solidFill>
                <a:latin typeface="Calibri Light" panose="020F0302020204030204" pitchFamily="34" charset="0"/>
              </a:rPr>
              <a:t>adverse</a:t>
            </a:r>
            <a:r>
              <a:rPr lang="cs-CZ" sz="44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 </a:t>
            </a:r>
            <a:r>
              <a:rPr lang="cs-CZ" sz="4400" dirty="0" err="1" smtClean="0">
                <a:solidFill>
                  <a:schemeClr val="tx1"/>
                </a:solidFill>
                <a:latin typeface="Calibri Light" panose="020F0302020204030204" pitchFamily="34" charset="0"/>
              </a:rPr>
              <a:t>events</a:t>
            </a:r>
            <a:r>
              <a:rPr lang="cs-CZ" sz="44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 </a:t>
            </a:r>
            <a:r>
              <a:rPr lang="cs-CZ" sz="4400" dirty="0" err="1" smtClean="0">
                <a:solidFill>
                  <a:schemeClr val="tx1"/>
                </a:solidFill>
                <a:latin typeface="Calibri Light" panose="020F0302020204030204" pitchFamily="34" charset="0"/>
              </a:rPr>
              <a:t>preventio</a:t>
            </a:r>
            <a:r>
              <a:rPr lang="cs-CZ" sz="44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n</a:t>
            </a:r>
            <a:endParaRPr lang="cs-CZ" sz="44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77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325401" y="1181101"/>
            <a:ext cx="8642350" cy="5561013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3600" b="1" baseline="30000" dirty="0" err="1">
                <a:solidFill>
                  <a:schemeClr val="tx1"/>
                </a:solidFill>
                <a:latin typeface="+mj-lt"/>
                <a:cs typeface="Arial"/>
              </a:rPr>
              <a:t>Immunosuppression</a:t>
            </a:r>
            <a:endParaRPr lang="cs-CZ" sz="3600" b="1" baseline="30000" dirty="0">
              <a:solidFill>
                <a:schemeClr val="tx1"/>
              </a:solidFill>
              <a:latin typeface="+mj-lt"/>
              <a:cs typeface="Arial"/>
            </a:endParaRPr>
          </a:p>
          <a:p>
            <a:pPr>
              <a:defRPr/>
            </a:pPr>
            <a:r>
              <a:rPr lang="cs-CZ" sz="3600" baseline="30000" dirty="0" smtClean="0">
                <a:solidFill>
                  <a:schemeClr val="tx1"/>
                </a:solidFill>
                <a:latin typeface="+mj-lt"/>
                <a:cs typeface="Arial"/>
              </a:rPr>
              <a:t>- ↑ </a:t>
            </a:r>
            <a:r>
              <a:rPr lang="cs-CZ" sz="3600" baseline="30000" dirty="0">
                <a:solidFill>
                  <a:schemeClr val="tx1"/>
                </a:solidFill>
                <a:latin typeface="+mj-lt"/>
                <a:cs typeface="Arial"/>
              </a:rPr>
              <a:t>susceptibility to </a:t>
            </a:r>
            <a:r>
              <a:rPr lang="cs-CZ" sz="3600" baseline="30000" dirty="0" err="1">
                <a:solidFill>
                  <a:schemeClr val="tx1"/>
                </a:solidFill>
                <a:latin typeface="+mj-lt"/>
                <a:cs typeface="Arial"/>
              </a:rPr>
              <a:t>infections</a:t>
            </a:r>
            <a:r>
              <a:rPr lang="cs-CZ" sz="3600" baseline="30000" dirty="0">
                <a:solidFill>
                  <a:schemeClr val="tx1"/>
                </a:solidFill>
                <a:latin typeface="+mj-lt"/>
                <a:cs typeface="Arial"/>
              </a:rPr>
              <a:t>, </a:t>
            </a:r>
            <a:r>
              <a:rPr lang="cs-CZ" sz="3600" baseline="30000" dirty="0" err="1">
                <a:solidFill>
                  <a:schemeClr val="tx1"/>
                </a:solidFill>
                <a:latin typeface="+mj-lt"/>
                <a:cs typeface="Arial"/>
              </a:rPr>
              <a:t>activation</a:t>
            </a:r>
            <a:r>
              <a:rPr lang="cs-CZ" sz="3600" baseline="30000" dirty="0">
                <a:solidFill>
                  <a:schemeClr val="tx1"/>
                </a:solidFill>
                <a:latin typeface="+mj-lt"/>
                <a:cs typeface="Arial"/>
              </a:rPr>
              <a:t> </a:t>
            </a:r>
            <a:r>
              <a:rPr lang="cs-CZ" sz="3600" baseline="30000" dirty="0" err="1">
                <a:solidFill>
                  <a:schemeClr val="tx1"/>
                </a:solidFill>
                <a:latin typeface="+mj-lt"/>
                <a:cs typeface="Arial"/>
              </a:rPr>
              <a:t>of</a:t>
            </a:r>
            <a:r>
              <a:rPr lang="cs-CZ" sz="3600" baseline="30000" dirty="0">
                <a:solidFill>
                  <a:schemeClr val="tx1"/>
                </a:solidFill>
                <a:latin typeface="+mj-lt"/>
                <a:cs typeface="Arial"/>
              </a:rPr>
              <a:t> </a:t>
            </a:r>
            <a:r>
              <a:rPr lang="cs-CZ" sz="3600" baseline="30000" dirty="0" err="1">
                <a:solidFill>
                  <a:schemeClr val="tx1"/>
                </a:solidFill>
                <a:latin typeface="+mj-lt"/>
                <a:cs typeface="Arial"/>
              </a:rPr>
              <a:t>latent</a:t>
            </a:r>
            <a:r>
              <a:rPr lang="cs-CZ" sz="3600" baseline="30000" dirty="0">
                <a:solidFill>
                  <a:schemeClr val="tx1"/>
                </a:solidFill>
                <a:latin typeface="+mj-lt"/>
                <a:cs typeface="Arial"/>
              </a:rPr>
              <a:t> </a:t>
            </a:r>
            <a:r>
              <a:rPr lang="cs-CZ" sz="3600" baseline="30000" dirty="0" err="1">
                <a:solidFill>
                  <a:schemeClr val="tx1"/>
                </a:solidFill>
                <a:latin typeface="+mj-lt"/>
                <a:cs typeface="Arial"/>
              </a:rPr>
              <a:t>infections</a:t>
            </a:r>
            <a:endParaRPr lang="cs-CZ" sz="3600" baseline="30000" dirty="0">
              <a:solidFill>
                <a:schemeClr val="tx1"/>
              </a:solidFill>
              <a:latin typeface="+mj-lt"/>
              <a:cs typeface="Arial"/>
            </a:endParaRPr>
          </a:p>
          <a:p>
            <a:pPr>
              <a:defRPr/>
            </a:pPr>
            <a:r>
              <a:rPr lang="cs-CZ" sz="3600" baseline="30000" dirty="0" smtClean="0">
                <a:solidFill>
                  <a:schemeClr val="tx1"/>
                </a:solidFill>
                <a:latin typeface="+mj-lt"/>
                <a:cs typeface="Arial"/>
              </a:rPr>
              <a:t>- </a:t>
            </a:r>
            <a:r>
              <a:rPr lang="cs-CZ" sz="3600" baseline="30000" dirty="0" err="1" smtClean="0">
                <a:solidFill>
                  <a:schemeClr val="tx1"/>
                </a:solidFill>
                <a:latin typeface="+mj-lt"/>
                <a:cs typeface="Arial"/>
              </a:rPr>
              <a:t>Slow</a:t>
            </a:r>
            <a:r>
              <a:rPr lang="cs-CZ" sz="3600" baseline="30000" dirty="0" smtClean="0">
                <a:solidFill>
                  <a:schemeClr val="tx1"/>
                </a:solidFill>
                <a:latin typeface="+mj-lt"/>
                <a:cs typeface="Arial"/>
              </a:rPr>
              <a:t> </a:t>
            </a:r>
            <a:r>
              <a:rPr lang="cs-CZ" sz="3600" baseline="30000" dirty="0" err="1">
                <a:solidFill>
                  <a:schemeClr val="tx1"/>
                </a:solidFill>
                <a:latin typeface="+mj-lt"/>
                <a:cs typeface="Arial"/>
              </a:rPr>
              <a:t>wound</a:t>
            </a:r>
            <a:r>
              <a:rPr lang="cs-CZ" sz="3600" baseline="30000" dirty="0">
                <a:solidFill>
                  <a:schemeClr val="tx1"/>
                </a:solidFill>
                <a:latin typeface="+mj-lt"/>
                <a:cs typeface="Arial"/>
              </a:rPr>
              <a:t> </a:t>
            </a:r>
            <a:r>
              <a:rPr lang="cs-CZ" sz="3600" baseline="30000" dirty="0" err="1">
                <a:solidFill>
                  <a:schemeClr val="tx1"/>
                </a:solidFill>
                <a:latin typeface="+mj-lt"/>
                <a:cs typeface="Arial"/>
              </a:rPr>
              <a:t>healing</a:t>
            </a:r>
            <a:endParaRPr lang="cs-CZ" sz="3600" baseline="30000" dirty="0">
              <a:solidFill>
                <a:schemeClr val="tx1"/>
              </a:solidFill>
              <a:latin typeface="+mj-lt"/>
              <a:cs typeface="Arial"/>
            </a:endParaRPr>
          </a:p>
          <a:p>
            <a:pPr>
              <a:defRPr/>
            </a:pPr>
            <a:r>
              <a:rPr lang="cs-CZ" sz="3600" baseline="30000" dirty="0" smtClean="0">
                <a:solidFill>
                  <a:schemeClr val="tx1"/>
                </a:solidFill>
                <a:latin typeface="+mj-lt"/>
                <a:cs typeface="Arial"/>
              </a:rPr>
              <a:t>- </a:t>
            </a:r>
            <a:r>
              <a:rPr lang="cs-CZ" sz="3600" baseline="30000" dirty="0" err="1" smtClean="0">
                <a:solidFill>
                  <a:schemeClr val="tx1"/>
                </a:solidFill>
                <a:latin typeface="+mj-lt"/>
                <a:cs typeface="Arial"/>
              </a:rPr>
              <a:t>Even</a:t>
            </a:r>
            <a:r>
              <a:rPr lang="cs-CZ" sz="3600" baseline="30000" dirty="0" smtClean="0">
                <a:solidFill>
                  <a:schemeClr val="tx1"/>
                </a:solidFill>
                <a:latin typeface="+mj-lt"/>
                <a:cs typeface="Arial"/>
              </a:rPr>
              <a:t> </a:t>
            </a:r>
            <a:r>
              <a:rPr lang="cs-CZ" sz="3600" baseline="30000" dirty="0" err="1">
                <a:solidFill>
                  <a:schemeClr val="tx1"/>
                </a:solidFill>
                <a:latin typeface="+mj-lt"/>
                <a:cs typeface="Arial"/>
              </a:rPr>
              <a:t>with</a:t>
            </a:r>
            <a:r>
              <a:rPr lang="cs-CZ" sz="3600" baseline="30000" dirty="0">
                <a:solidFill>
                  <a:schemeClr val="tx1"/>
                </a:solidFill>
                <a:latin typeface="+mj-lt"/>
                <a:cs typeface="Arial"/>
              </a:rPr>
              <a:t> </a:t>
            </a:r>
            <a:r>
              <a:rPr lang="cs-CZ" sz="3600" baseline="30000" dirty="0" err="1">
                <a:solidFill>
                  <a:schemeClr val="tx1"/>
                </a:solidFill>
                <a:latin typeface="+mj-lt"/>
                <a:cs typeface="Arial"/>
              </a:rPr>
              <a:t>local</a:t>
            </a:r>
            <a:r>
              <a:rPr lang="cs-CZ" sz="3600" baseline="30000" dirty="0">
                <a:solidFill>
                  <a:schemeClr val="tx1"/>
                </a:solidFill>
                <a:latin typeface="+mj-lt"/>
                <a:cs typeface="Arial"/>
              </a:rPr>
              <a:t> </a:t>
            </a:r>
            <a:r>
              <a:rPr lang="cs-CZ" sz="3600" baseline="30000" dirty="0" err="1">
                <a:solidFill>
                  <a:schemeClr val="tx1"/>
                </a:solidFill>
                <a:latin typeface="+mj-lt"/>
                <a:cs typeface="Arial"/>
              </a:rPr>
              <a:t>administration</a:t>
            </a:r>
            <a:endParaRPr lang="cs-CZ" sz="3600" baseline="30000" dirty="0">
              <a:solidFill>
                <a:schemeClr val="tx1"/>
              </a:solidFill>
              <a:latin typeface="+mj-lt"/>
              <a:cs typeface="Arial"/>
            </a:endParaRPr>
          </a:p>
          <a:p>
            <a:pPr>
              <a:defRPr/>
            </a:pPr>
            <a:r>
              <a:rPr lang="cs-CZ" sz="3600" b="1" baseline="30000" dirty="0" err="1" smtClean="0">
                <a:solidFill>
                  <a:schemeClr val="tx1"/>
                </a:solidFill>
                <a:latin typeface="+mj-lt"/>
                <a:cs typeface="Arial"/>
              </a:rPr>
              <a:t>Supression</a:t>
            </a:r>
            <a:r>
              <a:rPr lang="cs-CZ" sz="3600" b="1" baseline="30000" dirty="0" smtClean="0">
                <a:solidFill>
                  <a:schemeClr val="tx1"/>
                </a:solidFill>
                <a:latin typeface="+mj-lt"/>
                <a:cs typeface="Arial"/>
              </a:rPr>
              <a:t> </a:t>
            </a:r>
            <a:r>
              <a:rPr lang="cs-CZ" sz="3600" b="1" baseline="30000" dirty="0" err="1">
                <a:solidFill>
                  <a:schemeClr val="tx1"/>
                </a:solidFill>
                <a:latin typeface="+mj-lt"/>
                <a:cs typeface="Arial"/>
              </a:rPr>
              <a:t>of</a:t>
            </a:r>
            <a:r>
              <a:rPr lang="cs-CZ" sz="3600" b="1" baseline="30000" dirty="0">
                <a:solidFill>
                  <a:schemeClr val="tx1"/>
                </a:solidFill>
                <a:latin typeface="+mj-lt"/>
                <a:cs typeface="Arial"/>
              </a:rPr>
              <a:t> </a:t>
            </a:r>
            <a:r>
              <a:rPr lang="cs-CZ" sz="3600" b="1" baseline="30000" dirty="0" err="1">
                <a:solidFill>
                  <a:schemeClr val="tx1"/>
                </a:solidFill>
                <a:latin typeface="+mj-lt"/>
                <a:cs typeface="Arial"/>
              </a:rPr>
              <a:t>endogenous</a:t>
            </a:r>
            <a:r>
              <a:rPr lang="cs-CZ" sz="3600" b="1" baseline="30000" dirty="0">
                <a:solidFill>
                  <a:schemeClr val="tx1"/>
                </a:solidFill>
                <a:latin typeface="+mj-lt"/>
                <a:cs typeface="Arial"/>
              </a:rPr>
              <a:t> </a:t>
            </a:r>
            <a:r>
              <a:rPr lang="cs-CZ" sz="3600" b="1" baseline="30000" dirty="0" err="1">
                <a:solidFill>
                  <a:schemeClr val="tx1"/>
                </a:solidFill>
                <a:latin typeface="+mj-lt"/>
                <a:cs typeface="Arial"/>
              </a:rPr>
              <a:t>glucocorticoid</a:t>
            </a:r>
            <a:r>
              <a:rPr lang="cs-CZ" sz="3600" b="1" baseline="30000" dirty="0">
                <a:solidFill>
                  <a:schemeClr val="tx1"/>
                </a:solidFill>
                <a:latin typeface="+mj-lt"/>
                <a:cs typeface="Arial"/>
              </a:rPr>
              <a:t> </a:t>
            </a:r>
            <a:r>
              <a:rPr lang="cs-CZ" sz="3600" b="1" baseline="30000" dirty="0" err="1">
                <a:solidFill>
                  <a:schemeClr val="tx1"/>
                </a:solidFill>
                <a:latin typeface="+mj-lt"/>
                <a:cs typeface="Arial"/>
              </a:rPr>
              <a:t>production</a:t>
            </a:r>
            <a:endParaRPr lang="cs-CZ" sz="3600" b="1" baseline="30000" dirty="0">
              <a:solidFill>
                <a:schemeClr val="tx1"/>
              </a:solidFill>
              <a:latin typeface="+mj-lt"/>
              <a:cs typeface="Arial"/>
            </a:endParaRPr>
          </a:p>
          <a:p>
            <a:pPr>
              <a:defRPr/>
            </a:pPr>
            <a:r>
              <a:rPr lang="cs-CZ" sz="3600" baseline="30000" dirty="0" smtClean="0">
                <a:solidFill>
                  <a:schemeClr val="tx1"/>
                </a:solidFill>
                <a:latin typeface="+mj-lt"/>
                <a:cs typeface="Arial"/>
              </a:rPr>
              <a:t>- </a:t>
            </a:r>
            <a:r>
              <a:rPr lang="cs-CZ" sz="3600" baseline="30000" dirty="0" err="1" smtClean="0">
                <a:solidFill>
                  <a:schemeClr val="tx1"/>
                </a:solidFill>
                <a:latin typeface="+mj-lt"/>
                <a:cs typeface="Arial"/>
              </a:rPr>
              <a:t>Acute</a:t>
            </a:r>
            <a:r>
              <a:rPr lang="cs-CZ" sz="3600" baseline="30000" dirty="0" smtClean="0">
                <a:solidFill>
                  <a:schemeClr val="tx1"/>
                </a:solidFill>
                <a:latin typeface="+mj-lt"/>
                <a:cs typeface="Arial"/>
              </a:rPr>
              <a:t> </a:t>
            </a:r>
            <a:r>
              <a:rPr lang="cs-CZ" sz="3600" baseline="30000" dirty="0" err="1">
                <a:solidFill>
                  <a:schemeClr val="tx1"/>
                </a:solidFill>
                <a:latin typeface="+mj-lt"/>
                <a:cs typeface="Arial"/>
              </a:rPr>
              <a:t>inadequacy</a:t>
            </a:r>
            <a:r>
              <a:rPr lang="cs-CZ" sz="3600" baseline="30000" dirty="0">
                <a:solidFill>
                  <a:schemeClr val="tx1"/>
                </a:solidFill>
                <a:latin typeface="+mj-lt"/>
                <a:cs typeface="Arial"/>
              </a:rPr>
              <a:t> </a:t>
            </a:r>
            <a:r>
              <a:rPr lang="cs-CZ" sz="3600" baseline="30000" dirty="0" err="1">
                <a:solidFill>
                  <a:schemeClr val="tx1"/>
                </a:solidFill>
                <a:latin typeface="+mj-lt"/>
                <a:cs typeface="Arial"/>
              </a:rPr>
              <a:t>when</a:t>
            </a:r>
            <a:r>
              <a:rPr lang="cs-CZ" sz="3600" baseline="30000" dirty="0">
                <a:solidFill>
                  <a:schemeClr val="tx1"/>
                </a:solidFill>
                <a:latin typeface="+mj-lt"/>
                <a:cs typeface="Arial"/>
              </a:rPr>
              <a:t> </a:t>
            </a:r>
            <a:r>
              <a:rPr lang="cs-CZ" sz="3600" baseline="30000" dirty="0" err="1">
                <a:solidFill>
                  <a:schemeClr val="tx1"/>
                </a:solidFill>
                <a:latin typeface="+mj-lt"/>
                <a:cs typeface="Arial"/>
              </a:rPr>
              <a:t>suddenly</a:t>
            </a:r>
            <a:r>
              <a:rPr lang="cs-CZ" sz="3600" baseline="30000" dirty="0">
                <a:solidFill>
                  <a:schemeClr val="tx1"/>
                </a:solidFill>
                <a:latin typeface="+mj-lt"/>
                <a:cs typeface="Arial"/>
              </a:rPr>
              <a:t> </a:t>
            </a:r>
            <a:r>
              <a:rPr lang="cs-CZ" sz="3600" baseline="30000" dirty="0" err="1">
                <a:solidFill>
                  <a:schemeClr val="tx1"/>
                </a:solidFill>
                <a:latin typeface="+mj-lt"/>
                <a:cs typeface="Arial"/>
              </a:rPr>
              <a:t>discontinuing</a:t>
            </a:r>
            <a:r>
              <a:rPr lang="cs-CZ" sz="3600" baseline="30000" dirty="0">
                <a:solidFill>
                  <a:schemeClr val="tx1"/>
                </a:solidFill>
                <a:latin typeface="+mj-lt"/>
                <a:cs typeface="Arial"/>
              </a:rPr>
              <a:t> </a:t>
            </a:r>
            <a:r>
              <a:rPr lang="cs-CZ" sz="3600" baseline="30000" dirty="0" err="1">
                <a:solidFill>
                  <a:schemeClr val="tx1"/>
                </a:solidFill>
                <a:latin typeface="+mj-lt"/>
                <a:cs typeface="Arial"/>
              </a:rPr>
              <a:t>higher</a:t>
            </a:r>
            <a:r>
              <a:rPr lang="cs-CZ" sz="3600" baseline="30000" dirty="0">
                <a:solidFill>
                  <a:schemeClr val="tx1"/>
                </a:solidFill>
                <a:latin typeface="+mj-lt"/>
                <a:cs typeface="Arial"/>
              </a:rPr>
              <a:t> </a:t>
            </a:r>
            <a:r>
              <a:rPr lang="cs-CZ" sz="3600" baseline="30000" dirty="0" err="1">
                <a:solidFill>
                  <a:schemeClr val="tx1"/>
                </a:solidFill>
                <a:latin typeface="+mj-lt"/>
                <a:cs typeface="Arial"/>
              </a:rPr>
              <a:t>doses</a:t>
            </a:r>
            <a:endParaRPr lang="cs-CZ" sz="3600" baseline="30000" dirty="0">
              <a:solidFill>
                <a:schemeClr val="tx1"/>
              </a:solidFill>
              <a:latin typeface="+mj-lt"/>
              <a:cs typeface="Arial"/>
            </a:endParaRPr>
          </a:p>
          <a:p>
            <a:pPr>
              <a:defRPr/>
            </a:pPr>
            <a:r>
              <a:rPr lang="cs-CZ" sz="3600" baseline="30000" dirty="0" smtClean="0">
                <a:solidFill>
                  <a:schemeClr val="tx1"/>
                </a:solidFill>
                <a:latin typeface="+mj-lt"/>
                <a:cs typeface="Arial"/>
              </a:rPr>
              <a:t>- </a:t>
            </a:r>
            <a:r>
              <a:rPr lang="cs-CZ" sz="3600" baseline="30000" dirty="0" err="1" smtClean="0">
                <a:solidFill>
                  <a:schemeClr val="tx1"/>
                </a:solidFill>
                <a:latin typeface="+mj-lt"/>
                <a:cs typeface="Arial"/>
              </a:rPr>
              <a:t>Prevention</a:t>
            </a:r>
            <a:r>
              <a:rPr lang="cs-CZ" sz="3600" baseline="30000" dirty="0" smtClean="0">
                <a:solidFill>
                  <a:schemeClr val="tx1"/>
                </a:solidFill>
                <a:latin typeface="+mj-lt"/>
                <a:cs typeface="Arial"/>
              </a:rPr>
              <a:t> </a:t>
            </a:r>
            <a:r>
              <a:rPr lang="cs-CZ" sz="3600" baseline="30000" dirty="0">
                <a:solidFill>
                  <a:schemeClr val="tx1"/>
                </a:solidFill>
                <a:latin typeface="+mj-lt"/>
                <a:cs typeface="Arial"/>
              </a:rPr>
              <a:t>= </a:t>
            </a:r>
            <a:r>
              <a:rPr lang="cs-CZ" sz="3600" baseline="30000" dirty="0" err="1">
                <a:solidFill>
                  <a:schemeClr val="tx1"/>
                </a:solidFill>
                <a:latin typeface="+mj-lt"/>
                <a:cs typeface="Arial"/>
              </a:rPr>
              <a:t>complete</a:t>
            </a:r>
            <a:r>
              <a:rPr lang="cs-CZ" sz="3600" baseline="30000" dirty="0">
                <a:solidFill>
                  <a:schemeClr val="tx1"/>
                </a:solidFill>
                <a:latin typeface="+mj-lt"/>
                <a:cs typeface="Arial"/>
              </a:rPr>
              <a:t> </a:t>
            </a:r>
            <a:r>
              <a:rPr lang="cs-CZ" sz="3600" baseline="30000" dirty="0" err="1">
                <a:solidFill>
                  <a:schemeClr val="tx1"/>
                </a:solidFill>
                <a:latin typeface="+mj-lt"/>
                <a:cs typeface="Arial"/>
              </a:rPr>
              <a:t>therapy</a:t>
            </a:r>
            <a:r>
              <a:rPr lang="cs-CZ" sz="3600" baseline="30000" dirty="0">
                <a:solidFill>
                  <a:schemeClr val="tx1"/>
                </a:solidFill>
                <a:latin typeface="+mj-lt"/>
                <a:cs typeface="Arial"/>
              </a:rPr>
              <a:t> by </a:t>
            </a:r>
            <a:r>
              <a:rPr lang="cs-CZ" sz="3600" baseline="30000" dirty="0" err="1">
                <a:solidFill>
                  <a:schemeClr val="tx1"/>
                </a:solidFill>
                <a:latin typeface="+mj-lt"/>
                <a:cs typeface="Arial"/>
              </a:rPr>
              <a:t>gradual</a:t>
            </a:r>
            <a:r>
              <a:rPr lang="cs-CZ" sz="3600" baseline="30000" dirty="0">
                <a:solidFill>
                  <a:schemeClr val="tx1"/>
                </a:solidFill>
                <a:latin typeface="+mj-lt"/>
                <a:cs typeface="Arial"/>
              </a:rPr>
              <a:t> dose </a:t>
            </a:r>
            <a:r>
              <a:rPr lang="cs-CZ" sz="3600" baseline="30000" dirty="0" err="1">
                <a:solidFill>
                  <a:schemeClr val="tx1"/>
                </a:solidFill>
                <a:latin typeface="+mj-lt"/>
                <a:cs typeface="Arial"/>
              </a:rPr>
              <a:t>reduction</a:t>
            </a:r>
            <a:endParaRPr lang="cs-CZ" sz="3600" baseline="30000" dirty="0">
              <a:solidFill>
                <a:schemeClr val="tx1"/>
              </a:solidFill>
              <a:latin typeface="+mj-lt"/>
              <a:cs typeface="Arial"/>
            </a:endParaRPr>
          </a:p>
          <a:p>
            <a:pPr>
              <a:defRPr/>
            </a:pPr>
            <a:r>
              <a:rPr lang="cs-CZ" sz="3600" b="1" baseline="30000" dirty="0" err="1">
                <a:solidFill>
                  <a:schemeClr val="tx1"/>
                </a:solidFill>
                <a:latin typeface="+mj-lt"/>
                <a:cs typeface="Arial"/>
              </a:rPr>
              <a:t>Osteoporosis</a:t>
            </a:r>
            <a:endParaRPr lang="cs-CZ" sz="3600" b="1" baseline="30000" dirty="0">
              <a:solidFill>
                <a:schemeClr val="tx1"/>
              </a:solidFill>
              <a:latin typeface="+mj-lt"/>
              <a:cs typeface="Arial"/>
            </a:endParaRPr>
          </a:p>
          <a:p>
            <a:pPr>
              <a:defRPr/>
            </a:pPr>
            <a:r>
              <a:rPr lang="cs-CZ" sz="3600" baseline="30000" dirty="0" smtClean="0">
                <a:solidFill>
                  <a:schemeClr val="tx1"/>
                </a:solidFill>
                <a:latin typeface="+mj-lt"/>
                <a:cs typeface="Arial"/>
              </a:rPr>
              <a:t>- Risk </a:t>
            </a:r>
            <a:r>
              <a:rPr lang="cs-CZ" sz="3600" baseline="30000" dirty="0" err="1">
                <a:solidFill>
                  <a:schemeClr val="tx1"/>
                </a:solidFill>
                <a:latin typeface="+mj-lt"/>
                <a:cs typeface="Arial"/>
              </a:rPr>
              <a:t>only</a:t>
            </a:r>
            <a:r>
              <a:rPr lang="cs-CZ" sz="3600" baseline="30000" dirty="0">
                <a:solidFill>
                  <a:schemeClr val="tx1"/>
                </a:solidFill>
                <a:latin typeface="+mj-lt"/>
                <a:cs typeface="Arial"/>
              </a:rPr>
              <a:t> </a:t>
            </a:r>
            <a:r>
              <a:rPr lang="cs-CZ" sz="3600" baseline="30000" dirty="0" err="1">
                <a:solidFill>
                  <a:schemeClr val="tx1"/>
                </a:solidFill>
                <a:latin typeface="+mj-lt"/>
                <a:cs typeface="Arial"/>
              </a:rPr>
              <a:t>for</a:t>
            </a:r>
            <a:r>
              <a:rPr lang="cs-CZ" sz="3600" baseline="30000" dirty="0">
                <a:solidFill>
                  <a:schemeClr val="tx1"/>
                </a:solidFill>
                <a:latin typeface="+mj-lt"/>
                <a:cs typeface="Arial"/>
              </a:rPr>
              <a:t> </a:t>
            </a:r>
            <a:r>
              <a:rPr lang="cs-CZ" sz="3600" baseline="30000" dirty="0" err="1">
                <a:solidFill>
                  <a:schemeClr val="tx1"/>
                </a:solidFill>
                <a:latin typeface="+mj-lt"/>
                <a:cs typeface="Arial"/>
              </a:rPr>
              <a:t>chronic</a:t>
            </a:r>
            <a:r>
              <a:rPr lang="cs-CZ" sz="3600" baseline="30000" dirty="0">
                <a:solidFill>
                  <a:schemeClr val="tx1"/>
                </a:solidFill>
                <a:latin typeface="+mj-lt"/>
                <a:cs typeface="Arial"/>
              </a:rPr>
              <a:t> </a:t>
            </a:r>
            <a:r>
              <a:rPr lang="cs-CZ" sz="3600" baseline="30000" dirty="0" err="1">
                <a:solidFill>
                  <a:schemeClr val="tx1"/>
                </a:solidFill>
                <a:latin typeface="+mj-lt"/>
                <a:cs typeface="Arial"/>
              </a:rPr>
              <a:t>therapy</a:t>
            </a:r>
            <a:endParaRPr lang="cs-CZ" sz="3600" baseline="30000" dirty="0">
              <a:solidFill>
                <a:schemeClr val="tx1"/>
              </a:solidFill>
              <a:latin typeface="+mj-lt"/>
              <a:cs typeface="Arial"/>
            </a:endParaRPr>
          </a:p>
          <a:p>
            <a:pPr>
              <a:defRPr/>
            </a:pPr>
            <a:r>
              <a:rPr lang="cs-CZ" sz="3600" baseline="30000" dirty="0" smtClean="0">
                <a:solidFill>
                  <a:schemeClr val="tx1"/>
                </a:solidFill>
                <a:latin typeface="+mj-lt"/>
                <a:cs typeface="Arial"/>
              </a:rPr>
              <a:t>- </a:t>
            </a:r>
            <a:r>
              <a:rPr lang="cs-CZ" sz="3600" baseline="30000" dirty="0" err="1" smtClean="0">
                <a:solidFill>
                  <a:schemeClr val="tx1"/>
                </a:solidFill>
                <a:latin typeface="+mj-lt"/>
                <a:cs typeface="Arial"/>
              </a:rPr>
              <a:t>Densitometric</a:t>
            </a:r>
            <a:r>
              <a:rPr lang="cs-CZ" sz="3600" baseline="30000" dirty="0" smtClean="0">
                <a:solidFill>
                  <a:schemeClr val="tx1"/>
                </a:solidFill>
                <a:latin typeface="+mj-lt"/>
                <a:cs typeface="Arial"/>
              </a:rPr>
              <a:t> </a:t>
            </a:r>
            <a:r>
              <a:rPr lang="cs-CZ" sz="3600" baseline="30000" dirty="0" err="1">
                <a:solidFill>
                  <a:schemeClr val="tx1"/>
                </a:solidFill>
                <a:latin typeface="+mj-lt"/>
                <a:cs typeface="Arial"/>
              </a:rPr>
              <a:t>examination</a:t>
            </a:r>
            <a:endParaRPr lang="cs-CZ" sz="3600" baseline="30000" dirty="0">
              <a:solidFill>
                <a:schemeClr val="tx1"/>
              </a:solidFill>
              <a:latin typeface="+mj-lt"/>
              <a:cs typeface="Arial"/>
            </a:endParaRPr>
          </a:p>
          <a:p>
            <a:pPr>
              <a:defRPr/>
            </a:pPr>
            <a:r>
              <a:rPr lang="cs-CZ" sz="3600" b="1" baseline="30000" dirty="0" err="1">
                <a:solidFill>
                  <a:schemeClr val="tx1"/>
                </a:solidFill>
                <a:latin typeface="+mj-lt"/>
                <a:cs typeface="Arial"/>
              </a:rPr>
              <a:t>Mineralocorticoid</a:t>
            </a:r>
            <a:r>
              <a:rPr lang="cs-CZ" sz="3600" b="1" baseline="30000" dirty="0">
                <a:solidFill>
                  <a:schemeClr val="tx1"/>
                </a:solidFill>
                <a:latin typeface="+mj-lt"/>
                <a:cs typeface="Arial"/>
              </a:rPr>
              <a:t> </a:t>
            </a:r>
            <a:r>
              <a:rPr lang="cs-CZ" sz="3600" b="1" baseline="30000" dirty="0" err="1">
                <a:solidFill>
                  <a:schemeClr val="tx1"/>
                </a:solidFill>
                <a:latin typeface="+mj-lt"/>
                <a:cs typeface="Arial"/>
              </a:rPr>
              <a:t>effect</a:t>
            </a:r>
            <a:endParaRPr lang="cs-CZ" sz="3600" b="1" baseline="30000" dirty="0">
              <a:solidFill>
                <a:schemeClr val="tx1"/>
              </a:solidFill>
              <a:latin typeface="+mj-lt"/>
              <a:cs typeface="Arial"/>
            </a:endParaRPr>
          </a:p>
          <a:p>
            <a:pPr>
              <a:defRPr/>
            </a:pPr>
            <a:r>
              <a:rPr lang="cs-CZ" sz="3600" baseline="30000" dirty="0" smtClean="0">
                <a:solidFill>
                  <a:schemeClr val="tx1"/>
                </a:solidFill>
                <a:latin typeface="+mj-lt"/>
                <a:cs typeface="Arial"/>
              </a:rPr>
              <a:t>- </a:t>
            </a:r>
            <a:r>
              <a:rPr lang="cs-CZ" sz="3600" baseline="30000" dirty="0" err="1" smtClean="0">
                <a:solidFill>
                  <a:schemeClr val="tx1"/>
                </a:solidFill>
                <a:latin typeface="+mj-lt"/>
                <a:cs typeface="Arial"/>
              </a:rPr>
              <a:t>Water</a:t>
            </a:r>
            <a:r>
              <a:rPr lang="cs-CZ" sz="3600" baseline="30000" dirty="0" smtClean="0">
                <a:solidFill>
                  <a:schemeClr val="tx1"/>
                </a:solidFill>
                <a:latin typeface="+mj-lt"/>
                <a:cs typeface="Arial"/>
              </a:rPr>
              <a:t> </a:t>
            </a:r>
            <a:r>
              <a:rPr lang="cs-CZ" sz="3600" baseline="30000" dirty="0" err="1">
                <a:solidFill>
                  <a:schemeClr val="tx1"/>
                </a:solidFill>
                <a:latin typeface="+mj-lt"/>
                <a:cs typeface="Arial"/>
              </a:rPr>
              <a:t>retention</a:t>
            </a:r>
            <a:r>
              <a:rPr lang="cs-CZ" sz="3600" baseline="30000" dirty="0">
                <a:solidFill>
                  <a:schemeClr val="tx1"/>
                </a:solidFill>
                <a:latin typeface="+mj-lt"/>
                <a:cs typeface="Arial"/>
              </a:rPr>
              <a:t> and Na +</a:t>
            </a:r>
          </a:p>
          <a:p>
            <a:pPr>
              <a:defRPr/>
            </a:pPr>
            <a:r>
              <a:rPr lang="cs-CZ" sz="3600" baseline="30000" dirty="0" smtClean="0">
                <a:solidFill>
                  <a:schemeClr val="tx1"/>
                </a:solidFill>
                <a:latin typeface="+mj-lt"/>
                <a:cs typeface="Arial"/>
              </a:rPr>
              <a:t>- ↑ </a:t>
            </a:r>
            <a:r>
              <a:rPr lang="cs-CZ" sz="3600" baseline="30000" dirty="0">
                <a:solidFill>
                  <a:schemeClr val="tx1"/>
                </a:solidFill>
                <a:latin typeface="+mj-lt"/>
                <a:cs typeface="Arial"/>
              </a:rPr>
              <a:t>TK, </a:t>
            </a:r>
            <a:r>
              <a:rPr lang="cs-CZ" sz="3600" baseline="30000" dirty="0" err="1">
                <a:solidFill>
                  <a:schemeClr val="tx1"/>
                </a:solidFill>
                <a:latin typeface="+mj-lt"/>
                <a:cs typeface="Arial"/>
              </a:rPr>
              <a:t>loss</a:t>
            </a:r>
            <a:r>
              <a:rPr lang="cs-CZ" sz="3600" baseline="30000" dirty="0">
                <a:solidFill>
                  <a:schemeClr val="tx1"/>
                </a:solidFill>
                <a:latin typeface="+mj-lt"/>
                <a:cs typeface="Arial"/>
              </a:rPr>
              <a:t> </a:t>
            </a:r>
            <a:r>
              <a:rPr lang="cs-CZ" sz="3600" baseline="30000" dirty="0" err="1">
                <a:solidFill>
                  <a:schemeClr val="tx1"/>
                </a:solidFill>
                <a:latin typeface="+mj-lt"/>
                <a:cs typeface="Arial"/>
              </a:rPr>
              <a:t>of</a:t>
            </a:r>
            <a:r>
              <a:rPr lang="cs-CZ" sz="3600" baseline="30000" dirty="0">
                <a:solidFill>
                  <a:schemeClr val="tx1"/>
                </a:solidFill>
                <a:latin typeface="+mj-lt"/>
                <a:cs typeface="Arial"/>
              </a:rPr>
              <a:t> K +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130847" y="188913"/>
            <a:ext cx="8642350" cy="792162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400" dirty="0" err="1" smtClean="0">
                <a:solidFill>
                  <a:schemeClr val="tx1"/>
                </a:solidFill>
                <a:latin typeface="Calibri Light" panose="020F0302020204030204" pitchFamily="34" charset="0"/>
              </a:rPr>
              <a:t>Glucocorticoids</a:t>
            </a:r>
            <a:r>
              <a:rPr lang="cs-CZ" sz="44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 – </a:t>
            </a:r>
            <a:r>
              <a:rPr lang="cs-CZ" sz="4400" dirty="0" err="1" smtClean="0">
                <a:solidFill>
                  <a:schemeClr val="tx1"/>
                </a:solidFill>
                <a:latin typeface="Calibri Light" panose="020F0302020204030204" pitchFamily="34" charset="0"/>
              </a:rPr>
              <a:t>adverse</a:t>
            </a:r>
            <a:r>
              <a:rPr lang="cs-CZ" sz="44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 </a:t>
            </a:r>
            <a:r>
              <a:rPr lang="cs-CZ" sz="4400" dirty="0" err="1" smtClean="0">
                <a:solidFill>
                  <a:schemeClr val="tx1"/>
                </a:solidFill>
                <a:latin typeface="Calibri Light" panose="020F0302020204030204" pitchFamily="34" charset="0"/>
              </a:rPr>
              <a:t>events</a:t>
            </a:r>
            <a:endParaRPr lang="cs-CZ" sz="44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113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325402" y="1181101"/>
            <a:ext cx="8642350" cy="5561013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2400" dirty="0" err="1">
                <a:solidFill>
                  <a:schemeClr val="tx1"/>
                </a:solidFill>
                <a:latin typeface="+mj-lt"/>
                <a:cs typeface="Arial"/>
              </a:rPr>
              <a:t>Hyperglycemia</a:t>
            </a:r>
            <a:r>
              <a:rPr lang="cs-CZ" sz="2400" dirty="0">
                <a:solidFill>
                  <a:schemeClr val="tx1"/>
                </a:solidFill>
                <a:latin typeface="+mj-lt"/>
                <a:cs typeface="Arial"/>
              </a:rPr>
              <a:t>, </a:t>
            </a:r>
            <a:r>
              <a:rPr lang="cs-CZ" sz="2400" dirty="0" err="1">
                <a:solidFill>
                  <a:schemeClr val="tx1"/>
                </a:solidFill>
                <a:latin typeface="+mj-lt"/>
                <a:cs typeface="Arial"/>
              </a:rPr>
              <a:t>steroidal</a:t>
            </a:r>
            <a:r>
              <a:rPr lang="cs-CZ" sz="2400" dirty="0">
                <a:solidFill>
                  <a:schemeClr val="tx1"/>
                </a:solidFill>
                <a:latin typeface="+mj-lt"/>
                <a:cs typeface="Arial"/>
              </a:rPr>
              <a:t> diabetes</a:t>
            </a:r>
          </a:p>
          <a:p>
            <a:pPr>
              <a:defRPr/>
            </a:pPr>
            <a:endParaRPr lang="cs-CZ" sz="2400" dirty="0">
              <a:solidFill>
                <a:schemeClr val="tx1"/>
              </a:solidFill>
              <a:latin typeface="+mj-lt"/>
              <a:cs typeface="Arial"/>
            </a:endParaRPr>
          </a:p>
          <a:p>
            <a:pPr>
              <a:defRPr/>
            </a:pPr>
            <a:r>
              <a:rPr lang="cs-CZ" sz="2400" dirty="0" err="1">
                <a:solidFill>
                  <a:schemeClr val="tx1"/>
                </a:solidFill>
                <a:latin typeface="+mj-lt"/>
                <a:cs typeface="Arial"/>
              </a:rPr>
              <a:t>Muscle</a:t>
            </a:r>
            <a:r>
              <a:rPr lang="cs-CZ" sz="2400" dirty="0">
                <a:solidFill>
                  <a:schemeClr val="tx1"/>
                </a:solidFill>
                <a:latin typeface="+mj-lt"/>
                <a:cs typeface="Arial"/>
              </a:rPr>
              <a:t> </a:t>
            </a:r>
            <a:r>
              <a:rPr lang="cs-CZ" sz="2400" dirty="0" err="1">
                <a:solidFill>
                  <a:schemeClr val="tx1"/>
                </a:solidFill>
                <a:latin typeface="+mj-lt"/>
                <a:cs typeface="Arial"/>
              </a:rPr>
              <a:t>weakness</a:t>
            </a:r>
            <a:r>
              <a:rPr lang="cs-CZ" sz="2400" dirty="0">
                <a:solidFill>
                  <a:schemeClr val="tx1"/>
                </a:solidFill>
                <a:latin typeface="+mj-lt"/>
                <a:cs typeface="Arial"/>
              </a:rPr>
              <a:t>, </a:t>
            </a:r>
            <a:r>
              <a:rPr lang="cs-CZ" sz="2400" dirty="0" err="1">
                <a:solidFill>
                  <a:schemeClr val="tx1"/>
                </a:solidFill>
                <a:latin typeface="+mj-lt"/>
                <a:cs typeface="Arial"/>
              </a:rPr>
              <a:t>myopathy</a:t>
            </a:r>
            <a:r>
              <a:rPr lang="cs-CZ" sz="2400" dirty="0">
                <a:solidFill>
                  <a:schemeClr val="tx1"/>
                </a:solidFill>
                <a:latin typeface="+mj-lt"/>
                <a:cs typeface="Arial"/>
              </a:rPr>
              <a:t>, </a:t>
            </a:r>
            <a:r>
              <a:rPr lang="cs-CZ" sz="2400" dirty="0" err="1">
                <a:solidFill>
                  <a:schemeClr val="tx1"/>
                </a:solidFill>
                <a:latin typeface="+mj-lt"/>
                <a:cs typeface="Arial"/>
              </a:rPr>
              <a:t>atrophy</a:t>
            </a:r>
            <a:endParaRPr lang="cs-CZ" sz="2400" dirty="0">
              <a:solidFill>
                <a:schemeClr val="tx1"/>
              </a:solidFill>
              <a:latin typeface="+mj-lt"/>
              <a:cs typeface="Arial"/>
            </a:endParaRPr>
          </a:p>
          <a:p>
            <a:pPr>
              <a:defRPr/>
            </a:pPr>
            <a:endParaRPr lang="cs-CZ" sz="2400" dirty="0">
              <a:solidFill>
                <a:schemeClr val="tx1"/>
              </a:solidFill>
              <a:latin typeface="+mj-lt"/>
              <a:cs typeface="Arial"/>
            </a:endParaRPr>
          </a:p>
          <a:p>
            <a:pPr>
              <a:defRPr/>
            </a:pPr>
            <a:r>
              <a:rPr lang="cs-CZ" sz="2400" dirty="0" err="1">
                <a:solidFill>
                  <a:schemeClr val="tx1"/>
                </a:solidFill>
                <a:latin typeface="+mj-lt"/>
                <a:cs typeface="Arial"/>
              </a:rPr>
              <a:t>Psychotropic</a:t>
            </a:r>
            <a:r>
              <a:rPr lang="cs-CZ" sz="2400" dirty="0">
                <a:solidFill>
                  <a:schemeClr val="tx1"/>
                </a:solidFill>
                <a:latin typeface="+mj-lt"/>
                <a:cs typeface="Arial"/>
              </a:rPr>
              <a:t> </a:t>
            </a:r>
            <a:r>
              <a:rPr lang="cs-CZ" sz="2400" dirty="0" err="1">
                <a:solidFill>
                  <a:schemeClr val="tx1"/>
                </a:solidFill>
                <a:latin typeface="+mj-lt"/>
                <a:cs typeface="Arial"/>
              </a:rPr>
              <a:t>effects</a:t>
            </a:r>
            <a:endParaRPr lang="cs-CZ" sz="2400" dirty="0">
              <a:solidFill>
                <a:schemeClr val="tx1"/>
              </a:solidFill>
              <a:latin typeface="+mj-lt"/>
              <a:cs typeface="Arial"/>
            </a:endParaRPr>
          </a:p>
          <a:p>
            <a:pPr>
              <a:defRPr/>
            </a:pPr>
            <a:r>
              <a:rPr lang="cs-CZ" sz="2400" dirty="0" err="1">
                <a:solidFill>
                  <a:schemeClr val="tx1"/>
                </a:solidFill>
                <a:latin typeface="+mj-lt"/>
                <a:cs typeface="Arial"/>
              </a:rPr>
              <a:t>Insomnia</a:t>
            </a:r>
            <a:r>
              <a:rPr lang="cs-CZ" sz="2400" dirty="0">
                <a:solidFill>
                  <a:schemeClr val="tx1"/>
                </a:solidFill>
                <a:latin typeface="+mj-lt"/>
                <a:cs typeface="Arial"/>
              </a:rPr>
              <a:t>, motor </a:t>
            </a:r>
            <a:r>
              <a:rPr lang="cs-CZ" sz="2400" dirty="0" err="1">
                <a:solidFill>
                  <a:schemeClr val="tx1"/>
                </a:solidFill>
                <a:latin typeface="+mj-lt"/>
                <a:cs typeface="Arial"/>
              </a:rPr>
              <a:t>agitation</a:t>
            </a:r>
            <a:r>
              <a:rPr lang="cs-CZ" sz="2400" dirty="0">
                <a:solidFill>
                  <a:schemeClr val="tx1"/>
                </a:solidFill>
                <a:latin typeface="+mj-lt"/>
                <a:cs typeface="Arial"/>
              </a:rPr>
              <a:t>, </a:t>
            </a:r>
            <a:r>
              <a:rPr lang="cs-CZ" sz="2400" dirty="0" err="1">
                <a:solidFill>
                  <a:schemeClr val="tx1"/>
                </a:solidFill>
                <a:latin typeface="+mj-lt"/>
                <a:cs typeface="Arial"/>
              </a:rPr>
              <a:t>vertigo</a:t>
            </a:r>
            <a:r>
              <a:rPr lang="cs-CZ" sz="2400" dirty="0">
                <a:solidFill>
                  <a:schemeClr val="tx1"/>
                </a:solidFill>
                <a:latin typeface="+mj-lt"/>
                <a:cs typeface="Arial"/>
              </a:rPr>
              <a:t>, </a:t>
            </a:r>
            <a:r>
              <a:rPr lang="cs-CZ" sz="2400" dirty="0" err="1">
                <a:solidFill>
                  <a:schemeClr val="tx1"/>
                </a:solidFill>
                <a:latin typeface="+mj-lt"/>
                <a:cs typeface="Arial"/>
              </a:rPr>
              <a:t>euphoria</a:t>
            </a:r>
            <a:r>
              <a:rPr lang="cs-CZ" sz="2400" dirty="0">
                <a:solidFill>
                  <a:schemeClr val="tx1"/>
                </a:solidFill>
                <a:latin typeface="+mj-lt"/>
                <a:cs typeface="Arial"/>
              </a:rPr>
              <a:t>, </a:t>
            </a:r>
            <a:r>
              <a:rPr lang="cs-CZ" sz="2400" dirty="0" err="1">
                <a:solidFill>
                  <a:schemeClr val="tx1"/>
                </a:solidFill>
                <a:latin typeface="+mj-lt"/>
                <a:cs typeface="Arial"/>
              </a:rPr>
              <a:t>depression</a:t>
            </a:r>
            <a:endParaRPr lang="cs-CZ" sz="2400" dirty="0">
              <a:solidFill>
                <a:schemeClr val="tx1"/>
              </a:solidFill>
              <a:latin typeface="+mj-lt"/>
              <a:cs typeface="Arial"/>
            </a:endParaRPr>
          </a:p>
          <a:p>
            <a:pPr>
              <a:defRPr/>
            </a:pPr>
            <a:r>
              <a:rPr lang="cs-CZ" sz="2400" dirty="0" err="1">
                <a:solidFill>
                  <a:schemeClr val="tx1"/>
                </a:solidFill>
                <a:latin typeface="+mj-lt"/>
                <a:cs typeface="Arial"/>
              </a:rPr>
              <a:t>Psychic</a:t>
            </a:r>
            <a:r>
              <a:rPr lang="cs-CZ" sz="2400" dirty="0">
                <a:solidFill>
                  <a:schemeClr val="tx1"/>
                </a:solidFill>
                <a:latin typeface="+mj-lt"/>
                <a:cs typeface="Arial"/>
              </a:rPr>
              <a:t> habit</a:t>
            </a:r>
          </a:p>
          <a:p>
            <a:pPr>
              <a:defRPr/>
            </a:pPr>
            <a:endParaRPr lang="cs-CZ" sz="2400" dirty="0">
              <a:solidFill>
                <a:schemeClr val="tx1"/>
              </a:solidFill>
              <a:latin typeface="+mj-lt"/>
              <a:cs typeface="Arial"/>
            </a:endParaRPr>
          </a:p>
          <a:p>
            <a:pPr>
              <a:defRPr/>
            </a:pPr>
            <a:r>
              <a:rPr lang="cs-CZ" sz="2400" dirty="0">
                <a:solidFill>
                  <a:schemeClr val="tx1"/>
                </a:solidFill>
                <a:latin typeface="+mj-lt"/>
                <a:cs typeface="Arial"/>
              </a:rPr>
              <a:t>GIT</a:t>
            </a:r>
          </a:p>
          <a:p>
            <a:pPr>
              <a:defRPr/>
            </a:pPr>
            <a:r>
              <a:rPr lang="cs-CZ" sz="2400" dirty="0" err="1">
                <a:solidFill>
                  <a:schemeClr val="tx1"/>
                </a:solidFill>
                <a:latin typeface="+mj-lt"/>
                <a:cs typeface="Arial"/>
              </a:rPr>
              <a:t>Exacerbation</a:t>
            </a:r>
            <a:r>
              <a:rPr lang="cs-CZ" sz="2400" dirty="0">
                <a:solidFill>
                  <a:schemeClr val="tx1"/>
                </a:solidFill>
                <a:latin typeface="+mj-lt"/>
                <a:cs typeface="Arial"/>
              </a:rPr>
              <a:t> </a:t>
            </a:r>
            <a:r>
              <a:rPr lang="cs-CZ" sz="2400" dirty="0" err="1">
                <a:solidFill>
                  <a:schemeClr val="tx1"/>
                </a:solidFill>
                <a:latin typeface="+mj-lt"/>
                <a:cs typeface="Arial"/>
              </a:rPr>
              <a:t>of</a:t>
            </a:r>
            <a:r>
              <a:rPr lang="cs-CZ" sz="2400" dirty="0">
                <a:solidFill>
                  <a:schemeClr val="tx1"/>
                </a:solidFill>
                <a:latin typeface="+mj-lt"/>
                <a:cs typeface="Arial"/>
              </a:rPr>
              <a:t> </a:t>
            </a:r>
            <a:r>
              <a:rPr lang="cs-CZ" sz="2400" dirty="0" err="1">
                <a:solidFill>
                  <a:schemeClr val="tx1"/>
                </a:solidFill>
                <a:latin typeface="+mj-lt"/>
                <a:cs typeface="Arial"/>
              </a:rPr>
              <a:t>gastric</a:t>
            </a:r>
            <a:r>
              <a:rPr lang="cs-CZ" sz="2400" dirty="0">
                <a:solidFill>
                  <a:schemeClr val="tx1"/>
                </a:solidFill>
                <a:latin typeface="+mj-lt"/>
                <a:cs typeface="Arial"/>
              </a:rPr>
              <a:t> </a:t>
            </a:r>
            <a:r>
              <a:rPr lang="cs-CZ" sz="2400" dirty="0" err="1">
                <a:solidFill>
                  <a:schemeClr val="tx1"/>
                </a:solidFill>
                <a:latin typeface="+mj-lt"/>
                <a:cs typeface="Arial"/>
              </a:rPr>
              <a:t>ulcer</a:t>
            </a:r>
            <a:endParaRPr lang="cs-CZ" sz="2400" dirty="0">
              <a:solidFill>
                <a:schemeClr val="tx1"/>
              </a:solidFill>
              <a:latin typeface="+mj-lt"/>
              <a:cs typeface="Arial"/>
            </a:endParaRPr>
          </a:p>
          <a:p>
            <a:pPr>
              <a:defRPr/>
            </a:pPr>
            <a:r>
              <a:rPr lang="cs-CZ" sz="2400" dirty="0" err="1">
                <a:solidFill>
                  <a:schemeClr val="tx1"/>
                </a:solidFill>
                <a:latin typeface="+mj-lt"/>
                <a:cs typeface="Arial"/>
              </a:rPr>
              <a:t>Intestinal</a:t>
            </a:r>
            <a:r>
              <a:rPr lang="cs-CZ" sz="2400" dirty="0">
                <a:solidFill>
                  <a:schemeClr val="tx1"/>
                </a:solidFill>
                <a:latin typeface="+mj-lt"/>
                <a:cs typeface="Arial"/>
              </a:rPr>
              <a:t> </a:t>
            </a:r>
            <a:r>
              <a:rPr lang="cs-CZ" sz="2400" dirty="0" err="1">
                <a:solidFill>
                  <a:schemeClr val="tx1"/>
                </a:solidFill>
                <a:latin typeface="+mj-lt"/>
                <a:cs typeface="Arial"/>
              </a:rPr>
              <a:t>perforation</a:t>
            </a:r>
            <a:r>
              <a:rPr lang="cs-CZ" sz="2400" dirty="0">
                <a:solidFill>
                  <a:schemeClr val="tx1"/>
                </a:solidFill>
                <a:latin typeface="+mj-lt"/>
                <a:cs typeface="Arial"/>
              </a:rPr>
              <a:t>, </a:t>
            </a:r>
            <a:r>
              <a:rPr lang="cs-CZ" sz="2400" dirty="0" err="1">
                <a:solidFill>
                  <a:schemeClr val="tx1"/>
                </a:solidFill>
                <a:latin typeface="+mj-lt"/>
                <a:cs typeface="Arial"/>
              </a:rPr>
              <a:t>acute</a:t>
            </a:r>
            <a:r>
              <a:rPr lang="cs-CZ" sz="2400" dirty="0">
                <a:solidFill>
                  <a:schemeClr val="tx1"/>
                </a:solidFill>
                <a:latin typeface="+mj-lt"/>
                <a:cs typeface="Arial"/>
              </a:rPr>
              <a:t> </a:t>
            </a:r>
            <a:r>
              <a:rPr lang="cs-CZ" sz="2400" dirty="0" err="1">
                <a:solidFill>
                  <a:schemeClr val="tx1"/>
                </a:solidFill>
                <a:latin typeface="+mj-lt"/>
                <a:cs typeface="Arial"/>
              </a:rPr>
              <a:t>pancreatitis</a:t>
            </a:r>
            <a:endParaRPr lang="cs-CZ" sz="2400" dirty="0">
              <a:solidFill>
                <a:schemeClr val="tx1"/>
              </a:solidFill>
              <a:latin typeface="+mj-lt"/>
              <a:cs typeface="Arial"/>
            </a:endParaRPr>
          </a:p>
          <a:p>
            <a:pPr>
              <a:defRPr/>
            </a:pPr>
            <a:endParaRPr lang="cs-CZ" sz="2400" dirty="0">
              <a:solidFill>
                <a:schemeClr val="tx1"/>
              </a:solidFill>
              <a:latin typeface="+mj-lt"/>
              <a:cs typeface="Arial"/>
            </a:endParaRPr>
          </a:p>
          <a:p>
            <a:pPr>
              <a:defRPr/>
            </a:pPr>
            <a:r>
              <a:rPr lang="cs-CZ" sz="2400" dirty="0">
                <a:solidFill>
                  <a:schemeClr val="tx1"/>
                </a:solidFill>
                <a:latin typeface="+mj-lt"/>
                <a:cs typeface="Arial"/>
              </a:rPr>
              <a:t>KVS</a:t>
            </a:r>
          </a:p>
          <a:p>
            <a:pPr>
              <a:defRPr/>
            </a:pPr>
            <a:r>
              <a:rPr lang="cs-CZ" sz="2400" dirty="0">
                <a:solidFill>
                  <a:schemeClr val="tx1"/>
                </a:solidFill>
                <a:latin typeface="+mj-lt"/>
                <a:cs typeface="Arial"/>
              </a:rPr>
              <a:t>- HT, </a:t>
            </a:r>
            <a:r>
              <a:rPr lang="cs-CZ" sz="2400" dirty="0" err="1">
                <a:solidFill>
                  <a:schemeClr val="tx1"/>
                </a:solidFill>
                <a:latin typeface="+mj-lt"/>
                <a:cs typeface="Arial"/>
              </a:rPr>
              <a:t>atherosclerosis</a:t>
            </a:r>
            <a:r>
              <a:rPr lang="cs-CZ" sz="2400" dirty="0">
                <a:solidFill>
                  <a:schemeClr val="tx1"/>
                </a:solidFill>
                <a:latin typeface="+mj-lt"/>
                <a:cs typeface="Arial"/>
              </a:rPr>
              <a:t>, </a:t>
            </a:r>
            <a:r>
              <a:rPr lang="cs-CZ" sz="2400" dirty="0" err="1">
                <a:solidFill>
                  <a:schemeClr val="tx1"/>
                </a:solidFill>
                <a:latin typeface="+mj-lt"/>
                <a:cs typeface="Arial"/>
              </a:rPr>
              <a:t>cardiomyopathy</a:t>
            </a:r>
            <a:r>
              <a:rPr lang="cs-CZ" sz="2400" dirty="0">
                <a:solidFill>
                  <a:schemeClr val="tx1"/>
                </a:solidFill>
                <a:latin typeface="+mj-lt"/>
                <a:cs typeface="Arial"/>
              </a:rPr>
              <a:t>, ↑ </a:t>
            </a:r>
            <a:r>
              <a:rPr lang="cs-CZ" sz="2400" dirty="0" err="1">
                <a:solidFill>
                  <a:schemeClr val="tx1"/>
                </a:solidFill>
                <a:latin typeface="+mj-lt"/>
                <a:cs typeface="Arial"/>
              </a:rPr>
              <a:t>coagulopathy</a:t>
            </a:r>
            <a:r>
              <a:rPr lang="cs-CZ" sz="2400" dirty="0">
                <a:solidFill>
                  <a:schemeClr val="tx1"/>
                </a:solidFill>
                <a:latin typeface="+mj-lt"/>
                <a:cs typeface="Arial"/>
              </a:rPr>
              <a:t>, </a:t>
            </a:r>
            <a:r>
              <a:rPr lang="cs-CZ" sz="2400" dirty="0" err="1">
                <a:solidFill>
                  <a:schemeClr val="tx1"/>
                </a:solidFill>
                <a:latin typeface="+mj-lt"/>
                <a:cs typeface="Arial"/>
              </a:rPr>
              <a:t>arrhythmia</a:t>
            </a:r>
            <a:endParaRPr lang="cs-CZ" sz="2400" dirty="0">
              <a:solidFill>
                <a:schemeClr val="tx1"/>
              </a:solidFill>
              <a:latin typeface="+mj-lt"/>
              <a:cs typeface="Arial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130847" y="188913"/>
            <a:ext cx="8642350" cy="792162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400" dirty="0" err="1" smtClean="0">
                <a:solidFill>
                  <a:schemeClr val="tx1"/>
                </a:solidFill>
                <a:latin typeface="Calibri Light" panose="020F0302020204030204" pitchFamily="34" charset="0"/>
              </a:rPr>
              <a:t>Glucocorticoids</a:t>
            </a:r>
            <a:r>
              <a:rPr lang="cs-CZ" sz="44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 – </a:t>
            </a:r>
            <a:r>
              <a:rPr lang="cs-CZ" sz="4400" dirty="0" err="1" smtClean="0">
                <a:solidFill>
                  <a:schemeClr val="tx1"/>
                </a:solidFill>
                <a:latin typeface="Calibri Light" panose="020F0302020204030204" pitchFamily="34" charset="0"/>
              </a:rPr>
              <a:t>adverse</a:t>
            </a:r>
            <a:r>
              <a:rPr lang="cs-CZ" sz="44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 </a:t>
            </a:r>
            <a:r>
              <a:rPr lang="cs-CZ" sz="4400" dirty="0" err="1" smtClean="0">
                <a:solidFill>
                  <a:schemeClr val="tx1"/>
                </a:solidFill>
                <a:latin typeface="Calibri Light" panose="020F0302020204030204" pitchFamily="34" charset="0"/>
              </a:rPr>
              <a:t>events</a:t>
            </a:r>
            <a:endParaRPr lang="cs-CZ" sz="44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110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1020222" y="1181101"/>
            <a:ext cx="8642350" cy="5561013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2400" b="1" dirty="0" err="1">
                <a:solidFill>
                  <a:schemeClr val="tx1"/>
                </a:solidFill>
                <a:latin typeface="Calibri Light" panose="020F0302020204030204" pitchFamily="34" charset="0"/>
                <a:cs typeface="Arial"/>
              </a:rPr>
              <a:t>Eye</a:t>
            </a:r>
            <a:endParaRPr lang="cs-CZ" sz="2400" b="1" dirty="0">
              <a:solidFill>
                <a:schemeClr val="tx1"/>
              </a:solidFill>
              <a:latin typeface="Calibri Light" panose="020F0302020204030204" pitchFamily="34" charset="0"/>
              <a:cs typeface="Arial"/>
            </a:endParaRPr>
          </a:p>
          <a:p>
            <a:pPr>
              <a:defRPr/>
            </a:pPr>
            <a:r>
              <a:rPr lang="cs-CZ" sz="2400" dirty="0" err="1">
                <a:solidFill>
                  <a:schemeClr val="tx1"/>
                </a:solidFill>
                <a:latin typeface="Calibri Light" panose="020F0302020204030204" pitchFamily="34" charset="0"/>
                <a:cs typeface="Arial"/>
              </a:rPr>
              <a:t>Induction</a:t>
            </a:r>
            <a:r>
              <a:rPr lang="cs-CZ" sz="2400" dirty="0">
                <a:solidFill>
                  <a:schemeClr val="tx1"/>
                </a:solidFill>
                <a:latin typeface="Calibri Light" panose="020F0302020204030204" pitchFamily="34" charset="0"/>
                <a:cs typeface="Arial"/>
              </a:rPr>
              <a:t> </a:t>
            </a:r>
            <a:r>
              <a:rPr lang="cs-CZ" sz="2400" dirty="0" err="1">
                <a:solidFill>
                  <a:schemeClr val="tx1"/>
                </a:solidFill>
                <a:latin typeface="Calibri Light" panose="020F0302020204030204" pitchFamily="34" charset="0"/>
                <a:cs typeface="Arial"/>
              </a:rPr>
              <a:t>of</a:t>
            </a:r>
            <a:r>
              <a:rPr lang="cs-CZ" sz="2400" dirty="0">
                <a:solidFill>
                  <a:schemeClr val="tx1"/>
                </a:solidFill>
                <a:latin typeface="Calibri Light" panose="020F0302020204030204" pitchFamily="34" charset="0"/>
                <a:cs typeface="Arial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Calibri Light" panose="020F0302020204030204" pitchFamily="34" charset="0"/>
                <a:cs typeface="Arial"/>
              </a:rPr>
              <a:t>glaucoma</a:t>
            </a:r>
            <a:r>
              <a:rPr lang="cs-CZ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Arial"/>
              </a:rPr>
              <a:t> (↑ </a:t>
            </a:r>
            <a:r>
              <a:rPr lang="cs-CZ" sz="2400" dirty="0" err="1" smtClean="0">
                <a:solidFill>
                  <a:schemeClr val="tx1"/>
                </a:solidFill>
                <a:latin typeface="Calibri Light" panose="020F0302020204030204" pitchFamily="34" charset="0"/>
                <a:cs typeface="Arial"/>
              </a:rPr>
              <a:t>intraocular</a:t>
            </a:r>
            <a:r>
              <a:rPr lang="cs-CZ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Arial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Calibri Light" panose="020F0302020204030204" pitchFamily="34" charset="0"/>
                <a:cs typeface="Arial"/>
              </a:rPr>
              <a:t>pressure</a:t>
            </a:r>
            <a:r>
              <a:rPr lang="cs-CZ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Arial"/>
              </a:rPr>
              <a:t>)</a:t>
            </a:r>
            <a:endParaRPr lang="cs-CZ" sz="2400" dirty="0">
              <a:solidFill>
                <a:schemeClr val="tx1"/>
              </a:solidFill>
              <a:latin typeface="Calibri Light" panose="020F0302020204030204" pitchFamily="34" charset="0"/>
              <a:cs typeface="Arial"/>
            </a:endParaRPr>
          </a:p>
          <a:p>
            <a:pPr>
              <a:defRPr/>
            </a:pPr>
            <a:r>
              <a:rPr lang="cs-CZ" sz="2400" dirty="0" err="1">
                <a:solidFill>
                  <a:schemeClr val="tx1"/>
                </a:solidFill>
                <a:latin typeface="Calibri Light" panose="020F0302020204030204" pitchFamily="34" charset="0"/>
                <a:cs typeface="Arial"/>
              </a:rPr>
              <a:t>Corneal</a:t>
            </a:r>
            <a:r>
              <a:rPr lang="cs-CZ" sz="2400" dirty="0">
                <a:solidFill>
                  <a:schemeClr val="tx1"/>
                </a:solidFill>
                <a:latin typeface="Calibri Light" panose="020F0302020204030204" pitchFamily="34" charset="0"/>
                <a:cs typeface="Arial"/>
              </a:rPr>
              <a:t> </a:t>
            </a:r>
            <a:r>
              <a:rPr lang="cs-CZ" sz="2400" dirty="0" err="1">
                <a:solidFill>
                  <a:schemeClr val="tx1"/>
                </a:solidFill>
                <a:latin typeface="Calibri Light" panose="020F0302020204030204" pitchFamily="34" charset="0"/>
                <a:cs typeface="Arial"/>
              </a:rPr>
              <a:t>ulceration</a:t>
            </a:r>
            <a:r>
              <a:rPr lang="cs-CZ" sz="2400" dirty="0">
                <a:solidFill>
                  <a:schemeClr val="tx1"/>
                </a:solidFill>
                <a:latin typeface="Calibri Light" panose="020F0302020204030204" pitchFamily="34" charset="0"/>
                <a:cs typeface="Arial"/>
              </a:rPr>
              <a:t> in </a:t>
            </a:r>
            <a:r>
              <a:rPr lang="cs-CZ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Arial"/>
              </a:rPr>
              <a:t>keratitis </a:t>
            </a:r>
            <a:r>
              <a:rPr lang="cs-CZ" sz="2400" dirty="0" err="1" smtClean="0">
                <a:solidFill>
                  <a:schemeClr val="tx1"/>
                </a:solidFill>
                <a:latin typeface="Calibri Light" panose="020F0302020204030204" pitchFamily="34" charset="0"/>
                <a:cs typeface="Arial"/>
              </a:rPr>
              <a:t>herpetica</a:t>
            </a:r>
            <a:endParaRPr lang="cs-CZ" sz="2400" dirty="0">
              <a:solidFill>
                <a:schemeClr val="tx1"/>
              </a:solidFill>
              <a:latin typeface="Calibri Light" panose="020F0302020204030204" pitchFamily="34" charset="0"/>
              <a:cs typeface="Arial"/>
            </a:endParaRPr>
          </a:p>
          <a:p>
            <a:pPr>
              <a:defRPr/>
            </a:pPr>
            <a:endParaRPr lang="cs-CZ" sz="2400" dirty="0">
              <a:solidFill>
                <a:schemeClr val="tx1"/>
              </a:solidFill>
              <a:latin typeface="Calibri Light" panose="020F0302020204030204" pitchFamily="34" charset="0"/>
              <a:cs typeface="Arial"/>
            </a:endParaRPr>
          </a:p>
          <a:p>
            <a:pPr>
              <a:defRPr/>
            </a:pPr>
            <a:r>
              <a:rPr lang="cs-CZ" sz="2400" b="1" dirty="0" err="1">
                <a:solidFill>
                  <a:schemeClr val="tx1"/>
                </a:solidFill>
                <a:latin typeface="Calibri Light" panose="020F0302020204030204" pitchFamily="34" charset="0"/>
                <a:cs typeface="Arial"/>
              </a:rPr>
              <a:t>Endocrine</a:t>
            </a:r>
            <a:endParaRPr lang="cs-CZ" sz="2400" b="1" dirty="0">
              <a:solidFill>
                <a:schemeClr val="tx1"/>
              </a:solidFill>
              <a:latin typeface="Calibri Light" panose="020F0302020204030204" pitchFamily="34" charset="0"/>
              <a:cs typeface="Arial"/>
            </a:endParaRPr>
          </a:p>
          <a:p>
            <a:pPr>
              <a:defRPr/>
            </a:pPr>
            <a:r>
              <a:rPr lang="cs-CZ" sz="2400" dirty="0" err="1">
                <a:solidFill>
                  <a:schemeClr val="tx1"/>
                </a:solidFill>
                <a:latin typeface="Calibri Light" panose="020F0302020204030204" pitchFamily="34" charset="0"/>
                <a:cs typeface="Arial"/>
              </a:rPr>
              <a:t>Growth</a:t>
            </a:r>
            <a:r>
              <a:rPr lang="cs-CZ" sz="2400" dirty="0">
                <a:solidFill>
                  <a:schemeClr val="tx1"/>
                </a:solidFill>
                <a:latin typeface="Calibri Light" panose="020F0302020204030204" pitchFamily="34" charset="0"/>
                <a:cs typeface="Arial"/>
              </a:rPr>
              <a:t> </a:t>
            </a:r>
            <a:r>
              <a:rPr lang="cs-CZ" sz="2400" dirty="0" err="1">
                <a:solidFill>
                  <a:schemeClr val="tx1"/>
                </a:solidFill>
                <a:latin typeface="Calibri Light" panose="020F0302020204030204" pitchFamily="34" charset="0"/>
                <a:cs typeface="Arial"/>
              </a:rPr>
              <a:t>inhibition</a:t>
            </a:r>
            <a:r>
              <a:rPr lang="cs-CZ" sz="2400" dirty="0">
                <a:solidFill>
                  <a:schemeClr val="tx1"/>
                </a:solidFill>
                <a:latin typeface="Calibri Light" panose="020F0302020204030204" pitchFamily="34" charset="0"/>
                <a:cs typeface="Arial"/>
              </a:rPr>
              <a:t> in </a:t>
            </a:r>
            <a:r>
              <a:rPr lang="cs-CZ" sz="2400" dirty="0" err="1">
                <a:solidFill>
                  <a:schemeClr val="tx1"/>
                </a:solidFill>
                <a:latin typeface="Calibri Light" panose="020F0302020204030204" pitchFamily="34" charset="0"/>
                <a:cs typeface="Arial"/>
              </a:rPr>
              <a:t>children</a:t>
            </a:r>
            <a:r>
              <a:rPr lang="cs-CZ" sz="2400" dirty="0">
                <a:solidFill>
                  <a:schemeClr val="tx1"/>
                </a:solidFill>
                <a:latin typeface="Calibri Light" panose="020F0302020204030204" pitchFamily="34" charset="0"/>
                <a:cs typeface="Arial"/>
              </a:rPr>
              <a:t> (</a:t>
            </a:r>
            <a:r>
              <a:rPr lang="cs-CZ" sz="2400" dirty="0" err="1">
                <a:solidFill>
                  <a:schemeClr val="tx1"/>
                </a:solidFill>
                <a:latin typeface="Calibri Light" panose="020F0302020204030204" pitchFamily="34" charset="0"/>
                <a:cs typeface="Arial"/>
              </a:rPr>
              <a:t>therapy</a:t>
            </a:r>
            <a:r>
              <a:rPr lang="cs-CZ" sz="2400" dirty="0">
                <a:solidFill>
                  <a:schemeClr val="tx1"/>
                </a:solidFill>
                <a:latin typeface="Calibri Light" panose="020F0302020204030204" pitchFamily="34" charset="0"/>
                <a:cs typeface="Arial"/>
              </a:rPr>
              <a:t> </a:t>
            </a:r>
            <a:r>
              <a:rPr lang="cs-CZ" sz="2400" dirty="0" err="1">
                <a:solidFill>
                  <a:schemeClr val="tx1"/>
                </a:solidFill>
                <a:latin typeface="Calibri Light" panose="020F0302020204030204" pitchFamily="34" charset="0"/>
                <a:cs typeface="Arial"/>
              </a:rPr>
              <a:t>longer</a:t>
            </a:r>
            <a:r>
              <a:rPr lang="cs-CZ" sz="2400" dirty="0">
                <a:solidFill>
                  <a:schemeClr val="tx1"/>
                </a:solidFill>
                <a:latin typeface="Calibri Light" panose="020F0302020204030204" pitchFamily="34" charset="0"/>
                <a:cs typeface="Arial"/>
              </a:rPr>
              <a:t> </a:t>
            </a:r>
            <a:r>
              <a:rPr lang="cs-CZ" sz="2400" dirty="0" err="1">
                <a:solidFill>
                  <a:schemeClr val="tx1"/>
                </a:solidFill>
                <a:latin typeface="Calibri Light" panose="020F0302020204030204" pitchFamily="34" charset="0"/>
                <a:cs typeface="Arial"/>
              </a:rPr>
              <a:t>than</a:t>
            </a:r>
            <a:r>
              <a:rPr lang="cs-CZ" sz="2400" dirty="0">
                <a:solidFill>
                  <a:schemeClr val="tx1"/>
                </a:solidFill>
                <a:latin typeface="Calibri Light" panose="020F0302020204030204" pitchFamily="34" charset="0"/>
                <a:cs typeface="Arial"/>
              </a:rPr>
              <a:t> 6 </a:t>
            </a:r>
            <a:r>
              <a:rPr lang="cs-CZ" sz="2400" dirty="0" err="1">
                <a:solidFill>
                  <a:schemeClr val="tx1"/>
                </a:solidFill>
                <a:latin typeface="Calibri Light" panose="020F0302020204030204" pitchFamily="34" charset="0"/>
                <a:cs typeface="Arial"/>
              </a:rPr>
              <a:t>months</a:t>
            </a:r>
            <a:r>
              <a:rPr lang="cs-CZ" sz="2400" dirty="0">
                <a:solidFill>
                  <a:schemeClr val="tx1"/>
                </a:solidFill>
                <a:latin typeface="Calibri Light" panose="020F0302020204030204" pitchFamily="34" charset="0"/>
                <a:cs typeface="Arial"/>
              </a:rPr>
              <a:t>)</a:t>
            </a:r>
          </a:p>
          <a:p>
            <a:pPr>
              <a:defRPr/>
            </a:pPr>
            <a:r>
              <a:rPr lang="cs-CZ" sz="2400" dirty="0" err="1">
                <a:solidFill>
                  <a:schemeClr val="tx1"/>
                </a:solidFill>
                <a:latin typeface="Calibri Light" panose="020F0302020204030204" pitchFamily="34" charset="0"/>
                <a:cs typeface="Arial"/>
              </a:rPr>
              <a:t>Amenorrhea</a:t>
            </a:r>
            <a:r>
              <a:rPr lang="cs-CZ" sz="2400" dirty="0">
                <a:solidFill>
                  <a:schemeClr val="tx1"/>
                </a:solidFill>
                <a:latin typeface="Calibri Light" panose="020F0302020204030204" pitchFamily="34" charset="0"/>
                <a:cs typeface="Arial"/>
              </a:rPr>
              <a:t>, </a:t>
            </a:r>
            <a:r>
              <a:rPr lang="cs-CZ" sz="2400" dirty="0" err="1" smtClean="0">
                <a:solidFill>
                  <a:schemeClr val="tx1"/>
                </a:solidFill>
                <a:latin typeface="Calibri Light" panose="020F0302020204030204" pitchFamily="34" charset="0"/>
                <a:cs typeface="Arial"/>
              </a:rPr>
              <a:t>potency</a:t>
            </a:r>
            <a:r>
              <a:rPr lang="cs-CZ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Arial"/>
              </a:rPr>
              <a:t> </a:t>
            </a:r>
            <a:r>
              <a:rPr lang="cs-CZ" sz="2400" dirty="0">
                <a:solidFill>
                  <a:schemeClr val="tx1"/>
                </a:solidFill>
                <a:latin typeface="Calibri Light" panose="020F0302020204030204" pitchFamily="34" charset="0"/>
                <a:cs typeface="Arial"/>
              </a:rPr>
              <a:t>and </a:t>
            </a:r>
            <a:r>
              <a:rPr lang="cs-CZ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Arial"/>
              </a:rPr>
              <a:t>libido </a:t>
            </a:r>
            <a:r>
              <a:rPr lang="cs-CZ" sz="2400" dirty="0" err="1" smtClean="0">
                <a:solidFill>
                  <a:schemeClr val="tx1"/>
                </a:solidFill>
                <a:latin typeface="Calibri Light" panose="020F0302020204030204" pitchFamily="34" charset="0"/>
                <a:cs typeface="Arial"/>
              </a:rPr>
              <a:t>decrease</a:t>
            </a:r>
            <a:endParaRPr lang="cs-CZ" sz="2400" dirty="0">
              <a:solidFill>
                <a:schemeClr val="tx1"/>
              </a:solidFill>
              <a:latin typeface="Calibri Light" panose="020F0302020204030204" pitchFamily="34" charset="0"/>
              <a:cs typeface="Arial"/>
            </a:endParaRPr>
          </a:p>
          <a:p>
            <a:pPr>
              <a:defRPr/>
            </a:pPr>
            <a:endParaRPr lang="cs-CZ" sz="2400" dirty="0">
              <a:solidFill>
                <a:schemeClr val="tx1"/>
              </a:solidFill>
              <a:latin typeface="Calibri Light" panose="020F0302020204030204" pitchFamily="34" charset="0"/>
              <a:cs typeface="Arial"/>
            </a:endParaRPr>
          </a:p>
          <a:p>
            <a:pPr>
              <a:defRPr/>
            </a:pPr>
            <a:r>
              <a:rPr lang="cs-CZ" sz="2400" b="1" dirty="0">
                <a:solidFill>
                  <a:schemeClr val="tx1"/>
                </a:solidFill>
                <a:latin typeface="Calibri Light" panose="020F0302020204030204" pitchFamily="34" charset="0"/>
                <a:cs typeface="Arial"/>
              </a:rPr>
              <a:t>Skin</a:t>
            </a:r>
          </a:p>
          <a:p>
            <a:pPr>
              <a:defRPr/>
            </a:pPr>
            <a:r>
              <a:rPr lang="cs-CZ" sz="2400" dirty="0" err="1">
                <a:solidFill>
                  <a:schemeClr val="tx1"/>
                </a:solidFill>
                <a:latin typeface="Calibri Light" panose="020F0302020204030204" pitchFamily="34" charset="0"/>
                <a:cs typeface="Arial"/>
              </a:rPr>
              <a:t>atrophy</a:t>
            </a:r>
            <a:endParaRPr lang="cs-CZ" sz="2400" dirty="0">
              <a:solidFill>
                <a:schemeClr val="tx1"/>
              </a:solidFill>
              <a:latin typeface="Calibri Light" panose="020F0302020204030204" pitchFamily="34" charset="0"/>
              <a:cs typeface="Arial"/>
            </a:endParaRPr>
          </a:p>
          <a:p>
            <a:pPr>
              <a:defRPr/>
            </a:pPr>
            <a:r>
              <a:rPr lang="cs-CZ" sz="2400" dirty="0" err="1">
                <a:solidFill>
                  <a:schemeClr val="tx1"/>
                </a:solidFill>
                <a:latin typeface="Calibri Light" panose="020F0302020204030204" pitchFamily="34" charset="0"/>
                <a:cs typeface="Arial"/>
              </a:rPr>
              <a:t>Intradermal</a:t>
            </a:r>
            <a:r>
              <a:rPr lang="cs-CZ" sz="2400" dirty="0">
                <a:solidFill>
                  <a:schemeClr val="tx1"/>
                </a:solidFill>
                <a:latin typeface="Calibri Light" panose="020F0302020204030204" pitchFamily="34" charset="0"/>
                <a:cs typeface="Arial"/>
              </a:rPr>
              <a:t> </a:t>
            </a:r>
            <a:r>
              <a:rPr lang="cs-CZ" sz="2400" dirty="0" err="1">
                <a:solidFill>
                  <a:schemeClr val="tx1"/>
                </a:solidFill>
                <a:latin typeface="Calibri Light" panose="020F0302020204030204" pitchFamily="34" charset="0"/>
                <a:cs typeface="Arial"/>
              </a:rPr>
              <a:t>bleeding</a:t>
            </a:r>
            <a:endParaRPr lang="cs-CZ" sz="2400" dirty="0">
              <a:solidFill>
                <a:schemeClr val="tx1"/>
              </a:solidFill>
              <a:latin typeface="Calibri Light" panose="020F0302020204030204" pitchFamily="34" charset="0"/>
              <a:cs typeface="Arial"/>
            </a:endParaRPr>
          </a:p>
          <a:p>
            <a:pPr>
              <a:defRPr/>
            </a:pPr>
            <a:r>
              <a:rPr lang="cs-CZ" sz="2400" dirty="0" err="1">
                <a:solidFill>
                  <a:schemeClr val="tx1"/>
                </a:solidFill>
                <a:latin typeface="Calibri Light" panose="020F0302020204030204" pitchFamily="34" charset="0"/>
                <a:cs typeface="Arial"/>
              </a:rPr>
              <a:t>Acne</a:t>
            </a:r>
            <a:r>
              <a:rPr lang="cs-CZ" sz="2400" dirty="0">
                <a:solidFill>
                  <a:schemeClr val="tx1"/>
                </a:solidFill>
                <a:latin typeface="Calibri Light" panose="020F0302020204030204" pitchFamily="34" charset="0"/>
                <a:cs typeface="Arial"/>
              </a:rPr>
              <a:t>, </a:t>
            </a:r>
            <a:r>
              <a:rPr lang="cs-CZ" sz="2400" dirty="0" err="1">
                <a:solidFill>
                  <a:schemeClr val="tx1"/>
                </a:solidFill>
                <a:latin typeface="Calibri Light" panose="020F0302020204030204" pitchFamily="34" charset="0"/>
                <a:cs typeface="Arial"/>
              </a:rPr>
              <a:t>hirsutism</a:t>
            </a:r>
            <a:endParaRPr lang="cs-CZ" sz="2400" dirty="0">
              <a:solidFill>
                <a:schemeClr val="tx1"/>
              </a:solidFill>
              <a:latin typeface="Calibri Light" panose="020F0302020204030204" pitchFamily="34" charset="0"/>
              <a:cs typeface="Arial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130847" y="188913"/>
            <a:ext cx="8642350" cy="792162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400" dirty="0" err="1" smtClean="0">
                <a:solidFill>
                  <a:schemeClr val="tx1"/>
                </a:solidFill>
                <a:latin typeface="Calibri Light" panose="020F0302020204030204" pitchFamily="34" charset="0"/>
              </a:rPr>
              <a:t>Glucocorticoids</a:t>
            </a:r>
            <a:r>
              <a:rPr lang="cs-CZ" sz="44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 – </a:t>
            </a:r>
            <a:r>
              <a:rPr lang="cs-CZ" sz="4400" dirty="0" err="1" smtClean="0">
                <a:solidFill>
                  <a:schemeClr val="tx1"/>
                </a:solidFill>
                <a:latin typeface="Calibri Light" panose="020F0302020204030204" pitchFamily="34" charset="0"/>
              </a:rPr>
              <a:t>adverse</a:t>
            </a:r>
            <a:r>
              <a:rPr lang="cs-CZ" sz="44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 </a:t>
            </a:r>
            <a:r>
              <a:rPr lang="cs-CZ" sz="4400" dirty="0" err="1" smtClean="0">
                <a:solidFill>
                  <a:schemeClr val="tx1"/>
                </a:solidFill>
                <a:latin typeface="Calibri Light" panose="020F0302020204030204" pitchFamily="34" charset="0"/>
              </a:rPr>
              <a:t>events</a:t>
            </a:r>
            <a:endParaRPr lang="cs-CZ" sz="44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578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303782" y="259937"/>
            <a:ext cx="8642350" cy="792162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4400" dirty="0" err="1" smtClean="0">
                <a:solidFill>
                  <a:schemeClr val="tx1"/>
                </a:solidFill>
                <a:latin typeface="+mj-lt"/>
              </a:rPr>
              <a:t>Glucocorticoids</a:t>
            </a:r>
            <a:r>
              <a:rPr lang="cs-CZ" sz="4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cs-CZ" sz="4400" dirty="0">
                <a:solidFill>
                  <a:schemeClr val="tx1"/>
                </a:solidFill>
                <a:latin typeface="+mj-lt"/>
              </a:rPr>
              <a:t>– </a:t>
            </a:r>
            <a:r>
              <a:rPr lang="cs-CZ" sz="4400" dirty="0" err="1" smtClean="0">
                <a:solidFill>
                  <a:schemeClr val="tx1"/>
                </a:solidFill>
                <a:latin typeface="+mj-lt"/>
              </a:rPr>
              <a:t>interactions</a:t>
            </a:r>
            <a:endParaRPr lang="cs-CZ" sz="4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Zaoblený obdélník 14"/>
          <p:cNvSpPr/>
          <p:nvPr/>
        </p:nvSpPr>
        <p:spPr>
          <a:xfrm>
            <a:off x="218397" y="1132461"/>
            <a:ext cx="11056243" cy="5561013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n-US" sz="2400" dirty="0">
                <a:solidFill>
                  <a:schemeClr val="tx1"/>
                </a:solidFill>
                <a:latin typeface="Calibri Light" panose="020F0302020204030204" pitchFamily="34" charset="0"/>
                <a:cs typeface="Arial"/>
              </a:rPr>
              <a:t>Prednisone reduces the plasma levels of salicylates and oral anticoagulants.</a:t>
            </a:r>
          </a:p>
          <a:p>
            <a:pPr>
              <a:lnSpc>
                <a:spcPct val="150000"/>
              </a:lnSpc>
              <a:defRPr/>
            </a:pPr>
            <a:endParaRPr lang="en-US" sz="2400" dirty="0">
              <a:solidFill>
                <a:schemeClr val="tx1"/>
              </a:solidFill>
              <a:latin typeface="Calibri Light" panose="020F0302020204030204" pitchFamily="34" charset="0"/>
              <a:cs typeface="Arial"/>
            </a:endParaRPr>
          </a:p>
          <a:p>
            <a:pPr>
              <a:lnSpc>
                <a:spcPct val="150000"/>
              </a:lnSpc>
              <a:defRPr/>
            </a:pPr>
            <a:r>
              <a:rPr lang="en-US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Arial"/>
              </a:rPr>
              <a:t>The </a:t>
            </a:r>
            <a:r>
              <a:rPr lang="en-US" sz="2400" dirty="0">
                <a:solidFill>
                  <a:schemeClr val="tx1"/>
                </a:solidFill>
                <a:latin typeface="Calibri Light" panose="020F0302020204030204" pitchFamily="34" charset="0"/>
                <a:cs typeface="Arial"/>
              </a:rPr>
              <a:t>effect of prednisone is reduced by barbiturates, phenytoin, rifampicin. </a:t>
            </a:r>
            <a:r>
              <a:rPr lang="cs-CZ" sz="2400" dirty="0">
                <a:solidFill>
                  <a:schemeClr val="tx1"/>
                </a:solidFill>
                <a:latin typeface="Calibri Light" panose="020F0302020204030204" pitchFamily="34" charset="0"/>
                <a:cs typeface="Arial"/>
              </a:rPr>
              <a:t>	</a:t>
            </a:r>
            <a:r>
              <a:rPr lang="cs-CZ" sz="2800" dirty="0">
                <a:solidFill>
                  <a:schemeClr val="tx1"/>
                </a:solidFill>
                <a:latin typeface="Candara" pitchFamily="34" charset="0"/>
                <a:cs typeface="Arial"/>
              </a:rPr>
              <a:t>		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692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Adrenal</a:t>
            </a:r>
            <a:r>
              <a:rPr lang="cs-CZ" dirty="0" smtClean="0"/>
              <a:t> </a:t>
            </a:r>
            <a:r>
              <a:rPr lang="cs-CZ" dirty="0" err="1" smtClean="0"/>
              <a:t>medulla</a:t>
            </a:r>
            <a:r>
              <a:rPr lang="cs-CZ" dirty="0" smtClean="0"/>
              <a:t> - </a:t>
            </a:r>
            <a:r>
              <a:rPr lang="cs-CZ" dirty="0" err="1" smtClean="0"/>
              <a:t>physiology</a:t>
            </a:r>
            <a:endParaRPr lang="cs-CZ" dirty="0"/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838200" y="1606178"/>
            <a:ext cx="10815535" cy="42057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>
                <a:solidFill>
                  <a:schemeClr val="accent5"/>
                </a:solidFill>
              </a:rPr>
              <a:t>A-</a:t>
            </a:r>
            <a:r>
              <a:rPr lang="cs-CZ" b="1" dirty="0" err="1" smtClean="0">
                <a:solidFill>
                  <a:schemeClr val="accent5"/>
                </a:solidFill>
              </a:rPr>
              <a:t>cells</a:t>
            </a:r>
            <a:r>
              <a:rPr lang="cs-CZ" b="1" dirty="0" smtClean="0">
                <a:solidFill>
                  <a:schemeClr val="accent5"/>
                </a:solidFill>
              </a:rPr>
              <a:t> – adrenaline</a:t>
            </a:r>
            <a:r>
              <a:rPr lang="cs-CZ" dirty="0" smtClean="0">
                <a:solidFill>
                  <a:schemeClr val="accent5"/>
                </a:solidFill>
              </a:rPr>
              <a:t> </a:t>
            </a:r>
            <a:r>
              <a:rPr lang="cs-CZ" dirty="0" smtClean="0"/>
              <a:t>- 80 </a:t>
            </a:r>
            <a:r>
              <a:rPr lang="cs-CZ" dirty="0"/>
              <a:t>% </a:t>
            </a:r>
            <a:r>
              <a:rPr lang="cs-CZ" dirty="0" err="1" smtClean="0"/>
              <a:t>catecholamines</a:t>
            </a:r>
            <a:r>
              <a:rPr lang="cs-CZ" dirty="0" smtClean="0"/>
              <a:t> </a:t>
            </a:r>
            <a:r>
              <a:rPr lang="cs-CZ" dirty="0" err="1" smtClean="0"/>
              <a:t>secreted</a:t>
            </a:r>
            <a:r>
              <a:rPr lang="cs-CZ" dirty="0" smtClean="0"/>
              <a:t> to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blood</a:t>
            </a:r>
            <a:r>
              <a:rPr lang="cs-CZ" dirty="0" smtClean="0"/>
              <a:t>. Adrenalin </a:t>
            </a:r>
            <a:r>
              <a:rPr lang="cs-CZ" dirty="0" err="1" smtClean="0"/>
              <a:t>secretion</a:t>
            </a:r>
            <a:r>
              <a:rPr lang="cs-CZ" dirty="0" smtClean="0"/>
              <a:t> </a:t>
            </a:r>
            <a:r>
              <a:rPr lang="cs-CZ" dirty="0" err="1" smtClean="0"/>
              <a:t>based</a:t>
            </a:r>
            <a:r>
              <a:rPr lang="cs-CZ" dirty="0" smtClean="0"/>
              <a:t> on n</a:t>
            </a:r>
          </a:p>
          <a:p>
            <a:pPr marL="0" indent="0">
              <a:buNone/>
            </a:pPr>
            <a:r>
              <a:rPr lang="cs-CZ" dirty="0"/>
              <a:t>N</a:t>
            </a:r>
            <a:r>
              <a:rPr lang="cs-CZ" dirty="0" smtClean="0"/>
              <a:t>erve impulse →</a:t>
            </a:r>
            <a:r>
              <a:rPr lang="cs-CZ" dirty="0" err="1" smtClean="0"/>
              <a:t>physical</a:t>
            </a:r>
            <a:r>
              <a:rPr lang="cs-CZ" dirty="0" smtClean="0"/>
              <a:t> and </a:t>
            </a:r>
            <a:r>
              <a:rPr lang="cs-CZ" dirty="0" err="1" smtClean="0"/>
              <a:t>psychological</a:t>
            </a:r>
            <a:r>
              <a:rPr lang="cs-CZ" dirty="0" smtClean="0"/>
              <a:t> stress (</a:t>
            </a:r>
            <a:r>
              <a:rPr lang="cs-CZ" dirty="0" err="1" smtClean="0"/>
              <a:t>crisis</a:t>
            </a:r>
            <a:r>
              <a:rPr lang="cs-CZ" dirty="0" smtClean="0"/>
              <a:t> </a:t>
            </a:r>
            <a:r>
              <a:rPr lang="cs-CZ" dirty="0" err="1" smtClean="0"/>
              <a:t>situation</a:t>
            </a:r>
            <a:r>
              <a:rPr lang="cs-CZ" dirty="0" smtClean="0"/>
              <a:t>) →alarm </a:t>
            </a:r>
            <a:r>
              <a:rPr lang="cs-CZ" dirty="0" err="1" smtClean="0"/>
              <a:t>reaction</a:t>
            </a:r>
            <a:r>
              <a:rPr lang="cs-CZ" dirty="0" smtClean="0"/>
              <a:t> → </a:t>
            </a:r>
            <a:r>
              <a:rPr lang="cs-CZ" dirty="0" err="1" smtClean="0"/>
              <a:t>adaptation</a:t>
            </a:r>
            <a:r>
              <a:rPr lang="cs-CZ" dirty="0" smtClean="0"/>
              <a:t> </a:t>
            </a:r>
            <a:r>
              <a:rPr lang="cs-CZ" dirty="0" err="1" smtClean="0"/>
              <a:t>stage</a:t>
            </a:r>
            <a:r>
              <a:rPr lang="cs-CZ" dirty="0" smtClean="0"/>
              <a:t> 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cs-CZ" dirty="0" smtClean="0"/>
              <a:t>↑ </a:t>
            </a:r>
            <a:r>
              <a:rPr lang="cs-CZ" dirty="0" err="1" smtClean="0"/>
              <a:t>glucosis</a:t>
            </a:r>
            <a:r>
              <a:rPr lang="cs-CZ" dirty="0" smtClean="0"/>
              <a:t>, </a:t>
            </a:r>
            <a:r>
              <a:rPr lang="cs-CZ" dirty="0" err="1" smtClean="0"/>
              <a:t>lactate</a:t>
            </a:r>
            <a:r>
              <a:rPr lang="cs-CZ" dirty="0" smtClean="0"/>
              <a:t>, free </a:t>
            </a:r>
            <a:r>
              <a:rPr lang="cs-CZ" dirty="0" err="1" smtClean="0"/>
              <a:t>fatty</a:t>
            </a:r>
            <a:r>
              <a:rPr lang="cs-CZ" dirty="0" smtClean="0"/>
              <a:t> </a:t>
            </a:r>
            <a:r>
              <a:rPr lang="cs-CZ" dirty="0" err="1" smtClean="0"/>
              <a:t>acids</a:t>
            </a:r>
            <a:r>
              <a:rPr lang="cs-CZ" dirty="0" smtClean="0"/>
              <a:t> </a:t>
            </a:r>
            <a:r>
              <a:rPr lang="cs-CZ" dirty="0" err="1" smtClean="0"/>
              <a:t>concentration</a:t>
            </a:r>
            <a:r>
              <a:rPr lang="cs-CZ" dirty="0" smtClean="0"/>
              <a:t>, 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exhaustion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stage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baseline="30000" dirty="0" smtClean="0"/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b="1" dirty="0" smtClean="0">
                <a:solidFill>
                  <a:schemeClr val="accent5"/>
                </a:solidFill>
              </a:rPr>
              <a:t>N-</a:t>
            </a:r>
            <a:r>
              <a:rPr lang="cs-CZ" b="1" dirty="0" err="1" smtClean="0">
                <a:solidFill>
                  <a:schemeClr val="accent5"/>
                </a:solidFill>
              </a:rPr>
              <a:t>cells</a:t>
            </a:r>
            <a:r>
              <a:rPr lang="cs-CZ" dirty="0" smtClean="0">
                <a:solidFill>
                  <a:schemeClr val="accent5"/>
                </a:solidFill>
              </a:rPr>
              <a:t> – </a:t>
            </a:r>
            <a:r>
              <a:rPr lang="cs-CZ" b="1" dirty="0" smtClean="0">
                <a:solidFill>
                  <a:schemeClr val="accent5"/>
                </a:solidFill>
              </a:rPr>
              <a:t>noradrenaline</a:t>
            </a:r>
            <a:r>
              <a:rPr lang="cs-CZ" dirty="0" smtClean="0"/>
              <a:t> – </a:t>
            </a:r>
            <a:r>
              <a:rPr lang="cs-CZ" dirty="0" err="1" smtClean="0"/>
              <a:t>causes</a:t>
            </a:r>
            <a:r>
              <a:rPr lang="cs-CZ" dirty="0" smtClean="0"/>
              <a:t> </a:t>
            </a:r>
            <a:r>
              <a:rPr lang="cs-CZ" dirty="0" err="1" smtClean="0"/>
              <a:t>contraction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blood</a:t>
            </a:r>
            <a:r>
              <a:rPr lang="cs-CZ" dirty="0" smtClean="0"/>
              <a:t> </a:t>
            </a:r>
            <a:r>
              <a:rPr lang="cs-CZ" dirty="0" err="1" smtClean="0"/>
              <a:t>vessels</a:t>
            </a:r>
            <a:r>
              <a:rPr lang="cs-CZ" dirty="0" smtClean="0"/>
              <a:t> (</a:t>
            </a:r>
            <a:r>
              <a:rPr lang="cs-CZ" dirty="0" err="1" smtClean="0"/>
              <a:t>except</a:t>
            </a:r>
            <a:r>
              <a:rPr lang="cs-CZ" dirty="0" smtClean="0"/>
              <a:t> </a:t>
            </a:r>
            <a:r>
              <a:rPr lang="cs-CZ" dirty="0" err="1" smtClean="0"/>
              <a:t>heart</a:t>
            </a:r>
            <a:r>
              <a:rPr lang="cs-CZ" dirty="0" smtClean="0"/>
              <a:t> </a:t>
            </a:r>
            <a:r>
              <a:rPr lang="cs-CZ" dirty="0" err="1" smtClean="0"/>
              <a:t>vessels</a:t>
            </a:r>
            <a:r>
              <a:rPr lang="cs-CZ" dirty="0" smtClean="0"/>
              <a:t>), </a:t>
            </a:r>
            <a:r>
              <a:rPr lang="cs-CZ" dirty="0" err="1" smtClean="0"/>
              <a:t>thereby</a:t>
            </a:r>
            <a:r>
              <a:rPr lang="cs-CZ" dirty="0"/>
              <a:t> </a:t>
            </a:r>
            <a:r>
              <a:rPr lang="cs-CZ" dirty="0" smtClean="0"/>
              <a:t>↑ </a:t>
            </a:r>
            <a:r>
              <a:rPr lang="cs-CZ" dirty="0" err="1" smtClean="0"/>
              <a:t>blood</a:t>
            </a:r>
            <a:r>
              <a:rPr lang="cs-CZ" dirty="0" smtClean="0"/>
              <a:t> </a:t>
            </a:r>
            <a:r>
              <a:rPr lang="cs-CZ" dirty="0" err="1" smtClean="0"/>
              <a:t>pressure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007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Therapeutic</a:t>
            </a:r>
            <a:r>
              <a:rPr lang="cs-CZ" dirty="0" smtClean="0"/>
              <a:t> </a:t>
            </a:r>
            <a:r>
              <a:rPr lang="cs-CZ" dirty="0" err="1" smtClean="0"/>
              <a:t>indications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 err="1"/>
              <a:t>Diseases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connective</a:t>
            </a:r>
            <a:r>
              <a:rPr lang="cs-CZ" dirty="0"/>
              <a:t> </a:t>
            </a:r>
            <a:r>
              <a:rPr lang="cs-CZ" dirty="0" err="1"/>
              <a:t>tissue</a:t>
            </a:r>
            <a:r>
              <a:rPr lang="cs-CZ" dirty="0"/>
              <a:t>, </a:t>
            </a:r>
            <a:r>
              <a:rPr lang="cs-CZ" dirty="0" err="1"/>
              <a:t>rheumatological</a:t>
            </a:r>
            <a:r>
              <a:rPr lang="cs-CZ" dirty="0"/>
              <a:t> </a:t>
            </a:r>
            <a:r>
              <a:rPr lang="cs-CZ" dirty="0" err="1"/>
              <a:t>diseases</a:t>
            </a:r>
            <a:r>
              <a:rPr lang="cs-CZ" dirty="0"/>
              <a:t> and </a:t>
            </a:r>
            <a:r>
              <a:rPr lang="cs-CZ" dirty="0" err="1" smtClean="0"/>
              <a:t>collagenoses</a:t>
            </a:r>
            <a:r>
              <a:rPr lang="cs-CZ" dirty="0" smtClean="0"/>
              <a:t> (RA, SLE, SS, DM…)</a:t>
            </a:r>
            <a:endParaRPr lang="cs-CZ" dirty="0"/>
          </a:p>
          <a:p>
            <a:r>
              <a:rPr lang="cs-CZ" dirty="0"/>
              <a:t>Severe </a:t>
            </a:r>
            <a:r>
              <a:rPr lang="cs-CZ" dirty="0" err="1"/>
              <a:t>forms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allergic</a:t>
            </a:r>
            <a:r>
              <a:rPr lang="cs-CZ" dirty="0"/>
              <a:t> </a:t>
            </a:r>
            <a:r>
              <a:rPr lang="cs-CZ" dirty="0" err="1"/>
              <a:t>reactions</a:t>
            </a:r>
            <a:endParaRPr lang="cs-CZ" dirty="0"/>
          </a:p>
          <a:p>
            <a:r>
              <a:rPr lang="cs-CZ" dirty="0"/>
              <a:t>Non-</a:t>
            </a:r>
            <a:r>
              <a:rPr lang="cs-CZ" dirty="0" err="1"/>
              <a:t>infectious</a:t>
            </a:r>
            <a:r>
              <a:rPr lang="cs-CZ" dirty="0"/>
              <a:t> </a:t>
            </a:r>
            <a:r>
              <a:rPr lang="cs-CZ" dirty="0" err="1"/>
              <a:t>inflammatory</a:t>
            </a:r>
            <a:r>
              <a:rPr lang="cs-CZ" dirty="0"/>
              <a:t> </a:t>
            </a:r>
            <a:r>
              <a:rPr lang="cs-CZ" dirty="0" err="1"/>
              <a:t>diseases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eye</a:t>
            </a:r>
            <a:endParaRPr lang="cs-CZ" dirty="0"/>
          </a:p>
          <a:p>
            <a:r>
              <a:rPr lang="cs-CZ" dirty="0"/>
              <a:t>Severe skin </a:t>
            </a:r>
            <a:r>
              <a:rPr lang="cs-CZ" dirty="0" err="1"/>
              <a:t>disorders</a:t>
            </a:r>
            <a:endParaRPr lang="cs-CZ" dirty="0"/>
          </a:p>
          <a:p>
            <a:r>
              <a:rPr lang="cs-CZ" dirty="0" err="1"/>
              <a:t>Haematological</a:t>
            </a:r>
            <a:r>
              <a:rPr lang="cs-CZ" dirty="0"/>
              <a:t> </a:t>
            </a:r>
            <a:r>
              <a:rPr lang="cs-CZ" dirty="0" err="1"/>
              <a:t>diseases</a:t>
            </a:r>
            <a:endParaRPr lang="cs-CZ" dirty="0"/>
          </a:p>
          <a:p>
            <a:r>
              <a:rPr lang="cs-CZ" dirty="0" err="1"/>
              <a:t>Malignant</a:t>
            </a:r>
            <a:r>
              <a:rPr lang="cs-CZ" dirty="0"/>
              <a:t> </a:t>
            </a:r>
            <a:r>
              <a:rPr lang="cs-CZ" dirty="0" err="1" smtClean="0"/>
              <a:t>diseases</a:t>
            </a:r>
            <a:endParaRPr lang="cs-CZ" dirty="0"/>
          </a:p>
          <a:p>
            <a:r>
              <a:rPr lang="cs-CZ" dirty="0" err="1"/>
              <a:t>Conditions</a:t>
            </a:r>
            <a:r>
              <a:rPr lang="cs-CZ" dirty="0"/>
              <a:t> </a:t>
            </a:r>
            <a:r>
              <a:rPr lang="cs-CZ" dirty="0" err="1"/>
              <a:t>after</a:t>
            </a:r>
            <a:r>
              <a:rPr lang="cs-CZ" dirty="0"/>
              <a:t> organ </a:t>
            </a:r>
            <a:r>
              <a:rPr lang="cs-CZ" dirty="0" err="1"/>
              <a:t>transplantation</a:t>
            </a:r>
            <a:endParaRPr lang="cs-CZ" dirty="0"/>
          </a:p>
          <a:p>
            <a:r>
              <a:rPr lang="cs-CZ" dirty="0" err="1"/>
              <a:t>Inflammatory</a:t>
            </a:r>
            <a:r>
              <a:rPr lang="cs-CZ" dirty="0"/>
              <a:t> </a:t>
            </a:r>
            <a:r>
              <a:rPr lang="cs-CZ" dirty="0" err="1"/>
              <a:t>gastrointestinal</a:t>
            </a:r>
            <a:r>
              <a:rPr lang="cs-CZ" dirty="0"/>
              <a:t> </a:t>
            </a:r>
            <a:r>
              <a:rPr lang="cs-CZ" dirty="0" err="1"/>
              <a:t>disease</a:t>
            </a:r>
            <a:endParaRPr lang="cs-CZ" dirty="0"/>
          </a:p>
          <a:p>
            <a:r>
              <a:rPr lang="cs-CZ" dirty="0"/>
              <a:t>Non-</a:t>
            </a:r>
            <a:r>
              <a:rPr lang="cs-CZ" dirty="0" err="1"/>
              <a:t>inflammatory</a:t>
            </a:r>
            <a:r>
              <a:rPr lang="cs-CZ" dirty="0"/>
              <a:t> </a:t>
            </a:r>
            <a:r>
              <a:rPr lang="cs-CZ" dirty="0" err="1"/>
              <a:t>respiratory</a:t>
            </a:r>
            <a:r>
              <a:rPr lang="cs-CZ" dirty="0"/>
              <a:t> </a:t>
            </a:r>
            <a:r>
              <a:rPr lang="cs-CZ" dirty="0" err="1"/>
              <a:t>disorders</a:t>
            </a:r>
            <a:endParaRPr lang="cs-CZ" dirty="0"/>
          </a:p>
          <a:p>
            <a:r>
              <a:rPr lang="cs-CZ" dirty="0" err="1"/>
              <a:t>Renal</a:t>
            </a:r>
            <a:r>
              <a:rPr lang="cs-CZ" dirty="0"/>
              <a:t> </a:t>
            </a:r>
            <a:r>
              <a:rPr lang="cs-CZ" dirty="0" err="1"/>
              <a:t>Disease</a:t>
            </a:r>
            <a:endParaRPr lang="cs-CZ" dirty="0"/>
          </a:p>
          <a:p>
            <a:r>
              <a:rPr lang="cs-CZ" dirty="0" err="1"/>
              <a:t>Immunalternative</a:t>
            </a:r>
            <a:r>
              <a:rPr lang="cs-CZ" dirty="0"/>
              <a:t> </a:t>
            </a:r>
            <a:r>
              <a:rPr lang="cs-CZ" dirty="0" err="1"/>
              <a:t>disease</a:t>
            </a:r>
            <a:r>
              <a:rPr lang="cs-CZ" dirty="0"/>
              <a:t> in neurology</a:t>
            </a:r>
          </a:p>
          <a:p>
            <a:r>
              <a:rPr lang="cs-CZ" dirty="0" err="1"/>
              <a:t>Substitution</a:t>
            </a:r>
            <a:r>
              <a:rPr lang="cs-CZ" dirty="0"/>
              <a:t> </a:t>
            </a:r>
            <a:r>
              <a:rPr lang="cs-CZ" dirty="0" err="1"/>
              <a:t>therapy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secondary</a:t>
            </a:r>
            <a:r>
              <a:rPr lang="cs-CZ" dirty="0"/>
              <a:t> </a:t>
            </a:r>
            <a:r>
              <a:rPr lang="cs-CZ" dirty="0" err="1"/>
              <a:t>adrenocortical</a:t>
            </a:r>
            <a:r>
              <a:rPr lang="cs-CZ" dirty="0"/>
              <a:t> </a:t>
            </a:r>
            <a:r>
              <a:rPr lang="cs-CZ" dirty="0" err="1"/>
              <a:t>insufficiency</a:t>
            </a:r>
            <a:endParaRPr lang="cs-CZ" dirty="0"/>
          </a:p>
          <a:p>
            <a:r>
              <a:rPr lang="cs-CZ" dirty="0" err="1"/>
              <a:t>Congenital</a:t>
            </a:r>
            <a:r>
              <a:rPr lang="cs-CZ" dirty="0"/>
              <a:t> </a:t>
            </a:r>
            <a:r>
              <a:rPr lang="cs-CZ" dirty="0" err="1"/>
              <a:t>adrenal</a:t>
            </a:r>
            <a:r>
              <a:rPr lang="cs-CZ" dirty="0"/>
              <a:t> </a:t>
            </a:r>
            <a:r>
              <a:rPr lang="cs-CZ" dirty="0" err="1" smtClean="0"/>
              <a:t>hyperplasia</a:t>
            </a: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522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479675"/>
            <a:ext cx="10515600" cy="1325563"/>
          </a:xfrm>
        </p:spPr>
        <p:txBody>
          <a:bodyPr/>
          <a:lstStyle/>
          <a:p>
            <a:pPr algn="ctr"/>
            <a:r>
              <a:rPr lang="cs-CZ" dirty="0" err="1" smtClean="0"/>
              <a:t>Corticoids</a:t>
            </a:r>
            <a:r>
              <a:rPr lang="cs-CZ" dirty="0" smtClean="0"/>
              <a:t> in </a:t>
            </a:r>
            <a:r>
              <a:rPr lang="cs-CZ" dirty="0" err="1" smtClean="0"/>
              <a:t>clinical</a:t>
            </a:r>
            <a:r>
              <a:rPr lang="cs-CZ" dirty="0" smtClean="0"/>
              <a:t> </a:t>
            </a:r>
            <a:r>
              <a:rPr lang="cs-CZ" dirty="0" err="1" smtClean="0"/>
              <a:t>practice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30694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9444" y="108453"/>
            <a:ext cx="10515600" cy="1325563"/>
          </a:xfrm>
        </p:spPr>
        <p:txBody>
          <a:bodyPr/>
          <a:lstStyle/>
          <a:p>
            <a:r>
              <a:rPr lang="cs-CZ" dirty="0" err="1" smtClean="0"/>
              <a:t>Rheumatoid</a:t>
            </a:r>
            <a:r>
              <a:rPr lang="cs-CZ" dirty="0" smtClean="0"/>
              <a:t>  arthritis</a:t>
            </a:r>
            <a:endParaRPr lang="cs-CZ" dirty="0"/>
          </a:p>
        </p:txBody>
      </p:sp>
      <p:pic>
        <p:nvPicPr>
          <p:cNvPr id="1034" name="Picture 10" descr="http://www.kcvl.cz/IMGs/RA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875" y="340655"/>
            <a:ext cx="3381375" cy="21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symbol pro obsah 2"/>
          <p:cNvSpPr>
            <a:spLocks noGrp="1"/>
          </p:cNvSpPr>
          <p:nvPr>
            <p:ph idx="1"/>
          </p:nvPr>
        </p:nvSpPr>
        <p:spPr>
          <a:xfrm>
            <a:off x="609600" y="1475874"/>
            <a:ext cx="10744200" cy="519764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dirty="0"/>
              <a:t>Glucocorticoids are used during periods of acute </a:t>
            </a:r>
            <a:r>
              <a:rPr lang="en-US" sz="2000" dirty="0" smtClean="0"/>
              <a:t>symptoms</a:t>
            </a:r>
            <a:r>
              <a:rPr lang="cs-CZ" sz="2000" dirty="0" smtClean="0"/>
              <a:t> </a:t>
            </a:r>
            <a:r>
              <a:rPr lang="cs-CZ" sz="2000" dirty="0" err="1" smtClean="0"/>
              <a:t>disease</a:t>
            </a:r>
            <a:r>
              <a:rPr lang="cs-CZ" sz="2000" dirty="0" smtClean="0"/>
              <a:t>. </a:t>
            </a:r>
            <a:endParaRPr lang="en-US" sz="2000" dirty="0"/>
          </a:p>
          <a:p>
            <a:pPr marL="0" indent="0">
              <a:buNone/>
            </a:pPr>
            <a:r>
              <a:rPr lang="cs-CZ" sz="2000" dirty="0"/>
              <a:t> </a:t>
            </a:r>
            <a:r>
              <a:rPr lang="cs-CZ" sz="2000" dirty="0" smtClean="0"/>
              <a:t>           	</a:t>
            </a:r>
            <a:r>
              <a:rPr lang="en-US" sz="2000" dirty="0" smtClean="0"/>
              <a:t>to </a:t>
            </a:r>
            <a:r>
              <a:rPr lang="en-US" sz="2000" dirty="0"/>
              <a:t>bridge the period until the onset of </a:t>
            </a:r>
            <a:r>
              <a:rPr lang="en-US" sz="2000" dirty="0" smtClean="0"/>
              <a:t>effect</a:t>
            </a:r>
            <a:r>
              <a:rPr lang="cs-CZ" sz="2000" dirty="0" smtClean="0"/>
              <a:t> </a:t>
            </a:r>
            <a:r>
              <a:rPr lang="en-US" sz="2000" dirty="0" smtClean="0"/>
              <a:t>DMD</a:t>
            </a:r>
            <a:r>
              <a:rPr lang="cs-CZ" sz="2000" dirty="0" smtClean="0"/>
              <a:t> (MTX)</a:t>
            </a:r>
            <a:r>
              <a:rPr lang="en-US" sz="2000" dirty="0" smtClean="0"/>
              <a:t>. </a:t>
            </a:r>
            <a:endParaRPr lang="cs-CZ" sz="2000" dirty="0" smtClean="0"/>
          </a:p>
          <a:p>
            <a:pPr marL="0" indent="0">
              <a:buNone/>
            </a:pPr>
            <a:r>
              <a:rPr lang="en-US" sz="2000" dirty="0" smtClean="0"/>
              <a:t>Recent </a:t>
            </a:r>
            <a:r>
              <a:rPr lang="en-US" sz="2000" dirty="0"/>
              <a:t>studies, however, show that small doses of glucocorticoids have</a:t>
            </a:r>
          </a:p>
          <a:p>
            <a:pPr marL="0" indent="0">
              <a:buNone/>
            </a:pPr>
            <a:r>
              <a:rPr lang="cs-CZ" sz="2000" dirty="0" smtClean="0"/>
              <a:t>	</a:t>
            </a:r>
            <a:r>
              <a:rPr lang="en-US" sz="2000" dirty="0" smtClean="0"/>
              <a:t>modify</a:t>
            </a:r>
            <a:r>
              <a:rPr lang="cs-CZ" sz="2000" dirty="0" err="1" smtClean="0"/>
              <a:t>ing</a:t>
            </a:r>
            <a:r>
              <a:rPr lang="en-US" sz="2000" dirty="0" smtClean="0"/>
              <a:t> effect </a:t>
            </a:r>
            <a:r>
              <a:rPr lang="en-US" sz="2000" dirty="0"/>
              <a:t>and </a:t>
            </a:r>
            <a:r>
              <a:rPr lang="en-US" sz="2000" dirty="0" smtClean="0"/>
              <a:t>slow</a:t>
            </a:r>
            <a:r>
              <a:rPr lang="cs-CZ" sz="2000" dirty="0" err="1" smtClean="0"/>
              <a:t>down</a:t>
            </a:r>
            <a:r>
              <a:rPr lang="en-US" sz="2000" dirty="0" smtClean="0"/>
              <a:t> </a:t>
            </a:r>
            <a:r>
              <a:rPr lang="en-US" sz="2000" dirty="0"/>
              <a:t>the X-ray progression of the disease. </a:t>
            </a:r>
            <a:endParaRPr lang="cs-CZ" sz="2000" dirty="0" smtClean="0"/>
          </a:p>
          <a:p>
            <a:pPr marL="0" indent="0">
              <a:buNone/>
            </a:pPr>
            <a:r>
              <a:rPr lang="cs-CZ" sz="2000" dirty="0"/>
              <a:t>P</a:t>
            </a:r>
            <a:r>
              <a:rPr lang="en-US" sz="2000" dirty="0" err="1" smtClean="0"/>
              <a:t>rednisone</a:t>
            </a:r>
            <a:r>
              <a:rPr lang="en-US" sz="2000" dirty="0" smtClean="0"/>
              <a:t> </a:t>
            </a:r>
            <a:r>
              <a:rPr lang="en-US" sz="2000" dirty="0"/>
              <a:t>at doses up to 10 mg daily or every other day. Only</a:t>
            </a:r>
          </a:p>
          <a:p>
            <a:pPr marL="0" indent="0">
              <a:buNone/>
            </a:pPr>
            <a:r>
              <a:rPr lang="en-US" sz="2000" dirty="0"/>
              <a:t>Exceptionally, it is necessary to take higher doses, and it is </a:t>
            </a:r>
            <a:r>
              <a:rPr lang="en-US" sz="2000" dirty="0" smtClean="0"/>
              <a:t>only</a:t>
            </a:r>
            <a:endParaRPr lang="cs-CZ" sz="2000" dirty="0" smtClean="0"/>
          </a:p>
          <a:p>
            <a:pPr marL="0" indent="0">
              <a:buNone/>
            </a:pPr>
            <a:r>
              <a:rPr lang="en-US" sz="2000" dirty="0" smtClean="0"/>
              <a:t>In </a:t>
            </a:r>
            <a:r>
              <a:rPr lang="en-US" sz="2000" dirty="0"/>
              <a:t>the case of very active </a:t>
            </a:r>
            <a:r>
              <a:rPr lang="en-US" sz="2000" dirty="0" smtClean="0"/>
              <a:t>disease</a:t>
            </a:r>
            <a:r>
              <a:rPr lang="cs-CZ" sz="2000" dirty="0" smtClean="0"/>
              <a:t>, </a:t>
            </a:r>
            <a:r>
              <a:rPr lang="en-US" sz="2000" dirty="0" smtClean="0"/>
              <a:t>extra-articular </a:t>
            </a:r>
            <a:r>
              <a:rPr lang="en-US" sz="2000" dirty="0"/>
              <a:t>symptoms, </a:t>
            </a:r>
            <a:r>
              <a:rPr lang="cs-CZ" sz="2000" dirty="0" err="1" smtClean="0"/>
              <a:t>it´s</a:t>
            </a:r>
            <a:r>
              <a:rPr lang="cs-CZ" sz="2000" dirty="0" smtClean="0"/>
              <a:t> </a:t>
            </a:r>
            <a:r>
              <a:rPr lang="cs-CZ" sz="2000" dirty="0" err="1" smtClean="0"/>
              <a:t>better</a:t>
            </a:r>
            <a:r>
              <a:rPr lang="cs-CZ" sz="2000" dirty="0" smtClean="0"/>
              <a:t> </a:t>
            </a:r>
            <a:r>
              <a:rPr lang="en-US" sz="2000" dirty="0" smtClean="0"/>
              <a:t>to </a:t>
            </a:r>
            <a:r>
              <a:rPr lang="en-US" sz="2000" dirty="0"/>
              <a:t>start therapy with GK pulse </a:t>
            </a:r>
            <a:r>
              <a:rPr lang="cs-CZ" sz="2000" dirty="0" err="1" smtClean="0"/>
              <a:t>therapy</a:t>
            </a:r>
            <a:r>
              <a:rPr lang="cs-CZ" sz="2000" dirty="0" smtClean="0"/>
              <a:t>.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Biological treatment is currently the most effective RA treatment and, in a number of cases, it can decisively slow down </a:t>
            </a:r>
            <a:r>
              <a:rPr lang="en-US" sz="2000" dirty="0" smtClean="0"/>
              <a:t>or </a:t>
            </a:r>
            <a:r>
              <a:rPr lang="en-US" sz="2000" dirty="0"/>
              <a:t>stop the progression of the disease:</a:t>
            </a:r>
          </a:p>
          <a:p>
            <a:pPr marL="0" indent="0">
              <a:buNone/>
            </a:pPr>
            <a:r>
              <a:rPr lang="cs-CZ" sz="2000" dirty="0" smtClean="0"/>
              <a:t>		</a:t>
            </a:r>
            <a:r>
              <a:rPr lang="en-US" sz="2000" dirty="0" smtClean="0"/>
              <a:t>Chimeric </a:t>
            </a:r>
            <a:r>
              <a:rPr lang="en-US" sz="2000" dirty="0"/>
              <a:t>monoclonal antibody against TNF-alpha infliximab,</a:t>
            </a:r>
          </a:p>
          <a:p>
            <a:pPr marL="0" indent="0">
              <a:buNone/>
            </a:pPr>
            <a:r>
              <a:rPr lang="cs-CZ" sz="2000" dirty="0" smtClean="0"/>
              <a:t>		</a:t>
            </a:r>
            <a:r>
              <a:rPr lang="en-US" sz="2000" dirty="0" smtClean="0"/>
              <a:t>Fully </a:t>
            </a:r>
            <a:r>
              <a:rPr lang="en-US" sz="2000" dirty="0"/>
              <a:t>human monoclonal antibody against TNF-alpha-adalimumab</a:t>
            </a:r>
          </a:p>
          <a:p>
            <a:pPr marL="0" indent="0">
              <a:buNone/>
            </a:pPr>
            <a:r>
              <a:rPr lang="cs-CZ" sz="2000" dirty="0" smtClean="0"/>
              <a:t>		</a:t>
            </a:r>
            <a:r>
              <a:rPr lang="en-US" sz="2000" dirty="0" smtClean="0"/>
              <a:t>Soluble </a:t>
            </a:r>
            <a:r>
              <a:rPr lang="en-US" sz="2000" dirty="0"/>
              <a:t>receptor for TNF-alpha </a:t>
            </a:r>
            <a:r>
              <a:rPr lang="en-US" sz="2000" dirty="0" err="1" smtClean="0"/>
              <a:t>etanercept</a:t>
            </a:r>
            <a:endParaRPr lang="cs-CZ" sz="2000" dirty="0" smtClean="0"/>
          </a:p>
          <a:p>
            <a:pPr marL="0" indent="0">
              <a:buNone/>
            </a:pPr>
            <a:r>
              <a:rPr lang="cs-CZ" sz="2000" dirty="0"/>
              <a:t>	</a:t>
            </a:r>
            <a:r>
              <a:rPr lang="cs-CZ" sz="2000" dirty="0" smtClean="0"/>
              <a:t>	</a:t>
            </a:r>
            <a:r>
              <a:rPr lang="cs-CZ" sz="2000" dirty="0" err="1" smtClean="0"/>
              <a:t>Monoclonal</a:t>
            </a:r>
            <a:r>
              <a:rPr lang="cs-CZ" sz="2000" dirty="0" smtClean="0"/>
              <a:t> </a:t>
            </a:r>
            <a:r>
              <a:rPr lang="cs-CZ" sz="2000" dirty="0" err="1" smtClean="0"/>
              <a:t>chimeric</a:t>
            </a:r>
            <a:r>
              <a:rPr lang="cs-CZ" sz="2000" dirty="0" smtClean="0"/>
              <a:t> anti-CD20 </a:t>
            </a:r>
            <a:r>
              <a:rPr lang="cs-CZ" sz="2000" dirty="0" err="1" smtClean="0"/>
              <a:t>molecule</a:t>
            </a:r>
            <a:r>
              <a:rPr lang="cs-CZ" sz="2000" dirty="0" smtClean="0"/>
              <a:t> – </a:t>
            </a:r>
            <a:r>
              <a:rPr lang="cs-CZ" sz="2000" dirty="0" err="1" smtClean="0"/>
              <a:t>rituximab</a:t>
            </a: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		</a:t>
            </a:r>
            <a:r>
              <a:rPr lang="en-US" sz="2000" dirty="0" smtClean="0"/>
              <a:t>CTLA4 </a:t>
            </a:r>
            <a:r>
              <a:rPr lang="en-US" sz="2000" dirty="0"/>
              <a:t>molecule linked to a modified Fc portion of human </a:t>
            </a:r>
            <a:r>
              <a:rPr lang="en-US" sz="2000" dirty="0" smtClean="0"/>
              <a:t>IgG1</a:t>
            </a:r>
            <a:r>
              <a:rPr lang="cs-CZ" sz="2000" dirty="0" smtClean="0"/>
              <a:t> - </a:t>
            </a:r>
            <a:r>
              <a:rPr lang="cs-CZ" sz="2000" dirty="0" err="1" smtClean="0"/>
              <a:t>abatacept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600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Zobrazování obrázku 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3188" y="3831767"/>
            <a:ext cx="3222181" cy="2590371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4709" y="3831767"/>
            <a:ext cx="3222171" cy="259037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25994" y="853440"/>
            <a:ext cx="3152503" cy="2708366"/>
          </a:xfrm>
          <a:prstGeom prst="rect">
            <a:avLst/>
          </a:prstGeom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340896" y="199658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 smtClean="0"/>
              <a:t>Skin </a:t>
            </a:r>
            <a:r>
              <a:rPr lang="cs-CZ" sz="4000" dirty="0" err="1" smtClean="0"/>
              <a:t>diseases</a:t>
            </a:r>
            <a:endParaRPr lang="cs-CZ" sz="4000" dirty="0" smtClean="0"/>
          </a:p>
          <a:p>
            <a:r>
              <a:rPr lang="cs-CZ" sz="4000" dirty="0" err="1" smtClean="0"/>
              <a:t>Eczema</a:t>
            </a:r>
            <a:r>
              <a:rPr lang="cs-CZ" sz="4000" dirty="0" smtClean="0"/>
              <a:t> </a:t>
            </a:r>
            <a:r>
              <a:rPr lang="cs-CZ" sz="4000" dirty="0" err="1" smtClean="0"/>
              <a:t>dyshidroticum</a:t>
            </a:r>
            <a:r>
              <a:rPr lang="cs-CZ" sz="4000" dirty="0" smtClean="0"/>
              <a:t>, </a:t>
            </a:r>
            <a:r>
              <a:rPr lang="cs-CZ" sz="4000" dirty="0" err="1" smtClean="0"/>
              <a:t>before</a:t>
            </a:r>
            <a:r>
              <a:rPr lang="cs-CZ" sz="4000" dirty="0" smtClean="0"/>
              <a:t> </a:t>
            </a:r>
            <a:r>
              <a:rPr lang="cs-CZ" sz="4000" dirty="0" err="1" smtClean="0"/>
              <a:t>therapy</a:t>
            </a:r>
            <a:endParaRPr lang="cs-CZ" sz="4000" dirty="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000" dirty="0" smtClean="0"/>
              <a:t>Hand-</a:t>
            </a:r>
            <a:r>
              <a:rPr lang="cs-CZ" sz="2000" dirty="0" err="1" smtClean="0"/>
              <a:t>foot</a:t>
            </a:r>
            <a:r>
              <a:rPr lang="cs-CZ" sz="2000" dirty="0" smtClean="0"/>
              <a:t> syndrom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000" dirty="0" smtClean="0"/>
              <a:t>Man 35 </a:t>
            </a:r>
            <a:r>
              <a:rPr lang="cs-CZ" sz="2000" dirty="0" err="1" smtClean="0"/>
              <a:t>years</a:t>
            </a:r>
            <a:r>
              <a:rPr lang="cs-CZ" sz="2000" dirty="0" smtClean="0"/>
              <a:t> </a:t>
            </a:r>
            <a:r>
              <a:rPr lang="cs-CZ" sz="2000" dirty="0" err="1" smtClean="0"/>
              <a:t>old</a:t>
            </a:r>
            <a:r>
              <a:rPr lang="cs-CZ" sz="2000" dirty="0" smtClean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000" dirty="0" smtClean="0"/>
              <a:t>2 – 3 </a:t>
            </a:r>
            <a:r>
              <a:rPr lang="cs-CZ" sz="2000" dirty="0" err="1" smtClean="0"/>
              <a:t>years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 </a:t>
            </a:r>
            <a:r>
              <a:rPr lang="cs-CZ" sz="2000" dirty="0" err="1" smtClean="0"/>
              <a:t>hands</a:t>
            </a:r>
            <a:r>
              <a:rPr lang="cs-CZ" sz="2000" dirty="0" smtClean="0"/>
              <a:t> </a:t>
            </a:r>
            <a:r>
              <a:rPr lang="cs-CZ" sz="2000" dirty="0" err="1" smtClean="0"/>
              <a:t>eczema</a:t>
            </a:r>
            <a:r>
              <a:rPr lang="cs-CZ" sz="2000" dirty="0" smtClean="0"/>
              <a:t>, </a:t>
            </a:r>
            <a:r>
              <a:rPr lang="cs-CZ" sz="2000" dirty="0" err="1" smtClean="0"/>
              <a:t>after</a:t>
            </a:r>
            <a:r>
              <a:rPr lang="cs-CZ" sz="2000" dirty="0" smtClean="0"/>
              <a:t>  1 </a:t>
            </a:r>
            <a:r>
              <a:rPr lang="cs-CZ" sz="2000" dirty="0" err="1" smtClean="0"/>
              <a:t>year</a:t>
            </a:r>
            <a:r>
              <a:rPr lang="cs-CZ" sz="2000" dirty="0" smtClean="0"/>
              <a:t> </a:t>
            </a:r>
            <a:r>
              <a:rPr lang="cs-CZ" sz="2000" dirty="0" err="1" smtClean="0"/>
              <a:t>added</a:t>
            </a:r>
            <a:r>
              <a:rPr lang="cs-CZ" sz="2000" dirty="0" smtClean="0"/>
              <a:t> </a:t>
            </a:r>
            <a:r>
              <a:rPr lang="cs-CZ" sz="2000" dirty="0" err="1" smtClean="0"/>
              <a:t>hands</a:t>
            </a:r>
            <a:r>
              <a:rPr lang="cs-CZ" sz="2000" dirty="0" smtClean="0"/>
              <a:t> </a:t>
            </a:r>
            <a:r>
              <a:rPr lang="cs-CZ" sz="2000" dirty="0" err="1" smtClean="0"/>
              <a:t>eczema</a:t>
            </a:r>
            <a:r>
              <a:rPr lang="cs-CZ" sz="2000" dirty="0" smtClean="0"/>
              <a:t> 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Status of treatment with local corticosteroids for 2 years</a:t>
            </a:r>
            <a:br>
              <a:rPr lang="en-US" sz="2000" dirty="0"/>
            </a:br>
            <a:endParaRPr lang="cs-CZ" sz="2000" dirty="0" smtClean="0"/>
          </a:p>
          <a:p>
            <a:pPr marL="0" indent="0">
              <a:buNone/>
            </a:pPr>
            <a:r>
              <a:rPr lang="en-US" sz="2000" dirty="0" smtClean="0"/>
              <a:t>Extreme </a:t>
            </a:r>
            <a:r>
              <a:rPr lang="en-US" sz="2000" dirty="0"/>
              <a:t>impact on quality of life!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sz="20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cs-CZ" sz="20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000" dirty="0" smtClean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sz="20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013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Zobrazování obrázku po 2 tyden 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6544" y="3814353"/>
            <a:ext cx="4284618" cy="280416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6949" y="1219203"/>
            <a:ext cx="2972496" cy="5416732"/>
          </a:xfrm>
          <a:prstGeom prst="rect">
            <a:avLst/>
          </a:prstGeom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000" dirty="0" err="1" smtClean="0"/>
              <a:t>Prednison</a:t>
            </a:r>
            <a:r>
              <a:rPr lang="cs-CZ" sz="2000" dirty="0" smtClean="0"/>
              <a:t> 50 mg / </a:t>
            </a:r>
            <a:r>
              <a:rPr lang="cs-CZ" sz="2000" dirty="0" err="1" smtClean="0"/>
              <a:t>daily</a:t>
            </a:r>
            <a:r>
              <a:rPr lang="cs-CZ" sz="2000" dirty="0" smtClean="0"/>
              <a:t> – 1 </a:t>
            </a:r>
            <a:r>
              <a:rPr lang="cs-CZ" sz="2000" dirty="0" err="1" smtClean="0"/>
              <a:t>month</a:t>
            </a:r>
            <a:endParaRPr lang="cs-CZ" sz="20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000" dirty="0" smtClean="0"/>
              <a:t>Proton pump </a:t>
            </a:r>
            <a:r>
              <a:rPr lang="cs-CZ" sz="2000" dirty="0" err="1" smtClean="0"/>
              <a:t>inhibitors</a:t>
            </a:r>
            <a:endParaRPr lang="cs-CZ" sz="20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cs-CZ" sz="20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000" dirty="0" smtClean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sz="2000" dirty="0" smtClean="0"/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340896" y="199658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 smtClean="0"/>
              <a:t>Skin </a:t>
            </a:r>
            <a:r>
              <a:rPr lang="cs-CZ" sz="4000" dirty="0" err="1" smtClean="0"/>
              <a:t>diseases</a:t>
            </a:r>
            <a:endParaRPr lang="cs-CZ" sz="4000" dirty="0" smtClean="0"/>
          </a:p>
          <a:p>
            <a:r>
              <a:rPr lang="cs-CZ" sz="4000" dirty="0" err="1" smtClean="0"/>
              <a:t>Eczema</a:t>
            </a:r>
            <a:r>
              <a:rPr lang="cs-CZ" sz="4000" dirty="0" smtClean="0"/>
              <a:t> </a:t>
            </a:r>
            <a:r>
              <a:rPr lang="cs-CZ" sz="4000" dirty="0" err="1" smtClean="0"/>
              <a:t>dyshidroticum</a:t>
            </a:r>
            <a:r>
              <a:rPr lang="cs-CZ" sz="4000" dirty="0" smtClean="0"/>
              <a:t>, </a:t>
            </a:r>
            <a:r>
              <a:rPr lang="cs-CZ" sz="4000" dirty="0" err="1" smtClean="0"/>
              <a:t>after</a:t>
            </a:r>
            <a:r>
              <a:rPr lang="cs-CZ" sz="4000" dirty="0" smtClean="0"/>
              <a:t> </a:t>
            </a:r>
            <a:r>
              <a:rPr lang="cs-CZ" sz="4000" dirty="0" err="1" smtClean="0"/>
              <a:t>therapy</a:t>
            </a:r>
            <a:endParaRPr lang="cs-CZ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870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GCs</a:t>
            </a:r>
            <a:r>
              <a:rPr lang="cs-CZ" dirty="0" smtClean="0"/>
              <a:t> and </a:t>
            </a:r>
            <a:r>
              <a:rPr lang="cs-CZ" dirty="0" err="1" smtClean="0"/>
              <a:t>rheumatic</a:t>
            </a:r>
            <a:r>
              <a:rPr lang="cs-CZ" dirty="0" smtClean="0"/>
              <a:t> </a:t>
            </a:r>
            <a:r>
              <a:rPr lang="cs-CZ" dirty="0" err="1" smtClean="0"/>
              <a:t>fever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7751323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Rheumatic fever - a consequence of </a:t>
            </a:r>
            <a:r>
              <a:rPr lang="cs-CZ" dirty="0" smtClean="0"/>
              <a:t>URT</a:t>
            </a:r>
            <a:r>
              <a:rPr lang="en-US" dirty="0" smtClean="0"/>
              <a:t> </a:t>
            </a:r>
            <a:r>
              <a:rPr lang="en-US" dirty="0"/>
              <a:t>infection by hemolytic streptococcus</a:t>
            </a:r>
          </a:p>
          <a:p>
            <a:r>
              <a:rPr lang="en-US" dirty="0"/>
              <a:t>Hospitalization, bed rest - we can not reliably rule out heart disease - we use </a:t>
            </a:r>
            <a:r>
              <a:rPr lang="cs-CZ" dirty="0" err="1" smtClean="0"/>
              <a:t>GCs</a:t>
            </a:r>
            <a:r>
              <a:rPr lang="en-US" dirty="0" smtClean="0"/>
              <a:t> corticosteroids</a:t>
            </a:r>
            <a:r>
              <a:rPr lang="cs-CZ" dirty="0" smtClean="0"/>
              <a:t> </a:t>
            </a:r>
            <a:r>
              <a:rPr lang="cs-CZ" dirty="0" err="1" smtClean="0"/>
              <a:t>instead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salicylates</a:t>
            </a:r>
            <a:r>
              <a:rPr lang="cs-CZ" dirty="0" smtClean="0"/>
              <a:t> </a:t>
            </a:r>
            <a:r>
              <a:rPr lang="en-US" dirty="0" smtClean="0"/>
              <a:t> </a:t>
            </a:r>
            <a:r>
              <a:rPr lang="en-US" dirty="0"/>
              <a:t>(prevention of heart muscle and </a:t>
            </a:r>
            <a:r>
              <a:rPr lang="en-US" dirty="0" smtClean="0"/>
              <a:t>valves</a:t>
            </a:r>
            <a:r>
              <a:rPr lang="cs-CZ" dirty="0" smtClean="0"/>
              <a:t> </a:t>
            </a:r>
            <a:r>
              <a:rPr lang="cs-CZ" dirty="0" err="1" smtClean="0"/>
              <a:t>damage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The initial dose of Prednisone 60 mg - with gradual reduction, we can withstand treatment for at least 4 weeks.</a:t>
            </a:r>
          </a:p>
          <a:p>
            <a:r>
              <a:rPr lang="cs-CZ" dirty="0" err="1" smtClean="0"/>
              <a:t>Penicillin</a:t>
            </a:r>
            <a:r>
              <a:rPr lang="cs-CZ" dirty="0" smtClean="0"/>
              <a:t> </a:t>
            </a:r>
            <a:r>
              <a:rPr lang="cs-CZ" dirty="0"/>
              <a:t>a</a:t>
            </a:r>
            <a:r>
              <a:rPr lang="en-US" dirty="0" err="1" smtClean="0"/>
              <a:t>ntibiotics</a:t>
            </a:r>
            <a:r>
              <a:rPr lang="en-US" dirty="0" smtClean="0"/>
              <a:t> to </a:t>
            </a:r>
            <a:r>
              <a:rPr lang="en-US" dirty="0"/>
              <a:t>eradicate </a:t>
            </a:r>
            <a:r>
              <a:rPr lang="en-US" dirty="0" smtClean="0"/>
              <a:t>infection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URT – </a:t>
            </a:r>
            <a:r>
              <a:rPr lang="cs-CZ" dirty="0" err="1" smtClean="0"/>
              <a:t>upper</a:t>
            </a:r>
            <a:r>
              <a:rPr lang="cs-CZ" dirty="0" smtClean="0"/>
              <a:t> </a:t>
            </a:r>
            <a:r>
              <a:rPr lang="cs-CZ" dirty="0" err="1" smtClean="0"/>
              <a:t>respiratory</a:t>
            </a:r>
            <a:r>
              <a:rPr lang="cs-CZ" dirty="0" smtClean="0"/>
              <a:t> </a:t>
            </a:r>
            <a:r>
              <a:rPr lang="cs-CZ" dirty="0" err="1" smtClean="0"/>
              <a:t>tract</a:t>
            </a:r>
            <a:endParaRPr lang="cs-CZ" dirty="0"/>
          </a:p>
        </p:txBody>
      </p:sp>
      <p:pic>
        <p:nvPicPr>
          <p:cNvPr id="3074" name="Picture 2" descr="rheumatic fever - definition of rheumatic fever by Medical dictionary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6657" y="1828802"/>
            <a:ext cx="22669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25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Thrombophlebitis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606675"/>
            <a:ext cx="10515600" cy="4351338"/>
          </a:xfrm>
        </p:spPr>
        <p:txBody>
          <a:bodyPr/>
          <a:lstStyle/>
          <a:p>
            <a:r>
              <a:rPr lang="en-US" dirty="0"/>
              <a:t>Movement, pressure bandage, </a:t>
            </a:r>
            <a:r>
              <a:rPr lang="cs-CZ" dirty="0" err="1" smtClean="0"/>
              <a:t>legs</a:t>
            </a:r>
            <a:r>
              <a:rPr lang="cs-CZ" dirty="0" smtClean="0"/>
              <a:t> </a:t>
            </a:r>
            <a:r>
              <a:rPr lang="cs-CZ" dirty="0" err="1" smtClean="0"/>
              <a:t>elevation</a:t>
            </a:r>
            <a:endParaRPr lang="en-US" dirty="0"/>
          </a:p>
          <a:p>
            <a:r>
              <a:rPr lang="en-US" dirty="0"/>
              <a:t>Anti-inflammatory </a:t>
            </a:r>
            <a:r>
              <a:rPr lang="cs-CZ" dirty="0" smtClean="0"/>
              <a:t>t</a:t>
            </a:r>
            <a:r>
              <a:rPr lang="en-US" dirty="0" err="1" smtClean="0"/>
              <a:t>herapy</a:t>
            </a:r>
            <a:r>
              <a:rPr lang="en-US" dirty="0" smtClean="0"/>
              <a:t> </a:t>
            </a:r>
            <a:r>
              <a:rPr lang="en-US" dirty="0"/>
              <a:t>(NSA), antibiotics at </a:t>
            </a:r>
            <a:r>
              <a:rPr lang="cs-CZ" dirty="0" err="1"/>
              <a:t>i</a:t>
            </a:r>
            <a:r>
              <a:rPr lang="en-US" dirty="0" err="1" smtClean="0"/>
              <a:t>nf</a:t>
            </a:r>
            <a:r>
              <a:rPr lang="cs-CZ" dirty="0" err="1" smtClean="0"/>
              <a:t>ection</a:t>
            </a:r>
            <a:r>
              <a:rPr lang="en-US" dirty="0" smtClean="0"/>
              <a:t> </a:t>
            </a:r>
            <a:r>
              <a:rPr lang="cs-CZ" dirty="0"/>
              <a:t>e</a:t>
            </a:r>
            <a:r>
              <a:rPr lang="en-US" dirty="0" err="1" smtClean="0"/>
              <a:t>tiology</a:t>
            </a:r>
            <a:r>
              <a:rPr lang="en-US" dirty="0"/>
              <a:t>, </a:t>
            </a:r>
            <a:r>
              <a:rPr lang="cs-CZ" dirty="0" err="1" smtClean="0"/>
              <a:t>vascular</a:t>
            </a:r>
            <a:r>
              <a:rPr lang="cs-CZ" dirty="0" smtClean="0"/>
              <a:t> </a:t>
            </a:r>
            <a:r>
              <a:rPr lang="cs-CZ" dirty="0" err="1" smtClean="0"/>
              <a:t>treatment</a:t>
            </a:r>
            <a:r>
              <a:rPr lang="cs-CZ" dirty="0" smtClean="0"/>
              <a:t> (</a:t>
            </a:r>
            <a:r>
              <a:rPr lang="cs-CZ" dirty="0" err="1" smtClean="0"/>
              <a:t>troxerutin</a:t>
            </a:r>
            <a:r>
              <a:rPr lang="cs-CZ" dirty="0" smtClean="0"/>
              <a:t>)</a:t>
            </a:r>
            <a:r>
              <a:rPr lang="en-US" dirty="0" smtClean="0"/>
              <a:t>, </a:t>
            </a:r>
            <a:r>
              <a:rPr lang="en-US" dirty="0"/>
              <a:t>anticoagulants</a:t>
            </a:r>
          </a:p>
          <a:p>
            <a:r>
              <a:rPr lang="en-US" dirty="0"/>
              <a:t>In </a:t>
            </a:r>
            <a:r>
              <a:rPr lang="en-US" dirty="0" smtClean="0"/>
              <a:t>case </a:t>
            </a:r>
            <a:r>
              <a:rPr lang="en-US" dirty="0"/>
              <a:t>of </a:t>
            </a:r>
            <a:r>
              <a:rPr lang="en-US" b="1" dirty="0"/>
              <a:t>migrating thrombophlebitis</a:t>
            </a:r>
            <a:r>
              <a:rPr lang="en-US" dirty="0"/>
              <a:t>, corticosteroids are indicated in the failure of the above treatment of 20 - 40 mg daily</a:t>
            </a:r>
            <a:endParaRPr lang="cs-CZ" dirty="0"/>
          </a:p>
        </p:txBody>
      </p:sp>
      <p:pic>
        <p:nvPicPr>
          <p:cNvPr id="4098" name="Picture 2" descr="Výsledek obrázku pro thrombophlebit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868" y="338863"/>
            <a:ext cx="3122579" cy="189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52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</a:t>
            </a:r>
            <a:r>
              <a:rPr lang="cs-CZ" dirty="0" smtClean="0"/>
              <a:t>Fast </a:t>
            </a:r>
            <a:r>
              <a:rPr lang="cs-CZ" dirty="0" err="1"/>
              <a:t>progressive</a:t>
            </a:r>
            <a:r>
              <a:rPr lang="cs-CZ" dirty="0"/>
              <a:t> </a:t>
            </a:r>
            <a:r>
              <a:rPr lang="cs-CZ" dirty="0" err="1"/>
              <a:t>glomerulonephritis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25625"/>
            <a:ext cx="7829550" cy="4351338"/>
          </a:xfrm>
        </p:spPr>
        <p:txBody>
          <a:bodyPr>
            <a:normAutofit lnSpcReduction="10000"/>
          </a:bodyPr>
          <a:lstStyle/>
          <a:p>
            <a:r>
              <a:rPr lang="cs-CZ" dirty="0" err="1" smtClean="0"/>
              <a:t>Destruction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/>
              <a:t>most </a:t>
            </a:r>
            <a:r>
              <a:rPr lang="cs-CZ" dirty="0" err="1"/>
              <a:t>glomeruli</a:t>
            </a:r>
            <a:r>
              <a:rPr lang="cs-CZ" dirty="0"/>
              <a:t> </a:t>
            </a:r>
            <a:r>
              <a:rPr lang="cs-CZ" dirty="0" err="1"/>
              <a:t>caused</a:t>
            </a:r>
            <a:r>
              <a:rPr lang="cs-CZ" dirty="0"/>
              <a:t> </a:t>
            </a:r>
            <a:r>
              <a:rPr lang="cs-CZ" dirty="0" smtClean="0"/>
              <a:t>by: 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- </a:t>
            </a:r>
            <a:r>
              <a:rPr lang="cs-CZ" dirty="0" err="1" smtClean="0"/>
              <a:t>antibodies</a:t>
            </a:r>
            <a:r>
              <a:rPr lang="cs-CZ" dirty="0" smtClean="0"/>
              <a:t> </a:t>
            </a:r>
            <a:r>
              <a:rPr lang="cs-CZ" dirty="0" err="1" smtClean="0"/>
              <a:t>against</a:t>
            </a:r>
            <a:r>
              <a:rPr lang="cs-CZ" dirty="0" smtClean="0"/>
              <a:t> </a:t>
            </a:r>
            <a:r>
              <a:rPr lang="cs-CZ" dirty="0" err="1" smtClean="0"/>
              <a:t>neutrophil</a:t>
            </a:r>
            <a:r>
              <a:rPr lang="cs-CZ" dirty="0" smtClean="0"/>
              <a:t> </a:t>
            </a:r>
            <a:r>
              <a:rPr lang="cs-CZ" dirty="0" err="1"/>
              <a:t>cytoplasm</a:t>
            </a:r>
            <a:r>
              <a:rPr lang="cs-CZ" dirty="0"/>
              <a:t>, 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- </a:t>
            </a:r>
            <a:r>
              <a:rPr lang="cs-CZ" dirty="0" err="1" smtClean="0"/>
              <a:t>antibodies</a:t>
            </a:r>
            <a:r>
              <a:rPr lang="cs-CZ" dirty="0" smtClean="0"/>
              <a:t> </a:t>
            </a:r>
            <a:r>
              <a:rPr lang="cs-CZ" dirty="0" err="1" smtClean="0"/>
              <a:t>against</a:t>
            </a:r>
            <a:r>
              <a:rPr lang="cs-CZ" dirty="0" smtClean="0"/>
              <a:t> </a:t>
            </a:r>
            <a:r>
              <a:rPr lang="cs-CZ" dirty="0" err="1" smtClean="0"/>
              <a:t>basal</a:t>
            </a:r>
            <a:r>
              <a:rPr lang="cs-CZ" dirty="0" smtClean="0"/>
              <a:t> </a:t>
            </a:r>
            <a:r>
              <a:rPr lang="cs-CZ" dirty="0"/>
              <a:t>glomerulus </a:t>
            </a:r>
            <a:r>
              <a:rPr lang="cs-CZ" dirty="0" err="1"/>
              <a:t>membrane</a:t>
            </a:r>
            <a:r>
              <a:rPr lang="cs-CZ" dirty="0"/>
              <a:t>, 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</a:t>
            </a:r>
            <a:r>
              <a:rPr lang="cs-CZ" dirty="0" err="1" smtClean="0"/>
              <a:t>immunocomplexes</a:t>
            </a:r>
            <a:endParaRPr lang="cs-CZ" dirty="0"/>
          </a:p>
          <a:p>
            <a:r>
              <a:rPr lang="cs-CZ" dirty="0"/>
              <a:t>Not </a:t>
            </a:r>
            <a:r>
              <a:rPr lang="cs-CZ" dirty="0" err="1"/>
              <a:t>treated</a:t>
            </a:r>
            <a:r>
              <a:rPr lang="cs-CZ" dirty="0"/>
              <a:t> → </a:t>
            </a:r>
            <a:r>
              <a:rPr lang="cs-CZ" dirty="0" err="1"/>
              <a:t>kidney</a:t>
            </a:r>
            <a:r>
              <a:rPr lang="cs-CZ" dirty="0"/>
              <a:t> </a:t>
            </a:r>
            <a:r>
              <a:rPr lang="cs-CZ" dirty="0" err="1"/>
              <a:t>failure</a:t>
            </a:r>
            <a:endParaRPr lang="cs-CZ" dirty="0"/>
          </a:p>
          <a:p>
            <a:r>
              <a:rPr lang="cs-CZ" dirty="0" err="1"/>
              <a:t>Immunocomplex</a:t>
            </a:r>
            <a:r>
              <a:rPr lang="cs-CZ" dirty="0"/>
              <a:t> </a:t>
            </a:r>
            <a:r>
              <a:rPr lang="cs-CZ" dirty="0" err="1"/>
              <a:t>glomerulonephritis</a:t>
            </a:r>
            <a:r>
              <a:rPr lang="cs-CZ" dirty="0"/>
              <a:t> </a:t>
            </a:r>
            <a:r>
              <a:rPr lang="cs-CZ" dirty="0" err="1"/>
              <a:t>therapy</a:t>
            </a:r>
            <a:r>
              <a:rPr lang="cs-CZ" dirty="0"/>
              <a:t>: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</a:t>
            </a:r>
            <a:r>
              <a:rPr lang="cs-CZ" dirty="0" err="1"/>
              <a:t>P</a:t>
            </a:r>
            <a:r>
              <a:rPr lang="cs-CZ" dirty="0" err="1" smtClean="0"/>
              <a:t>rednisone</a:t>
            </a:r>
            <a:r>
              <a:rPr lang="cs-CZ" dirty="0" smtClean="0"/>
              <a:t> </a:t>
            </a:r>
            <a:r>
              <a:rPr lang="cs-CZ" dirty="0"/>
              <a:t>1mg </a:t>
            </a:r>
            <a:r>
              <a:rPr lang="cs-CZ" dirty="0" smtClean="0"/>
              <a:t>/kg</a:t>
            </a:r>
            <a:r>
              <a:rPr lang="cs-CZ" dirty="0"/>
              <a:t>, </a:t>
            </a:r>
            <a:r>
              <a:rPr lang="cs-CZ" dirty="0" smtClean="0"/>
              <a:t>dose </a:t>
            </a:r>
            <a:r>
              <a:rPr lang="cs-CZ" dirty="0" err="1" smtClean="0"/>
              <a:t>decrease</a:t>
            </a:r>
            <a:r>
              <a:rPr lang="cs-CZ" dirty="0" smtClean="0"/>
              <a:t> very </a:t>
            </a:r>
            <a:r>
              <a:rPr lang="cs-CZ" dirty="0" err="1" smtClean="0"/>
              <a:t>slow</a:t>
            </a:r>
            <a:r>
              <a:rPr lang="cs-CZ" dirty="0" smtClean="0"/>
              <a:t>, not   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</a:t>
            </a:r>
            <a:r>
              <a:rPr lang="cs-CZ" dirty="0" err="1" smtClean="0"/>
              <a:t>earlier</a:t>
            </a:r>
            <a:r>
              <a:rPr lang="cs-CZ" dirty="0" smtClean="0"/>
              <a:t> </a:t>
            </a:r>
            <a:r>
              <a:rPr lang="cs-CZ" dirty="0" err="1"/>
              <a:t>than</a:t>
            </a:r>
            <a:r>
              <a:rPr lang="cs-CZ" dirty="0"/>
              <a:t> 3 </a:t>
            </a:r>
            <a:r>
              <a:rPr lang="cs-CZ" dirty="0" err="1" smtClean="0"/>
              <a:t>months</a:t>
            </a:r>
            <a:r>
              <a:rPr lang="cs-CZ" dirty="0" smtClean="0"/>
              <a:t>, to </a:t>
            </a:r>
            <a:r>
              <a:rPr lang="cs-CZ" dirty="0" err="1"/>
              <a:t>achieve</a:t>
            </a:r>
            <a:r>
              <a:rPr lang="cs-CZ" dirty="0"/>
              <a:t> a dose </a:t>
            </a:r>
            <a:r>
              <a:rPr lang="cs-CZ" dirty="0" err="1"/>
              <a:t>of</a:t>
            </a:r>
            <a:r>
              <a:rPr lang="cs-CZ" dirty="0"/>
              <a:t> 20 </a:t>
            </a:r>
            <a:r>
              <a:rPr lang="cs-CZ" dirty="0" smtClean="0"/>
              <a:t>mg/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</a:t>
            </a:r>
            <a:r>
              <a:rPr lang="cs-CZ" dirty="0" err="1" smtClean="0"/>
              <a:t>day</a:t>
            </a:r>
            <a:r>
              <a:rPr lang="cs-CZ" dirty="0" smtClean="0"/>
              <a:t> </a:t>
            </a:r>
            <a:r>
              <a:rPr lang="cs-CZ" dirty="0"/>
              <a:t>in </a:t>
            </a:r>
            <a:r>
              <a:rPr lang="cs-CZ" dirty="0" err="1"/>
              <a:t>combination</a:t>
            </a:r>
            <a:r>
              <a:rPr lang="cs-CZ" dirty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Cyclophosphamide</a:t>
            </a:r>
            <a:endParaRPr lang="cs-CZ" dirty="0" smtClean="0"/>
          </a:p>
        </p:txBody>
      </p:sp>
      <p:pic>
        <p:nvPicPr>
          <p:cNvPr id="5122" name="Picture 2" descr="Výsledek obrázku pro glomerulonephrit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597" y="1819071"/>
            <a:ext cx="3630780" cy="450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00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18708" cy="1325563"/>
          </a:xfrm>
        </p:spPr>
        <p:txBody>
          <a:bodyPr/>
          <a:lstStyle/>
          <a:p>
            <a:r>
              <a:rPr lang="en-US" dirty="0"/>
              <a:t>Glucocorticoids in the treatment of rheumatoid arthritis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GK in </a:t>
            </a:r>
            <a:r>
              <a:rPr lang="en-US" dirty="0" err="1"/>
              <a:t>supraphysiological</a:t>
            </a:r>
            <a:r>
              <a:rPr lang="en-US" dirty="0"/>
              <a:t> doses are the most potent anti-inflammatory drug in the RA (except for biological treatment)</a:t>
            </a:r>
          </a:p>
          <a:p>
            <a:pPr marL="0" indent="0">
              <a:buNone/>
            </a:pPr>
            <a:r>
              <a:rPr lang="cs-CZ" dirty="0" smtClean="0"/>
              <a:t>     </a:t>
            </a:r>
            <a:r>
              <a:rPr lang="en-US" dirty="0" smtClean="0"/>
              <a:t>Long-term </a:t>
            </a:r>
            <a:r>
              <a:rPr lang="en-US" dirty="0"/>
              <a:t>administration - problem</a:t>
            </a:r>
          </a:p>
          <a:p>
            <a:pPr marL="0" indent="0">
              <a:buNone/>
            </a:pPr>
            <a:r>
              <a:rPr lang="en-US" dirty="0"/>
              <a:t>Treatment examples:</a:t>
            </a:r>
          </a:p>
          <a:p>
            <a:pPr marL="0" indent="0">
              <a:buNone/>
            </a:pPr>
            <a:r>
              <a:rPr lang="en-US" dirty="0"/>
              <a:t>A</a:t>
            </a:r>
            <a:r>
              <a:rPr lang="en-US" dirty="0" smtClean="0"/>
              <a:t>)</a:t>
            </a:r>
            <a:r>
              <a:rPr lang="cs-CZ" dirty="0" smtClean="0"/>
              <a:t>	</a:t>
            </a:r>
            <a:r>
              <a:rPr lang="en-US" dirty="0" smtClean="0"/>
              <a:t>HD </a:t>
            </a:r>
            <a:r>
              <a:rPr lang="en-US" dirty="0"/>
              <a:t>Prednisone 60 mg / day or day or day</a:t>
            </a:r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en-US" dirty="0" smtClean="0"/>
              <a:t>HD </a:t>
            </a:r>
            <a:r>
              <a:rPr lang="en-US" dirty="0"/>
              <a:t>Methylprednisolone 48mg / day or daily</a:t>
            </a:r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en-US" dirty="0" smtClean="0"/>
              <a:t>For </a:t>
            </a:r>
            <a:r>
              <a:rPr lang="en-US" dirty="0"/>
              <a:t>1 - 2 months followed by a gradual decrease depending on the clinical condition</a:t>
            </a:r>
          </a:p>
          <a:p>
            <a:pPr marL="0" indent="0">
              <a:buNone/>
            </a:pPr>
            <a:r>
              <a:rPr lang="en-US" dirty="0"/>
              <a:t>We want remission of the disease, great side </a:t>
            </a:r>
            <a:r>
              <a:rPr lang="en-US" dirty="0" smtClean="0"/>
              <a:t>effects</a:t>
            </a:r>
            <a:endParaRPr lang="cs-CZ" dirty="0" smtClean="0"/>
          </a:p>
          <a:p>
            <a:pPr marL="0" indent="0">
              <a:buNone/>
              <a:tabLst>
                <a:tab pos="898525" algn="l"/>
              </a:tabLst>
            </a:pPr>
            <a:r>
              <a:rPr lang="cs-CZ" dirty="0" smtClean="0"/>
              <a:t>B) </a:t>
            </a:r>
            <a:r>
              <a:rPr lang="cs-CZ" dirty="0"/>
              <a:t>	</a:t>
            </a:r>
            <a:r>
              <a:rPr lang="cs-CZ" dirty="0" smtClean="0"/>
              <a:t>L</a:t>
            </a:r>
            <a:r>
              <a:rPr lang="en-US" dirty="0" smtClean="0"/>
              <a:t>D </a:t>
            </a:r>
            <a:r>
              <a:rPr lang="en-US" dirty="0" err="1"/>
              <a:t>Prednison</a:t>
            </a:r>
            <a:r>
              <a:rPr lang="en-US" dirty="0"/>
              <a:t> - less than 7.5 mg / </a:t>
            </a:r>
            <a:r>
              <a:rPr lang="en-US" dirty="0" smtClean="0"/>
              <a:t>day</a:t>
            </a:r>
            <a:endParaRPr lang="cs-CZ" dirty="0" smtClean="0"/>
          </a:p>
          <a:p>
            <a:pPr marL="0" indent="0">
              <a:buNone/>
              <a:tabLst>
                <a:tab pos="898525" algn="l"/>
              </a:tabLst>
            </a:pPr>
            <a:r>
              <a:rPr lang="cs-CZ" dirty="0"/>
              <a:t>	</a:t>
            </a:r>
            <a:r>
              <a:rPr lang="en-US" dirty="0" smtClean="0"/>
              <a:t>LD </a:t>
            </a:r>
            <a:r>
              <a:rPr lang="en-US" dirty="0"/>
              <a:t>Methylprednisolone - less than 6 mg / day</a:t>
            </a:r>
          </a:p>
          <a:p>
            <a:pPr marL="0" indent="0">
              <a:buNone/>
            </a:pPr>
            <a:r>
              <a:rPr lang="en-US" dirty="0"/>
              <a:t>C) </a:t>
            </a:r>
            <a:r>
              <a:rPr lang="en-US" b="1" dirty="0"/>
              <a:t>An alternative type of treatment </a:t>
            </a:r>
            <a:r>
              <a:rPr lang="en-US" dirty="0"/>
              <a:t>- from the original 5 mg of prednisone daily, we switch to 10 mg </a:t>
            </a:r>
            <a:r>
              <a:rPr lang="en-US" dirty="0" smtClean="0"/>
              <a:t>daily</a:t>
            </a:r>
          </a:p>
          <a:p>
            <a:pPr marL="0" indent="0">
              <a:buNone/>
              <a:tabLst>
                <a:tab pos="898525" algn="l"/>
              </a:tabLst>
            </a:pPr>
            <a:r>
              <a:rPr lang="cs-CZ" dirty="0" smtClean="0"/>
              <a:t>	</a:t>
            </a:r>
            <a:r>
              <a:rPr lang="en-US" dirty="0" smtClean="0"/>
              <a:t>We already have control over the disease, we want control over the symptoms, sine side effects</a:t>
            </a:r>
          </a:p>
          <a:p>
            <a:pPr marL="0" indent="0">
              <a:buNone/>
              <a:tabLst>
                <a:tab pos="898525" algn="l"/>
              </a:tabLst>
            </a:pPr>
            <a:r>
              <a:rPr lang="en-US" dirty="0" smtClean="0"/>
              <a:t>D</a:t>
            </a:r>
            <a:r>
              <a:rPr lang="en-US" dirty="0"/>
              <a:t>) </a:t>
            </a:r>
            <a:r>
              <a:rPr lang="en-US" b="1" dirty="0"/>
              <a:t>Combination treatment type </a:t>
            </a:r>
            <a:r>
              <a:rPr lang="en-US" dirty="0"/>
              <a:t>- methotrexate, sulfasalazine, cyclosporine, cyclophosphamide 6-12 weeks according to</a:t>
            </a:r>
          </a:p>
          <a:p>
            <a:pPr marL="0" indent="0">
              <a:buNone/>
              <a:tabLst>
                <a:tab pos="898525" algn="l"/>
              </a:tabLst>
            </a:pPr>
            <a:r>
              <a:rPr lang="cs-CZ" dirty="0" smtClean="0"/>
              <a:t>	</a:t>
            </a:r>
            <a:r>
              <a:rPr lang="en-US" dirty="0" smtClean="0"/>
              <a:t>Clinical </a:t>
            </a:r>
            <a:r>
              <a:rPr lang="en-US" dirty="0"/>
              <a:t>condition</a:t>
            </a:r>
          </a:p>
          <a:p>
            <a:pPr marL="0" indent="0">
              <a:buNone/>
              <a:tabLst>
                <a:tab pos="898525" algn="l"/>
              </a:tabLst>
            </a:pPr>
            <a:r>
              <a:rPr lang="en-US" dirty="0"/>
              <a:t>Concomitant treatment of long-term medication GK: densitometry, vitamin D, calcium ulcer, potassium-sparing diuretic, as needed</a:t>
            </a:r>
            <a:endParaRPr lang="cs-CZ" dirty="0"/>
          </a:p>
        </p:txBody>
      </p:sp>
      <p:pic>
        <p:nvPicPr>
          <p:cNvPr id="1026" name="Picture 2" descr="Výsledek obrázku pro rheumatoid arthriti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658" y="2025099"/>
            <a:ext cx="2060250" cy="179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87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Pulse therapy of glucocorticoids in the treatment of rheumatoid arthritis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1500" y="2089894"/>
            <a:ext cx="1087755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High doses of corticoids </a:t>
            </a:r>
            <a:r>
              <a:rPr lang="en-US" dirty="0" err="1" smtClean="0"/>
              <a:t>i</a:t>
            </a:r>
            <a:r>
              <a:rPr lang="en-US" dirty="0" smtClean="0"/>
              <a:t>.</a:t>
            </a:r>
            <a:r>
              <a:rPr lang="cs-CZ" dirty="0" smtClean="0"/>
              <a:t> v. </a:t>
            </a:r>
            <a:r>
              <a:rPr lang="cs-CZ" dirty="0" err="1" smtClean="0"/>
              <a:t>every</a:t>
            </a:r>
            <a:r>
              <a:rPr lang="cs-CZ" dirty="0" smtClean="0"/>
              <a:t> second </a:t>
            </a:r>
            <a:r>
              <a:rPr lang="cs-CZ" dirty="0" err="1" smtClean="0"/>
              <a:t>day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250 - 1000 mg of methylprednisolone (</a:t>
            </a:r>
            <a:r>
              <a:rPr lang="en-US" dirty="0" err="1"/>
              <a:t>Solu</a:t>
            </a:r>
            <a:r>
              <a:rPr lang="en-US" dirty="0"/>
              <a:t>-Medrol) in infusion</a:t>
            </a:r>
          </a:p>
          <a:p>
            <a:pPr marL="0" indent="0">
              <a:buNone/>
            </a:pPr>
            <a:r>
              <a:rPr lang="en-US" dirty="0"/>
              <a:t>In cases of very active RA</a:t>
            </a:r>
          </a:p>
          <a:p>
            <a:pPr marL="0" indent="0">
              <a:buNone/>
            </a:pPr>
            <a:r>
              <a:rPr lang="en-US" dirty="0"/>
              <a:t>In life threatening visceral RA </a:t>
            </a:r>
            <a:r>
              <a:rPr lang="en-US" dirty="0" smtClean="0"/>
              <a:t>manifestations</a:t>
            </a:r>
            <a:r>
              <a:rPr lang="cs-CZ" dirty="0" smtClean="0"/>
              <a:t> (</a:t>
            </a:r>
            <a:r>
              <a:rPr lang="cs-CZ" dirty="0" err="1" smtClean="0"/>
              <a:t>lung</a:t>
            </a:r>
            <a:r>
              <a:rPr lang="cs-CZ" dirty="0" smtClean="0"/>
              <a:t> </a:t>
            </a:r>
            <a:r>
              <a:rPr lang="cs-CZ" dirty="0" err="1" smtClean="0"/>
              <a:t>fibrosis</a:t>
            </a:r>
            <a:r>
              <a:rPr lang="cs-CZ" dirty="0" smtClean="0"/>
              <a:t>)</a:t>
            </a:r>
            <a:endParaRPr lang="en-US" dirty="0"/>
          </a:p>
          <a:p>
            <a:pPr marL="0" indent="0">
              <a:buNone/>
            </a:pPr>
            <a:r>
              <a:rPr lang="cs-CZ" dirty="0" err="1" smtClean="0"/>
              <a:t>Disease</a:t>
            </a:r>
            <a:r>
              <a:rPr lang="cs-CZ" dirty="0" smtClean="0"/>
              <a:t> </a:t>
            </a:r>
            <a:r>
              <a:rPr lang="cs-CZ" dirty="0" err="1" smtClean="0"/>
              <a:t>activity</a:t>
            </a:r>
            <a:r>
              <a:rPr lang="cs-CZ" dirty="0" smtClean="0"/>
              <a:t> </a:t>
            </a:r>
            <a:r>
              <a:rPr lang="cs-CZ" dirty="0" err="1" smtClean="0"/>
              <a:t>decrease</a:t>
            </a:r>
            <a:r>
              <a:rPr lang="cs-CZ" dirty="0" smtClean="0"/>
              <a:t> </a:t>
            </a:r>
            <a:r>
              <a:rPr lang="cs-CZ" dirty="0" err="1" smtClean="0"/>
              <a:t>will</a:t>
            </a:r>
            <a:r>
              <a:rPr lang="cs-CZ" dirty="0" smtClean="0"/>
              <a:t> </a:t>
            </a:r>
            <a:r>
              <a:rPr lang="en-US" dirty="0" smtClean="0"/>
              <a:t>be </a:t>
            </a:r>
            <a:r>
              <a:rPr lang="en-US" dirty="0"/>
              <a:t>exposed </a:t>
            </a:r>
            <a:r>
              <a:rPr lang="en-US" dirty="0" smtClean="0"/>
              <a:t> </a:t>
            </a:r>
            <a:r>
              <a:rPr lang="cs-CZ" dirty="0" smtClean="0"/>
              <a:t>in </a:t>
            </a:r>
            <a:r>
              <a:rPr lang="cs-CZ" dirty="0" err="1" smtClean="0"/>
              <a:t>lab</a:t>
            </a:r>
            <a:r>
              <a:rPr lang="cs-CZ" dirty="0" smtClean="0"/>
              <a:t> t</a:t>
            </a:r>
            <a:r>
              <a:rPr lang="en-US" dirty="0" err="1" smtClean="0"/>
              <a:t>ests</a:t>
            </a:r>
            <a:r>
              <a:rPr lang="en-US" dirty="0" smtClean="0"/>
              <a:t> </a:t>
            </a:r>
            <a:r>
              <a:rPr lang="en-US" dirty="0"/>
              <a:t>(FW, CRP)</a:t>
            </a:r>
          </a:p>
          <a:p>
            <a:pPr marL="0" indent="0">
              <a:buNone/>
            </a:pPr>
            <a:r>
              <a:rPr lang="en-US" dirty="0"/>
              <a:t>Indication: only on bed</a:t>
            </a:r>
          </a:p>
          <a:p>
            <a:pPr marL="0" indent="0">
              <a:buNone/>
            </a:pPr>
            <a:r>
              <a:rPr lang="en-US" dirty="0"/>
              <a:t>Efficacy assessment: if pulse treatment </a:t>
            </a:r>
            <a:r>
              <a:rPr lang="en-US" dirty="0" smtClean="0"/>
              <a:t>l</a:t>
            </a:r>
            <a:r>
              <a:rPr lang="cs-CZ" dirty="0" err="1" smtClean="0"/>
              <a:t>eads</a:t>
            </a:r>
            <a:r>
              <a:rPr lang="cs-CZ" dirty="0" smtClean="0"/>
              <a:t> to </a:t>
            </a:r>
            <a:r>
              <a:rPr lang="cs-CZ" dirty="0" err="1" smtClean="0"/>
              <a:t>disease</a:t>
            </a:r>
            <a:r>
              <a:rPr lang="cs-CZ" dirty="0" smtClean="0"/>
              <a:t> </a:t>
            </a:r>
            <a:r>
              <a:rPr lang="cs-CZ" dirty="0" err="1" smtClean="0"/>
              <a:t>regression</a:t>
            </a:r>
            <a:r>
              <a:rPr lang="en-US" dirty="0" smtClean="0"/>
              <a:t>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(</a:t>
            </a:r>
            <a:r>
              <a:rPr lang="cs-CZ" dirty="0" err="1" smtClean="0"/>
              <a:t>clinical</a:t>
            </a:r>
            <a:r>
              <a:rPr lang="cs-CZ" dirty="0" smtClean="0"/>
              <a:t> </a:t>
            </a:r>
            <a:r>
              <a:rPr lang="cs-CZ" dirty="0" err="1" smtClean="0"/>
              <a:t>condition</a:t>
            </a:r>
            <a:r>
              <a:rPr lang="cs-CZ" dirty="0" smtClean="0"/>
              <a:t> </a:t>
            </a:r>
            <a:r>
              <a:rPr lang="cs-CZ" dirty="0" err="1" smtClean="0"/>
              <a:t>improvement</a:t>
            </a:r>
            <a:r>
              <a:rPr lang="cs-CZ" dirty="0" smtClean="0"/>
              <a:t>) f</a:t>
            </a:r>
            <a:r>
              <a:rPr lang="en-US" dirty="0" smtClean="0"/>
              <a:t>or </a:t>
            </a:r>
            <a:r>
              <a:rPr lang="en-US" dirty="0"/>
              <a:t>6 - 8 weeks = effective</a:t>
            </a:r>
          </a:p>
          <a:p>
            <a:pPr marL="0" indent="0">
              <a:buNone/>
            </a:pPr>
            <a:r>
              <a:rPr lang="en-US" dirty="0"/>
              <a:t>If the effect lasts only a few days, repeating pulse treatment is irrelevant.</a:t>
            </a:r>
            <a:endParaRPr lang="cs-CZ" dirty="0"/>
          </a:p>
        </p:txBody>
      </p:sp>
      <p:pic>
        <p:nvPicPr>
          <p:cNvPr id="6146" name="Picture 2" descr="Výsledek obrázku pro solumedro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404" y="3257550"/>
            <a:ext cx="1707260" cy="249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90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325403" y="237553"/>
            <a:ext cx="8642350" cy="7921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4400" dirty="0" err="1" smtClean="0">
                <a:solidFill>
                  <a:schemeClr val="tx1"/>
                </a:solidFill>
                <a:latin typeface="Calibri Light" panose="020F0302020204030204" pitchFamily="34" charset="0"/>
              </a:rPr>
              <a:t>Glucocorticoids</a:t>
            </a:r>
            <a:r>
              <a:rPr lang="cs-CZ" sz="44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 </a:t>
            </a:r>
            <a:r>
              <a:rPr lang="cs-CZ" sz="4400" dirty="0">
                <a:solidFill>
                  <a:schemeClr val="tx1"/>
                </a:solidFill>
                <a:latin typeface="Calibri Light" panose="020F0302020204030204" pitchFamily="34" charset="0"/>
              </a:rPr>
              <a:t>- </a:t>
            </a:r>
            <a:r>
              <a:rPr lang="cs-CZ" sz="4400" dirty="0" err="1" smtClean="0">
                <a:solidFill>
                  <a:schemeClr val="tx1"/>
                </a:solidFill>
                <a:latin typeface="Calibri Light" panose="020F0302020204030204" pitchFamily="34" charset="0"/>
              </a:rPr>
              <a:t>regulation</a:t>
            </a:r>
            <a:endParaRPr lang="cs-CZ" sz="44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2080246" y="1029715"/>
            <a:ext cx="8640762" cy="5387420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endParaRPr lang="cs-CZ" sz="2400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5192935" y="2325540"/>
            <a:ext cx="1511300" cy="576262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cs-CZ" b="1" dirty="0" err="1" smtClean="0"/>
              <a:t>hypothalamus</a:t>
            </a:r>
            <a:endParaRPr lang="cs-CZ" b="1" dirty="0"/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5276260" y="3947661"/>
            <a:ext cx="1368425" cy="576262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cs-CZ" b="1" dirty="0" err="1" smtClean="0"/>
              <a:t>hypophysis</a:t>
            </a:r>
            <a:endParaRPr lang="cs-CZ" b="1" dirty="0"/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5240076" y="5475716"/>
            <a:ext cx="1439862" cy="647700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cs-CZ" sz="1600" b="1" dirty="0" err="1" smtClean="0"/>
              <a:t>Suprarenal</a:t>
            </a:r>
            <a:r>
              <a:rPr lang="cs-CZ" sz="1600" b="1" dirty="0" smtClean="0"/>
              <a:t> </a:t>
            </a:r>
            <a:r>
              <a:rPr lang="cs-CZ" sz="1600" b="1" dirty="0" err="1" smtClean="0"/>
              <a:t>gland</a:t>
            </a:r>
            <a:endParaRPr lang="cs-CZ" sz="1600" b="1" dirty="0"/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5194972" y="3104583"/>
            <a:ext cx="1441450" cy="629179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cs-CZ" sz="1600" b="1" dirty="0"/>
              <a:t>CRH</a:t>
            </a:r>
          </a:p>
          <a:p>
            <a:pPr algn="ctr">
              <a:defRPr/>
            </a:pPr>
            <a:r>
              <a:rPr lang="cs-CZ" sz="1600" b="1" dirty="0" err="1" smtClean="0"/>
              <a:t>corticoliberine</a:t>
            </a:r>
            <a:endParaRPr lang="cs-CZ" sz="1600" b="1" dirty="0"/>
          </a:p>
        </p:txBody>
      </p:sp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5242210" y="4705011"/>
            <a:ext cx="1439862" cy="617527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cs-CZ" sz="1600" b="1" dirty="0"/>
              <a:t>ACTH</a:t>
            </a:r>
          </a:p>
          <a:p>
            <a:pPr algn="ctr">
              <a:defRPr/>
            </a:pPr>
            <a:r>
              <a:rPr lang="cs-CZ" sz="1600" b="1" dirty="0" err="1" smtClean="0"/>
              <a:t>corticotropine</a:t>
            </a:r>
            <a:endParaRPr lang="cs-CZ" sz="1600" b="1" dirty="0"/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5240579" y="6254520"/>
            <a:ext cx="1441450" cy="493057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cs-CZ" sz="1600" b="1" dirty="0" err="1" smtClean="0"/>
              <a:t>cortisol</a:t>
            </a:r>
            <a:endParaRPr lang="cs-CZ" sz="1600" b="1" dirty="0"/>
          </a:p>
        </p:txBody>
      </p:sp>
      <p:grpSp>
        <p:nvGrpSpPr>
          <p:cNvPr id="57" name="Skupina 56"/>
          <p:cNvGrpSpPr>
            <a:grpSpLocks/>
          </p:cNvGrpSpPr>
          <p:nvPr/>
        </p:nvGrpSpPr>
        <p:grpSpPr bwMode="auto">
          <a:xfrm rot="5400000">
            <a:off x="6128514" y="5017429"/>
            <a:ext cx="2204848" cy="779554"/>
            <a:chOff x="2968303" y="-727748"/>
            <a:chExt cx="2204897" cy="779609"/>
          </a:xfrm>
        </p:grpSpPr>
        <p:sp>
          <p:nvSpPr>
            <p:cNvPr id="17440" name="Line 38"/>
            <p:cNvSpPr>
              <a:spLocks noChangeShapeType="1"/>
            </p:cNvSpPr>
            <p:nvPr/>
          </p:nvSpPr>
          <p:spPr bwMode="auto">
            <a:xfrm rot="16200000" flipH="1" flipV="1">
              <a:off x="2595812" y="-352039"/>
              <a:ext cx="757094" cy="5675"/>
            </a:xfrm>
            <a:prstGeom prst="line">
              <a:avLst/>
            </a:prstGeom>
            <a:noFill/>
            <a:ln w="63500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grpSp>
          <p:nvGrpSpPr>
            <p:cNvPr id="17441" name="Skupina 2"/>
            <p:cNvGrpSpPr>
              <a:grpSpLocks/>
            </p:cNvGrpSpPr>
            <p:nvPr/>
          </p:nvGrpSpPr>
          <p:grpSpPr bwMode="auto">
            <a:xfrm>
              <a:off x="2968303" y="-719718"/>
              <a:ext cx="2204897" cy="771579"/>
              <a:chOff x="2807530" y="-719718"/>
              <a:chExt cx="2204897" cy="771579"/>
            </a:xfrm>
          </p:grpSpPr>
          <p:sp>
            <p:nvSpPr>
              <p:cNvPr id="17442" name="Line 42"/>
              <p:cNvSpPr>
                <a:spLocks noChangeShapeType="1"/>
              </p:cNvSpPr>
              <p:nvPr/>
            </p:nvSpPr>
            <p:spPr bwMode="auto">
              <a:xfrm rot="16200000" flipV="1">
                <a:off x="4626637" y="-333929"/>
                <a:ext cx="771579" cy="1"/>
              </a:xfrm>
              <a:prstGeom prst="line">
                <a:avLst/>
              </a:prstGeom>
              <a:noFill/>
              <a:ln w="635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43" name="Line 43"/>
              <p:cNvSpPr>
                <a:spLocks noChangeShapeType="1"/>
              </p:cNvSpPr>
              <p:nvPr/>
            </p:nvSpPr>
            <p:spPr bwMode="auto">
              <a:xfrm rot="16200000" flipV="1">
                <a:off x="3896891" y="-1795613"/>
                <a:ext cx="16446" cy="2195167"/>
              </a:xfrm>
              <a:prstGeom prst="line">
                <a:avLst/>
              </a:prstGeom>
              <a:noFill/>
              <a:ln w="635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</p:grpSp>
      <p:grpSp>
        <p:nvGrpSpPr>
          <p:cNvPr id="90" name="Skupina 89"/>
          <p:cNvGrpSpPr>
            <a:grpSpLocks/>
          </p:cNvGrpSpPr>
          <p:nvPr/>
        </p:nvGrpSpPr>
        <p:grpSpPr bwMode="auto">
          <a:xfrm rot="5400000" flipV="1">
            <a:off x="2712476" y="4084073"/>
            <a:ext cx="3784361" cy="1090688"/>
            <a:chOff x="2721904" y="2114220"/>
            <a:chExt cx="5257189" cy="1008062"/>
          </a:xfrm>
        </p:grpSpPr>
        <p:grpSp>
          <p:nvGrpSpPr>
            <p:cNvPr id="17436" name="Skupina 1"/>
            <p:cNvGrpSpPr>
              <a:grpSpLocks/>
            </p:cNvGrpSpPr>
            <p:nvPr/>
          </p:nvGrpSpPr>
          <p:grpSpPr bwMode="auto">
            <a:xfrm>
              <a:off x="2721904" y="2114220"/>
              <a:ext cx="5257189" cy="1008062"/>
              <a:chOff x="2721904" y="2061370"/>
              <a:chExt cx="5257189" cy="1008062"/>
            </a:xfrm>
          </p:grpSpPr>
          <p:sp>
            <p:nvSpPr>
              <p:cNvPr id="17438" name="Line 36"/>
              <p:cNvSpPr>
                <a:spLocks noChangeShapeType="1"/>
              </p:cNvSpPr>
              <p:nvPr/>
            </p:nvSpPr>
            <p:spPr bwMode="auto">
              <a:xfrm rot="16200000" flipH="1">
                <a:off x="7475062" y="2565401"/>
                <a:ext cx="1008062" cy="0"/>
              </a:xfrm>
              <a:prstGeom prst="line">
                <a:avLst/>
              </a:prstGeom>
              <a:noFill/>
              <a:ln w="635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39" name="Line 37"/>
              <p:cNvSpPr>
                <a:spLocks noChangeShapeType="1"/>
              </p:cNvSpPr>
              <p:nvPr/>
            </p:nvSpPr>
            <p:spPr bwMode="auto">
              <a:xfrm rot="16200000" flipV="1">
                <a:off x="5350498" y="-561704"/>
                <a:ext cx="0" cy="5257188"/>
              </a:xfrm>
              <a:prstGeom prst="line">
                <a:avLst/>
              </a:prstGeom>
              <a:noFill/>
              <a:ln w="635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17437" name="Line 44"/>
            <p:cNvSpPr>
              <a:spLocks noChangeShapeType="1"/>
            </p:cNvSpPr>
            <p:nvPr/>
          </p:nvSpPr>
          <p:spPr bwMode="auto">
            <a:xfrm rot="16200000" flipH="1" flipV="1">
              <a:off x="2286600" y="2570854"/>
              <a:ext cx="909993" cy="14674"/>
            </a:xfrm>
            <a:prstGeom prst="line">
              <a:avLst/>
            </a:prstGeom>
            <a:noFill/>
            <a:ln w="63500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5" name="AutoShape 24"/>
          <p:cNvSpPr>
            <a:spLocks noChangeArrowheads="1"/>
          </p:cNvSpPr>
          <p:nvPr/>
        </p:nvSpPr>
        <p:spPr bwMode="auto">
          <a:xfrm>
            <a:off x="5875496" y="2858269"/>
            <a:ext cx="176106" cy="213900"/>
          </a:xfrm>
          <a:prstGeom prst="downArrow">
            <a:avLst>
              <a:gd name="adj1" fmla="val 50000"/>
              <a:gd name="adj2" fmla="val 37521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58" name="Ovál 57"/>
          <p:cNvSpPr/>
          <p:nvPr/>
        </p:nvSpPr>
        <p:spPr>
          <a:xfrm>
            <a:off x="4887740" y="1269951"/>
            <a:ext cx="1512887" cy="5588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b="1" dirty="0" err="1" smtClean="0">
                <a:solidFill>
                  <a:schemeClr val="tx1"/>
                </a:solidFill>
              </a:rPr>
              <a:t>pyrogens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59" name="Ovál 58"/>
          <p:cNvSpPr/>
          <p:nvPr/>
        </p:nvSpPr>
        <p:spPr>
          <a:xfrm>
            <a:off x="8167380" y="1277577"/>
            <a:ext cx="933450" cy="557212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b="1" dirty="0">
                <a:solidFill>
                  <a:schemeClr val="tx1"/>
                </a:solidFill>
                <a:latin typeface="Arial"/>
                <a:cs typeface="Arial"/>
              </a:rPr>
              <a:t>↓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smtClean="0">
                <a:solidFill>
                  <a:schemeClr val="tx1"/>
                </a:solidFill>
              </a:rPr>
              <a:t>BP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60" name="Ovál 59"/>
          <p:cNvSpPr/>
          <p:nvPr/>
        </p:nvSpPr>
        <p:spPr>
          <a:xfrm>
            <a:off x="9100830" y="1271538"/>
            <a:ext cx="1925638" cy="557213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600" b="1" dirty="0">
                <a:solidFill>
                  <a:schemeClr val="tx1"/>
                </a:solidFill>
                <a:latin typeface="Arial"/>
                <a:cs typeface="Arial"/>
              </a:rPr>
              <a:t>↓ </a:t>
            </a:r>
            <a:r>
              <a:rPr lang="cs-CZ" sz="1600" b="1" dirty="0" err="1" smtClean="0">
                <a:solidFill>
                  <a:schemeClr val="tx1"/>
                </a:solidFill>
                <a:latin typeface="Arial"/>
                <a:cs typeface="Arial"/>
              </a:rPr>
              <a:t>glycaemia</a:t>
            </a:r>
            <a:endParaRPr lang="cs-CZ" sz="1600" b="1" dirty="0">
              <a:solidFill>
                <a:schemeClr val="tx1"/>
              </a:solidFill>
            </a:endParaRPr>
          </a:p>
        </p:txBody>
      </p:sp>
      <p:sp>
        <p:nvSpPr>
          <p:cNvPr id="61" name="Ovál 60"/>
          <p:cNvSpPr/>
          <p:nvPr/>
        </p:nvSpPr>
        <p:spPr>
          <a:xfrm>
            <a:off x="3868623" y="1278887"/>
            <a:ext cx="931862" cy="5588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b="1" dirty="0">
                <a:solidFill>
                  <a:schemeClr val="tx1"/>
                </a:solidFill>
              </a:rPr>
              <a:t>ADH</a:t>
            </a:r>
          </a:p>
        </p:txBody>
      </p:sp>
      <p:sp>
        <p:nvSpPr>
          <p:cNvPr id="62" name="Ovál 61"/>
          <p:cNvSpPr/>
          <p:nvPr/>
        </p:nvSpPr>
        <p:spPr>
          <a:xfrm>
            <a:off x="6492706" y="1271739"/>
            <a:ext cx="1571625" cy="557212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600" b="1" dirty="0" smtClean="0">
                <a:solidFill>
                  <a:schemeClr val="tx1"/>
                </a:solidFill>
              </a:rPr>
              <a:t>histamine</a:t>
            </a:r>
            <a:endParaRPr lang="cs-CZ" sz="1600" b="1" dirty="0">
              <a:solidFill>
                <a:schemeClr val="tx1"/>
              </a:solidFill>
            </a:endParaRPr>
          </a:p>
        </p:txBody>
      </p:sp>
      <p:sp>
        <p:nvSpPr>
          <p:cNvPr id="63" name="Ovál 62"/>
          <p:cNvSpPr/>
          <p:nvPr/>
        </p:nvSpPr>
        <p:spPr>
          <a:xfrm>
            <a:off x="1463903" y="1260670"/>
            <a:ext cx="1130300" cy="5588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b="1" dirty="0" err="1" smtClean="0">
                <a:solidFill>
                  <a:schemeClr val="tx1"/>
                </a:solidFill>
              </a:rPr>
              <a:t>pain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64" name="Ovál 63"/>
          <p:cNvSpPr/>
          <p:nvPr/>
        </p:nvSpPr>
        <p:spPr>
          <a:xfrm>
            <a:off x="2647674" y="1248137"/>
            <a:ext cx="1128712" cy="557213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b="1" dirty="0" smtClean="0">
                <a:solidFill>
                  <a:schemeClr val="tx1"/>
                </a:solidFill>
              </a:rPr>
              <a:t>stress</a:t>
            </a:r>
            <a:endParaRPr lang="cs-CZ" b="1" dirty="0">
              <a:solidFill>
                <a:schemeClr val="tx1"/>
              </a:solidFill>
            </a:endParaRPr>
          </a:p>
        </p:txBody>
      </p:sp>
      <p:cxnSp>
        <p:nvCxnSpPr>
          <p:cNvPr id="75" name="Přímá spojnice se šipkou 74"/>
          <p:cNvCxnSpPr/>
          <p:nvPr/>
        </p:nvCxnSpPr>
        <p:spPr>
          <a:xfrm>
            <a:off x="5794964" y="1855301"/>
            <a:ext cx="8390" cy="469218"/>
          </a:xfrm>
          <a:prstGeom prst="straightConnector1">
            <a:avLst/>
          </a:prstGeom>
          <a:ln w="635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Přímá spojnice se šipkou 76"/>
          <p:cNvCxnSpPr/>
          <p:nvPr/>
        </p:nvCxnSpPr>
        <p:spPr>
          <a:xfrm>
            <a:off x="3660252" y="1828751"/>
            <a:ext cx="1464037" cy="699083"/>
          </a:xfrm>
          <a:prstGeom prst="straightConnector1">
            <a:avLst/>
          </a:prstGeom>
          <a:ln w="635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Přímá spojnice se šipkou 77"/>
          <p:cNvCxnSpPr/>
          <p:nvPr/>
        </p:nvCxnSpPr>
        <p:spPr>
          <a:xfrm>
            <a:off x="2017912" y="1923385"/>
            <a:ext cx="2697781" cy="675160"/>
          </a:xfrm>
          <a:prstGeom prst="straightConnector1">
            <a:avLst/>
          </a:prstGeom>
          <a:ln w="635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Přímá spojnice se šipkou 79"/>
          <p:cNvCxnSpPr/>
          <p:nvPr/>
        </p:nvCxnSpPr>
        <p:spPr>
          <a:xfrm>
            <a:off x="4498697" y="1847948"/>
            <a:ext cx="651300" cy="431273"/>
          </a:xfrm>
          <a:prstGeom prst="straightConnector1">
            <a:avLst/>
          </a:prstGeom>
          <a:ln w="635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Přímá spojnice se šipkou 80"/>
          <p:cNvCxnSpPr/>
          <p:nvPr/>
        </p:nvCxnSpPr>
        <p:spPr>
          <a:xfrm flipH="1">
            <a:off x="6204591" y="1861566"/>
            <a:ext cx="565227" cy="382309"/>
          </a:xfrm>
          <a:prstGeom prst="straightConnector1">
            <a:avLst/>
          </a:prstGeom>
          <a:ln w="635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Přímá spojnice se šipkou 87"/>
          <p:cNvCxnSpPr/>
          <p:nvPr/>
        </p:nvCxnSpPr>
        <p:spPr>
          <a:xfrm flipH="1">
            <a:off x="6857948" y="1939390"/>
            <a:ext cx="2608073" cy="659155"/>
          </a:xfrm>
          <a:prstGeom prst="straightConnector1">
            <a:avLst/>
          </a:prstGeom>
          <a:ln w="635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římá spojnice se šipkou 47"/>
          <p:cNvCxnSpPr/>
          <p:nvPr/>
        </p:nvCxnSpPr>
        <p:spPr>
          <a:xfrm flipH="1">
            <a:off x="6721801" y="1855301"/>
            <a:ext cx="1378103" cy="536149"/>
          </a:xfrm>
          <a:prstGeom prst="straightConnector1">
            <a:avLst/>
          </a:prstGeom>
          <a:ln w="635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AutoShape 24"/>
          <p:cNvSpPr>
            <a:spLocks noChangeArrowheads="1"/>
          </p:cNvSpPr>
          <p:nvPr/>
        </p:nvSpPr>
        <p:spPr bwMode="auto">
          <a:xfrm>
            <a:off x="5862527" y="3769428"/>
            <a:ext cx="176106" cy="213900"/>
          </a:xfrm>
          <a:prstGeom prst="downArrow">
            <a:avLst>
              <a:gd name="adj1" fmla="val 50000"/>
              <a:gd name="adj2" fmla="val 37521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66" name="AutoShape 24"/>
          <p:cNvSpPr>
            <a:spLocks noChangeArrowheads="1"/>
          </p:cNvSpPr>
          <p:nvPr/>
        </p:nvSpPr>
        <p:spPr bwMode="auto">
          <a:xfrm>
            <a:off x="5859286" y="4524944"/>
            <a:ext cx="176106" cy="213900"/>
          </a:xfrm>
          <a:prstGeom prst="downArrow">
            <a:avLst>
              <a:gd name="adj1" fmla="val 50000"/>
              <a:gd name="adj2" fmla="val 37521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67" name="AutoShape 24"/>
          <p:cNvSpPr>
            <a:spLocks noChangeArrowheads="1"/>
          </p:cNvSpPr>
          <p:nvPr/>
        </p:nvSpPr>
        <p:spPr bwMode="auto">
          <a:xfrm>
            <a:off x="5856043" y="5299916"/>
            <a:ext cx="176106" cy="213900"/>
          </a:xfrm>
          <a:prstGeom prst="downArrow">
            <a:avLst>
              <a:gd name="adj1" fmla="val 50000"/>
              <a:gd name="adj2" fmla="val 37521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68" name="AutoShape 24"/>
          <p:cNvSpPr>
            <a:spLocks noChangeArrowheads="1"/>
          </p:cNvSpPr>
          <p:nvPr/>
        </p:nvSpPr>
        <p:spPr bwMode="auto">
          <a:xfrm>
            <a:off x="5872257" y="6142981"/>
            <a:ext cx="176106" cy="213900"/>
          </a:xfrm>
          <a:prstGeom prst="downArrow">
            <a:avLst>
              <a:gd name="adj1" fmla="val 50000"/>
              <a:gd name="adj2" fmla="val 37521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5345943" y="1829066"/>
            <a:ext cx="365191" cy="3842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accent6"/>
                </a:solidFill>
              </a:rPr>
              <a:t>+</a:t>
            </a:r>
            <a:endParaRPr lang="cs-CZ" sz="3200" b="1" dirty="0">
              <a:solidFill>
                <a:schemeClr val="accent6"/>
              </a:solidFill>
            </a:endParaRPr>
          </a:p>
        </p:txBody>
      </p:sp>
      <p:sp>
        <p:nvSpPr>
          <p:cNvPr id="69" name="Obdélník 68"/>
          <p:cNvSpPr/>
          <p:nvPr/>
        </p:nvSpPr>
        <p:spPr>
          <a:xfrm>
            <a:off x="7137085" y="4210810"/>
            <a:ext cx="365191" cy="3842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rgbClr val="FF0000"/>
                </a:solidFill>
              </a:rPr>
              <a:t>-</a:t>
            </a:r>
            <a:endParaRPr lang="cs-CZ" sz="3200" b="1" dirty="0">
              <a:solidFill>
                <a:srgbClr val="FF0000"/>
              </a:solidFill>
            </a:endParaRPr>
          </a:p>
        </p:txBody>
      </p:sp>
      <p:sp>
        <p:nvSpPr>
          <p:cNvPr id="70" name="Obdélník 69"/>
          <p:cNvSpPr/>
          <p:nvPr/>
        </p:nvSpPr>
        <p:spPr>
          <a:xfrm>
            <a:off x="4376417" y="2629978"/>
            <a:ext cx="365191" cy="3842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rgbClr val="FF0000"/>
                </a:solidFill>
              </a:rPr>
              <a:t>-</a:t>
            </a:r>
            <a:endParaRPr lang="cs-CZ" sz="3200" b="1" dirty="0">
              <a:solidFill>
                <a:srgbClr val="FF0000"/>
              </a:solidFill>
            </a:endParaRPr>
          </a:p>
        </p:txBody>
      </p:sp>
      <p:sp>
        <p:nvSpPr>
          <p:cNvPr id="71" name="Obdélník 70"/>
          <p:cNvSpPr/>
          <p:nvPr/>
        </p:nvSpPr>
        <p:spPr>
          <a:xfrm>
            <a:off x="6539206" y="1874461"/>
            <a:ext cx="365191" cy="3842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accent6"/>
                </a:solidFill>
              </a:rPr>
              <a:t>+</a:t>
            </a:r>
            <a:endParaRPr lang="cs-CZ" sz="3200" b="1" dirty="0">
              <a:solidFill>
                <a:schemeClr val="accent6"/>
              </a:solidFill>
            </a:endParaRPr>
          </a:p>
        </p:txBody>
      </p:sp>
      <p:sp>
        <p:nvSpPr>
          <p:cNvPr id="72" name="Obdélník 71"/>
          <p:cNvSpPr/>
          <p:nvPr/>
        </p:nvSpPr>
        <p:spPr>
          <a:xfrm>
            <a:off x="6380320" y="3612471"/>
            <a:ext cx="365191" cy="3842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accent6"/>
                </a:solidFill>
              </a:rPr>
              <a:t>+</a:t>
            </a:r>
            <a:endParaRPr lang="cs-CZ" sz="3200" b="1" dirty="0">
              <a:solidFill>
                <a:schemeClr val="accent6"/>
              </a:solidFill>
            </a:endParaRPr>
          </a:p>
        </p:txBody>
      </p:sp>
      <p:sp>
        <p:nvSpPr>
          <p:cNvPr id="73" name="Obdélník 72"/>
          <p:cNvSpPr/>
          <p:nvPr/>
        </p:nvSpPr>
        <p:spPr>
          <a:xfrm>
            <a:off x="5997703" y="5982787"/>
            <a:ext cx="365191" cy="3842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accent6"/>
                </a:solidFill>
              </a:rPr>
              <a:t>+</a:t>
            </a:r>
            <a:endParaRPr lang="cs-CZ" sz="3200" b="1" dirty="0">
              <a:solidFill>
                <a:schemeClr val="accent6"/>
              </a:solidFill>
            </a:endParaRPr>
          </a:p>
        </p:txBody>
      </p:sp>
      <p:sp>
        <p:nvSpPr>
          <p:cNvPr id="74" name="Obdélník 73"/>
          <p:cNvSpPr/>
          <p:nvPr/>
        </p:nvSpPr>
        <p:spPr>
          <a:xfrm>
            <a:off x="5965271" y="4403657"/>
            <a:ext cx="365191" cy="3842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accent6"/>
                </a:solidFill>
              </a:rPr>
              <a:t>+</a:t>
            </a:r>
            <a:endParaRPr lang="cs-CZ" sz="3200" b="1" dirty="0">
              <a:solidFill>
                <a:schemeClr val="accent6"/>
              </a:solidFill>
            </a:endParaRPr>
          </a:p>
        </p:txBody>
      </p:sp>
      <p:sp>
        <p:nvSpPr>
          <p:cNvPr id="76" name="Obdélník 75"/>
          <p:cNvSpPr/>
          <p:nvPr/>
        </p:nvSpPr>
        <p:spPr>
          <a:xfrm>
            <a:off x="8257764" y="2153319"/>
            <a:ext cx="365191" cy="3842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accent6"/>
                </a:solidFill>
              </a:rPr>
              <a:t>+</a:t>
            </a:r>
            <a:endParaRPr lang="cs-CZ" sz="3200" b="1" dirty="0">
              <a:solidFill>
                <a:schemeClr val="accent6"/>
              </a:solidFill>
            </a:endParaRPr>
          </a:p>
        </p:txBody>
      </p:sp>
      <p:sp>
        <p:nvSpPr>
          <p:cNvPr id="82" name="Obdélník 81"/>
          <p:cNvSpPr/>
          <p:nvPr/>
        </p:nvSpPr>
        <p:spPr>
          <a:xfrm>
            <a:off x="7524943" y="1955522"/>
            <a:ext cx="365191" cy="3842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accent6"/>
                </a:solidFill>
              </a:rPr>
              <a:t>+</a:t>
            </a:r>
            <a:endParaRPr lang="cs-CZ" sz="3200" b="1" dirty="0">
              <a:solidFill>
                <a:schemeClr val="accent6"/>
              </a:solidFill>
            </a:endParaRPr>
          </a:p>
        </p:txBody>
      </p:sp>
      <p:sp>
        <p:nvSpPr>
          <p:cNvPr id="83" name="Obdélník 82"/>
          <p:cNvSpPr/>
          <p:nvPr/>
        </p:nvSpPr>
        <p:spPr>
          <a:xfrm>
            <a:off x="4408836" y="1845271"/>
            <a:ext cx="365191" cy="3842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accent6"/>
                </a:solidFill>
              </a:rPr>
              <a:t>+</a:t>
            </a:r>
            <a:endParaRPr lang="cs-CZ" sz="3200" b="1" dirty="0">
              <a:solidFill>
                <a:schemeClr val="accent6"/>
              </a:solidFill>
            </a:endParaRPr>
          </a:p>
        </p:txBody>
      </p:sp>
      <p:sp>
        <p:nvSpPr>
          <p:cNvPr id="84" name="Obdélník 83"/>
          <p:cNvSpPr/>
          <p:nvPr/>
        </p:nvSpPr>
        <p:spPr>
          <a:xfrm>
            <a:off x="3783024" y="1929582"/>
            <a:ext cx="365191" cy="3842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accent6"/>
                </a:solidFill>
              </a:rPr>
              <a:t>+</a:t>
            </a:r>
            <a:endParaRPr lang="cs-CZ" sz="3200" b="1" dirty="0">
              <a:solidFill>
                <a:schemeClr val="accent6"/>
              </a:solidFill>
            </a:endParaRPr>
          </a:p>
        </p:txBody>
      </p:sp>
      <p:sp>
        <p:nvSpPr>
          <p:cNvPr id="85" name="Obdélník 84"/>
          <p:cNvSpPr/>
          <p:nvPr/>
        </p:nvSpPr>
        <p:spPr>
          <a:xfrm>
            <a:off x="3273935" y="2208440"/>
            <a:ext cx="365191" cy="3842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accent6"/>
                </a:solidFill>
              </a:rPr>
              <a:t>+</a:t>
            </a:r>
            <a:endParaRPr lang="cs-CZ" sz="3200" b="1" dirty="0">
              <a:solidFill>
                <a:schemeClr val="accent6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650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20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50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500"/>
                            </p:stCondLst>
                            <p:childTnLst>
                              <p:par>
                                <p:cTn id="1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7500"/>
                            </p:stCondLst>
                            <p:childTnLst>
                              <p:par>
                                <p:cTn id="1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55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GCs</a:t>
            </a:r>
            <a:r>
              <a:rPr lang="cs-CZ" dirty="0" smtClean="0"/>
              <a:t> Intra-</a:t>
            </a:r>
            <a:r>
              <a:rPr lang="cs-CZ" dirty="0" err="1" smtClean="0"/>
              <a:t>articular</a:t>
            </a:r>
            <a:r>
              <a:rPr lang="cs-CZ" dirty="0" smtClean="0"/>
              <a:t> </a:t>
            </a:r>
            <a:r>
              <a:rPr lang="cs-CZ" dirty="0" err="1" smtClean="0"/>
              <a:t>therapy</a:t>
            </a:r>
            <a:r>
              <a:rPr lang="cs-CZ" dirty="0" smtClean="0"/>
              <a:t> GK in AR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Principles of intra-articular administration of corticosteroids</a:t>
            </a:r>
          </a:p>
          <a:p>
            <a:pPr marL="514350" indent="-514350">
              <a:buAutoNum type="arabicPeriod"/>
            </a:pPr>
            <a:r>
              <a:rPr lang="en-US" dirty="0"/>
              <a:t>Strict aseptic conditions of application</a:t>
            </a:r>
          </a:p>
          <a:p>
            <a:pPr marL="514350" indent="-514350">
              <a:buAutoNum type="arabicPeriod"/>
            </a:pPr>
            <a:r>
              <a:rPr lang="en-US" dirty="0"/>
              <a:t>Exclusion of infection on the skin and around the entrance, acute or chronic overall infectious disease</a:t>
            </a:r>
          </a:p>
          <a:p>
            <a:pPr marL="514350" indent="-514350">
              <a:buAutoNum type="arabicPeriod"/>
            </a:pPr>
            <a:r>
              <a:rPr lang="en-US" dirty="0"/>
              <a:t>Good knowledge of application technique only in the joint with </a:t>
            </a:r>
            <a:r>
              <a:rPr lang="en-US" dirty="0" err="1"/>
              <a:t>synovialitis</a:t>
            </a:r>
            <a:r>
              <a:rPr lang="en-US" dirty="0"/>
              <a:t> (warm joint, effusion).</a:t>
            </a:r>
          </a:p>
          <a:p>
            <a:pPr marL="514350" indent="-514350">
              <a:buAutoNum type="arabicPeriod"/>
            </a:pPr>
            <a:r>
              <a:rPr lang="en-US" dirty="0"/>
              <a:t>Maximum 2 - 3 times a year</a:t>
            </a:r>
          </a:p>
          <a:p>
            <a:pPr marL="514350" indent="-514350">
              <a:buAutoNum type="arabicPeriod"/>
            </a:pPr>
            <a:r>
              <a:rPr lang="en-US" dirty="0"/>
              <a:t>Medication: Methylprednisolone acetate Depo-Medrol, or betamethasone </a:t>
            </a:r>
            <a:r>
              <a:rPr lang="en-US" dirty="0" err="1"/>
              <a:t>Diprophos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7170" name="Picture 2" descr="Intra-articular-Peripheral-Joint-Injection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057" y="256633"/>
            <a:ext cx="280035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4211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GCs</a:t>
            </a:r>
            <a:r>
              <a:rPr lang="cs-CZ" dirty="0" smtClean="0"/>
              <a:t> in SLE</a:t>
            </a:r>
            <a:endParaRPr lang="cs-CZ" dirty="0"/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779832" y="2321740"/>
            <a:ext cx="10951723" cy="435133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SLE – </a:t>
            </a:r>
            <a:r>
              <a:rPr lang="cs-CZ" dirty="0" err="1" smtClean="0"/>
              <a:t>multiorgan</a:t>
            </a:r>
            <a:r>
              <a:rPr lang="cs-CZ" dirty="0" smtClean="0"/>
              <a:t> </a:t>
            </a:r>
            <a:r>
              <a:rPr lang="cs-CZ" dirty="0" err="1" smtClean="0"/>
              <a:t>disease</a:t>
            </a:r>
            <a:r>
              <a:rPr lang="cs-CZ" dirty="0" smtClean="0"/>
              <a:t> – </a:t>
            </a:r>
            <a:r>
              <a:rPr lang="cs-CZ" dirty="0" err="1" smtClean="0"/>
              <a:t>Abs</a:t>
            </a:r>
            <a:r>
              <a:rPr lang="cs-CZ" dirty="0" smtClean="0"/>
              <a:t> </a:t>
            </a:r>
            <a:r>
              <a:rPr lang="cs-CZ" dirty="0" err="1" smtClean="0"/>
              <a:t>against</a:t>
            </a:r>
            <a:r>
              <a:rPr lang="cs-CZ" dirty="0" smtClean="0"/>
              <a:t> cell </a:t>
            </a:r>
            <a:r>
              <a:rPr lang="cs-CZ" dirty="0" err="1" smtClean="0"/>
              <a:t>nucleus</a:t>
            </a:r>
            <a:r>
              <a:rPr lang="cs-CZ" dirty="0" smtClean="0"/>
              <a:t> </a:t>
            </a:r>
            <a:r>
              <a:rPr lang="cs-CZ" dirty="0" err="1" smtClean="0"/>
              <a:t>structures</a:t>
            </a:r>
            <a:endParaRPr lang="cs-CZ" dirty="0" smtClean="0"/>
          </a:p>
          <a:p>
            <a:r>
              <a:rPr lang="cs-CZ" dirty="0" smtClean="0"/>
              <a:t>SLE – disability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heart</a:t>
            </a:r>
            <a:r>
              <a:rPr lang="cs-CZ" dirty="0" smtClean="0"/>
              <a:t>, </a:t>
            </a:r>
            <a:r>
              <a:rPr lang="cs-CZ" dirty="0" err="1" smtClean="0"/>
              <a:t>vessels</a:t>
            </a:r>
            <a:r>
              <a:rPr lang="cs-CZ" dirty="0" smtClean="0"/>
              <a:t>, </a:t>
            </a:r>
            <a:r>
              <a:rPr lang="cs-CZ" dirty="0" err="1" smtClean="0"/>
              <a:t>lungs</a:t>
            </a:r>
            <a:r>
              <a:rPr lang="cs-CZ" dirty="0" smtClean="0"/>
              <a:t>, </a:t>
            </a:r>
            <a:r>
              <a:rPr lang="cs-CZ" dirty="0" err="1" smtClean="0"/>
              <a:t>blood</a:t>
            </a:r>
            <a:r>
              <a:rPr lang="cs-CZ" dirty="0" smtClean="0"/>
              <a:t> </a:t>
            </a:r>
            <a:r>
              <a:rPr lang="cs-CZ" dirty="0" err="1" smtClean="0"/>
              <a:t>elements</a:t>
            </a:r>
            <a:r>
              <a:rPr lang="cs-CZ" dirty="0" smtClean="0"/>
              <a:t>, </a:t>
            </a:r>
            <a:r>
              <a:rPr lang="cs-CZ" dirty="0" err="1" smtClean="0"/>
              <a:t>kidneys</a:t>
            </a:r>
            <a:r>
              <a:rPr lang="cs-CZ" dirty="0" smtClean="0"/>
              <a:t>, CNS…</a:t>
            </a:r>
          </a:p>
          <a:p>
            <a:r>
              <a:rPr lang="cs-CZ" dirty="0" err="1" smtClean="0"/>
              <a:t>GCs</a:t>
            </a:r>
            <a:r>
              <a:rPr lang="cs-CZ" dirty="0" smtClean="0"/>
              <a:t> </a:t>
            </a:r>
            <a:r>
              <a:rPr lang="cs-CZ" dirty="0"/>
              <a:t>- </a:t>
            </a:r>
            <a:r>
              <a:rPr lang="cs-CZ" dirty="0" err="1"/>
              <a:t>the</a:t>
            </a:r>
            <a:r>
              <a:rPr lang="cs-CZ" dirty="0"/>
              <a:t> most </a:t>
            </a:r>
            <a:r>
              <a:rPr lang="cs-CZ" dirty="0" err="1"/>
              <a:t>important</a:t>
            </a:r>
            <a:r>
              <a:rPr lang="cs-CZ" dirty="0"/>
              <a:t> </a:t>
            </a:r>
            <a:r>
              <a:rPr lang="cs-CZ" dirty="0" err="1"/>
              <a:t>drugs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 smtClean="0"/>
              <a:t>treatment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SLE</a:t>
            </a:r>
            <a:endParaRPr lang="cs-CZ" dirty="0"/>
          </a:p>
          <a:p>
            <a:r>
              <a:rPr lang="cs-CZ" dirty="0"/>
              <a:t>Rapid </a:t>
            </a:r>
            <a:r>
              <a:rPr lang="cs-CZ" dirty="0" err="1"/>
              <a:t>suppression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inflammatory</a:t>
            </a:r>
            <a:r>
              <a:rPr lang="cs-CZ" dirty="0"/>
              <a:t> and </a:t>
            </a:r>
            <a:r>
              <a:rPr lang="cs-CZ" dirty="0" err="1"/>
              <a:t>fulminant</a:t>
            </a:r>
            <a:r>
              <a:rPr lang="cs-CZ" dirty="0"/>
              <a:t> </a:t>
            </a:r>
            <a:r>
              <a:rPr lang="cs-CZ" dirty="0" err="1"/>
              <a:t>forms</a:t>
            </a:r>
            <a:endParaRPr lang="cs-CZ" dirty="0"/>
          </a:p>
          <a:p>
            <a:r>
              <a:rPr lang="cs-CZ" dirty="0" err="1"/>
              <a:t>Indications</a:t>
            </a:r>
            <a:r>
              <a:rPr lang="cs-CZ" dirty="0"/>
              <a:t>: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	- </a:t>
            </a:r>
            <a:r>
              <a:rPr lang="cs-CZ" dirty="0" err="1" smtClean="0"/>
              <a:t>mild</a:t>
            </a:r>
            <a:r>
              <a:rPr lang="cs-CZ" dirty="0" smtClean="0"/>
              <a:t> </a:t>
            </a:r>
            <a:r>
              <a:rPr lang="cs-CZ" dirty="0" err="1"/>
              <a:t>forms</a:t>
            </a:r>
            <a:r>
              <a:rPr lang="cs-CZ" dirty="0"/>
              <a:t> 5 - 10 mg </a:t>
            </a:r>
            <a:r>
              <a:rPr lang="cs-CZ" dirty="0" err="1" smtClean="0"/>
              <a:t>Prednisone</a:t>
            </a:r>
            <a:r>
              <a:rPr lang="cs-CZ" dirty="0" smtClean="0"/>
              <a:t> </a:t>
            </a:r>
            <a:r>
              <a:rPr lang="cs-CZ" dirty="0" err="1"/>
              <a:t>daily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	- severe </a:t>
            </a:r>
            <a:r>
              <a:rPr lang="cs-CZ" dirty="0" err="1"/>
              <a:t>forms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visceral</a:t>
            </a:r>
            <a:r>
              <a:rPr lang="cs-CZ" dirty="0"/>
              <a:t> </a:t>
            </a:r>
            <a:r>
              <a:rPr lang="cs-CZ" dirty="0" err="1"/>
              <a:t>affection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20 - 60 </a:t>
            </a:r>
            <a:r>
              <a:rPr lang="cs-CZ" dirty="0" smtClean="0"/>
              <a:t>mg </a:t>
            </a:r>
            <a:r>
              <a:rPr lang="cs-CZ" dirty="0" err="1" smtClean="0"/>
              <a:t>Prednisone</a:t>
            </a:r>
            <a:r>
              <a:rPr lang="cs-CZ" dirty="0" smtClean="0"/>
              <a:t>/</a:t>
            </a:r>
            <a:r>
              <a:rPr lang="cs-CZ" dirty="0" err="1" smtClean="0"/>
              <a:t>day</a:t>
            </a:r>
            <a:r>
              <a:rPr lang="cs-CZ" dirty="0" smtClean="0"/>
              <a:t>  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	- </a:t>
            </a:r>
            <a:r>
              <a:rPr lang="cs-CZ" dirty="0"/>
              <a:t>very </a:t>
            </a:r>
            <a:r>
              <a:rPr lang="cs-CZ" dirty="0" err="1" smtClean="0"/>
              <a:t>serious</a:t>
            </a:r>
            <a:r>
              <a:rPr lang="cs-CZ" dirty="0" smtClean="0"/>
              <a:t> </a:t>
            </a:r>
            <a:r>
              <a:rPr lang="cs-CZ" dirty="0" err="1" smtClean="0"/>
              <a:t>forms</a:t>
            </a:r>
            <a:r>
              <a:rPr lang="cs-CZ" dirty="0" smtClean="0"/>
              <a:t> </a:t>
            </a:r>
            <a:r>
              <a:rPr lang="cs-CZ" dirty="0"/>
              <a:t>- pulse </a:t>
            </a:r>
            <a:r>
              <a:rPr lang="cs-CZ" dirty="0" err="1" smtClean="0"/>
              <a:t>GCs</a:t>
            </a:r>
            <a:r>
              <a:rPr lang="cs-CZ" dirty="0" smtClean="0"/>
              <a:t> </a:t>
            </a:r>
            <a:r>
              <a:rPr lang="cs-CZ" dirty="0" err="1" smtClean="0"/>
              <a:t>therapy</a:t>
            </a:r>
            <a:endParaRPr lang="cs-CZ" dirty="0"/>
          </a:p>
          <a:p>
            <a:r>
              <a:rPr lang="cs-CZ" dirty="0" err="1"/>
              <a:t>Therapeutic</a:t>
            </a:r>
            <a:r>
              <a:rPr lang="cs-CZ" dirty="0"/>
              <a:t> </a:t>
            </a:r>
            <a:r>
              <a:rPr lang="cs-CZ" dirty="0" err="1"/>
              <a:t>combinations</a:t>
            </a:r>
            <a:r>
              <a:rPr lang="cs-CZ" dirty="0"/>
              <a:t>: azathioprine, </a:t>
            </a:r>
            <a:r>
              <a:rPr lang="cs-CZ" dirty="0" err="1"/>
              <a:t>cyclophosphamide</a:t>
            </a:r>
            <a:r>
              <a:rPr lang="cs-CZ" dirty="0"/>
              <a:t>, </a:t>
            </a:r>
            <a:r>
              <a:rPr lang="cs-CZ" dirty="0" err="1"/>
              <a:t>methotrexate</a:t>
            </a:r>
            <a:r>
              <a:rPr lang="cs-CZ" dirty="0"/>
              <a:t>, </a:t>
            </a:r>
            <a:r>
              <a:rPr lang="cs-CZ" dirty="0" err="1"/>
              <a:t>cyclosporin</a:t>
            </a:r>
            <a:r>
              <a:rPr lang="cs-CZ" dirty="0"/>
              <a:t> </a:t>
            </a:r>
            <a:r>
              <a:rPr lang="cs-CZ" dirty="0" smtClean="0"/>
              <a:t>	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5" name="Picture 2" descr="Výsledek obrázku pro systémový lupus erythemato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732" y="214007"/>
            <a:ext cx="2693306" cy="184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9283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Inhalation</a:t>
            </a:r>
            <a:r>
              <a:rPr lang="cs-CZ" dirty="0" smtClean="0"/>
              <a:t> </a:t>
            </a:r>
            <a:r>
              <a:rPr lang="cs-CZ" dirty="0" err="1" smtClean="0"/>
              <a:t>GCs</a:t>
            </a:r>
            <a:r>
              <a:rPr lang="cs-CZ" dirty="0"/>
              <a:t> </a:t>
            </a:r>
            <a:r>
              <a:rPr lang="cs-CZ" dirty="0" smtClean="0"/>
              <a:t>in </a:t>
            </a:r>
            <a:r>
              <a:rPr lang="cs-CZ" dirty="0" err="1" smtClean="0"/>
              <a:t>asthma</a:t>
            </a:r>
            <a:r>
              <a:rPr lang="cs-CZ" dirty="0" smtClean="0"/>
              <a:t> </a:t>
            </a:r>
            <a:r>
              <a:rPr lang="cs-CZ" dirty="0" err="1" smtClean="0"/>
              <a:t>treatment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most </a:t>
            </a:r>
            <a:r>
              <a:rPr lang="cs-CZ" dirty="0" err="1"/>
              <a:t>effective</a:t>
            </a:r>
            <a:r>
              <a:rPr lang="cs-CZ" dirty="0"/>
              <a:t> </a:t>
            </a:r>
            <a:r>
              <a:rPr lang="cs-CZ" dirty="0" err="1"/>
              <a:t>preventative</a:t>
            </a:r>
            <a:r>
              <a:rPr lang="cs-CZ" dirty="0"/>
              <a:t> </a:t>
            </a:r>
            <a:r>
              <a:rPr lang="cs-CZ" dirty="0" err="1"/>
              <a:t>antiasthmatics</a:t>
            </a:r>
            <a:endParaRPr lang="cs-CZ" dirty="0"/>
          </a:p>
          <a:p>
            <a:r>
              <a:rPr lang="cs-CZ" dirty="0" err="1"/>
              <a:t>Improve</a:t>
            </a:r>
            <a:r>
              <a:rPr lang="cs-CZ" dirty="0"/>
              <a:t> </a:t>
            </a:r>
            <a:r>
              <a:rPr lang="cs-CZ" dirty="0" err="1"/>
              <a:t>pulmonary</a:t>
            </a:r>
            <a:r>
              <a:rPr lang="cs-CZ" dirty="0"/>
              <a:t> </a:t>
            </a:r>
            <a:r>
              <a:rPr lang="cs-CZ" dirty="0" err="1"/>
              <a:t>function</a:t>
            </a:r>
            <a:r>
              <a:rPr lang="cs-CZ" dirty="0"/>
              <a:t>, </a:t>
            </a:r>
            <a:r>
              <a:rPr lang="cs-CZ" dirty="0" err="1"/>
              <a:t>reduce</a:t>
            </a:r>
            <a:r>
              <a:rPr lang="cs-CZ" dirty="0"/>
              <a:t> </a:t>
            </a:r>
            <a:r>
              <a:rPr lang="cs-CZ" dirty="0" err="1"/>
              <a:t>bronchial</a:t>
            </a:r>
            <a:r>
              <a:rPr lang="cs-CZ" dirty="0"/>
              <a:t> </a:t>
            </a:r>
            <a:r>
              <a:rPr lang="cs-CZ" dirty="0" err="1"/>
              <a:t>hyperreactivity</a:t>
            </a:r>
            <a:r>
              <a:rPr lang="cs-CZ" dirty="0"/>
              <a:t>, </a:t>
            </a:r>
            <a:r>
              <a:rPr lang="cs-CZ" dirty="0" err="1"/>
              <a:t>reduce</a:t>
            </a:r>
            <a:r>
              <a:rPr lang="cs-CZ" dirty="0"/>
              <a:t> </a:t>
            </a:r>
            <a:r>
              <a:rPr lang="cs-CZ" dirty="0" err="1"/>
              <a:t>exacerbations</a:t>
            </a:r>
            <a:r>
              <a:rPr lang="cs-CZ" dirty="0"/>
              <a:t>, </a:t>
            </a:r>
            <a:r>
              <a:rPr lang="cs-CZ" dirty="0" err="1"/>
              <a:t>improve</a:t>
            </a:r>
            <a:r>
              <a:rPr lang="cs-CZ" dirty="0"/>
              <a:t> </a:t>
            </a:r>
            <a:r>
              <a:rPr lang="cs-CZ" dirty="0" err="1"/>
              <a:t>quality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life</a:t>
            </a:r>
            <a:endParaRPr lang="cs-CZ" dirty="0"/>
          </a:p>
          <a:p>
            <a:r>
              <a:rPr lang="cs-CZ" dirty="0" err="1"/>
              <a:t>Beclomethasone</a:t>
            </a:r>
            <a:r>
              <a:rPr lang="cs-CZ" dirty="0"/>
              <a:t> </a:t>
            </a:r>
            <a:r>
              <a:rPr lang="cs-CZ" dirty="0" err="1"/>
              <a:t>dipropionate</a:t>
            </a:r>
            <a:r>
              <a:rPr lang="cs-CZ" dirty="0"/>
              <a:t>, </a:t>
            </a:r>
            <a:r>
              <a:rPr lang="cs-CZ" dirty="0" err="1"/>
              <a:t>budesonide</a:t>
            </a:r>
            <a:r>
              <a:rPr lang="cs-CZ" dirty="0"/>
              <a:t>, </a:t>
            </a:r>
            <a:r>
              <a:rPr lang="cs-CZ" dirty="0" err="1"/>
              <a:t>fluticasone</a:t>
            </a:r>
            <a:r>
              <a:rPr lang="cs-CZ" dirty="0"/>
              <a:t> </a:t>
            </a:r>
            <a:r>
              <a:rPr lang="cs-CZ" dirty="0" err="1"/>
              <a:t>propionate</a:t>
            </a:r>
            <a:endParaRPr lang="cs-CZ" dirty="0"/>
          </a:p>
          <a:p>
            <a:r>
              <a:rPr lang="cs-CZ" dirty="0" err="1"/>
              <a:t>Inhaled</a:t>
            </a:r>
            <a:r>
              <a:rPr lang="cs-CZ" dirty="0"/>
              <a:t> </a:t>
            </a:r>
            <a:r>
              <a:rPr lang="cs-CZ" dirty="0" err="1"/>
              <a:t>corticosteroids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a </a:t>
            </a:r>
            <a:r>
              <a:rPr lang="cs-CZ" dirty="0" err="1"/>
              <a:t>better</a:t>
            </a:r>
            <a:r>
              <a:rPr lang="cs-CZ" dirty="0"/>
              <a:t> </a:t>
            </a:r>
            <a:r>
              <a:rPr lang="cs-CZ" dirty="0" err="1"/>
              <a:t>safety</a:t>
            </a:r>
            <a:r>
              <a:rPr lang="cs-CZ" dirty="0"/>
              <a:t> profile </a:t>
            </a:r>
            <a:r>
              <a:rPr lang="cs-CZ" dirty="0" err="1"/>
              <a:t>than</a:t>
            </a:r>
            <a:r>
              <a:rPr lang="cs-CZ" dirty="0"/>
              <a:t> oral</a:t>
            </a:r>
          </a:p>
          <a:p>
            <a:r>
              <a:rPr lang="cs-CZ" dirty="0" err="1"/>
              <a:t>Fixed</a:t>
            </a:r>
            <a:r>
              <a:rPr lang="cs-CZ" dirty="0"/>
              <a:t> </a:t>
            </a:r>
            <a:r>
              <a:rPr lang="cs-CZ" dirty="0" err="1"/>
              <a:t>combination</a:t>
            </a:r>
            <a:r>
              <a:rPr lang="cs-CZ" dirty="0"/>
              <a:t> - </a:t>
            </a:r>
            <a:r>
              <a:rPr lang="cs-CZ" dirty="0" err="1"/>
              <a:t>fluticasone</a:t>
            </a:r>
            <a:r>
              <a:rPr lang="cs-CZ" dirty="0"/>
              <a:t> + </a:t>
            </a:r>
            <a:r>
              <a:rPr lang="cs-CZ" dirty="0" err="1"/>
              <a:t>salmeterol</a:t>
            </a:r>
            <a:r>
              <a:rPr lang="cs-CZ" dirty="0"/>
              <a:t> (</a:t>
            </a:r>
            <a:r>
              <a:rPr lang="cs-CZ" dirty="0" err="1"/>
              <a:t>Seretide</a:t>
            </a:r>
            <a:r>
              <a:rPr lang="cs-CZ" dirty="0"/>
              <a:t> </a:t>
            </a:r>
            <a:r>
              <a:rPr lang="cs-CZ" dirty="0" err="1"/>
              <a:t>Discus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 smtClean="0"/>
              <a:t>			   - </a:t>
            </a:r>
            <a:r>
              <a:rPr lang="cs-CZ" dirty="0" err="1"/>
              <a:t>budesonide</a:t>
            </a:r>
            <a:r>
              <a:rPr lang="cs-CZ" dirty="0"/>
              <a:t> + </a:t>
            </a:r>
            <a:r>
              <a:rPr lang="cs-CZ" dirty="0" err="1"/>
              <a:t>formoterol</a:t>
            </a:r>
            <a:r>
              <a:rPr lang="cs-CZ" dirty="0"/>
              <a:t> (</a:t>
            </a:r>
            <a:r>
              <a:rPr lang="cs-CZ" dirty="0" err="1"/>
              <a:t>Symbicort</a:t>
            </a:r>
            <a:r>
              <a:rPr lang="cs-CZ" dirty="0"/>
              <a:t> </a:t>
            </a:r>
            <a:r>
              <a:rPr lang="cs-CZ" dirty="0" err="1"/>
              <a:t>Turbuhaler</a:t>
            </a:r>
            <a:r>
              <a:rPr lang="cs-CZ" dirty="0"/>
              <a:t>)</a:t>
            </a:r>
          </a:p>
        </p:txBody>
      </p:sp>
      <p:pic>
        <p:nvPicPr>
          <p:cNvPr id="8194" name="Picture 2" descr="Výsledek obrázku pro seret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1126" y="186852"/>
            <a:ext cx="1945532" cy="182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Výsledek obrázku pro symbico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311" y="5029200"/>
            <a:ext cx="2033080" cy="1702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1331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Acute</a:t>
            </a:r>
            <a:r>
              <a:rPr lang="cs-CZ" dirty="0" smtClean="0"/>
              <a:t> </a:t>
            </a:r>
            <a:r>
              <a:rPr lang="cs-CZ" dirty="0" err="1" smtClean="0"/>
              <a:t>rejection</a:t>
            </a:r>
            <a:r>
              <a:rPr lang="cs-CZ" dirty="0"/>
              <a:t> </a:t>
            </a:r>
            <a:r>
              <a:rPr lang="cs-CZ" dirty="0" smtClean="0"/>
              <a:t>in </a:t>
            </a:r>
            <a:r>
              <a:rPr lang="cs-CZ" dirty="0" err="1" smtClean="0"/>
              <a:t>transplant</a:t>
            </a:r>
            <a:r>
              <a:rPr lang="cs-CZ" dirty="0" smtClean="0"/>
              <a:t> </a:t>
            </a:r>
            <a:r>
              <a:rPr lang="cs-CZ" dirty="0" err="1" smtClean="0"/>
              <a:t>organs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Sudden deterioration of graft function on immune basis</a:t>
            </a:r>
          </a:p>
          <a:p>
            <a:r>
              <a:rPr lang="en-US" dirty="0"/>
              <a:t>It occurs in the first three months</a:t>
            </a:r>
          </a:p>
          <a:p>
            <a:r>
              <a:rPr lang="en-US" dirty="0"/>
              <a:t>Diagnosis of rejection - biopsy and histology result</a:t>
            </a:r>
          </a:p>
          <a:p>
            <a:r>
              <a:rPr lang="en-US" dirty="0"/>
              <a:t>Therapy:</a:t>
            </a:r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en-US" dirty="0" smtClean="0"/>
              <a:t>Pulse </a:t>
            </a:r>
            <a:r>
              <a:rPr lang="en-US" dirty="0"/>
              <a:t>treatment of corticosteroids 250 - 500 mg of </a:t>
            </a:r>
            <a:r>
              <a:rPr lang="cs-CZ" dirty="0" smtClean="0"/>
              <a:t>	</a:t>
            </a:r>
            <a:r>
              <a:rPr lang="en-US" dirty="0" smtClean="0"/>
              <a:t>methylprednisolone </a:t>
            </a:r>
            <a:r>
              <a:rPr lang="en-US" dirty="0"/>
              <a:t>3 - 5 </a:t>
            </a:r>
            <a:r>
              <a:rPr lang="en-US" dirty="0" smtClean="0"/>
              <a:t>days</a:t>
            </a:r>
            <a:r>
              <a:rPr lang="cs-CZ" dirty="0"/>
              <a:t> </a:t>
            </a:r>
            <a:r>
              <a:rPr lang="cs-CZ" dirty="0" err="1" smtClean="0"/>
              <a:t>le</a:t>
            </a:r>
            <a:r>
              <a:rPr lang="en-US" dirty="0" err="1" smtClean="0"/>
              <a:t>ading</a:t>
            </a:r>
            <a:r>
              <a:rPr lang="en-US" dirty="0" smtClean="0"/>
              <a:t> </a:t>
            </a:r>
            <a:r>
              <a:rPr lang="en-US" dirty="0"/>
              <a:t>to a </a:t>
            </a:r>
            <a:r>
              <a:rPr lang="cs-CZ" dirty="0" err="1" smtClean="0"/>
              <a:t>graft</a:t>
            </a:r>
            <a:r>
              <a:rPr lang="cs-CZ" dirty="0" smtClean="0"/>
              <a:t> </a:t>
            </a:r>
            <a:r>
              <a:rPr lang="cs-CZ" dirty="0" err="1" smtClean="0"/>
              <a:t>stabilisation</a:t>
            </a:r>
            <a:r>
              <a:rPr lang="cs-CZ" dirty="0" smtClean="0"/>
              <a:t> in 	majority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patients</a:t>
            </a:r>
            <a:endParaRPr lang="en-US" dirty="0"/>
          </a:p>
          <a:p>
            <a:r>
              <a:rPr lang="en-US" dirty="0"/>
              <a:t>    In </a:t>
            </a:r>
            <a:r>
              <a:rPr lang="en-US" dirty="0" smtClean="0"/>
              <a:t>case </a:t>
            </a:r>
            <a:r>
              <a:rPr lang="en-US" dirty="0"/>
              <a:t>of </a:t>
            </a:r>
            <a:r>
              <a:rPr lang="en-US" dirty="0" err="1" smtClean="0"/>
              <a:t>cortico</a:t>
            </a:r>
            <a:r>
              <a:rPr lang="cs-CZ" dirty="0" err="1" smtClean="0"/>
              <a:t>resistance</a:t>
            </a:r>
            <a:r>
              <a:rPr lang="en-US" dirty="0" smtClean="0"/>
              <a:t> </a:t>
            </a:r>
            <a:r>
              <a:rPr lang="en-US" dirty="0"/>
              <a:t>- </a:t>
            </a:r>
            <a:r>
              <a:rPr lang="en-US" dirty="0" err="1"/>
              <a:t>antithymocytic</a:t>
            </a:r>
            <a:r>
              <a:rPr lang="en-US" dirty="0"/>
              <a:t> globulin</a:t>
            </a:r>
            <a:endParaRPr lang="cs-CZ" dirty="0"/>
          </a:p>
        </p:txBody>
      </p:sp>
      <p:pic>
        <p:nvPicPr>
          <p:cNvPr id="1026" name="Picture 2" descr="Výsledek obrázku pro organ transpla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599" y="1690688"/>
            <a:ext cx="2616713" cy="230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2797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400" y="365125"/>
            <a:ext cx="10515600" cy="1325563"/>
          </a:xfrm>
        </p:spPr>
        <p:txBody>
          <a:bodyPr/>
          <a:lstStyle/>
          <a:p>
            <a:r>
              <a:rPr lang="cs-CZ" dirty="0" smtClean="0"/>
              <a:t>Non-</a:t>
            </a:r>
            <a:r>
              <a:rPr lang="cs-CZ" dirty="0" err="1" smtClean="0"/>
              <a:t>specific</a:t>
            </a:r>
            <a:r>
              <a:rPr lang="cs-CZ" dirty="0" smtClean="0"/>
              <a:t> </a:t>
            </a:r>
            <a:r>
              <a:rPr lang="cs-CZ" dirty="0" err="1" smtClean="0"/>
              <a:t>intestinal</a:t>
            </a:r>
            <a:r>
              <a:rPr lang="cs-CZ" dirty="0"/>
              <a:t> </a:t>
            </a:r>
            <a:r>
              <a:rPr lang="cs-CZ" dirty="0" err="1" smtClean="0"/>
              <a:t>inflammation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err="1"/>
              <a:t>Etiopathogenesis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 smtClean="0"/>
              <a:t>unclear</a:t>
            </a:r>
            <a:endParaRPr lang="cs-CZ" dirty="0" smtClean="0"/>
          </a:p>
          <a:p>
            <a:r>
              <a:rPr lang="cs-CZ" dirty="0" err="1" smtClean="0"/>
              <a:t>Autoimmune</a:t>
            </a:r>
            <a:r>
              <a:rPr lang="cs-CZ" dirty="0" smtClean="0"/>
              <a:t> </a:t>
            </a:r>
            <a:r>
              <a:rPr lang="cs-CZ" dirty="0" err="1" smtClean="0"/>
              <a:t>disease</a:t>
            </a:r>
            <a:r>
              <a:rPr lang="cs-CZ" dirty="0" smtClean="0"/>
              <a:t> direct to </a:t>
            </a:r>
            <a:r>
              <a:rPr lang="cs-CZ" dirty="0" err="1" smtClean="0"/>
              <a:t>own</a:t>
            </a:r>
            <a:r>
              <a:rPr lang="cs-CZ" dirty="0" smtClean="0"/>
              <a:t> </a:t>
            </a:r>
            <a:r>
              <a:rPr lang="cs-CZ" dirty="0" err="1" smtClean="0"/>
              <a:t>intestine</a:t>
            </a:r>
            <a:r>
              <a:rPr lang="cs-CZ" dirty="0" smtClean="0"/>
              <a:t> </a:t>
            </a:r>
            <a:r>
              <a:rPr lang="cs-CZ" dirty="0" err="1" smtClean="0"/>
              <a:t>cells</a:t>
            </a:r>
            <a:endParaRPr lang="cs-CZ" dirty="0"/>
          </a:p>
          <a:p>
            <a:r>
              <a:rPr lang="cs-CZ" dirty="0" err="1"/>
              <a:t>Crohn's</a:t>
            </a:r>
            <a:r>
              <a:rPr lang="cs-CZ" dirty="0"/>
              <a:t> </a:t>
            </a:r>
            <a:r>
              <a:rPr lang="cs-CZ" dirty="0" err="1"/>
              <a:t>disease</a:t>
            </a:r>
            <a:r>
              <a:rPr lang="cs-CZ" dirty="0"/>
              <a:t>, </a:t>
            </a:r>
            <a:r>
              <a:rPr lang="cs-CZ" dirty="0" err="1"/>
              <a:t>proctocolitis</a:t>
            </a:r>
            <a:r>
              <a:rPr lang="cs-CZ" dirty="0"/>
              <a:t> (</a:t>
            </a:r>
            <a:r>
              <a:rPr lang="cs-CZ" dirty="0" err="1"/>
              <a:t>colitis</a:t>
            </a:r>
            <a:r>
              <a:rPr lang="cs-CZ" dirty="0"/>
              <a:t> </a:t>
            </a:r>
            <a:r>
              <a:rPr lang="cs-CZ" dirty="0" err="1"/>
              <a:t>ulcerosa</a:t>
            </a:r>
            <a:r>
              <a:rPr lang="cs-CZ" dirty="0"/>
              <a:t>)</a:t>
            </a:r>
          </a:p>
          <a:p>
            <a:r>
              <a:rPr lang="cs-CZ" dirty="0" err="1"/>
              <a:t>Therapy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focused</a:t>
            </a:r>
            <a:r>
              <a:rPr lang="cs-CZ" dirty="0"/>
              <a:t> on </a:t>
            </a:r>
            <a:r>
              <a:rPr lang="cs-CZ" dirty="0" err="1"/>
              <a:t>influencing</a:t>
            </a:r>
            <a:r>
              <a:rPr lang="cs-CZ" dirty="0"/>
              <a:t>:</a:t>
            </a:r>
          </a:p>
          <a:p>
            <a:pPr marL="0" indent="0">
              <a:buNone/>
            </a:pPr>
            <a:r>
              <a:rPr lang="cs-CZ" dirty="0" smtClean="0"/>
              <a:t>	- </a:t>
            </a:r>
            <a:r>
              <a:rPr lang="cs-CZ" dirty="0" err="1"/>
              <a:t>mediators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inflammatory</a:t>
            </a:r>
            <a:r>
              <a:rPr lang="cs-CZ" dirty="0"/>
              <a:t> </a:t>
            </a:r>
            <a:r>
              <a:rPr lang="cs-CZ" dirty="0" err="1"/>
              <a:t>processes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	- </a:t>
            </a:r>
            <a:r>
              <a:rPr lang="cs-CZ" dirty="0" err="1"/>
              <a:t>suppression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immunological</a:t>
            </a:r>
            <a:r>
              <a:rPr lang="cs-CZ" dirty="0"/>
              <a:t> </a:t>
            </a:r>
            <a:r>
              <a:rPr lang="cs-CZ" dirty="0" err="1"/>
              <a:t>changes</a:t>
            </a:r>
            <a:endParaRPr lang="cs-CZ" dirty="0"/>
          </a:p>
          <a:p>
            <a:r>
              <a:rPr lang="cs-CZ" dirty="0" err="1"/>
              <a:t>Corticosteroids</a:t>
            </a:r>
            <a:r>
              <a:rPr lang="cs-CZ" dirty="0"/>
              <a:t>: </a:t>
            </a:r>
            <a:r>
              <a:rPr lang="cs-CZ" dirty="0" smtClean="0"/>
              <a:t>„</a:t>
            </a:r>
            <a:r>
              <a:rPr lang="cs-CZ" dirty="0" err="1" smtClean="0"/>
              <a:t>Attack</a:t>
            </a:r>
            <a:r>
              <a:rPr lang="cs-CZ" dirty="0" smtClean="0"/>
              <a:t>“ </a:t>
            </a:r>
            <a:r>
              <a:rPr lang="cs-CZ" dirty="0" err="1"/>
              <a:t>treatment</a:t>
            </a:r>
            <a:r>
              <a:rPr lang="cs-CZ" dirty="0"/>
              <a:t> in </a:t>
            </a:r>
            <a:r>
              <a:rPr lang="cs-CZ" dirty="0" err="1"/>
              <a:t>high</a:t>
            </a:r>
            <a:r>
              <a:rPr lang="cs-CZ" dirty="0"/>
              <a:t> </a:t>
            </a:r>
            <a:r>
              <a:rPr lang="cs-CZ" dirty="0" err="1"/>
              <a:t>disease</a:t>
            </a:r>
            <a:r>
              <a:rPr lang="cs-CZ" dirty="0"/>
              <a:t> </a:t>
            </a:r>
            <a:r>
              <a:rPr lang="cs-CZ" dirty="0" err="1"/>
              <a:t>activity</a:t>
            </a:r>
            <a:endParaRPr lang="cs-CZ" dirty="0"/>
          </a:p>
          <a:p>
            <a:r>
              <a:rPr lang="cs-CZ" dirty="0" err="1" smtClean="0"/>
              <a:t>Application</a:t>
            </a:r>
            <a:r>
              <a:rPr lang="cs-CZ" dirty="0" smtClean="0"/>
              <a:t>: </a:t>
            </a:r>
            <a:r>
              <a:rPr lang="cs-CZ" dirty="0" err="1"/>
              <a:t>tablets</a:t>
            </a:r>
            <a:r>
              <a:rPr lang="cs-CZ" dirty="0"/>
              <a:t>, </a:t>
            </a:r>
            <a:r>
              <a:rPr lang="cs-CZ" dirty="0" err="1"/>
              <a:t>suppositories</a:t>
            </a:r>
            <a:r>
              <a:rPr lang="cs-CZ" dirty="0"/>
              <a:t>, </a:t>
            </a:r>
            <a:r>
              <a:rPr lang="cs-CZ" dirty="0" smtClean="0"/>
              <a:t>klyzma, </a:t>
            </a:r>
            <a:r>
              <a:rPr lang="cs-CZ" dirty="0" err="1" smtClean="0"/>
              <a:t>parenteral</a:t>
            </a:r>
            <a:r>
              <a:rPr lang="cs-CZ" dirty="0" smtClean="0"/>
              <a:t> </a:t>
            </a:r>
            <a:r>
              <a:rPr lang="cs-CZ" dirty="0" err="1" smtClean="0"/>
              <a:t>application</a:t>
            </a:r>
            <a:endParaRPr lang="cs-CZ" dirty="0"/>
          </a:p>
          <a:p>
            <a:r>
              <a:rPr lang="cs-CZ" dirty="0" err="1"/>
              <a:t>Topical</a:t>
            </a:r>
            <a:r>
              <a:rPr lang="cs-CZ" dirty="0"/>
              <a:t> </a:t>
            </a:r>
            <a:r>
              <a:rPr lang="cs-CZ" dirty="0" err="1"/>
              <a:t>administration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KK: </a:t>
            </a:r>
            <a:r>
              <a:rPr lang="cs-CZ" dirty="0" err="1"/>
              <a:t>budesonide</a:t>
            </a:r>
            <a:r>
              <a:rPr lang="cs-CZ" dirty="0"/>
              <a:t> (</a:t>
            </a:r>
            <a:r>
              <a:rPr lang="cs-CZ" dirty="0" err="1"/>
              <a:t>Entocort</a:t>
            </a:r>
            <a:r>
              <a:rPr lang="cs-CZ" dirty="0"/>
              <a:t> </a:t>
            </a:r>
            <a:r>
              <a:rPr lang="cs-CZ" dirty="0" smtClean="0"/>
              <a:t>klyzma/</a:t>
            </a:r>
            <a:r>
              <a:rPr lang="cs-CZ" dirty="0" err="1" smtClean="0"/>
              <a:t>infusion</a:t>
            </a:r>
            <a:r>
              <a:rPr lang="cs-CZ" dirty="0" smtClean="0"/>
              <a:t>), </a:t>
            </a:r>
            <a:r>
              <a:rPr lang="cs-CZ" dirty="0" err="1"/>
              <a:t>gastro-resistant</a:t>
            </a:r>
            <a:r>
              <a:rPr lang="cs-CZ" dirty="0"/>
              <a:t> </a:t>
            </a:r>
            <a:r>
              <a:rPr lang="cs-CZ" dirty="0" err="1"/>
              <a:t>capsules</a:t>
            </a:r>
            <a:r>
              <a:rPr lang="cs-CZ" dirty="0"/>
              <a:t> (</a:t>
            </a:r>
            <a:r>
              <a:rPr lang="cs-CZ" dirty="0" err="1"/>
              <a:t>advantage</a:t>
            </a:r>
            <a:r>
              <a:rPr lang="cs-CZ" dirty="0"/>
              <a:t> - </a:t>
            </a:r>
            <a:r>
              <a:rPr lang="cs-CZ" dirty="0" err="1"/>
              <a:t>minimal</a:t>
            </a:r>
            <a:r>
              <a:rPr lang="cs-CZ" dirty="0"/>
              <a:t> </a:t>
            </a:r>
            <a:r>
              <a:rPr lang="cs-CZ" dirty="0" err="1"/>
              <a:t>absorption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digestive </a:t>
            </a:r>
            <a:r>
              <a:rPr lang="cs-CZ" dirty="0" err="1"/>
              <a:t>tract</a:t>
            </a:r>
            <a:r>
              <a:rPr lang="cs-CZ" dirty="0"/>
              <a:t>, </a:t>
            </a:r>
            <a:r>
              <a:rPr lang="cs-CZ" dirty="0" err="1"/>
              <a:t>minimal</a:t>
            </a:r>
            <a:r>
              <a:rPr lang="cs-CZ" dirty="0"/>
              <a:t> </a:t>
            </a:r>
            <a:r>
              <a:rPr lang="cs-CZ" dirty="0" err="1"/>
              <a:t>administration</a:t>
            </a:r>
            <a:r>
              <a:rPr lang="cs-CZ" dirty="0"/>
              <a:t>)</a:t>
            </a:r>
          </a:p>
          <a:p>
            <a:r>
              <a:rPr lang="cs-CZ" dirty="0" err="1"/>
              <a:t>Highly</a:t>
            </a:r>
            <a:r>
              <a:rPr lang="cs-CZ" dirty="0"/>
              <a:t> </a:t>
            </a:r>
            <a:r>
              <a:rPr lang="cs-CZ" dirty="0" err="1"/>
              <a:t>active</a:t>
            </a:r>
            <a:r>
              <a:rPr lang="cs-CZ" dirty="0"/>
              <a:t> </a:t>
            </a:r>
            <a:r>
              <a:rPr lang="cs-CZ" dirty="0" err="1"/>
              <a:t>Crohn's</a:t>
            </a:r>
            <a:r>
              <a:rPr lang="cs-CZ" dirty="0"/>
              <a:t> </a:t>
            </a:r>
            <a:r>
              <a:rPr lang="cs-CZ" dirty="0" err="1"/>
              <a:t>Morbus</a:t>
            </a:r>
            <a:r>
              <a:rPr lang="cs-CZ" dirty="0"/>
              <a:t>: 1 - 1.5 mg / kg </a:t>
            </a:r>
            <a:r>
              <a:rPr lang="cs-CZ" dirty="0" err="1"/>
              <a:t>i.v</a:t>
            </a:r>
            <a:r>
              <a:rPr lang="cs-CZ" dirty="0"/>
              <a:t>. </a:t>
            </a:r>
            <a:r>
              <a:rPr lang="cs-CZ" dirty="0" err="1" smtClean="0"/>
              <a:t>inf</a:t>
            </a:r>
            <a:r>
              <a:rPr lang="cs-CZ" dirty="0"/>
              <a:t>.</a:t>
            </a:r>
          </a:p>
        </p:txBody>
      </p:sp>
      <p:pic>
        <p:nvPicPr>
          <p:cNvPr id="2050" name="Picture 2" descr="Výsledek obrázku pro crohn dise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578713"/>
            <a:ext cx="3465696" cy="235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843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rchelson.com/wp-content/uploads/2014/09/Untitl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63" y="1241388"/>
            <a:ext cx="9205541" cy="4645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235084" y="121926"/>
            <a:ext cx="10515600" cy="1325563"/>
          </a:xfrm>
        </p:spPr>
        <p:txBody>
          <a:bodyPr/>
          <a:lstStyle/>
          <a:p>
            <a:r>
              <a:rPr lang="cs-CZ" dirty="0" err="1" smtClean="0"/>
              <a:t>Endogenous</a:t>
            </a:r>
            <a:r>
              <a:rPr lang="cs-CZ" dirty="0" smtClean="0"/>
              <a:t> and </a:t>
            </a:r>
            <a:r>
              <a:rPr lang="cs-CZ" dirty="0" err="1" smtClean="0"/>
              <a:t>exogenous</a:t>
            </a:r>
            <a:r>
              <a:rPr lang="cs-CZ" dirty="0" smtClean="0"/>
              <a:t> </a:t>
            </a:r>
            <a:r>
              <a:rPr lang="cs-CZ" dirty="0" err="1" smtClean="0"/>
              <a:t>cortisol</a:t>
            </a:r>
            <a:r>
              <a:rPr lang="cs-CZ" dirty="0" smtClean="0"/>
              <a:t> </a:t>
            </a:r>
            <a:r>
              <a:rPr lang="cs-CZ" dirty="0" err="1" smtClean="0"/>
              <a:t>secretion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9659566" y="2694562"/>
            <a:ext cx="1935804" cy="28891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600" dirty="0" err="1" smtClean="0">
                <a:solidFill>
                  <a:schemeClr val="tx1"/>
                </a:solidFill>
              </a:rPr>
              <a:t>Resting</a:t>
            </a:r>
            <a:r>
              <a:rPr lang="cs-CZ" sz="1600" dirty="0" smtClean="0">
                <a:solidFill>
                  <a:schemeClr val="tx1"/>
                </a:solidFill>
              </a:rPr>
              <a:t> – 20 – 25 mg/24 </a:t>
            </a:r>
            <a:r>
              <a:rPr lang="cs-CZ" sz="1600" dirty="0" err="1" smtClean="0">
                <a:solidFill>
                  <a:schemeClr val="tx1"/>
                </a:solidFill>
              </a:rPr>
              <a:t>hours</a:t>
            </a:r>
            <a:endParaRPr lang="cs-CZ" sz="1600" dirty="0" smtClean="0">
              <a:solidFill>
                <a:schemeClr val="tx1"/>
              </a:solidFill>
            </a:endParaRPr>
          </a:p>
          <a:p>
            <a:endParaRPr lang="cs-CZ" sz="1600" dirty="0">
              <a:solidFill>
                <a:schemeClr val="tx1"/>
              </a:solidFill>
            </a:endParaRPr>
          </a:p>
          <a:p>
            <a:r>
              <a:rPr lang="cs-CZ" sz="1600" dirty="0" smtClean="0">
                <a:solidFill>
                  <a:schemeClr val="tx1"/>
                </a:solidFill>
              </a:rPr>
              <a:t>Stress: 10 </a:t>
            </a:r>
            <a:r>
              <a:rPr lang="cs-CZ" sz="1600" dirty="0" err="1" smtClean="0">
                <a:solidFill>
                  <a:schemeClr val="tx1"/>
                </a:solidFill>
              </a:rPr>
              <a:t>times</a:t>
            </a:r>
            <a:r>
              <a:rPr lang="cs-CZ" sz="1600" dirty="0" smtClean="0">
                <a:solidFill>
                  <a:schemeClr val="tx1"/>
                </a:solidFill>
              </a:rPr>
              <a:t> </a:t>
            </a:r>
            <a:r>
              <a:rPr lang="cs-CZ" sz="1600" dirty="0" err="1" smtClean="0">
                <a:solidFill>
                  <a:schemeClr val="tx1"/>
                </a:solidFill>
              </a:rPr>
              <a:t>higher</a:t>
            </a:r>
            <a:endParaRPr lang="cs-CZ" sz="1600" dirty="0" smtClean="0">
              <a:solidFill>
                <a:schemeClr val="tx1"/>
              </a:solidFill>
            </a:endParaRPr>
          </a:p>
          <a:p>
            <a:endParaRPr lang="cs-CZ" sz="1600" dirty="0">
              <a:solidFill>
                <a:schemeClr val="tx1"/>
              </a:solidFill>
            </a:endParaRPr>
          </a:p>
          <a:p>
            <a:r>
              <a:rPr lang="cs-CZ" sz="1600" dirty="0" smtClean="0">
                <a:solidFill>
                  <a:schemeClr val="tx1"/>
                </a:solidFill>
              </a:rPr>
              <a:t>Maximum: 6 – 8 </a:t>
            </a:r>
            <a:r>
              <a:rPr lang="cs-CZ" sz="1600" dirty="0" err="1" smtClean="0">
                <a:solidFill>
                  <a:schemeClr val="tx1"/>
                </a:solidFill>
              </a:rPr>
              <a:t>hours</a:t>
            </a:r>
            <a:r>
              <a:rPr lang="cs-CZ" sz="1600" dirty="0" smtClean="0">
                <a:solidFill>
                  <a:schemeClr val="tx1"/>
                </a:solidFill>
              </a:rPr>
              <a:t> </a:t>
            </a:r>
            <a:r>
              <a:rPr lang="cs-CZ" sz="1600" dirty="0" err="1" smtClean="0">
                <a:solidFill>
                  <a:schemeClr val="tx1"/>
                </a:solidFill>
              </a:rPr>
              <a:t>a.m</a:t>
            </a:r>
            <a:r>
              <a:rPr lang="cs-CZ" sz="1600" dirty="0" smtClean="0">
                <a:solidFill>
                  <a:schemeClr val="tx1"/>
                </a:solidFill>
              </a:rPr>
              <a:t>. 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260445" y="6128212"/>
            <a:ext cx="6031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 smtClean="0"/>
              <a:t>Exogenous</a:t>
            </a:r>
            <a:r>
              <a:rPr lang="cs-CZ" dirty="0" smtClean="0"/>
              <a:t> </a:t>
            </a:r>
            <a:r>
              <a:rPr lang="cs-CZ" dirty="0" err="1" smtClean="0"/>
              <a:t>corticoids</a:t>
            </a:r>
            <a:r>
              <a:rPr lang="cs-CZ" dirty="0" smtClean="0"/>
              <a:t> </a:t>
            </a:r>
            <a:r>
              <a:rPr lang="cs-CZ" dirty="0" err="1" smtClean="0"/>
              <a:t>usage</a:t>
            </a:r>
            <a:r>
              <a:rPr lang="cs-CZ" dirty="0" smtClean="0"/>
              <a:t> </a:t>
            </a:r>
            <a:r>
              <a:rPr lang="cs-CZ" dirty="0"/>
              <a:t>– </a:t>
            </a:r>
            <a:r>
              <a:rPr lang="cs-CZ" dirty="0" err="1" smtClean="0"/>
              <a:t>endogenous</a:t>
            </a:r>
            <a:r>
              <a:rPr lang="cs-CZ" dirty="0" smtClean="0"/>
              <a:t> </a:t>
            </a:r>
            <a:r>
              <a:rPr lang="cs-CZ" dirty="0" err="1" smtClean="0"/>
              <a:t>secretion</a:t>
            </a:r>
            <a:r>
              <a:rPr lang="cs-CZ" dirty="0" smtClean="0"/>
              <a:t> </a:t>
            </a:r>
            <a:r>
              <a:rPr lang="cs-CZ" dirty="0" err="1" smtClean="0"/>
              <a:t>downturn</a:t>
            </a: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859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66056" y="2255520"/>
            <a:ext cx="1680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Glucocorticoid</a:t>
            </a: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dirty="0" err="1"/>
              <a:t>Mechanism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action</a:t>
            </a:r>
            <a:r>
              <a:rPr lang="cs-CZ" dirty="0"/>
              <a:t> in </a:t>
            </a:r>
            <a:r>
              <a:rPr lang="cs-CZ" dirty="0" err="1"/>
              <a:t>cellular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</p:txBody>
      </p:sp>
      <p:sp>
        <p:nvSpPr>
          <p:cNvPr id="5" name="Ovál 4"/>
          <p:cNvSpPr/>
          <p:nvPr/>
        </p:nvSpPr>
        <p:spPr>
          <a:xfrm>
            <a:off x="3042138" y="1369500"/>
            <a:ext cx="5913120" cy="47752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5486401" y="2255520"/>
            <a:ext cx="2664823" cy="222325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Výsečový 9"/>
          <p:cNvSpPr/>
          <p:nvPr/>
        </p:nvSpPr>
        <p:spPr>
          <a:xfrm rot="19255214">
            <a:off x="4075191" y="3861158"/>
            <a:ext cx="575091" cy="608064"/>
          </a:xfrm>
          <a:prstGeom prst="pie">
            <a:avLst>
              <a:gd name="adj1" fmla="val 20893253"/>
              <a:gd name="adj2" fmla="val 16200000"/>
            </a:avLst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1" name="Rovnoramenný trojúhelník 10"/>
          <p:cNvSpPr/>
          <p:nvPr/>
        </p:nvSpPr>
        <p:spPr>
          <a:xfrm flipV="1">
            <a:off x="2246811" y="2347457"/>
            <a:ext cx="378824" cy="27739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3897086" y="4478774"/>
            <a:ext cx="1105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Receptor</a:t>
            </a:r>
            <a:endParaRPr lang="cs-CZ" dirty="0"/>
          </a:p>
        </p:txBody>
      </p:sp>
      <p:sp>
        <p:nvSpPr>
          <p:cNvPr id="13" name="Obdélník 12"/>
          <p:cNvSpPr/>
          <p:nvPr/>
        </p:nvSpPr>
        <p:spPr>
          <a:xfrm>
            <a:off x="9274002" y="609600"/>
            <a:ext cx="14798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 err="1" smtClean="0">
                <a:solidFill>
                  <a:schemeClr val="accent1">
                    <a:lumMod val="75000"/>
                  </a:schemeClr>
                </a:solidFill>
              </a:rPr>
              <a:t>Specific</a:t>
            </a:r>
            <a:endParaRPr lang="cs-CZ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Šipka doprava 13"/>
          <p:cNvSpPr/>
          <p:nvPr/>
        </p:nvSpPr>
        <p:spPr>
          <a:xfrm>
            <a:off x="8282596" y="784725"/>
            <a:ext cx="905691" cy="313508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extovéPole 17"/>
          <p:cNvSpPr txBox="1"/>
          <p:nvPr/>
        </p:nvSpPr>
        <p:spPr>
          <a:xfrm>
            <a:off x="3481150" y="3715662"/>
            <a:ext cx="1903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Receptor-hormon komplex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 rot="2348604">
            <a:off x="1035294" y="4639246"/>
            <a:ext cx="1948301" cy="1200329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Receptor </a:t>
            </a:r>
            <a:r>
              <a:rPr lang="cs-CZ" dirty="0" smtClean="0"/>
              <a:t>in cytoplasma </a:t>
            </a:r>
            <a:r>
              <a:rPr lang="cs-CZ" dirty="0"/>
              <a:t>– </a:t>
            </a:r>
            <a:r>
              <a:rPr lang="cs-CZ" dirty="0" err="1" smtClean="0"/>
              <a:t>slower</a:t>
            </a:r>
            <a:r>
              <a:rPr lang="cs-CZ" dirty="0" smtClean="0"/>
              <a:t> </a:t>
            </a:r>
            <a:r>
              <a:rPr lang="cs-CZ" dirty="0"/>
              <a:t>efekt</a:t>
            </a:r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015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0.00023 L 4.16667E-7 0.00046 C 0.00208 -0.00116 0.0043 -0.00394 0.00677 -0.00417 C 0.01979 -0.00509 0.03281 -0.00347 0.04596 -0.00278 C 0.04844 -0.00255 0.0526 -0.00093 0.05534 0.00023 C 0.0569 0.00116 0.05885 0.00185 0.06042 0.00324 C 0.06159 0.00417 0.06263 0.00556 0.0638 0.00625 C 0.06667 0.00764 0.0681 0.00694 0.07057 0.00903 C 0.07161 0.00995 0.07214 0.01134 0.07318 0.01204 C 0.07422 0.01273 0.07552 0.01296 0.07669 0.01343 C 0.07747 0.01389 0.07825 0.01458 0.07917 0.01505 C 0.08411 0.0206 0.0793 0.01574 0.08424 0.01944 C 0.08542 0.02014 0.08659 0.02153 0.08776 0.02222 C 0.09023 0.02407 0.09544 0.02685 0.09544 0.02708 C 0.10039 0.03519 0.09596 0.02824 0.10469 0.03843 L 0.1099 0.04421 C 0.11081 0.04514 0.11146 0.04676 0.11237 0.04722 C 0.11328 0.04769 0.11419 0.04815 0.11497 0.04884 C 0.11628 0.04954 0.11966 0.05046 0.12096 0.05185 C 0.12448 0.05463 0.12253 0.05394 0.12526 0.05741 C 0.12604 0.0588 0.12695 0.05949 0.12773 0.06042 C 0.13177 0.07106 0.12656 0.05856 0.13281 0.06921 C 0.13359 0.0706 0.13398 0.07245 0.13464 0.07384 C 0.13542 0.07523 0.13646 0.07639 0.13724 0.07824 C 0.13776 0.0794 0.13815 0.08125 0.13893 0.08241 C 0.13932 0.0838 0.1401 0.08449 0.14049 0.08542 C 0.14492 0.09468 0.13984 0.08565 0.14401 0.09282 C 0.14427 0.09421 0.1444 0.09606 0.14492 0.09722 C 0.14531 0.09838 0.14609 0.09907 0.14648 0.10023 C 0.14753 0.10208 0.14818 0.10394 0.14909 0.10602 C 0.14935 0.10741 0.14987 0.10903 0.15 0.11042 C 0.15039 0.11319 0.15026 0.11644 0.15078 0.11921 C 0.15117 0.12106 0.15195 0.12222 0.1526 0.12384 C 0.15286 0.12477 0.15312 0.12569 0.15352 0.12685 L 0.15169 0.12523 " pathEditMode="relative" rAng="0" ptsTypes="AAAAAAAAAAAAAAAAAAAAAAAAAAAAAAAAA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69" y="608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8 4.07407E-6 L -0.00468 0.00162 C -0.01263 -0.00487 -0.025 -0.00926 -0.0289 -0.01459 C -0.03177 -0.01713 -0.025 -0.01968 -0.02083 -0.02223 C -0.01263 -0.02894 -0.01666 -0.02686 0.00378 -0.03218 C 0.02891 -0.04931 0.01797 -0.03912 0.00378 -0.07755 C 0.00248 -0.07963 -0.00468 -0.08102 -0.00468 -0.08287 C -0.0069 -0.09051 -0.00468 -0.09838 -0.00468 -0.10487 L -0.00468 -0.10371 " pathEditMode="relative" rAng="0" ptsTypes="AAAAAAA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0" grpId="1" animBg="1"/>
      <p:bldP spid="11" grpId="0" animBg="1"/>
      <p:bldP spid="12" grpId="0"/>
      <p:bldP spid="13" grpId="0"/>
      <p:bldP spid="14" grpId="0" animBg="1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ál 4"/>
          <p:cNvSpPr/>
          <p:nvPr/>
        </p:nvSpPr>
        <p:spPr>
          <a:xfrm>
            <a:off x="3042138" y="1441310"/>
            <a:ext cx="5913120" cy="47752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Ovál 5"/>
          <p:cNvSpPr/>
          <p:nvPr/>
        </p:nvSpPr>
        <p:spPr>
          <a:xfrm>
            <a:off x="5486401" y="2255520"/>
            <a:ext cx="2664823" cy="222325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1" name="Skupina 10"/>
          <p:cNvGrpSpPr/>
          <p:nvPr/>
        </p:nvGrpSpPr>
        <p:grpSpPr>
          <a:xfrm>
            <a:off x="4016454" y="3107598"/>
            <a:ext cx="575091" cy="608064"/>
            <a:chOff x="4016454" y="3453068"/>
            <a:chExt cx="575091" cy="608064"/>
          </a:xfrm>
        </p:grpSpPr>
        <p:sp>
          <p:nvSpPr>
            <p:cNvPr id="12" name="Výsečový 11"/>
            <p:cNvSpPr/>
            <p:nvPr/>
          </p:nvSpPr>
          <p:spPr>
            <a:xfrm rot="19255214">
              <a:off x="4016454" y="3453068"/>
              <a:ext cx="575091" cy="608064"/>
            </a:xfrm>
            <a:prstGeom prst="pie">
              <a:avLst>
                <a:gd name="adj1" fmla="val 20893253"/>
                <a:gd name="adj2" fmla="val 16200000"/>
              </a:avLst>
            </a:prstGeom>
            <a:solidFill>
              <a:srgbClr val="00B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13" name="Rovnoramenný trojúhelník 12"/>
            <p:cNvSpPr/>
            <p:nvPr/>
          </p:nvSpPr>
          <p:spPr>
            <a:xfrm flipV="1">
              <a:off x="4114587" y="3511908"/>
              <a:ext cx="378824" cy="27739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6" name="Zakřivená spojnice 15"/>
          <p:cNvCxnSpPr/>
          <p:nvPr/>
        </p:nvCxnSpPr>
        <p:spPr>
          <a:xfrm>
            <a:off x="6475218" y="2917728"/>
            <a:ext cx="1082566" cy="612424"/>
          </a:xfrm>
          <a:prstGeom prst="curvedConnector3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Zakřivená spojnice 16"/>
          <p:cNvCxnSpPr/>
          <p:nvPr/>
        </p:nvCxnSpPr>
        <p:spPr>
          <a:xfrm>
            <a:off x="6396391" y="3051852"/>
            <a:ext cx="1082566" cy="612424"/>
          </a:xfrm>
          <a:prstGeom prst="curvedConnector3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Šipka doprava 20"/>
          <p:cNvSpPr/>
          <p:nvPr/>
        </p:nvSpPr>
        <p:spPr>
          <a:xfrm rot="7027868">
            <a:off x="6324541" y="3369457"/>
            <a:ext cx="455446" cy="210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9" name="Skupina 8"/>
          <p:cNvGrpSpPr/>
          <p:nvPr/>
        </p:nvGrpSpPr>
        <p:grpSpPr>
          <a:xfrm>
            <a:off x="5548678" y="4519407"/>
            <a:ext cx="254169" cy="296274"/>
            <a:chOff x="3282455" y="5564191"/>
            <a:chExt cx="407448" cy="499500"/>
          </a:xfrm>
        </p:grpSpPr>
        <p:sp>
          <p:nvSpPr>
            <p:cNvPr id="8" name="Vývojový diagram: spojnice 7"/>
            <p:cNvSpPr/>
            <p:nvPr/>
          </p:nvSpPr>
          <p:spPr>
            <a:xfrm>
              <a:off x="3509924" y="5633091"/>
              <a:ext cx="99849" cy="92073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" name="Vývojový diagram: spojnice 23"/>
            <p:cNvSpPr/>
            <p:nvPr/>
          </p:nvSpPr>
          <p:spPr>
            <a:xfrm>
              <a:off x="3282455" y="5925582"/>
              <a:ext cx="99849" cy="92073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Vývojový diagram: spojnice 24"/>
            <p:cNvSpPr/>
            <p:nvPr/>
          </p:nvSpPr>
          <p:spPr>
            <a:xfrm>
              <a:off x="3382304" y="5971618"/>
              <a:ext cx="99849" cy="92073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Vývojový diagram: spojnice 25"/>
            <p:cNvSpPr/>
            <p:nvPr/>
          </p:nvSpPr>
          <p:spPr>
            <a:xfrm>
              <a:off x="3482153" y="5925582"/>
              <a:ext cx="99849" cy="92073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" name="Vývojový diagram: spojnice 26"/>
            <p:cNvSpPr/>
            <p:nvPr/>
          </p:nvSpPr>
          <p:spPr>
            <a:xfrm>
              <a:off x="3442321" y="5833509"/>
              <a:ext cx="99849" cy="92073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8" name="Vývojový diagram: spojnice 27"/>
            <p:cNvSpPr/>
            <p:nvPr/>
          </p:nvSpPr>
          <p:spPr>
            <a:xfrm>
              <a:off x="3362388" y="5778448"/>
              <a:ext cx="99849" cy="92073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9" name="Vývojový diagram: spojnice 28"/>
            <p:cNvSpPr/>
            <p:nvPr/>
          </p:nvSpPr>
          <p:spPr>
            <a:xfrm>
              <a:off x="3432228" y="5710282"/>
              <a:ext cx="99849" cy="92073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0" name="Vývojový diagram: spojnice 29"/>
            <p:cNvSpPr/>
            <p:nvPr/>
          </p:nvSpPr>
          <p:spPr>
            <a:xfrm>
              <a:off x="3590054" y="5564191"/>
              <a:ext cx="99849" cy="92073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7" t="8336" r="10292" b="5278"/>
          <a:stretch/>
        </p:blipFill>
        <p:spPr>
          <a:xfrm>
            <a:off x="4088219" y="4237074"/>
            <a:ext cx="361508" cy="345560"/>
          </a:xfrm>
          <a:prstGeom prst="rect">
            <a:avLst/>
          </a:prstGeom>
        </p:spPr>
      </p:pic>
      <p:sp>
        <p:nvSpPr>
          <p:cNvPr id="10" name="Volný tvar 9"/>
          <p:cNvSpPr/>
          <p:nvPr/>
        </p:nvSpPr>
        <p:spPr>
          <a:xfrm>
            <a:off x="6818812" y="4851446"/>
            <a:ext cx="187922" cy="181173"/>
          </a:xfrm>
          <a:custGeom>
            <a:avLst/>
            <a:gdLst>
              <a:gd name="connsiteX0" fmla="*/ 12555 w 326242"/>
              <a:gd name="connsiteY0" fmla="*/ 218158 h 292586"/>
              <a:gd name="connsiteX1" fmla="*/ 17871 w 326242"/>
              <a:gd name="connsiteY1" fmla="*/ 250056 h 292586"/>
              <a:gd name="connsiteX2" fmla="*/ 55085 w 326242"/>
              <a:gd name="connsiteY2" fmla="*/ 292586 h 292586"/>
              <a:gd name="connsiteX3" fmla="*/ 134829 w 326242"/>
              <a:gd name="connsiteY3" fmla="*/ 281954 h 292586"/>
              <a:gd name="connsiteX4" fmla="*/ 150778 w 326242"/>
              <a:gd name="connsiteY4" fmla="*/ 276638 h 292586"/>
              <a:gd name="connsiteX5" fmla="*/ 156095 w 326242"/>
              <a:gd name="connsiteY5" fmla="*/ 260689 h 292586"/>
              <a:gd name="connsiteX6" fmla="*/ 134829 w 326242"/>
              <a:gd name="connsiteY6" fmla="*/ 191577 h 292586"/>
              <a:gd name="connsiteX7" fmla="*/ 118881 w 326242"/>
              <a:gd name="connsiteY7" fmla="*/ 180944 h 292586"/>
              <a:gd name="connsiteX8" fmla="*/ 65718 w 326242"/>
              <a:gd name="connsiteY8" fmla="*/ 202210 h 292586"/>
              <a:gd name="connsiteX9" fmla="*/ 60401 w 326242"/>
              <a:gd name="connsiteY9" fmla="*/ 223475 h 292586"/>
              <a:gd name="connsiteX10" fmla="*/ 65718 w 326242"/>
              <a:gd name="connsiteY10" fmla="*/ 239424 h 292586"/>
              <a:gd name="connsiteX11" fmla="*/ 86983 w 326242"/>
              <a:gd name="connsiteY11" fmla="*/ 244740 h 292586"/>
              <a:gd name="connsiteX12" fmla="*/ 102932 w 326242"/>
              <a:gd name="connsiteY12" fmla="*/ 250056 h 292586"/>
              <a:gd name="connsiteX13" fmla="*/ 219890 w 326242"/>
              <a:gd name="connsiteY13" fmla="*/ 244740 h 292586"/>
              <a:gd name="connsiteX14" fmla="*/ 235839 w 326242"/>
              <a:gd name="connsiteY14" fmla="*/ 239424 h 292586"/>
              <a:gd name="connsiteX15" fmla="*/ 241155 w 326242"/>
              <a:gd name="connsiteY15" fmla="*/ 218158 h 292586"/>
              <a:gd name="connsiteX16" fmla="*/ 235839 w 326242"/>
              <a:gd name="connsiteY16" fmla="*/ 164996 h 292586"/>
              <a:gd name="connsiteX17" fmla="*/ 209257 w 326242"/>
              <a:gd name="connsiteY17" fmla="*/ 133098 h 292586"/>
              <a:gd name="connsiteX18" fmla="*/ 193308 w 326242"/>
              <a:gd name="connsiteY18" fmla="*/ 127782 h 292586"/>
              <a:gd name="connsiteX19" fmla="*/ 156095 w 326242"/>
              <a:gd name="connsiteY19" fmla="*/ 133098 h 292586"/>
              <a:gd name="connsiteX20" fmla="*/ 156095 w 326242"/>
              <a:gd name="connsiteY20" fmla="*/ 175628 h 292586"/>
              <a:gd name="connsiteX21" fmla="*/ 283685 w 326242"/>
              <a:gd name="connsiteY21" fmla="*/ 154363 h 292586"/>
              <a:gd name="connsiteX22" fmla="*/ 289001 w 326242"/>
              <a:gd name="connsiteY22" fmla="*/ 138414 h 292586"/>
              <a:gd name="connsiteX23" fmla="*/ 273053 w 326242"/>
              <a:gd name="connsiteY23" fmla="*/ 85251 h 292586"/>
              <a:gd name="connsiteX24" fmla="*/ 257104 w 326242"/>
              <a:gd name="connsiteY24" fmla="*/ 79935 h 292586"/>
              <a:gd name="connsiteX25" fmla="*/ 230522 w 326242"/>
              <a:gd name="connsiteY25" fmla="*/ 85251 h 292586"/>
              <a:gd name="connsiteX26" fmla="*/ 241155 w 326242"/>
              <a:gd name="connsiteY26" fmla="*/ 111833 h 292586"/>
              <a:gd name="connsiteX27" fmla="*/ 283685 w 326242"/>
              <a:gd name="connsiteY27" fmla="*/ 117149 h 292586"/>
              <a:gd name="connsiteX28" fmla="*/ 320899 w 326242"/>
              <a:gd name="connsiteY28" fmla="*/ 111833 h 292586"/>
              <a:gd name="connsiteX29" fmla="*/ 294318 w 326242"/>
              <a:gd name="connsiteY29" fmla="*/ 42721 h 292586"/>
              <a:gd name="connsiteX30" fmla="*/ 278369 w 326242"/>
              <a:gd name="connsiteY30" fmla="*/ 37405 h 292586"/>
              <a:gd name="connsiteX31" fmla="*/ 203941 w 326242"/>
              <a:gd name="connsiteY31" fmla="*/ 42721 h 292586"/>
              <a:gd name="connsiteX32" fmla="*/ 187992 w 326242"/>
              <a:gd name="connsiteY32" fmla="*/ 48038 h 292586"/>
              <a:gd name="connsiteX33" fmla="*/ 172043 w 326242"/>
              <a:gd name="connsiteY33" fmla="*/ 63986 h 292586"/>
              <a:gd name="connsiteX34" fmla="*/ 156095 w 326242"/>
              <a:gd name="connsiteY34" fmla="*/ 74619 h 292586"/>
              <a:gd name="connsiteX35" fmla="*/ 145462 w 326242"/>
              <a:gd name="connsiteY35" fmla="*/ 95884 h 292586"/>
              <a:gd name="connsiteX36" fmla="*/ 129513 w 326242"/>
              <a:gd name="connsiteY36" fmla="*/ 106517 h 292586"/>
              <a:gd name="connsiteX37" fmla="*/ 113564 w 326242"/>
              <a:gd name="connsiteY37" fmla="*/ 143731 h 292586"/>
              <a:gd name="connsiteX38" fmla="*/ 97615 w 326242"/>
              <a:gd name="connsiteY38" fmla="*/ 149047 h 292586"/>
              <a:gd name="connsiteX39" fmla="*/ 86983 w 326242"/>
              <a:gd name="connsiteY39" fmla="*/ 164996 h 292586"/>
              <a:gd name="connsiteX40" fmla="*/ 55085 w 326242"/>
              <a:gd name="connsiteY40" fmla="*/ 180944 h 292586"/>
              <a:gd name="connsiteX41" fmla="*/ 33820 w 326242"/>
              <a:gd name="connsiteY41" fmla="*/ 186261 h 292586"/>
              <a:gd name="connsiteX42" fmla="*/ 1922 w 326242"/>
              <a:gd name="connsiteY42" fmla="*/ 180944 h 292586"/>
              <a:gd name="connsiteX43" fmla="*/ 7239 w 326242"/>
              <a:gd name="connsiteY43" fmla="*/ 154363 h 292586"/>
              <a:gd name="connsiteX44" fmla="*/ 23188 w 326242"/>
              <a:gd name="connsiteY44" fmla="*/ 122465 h 292586"/>
              <a:gd name="connsiteX45" fmla="*/ 28504 w 326242"/>
              <a:gd name="connsiteY45" fmla="*/ 101200 h 292586"/>
              <a:gd name="connsiteX46" fmla="*/ 44453 w 326242"/>
              <a:gd name="connsiteY46" fmla="*/ 85251 h 292586"/>
              <a:gd name="connsiteX47" fmla="*/ 81667 w 326242"/>
              <a:gd name="connsiteY47" fmla="*/ 69303 h 292586"/>
              <a:gd name="connsiteX48" fmla="*/ 118881 w 326242"/>
              <a:gd name="connsiteY48" fmla="*/ 63986 h 292586"/>
              <a:gd name="connsiteX49" fmla="*/ 134829 w 326242"/>
              <a:gd name="connsiteY49" fmla="*/ 58670 h 292586"/>
              <a:gd name="connsiteX50" fmla="*/ 166727 w 326242"/>
              <a:gd name="connsiteY50" fmla="*/ 37405 h 292586"/>
              <a:gd name="connsiteX51" fmla="*/ 145462 w 326242"/>
              <a:gd name="connsiteY51" fmla="*/ 191 h 292586"/>
              <a:gd name="connsiteX52" fmla="*/ 140146 w 326242"/>
              <a:gd name="connsiteY52" fmla="*/ 191 h 292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326242" h="292586">
                <a:moveTo>
                  <a:pt x="12555" y="218158"/>
                </a:moveTo>
                <a:cubicBezTo>
                  <a:pt x="14327" y="228791"/>
                  <a:pt x="13725" y="240106"/>
                  <a:pt x="17871" y="250056"/>
                </a:cubicBezTo>
                <a:cubicBezTo>
                  <a:pt x="29799" y="278683"/>
                  <a:pt x="34944" y="279159"/>
                  <a:pt x="55085" y="292586"/>
                </a:cubicBezTo>
                <a:cubicBezTo>
                  <a:pt x="81666" y="289042"/>
                  <a:pt x="108377" y="286362"/>
                  <a:pt x="134829" y="281954"/>
                </a:cubicBezTo>
                <a:cubicBezTo>
                  <a:pt x="140357" y="281033"/>
                  <a:pt x="146815" y="280600"/>
                  <a:pt x="150778" y="276638"/>
                </a:cubicBezTo>
                <a:cubicBezTo>
                  <a:pt x="154741" y="272675"/>
                  <a:pt x="154323" y="266005"/>
                  <a:pt x="156095" y="260689"/>
                </a:cubicBezTo>
                <a:cubicBezTo>
                  <a:pt x="148314" y="167334"/>
                  <a:pt x="171547" y="209937"/>
                  <a:pt x="134829" y="191577"/>
                </a:cubicBezTo>
                <a:cubicBezTo>
                  <a:pt x="129114" y="188720"/>
                  <a:pt x="124197" y="184488"/>
                  <a:pt x="118881" y="180944"/>
                </a:cubicBezTo>
                <a:cubicBezTo>
                  <a:pt x="93520" y="184568"/>
                  <a:pt x="78950" y="179055"/>
                  <a:pt x="65718" y="202210"/>
                </a:cubicBezTo>
                <a:cubicBezTo>
                  <a:pt x="62093" y="208554"/>
                  <a:pt x="62173" y="216387"/>
                  <a:pt x="60401" y="223475"/>
                </a:cubicBezTo>
                <a:cubicBezTo>
                  <a:pt x="62173" y="228791"/>
                  <a:pt x="61342" y="235923"/>
                  <a:pt x="65718" y="239424"/>
                </a:cubicBezTo>
                <a:cubicBezTo>
                  <a:pt x="71423" y="243988"/>
                  <a:pt x="79958" y="242733"/>
                  <a:pt x="86983" y="244740"/>
                </a:cubicBezTo>
                <a:cubicBezTo>
                  <a:pt x="92371" y="246279"/>
                  <a:pt x="97616" y="248284"/>
                  <a:pt x="102932" y="250056"/>
                </a:cubicBezTo>
                <a:cubicBezTo>
                  <a:pt x="141918" y="248284"/>
                  <a:pt x="180988" y="247852"/>
                  <a:pt x="219890" y="244740"/>
                </a:cubicBezTo>
                <a:cubicBezTo>
                  <a:pt x="225476" y="244293"/>
                  <a:pt x="232338" y="243800"/>
                  <a:pt x="235839" y="239424"/>
                </a:cubicBezTo>
                <a:cubicBezTo>
                  <a:pt x="240403" y="233718"/>
                  <a:pt x="239383" y="225247"/>
                  <a:pt x="241155" y="218158"/>
                </a:cubicBezTo>
                <a:cubicBezTo>
                  <a:pt x="239383" y="200437"/>
                  <a:pt x="239844" y="182349"/>
                  <a:pt x="235839" y="164996"/>
                </a:cubicBezTo>
                <a:cubicBezTo>
                  <a:pt x="234056" y="157270"/>
                  <a:pt x="214403" y="136529"/>
                  <a:pt x="209257" y="133098"/>
                </a:cubicBezTo>
                <a:cubicBezTo>
                  <a:pt x="204594" y="129990"/>
                  <a:pt x="198624" y="129554"/>
                  <a:pt x="193308" y="127782"/>
                </a:cubicBezTo>
                <a:cubicBezTo>
                  <a:pt x="180904" y="129554"/>
                  <a:pt x="167302" y="127494"/>
                  <a:pt x="156095" y="133098"/>
                </a:cubicBezTo>
                <a:cubicBezTo>
                  <a:pt x="144205" y="139043"/>
                  <a:pt x="155670" y="173504"/>
                  <a:pt x="156095" y="175628"/>
                </a:cubicBezTo>
                <a:cubicBezTo>
                  <a:pt x="203096" y="173390"/>
                  <a:pt x="255952" y="195963"/>
                  <a:pt x="283685" y="154363"/>
                </a:cubicBezTo>
                <a:cubicBezTo>
                  <a:pt x="286793" y="149700"/>
                  <a:pt x="287229" y="143730"/>
                  <a:pt x="289001" y="138414"/>
                </a:cubicBezTo>
                <a:cubicBezTo>
                  <a:pt x="286675" y="122130"/>
                  <a:pt x="288650" y="97729"/>
                  <a:pt x="273053" y="85251"/>
                </a:cubicBezTo>
                <a:cubicBezTo>
                  <a:pt x="268677" y="81750"/>
                  <a:pt x="262420" y="81707"/>
                  <a:pt x="257104" y="79935"/>
                </a:cubicBezTo>
                <a:cubicBezTo>
                  <a:pt x="248243" y="81707"/>
                  <a:pt x="238041" y="80239"/>
                  <a:pt x="230522" y="85251"/>
                </a:cubicBezTo>
                <a:cubicBezTo>
                  <a:pt x="212542" y="97237"/>
                  <a:pt x="232679" y="109521"/>
                  <a:pt x="241155" y="111833"/>
                </a:cubicBezTo>
                <a:cubicBezTo>
                  <a:pt x="254939" y="115592"/>
                  <a:pt x="269508" y="115377"/>
                  <a:pt x="283685" y="117149"/>
                </a:cubicBezTo>
                <a:cubicBezTo>
                  <a:pt x="296090" y="115377"/>
                  <a:pt x="316079" y="123400"/>
                  <a:pt x="320899" y="111833"/>
                </a:cubicBezTo>
                <a:cubicBezTo>
                  <a:pt x="335421" y="76980"/>
                  <a:pt x="318271" y="54698"/>
                  <a:pt x="294318" y="42721"/>
                </a:cubicBezTo>
                <a:cubicBezTo>
                  <a:pt x="289306" y="40215"/>
                  <a:pt x="283685" y="39177"/>
                  <a:pt x="278369" y="37405"/>
                </a:cubicBezTo>
                <a:cubicBezTo>
                  <a:pt x="253560" y="39177"/>
                  <a:pt x="228643" y="39815"/>
                  <a:pt x="203941" y="42721"/>
                </a:cubicBezTo>
                <a:cubicBezTo>
                  <a:pt x="198375" y="43376"/>
                  <a:pt x="192655" y="44930"/>
                  <a:pt x="187992" y="48038"/>
                </a:cubicBezTo>
                <a:cubicBezTo>
                  <a:pt x="181736" y="52208"/>
                  <a:pt x="177819" y="59173"/>
                  <a:pt x="172043" y="63986"/>
                </a:cubicBezTo>
                <a:cubicBezTo>
                  <a:pt x="167135" y="68076"/>
                  <a:pt x="161411" y="71075"/>
                  <a:pt x="156095" y="74619"/>
                </a:cubicBezTo>
                <a:cubicBezTo>
                  <a:pt x="152551" y="81707"/>
                  <a:pt x="150536" y="89796"/>
                  <a:pt x="145462" y="95884"/>
                </a:cubicBezTo>
                <a:cubicBezTo>
                  <a:pt x="141372" y="100793"/>
                  <a:pt x="133505" y="101528"/>
                  <a:pt x="129513" y="106517"/>
                </a:cubicBezTo>
                <a:cubicBezTo>
                  <a:pt x="104093" y="138291"/>
                  <a:pt x="151592" y="105703"/>
                  <a:pt x="113564" y="143731"/>
                </a:cubicBezTo>
                <a:cubicBezTo>
                  <a:pt x="109601" y="147694"/>
                  <a:pt x="102931" y="147275"/>
                  <a:pt x="97615" y="149047"/>
                </a:cubicBezTo>
                <a:cubicBezTo>
                  <a:pt x="94071" y="154363"/>
                  <a:pt x="91501" y="160478"/>
                  <a:pt x="86983" y="164996"/>
                </a:cubicBezTo>
                <a:cubicBezTo>
                  <a:pt x="77663" y="174316"/>
                  <a:pt x="67192" y="177485"/>
                  <a:pt x="55085" y="180944"/>
                </a:cubicBezTo>
                <a:cubicBezTo>
                  <a:pt x="48060" y="182951"/>
                  <a:pt x="40908" y="184489"/>
                  <a:pt x="33820" y="186261"/>
                </a:cubicBezTo>
                <a:cubicBezTo>
                  <a:pt x="23187" y="184489"/>
                  <a:pt x="8823" y="189225"/>
                  <a:pt x="1922" y="180944"/>
                </a:cubicBezTo>
                <a:cubicBezTo>
                  <a:pt x="-3863" y="174002"/>
                  <a:pt x="5047" y="163129"/>
                  <a:pt x="7239" y="154363"/>
                </a:cubicBezTo>
                <a:cubicBezTo>
                  <a:pt x="11642" y="136753"/>
                  <a:pt x="12791" y="138059"/>
                  <a:pt x="23188" y="122465"/>
                </a:cubicBezTo>
                <a:cubicBezTo>
                  <a:pt x="24960" y="115377"/>
                  <a:pt x="24879" y="107544"/>
                  <a:pt x="28504" y="101200"/>
                </a:cubicBezTo>
                <a:cubicBezTo>
                  <a:pt x="32234" y="94672"/>
                  <a:pt x="38335" y="89621"/>
                  <a:pt x="44453" y="85251"/>
                </a:cubicBezTo>
                <a:cubicBezTo>
                  <a:pt x="51178" y="80448"/>
                  <a:pt x="72026" y="71231"/>
                  <a:pt x="81667" y="69303"/>
                </a:cubicBezTo>
                <a:cubicBezTo>
                  <a:pt x="93954" y="66845"/>
                  <a:pt x="106476" y="65758"/>
                  <a:pt x="118881" y="63986"/>
                </a:cubicBezTo>
                <a:cubicBezTo>
                  <a:pt x="124197" y="62214"/>
                  <a:pt x="129931" y="61391"/>
                  <a:pt x="134829" y="58670"/>
                </a:cubicBezTo>
                <a:cubicBezTo>
                  <a:pt x="146000" y="52464"/>
                  <a:pt x="166727" y="37405"/>
                  <a:pt x="166727" y="37405"/>
                </a:cubicBezTo>
                <a:cubicBezTo>
                  <a:pt x="161219" y="4357"/>
                  <a:pt x="171258" y="6640"/>
                  <a:pt x="145462" y="191"/>
                </a:cubicBezTo>
                <a:cubicBezTo>
                  <a:pt x="143743" y="-239"/>
                  <a:pt x="141918" y="191"/>
                  <a:pt x="140146" y="191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8" name="Zakřivená spojnice 17"/>
          <p:cNvCxnSpPr/>
          <p:nvPr/>
        </p:nvCxnSpPr>
        <p:spPr>
          <a:xfrm>
            <a:off x="6166856" y="3709951"/>
            <a:ext cx="770818" cy="456207"/>
          </a:xfrm>
          <a:prstGeom prst="curvedConnector3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Šipka doprava 39"/>
          <p:cNvSpPr/>
          <p:nvPr/>
        </p:nvSpPr>
        <p:spPr>
          <a:xfrm>
            <a:off x="8196222" y="156110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TextovéPole 40"/>
          <p:cNvSpPr txBox="1"/>
          <p:nvPr/>
        </p:nvSpPr>
        <p:spPr>
          <a:xfrm>
            <a:off x="9434868" y="1373591"/>
            <a:ext cx="2698595" cy="954107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dirty="0" err="1" smtClean="0"/>
              <a:t>Change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proteosynthesis</a:t>
            </a:r>
            <a:endParaRPr lang="cs-CZ" sz="2800" dirty="0"/>
          </a:p>
        </p:txBody>
      </p:sp>
      <p:sp>
        <p:nvSpPr>
          <p:cNvPr id="31" name="Nadpis 1"/>
          <p:cNvSpPr txBox="1">
            <a:spLocks/>
          </p:cNvSpPr>
          <p:nvPr/>
        </p:nvSpPr>
        <p:spPr>
          <a:xfrm>
            <a:off x="795343" y="569603"/>
            <a:ext cx="8596668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dirty="0" err="1"/>
              <a:t>Mechanism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action</a:t>
            </a:r>
            <a:r>
              <a:rPr lang="cs-CZ" dirty="0"/>
              <a:t> in </a:t>
            </a:r>
            <a:r>
              <a:rPr lang="cs-CZ" dirty="0" err="1"/>
              <a:t>cellular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</p:txBody>
      </p:sp>
      <p:sp>
        <p:nvSpPr>
          <p:cNvPr id="32" name="Obdélník 31"/>
          <p:cNvSpPr/>
          <p:nvPr/>
        </p:nvSpPr>
        <p:spPr>
          <a:xfrm>
            <a:off x="9274002" y="609600"/>
            <a:ext cx="14798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 err="1" smtClean="0">
                <a:solidFill>
                  <a:schemeClr val="accent1">
                    <a:lumMod val="75000"/>
                  </a:schemeClr>
                </a:solidFill>
              </a:rPr>
              <a:t>Specific</a:t>
            </a:r>
            <a:endParaRPr lang="cs-CZ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3" name="Šipka doprava 32"/>
          <p:cNvSpPr/>
          <p:nvPr/>
        </p:nvSpPr>
        <p:spPr>
          <a:xfrm>
            <a:off x="8282596" y="784725"/>
            <a:ext cx="905691" cy="313508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794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85185E-6 L 4.375E-6 1.85185E-6 C 0.00221 -0.00278 0.00469 -0.00486 0.00677 -0.00787 C 0.00781 -0.00903 0.00846 -0.01111 0.00938 -0.01227 C 0.01081 -0.01412 0.01224 -0.01551 0.01367 -0.0169 L 0.01719 -0.02616 C 0.01771 -0.02778 0.0181 -0.02986 0.01888 -0.03079 C 0.02148 -0.03379 0.02201 -0.03403 0.02409 -0.03842 C 0.02474 -0.03981 0.025 -0.04166 0.02578 -0.04305 C 0.02656 -0.04444 0.0276 -0.04491 0.02839 -0.04606 C 0.0293 -0.04745 0.02995 -0.0493 0.03099 -0.05069 C 0.03255 -0.05301 0.03412 -0.05602 0.0362 -0.05671 L 0.0405 -0.05833 C 0.04232 -0.0618 0.04323 -0.06389 0.04557 -0.06597 C 0.05143 -0.07129 0.04453 -0.06273 0.05169 -0.0706 C 0.05287 -0.07199 0.05391 -0.07384 0.05508 -0.07523 C 0.05586 -0.07592 0.0569 -0.07592 0.05768 -0.07685 C 0.05977 -0.0787 0.06172 -0.08079 0.06367 -0.08287 C 0.06888 -0.08842 0.06354 -0.08426 0.07148 -0.08912 L 0.07409 -0.09051 C 0.07565 -0.09861 0.07422 -0.09421 0.08008 -0.10139 C 0.08464 -0.10671 0.08073 -0.10278 0.08698 -0.10579 C 0.0888 -0.10671 0.09037 -0.10833 0.09219 -0.10903 C 0.10052 -0.1118 0.09505 -0.11018 0.10859 -0.11342 L 0.16979 -0.11204 C 0.1707 -0.11204 0.17188 -0.1118 0.1724 -0.11041 C 0.17318 -0.10833 0.17279 -0.10532 0.17318 -0.10278 C 0.17461 -0.09537 0.175 -0.09884 0.17578 -0.09213 C 0.17591 -0.09097 0.17578 -0.09004 0.17578 -0.08912 L 0.17578 -0.08912 " pathEditMode="relative" ptsTypes="AAAAAAAAAAAAAAAAAAAAAAAAAAAA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6.66667E-6 L 1.875E-6 6.66667E-6 C -0.00235 0.00186 -0.00456 0.00441 -0.0069 0.00603 C -0.00925 0.00741 -0.01159 0.00765 -0.0138 0.00904 L -0.01641 0.01066 C -0.02136 0.01945 -0.01641 0.01204 -0.02253 0.01667 C -0.02917 0.02177 -0.02071 0.0176 -0.02761 0.02431 C -0.0293 0.02593 -0.03281 0.02755 -0.03281 0.02755 C -0.03373 0.02894 -0.03451 0.03079 -0.03542 0.03218 C -0.0362 0.03334 -0.03724 0.0338 -0.03802 0.03519 C -0.03985 0.03797 -0.04323 0.04445 -0.04323 0.04445 C -0.04349 0.0463 -0.04349 0.04862 -0.04401 0.05047 C -0.04466 0.05232 -0.04597 0.05325 -0.04662 0.0551 C -0.04805 0.05904 -0.04922 0.06297 -0.05013 0.06737 L -0.05182 0.07663 C -0.05209 0.08265 -0.05235 0.0889 -0.05274 0.09491 C -0.05391 0.11621 -0.05287 0.09723 -0.05443 0.11181 C -0.05482 0.11529 -0.05495 0.11899 -0.05521 0.12246 C -0.05651 0.13751 -0.05547 0.12663 -0.05703 0.13635 C -0.05729 0.13843 -0.05729 0.14052 -0.05781 0.14237 C -0.05821 0.14376 -0.05899 0.14445 -0.05951 0.14561 L -0.05951 0.14561 " pathEditMode="relative" ptsTypes="AAAAAAAAAAAAAAAAAAAAAA">
                                      <p:cBhvr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0.00116 L -2.08333E-7 -0.00093 C 0.0026 -0.00162 0.00547 -0.00162 0.00807 -0.00255 C 0.00951 -0.00301 0.01042 -0.00487 0.01185 -0.00556 C 0.01289 -0.00625 0.01419 -0.00649 0.0155 -0.00718 C 0.01719 -0.00811 0.02096 -0.01019 0.02096 -0.00996 C 0.02435 -0.01366 0.02695 -0.0169 0.03112 -0.01899 L 0.03385 -0.02037 C 0.03867 -0.02848 0.03398 -0.02246 0.04206 -0.02662 C 0.04609 -0.02825 0.04505 -0.02963 0.04857 -0.03241 C 0.05026 -0.03403 0.05404 -0.03496 0.05586 -0.03519 C 0.0625 -0.03496 0.06927 -0.03519 0.07591 -0.03403 C 0.07734 -0.0338 0.07839 -0.03195 0.07969 -0.03102 C 0.08047 -0.03033 0.08151 -0.02987 0.08242 -0.0294 C 0.0832 -0.02848 0.08411 -0.02732 0.08503 -0.02662 C 0.08685 -0.025 0.08893 -0.02408 0.09063 -0.022 C 0.0918 -0.02037 0.09258 -0.01806 0.09336 -0.01598 C 0.09466 -0.01297 0.09583 -0.01019 0.09714 -0.00718 L 0.10065 0.00185 C 0.1013 0.00347 0.10156 0.00578 0.10247 0.00648 L 0.10534 0.00787 C 0.10599 0.00972 0.10625 0.01226 0.10703 0.01388 C 0.10781 0.01504 0.10911 0.0155 0.1099 0.01666 C 0.11068 0.01805 0.11107 0.0199 0.11185 0.02129 C 0.11133 0.02731 0.11185 0.03333 0.11081 0.03935 C 0.11055 0.04074 0.10859 0.0405 0.10807 0.04213 C 0.10755 0.04398 0.10807 0.04629 0.10807 0.04838 L 0.10807 0.04861 " pathEditMode="relative" rAng="0" ptsTypes="AAAAAAAAAAAAAAAAAAAAAAAAAAAA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86" y="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68 0.04213 L 0.10768 0.04236 C 0.1099 0.04467 0.11198 0.04791 0.11458 0.04976 C 0.11641 0.05092 0.11862 0.05046 0.12057 0.05115 C 0.12148 0.05162 0.12227 0.05231 0.12318 0.05277 C 0.125 0.05601 0.1263 0.05763 0.12747 0.0618 C 0.12813 0.06458 0.12878 0.07013 0.12917 0.07268 C 0.12969 0.07569 0.13034 0.0787 0.13086 0.08171 C 0.13177 0.08657 0.13164 0.08773 0.13438 0.09097 C 0.13516 0.09189 0.13607 0.09213 0.13698 0.09259 C 0.14453 0.09629 0.13672 0.09189 0.14297 0.0956 L 0.14818 0.10162 L 0.15078 0.10486 C 0.15156 0.10578 0.15234 0.10717 0.15339 0.10787 C 0.15508 0.10879 0.15768 0.11041 0.15938 0.11088 C 0.16055 0.11111 0.16172 0.11088 0.16289 0.11088 L 0.16289 0.11111 " pathEditMode="relative" rAng="0" ptsTypes="AAAAAAAAAAAAAAAAA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" y="3449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44444E-6 L -4.79167E-6 0.00023 C 0.00157 0.00023 0.00326 -0.00024 0.00469 0.00069 C 0.00521 0.00092 0.00521 0.00231 0.0056 0.003 C 0.00599 0.00347 0.00652 0.00347 0.00691 0.0037 C 0.00925 0.00995 0.00625 0.00254 0.00912 0.00763 C 0.00951 0.00833 0.00951 0.00949 0.01003 0.00995 C 0.01081 0.01088 0.01172 0.01088 0.01264 0.01157 L 0.01433 0.01319 C 0.01667 0.01921 0.01355 0.0118 0.01654 0.01689 C 0.01693 0.01759 0.01693 0.01875 0.01745 0.01921 C 0.01862 0.02106 0.02019 0.02106 0.02175 0.02152 C 0.02201 0.02245 0.02227 0.02338 0.02266 0.02384 C 0.02305 0.02453 0.02344 0.02523 0.02396 0.02546 C 0.02527 0.02638 0.02657 0.02731 0.02787 0.02777 C 0.03047 0.0287 0.0293 0.02824 0.03139 0.02939 C 0.03178 0.03009 0.03217 0.03125 0.03269 0.03171 C 0.03347 0.0324 0.03529 0.03333 0.03529 0.03356 C 0.03581 0.03425 0.03633 0.03564 0.03698 0.03634 C 0.04115 0.04074 0.03829 0.03564 0.04089 0.03958 C 0.04141 0.04027 0.0418 0.0412 0.04232 0.04189 C 0.04284 0.04259 0.04349 0.04328 0.04402 0.04421 C 0.04441 0.0449 0.04441 0.04583 0.04493 0.04652 C 0.04519 0.04699 0.04571 0.04722 0.04623 0.04722 C 0.04753 0.04768 0.04883 0.04768 0.05014 0.04791 C 0.05053 0.04838 0.05105 0.04838 0.05144 0.04884 C 0.05183 0.0493 0.05222 0.05 0.05274 0.05046 C 0.05352 0.05092 0.05534 0.05185 0.05534 0.05208 C 0.05547 0.05277 0.05547 0.0537 0.05573 0.05416 C 0.05743 0.05717 0.06003 0.05532 0.06185 0.05509 C 0.06303 0.05486 0.0642 0.05439 0.06537 0.05416 C 0.06576 0.05393 0.06628 0.0537 0.06667 0.05347 C 0.06732 0.05324 0.06797 0.05347 0.06849 0.05277 C 0.06889 0.05185 0.06902 0.05069 0.06928 0.04953 C 0.06954 0.04884 0.06941 0.04791 0.0698 0.04722 C 0.07006 0.04675 0.07058 0.04675 0.0711 0.04652 C 0.07162 0.04606 0.07227 0.0456 0.07279 0.0449 C 0.07331 0.04444 0.07357 0.04375 0.07409 0.04328 C 0.07461 0.04305 0.07527 0.04282 0.07592 0.04259 C 0.0767 0.04166 0.07748 0.04004 0.07852 0.03958 C 0.07891 0.03912 0.07943 0.03912 0.07982 0.03865 C 0.08321 0.03564 0.07917 0.03842 0.08243 0.03634 C 0.08594 0.03657 0.08933 0.0368 0.09284 0.03726 C 0.09336 0.03726 0.09375 0.03773 0.09415 0.03796 C 0.09545 0.03842 0.09675 0.03842 0.09805 0.03865 C 0.09857 0.03888 0.09909 0.03888 0.09935 0.03958 C 0.10209 0.04421 0.09792 0.04004 0.10079 0.04259 L 0.10079 0.04282 " pathEditMode="relative" rAng="0" ptsTypes="AAAAAAAAAAAAAAAAAAAAAAAAAAAAAAAAAAAAAAAAAAAAAAAA">
                                      <p:cBhvr>
                                        <p:cTn id="3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9" y="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131 0.00046 0.00261 0.00092 0.00391 0.00139 C 0.0043 0.00162 0.00469 0.00208 0.00521 0.00231 C 0.00886 0.00278 0.0125 0.00278 0.01602 0.00301 C 0.0168 0.00347 0.01758 0.0037 0.01823 0.00463 C 0.01888 0.00532 0.01914 0.00648 0.01954 0.00764 C 0.02032 0.00995 0.01967 0.01041 0.02084 0.01227 C 0.02136 0.01296 0.02201 0.01342 0.02266 0.01389 C 0.0267 0.01713 0.02305 0.01412 0.02657 0.0162 C 0.02735 0.01666 0.028 0.01736 0.02878 0.01782 C 0.02995 0.01852 0.03295 0.01898 0.03399 0.01921 C 0.03594 0.01991 0.03816 0.0206 0.04011 0.02083 C 0.04414 0.02129 0.04818 0.02129 0.05235 0.02176 L 0.06316 0.02245 C 0.06381 0.02268 0.06433 0.02291 0.06498 0.02315 C 0.06576 0.02361 0.06758 0.02477 0.06758 0.02477 C 0.06797 0.02546 0.06836 0.02639 0.06888 0.02708 C 0.07344 0.03356 0.06967 0.02708 0.0767 0.03333 C 0.08204 0.03796 0.07943 0.0368 0.08412 0.03796 C 0.08477 0.03842 0.08516 0.03935 0.08581 0.03958 C 0.09258 0.04051 0.10599 0.0412 0.10599 0.0412 C 0.10743 0.04143 0.10886 0.04143 0.11029 0.0419 C 0.1112 0.04213 0.11237 0.04282 0.11342 0.04352 C 0.11706 0.04791 0.11237 0.04259 0.11602 0.04583 C 0.11758 0.04722 0.11719 0.04745 0.11862 0.04977 C 0.11901 0.05023 0.11941 0.05069 0.11993 0.05116 C 0.12097 0.05393 0.12084 0.05416 0.12253 0.05671 C 0.12292 0.05717 0.12344 0.05764 0.12383 0.0581 C 0.12396 0.05903 0.12396 0.05995 0.12422 0.06065 C 0.12552 0.06389 0.12644 0.06296 0.12813 0.06597 C 0.12956 0.06852 0.12943 0.06713 0.12943 0.06921 L 0.12943 0.06921 " pathEditMode="relative" ptsTypes="AAAAAAAAAAAAAAAAAAAAAAAAAAAAAAAAA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10" grpId="0" animBg="1"/>
      <p:bldP spid="10" grpId="1" animBg="1"/>
      <p:bldP spid="40" grpId="0" animBg="1"/>
      <p:bldP spid="41" grpId="0" animBg="1"/>
      <p:bldP spid="32" grpId="0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Glucocorticoids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 influence </a:t>
            </a:r>
            <a:r>
              <a:rPr lang="cs-CZ" dirty="0" err="1" smtClean="0"/>
              <a:t>sugar</a:t>
            </a:r>
            <a:r>
              <a:rPr lang="cs-CZ" dirty="0" smtClean="0"/>
              <a:t>, fat and protein </a:t>
            </a:r>
            <a:r>
              <a:rPr lang="cs-CZ" b="1" dirty="0" err="1" smtClean="0">
                <a:solidFill>
                  <a:srgbClr val="0070C0"/>
                </a:solidFill>
              </a:rPr>
              <a:t>metabolism</a:t>
            </a:r>
            <a:endParaRPr lang="cs-CZ" dirty="0" smtClean="0"/>
          </a:p>
          <a:p>
            <a:r>
              <a:rPr lang="cs-CZ" dirty="0" smtClean="0"/>
              <a:t> </a:t>
            </a:r>
            <a:r>
              <a:rPr lang="cs-CZ" dirty="0" err="1" smtClean="0"/>
              <a:t>have</a:t>
            </a:r>
            <a:r>
              <a:rPr lang="cs-CZ" dirty="0" smtClean="0"/>
              <a:t> </a:t>
            </a:r>
            <a:r>
              <a:rPr lang="cs-CZ" b="1" dirty="0" smtClean="0">
                <a:solidFill>
                  <a:srgbClr val="0070C0"/>
                </a:solidFill>
              </a:rPr>
              <a:t>anti-</a:t>
            </a:r>
            <a:r>
              <a:rPr lang="cs-CZ" b="1" dirty="0" err="1" smtClean="0">
                <a:solidFill>
                  <a:srgbClr val="0070C0"/>
                </a:solidFill>
              </a:rPr>
              <a:t>inflammatory</a:t>
            </a:r>
            <a:r>
              <a:rPr lang="cs-CZ" dirty="0" smtClean="0"/>
              <a:t> and </a:t>
            </a:r>
            <a:r>
              <a:rPr lang="cs-CZ" b="1" dirty="0" smtClean="0">
                <a:solidFill>
                  <a:srgbClr val="0070C0"/>
                </a:solidFill>
              </a:rPr>
              <a:t>anti-</a:t>
            </a:r>
            <a:r>
              <a:rPr lang="cs-CZ" b="1" dirty="0" err="1" smtClean="0">
                <a:solidFill>
                  <a:srgbClr val="0070C0"/>
                </a:solidFill>
              </a:rPr>
              <a:t>allergic</a:t>
            </a:r>
            <a:r>
              <a:rPr lang="cs-CZ" dirty="0" smtClean="0"/>
              <a:t> </a:t>
            </a:r>
            <a:r>
              <a:rPr lang="cs-CZ" dirty="0" err="1" smtClean="0"/>
              <a:t>effect</a:t>
            </a:r>
            <a:r>
              <a:rPr lang="cs-CZ" dirty="0" smtClean="0"/>
              <a:t> </a:t>
            </a:r>
          </a:p>
          <a:p>
            <a:r>
              <a:rPr lang="cs-CZ" dirty="0" smtClean="0"/>
              <a:t> </a:t>
            </a:r>
            <a:r>
              <a:rPr lang="cs-CZ" dirty="0" err="1" smtClean="0"/>
              <a:t>have</a:t>
            </a:r>
            <a:r>
              <a:rPr lang="cs-CZ" dirty="0" smtClean="0"/>
              <a:t> </a:t>
            </a:r>
            <a:r>
              <a:rPr lang="cs-CZ" b="1" dirty="0" err="1" smtClean="0">
                <a:solidFill>
                  <a:srgbClr val="0070C0"/>
                </a:solidFill>
              </a:rPr>
              <a:t>immunosuppressive</a:t>
            </a:r>
            <a:r>
              <a:rPr lang="cs-CZ" dirty="0" smtClean="0"/>
              <a:t> </a:t>
            </a:r>
            <a:r>
              <a:rPr lang="cs-CZ" dirty="0" err="1" smtClean="0"/>
              <a:t>effect</a:t>
            </a:r>
            <a:r>
              <a:rPr lang="cs-CZ" dirty="0" smtClean="0"/>
              <a:t> (in many </a:t>
            </a:r>
            <a:r>
              <a:rPr lang="cs-CZ" dirty="0" err="1" smtClean="0"/>
              <a:t>branches</a:t>
            </a:r>
            <a:r>
              <a:rPr lang="cs-CZ" dirty="0" smtClean="0"/>
              <a:t> – in </a:t>
            </a:r>
            <a:r>
              <a:rPr lang="cs-CZ" dirty="0" err="1" smtClean="0"/>
              <a:t>next</a:t>
            </a:r>
            <a:r>
              <a:rPr lang="cs-CZ" dirty="0" smtClean="0"/>
              <a:t> </a:t>
            </a:r>
            <a:r>
              <a:rPr lang="cs-CZ" dirty="0" err="1" smtClean="0"/>
              <a:t>slides</a:t>
            </a:r>
            <a:r>
              <a:rPr lang="cs-CZ" dirty="0" smtClean="0"/>
              <a:t>)</a:t>
            </a:r>
            <a:endParaRPr lang="cs-CZ" dirty="0"/>
          </a:p>
          <a:p>
            <a:r>
              <a:rPr lang="cs-CZ" dirty="0"/>
              <a:t> </a:t>
            </a:r>
            <a:r>
              <a:rPr lang="cs-CZ" dirty="0" err="1" smtClean="0"/>
              <a:t>have</a:t>
            </a:r>
            <a:r>
              <a:rPr lang="cs-CZ" dirty="0" smtClean="0"/>
              <a:t> </a:t>
            </a:r>
            <a:r>
              <a:rPr lang="cs-CZ" b="1" dirty="0" err="1" smtClean="0">
                <a:solidFill>
                  <a:srgbClr val="0070C0"/>
                </a:solidFill>
              </a:rPr>
              <a:t>antiproliferative</a:t>
            </a:r>
            <a:r>
              <a:rPr lang="cs-CZ" dirty="0" smtClean="0"/>
              <a:t> </a:t>
            </a:r>
            <a:r>
              <a:rPr lang="cs-CZ" dirty="0" err="1" smtClean="0"/>
              <a:t>effect</a:t>
            </a:r>
            <a:endParaRPr lang="cs-CZ" dirty="0"/>
          </a:p>
          <a:p>
            <a:endParaRPr lang="cs-CZ" dirty="0" smtClean="0"/>
          </a:p>
          <a:p>
            <a:r>
              <a:rPr lang="cs-CZ" dirty="0" err="1" smtClean="0"/>
              <a:t>Hydrocortisone</a:t>
            </a:r>
            <a:r>
              <a:rPr lang="cs-CZ" dirty="0" smtClean="0"/>
              <a:t> (</a:t>
            </a:r>
            <a:r>
              <a:rPr lang="cs-CZ" dirty="0" err="1" smtClean="0"/>
              <a:t>cortizol</a:t>
            </a:r>
            <a:r>
              <a:rPr lang="cs-CZ" dirty="0" smtClean="0"/>
              <a:t>)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151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438635" y="1198948"/>
            <a:ext cx="10689081" cy="678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b="1" dirty="0" smtClean="0"/>
              <a:t>	       </a:t>
            </a:r>
            <a:r>
              <a:rPr lang="cs-CZ" altLang="cs-CZ" sz="2000" dirty="0" err="1" smtClean="0">
                <a:latin typeface="+mn-lt"/>
              </a:rPr>
              <a:t>reduced</a:t>
            </a:r>
            <a:r>
              <a:rPr lang="cs-CZ" altLang="cs-CZ" sz="2000" dirty="0" smtClean="0">
                <a:latin typeface="+mn-lt"/>
              </a:rPr>
              <a:t> </a:t>
            </a:r>
            <a:r>
              <a:rPr lang="cs-CZ" altLang="cs-CZ" sz="2000" dirty="0" err="1" smtClean="0">
                <a:latin typeface="+mn-lt"/>
              </a:rPr>
              <a:t>glucose</a:t>
            </a:r>
            <a:r>
              <a:rPr lang="cs-CZ" altLang="cs-CZ" sz="2000" dirty="0" smtClean="0">
                <a:latin typeface="+mn-lt"/>
              </a:rPr>
              <a:t> </a:t>
            </a:r>
            <a:r>
              <a:rPr lang="cs-CZ" altLang="cs-CZ" sz="2000" dirty="0" err="1" smtClean="0">
                <a:latin typeface="+mn-lt"/>
              </a:rPr>
              <a:t>uptake</a:t>
            </a:r>
            <a:r>
              <a:rPr lang="cs-CZ" altLang="cs-CZ" sz="2000" dirty="0" smtClean="0">
                <a:latin typeface="+mn-lt"/>
              </a:rPr>
              <a:t> and </a:t>
            </a:r>
            <a:r>
              <a:rPr lang="cs-CZ" altLang="cs-CZ" sz="2000" dirty="0" err="1" smtClean="0">
                <a:latin typeface="+mn-lt"/>
              </a:rPr>
              <a:t>reduced</a:t>
            </a:r>
            <a:r>
              <a:rPr lang="cs-CZ" altLang="cs-CZ" sz="2000" dirty="0" smtClean="0">
                <a:latin typeface="+mn-lt"/>
              </a:rPr>
              <a:t> </a:t>
            </a:r>
            <a:r>
              <a:rPr lang="cs-CZ" altLang="cs-CZ" sz="2000" dirty="0" err="1" smtClean="0">
                <a:latin typeface="+mn-lt"/>
              </a:rPr>
              <a:t>glucose</a:t>
            </a:r>
            <a:r>
              <a:rPr lang="cs-CZ" altLang="cs-CZ" sz="2000" dirty="0" smtClean="0">
                <a:latin typeface="+mn-lt"/>
              </a:rPr>
              <a:t> </a:t>
            </a:r>
            <a:r>
              <a:rPr lang="cs-CZ" altLang="cs-CZ" sz="2000" dirty="0" err="1" smtClean="0">
                <a:latin typeface="+mn-lt"/>
              </a:rPr>
              <a:t>utilisation</a:t>
            </a:r>
            <a:r>
              <a:rPr lang="cs-CZ" altLang="cs-CZ" sz="2000" dirty="0" smtClean="0">
                <a:latin typeface="+mn-lt"/>
              </a:rPr>
              <a:t> in </a:t>
            </a:r>
            <a:r>
              <a:rPr lang="cs-CZ" altLang="cs-CZ" sz="2000" dirty="0" err="1" smtClean="0">
                <a:latin typeface="+mn-lt"/>
              </a:rPr>
              <a:t>the</a:t>
            </a:r>
            <a:r>
              <a:rPr lang="cs-CZ" altLang="cs-CZ" sz="2000" dirty="0" smtClean="0">
                <a:latin typeface="+mn-lt"/>
              </a:rPr>
              <a:t> cell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dirty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 err="1" smtClean="0">
                <a:latin typeface="+mn-lt"/>
              </a:rPr>
              <a:t>Proteolysis</a:t>
            </a:r>
            <a:r>
              <a:rPr lang="cs-CZ" altLang="cs-CZ" sz="2000" dirty="0" smtClean="0">
                <a:latin typeface="+mn-lt"/>
              </a:rPr>
              <a:t>, </a:t>
            </a:r>
            <a:r>
              <a:rPr lang="cs-CZ" altLang="cs-CZ" sz="2000" dirty="0" err="1">
                <a:latin typeface="+mn-lt"/>
              </a:rPr>
              <a:t>t</a:t>
            </a:r>
            <a:r>
              <a:rPr lang="cs-CZ" altLang="cs-CZ" sz="2000" dirty="0" err="1" smtClean="0">
                <a:latin typeface="+mn-lt"/>
              </a:rPr>
              <a:t>issue</a:t>
            </a:r>
            <a:r>
              <a:rPr lang="cs-CZ" altLang="cs-CZ" sz="2000" dirty="0" smtClean="0">
                <a:latin typeface="+mn-lt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 err="1" smtClean="0">
                <a:latin typeface="+mn-lt"/>
              </a:rPr>
              <a:t>proteins</a:t>
            </a:r>
            <a:r>
              <a:rPr lang="cs-CZ" altLang="cs-CZ" sz="2000" dirty="0" smtClean="0">
                <a:latin typeface="+mn-lt"/>
              </a:rPr>
              <a:t> = </a:t>
            </a:r>
            <a:r>
              <a:rPr lang="cs-CZ" altLang="cs-CZ" sz="2000" dirty="0" err="1" smtClean="0">
                <a:latin typeface="+mn-lt"/>
              </a:rPr>
              <a:t>aminoacids</a:t>
            </a:r>
            <a:r>
              <a:rPr lang="cs-CZ" altLang="cs-CZ" sz="2000" dirty="0" smtClean="0">
                <a:latin typeface="+mn-lt"/>
              </a:rPr>
              <a:t>                         						                                                                                                               </a:t>
            </a:r>
            <a:r>
              <a:rPr lang="cs-CZ" altLang="cs-CZ" sz="2000" dirty="0" err="1" smtClean="0">
                <a:latin typeface="+mn-lt"/>
              </a:rPr>
              <a:t>decomposition</a:t>
            </a:r>
            <a:r>
              <a:rPr lang="cs-CZ" altLang="cs-CZ" sz="2000" dirty="0" smtClean="0">
                <a:latin typeface="+mn-lt"/>
              </a:rPr>
              <a:t> </a:t>
            </a:r>
            <a:r>
              <a:rPr lang="cs-CZ" altLang="cs-CZ" sz="2000" dirty="0" err="1" smtClean="0">
                <a:latin typeface="+mn-lt"/>
              </a:rPr>
              <a:t>of</a:t>
            </a:r>
            <a:r>
              <a:rPr lang="cs-CZ" altLang="cs-CZ" sz="2000" dirty="0" smtClean="0">
                <a:latin typeface="+mn-lt"/>
              </a:rPr>
              <a:t> </a:t>
            </a:r>
            <a:r>
              <a:rPr lang="cs-CZ" altLang="cs-CZ" sz="2000" dirty="0" err="1" smtClean="0">
                <a:latin typeface="+mn-lt"/>
              </a:rPr>
              <a:t>tissue</a:t>
            </a:r>
            <a:r>
              <a:rPr lang="cs-CZ" altLang="cs-CZ" sz="2000" dirty="0">
                <a:latin typeface="+mn-lt"/>
              </a:rPr>
              <a:t> </a:t>
            </a:r>
            <a:r>
              <a:rPr lang="cs-CZ" altLang="cs-CZ" sz="2000" dirty="0" err="1" smtClean="0">
                <a:latin typeface="+mn-lt"/>
              </a:rPr>
              <a:t>proteins</a:t>
            </a:r>
            <a:r>
              <a:rPr lang="cs-CZ" altLang="cs-CZ" sz="2000" dirty="0" smtClean="0">
                <a:latin typeface="+mn-lt"/>
              </a:rPr>
              <a:t>         </a:t>
            </a: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↑ </a:t>
            </a:r>
            <a:r>
              <a:rPr lang="cs-CZ" altLang="cs-CZ" sz="2000" u="sng" dirty="0" err="1" smtClean="0">
                <a:latin typeface="+mn-lt"/>
              </a:rPr>
              <a:t>gluconeogenesis</a:t>
            </a:r>
            <a:r>
              <a:rPr lang="cs-CZ" altLang="cs-CZ" sz="2000" dirty="0" smtClean="0">
                <a:latin typeface="+mn-lt"/>
              </a:rPr>
              <a:t>  	   </a:t>
            </a:r>
          </a:p>
          <a:p>
            <a:pPr>
              <a:spcBef>
                <a:spcPct val="0"/>
              </a:spcBef>
              <a:buNone/>
            </a:pPr>
            <a:r>
              <a:rPr lang="cs-CZ" altLang="cs-CZ" sz="2000" dirty="0" err="1" smtClean="0">
                <a:latin typeface="+mn-lt"/>
              </a:rPr>
              <a:t>catabolism</a:t>
            </a:r>
            <a:r>
              <a:rPr lang="cs-CZ" altLang="cs-CZ" sz="2000" dirty="0" smtClean="0">
                <a:latin typeface="+mn-lt"/>
              </a:rPr>
              <a:t>                             (</a:t>
            </a:r>
            <a:r>
              <a:rPr lang="cs-CZ" altLang="cs-CZ" sz="2000" dirty="0" err="1" smtClean="0">
                <a:latin typeface="+mn-lt"/>
              </a:rPr>
              <a:t>glucose</a:t>
            </a:r>
            <a:r>
              <a:rPr lang="cs-CZ" altLang="cs-CZ" sz="2000" dirty="0" smtClean="0">
                <a:latin typeface="+mn-lt"/>
              </a:rPr>
              <a:t> </a:t>
            </a:r>
            <a:r>
              <a:rPr lang="cs-CZ" altLang="cs-CZ" sz="2000" dirty="0" err="1" smtClean="0">
                <a:latin typeface="+mn-lt"/>
              </a:rPr>
              <a:t>formation</a:t>
            </a:r>
            <a:r>
              <a:rPr lang="cs-CZ" altLang="cs-CZ" sz="2000" dirty="0" smtClean="0">
                <a:latin typeface="+mn-lt"/>
              </a:rPr>
              <a:t> </a:t>
            </a:r>
            <a:r>
              <a:rPr lang="cs-CZ" altLang="cs-CZ" sz="2000" dirty="0" err="1" smtClean="0">
                <a:latin typeface="+mn-lt"/>
              </a:rPr>
              <a:t>from</a:t>
            </a:r>
            <a:r>
              <a:rPr lang="cs-CZ" altLang="cs-CZ" sz="2000" dirty="0" smtClean="0">
                <a:latin typeface="+mn-lt"/>
              </a:rPr>
              <a:t> non </a:t>
            </a:r>
            <a:r>
              <a:rPr lang="cs-CZ" altLang="cs-CZ" sz="2000" dirty="0" err="1" smtClean="0">
                <a:latin typeface="+mn-lt"/>
              </a:rPr>
              <a:t>sugar</a:t>
            </a:r>
            <a:r>
              <a:rPr lang="cs-CZ" altLang="cs-CZ" sz="2000" dirty="0" smtClean="0">
                <a:latin typeface="+mn-lt"/>
              </a:rPr>
              <a:t> </a:t>
            </a:r>
            <a:r>
              <a:rPr lang="cs-CZ" altLang="cs-CZ" sz="2000" dirty="0" err="1" smtClean="0">
                <a:latin typeface="+mn-lt"/>
              </a:rPr>
              <a:t>residues</a:t>
            </a:r>
            <a:r>
              <a:rPr lang="cs-CZ" altLang="cs-CZ" sz="2000" dirty="0" smtClean="0">
                <a:latin typeface="+mn-lt"/>
              </a:rPr>
              <a:t>) </a:t>
            </a:r>
            <a:endParaRPr lang="cs-CZ" altLang="cs-CZ" sz="2000" dirty="0">
              <a:latin typeface="+mn-lt"/>
            </a:endParaRPr>
          </a:p>
          <a:p>
            <a:pPr>
              <a:spcBef>
                <a:spcPct val="0"/>
              </a:spcBef>
              <a:buNone/>
            </a:pPr>
            <a:r>
              <a:rPr lang="cs-CZ" altLang="cs-CZ" sz="2000" dirty="0" smtClean="0">
                <a:latin typeface="+mn-lt"/>
              </a:rPr>
              <a:t>		               </a:t>
            </a:r>
            <a:r>
              <a:rPr lang="cs-CZ" altLang="cs-CZ" sz="2000" dirty="0">
                <a:latin typeface="+mn-lt"/>
              </a:rPr>
              <a:t>	 </a:t>
            </a:r>
            <a:r>
              <a:rPr lang="cs-CZ" altLang="cs-CZ" sz="2000" dirty="0" smtClean="0">
                <a:latin typeface="+mn-lt"/>
              </a:rPr>
              <a:t>                                                     </a:t>
            </a:r>
            <a:endParaRPr lang="cs-CZ" altLang="cs-CZ" sz="2000" dirty="0">
              <a:latin typeface="+mn-lt"/>
            </a:endParaRPr>
          </a:p>
          <a:p>
            <a:pPr>
              <a:spcBef>
                <a:spcPct val="0"/>
              </a:spcBef>
              <a:buNone/>
            </a:pPr>
            <a:r>
              <a:rPr lang="cs-CZ" altLang="cs-CZ" sz="2000" dirty="0" smtClean="0">
                <a:latin typeface="+mn-lt"/>
              </a:rPr>
              <a:t>                                                                      </a:t>
            </a:r>
          </a:p>
          <a:p>
            <a:pPr>
              <a:spcBef>
                <a:spcPct val="0"/>
              </a:spcBef>
              <a:buNone/>
            </a:pPr>
            <a:r>
              <a:rPr lang="cs-CZ" altLang="cs-CZ" sz="2000" dirty="0">
                <a:latin typeface="+mn-lt"/>
              </a:rPr>
              <a:t>	</a:t>
            </a:r>
            <a:r>
              <a:rPr lang="cs-CZ" altLang="cs-CZ" sz="2000" dirty="0" smtClean="0">
                <a:latin typeface="+mn-lt"/>
              </a:rPr>
              <a:t>			           </a:t>
            </a:r>
            <a:r>
              <a:rPr lang="cs-CZ" altLang="cs-CZ" sz="2000" dirty="0" smtClean="0">
                <a:latin typeface="+mn-lt"/>
                <a:cs typeface="Calibri" panose="020F0502020204030204" pitchFamily="34" charset="0"/>
              </a:rPr>
              <a:t>↑ </a:t>
            </a:r>
            <a:r>
              <a:rPr lang="cs-CZ" altLang="cs-CZ" sz="2000" dirty="0" err="1" smtClean="0">
                <a:latin typeface="+mn-lt"/>
                <a:cs typeface="Calibri" panose="020F0502020204030204" pitchFamily="34" charset="0"/>
              </a:rPr>
              <a:t>glycaemia</a:t>
            </a:r>
            <a:endParaRPr lang="cs-CZ" altLang="cs-CZ" sz="2000" dirty="0" smtClean="0">
              <a:latin typeface="+mn-lt"/>
            </a:endParaRPr>
          </a:p>
          <a:p>
            <a:pPr>
              <a:spcBef>
                <a:spcPct val="0"/>
              </a:spcBef>
              <a:buNone/>
            </a:pPr>
            <a:r>
              <a:rPr lang="cs-CZ" altLang="cs-CZ" sz="2000" dirty="0" smtClean="0">
                <a:latin typeface="+mn-lt"/>
              </a:rPr>
              <a:t>         </a:t>
            </a:r>
            <a:r>
              <a:rPr lang="cs-CZ" altLang="cs-CZ" sz="1600" dirty="0" err="1" smtClean="0">
                <a:latin typeface="+mn-lt"/>
              </a:rPr>
              <a:t>Connective</a:t>
            </a:r>
            <a:r>
              <a:rPr lang="cs-CZ" altLang="cs-CZ" sz="1600" dirty="0" smtClean="0">
                <a:latin typeface="+mn-lt"/>
              </a:rPr>
              <a:t> </a:t>
            </a:r>
            <a:r>
              <a:rPr lang="cs-CZ" altLang="cs-CZ" sz="1600" dirty="0" err="1" smtClean="0">
                <a:latin typeface="+mn-lt"/>
              </a:rPr>
              <a:t>tissue</a:t>
            </a:r>
            <a:r>
              <a:rPr lang="cs-CZ" altLang="cs-CZ" sz="1600" dirty="0" smtClean="0">
                <a:latin typeface="+mn-lt"/>
              </a:rPr>
              <a:t>                          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dirty="0">
                <a:latin typeface="+mn-lt"/>
              </a:rPr>
              <a:t> </a:t>
            </a:r>
            <a:r>
              <a:rPr lang="cs-CZ" altLang="cs-CZ" sz="1600" dirty="0" smtClean="0">
                <a:latin typeface="+mn-lt"/>
              </a:rPr>
              <a:t>    </a:t>
            </a:r>
            <a:r>
              <a:rPr lang="cs-CZ" altLang="cs-CZ" sz="1600" dirty="0">
                <a:latin typeface="+mn-lt"/>
              </a:rPr>
              <a:t> </a:t>
            </a:r>
            <a:r>
              <a:rPr lang="cs-CZ" altLang="cs-CZ" sz="1600" dirty="0" smtClean="0">
                <a:latin typeface="+mn-lt"/>
              </a:rPr>
              <a:t>    </a:t>
            </a:r>
            <a:r>
              <a:rPr lang="cs-CZ" altLang="cs-CZ" sz="1600" dirty="0" err="1" smtClean="0">
                <a:latin typeface="+mn-lt"/>
              </a:rPr>
              <a:t>muscle</a:t>
            </a:r>
            <a:r>
              <a:rPr lang="cs-CZ" altLang="cs-CZ" sz="1600" dirty="0" smtClean="0">
                <a:latin typeface="+mn-lt"/>
              </a:rPr>
              <a:t> </a:t>
            </a:r>
            <a:r>
              <a:rPr lang="cs-CZ" altLang="cs-CZ" sz="1600" dirty="0" err="1" smtClean="0">
                <a:latin typeface="+mn-lt"/>
              </a:rPr>
              <a:t>atrophy</a:t>
            </a:r>
            <a:r>
              <a:rPr lang="cs-CZ" altLang="cs-CZ" sz="2000" dirty="0" smtClean="0">
                <a:latin typeface="+mn-lt"/>
              </a:rPr>
              <a:t>		                </a:t>
            </a:r>
          </a:p>
          <a:p>
            <a:pPr>
              <a:spcBef>
                <a:spcPct val="0"/>
              </a:spcBef>
              <a:buNone/>
            </a:pPr>
            <a:r>
              <a:rPr lang="cs-CZ" altLang="cs-CZ" sz="1400" dirty="0" err="1" smtClean="0">
                <a:latin typeface="+mn-lt"/>
              </a:rPr>
              <a:t>fibroblasts</a:t>
            </a:r>
            <a:r>
              <a:rPr lang="cs-CZ" altLang="cs-CZ" sz="1400" dirty="0" smtClean="0">
                <a:latin typeface="+mn-lt"/>
              </a:rPr>
              <a:t> </a:t>
            </a:r>
            <a:r>
              <a:rPr lang="cs-CZ" altLang="cs-CZ" sz="1400" dirty="0" err="1" smtClean="0">
                <a:latin typeface="+mn-lt"/>
              </a:rPr>
              <a:t>growth</a:t>
            </a:r>
            <a:r>
              <a:rPr lang="cs-CZ" altLang="cs-CZ" sz="1400" dirty="0" smtClean="0">
                <a:latin typeface="+mn-lt"/>
              </a:rPr>
              <a:t> </a:t>
            </a:r>
            <a:r>
              <a:rPr lang="cs-CZ" altLang="cs-CZ" sz="1400" dirty="0" err="1" smtClean="0">
                <a:latin typeface="+mn-lt"/>
              </a:rPr>
              <a:t>stopping</a:t>
            </a:r>
            <a:r>
              <a:rPr lang="cs-CZ" altLang="cs-CZ" sz="1400" dirty="0" smtClean="0">
                <a:latin typeface="+mn-lt"/>
              </a:rPr>
              <a:t>	</a:t>
            </a:r>
            <a:r>
              <a:rPr lang="cs-CZ" altLang="cs-CZ" sz="2000" dirty="0">
                <a:latin typeface="+mn-lt"/>
              </a:rPr>
              <a:t> </a:t>
            </a:r>
            <a:r>
              <a:rPr lang="cs-CZ" altLang="cs-CZ" sz="2000" dirty="0" smtClean="0">
                <a:latin typeface="+mn-lt"/>
              </a:rPr>
              <a:t>                 </a:t>
            </a:r>
            <a:r>
              <a:rPr lang="cs-CZ" altLang="cs-CZ" sz="2000" dirty="0" smtClean="0">
                <a:latin typeface="+mn-lt"/>
                <a:cs typeface="Calibri" panose="020F0502020204030204" pitchFamily="34" charset="0"/>
              </a:rPr>
              <a:t>↑ </a:t>
            </a:r>
            <a:r>
              <a:rPr lang="cs-CZ" altLang="cs-CZ" sz="2000" dirty="0" err="1" smtClean="0">
                <a:latin typeface="+mn-lt"/>
                <a:cs typeface="Calibri" panose="020F0502020204030204" pitchFamily="34" charset="0"/>
              </a:rPr>
              <a:t>of</a:t>
            </a:r>
            <a:r>
              <a:rPr lang="cs-CZ" altLang="cs-CZ" sz="2000" dirty="0" smtClean="0">
                <a:latin typeface="+mn-lt"/>
                <a:cs typeface="Calibri" panose="020F0502020204030204" pitchFamily="34" charset="0"/>
              </a:rPr>
              <a:t> insulin </a:t>
            </a:r>
            <a:r>
              <a:rPr lang="cs-CZ" altLang="cs-CZ" sz="2000" dirty="0" err="1" smtClean="0">
                <a:latin typeface="+mn-lt"/>
                <a:cs typeface="Calibri" panose="020F0502020204030204" pitchFamily="34" charset="0"/>
              </a:rPr>
              <a:t>secretion</a:t>
            </a:r>
            <a:r>
              <a:rPr lang="cs-CZ" altLang="cs-CZ" sz="1400" dirty="0" smtClean="0">
                <a:latin typeface="+mn-lt"/>
              </a:rPr>
              <a:t>		</a:t>
            </a:r>
            <a:endParaRPr lang="cs-CZ" altLang="cs-CZ" sz="2000" dirty="0" smtClean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↓</a:t>
            </a:r>
            <a:r>
              <a:rPr lang="cs-CZ" altLang="cs-CZ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osteoblasts</a:t>
            </a:r>
            <a:r>
              <a:rPr lang="cs-CZ" altLang="cs-CZ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↑</a:t>
            </a:r>
            <a:r>
              <a:rPr lang="cs-CZ" altLang="cs-CZ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osteoclasts</a:t>
            </a:r>
            <a:endParaRPr lang="cs-CZ" altLang="cs-CZ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↓</a:t>
            </a:r>
            <a:r>
              <a:rPr lang="cs-CZ" altLang="cs-CZ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collagen</a:t>
            </a:r>
            <a:r>
              <a:rPr lang="cs-CZ" altLang="cs-CZ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synthesis</a:t>
            </a:r>
            <a:endParaRPr lang="cs-CZ" altLang="cs-CZ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↓Ca </a:t>
            </a:r>
            <a:r>
              <a:rPr lang="cs-CZ" altLang="cs-CZ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resorption</a:t>
            </a:r>
            <a:r>
              <a:rPr lang="cs-CZ" altLang="cs-CZ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cs-CZ" altLang="cs-CZ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cs-CZ" altLang="cs-CZ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intestine</a:t>
            </a:r>
            <a:r>
              <a:rPr lang="cs-CZ" altLang="cs-CZ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cs-CZ" altLang="cs-CZ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idneys</a:t>
            </a:r>
            <a:r>
              <a:rPr lang="cs-CZ" altLang="cs-CZ" sz="1400" dirty="0" smtClean="0">
                <a:latin typeface="+mn-lt"/>
              </a:rPr>
              <a:t> (</a:t>
            </a:r>
            <a:r>
              <a:rPr lang="cs-CZ" altLang="cs-CZ" sz="1400" dirty="0" err="1" smtClean="0">
                <a:latin typeface="+mn-lt"/>
              </a:rPr>
              <a:t>osteoporosis</a:t>
            </a:r>
            <a:r>
              <a:rPr lang="cs-CZ" altLang="cs-CZ" sz="1400" dirty="0" smtClean="0">
                <a:latin typeface="+mn-lt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 smtClean="0">
                <a:latin typeface="+mn-lt"/>
              </a:rPr>
              <a:t>         </a:t>
            </a:r>
            <a:r>
              <a:rPr lang="cs-CZ" altLang="cs-CZ" sz="2000" dirty="0" smtClean="0">
                <a:cs typeface="Calibri" panose="020F0502020204030204" pitchFamily="34" charset="0"/>
              </a:rPr>
              <a:t>   ↑ </a:t>
            </a:r>
            <a:r>
              <a:rPr lang="cs-CZ" altLang="cs-CZ" sz="2000" dirty="0" err="1" smtClean="0">
                <a:latin typeface="+mn-lt"/>
              </a:rPr>
              <a:t>storage</a:t>
            </a:r>
            <a:r>
              <a:rPr lang="cs-CZ" altLang="cs-CZ" sz="2000" dirty="0" smtClean="0">
                <a:latin typeface="+mn-lt"/>
              </a:rPr>
              <a:t> </a:t>
            </a:r>
            <a:r>
              <a:rPr lang="cs-CZ" altLang="cs-CZ" sz="2000" dirty="0" err="1" smtClean="0">
                <a:latin typeface="+mn-lt"/>
              </a:rPr>
              <a:t>of</a:t>
            </a:r>
            <a:r>
              <a:rPr lang="cs-CZ" altLang="cs-CZ" sz="2000" dirty="0" smtClean="0">
                <a:latin typeface="+mn-lt"/>
              </a:rPr>
              <a:t> </a:t>
            </a:r>
            <a:r>
              <a:rPr lang="cs-CZ" altLang="cs-CZ" sz="2000" dirty="0" err="1" smtClean="0">
                <a:latin typeface="+mn-lt"/>
              </a:rPr>
              <a:t>glycogen</a:t>
            </a:r>
            <a:r>
              <a:rPr lang="cs-CZ" altLang="cs-CZ" sz="2000" dirty="0" smtClean="0">
                <a:latin typeface="+mn-lt"/>
              </a:rPr>
              <a:t> in </a:t>
            </a:r>
            <a:r>
              <a:rPr lang="cs-CZ" altLang="cs-CZ" sz="2000" dirty="0" err="1" smtClean="0">
                <a:latin typeface="+mn-lt"/>
              </a:rPr>
              <a:t>the</a:t>
            </a:r>
            <a:r>
              <a:rPr lang="cs-CZ" altLang="cs-CZ" sz="2000" dirty="0" smtClean="0">
                <a:latin typeface="+mn-lt"/>
              </a:rPr>
              <a:t> liver               </a:t>
            </a:r>
            <a:r>
              <a:rPr lang="cs-CZ" altLang="cs-CZ" sz="2000" dirty="0" err="1" smtClean="0">
                <a:latin typeface="+mn-lt"/>
              </a:rPr>
              <a:t>lipogenesis</a:t>
            </a:r>
            <a:r>
              <a:rPr lang="cs-CZ" altLang="cs-CZ" sz="2000" dirty="0" smtClean="0">
                <a:latin typeface="+mn-lt"/>
              </a:rPr>
              <a:t> support, </a:t>
            </a:r>
            <a:r>
              <a:rPr lang="cs-CZ" altLang="cs-CZ" sz="2000" dirty="0" err="1" smtClean="0">
                <a:latin typeface="+mn-lt"/>
              </a:rPr>
              <a:t>lipolysis</a:t>
            </a:r>
            <a:r>
              <a:rPr lang="cs-CZ" altLang="cs-CZ" sz="2000" dirty="0" smtClean="0">
                <a:latin typeface="+mn-lt"/>
              </a:rPr>
              <a:t> </a:t>
            </a:r>
            <a:r>
              <a:rPr lang="cs-CZ" altLang="cs-CZ" sz="2000" dirty="0" err="1" smtClean="0">
                <a:latin typeface="+mn-lt"/>
              </a:rPr>
              <a:t>inhibition</a:t>
            </a:r>
            <a:endParaRPr lang="cs-CZ" altLang="cs-CZ" sz="2000" dirty="0" smtClean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 smtClean="0">
                <a:latin typeface="+mn-lt"/>
              </a:rPr>
              <a:t>                                                                                           fat </a:t>
            </a:r>
            <a:r>
              <a:rPr lang="cs-CZ" altLang="cs-CZ" sz="2000" dirty="0" err="1" smtClean="0">
                <a:latin typeface="+mn-lt"/>
              </a:rPr>
              <a:t>deposition</a:t>
            </a:r>
            <a:r>
              <a:rPr lang="cs-CZ" altLang="cs-CZ" sz="2000" dirty="0">
                <a:latin typeface="+mn-lt"/>
              </a:rPr>
              <a:t>,</a:t>
            </a:r>
            <a:r>
              <a:rPr lang="cs-CZ" altLang="cs-CZ" sz="2000" dirty="0" smtClean="0">
                <a:latin typeface="+mn-lt"/>
              </a:rPr>
              <a:t> </a:t>
            </a:r>
            <a:r>
              <a:rPr lang="cs-CZ" altLang="cs-CZ" sz="2000" dirty="0" err="1" smtClean="0">
                <a:latin typeface="+mn-lt"/>
              </a:rPr>
              <a:t>redistribution</a:t>
            </a:r>
            <a:r>
              <a:rPr lang="cs-CZ" altLang="cs-CZ" sz="2000" dirty="0" smtClean="0">
                <a:latin typeface="+mn-lt"/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latin typeface="+mn-lt"/>
              </a:rPr>
              <a:t> </a:t>
            </a:r>
            <a:r>
              <a:rPr lang="cs-CZ" altLang="cs-CZ" sz="2000" dirty="0" smtClean="0">
                <a:latin typeface="+mn-lt"/>
              </a:rPr>
              <a:t>                                                                                        ↑</a:t>
            </a:r>
            <a:r>
              <a:rPr lang="cs-CZ" altLang="cs-CZ" sz="2000" dirty="0">
                <a:latin typeface="+mn-lt"/>
              </a:rPr>
              <a:t>glycerol, </a:t>
            </a:r>
            <a:r>
              <a:rPr lang="cs-CZ" altLang="cs-CZ" sz="2000" dirty="0" err="1" smtClean="0">
                <a:latin typeface="+mn-lt"/>
              </a:rPr>
              <a:t>aminoacids</a:t>
            </a:r>
            <a:r>
              <a:rPr lang="cs-CZ" altLang="cs-CZ" sz="2000" dirty="0" smtClean="0">
                <a:latin typeface="+mn-lt"/>
              </a:rPr>
              <a:t> in </a:t>
            </a:r>
            <a:r>
              <a:rPr lang="cs-CZ" altLang="cs-CZ" sz="2000" dirty="0" err="1" smtClean="0">
                <a:latin typeface="+mn-lt"/>
              </a:rPr>
              <a:t>blood</a:t>
            </a:r>
            <a:endParaRPr lang="cs-CZ" altLang="cs-CZ" sz="2000" dirty="0">
              <a:latin typeface="+mn-lt"/>
            </a:endParaRP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endParaRPr lang="cs-CZ" altLang="cs-CZ" sz="2000" dirty="0">
              <a:latin typeface="+mn-lt"/>
            </a:endParaRP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cs-CZ" altLang="cs-CZ" sz="2000" dirty="0">
                <a:latin typeface="+mn-lt"/>
              </a:rPr>
              <a:t>         </a:t>
            </a:r>
            <a:r>
              <a:rPr lang="cs-CZ" altLang="cs-CZ" sz="2800" dirty="0" smtClean="0">
                <a:solidFill>
                  <a:srgbClr val="FF0000"/>
                </a:solidFill>
                <a:latin typeface="+mn-lt"/>
              </a:rPr>
              <a:t>  </a:t>
            </a:r>
            <a:endParaRPr lang="cs-CZ" altLang="cs-CZ" sz="2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237309" y="356416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GCs</a:t>
            </a:r>
            <a:r>
              <a:rPr lang="cs-CZ" dirty="0" smtClean="0"/>
              <a:t> and </a:t>
            </a:r>
            <a:r>
              <a:rPr lang="cs-CZ" dirty="0" err="1" smtClean="0"/>
              <a:t>sugar</a:t>
            </a:r>
            <a:r>
              <a:rPr lang="cs-CZ" dirty="0" smtClean="0"/>
              <a:t>, fat and protein </a:t>
            </a:r>
            <a:r>
              <a:rPr lang="cs-CZ" dirty="0" err="1" smtClean="0"/>
              <a:t>metabolism</a:t>
            </a:r>
            <a:endParaRPr lang="cs-CZ" dirty="0"/>
          </a:p>
        </p:txBody>
      </p:sp>
      <p:sp>
        <p:nvSpPr>
          <p:cNvPr id="2" name="Šipka dolů 1"/>
          <p:cNvSpPr/>
          <p:nvPr/>
        </p:nvSpPr>
        <p:spPr>
          <a:xfrm>
            <a:off x="5498432" y="3324660"/>
            <a:ext cx="288757" cy="4211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lů 4"/>
          <p:cNvSpPr/>
          <p:nvPr/>
        </p:nvSpPr>
        <p:spPr>
          <a:xfrm>
            <a:off x="5482387" y="4322416"/>
            <a:ext cx="288757" cy="4211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lů 5"/>
          <p:cNvSpPr/>
          <p:nvPr/>
        </p:nvSpPr>
        <p:spPr>
          <a:xfrm rot="3195586">
            <a:off x="3990468" y="5272348"/>
            <a:ext cx="381003" cy="7981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lů 6"/>
          <p:cNvSpPr/>
          <p:nvPr/>
        </p:nvSpPr>
        <p:spPr>
          <a:xfrm rot="18247837">
            <a:off x="6521111" y="5242362"/>
            <a:ext cx="381003" cy="7981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68853" y="3104144"/>
            <a:ext cx="2598827" cy="3645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Šipka dolů 8"/>
          <p:cNvSpPr/>
          <p:nvPr/>
        </p:nvSpPr>
        <p:spPr>
          <a:xfrm>
            <a:off x="5494419" y="1860544"/>
            <a:ext cx="288757" cy="4211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 dolů 9"/>
          <p:cNvSpPr/>
          <p:nvPr/>
        </p:nvSpPr>
        <p:spPr>
          <a:xfrm rot="10800000">
            <a:off x="1663997" y="3397135"/>
            <a:ext cx="311752" cy="5269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dolů 10"/>
          <p:cNvSpPr/>
          <p:nvPr/>
        </p:nvSpPr>
        <p:spPr>
          <a:xfrm rot="16200000">
            <a:off x="2378922" y="2933042"/>
            <a:ext cx="336885" cy="4395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9144001" y="2053389"/>
            <a:ext cx="2907638" cy="8929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>
                <a:solidFill>
                  <a:schemeClr val="tx1"/>
                </a:solidFill>
              </a:rPr>
              <a:t>Fats</a:t>
            </a:r>
            <a:r>
              <a:rPr lang="cs-CZ" dirty="0" smtClean="0">
                <a:solidFill>
                  <a:schemeClr val="tx1"/>
                </a:solidFill>
              </a:rPr>
              <a:t>: </a:t>
            </a:r>
            <a:r>
              <a:rPr lang="cs-CZ" altLang="cs-CZ" dirty="0" smtClean="0">
                <a:solidFill>
                  <a:schemeClr val="tx1"/>
                </a:solidFill>
              </a:rPr>
              <a:t>↑ </a:t>
            </a:r>
            <a:r>
              <a:rPr lang="cs-CZ" altLang="cs-CZ" dirty="0" err="1" smtClean="0">
                <a:solidFill>
                  <a:schemeClr val="tx1"/>
                </a:solidFill>
              </a:rPr>
              <a:t>lipolysis</a:t>
            </a:r>
            <a:r>
              <a:rPr lang="cs-CZ" altLang="cs-CZ" dirty="0" smtClean="0">
                <a:solidFill>
                  <a:schemeClr val="tx1"/>
                </a:solidFill>
              </a:rPr>
              <a:t>, </a:t>
            </a:r>
            <a:r>
              <a:rPr lang="cs-CZ" altLang="cs-CZ" dirty="0" err="1" smtClean="0">
                <a:solidFill>
                  <a:schemeClr val="tx1"/>
                </a:solidFill>
              </a:rPr>
              <a:t>facilitation</a:t>
            </a:r>
            <a:r>
              <a:rPr lang="cs-CZ" altLang="cs-CZ" dirty="0" smtClean="0">
                <a:solidFill>
                  <a:schemeClr val="tx1"/>
                </a:solidFill>
              </a:rPr>
              <a:t>  </a:t>
            </a:r>
            <a:r>
              <a:rPr lang="cs-CZ" altLang="cs-CZ" dirty="0" err="1" smtClean="0">
                <a:solidFill>
                  <a:schemeClr val="tx1"/>
                </a:solidFill>
              </a:rPr>
              <a:t>of</a:t>
            </a:r>
            <a:r>
              <a:rPr lang="cs-CZ" altLang="cs-CZ" dirty="0" smtClean="0">
                <a:solidFill>
                  <a:schemeClr val="tx1"/>
                </a:solidFill>
              </a:rPr>
              <a:t> lipid </a:t>
            </a:r>
            <a:r>
              <a:rPr lang="cs-CZ" altLang="cs-CZ" dirty="0" err="1" smtClean="0">
                <a:solidFill>
                  <a:schemeClr val="tx1"/>
                </a:solidFill>
              </a:rPr>
              <a:t>absorption</a:t>
            </a:r>
            <a:r>
              <a:rPr lang="cs-CZ" altLang="cs-CZ" dirty="0" smtClean="0">
                <a:solidFill>
                  <a:schemeClr val="tx1"/>
                </a:solidFill>
              </a:rPr>
              <a:t>, fat </a:t>
            </a:r>
            <a:r>
              <a:rPr lang="cs-CZ" altLang="cs-CZ" dirty="0" err="1" smtClean="0">
                <a:solidFill>
                  <a:schemeClr val="tx1"/>
                </a:solidFill>
              </a:rPr>
              <a:t>redistribution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endParaRPr lang="cs-CZ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740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3b9ba139-5b5e-4bb8-95b9-e05b4a6740b8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  <p:tag name="ARS_SLIDE_ISRESPONSED" val="1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  <p:tag name="ARS_SLIDE_ISRESPONSED" val="1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  <p:tag name="ARS_SLIDE_ISRESPONSED" val="1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  <p:tag name="ARS_SLIDE_ISRESPONSED" val="1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  <p:tag name="ARS_SLIDE_ISRESPONSED" val="1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  <p:tag name="ARS_SLIDE_ISRESPONSED" val="1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  <p:tag name="ARS_SLIDE_ISRESPONSED" val="1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  <p:tag name="ARS_SLIDE_ISRESPONSED" val="1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  <p:tag name="ARS_SLIDE_ISRESPONSED" val="1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  <p:tag name="ARS_SLIDE_ISRESPONSED" val="1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ISRESPONSED" val="1"/>
  <p:tag name="ARS_SLIDE_DUENO" val="100"/>
  <p:tag name="ARS_SLIDE_PARTICIPANTNUM" val="100"/>
  <p:tag name="ARS_SLIDE_SUBMITNUM" val="0"/>
  <p:tag name="ARS_SLIDE_CORRECTNUM" val="0"/>
  <p:tag name="ARS_SLIDE_VOTEMEAN" val="0"/>
  <p:tag name="ARS_CHARTSHOWITEMTEXT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ISRESPONSED" val="1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ISRESPONSED" val="1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ISRESPONSED" val="1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ISRESPONSED" val="1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ISRESPONSED" val="1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ISRESPONSED" val="1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ISRESPONSED" val="1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ISRESPONSED" val="1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ISRESPONSED" val="1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  <p:tag name="ARS_SLIDE_ISRESPONSED" val="1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  <p:tag name="ARS_SLIDE_ISRESPONSED" val="1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  <p:tag name="ARS_SLIDE_ISRESPONSED" val="1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  <p:tag name="ARS_SLIDE_ISRESPONSED" val="1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SLIDE_ISRESPONSED" val="1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  <p:tag name="ARS_SLIDE_ISRESPONSED" val="1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ISRESPONSED" val="1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  <p:tag name="ARS_SLIDE_ISRESPONSED" val="1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  <p:tag name="ARS_SLIDE_ISRESPONSED" val="1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  <p:tag name="ARS_SLIDE_ISRESPONSED" val="1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  <p:tag name="ARS_SLIDE_ISRESPONSED" val="1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8268</TotalTime>
  <Words>1844</Words>
  <Application>Microsoft Office PowerPoint</Application>
  <PresentationFormat>Širokoúhlá obrazovka</PresentationFormat>
  <Paragraphs>508</Paragraphs>
  <Slides>44</Slides>
  <Notes>34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44</vt:i4>
      </vt:variant>
    </vt:vector>
  </HeadingPairs>
  <TitlesOfParts>
    <vt:vector size="50" baseType="lpstr">
      <vt:lpstr>Arial</vt:lpstr>
      <vt:lpstr>Calibri</vt:lpstr>
      <vt:lpstr>Calibri Light</vt:lpstr>
      <vt:lpstr>Candara</vt:lpstr>
      <vt:lpstr>Times New Roman</vt:lpstr>
      <vt:lpstr>Motiv Office</vt:lpstr>
      <vt:lpstr>Glucocorticoids</vt:lpstr>
      <vt:lpstr>Adrenal cortex - physiology</vt:lpstr>
      <vt:lpstr>Adrenal medulla - physiology</vt:lpstr>
      <vt:lpstr>Prezentace aplikace PowerPoint</vt:lpstr>
      <vt:lpstr>Endogenous and exogenous cortisol secretion </vt:lpstr>
      <vt:lpstr>Prezentace aplikace PowerPoint</vt:lpstr>
      <vt:lpstr>Prezentace aplikace PowerPoint</vt:lpstr>
      <vt:lpstr>Glucocorticoids</vt:lpstr>
      <vt:lpstr>Prezentace aplikace PowerPoint</vt:lpstr>
      <vt:lpstr>Prezentace aplikace PowerPoint</vt:lpstr>
      <vt:lpstr>Prezentace aplikace PowerPoint</vt:lpstr>
      <vt:lpstr>Prezentace aplikace PowerPoint</vt:lpstr>
      <vt:lpstr>Anti-inflammatory – cascade inhibition of AA</vt:lpstr>
      <vt:lpstr>Anti-inflammatory effect</vt:lpstr>
      <vt:lpstr>Immunosupressive effect</vt:lpstr>
      <vt:lpstr>Anti-inflammatory effect</vt:lpstr>
      <vt:lpstr>Anti- proliferative effect</vt:lpstr>
      <vt:lpstr>Effect and equipotent doses of CSs</vt:lpstr>
      <vt:lpstr>GCs effects, anti-inflammatory, immunosupressive and other effects</vt:lpstr>
      <vt:lpstr>Systemically administered GCs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Therapeutic indications</vt:lpstr>
      <vt:lpstr>Corticoids in clinical practice </vt:lpstr>
      <vt:lpstr>Rheumatoid  arthritis</vt:lpstr>
      <vt:lpstr>Prezentace aplikace PowerPoint</vt:lpstr>
      <vt:lpstr>Prezentace aplikace PowerPoint</vt:lpstr>
      <vt:lpstr>GCs and rheumatic fever</vt:lpstr>
      <vt:lpstr>Thrombophlebitis</vt:lpstr>
      <vt:lpstr> Fast progressive glomerulonephritis</vt:lpstr>
      <vt:lpstr>Glucocorticoids in the treatment of rheumatoid arthritis</vt:lpstr>
      <vt:lpstr>Pulse therapy of glucocorticoids in the treatment of rheumatoid arthritis</vt:lpstr>
      <vt:lpstr>GCs Intra-articular therapy GK in AR</vt:lpstr>
      <vt:lpstr>GCs in SLE</vt:lpstr>
      <vt:lpstr>Inhalation GCs in asthma treatment</vt:lpstr>
      <vt:lpstr>Acute rejection in transplant organs</vt:lpstr>
      <vt:lpstr>Non-specific intestinal inflammation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Glukokortikoidy</dc:title>
  <dc:creator>Petra Řiháčková</dc:creator>
  <cp:lastModifiedBy>Leoš Landa</cp:lastModifiedBy>
  <cp:revision>330</cp:revision>
  <cp:lastPrinted>2016-05-03T09:32:32Z</cp:lastPrinted>
  <dcterms:created xsi:type="dcterms:W3CDTF">2016-02-19T10:42:33Z</dcterms:created>
  <dcterms:modified xsi:type="dcterms:W3CDTF">2019-05-23T10:52:28Z</dcterms:modified>
</cp:coreProperties>
</file>