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71" r:id="rId4"/>
    <p:sldId id="261" r:id="rId5"/>
    <p:sldId id="267" r:id="rId6"/>
    <p:sldId id="260" r:id="rId7"/>
    <p:sldId id="265" r:id="rId8"/>
    <p:sldId id="27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F4E-2E5F-434C-91D3-0CB7A5F94B2A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A396-D89A-4544-BB96-1647664EE1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4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2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1FA5-EDDD-4B5C-9BB1-E3AAF7E85C70}" type="datetimeFigureOut">
              <a:rPr lang="cs-CZ" smtClean="0"/>
              <a:pPr/>
              <a:t>22.4.2016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A2C0-1F66-4B1A-A19A-7272C8DD05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800755"/>
            <a:ext cx="6624736" cy="3256226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2928" y="4437112"/>
            <a:ext cx="8098143" cy="147218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XLIII. Electroencephalography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XLIV. Evoked potentials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771800" y="6021288"/>
            <a:ext cx="5876681" cy="598488"/>
          </a:xfrm>
        </p:spPr>
        <p:txBody>
          <a:bodyPr/>
          <a:lstStyle/>
          <a:p>
            <a:pPr>
              <a:defRPr/>
            </a:pPr>
            <a:r>
              <a:rPr lang="cs-CZ" sz="1600" dirty="0" smtClean="0"/>
              <a:t>Dep. </a:t>
            </a:r>
            <a:r>
              <a:rPr lang="cs-CZ" sz="1600" dirty="0" err="1"/>
              <a:t>o</a:t>
            </a:r>
            <a:r>
              <a:rPr lang="cs-CZ" sz="1600" dirty="0" err="1" smtClean="0"/>
              <a:t>f</a:t>
            </a:r>
            <a:r>
              <a:rPr lang="cs-CZ" sz="1600" dirty="0" smtClean="0"/>
              <a:t> </a:t>
            </a:r>
            <a:r>
              <a:rPr lang="cs-CZ" sz="1600" dirty="0" err="1" smtClean="0"/>
              <a:t>Physiology</a:t>
            </a:r>
            <a:r>
              <a:rPr lang="cs-CZ" sz="1600" dirty="0" smtClean="0"/>
              <a:t>, </a:t>
            </a:r>
            <a:r>
              <a:rPr lang="cs-CZ" sz="1600" dirty="0" err="1" smtClean="0"/>
              <a:t>Fac</a:t>
            </a:r>
            <a:r>
              <a:rPr lang="cs-CZ" sz="1600" dirty="0" smtClean="0"/>
              <a:t>.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Medicine</a:t>
            </a:r>
            <a:r>
              <a:rPr lang="cs-CZ" sz="1600" dirty="0" smtClean="0"/>
              <a:t>, MU, 2016 © Kateřina Fialová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85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(EEG)</a:t>
            </a:r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2817"/>
            <a:ext cx="8826184" cy="432048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used for the registration of electrical potentials of the brain</a:t>
            </a:r>
          </a:p>
          <a:p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Hans Berger (1929)</a:t>
            </a:r>
          </a:p>
          <a:p>
            <a:pPr marL="82296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scalp EEG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electrocorticogram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stereoelectroencephalogram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(SEEG)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macro EEG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 EEG</a:t>
            </a:r>
          </a:p>
          <a:p>
            <a:pPr marL="82296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endParaRPr lang="cs-CZ" sz="4000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884" y="1556792"/>
            <a:ext cx="8537572" cy="4896396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 of electrodes: system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027" name="Picture 3" descr="C:\Users\katulka\Desktop\EEG\systém 10 20 č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3214710" cy="370236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099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endParaRPr lang="cs-CZ" b="1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83474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attachment  of electrodes during scalp EEG</a:t>
            </a:r>
          </a:p>
        </p:txBody>
      </p:sp>
      <p:pic>
        <p:nvPicPr>
          <p:cNvPr id="2050" name="Picture 2" descr="C:\Users\katulka\Desktop\EEG\čepice - dreamstime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2428868"/>
            <a:ext cx="3571900" cy="37938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811413" y="6305156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www.</a:t>
            </a:r>
            <a:r>
              <a:rPr lang="cs-CZ" sz="1400" i="1" dirty="0" err="1" smtClean="0"/>
              <a:t>dreamstime.com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043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114816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alpha rhythm: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8-13 Hz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noticeable with eyes 				closed, in awake, healthy and mature 				brain, especially 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parietooccipital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lobes </a:t>
            </a:r>
          </a:p>
          <a:p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beta rhythm: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		frequency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14-30 Hz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noticeable with open 				eyes,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constantly over 				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frontal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area. Phenomenon of suppression 				of the alpha rhythm by opening eyes – 				alpha attenuation reaction (AAR). </a:t>
            </a:r>
          </a:p>
          <a:p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theta rhythm: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	frequency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4-7 Hz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noticeable in children, in 				healthy adult only during waking sleep				stages</a:t>
            </a:r>
          </a:p>
          <a:p>
            <a:r>
              <a:rPr lang="en-U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delta rhythm: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	 	frequency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1-3 Hz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in neonates and infants, 				in healthy adults only during deep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					non-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REM sleep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endParaRPr lang="cs-CZ" sz="40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1722" y="1428736"/>
            <a:ext cx="9132278" cy="7570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EEG waves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katulka\Desktop\EEG\EEG vl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143668" cy="4220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8579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EEG record - example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katulka\Desktop\EEG\EE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64454"/>
            <a:ext cx="6143668" cy="409350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066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Evoked potentials (EP)</a:t>
            </a:r>
            <a:endParaRPr lang="en-US" sz="40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500174"/>
            <a:ext cx="8754176" cy="1285884"/>
          </a:xfrm>
        </p:spPr>
        <p:txBody>
          <a:bodyPr>
            <a:normAutofit fontScale="32500" lnSpcReduction="20000"/>
          </a:bodyPr>
          <a:lstStyle/>
          <a:p>
            <a:pPr marL="269875" indent="-269875"/>
            <a:r>
              <a:rPr lang="en-GB" sz="8600" dirty="0" smtClean="0">
                <a:cs typeface="Arial" pitchFamily="34" charset="0"/>
              </a:rPr>
              <a:t>electrical manifestation of brain activity triggered by external sensory stimulus</a:t>
            </a:r>
            <a:endParaRPr lang="cs-CZ" sz="8600" dirty="0" smtClean="0">
              <a:cs typeface="Arial" pitchFamily="34" charset="0"/>
            </a:endParaRPr>
          </a:p>
          <a:p>
            <a:pPr marL="269875" indent="-269875"/>
            <a:r>
              <a:rPr lang="en-GB" sz="8600" dirty="0" smtClean="0"/>
              <a:t>evaluation of the functional state of the nerve pathway</a:t>
            </a:r>
            <a:endParaRPr lang="cs-CZ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3013076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/>
              <a:t>TYPES OF EP:</a:t>
            </a:r>
          </a:p>
          <a:p>
            <a:pPr marL="285750" indent="-285750"/>
            <a:r>
              <a:rPr lang="en-US" sz="2800" dirty="0" smtClean="0"/>
              <a:t>			VEP (visual)</a:t>
            </a:r>
          </a:p>
          <a:p>
            <a:pPr marL="285750" indent="-285750"/>
            <a:r>
              <a:rPr lang="en-US" sz="2800" dirty="0" smtClean="0"/>
              <a:t>			AEP (auditory)</a:t>
            </a:r>
          </a:p>
          <a:p>
            <a:pPr marL="285750" indent="-285750"/>
            <a:r>
              <a:rPr lang="en-US" sz="2800" dirty="0" smtClean="0"/>
              <a:t>			SEP (</a:t>
            </a:r>
            <a:r>
              <a:rPr lang="en-US" sz="2800" dirty="0" err="1" smtClean="0"/>
              <a:t>somatosensoric</a:t>
            </a:r>
            <a:r>
              <a:rPr lang="en-US" sz="2800" dirty="0" smtClean="0"/>
              <a:t>)</a:t>
            </a:r>
          </a:p>
          <a:p>
            <a:pPr marL="285750" indent="-285750"/>
            <a:r>
              <a:rPr lang="en-US" sz="2800" dirty="0" smtClean="0"/>
              <a:t>			MEP (motoric)</a:t>
            </a:r>
          </a:p>
          <a:p>
            <a:pPr marL="285750" indent="-285750"/>
            <a:r>
              <a:rPr lang="en-US" sz="2800" dirty="0" smtClean="0"/>
              <a:t>			SSEP (stable)</a:t>
            </a:r>
          </a:p>
          <a:p>
            <a:pPr marL="285750" indent="-285750"/>
            <a:r>
              <a:rPr lang="en-US" sz="2800" dirty="0" smtClean="0"/>
              <a:t>			ERP (cognitive)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9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Evoked potentials</a:t>
            </a:r>
            <a:endParaRPr lang="en-US" sz="40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75706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wave p300 (mean latency 300ms)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katulka\Desktop\EEG\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191008" cy="428923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98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122</Words>
  <Application>Microsoft Office PowerPoint</Application>
  <PresentationFormat>Předvádění na obrazovce (4:3)</PresentationFormat>
  <Paragraphs>43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XLIII. Electroencephalography XLIV. Evoked potentials</vt:lpstr>
      <vt:lpstr>Electroencephalography (EEG)</vt:lpstr>
      <vt:lpstr>Electroencephalography</vt:lpstr>
      <vt:lpstr>Electroencephalography</vt:lpstr>
      <vt:lpstr>Electroencephalography</vt:lpstr>
      <vt:lpstr>Electroencephalography</vt:lpstr>
      <vt:lpstr>Electroencephalography</vt:lpstr>
      <vt:lpstr>Evoked potentials (EP)</vt:lpstr>
      <vt:lpstr>Evoked potentials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Nováková</cp:lastModifiedBy>
  <cp:revision>101</cp:revision>
  <dcterms:created xsi:type="dcterms:W3CDTF">2015-09-14T18:44:08Z</dcterms:created>
  <dcterms:modified xsi:type="dcterms:W3CDTF">2016-04-22T16:06:51Z</dcterms:modified>
</cp:coreProperties>
</file>