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315" r:id="rId4"/>
    <p:sldId id="314" r:id="rId5"/>
    <p:sldId id="316" r:id="rId6"/>
    <p:sldId id="317" r:id="rId7"/>
    <p:sldId id="318" r:id="rId8"/>
    <p:sldId id="319" r:id="rId9"/>
    <p:sldId id="257" r:id="rId10"/>
    <p:sldId id="258" r:id="rId11"/>
    <p:sldId id="265" r:id="rId12"/>
    <p:sldId id="259" r:id="rId13"/>
    <p:sldId id="260" r:id="rId14"/>
    <p:sldId id="261" r:id="rId15"/>
    <p:sldId id="262" r:id="rId16"/>
    <p:sldId id="263" r:id="rId17"/>
    <p:sldId id="303" r:id="rId18"/>
    <p:sldId id="266" r:id="rId19"/>
    <p:sldId id="267" r:id="rId20"/>
    <p:sldId id="304" r:id="rId21"/>
    <p:sldId id="276" r:id="rId22"/>
    <p:sldId id="270" r:id="rId23"/>
    <p:sldId id="271" r:id="rId24"/>
    <p:sldId id="320" r:id="rId25"/>
    <p:sldId id="296" r:id="rId26"/>
    <p:sldId id="297" r:id="rId27"/>
    <p:sldId id="287" r:id="rId28"/>
    <p:sldId id="282" r:id="rId29"/>
    <p:sldId id="286" r:id="rId30"/>
    <p:sldId id="295" r:id="rId31"/>
    <p:sldId id="283" r:id="rId32"/>
    <p:sldId id="284" r:id="rId33"/>
    <p:sldId id="285" r:id="rId34"/>
    <p:sldId id="308" r:id="rId35"/>
    <p:sldId id="309" r:id="rId36"/>
    <p:sldId id="310" r:id="rId37"/>
    <p:sldId id="311" r:id="rId38"/>
    <p:sldId id="312" r:id="rId39"/>
    <p:sldId id="273" r:id="rId40"/>
    <p:sldId id="277" r:id="rId41"/>
    <p:sldId id="278" r:id="rId42"/>
    <p:sldId id="279" r:id="rId43"/>
    <p:sldId id="274" r:id="rId44"/>
    <p:sldId id="281" r:id="rId45"/>
    <p:sldId id="275" r:id="rId46"/>
    <p:sldId id="305" r:id="rId47"/>
    <p:sldId id="307" r:id="rId48"/>
    <p:sldId id="298" r:id="rId49"/>
    <p:sldId id="299" r:id="rId50"/>
    <p:sldId id="292" r:id="rId51"/>
    <p:sldId id="293" r:id="rId52"/>
    <p:sldId id="294" r:id="rId53"/>
    <p:sldId id="280" r:id="rId54"/>
    <p:sldId id="302" r:id="rId5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9.3.2020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575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9.3.2020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608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9.3.2020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9598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9.3.2020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1253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9.3.2020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4006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9.3.2020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596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9.3.2020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717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9.3.2020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5694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9.3.2020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950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9.3.2020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6536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2BA18-E578-4D96-A668-0382142F52A4}" type="datetimeFigureOut">
              <a:rPr lang="cs-CZ" smtClean="0"/>
              <a:t>9.3.2020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1899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2BA18-E578-4D96-A668-0382142F52A4}" type="datetimeFigureOut">
              <a:rPr lang="cs-CZ" smtClean="0"/>
              <a:t>9.3.2020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0451F-E4FE-4EBD-B59A-43EC14DBA6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9925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sujb.cz/radiacni-ochrana/lekarske-ozareni/doporuceni-sujb-tykajici-se-radiodiagnostiky/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00B050"/>
                </a:solidFill>
              </a:rPr>
              <a:t>Zkoušky provozní stálosti</a:t>
            </a:r>
            <a:endParaRPr lang="cs-CZ" b="1" dirty="0">
              <a:solidFill>
                <a:srgbClr val="00B050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b="1" dirty="0" smtClean="0"/>
              <a:t>Bc. Michal </a:t>
            </a:r>
            <a:r>
              <a:rPr lang="cs-CZ" b="1" dirty="0" err="1" smtClean="0"/>
              <a:t>Vichta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409543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00B050"/>
                </a:solidFill>
              </a:rPr>
              <a:t>Zkouška provozní stálosti (ZPS)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cs-CZ" dirty="0" smtClean="0"/>
              <a:t>Zkoušky </a:t>
            </a:r>
            <a:r>
              <a:rPr lang="cs-CZ" dirty="0"/>
              <a:t>provozní stálosti provádí nebo zajišťuje  </a:t>
            </a:r>
            <a:r>
              <a:rPr lang="cs-CZ" b="1" dirty="0"/>
              <a:t>držitel povolení </a:t>
            </a:r>
            <a:r>
              <a:rPr lang="cs-CZ" dirty="0"/>
              <a:t>k nakládání s daným zdrojem a je povinen si k jejich provádění zabezpečit potřebné testovací pomůcky a měřící přístroje</a:t>
            </a:r>
            <a:r>
              <a:rPr lang="cs-CZ" dirty="0" smtClean="0"/>
              <a:t>. </a:t>
            </a:r>
          </a:p>
          <a:p>
            <a:pPr lvl="0" algn="just"/>
            <a:r>
              <a:rPr lang="cs-CZ" dirty="0"/>
              <a:t>Případně může </a:t>
            </a:r>
            <a:r>
              <a:rPr lang="cs-CZ" dirty="0" smtClean="0"/>
              <a:t>smluvně provádět ZPS externí firma s četností testů nižší než měsíční. 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393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>
                <a:solidFill>
                  <a:srgbClr val="00B050"/>
                </a:solidFill>
              </a:rPr>
              <a:t>Zkouška provozní stálosti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V rámci provádění zkoušek provozní stálosti se testuje celý zobrazovací proces.</a:t>
            </a:r>
          </a:p>
          <a:p>
            <a:pPr>
              <a:buFontTx/>
              <a:buChar char="-"/>
            </a:pPr>
            <a:r>
              <a:rPr lang="cs-CZ" dirty="0" smtClean="0"/>
              <a:t>Vlastní </a:t>
            </a:r>
            <a:r>
              <a:rPr lang="cs-CZ" dirty="0" err="1" smtClean="0"/>
              <a:t>rtg</a:t>
            </a:r>
            <a:r>
              <a:rPr lang="cs-CZ" dirty="0" smtClean="0"/>
              <a:t> přístroj</a:t>
            </a:r>
          </a:p>
          <a:p>
            <a:pPr>
              <a:buFontTx/>
              <a:buChar char="-"/>
            </a:pPr>
            <a:r>
              <a:rPr lang="cs-CZ" dirty="0" smtClean="0"/>
              <a:t>Kazety</a:t>
            </a:r>
          </a:p>
          <a:p>
            <a:pPr>
              <a:buFontTx/>
              <a:buChar char="-"/>
            </a:pPr>
            <a:r>
              <a:rPr lang="cs-CZ" dirty="0" smtClean="0"/>
              <a:t>Vyvolávací automat</a:t>
            </a:r>
          </a:p>
          <a:p>
            <a:pPr>
              <a:buFontTx/>
              <a:buChar char="-"/>
            </a:pPr>
            <a:r>
              <a:rPr lang="cs-CZ" dirty="0" smtClean="0"/>
              <a:t>CR systém</a:t>
            </a:r>
          </a:p>
          <a:p>
            <a:pPr>
              <a:buFontTx/>
              <a:buChar char="-"/>
            </a:pPr>
            <a:r>
              <a:rPr lang="cs-CZ" dirty="0" err="1" smtClean="0"/>
              <a:t>Negatoskopy</a:t>
            </a:r>
            <a:endParaRPr lang="cs-CZ" dirty="0" smtClean="0"/>
          </a:p>
          <a:p>
            <a:pPr>
              <a:buFontTx/>
              <a:buChar char="-"/>
            </a:pPr>
            <a:r>
              <a:rPr lang="cs-CZ" dirty="0" smtClean="0"/>
              <a:t>Diagnostické monitory</a:t>
            </a:r>
          </a:p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074375"/>
            <a:ext cx="2823566" cy="1653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035661"/>
            <a:ext cx="1612049" cy="2744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816" y="2708920"/>
            <a:ext cx="1388544" cy="2070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790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tor_sf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577987"/>
            <a:ext cx="2665721" cy="2186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>
                <a:solidFill>
                  <a:srgbClr val="00B050"/>
                </a:solidFill>
              </a:rPr>
              <a:t>Zkouška provozní stálosti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Zkoušky provozní stálosti </a:t>
            </a:r>
            <a:r>
              <a:rPr lang="cs-CZ" b="1" dirty="0"/>
              <a:t>zajišťuje držitel povolení</a:t>
            </a:r>
            <a:r>
              <a:rPr lang="cs-CZ" dirty="0"/>
              <a:t> a </a:t>
            </a:r>
            <a:r>
              <a:rPr lang="cs-CZ" b="1" dirty="0"/>
              <a:t>provádí je vybraní pracovníci s odpovídajícími znalostmi a zkušenostmi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dirty="0" smtClean="0"/>
              <a:t>ZPS </a:t>
            </a:r>
            <a:r>
              <a:rPr lang="cs-CZ" dirty="0"/>
              <a:t>nebo jejich části (vybrané testy) </a:t>
            </a:r>
            <a:r>
              <a:rPr lang="cs-CZ" b="1" dirty="0"/>
              <a:t>lze</a:t>
            </a:r>
            <a:r>
              <a:rPr lang="cs-CZ" dirty="0"/>
              <a:t> </a:t>
            </a:r>
            <a:r>
              <a:rPr lang="cs-CZ" b="1" dirty="0" smtClean="0"/>
              <a:t>realizovat dodavatelskou firmou </a:t>
            </a:r>
            <a:r>
              <a:rPr lang="cs-CZ" dirty="0" smtClean="0"/>
              <a:t>a vlastními </a:t>
            </a:r>
            <a:r>
              <a:rPr lang="cs-CZ" dirty="0"/>
              <a:t>odborně připravenými pracovníky, </a:t>
            </a:r>
            <a:r>
              <a:rPr lang="cs-CZ" dirty="0" smtClean="0"/>
              <a:t>kteří jsou </a:t>
            </a:r>
            <a:r>
              <a:rPr lang="cs-CZ" dirty="0"/>
              <a:t>odpovídajícím způsobem k této činnosti </a:t>
            </a:r>
            <a:r>
              <a:rPr lang="cs-CZ" dirty="0" smtClean="0"/>
              <a:t>vybaveni.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470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007991"/>
            <a:ext cx="1661072" cy="1643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>
                <a:solidFill>
                  <a:srgbClr val="00B050"/>
                </a:solidFill>
              </a:rPr>
              <a:t>Zkouška provozní stálosti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Má </a:t>
            </a:r>
            <a:r>
              <a:rPr lang="cs-CZ" dirty="0"/>
              <a:t>monitorovat stálost funkčních vlastností přístroje </a:t>
            </a:r>
            <a:r>
              <a:rPr lang="cs-CZ" b="1" dirty="0" smtClean="0"/>
              <a:t>zkušebními </a:t>
            </a:r>
            <a:r>
              <a:rPr lang="cs-CZ" b="1" dirty="0"/>
              <a:t>metodami</a:t>
            </a:r>
            <a:r>
              <a:rPr lang="cs-CZ" dirty="0"/>
              <a:t>, které jsou jednoduché, rychlé a snadno proveditelné </a:t>
            </a:r>
            <a:r>
              <a:rPr lang="cs-CZ" b="1" dirty="0"/>
              <a:t>využívající relativní měření</a:t>
            </a:r>
            <a:r>
              <a:rPr lang="cs-CZ" dirty="0"/>
              <a:t>. 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Zkouška </a:t>
            </a:r>
            <a:r>
              <a:rPr lang="cs-CZ" dirty="0"/>
              <a:t>provozní stálosti se má provádět v pravidelných intervalech a rovněž vždy bezprostředně </a:t>
            </a:r>
            <a:r>
              <a:rPr lang="cs-CZ" b="1" dirty="0"/>
              <a:t>po preventivní nebo nápravné údržbě</a:t>
            </a:r>
            <a:r>
              <a:rPr lang="cs-CZ" dirty="0"/>
              <a:t>. Provádí se také </a:t>
            </a:r>
            <a:r>
              <a:rPr lang="cs-CZ" b="1" dirty="0"/>
              <a:t>při podezření na chybnou funkci</a:t>
            </a:r>
            <a:r>
              <a:rPr lang="cs-CZ" dirty="0"/>
              <a:t> přístroje.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5536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>
                <a:solidFill>
                  <a:srgbClr val="00B050"/>
                </a:solidFill>
              </a:rPr>
              <a:t>Zkouška provozní stálosti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Doporučené parametry</a:t>
            </a:r>
            <a:r>
              <a:rPr lang="cs-CZ" dirty="0"/>
              <a:t> a četnost jejich ověřování při zkouškách provozní stálosti jsou uvedeny v </a:t>
            </a:r>
            <a:r>
              <a:rPr lang="cs-CZ" b="1" dirty="0"/>
              <a:t>„Doporučeních“</a:t>
            </a:r>
            <a:r>
              <a:rPr lang="cs-CZ" dirty="0"/>
              <a:t>, vydaných k tomuto účelu SÚJB a lze je nalézt na internetových stránkách SÚJB. </a:t>
            </a:r>
          </a:p>
          <a:p>
            <a:r>
              <a:rPr lang="cs-CZ" b="1" dirty="0"/>
              <a:t>Nevyhovují-li výsledky </a:t>
            </a:r>
            <a:r>
              <a:rPr lang="cs-CZ" dirty="0"/>
              <a:t>zkoušky provozní stálosti stanoveným </a:t>
            </a:r>
            <a:r>
              <a:rPr lang="cs-CZ" dirty="0" smtClean="0"/>
              <a:t>kritériím - </a:t>
            </a:r>
            <a:r>
              <a:rPr lang="cs-CZ" dirty="0"/>
              <a:t>musí se zjistit příčina a </a:t>
            </a:r>
            <a:r>
              <a:rPr lang="cs-CZ" b="1" dirty="0"/>
              <a:t>provést příslušná nápravná opatřen</a:t>
            </a:r>
            <a:r>
              <a:rPr lang="cs-CZ" dirty="0"/>
              <a:t>í.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726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>
                <a:solidFill>
                  <a:srgbClr val="00B050"/>
                </a:solidFill>
              </a:rPr>
              <a:t>Zkouška provozní stálosti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Rozsah a četnost zkoušky</a:t>
            </a:r>
            <a:r>
              <a:rPr lang="cs-CZ" dirty="0"/>
              <a:t> provozní stálosti má být stanoven v </a:t>
            </a:r>
            <a:r>
              <a:rPr lang="cs-CZ" dirty="0" smtClean="0"/>
              <a:t>protokolu </a:t>
            </a:r>
            <a:r>
              <a:rPr lang="cs-CZ" dirty="0"/>
              <a:t>o </a:t>
            </a:r>
            <a:r>
              <a:rPr lang="cs-CZ" b="1" dirty="0"/>
              <a:t>přejímací zkoušce </a:t>
            </a:r>
            <a:r>
              <a:rPr lang="cs-CZ" dirty="0"/>
              <a:t>rentgenového zařízení nebo v </a:t>
            </a:r>
            <a:r>
              <a:rPr lang="cs-CZ" dirty="0" smtClean="0"/>
              <a:t>protokolu </a:t>
            </a:r>
            <a:r>
              <a:rPr lang="cs-CZ" dirty="0"/>
              <a:t>výchozí zkoušky dlouhodobé stability. Jejich rozsah a obsah by však měl splňovat </a:t>
            </a:r>
            <a:r>
              <a:rPr lang="cs-CZ" b="1" dirty="0"/>
              <a:t>požadavky specifikované výrobcem</a:t>
            </a:r>
            <a:r>
              <a:rPr lang="cs-CZ" dirty="0"/>
              <a:t> zařízení, resp. požadovaných v příslušných českých normách. Výsledky zkoušek provozní stálosti se zaznamenávají do </a:t>
            </a:r>
            <a:r>
              <a:rPr lang="cs-CZ" dirty="0" smtClean="0"/>
              <a:t>protokolů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803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00B050"/>
                </a:solidFill>
              </a:rPr>
              <a:t>Výchozí zkouška provozní stálosti (VZPS)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/>
          <a:lstStyle/>
          <a:p>
            <a:pPr algn="just"/>
            <a:r>
              <a:rPr lang="cs-CZ" dirty="0"/>
              <a:t>VZPS je zkouškou provozní stálosti, při které se stanovují</a:t>
            </a:r>
            <a:r>
              <a:rPr lang="cs-CZ" b="1" dirty="0"/>
              <a:t> referenční </a:t>
            </a:r>
            <a:r>
              <a:rPr lang="cs-CZ" b="1" dirty="0" smtClean="0"/>
              <a:t>hodnoty</a:t>
            </a:r>
            <a:r>
              <a:rPr lang="cs-CZ" dirty="0" smtClean="0"/>
              <a:t> </a:t>
            </a:r>
            <a:r>
              <a:rPr lang="cs-CZ" dirty="0"/>
              <a:t>pro následné ZPS. </a:t>
            </a:r>
            <a:r>
              <a:rPr lang="cs-CZ" b="1" dirty="0" smtClean="0"/>
              <a:t>Provádí </a:t>
            </a:r>
            <a:r>
              <a:rPr lang="cs-CZ" b="1" dirty="0"/>
              <a:t>se bezprostředně po </a:t>
            </a:r>
            <a:r>
              <a:rPr lang="cs-CZ" b="1" dirty="0" smtClean="0"/>
              <a:t>PZ a po </a:t>
            </a:r>
            <a:r>
              <a:rPr lang="cs-CZ" b="1" dirty="0"/>
              <a:t>každé </a:t>
            </a:r>
            <a:r>
              <a:rPr lang="cs-CZ" b="1" dirty="0" smtClean="0"/>
              <a:t>ZDS</a:t>
            </a:r>
            <a:r>
              <a:rPr lang="cs-CZ" dirty="0" smtClean="0"/>
              <a:t> a po </a:t>
            </a:r>
            <a:r>
              <a:rPr lang="cs-CZ" dirty="0"/>
              <a:t>každé opravě, rekonfiguraci nebo jiném zásahu, které mohou ovlivnit zkoušenou vlastnost nebo </a:t>
            </a:r>
            <a:r>
              <a:rPr lang="cs-CZ" dirty="0" smtClean="0"/>
              <a:t>parametr.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832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2" algn="ctr" rtl="0">
              <a:spcBef>
                <a:spcPct val="0"/>
              </a:spcBef>
            </a:pPr>
            <a:r>
              <a:rPr lang="cs-CZ" sz="4000" b="1" dirty="0" smtClean="0">
                <a:solidFill>
                  <a:srgbClr val="00B050"/>
                </a:solidFill>
                <a:latin typeface="+mj-lt"/>
              </a:rPr>
              <a:t>Následné zkoušky provozní stálosti</a:t>
            </a:r>
            <a:endParaRPr lang="cs-CZ" sz="40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525963"/>
          </a:xfrm>
        </p:spPr>
        <p:txBody>
          <a:bodyPr>
            <a:normAutofit fontScale="92500"/>
          </a:bodyPr>
          <a:lstStyle/>
          <a:p>
            <a:pPr algn="just"/>
            <a:r>
              <a:rPr lang="cs-CZ" dirty="0" smtClean="0"/>
              <a:t>Následné </a:t>
            </a:r>
            <a:r>
              <a:rPr lang="cs-CZ" dirty="0"/>
              <a:t>ZPS (periodické) se provádějí v rozsahu a s obsahem stejným jako u VZPS</a:t>
            </a:r>
            <a:r>
              <a:rPr lang="cs-CZ" dirty="0" smtClean="0"/>
              <a:t>.</a:t>
            </a:r>
          </a:p>
          <a:p>
            <a:pPr algn="just"/>
            <a:r>
              <a:rPr lang="cs-CZ" dirty="0" smtClean="0"/>
              <a:t>Při </a:t>
            </a:r>
            <a:r>
              <a:rPr lang="cs-CZ" dirty="0"/>
              <a:t>každém testu zkoušky provozní stálosti se musí nastavovat takové parametry a dodržovat geometrické i jiné podmínky, které jsou specifikované ve výchozí zkoušce provozní stálosti. </a:t>
            </a:r>
            <a:endParaRPr lang="cs-CZ" dirty="0" smtClean="0"/>
          </a:p>
          <a:p>
            <a:pPr algn="just"/>
            <a:r>
              <a:rPr lang="cs-CZ" b="1" dirty="0" smtClean="0"/>
              <a:t>Výsledky </a:t>
            </a:r>
            <a:r>
              <a:rPr lang="cs-CZ" b="1" dirty="0"/>
              <a:t>každého testu se porovnávají s referenčními hodnotami</a:t>
            </a:r>
            <a:r>
              <a:rPr lang="cs-CZ" dirty="0"/>
              <a:t>, stanovenými při výchozí zkoušce provozní stálosti.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822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>
                <a:solidFill>
                  <a:srgbClr val="00B050"/>
                </a:solidFill>
              </a:rPr>
              <a:t>ZPS</a:t>
            </a:r>
            <a:endParaRPr lang="cs-CZ" b="1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 smtClean="0"/>
              <a:t>Výsledky zkoušek se zaznamenávají do protokolu, který obsahuje:</a:t>
            </a:r>
          </a:p>
          <a:p>
            <a:r>
              <a:rPr lang="cs-CZ" dirty="0" smtClean="0"/>
              <a:t> jméno osoby, která test provedla,</a:t>
            </a:r>
          </a:p>
          <a:p>
            <a:r>
              <a:rPr lang="cs-CZ" dirty="0" smtClean="0"/>
              <a:t>datum provedení testu,</a:t>
            </a:r>
          </a:p>
          <a:p>
            <a:r>
              <a:rPr lang="cs-CZ" dirty="0"/>
              <a:t>j</a:t>
            </a:r>
            <a:r>
              <a:rPr lang="cs-CZ" dirty="0" smtClean="0"/>
              <a:t>ednoznačnou identifikaci zařízení,</a:t>
            </a:r>
          </a:p>
          <a:p>
            <a:r>
              <a:rPr lang="cs-CZ" dirty="0"/>
              <a:t>s</a:t>
            </a:r>
            <a:r>
              <a:rPr lang="cs-CZ" dirty="0" smtClean="0"/>
              <a:t>pecifikace expozičních parametrů, nastavení a zkušebních pomůcek, kterou jsou důležité pro daný test,</a:t>
            </a:r>
          </a:p>
          <a:p>
            <a:r>
              <a:rPr lang="cs-CZ" dirty="0"/>
              <a:t>v</a:t>
            </a:r>
            <a:r>
              <a:rPr lang="cs-CZ" dirty="0" smtClean="0"/>
              <a:t>yjádření o souladu výsledků testu s požadavky.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078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>
                <a:solidFill>
                  <a:srgbClr val="00B050"/>
                </a:solidFill>
              </a:rPr>
              <a:t>ZPS</a:t>
            </a:r>
            <a:endParaRPr lang="cs-CZ" b="1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Protokol o ZPS mám jednoduchou a přehlednou formu.</a:t>
            </a:r>
          </a:p>
          <a:p>
            <a:r>
              <a:rPr lang="cs-CZ" dirty="0" smtClean="0"/>
              <a:t>O negativních výsledcích ZPS a z nich odvozených opatřeních musí být informováni všichni pracovníci používající dané zařízení.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062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2306"/>
            <a:ext cx="8879487" cy="651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64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>
                <a:solidFill>
                  <a:srgbClr val="00B050"/>
                </a:solidFill>
              </a:rPr>
              <a:t>Archivace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Záznamy (protokoly) o zkouškách provozní stálosti se u držitele povolení ukládají  po dobu </a:t>
            </a:r>
            <a:r>
              <a:rPr lang="cs-CZ" b="1" dirty="0"/>
              <a:t>minimálně 1 roku</a:t>
            </a:r>
            <a:r>
              <a:rPr lang="cs-CZ" dirty="0"/>
              <a:t>, a to i po </a:t>
            </a:r>
            <a:r>
              <a:rPr lang="cs-CZ" dirty="0" smtClean="0"/>
              <a:t>odstranění </a:t>
            </a:r>
            <a:r>
              <a:rPr lang="cs-CZ" dirty="0"/>
              <a:t>či likvidaci zdroje záření spolu s ostatními důležitými údaji o něm.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5074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>
                <a:solidFill>
                  <a:srgbClr val="00B050"/>
                </a:solidFill>
              </a:rPr>
              <a:t>Fantomy a pomůcky</a:t>
            </a:r>
            <a:endParaRPr lang="cs-CZ" dirty="0">
              <a:solidFill>
                <a:srgbClr val="00B050"/>
              </a:solidFill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639" y="3056206"/>
            <a:ext cx="6707088" cy="3688640"/>
          </a:xfrm>
        </p:spPr>
      </p:pic>
      <p:pic>
        <p:nvPicPr>
          <p:cNvPr id="4" name="Picture 14" descr="tor_sf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6632"/>
            <a:ext cx="359977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499917"/>
            <a:ext cx="4059071" cy="4017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1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b="1" dirty="0" smtClean="0">
                <a:solidFill>
                  <a:srgbClr val="00B050"/>
                </a:solidFill>
              </a:rPr>
              <a:t>Minimální rozsah a četnost zkoušek provozní stálosti dle doporučení SÚJB</a:t>
            </a:r>
            <a:endParaRPr lang="cs-CZ" sz="3600" b="1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Skiagrafické stacionární a mobilní zařízení s CR systémem</a:t>
            </a:r>
          </a:p>
          <a:p>
            <a:r>
              <a:rPr lang="cs-CZ" sz="3300" dirty="0" smtClean="0"/>
              <a:t>Vizuální kontrola </a:t>
            </a:r>
            <a:r>
              <a:rPr lang="cs-CZ" sz="3300" dirty="0" err="1" smtClean="0"/>
              <a:t>rtg</a:t>
            </a:r>
            <a:r>
              <a:rPr lang="cs-CZ" sz="3300" dirty="0" smtClean="0"/>
              <a:t> zařízení – Denně</a:t>
            </a:r>
          </a:p>
          <a:p>
            <a:r>
              <a:rPr lang="cs-CZ" sz="3300" dirty="0" smtClean="0"/>
              <a:t>Artefakty – Denně</a:t>
            </a:r>
          </a:p>
          <a:p>
            <a:r>
              <a:rPr lang="cs-CZ" sz="3300" dirty="0" smtClean="0"/>
              <a:t>Soulad radiačního pole a světelného pole – Měsíčně/Čtvrtletně</a:t>
            </a:r>
          </a:p>
          <a:p>
            <a:r>
              <a:rPr lang="cs-CZ" sz="3300" dirty="0" smtClean="0"/>
              <a:t>Soulad radiačního pole a receptoru obrazu – Měsíčně/Čtvrtletně</a:t>
            </a:r>
          </a:p>
          <a:p>
            <a:r>
              <a:rPr lang="cs-CZ" sz="3300" dirty="0" smtClean="0"/>
              <a:t>Stabilita vstupních parametrů – Čtvrtletně</a:t>
            </a:r>
          </a:p>
          <a:p>
            <a:r>
              <a:rPr lang="cs-CZ" sz="3300" dirty="0" smtClean="0"/>
              <a:t>Kontrola AEC u stacionárních </a:t>
            </a:r>
            <a:r>
              <a:rPr lang="cs-CZ" sz="3300" dirty="0" err="1" smtClean="0"/>
              <a:t>rtg</a:t>
            </a:r>
            <a:r>
              <a:rPr lang="cs-CZ" sz="3300" dirty="0" smtClean="0"/>
              <a:t> zařízení – Čtvrtletně</a:t>
            </a:r>
          </a:p>
          <a:p>
            <a:r>
              <a:rPr lang="cs-CZ" sz="3300" dirty="0" smtClean="0"/>
              <a:t>Kontrola kvality obrazu fantomu a detekce prahového kontrastu a rozlišení - Čtvrtletně</a:t>
            </a:r>
          </a:p>
        </p:txBody>
      </p:sp>
    </p:spTree>
    <p:extLst>
      <p:ext uri="{BB962C8B-B14F-4D97-AF65-F5344CB8AC3E}">
        <p14:creationId xmlns:p14="http://schemas.microsoft.com/office/powerpoint/2010/main" val="100639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b="1" dirty="0" smtClean="0">
                <a:solidFill>
                  <a:srgbClr val="00B050"/>
                </a:solidFill>
              </a:rPr>
              <a:t>Minimální rozsah a četnost zkoušek provozní stálosti dle doporučení SÚJB</a:t>
            </a:r>
            <a:endParaRPr lang="cs-CZ" sz="3600" b="1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b="1" dirty="0" smtClean="0"/>
              <a:t>Skiagrafické </a:t>
            </a:r>
            <a:r>
              <a:rPr lang="cs-CZ" b="1" dirty="0" err="1" smtClean="0"/>
              <a:t>rtg</a:t>
            </a:r>
            <a:r>
              <a:rPr lang="cs-CZ" b="1" dirty="0" smtClean="0"/>
              <a:t> zařízení s DDR systémem</a:t>
            </a:r>
          </a:p>
          <a:p>
            <a:r>
              <a:rPr lang="cs-CZ" sz="2800" dirty="0" smtClean="0"/>
              <a:t>Vizuální kontrola systému – Denně</a:t>
            </a:r>
          </a:p>
          <a:p>
            <a:r>
              <a:rPr lang="cs-CZ" sz="2800" dirty="0" smtClean="0"/>
              <a:t>Expoziční index - Průběžně</a:t>
            </a:r>
          </a:p>
          <a:p>
            <a:r>
              <a:rPr lang="cs-CZ" sz="2800" dirty="0" smtClean="0"/>
              <a:t>Artefakty – Denně</a:t>
            </a:r>
          </a:p>
          <a:p>
            <a:r>
              <a:rPr lang="cs-CZ" sz="2800" dirty="0" smtClean="0"/>
              <a:t>Kontrola AEC – Čtvrtletně</a:t>
            </a:r>
          </a:p>
          <a:p>
            <a:r>
              <a:rPr lang="cs-CZ" sz="2800" dirty="0" smtClean="0"/>
              <a:t>Stabilita vstupních parametrů – KAP – Čtvrtletně</a:t>
            </a:r>
          </a:p>
          <a:p>
            <a:r>
              <a:rPr lang="cs-CZ" sz="2800" dirty="0" smtClean="0"/>
              <a:t>Soulad radiačního pole a světelného pole – Čtvrtletně</a:t>
            </a:r>
          </a:p>
          <a:p>
            <a:r>
              <a:rPr lang="cs-CZ" sz="2800" dirty="0" smtClean="0"/>
              <a:t>Soulad radiačního pole a receptoru obrazu –Čtvrtletně</a:t>
            </a:r>
          </a:p>
          <a:p>
            <a:r>
              <a:rPr lang="cs-CZ" sz="2800" dirty="0" smtClean="0"/>
              <a:t>Homogenita – Půlročně</a:t>
            </a:r>
          </a:p>
          <a:p>
            <a:r>
              <a:rPr lang="cs-CZ" sz="2800" dirty="0" smtClean="0"/>
              <a:t>Limitní rozlišení vysokého a nízkého kontrastu - Půlročně</a:t>
            </a:r>
          </a:p>
        </p:txBody>
      </p:sp>
    </p:spTree>
    <p:extLst>
      <p:ext uri="{BB962C8B-B14F-4D97-AF65-F5344CB8AC3E}">
        <p14:creationId xmlns:p14="http://schemas.microsoft.com/office/powerpoint/2010/main" val="369056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3600" b="1" dirty="0" smtClean="0">
                <a:solidFill>
                  <a:srgbClr val="00B050"/>
                </a:solidFill>
              </a:rPr>
              <a:t>Doporučení SÚJB</a:t>
            </a:r>
            <a:br>
              <a:rPr lang="cs-CZ" sz="3600" b="1" dirty="0" smtClean="0">
                <a:solidFill>
                  <a:srgbClr val="00B050"/>
                </a:solidFill>
              </a:rPr>
            </a:br>
            <a:r>
              <a:rPr lang="cs-CZ" sz="3600" b="1" dirty="0" smtClean="0">
                <a:solidFill>
                  <a:srgbClr val="00B050"/>
                </a:solidFill>
              </a:rPr>
              <a:t>Soulad radiačního pole a světelného pole</a:t>
            </a:r>
            <a:endParaRPr lang="cs-CZ" sz="3600" b="1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97" y="1556792"/>
            <a:ext cx="8916096" cy="4937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08603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cs-CZ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24743"/>
            <a:ext cx="5256584" cy="528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80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2926"/>
            <a:ext cx="8229600" cy="937802"/>
          </a:xfrm>
        </p:spPr>
        <p:txBody>
          <a:bodyPr>
            <a:normAutofit fontScale="90000"/>
          </a:bodyPr>
          <a:lstStyle/>
          <a:p>
            <a:r>
              <a:rPr lang="cs-CZ" dirty="0" smtClean="0">
                <a:solidFill>
                  <a:srgbClr val="00B050"/>
                </a:solidFill>
              </a:rPr>
              <a:t>Soulad radiačního pole </a:t>
            </a:r>
            <a:br>
              <a:rPr lang="cs-CZ" dirty="0" smtClean="0">
                <a:solidFill>
                  <a:srgbClr val="00B050"/>
                </a:solidFill>
              </a:rPr>
            </a:br>
            <a:r>
              <a:rPr lang="cs-CZ" dirty="0" smtClean="0">
                <a:solidFill>
                  <a:srgbClr val="00B050"/>
                </a:solidFill>
              </a:rPr>
              <a:t>a světelného pole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7083" y="1036166"/>
            <a:ext cx="4807782" cy="510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676936" y="1873079"/>
            <a:ext cx="4926881" cy="3552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025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>
                <a:solidFill>
                  <a:srgbClr val="00B050"/>
                </a:solidFill>
              </a:rPr>
              <a:t>Soulad radiačního pole a světelného pole</a:t>
            </a:r>
            <a:endParaRPr lang="cs-CZ" sz="3200" dirty="0">
              <a:solidFill>
                <a:srgbClr val="00B050"/>
              </a:solidFill>
            </a:endParaRPr>
          </a:p>
        </p:txBody>
      </p:sp>
      <p:pic>
        <p:nvPicPr>
          <p:cNvPr id="4098" name="obrázek 199" descr="Koincidence světelného a radiačního po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8759"/>
            <a:ext cx="6480720" cy="537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64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cs-CZ" sz="3200" dirty="0" smtClean="0">
                <a:solidFill>
                  <a:srgbClr val="00B050"/>
                </a:solidFill>
              </a:rPr>
              <a:t>Soulad radiačního pole a receptoru obrazu</a:t>
            </a:r>
            <a:endParaRPr lang="cs-CZ" sz="3200" dirty="0">
              <a:solidFill>
                <a:srgbClr val="00B050"/>
              </a:solidFill>
            </a:endParaRPr>
          </a:p>
        </p:txBody>
      </p:sp>
      <p:pic>
        <p:nvPicPr>
          <p:cNvPr id="4" name="obrázek 203" descr="Souhlasy_polí_pohled_z_boku_recep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64704"/>
            <a:ext cx="5436254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878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cs-CZ" sz="3200" dirty="0" smtClean="0"/>
              <a:t>Soulad radiačního pole a receptoru obrazu</a:t>
            </a:r>
            <a:endParaRPr lang="cs-CZ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41439"/>
            <a:ext cx="8668662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522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r>
              <a:rPr lang="cs-CZ" b="1" u="sng" dirty="0" smtClean="0">
                <a:solidFill>
                  <a:srgbClr val="00B050"/>
                </a:solidFill>
              </a:rPr>
              <a:t/>
            </a:r>
            <a:br>
              <a:rPr lang="cs-CZ" b="1" u="sng" dirty="0" smtClean="0">
                <a:solidFill>
                  <a:srgbClr val="00B050"/>
                </a:solidFill>
              </a:rPr>
            </a:br>
            <a:r>
              <a:rPr lang="cs-CZ" b="1" u="sng" dirty="0" smtClean="0">
                <a:solidFill>
                  <a:srgbClr val="00B050"/>
                </a:solidFill>
              </a:rPr>
              <a:t>(§ 31 </a:t>
            </a:r>
            <a:r>
              <a:rPr lang="cs-CZ" b="1" u="sng" dirty="0">
                <a:solidFill>
                  <a:srgbClr val="00B050"/>
                </a:solidFill>
              </a:rPr>
              <a:t>vyhlášky č. </a:t>
            </a:r>
            <a:r>
              <a:rPr lang="cs-CZ" b="1" u="sng" dirty="0" smtClean="0">
                <a:solidFill>
                  <a:srgbClr val="00B050"/>
                </a:solidFill>
              </a:rPr>
              <a:t>422/2016 </a:t>
            </a:r>
            <a:r>
              <a:rPr lang="cs-CZ" b="1" u="sng" dirty="0">
                <a:solidFill>
                  <a:srgbClr val="00B050"/>
                </a:solidFill>
              </a:rPr>
              <a:t>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400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1800" dirty="0" smtClean="0"/>
              <a:t>Rozsah </a:t>
            </a:r>
            <a:r>
              <a:rPr lang="cs-CZ" sz="1800" dirty="0"/>
              <a:t>a četnost zkoušek provozní stálosti musí stanovit držitel povolení tak, aby </a:t>
            </a:r>
            <a:r>
              <a:rPr lang="cs-CZ" sz="1800" dirty="0" smtClean="0"/>
              <a:t>zahrnovaly</a:t>
            </a:r>
          </a:p>
          <a:p>
            <a:pPr marL="0" indent="0" algn="just">
              <a:buNone/>
            </a:pPr>
            <a:endParaRPr lang="cs-CZ" sz="1800" dirty="0"/>
          </a:p>
          <a:p>
            <a:pPr marL="0" indent="0" algn="just">
              <a:buNone/>
            </a:pPr>
            <a:r>
              <a:rPr lang="cs-CZ" sz="1800" dirty="0" smtClean="0"/>
              <a:t>a) vizuální </a:t>
            </a:r>
            <a:r>
              <a:rPr lang="cs-CZ" sz="1800" dirty="0"/>
              <a:t>kontrolu celistvosti a neporušenosti zdroje ionizujícího záření</a:t>
            </a:r>
            <a:r>
              <a:rPr lang="cs-CZ" sz="1800" dirty="0" smtClean="0"/>
              <a:t>,</a:t>
            </a:r>
          </a:p>
          <a:p>
            <a:pPr marL="0" indent="0" algn="just">
              <a:buNone/>
            </a:pPr>
            <a:endParaRPr lang="cs-CZ" sz="1800" dirty="0"/>
          </a:p>
          <a:p>
            <a:pPr marL="0" indent="0" algn="just">
              <a:buNone/>
            </a:pPr>
            <a:r>
              <a:rPr lang="cs-CZ" sz="1800" dirty="0"/>
              <a:t>b) ověření charakteristických provozních parametrů a vlastností zdroje ionizujícího záření a </a:t>
            </a:r>
            <a:r>
              <a:rPr lang="cs-CZ" sz="1800" dirty="0" smtClean="0"/>
              <a:t>jeho příslušenství</a:t>
            </a:r>
            <a:r>
              <a:rPr lang="cs-CZ" sz="1800" dirty="0"/>
              <a:t>, které má vliv na radiační ochranu, a to</a:t>
            </a:r>
          </a:p>
          <a:p>
            <a:pPr marL="0" indent="0" algn="just">
              <a:buNone/>
            </a:pPr>
            <a:r>
              <a:rPr lang="cs-CZ" sz="1800" dirty="0" smtClean="0"/>
              <a:t>	1</a:t>
            </a:r>
            <a:r>
              <a:rPr lang="cs-CZ" sz="1800" dirty="0"/>
              <a:t>. pravidelně s četností odpovídající vlivu ověřované skutečnosti na běžný </a:t>
            </a:r>
            <a:r>
              <a:rPr lang="cs-CZ" sz="1800" dirty="0" smtClean="0"/>
              <a:t>provoz</a:t>
            </a:r>
            <a:r>
              <a:rPr lang="cs-CZ" sz="1800" dirty="0"/>
              <a:t>,</a:t>
            </a:r>
          </a:p>
          <a:p>
            <a:pPr marL="0" indent="0" algn="just">
              <a:buNone/>
            </a:pPr>
            <a:r>
              <a:rPr lang="cs-CZ" sz="1800" dirty="0" smtClean="0"/>
              <a:t>	2</a:t>
            </a:r>
            <a:r>
              <a:rPr lang="cs-CZ" sz="1800" dirty="0"/>
              <a:t>. při každém důvodném podezření na nesprávnou funkci zdroje ionizujícího </a:t>
            </a:r>
            <a:r>
              <a:rPr lang="cs-CZ" sz="1800" dirty="0" smtClean="0"/>
              <a:t>záření</a:t>
            </a:r>
            <a:endParaRPr lang="cs-CZ" sz="1800" dirty="0"/>
          </a:p>
          <a:p>
            <a:pPr marL="0" indent="0" algn="just">
              <a:buNone/>
            </a:pPr>
            <a:r>
              <a:rPr lang="cs-CZ" sz="1800" dirty="0" smtClean="0"/>
              <a:t>	nebo </a:t>
            </a:r>
            <a:r>
              <a:rPr lang="cs-CZ" sz="1800" dirty="0"/>
              <a:t>jeho příslušenství, které má vliv na radiační ochranu, zejména po změně </a:t>
            </a:r>
            <a:r>
              <a:rPr lang="cs-CZ" sz="1800" dirty="0" smtClean="0"/>
              <a:t>	zobrazení při </a:t>
            </a:r>
            <a:r>
              <a:rPr lang="cs-CZ" sz="1800" dirty="0"/>
              <a:t>běžném snímkování, po změně dávkových indikací nebo při podezření na </a:t>
            </a:r>
            <a:r>
              <a:rPr lang="cs-CZ" sz="1800" dirty="0" smtClean="0"/>
              <a:t>	změnu geometrie nebo </a:t>
            </a:r>
            <a:r>
              <a:rPr lang="cs-CZ" sz="1800" dirty="0"/>
              <a:t>kolimace svazku záření,</a:t>
            </a:r>
          </a:p>
          <a:p>
            <a:pPr marL="0" indent="0" algn="just">
              <a:buNone/>
            </a:pPr>
            <a:r>
              <a:rPr lang="cs-CZ" sz="1800" dirty="0" smtClean="0"/>
              <a:t>	3</a:t>
            </a:r>
            <a:r>
              <a:rPr lang="cs-CZ" sz="1800" dirty="0"/>
              <a:t>. po údržbě, opravě nebo jiném servisním zásahu, který je důležitý z hlediska radiační</a:t>
            </a:r>
          </a:p>
          <a:p>
            <a:pPr marL="0" indent="0" algn="just">
              <a:buNone/>
            </a:pPr>
            <a:r>
              <a:rPr lang="cs-CZ" sz="1800" dirty="0" smtClean="0"/>
              <a:t>	ochrany </a:t>
            </a:r>
            <a:r>
              <a:rPr lang="cs-CZ" sz="1800" dirty="0"/>
              <a:t>a mohl by významně ovlivnit vlastnost ověřovanou při zkoušce provozní 	</a:t>
            </a:r>
            <a:r>
              <a:rPr lang="cs-CZ" sz="1800" dirty="0" smtClean="0"/>
              <a:t>stálosti,	zejména 	po </a:t>
            </a:r>
            <a:r>
              <a:rPr lang="cs-CZ" sz="1800" dirty="0"/>
              <a:t>opravě nebo kalibraci diagnostického monitoru, po </a:t>
            </a:r>
            <a:r>
              <a:rPr lang="cs-CZ" sz="1800" dirty="0" smtClean="0"/>
              <a:t>zásahu 	do software digitalizace </a:t>
            </a:r>
            <a:r>
              <a:rPr lang="cs-CZ" sz="1800" dirty="0"/>
              <a:t>obrazu </a:t>
            </a:r>
            <a:r>
              <a:rPr lang="cs-CZ" sz="1800" dirty="0" smtClean="0"/>
              <a:t>nebo </a:t>
            </a:r>
            <a:r>
              <a:rPr lang="cs-CZ" sz="1800" dirty="0"/>
              <a:t>po přeprogramování expozičních předvoleb, a</a:t>
            </a:r>
          </a:p>
          <a:p>
            <a:pPr marL="0" indent="0" algn="just">
              <a:buNone/>
            </a:pPr>
            <a:r>
              <a:rPr lang="cs-CZ" sz="1800" dirty="0" smtClean="0"/>
              <a:t>	4</a:t>
            </a:r>
            <a:r>
              <a:rPr lang="cs-CZ" sz="1800" dirty="0"/>
              <a:t>. po výměně příslušenství zdroje </a:t>
            </a:r>
            <a:r>
              <a:rPr lang="cs-CZ" sz="1800" dirty="0" smtClean="0"/>
              <a:t>ionizujícího záření, která má vliv na radiační ochranu.</a:t>
            </a:r>
          </a:p>
        </p:txBody>
      </p:sp>
    </p:spTree>
    <p:extLst>
      <p:ext uri="{BB962C8B-B14F-4D97-AF65-F5344CB8AC3E}">
        <p14:creationId xmlns:p14="http://schemas.microsoft.com/office/powerpoint/2010/main" val="71966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51699" y="55385"/>
            <a:ext cx="5338936" cy="634082"/>
          </a:xfrm>
        </p:spPr>
        <p:txBody>
          <a:bodyPr>
            <a:normAutofit/>
          </a:bodyPr>
          <a:lstStyle/>
          <a:p>
            <a:r>
              <a:rPr lang="cs-CZ" sz="2800" dirty="0" smtClean="0">
                <a:solidFill>
                  <a:srgbClr val="00B050"/>
                </a:solidFill>
              </a:rPr>
              <a:t>Kazeta na stole</a:t>
            </a:r>
            <a:endParaRPr lang="cs-CZ" sz="2800" dirty="0">
              <a:solidFill>
                <a:srgbClr val="00B05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27581"/>
            <a:ext cx="5076056" cy="3930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51" y="689467"/>
            <a:ext cx="4619036" cy="4203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"/>
          <p:cNvSpPr txBox="1">
            <a:spLocks/>
          </p:cNvSpPr>
          <p:nvPr/>
        </p:nvSpPr>
        <p:spPr>
          <a:xfrm>
            <a:off x="4927287" y="2170867"/>
            <a:ext cx="4230568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800" dirty="0" smtClean="0">
                <a:solidFill>
                  <a:srgbClr val="00B050"/>
                </a:solidFill>
              </a:rPr>
              <a:t>Kazeta</a:t>
            </a:r>
          </a:p>
          <a:p>
            <a:r>
              <a:rPr lang="cs-CZ" sz="2800" dirty="0" smtClean="0">
                <a:solidFill>
                  <a:srgbClr val="00B050"/>
                </a:solidFill>
              </a:rPr>
              <a:t> v kazetovém vozíku</a:t>
            </a:r>
            <a:endParaRPr lang="cs-CZ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35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solidFill>
                  <a:srgbClr val="00B050"/>
                </a:solidFill>
              </a:rPr>
              <a:t>Nízký kontrast</a:t>
            </a:r>
            <a:endParaRPr lang="cs-CZ" sz="3200" b="1" dirty="0">
              <a:solidFill>
                <a:srgbClr val="00B05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484784"/>
            <a:ext cx="4618856" cy="4525963"/>
          </a:xfrm>
        </p:spPr>
      </p:pic>
    </p:spTree>
    <p:extLst>
      <p:ext uri="{BB962C8B-B14F-4D97-AF65-F5344CB8AC3E}">
        <p14:creationId xmlns:p14="http://schemas.microsoft.com/office/powerpoint/2010/main" val="5831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solidFill>
                  <a:srgbClr val="00B050"/>
                </a:solidFill>
              </a:rPr>
              <a:t>Vysoký kontrast a velkost pole</a:t>
            </a:r>
            <a:endParaRPr lang="cs-CZ" sz="3200" b="1" dirty="0">
              <a:solidFill>
                <a:srgbClr val="00B05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268760"/>
            <a:ext cx="5490161" cy="5445435"/>
          </a:xfrm>
        </p:spPr>
      </p:pic>
    </p:spTree>
    <p:extLst>
      <p:ext uri="{BB962C8B-B14F-4D97-AF65-F5344CB8AC3E}">
        <p14:creationId xmlns:p14="http://schemas.microsoft.com/office/powerpoint/2010/main" val="164813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solidFill>
                  <a:srgbClr val="00B050"/>
                </a:solidFill>
              </a:rPr>
              <a:t>Vysoký kontrast</a:t>
            </a:r>
            <a:endParaRPr lang="cs-CZ" sz="3200" b="1" dirty="0">
              <a:solidFill>
                <a:srgbClr val="00B05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700808"/>
            <a:ext cx="5698976" cy="4425355"/>
          </a:xfrm>
        </p:spPr>
      </p:pic>
    </p:spTree>
    <p:extLst>
      <p:ext uri="{BB962C8B-B14F-4D97-AF65-F5344CB8AC3E}">
        <p14:creationId xmlns:p14="http://schemas.microsoft.com/office/powerpoint/2010/main" val="224595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b="1" dirty="0" smtClean="0">
                <a:solidFill>
                  <a:srgbClr val="00B050"/>
                </a:solidFill>
              </a:rPr>
              <a:t>Minimální rozsah a četnost zkoušek provozní stálosti dle doporučení SÚJB</a:t>
            </a:r>
            <a:endParaRPr lang="cs-CZ" sz="3600" b="1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CR systém a kazety</a:t>
            </a:r>
          </a:p>
          <a:p>
            <a:r>
              <a:rPr lang="cs-CZ" dirty="0" smtClean="0"/>
              <a:t>Vizuální kontrola kazet a systému – denně</a:t>
            </a:r>
          </a:p>
          <a:p>
            <a:r>
              <a:rPr lang="cs-CZ" dirty="0" smtClean="0"/>
              <a:t>Expoziční index – průběžně</a:t>
            </a:r>
          </a:p>
          <a:p>
            <a:r>
              <a:rPr lang="cs-CZ" dirty="0" smtClean="0"/>
              <a:t>Artefakty – Denně</a:t>
            </a:r>
          </a:p>
          <a:p>
            <a:r>
              <a:rPr lang="cs-CZ" dirty="0" smtClean="0"/>
              <a:t>Vymazání kazet – Měsíčně</a:t>
            </a:r>
          </a:p>
          <a:p>
            <a:r>
              <a:rPr lang="cs-CZ" dirty="0" smtClean="0"/>
              <a:t>Šum – Půlročně</a:t>
            </a:r>
          </a:p>
          <a:p>
            <a:r>
              <a:rPr lang="cs-CZ" dirty="0" smtClean="0"/>
              <a:t>Kontrola expozičního indexu – Půlročně</a:t>
            </a:r>
          </a:p>
          <a:p>
            <a:r>
              <a:rPr lang="cs-CZ" dirty="0" smtClean="0"/>
              <a:t>Limitní rozlišení vysoký a nízký kontrast – Půlročně</a:t>
            </a:r>
          </a:p>
          <a:p>
            <a:r>
              <a:rPr lang="cs-CZ" dirty="0" smtClean="0"/>
              <a:t>Relativní citlivost kazet – Ročně</a:t>
            </a:r>
          </a:p>
          <a:p>
            <a:r>
              <a:rPr lang="cs-CZ" dirty="0" smtClean="0"/>
              <a:t>Funkce mazání – Ročně</a:t>
            </a:r>
          </a:p>
          <a:p>
            <a:r>
              <a:rPr lang="cs-CZ" dirty="0" smtClean="0"/>
              <a:t>Homogenita - Ročně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7886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08354" y="274638"/>
            <a:ext cx="5278445" cy="778098"/>
          </a:xfrm>
        </p:spPr>
        <p:txBody>
          <a:bodyPr>
            <a:normAutofit/>
          </a:bodyPr>
          <a:lstStyle/>
          <a:p>
            <a:r>
              <a:rPr lang="cs-CZ" dirty="0" smtClean="0"/>
              <a:t>Expoziční index</a:t>
            </a:r>
            <a:endParaRPr lang="cs-CZ" dirty="0"/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196362" y="0"/>
            <a:ext cx="304128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800" dirty="0" smtClean="0">
                <a:solidFill>
                  <a:srgbClr val="00B050"/>
                </a:solidFill>
              </a:rPr>
              <a:t>FUJIFILM</a:t>
            </a:r>
            <a:endParaRPr lang="cs-CZ" sz="2800" dirty="0">
              <a:solidFill>
                <a:srgbClr val="00B050"/>
              </a:solidFill>
            </a:endParaRPr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3336107" y="1412776"/>
            <a:ext cx="5556373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800" dirty="0" smtClean="0">
                <a:solidFill>
                  <a:srgbClr val="00B050"/>
                </a:solidFill>
              </a:rPr>
              <a:t>Kodak</a:t>
            </a:r>
          </a:p>
          <a:p>
            <a:r>
              <a:rPr lang="cs-CZ" sz="2800" dirty="0"/>
              <a:t>1400 </a:t>
            </a:r>
            <a:r>
              <a:rPr lang="en-US" sz="2800" dirty="0" smtClean="0"/>
              <a:t>&lt; </a:t>
            </a:r>
            <a:r>
              <a:rPr lang="cs-CZ" sz="2800" dirty="0" smtClean="0"/>
              <a:t>Expoziční index </a:t>
            </a:r>
            <a:r>
              <a:rPr lang="en-US" sz="2800" dirty="0"/>
              <a:t>&lt;</a:t>
            </a:r>
            <a:r>
              <a:rPr lang="cs-CZ" sz="2800" dirty="0" smtClean="0"/>
              <a:t> 1800</a:t>
            </a:r>
            <a:endParaRPr lang="cs-CZ" sz="2800" dirty="0"/>
          </a:p>
        </p:txBody>
      </p:sp>
      <p:sp>
        <p:nvSpPr>
          <p:cNvPr id="7" name="Nadpis 1"/>
          <p:cNvSpPr txBox="1">
            <a:spLocks/>
          </p:cNvSpPr>
          <p:nvPr/>
        </p:nvSpPr>
        <p:spPr>
          <a:xfrm>
            <a:off x="3336107" y="3140968"/>
            <a:ext cx="5708773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800" dirty="0" err="1" smtClean="0">
                <a:solidFill>
                  <a:srgbClr val="00B050"/>
                </a:solidFill>
              </a:rPr>
              <a:t>Agfa</a:t>
            </a:r>
            <a:endParaRPr lang="cs-CZ" sz="2800" dirty="0" smtClean="0">
              <a:solidFill>
                <a:srgbClr val="00B050"/>
              </a:solidFill>
            </a:endParaRPr>
          </a:p>
          <a:p>
            <a:r>
              <a:rPr lang="en-US" sz="2800" dirty="0" smtClean="0"/>
              <a:t>1,6 &lt; </a:t>
            </a:r>
            <a:r>
              <a:rPr lang="cs-CZ" sz="2800" dirty="0" err="1" smtClean="0"/>
              <a:t>LgM</a:t>
            </a:r>
            <a:r>
              <a:rPr lang="cs-CZ" sz="2800" dirty="0" smtClean="0"/>
              <a:t> </a:t>
            </a:r>
            <a:r>
              <a:rPr lang="en-US" sz="2800" dirty="0" smtClean="0"/>
              <a:t>&lt; </a:t>
            </a:r>
            <a:r>
              <a:rPr lang="cs-CZ" sz="2800" dirty="0" smtClean="0"/>
              <a:t>2,1</a:t>
            </a:r>
            <a:endParaRPr lang="cs-CZ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99" y="432048"/>
            <a:ext cx="3238208" cy="630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21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rgbClr val="00B050"/>
                </a:solidFill>
              </a:rPr>
              <a:t>Vysoký kontrast a velikost pole</a:t>
            </a:r>
            <a:endParaRPr lang="cs-CZ" b="1" dirty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980728"/>
            <a:ext cx="4464496" cy="5639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10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230092"/>
            <a:ext cx="5330344" cy="600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38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rgbClr val="00B050"/>
                </a:solidFill>
              </a:rPr>
              <a:t>ŠUM</a:t>
            </a:r>
            <a:endParaRPr lang="cs-CZ" sz="4000" b="1" dirty="0">
              <a:solidFill>
                <a:srgbClr val="00B05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340768"/>
            <a:ext cx="4218532" cy="5021283"/>
          </a:xfr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359715"/>
              </p:ext>
            </p:extLst>
          </p:nvPr>
        </p:nvGraphicFramePr>
        <p:xfrm>
          <a:off x="395536" y="1916832"/>
          <a:ext cx="2736304" cy="17281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7650"/>
                <a:gridCol w="1558654"/>
              </a:tblGrid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Kodak</a:t>
                      </a:r>
                      <a:endParaRPr lang="cs-CZ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EI </a:t>
                      </a:r>
                      <a:r>
                        <a:rPr lang="cs-CZ" sz="1800">
                          <a:effectLst/>
                          <a:sym typeface="Symbol"/>
                        </a:rPr>
                        <a:t></a:t>
                      </a:r>
                      <a:r>
                        <a:rPr lang="cs-CZ" sz="1800">
                          <a:effectLst/>
                        </a:rPr>
                        <a:t> 380 </a:t>
                      </a:r>
                      <a:endParaRPr lang="cs-CZ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Konica</a:t>
                      </a:r>
                      <a:endParaRPr lang="cs-CZ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S-Value </a:t>
                      </a:r>
                      <a:r>
                        <a:rPr lang="cs-CZ" sz="1800">
                          <a:effectLst/>
                          <a:sym typeface="Symbol"/>
                        </a:rPr>
                        <a:t></a:t>
                      </a:r>
                      <a:r>
                        <a:rPr lang="cs-CZ" sz="1800">
                          <a:effectLst/>
                        </a:rPr>
                        <a:t> 5000 </a:t>
                      </a:r>
                      <a:endParaRPr lang="cs-CZ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Agfa</a:t>
                      </a:r>
                      <a:endParaRPr lang="cs-CZ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LgM </a:t>
                      </a:r>
                      <a:r>
                        <a:rPr lang="cs-CZ" sz="1800">
                          <a:effectLst/>
                          <a:sym typeface="Symbol"/>
                        </a:rPr>
                        <a:t></a:t>
                      </a:r>
                      <a:r>
                        <a:rPr lang="cs-CZ" sz="1800">
                          <a:effectLst/>
                        </a:rPr>
                        <a:t> 0.28 </a:t>
                      </a:r>
                      <a:endParaRPr lang="cs-CZ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Fuji</a:t>
                      </a:r>
                      <a:endParaRPr lang="cs-CZ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S </a:t>
                      </a:r>
                      <a:r>
                        <a:rPr lang="cs-CZ" sz="1800" dirty="0">
                          <a:effectLst/>
                          <a:sym typeface="Symbol"/>
                        </a:rPr>
                        <a:t></a:t>
                      </a:r>
                      <a:r>
                        <a:rPr lang="cs-CZ" sz="1800" dirty="0">
                          <a:effectLst/>
                        </a:rPr>
                        <a:t> 10</a:t>
                      </a:r>
                      <a:endParaRPr lang="cs-CZ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</a:tr>
            </a:tbl>
          </a:graphicData>
        </a:graphic>
      </p:graphicFrame>
      <p:sp>
        <p:nvSpPr>
          <p:cNvPr id="5" name="Nadpis 1"/>
          <p:cNvSpPr txBox="1">
            <a:spLocks/>
          </p:cNvSpPr>
          <p:nvPr/>
        </p:nvSpPr>
        <p:spPr>
          <a:xfrm>
            <a:off x="323528" y="1124744"/>
            <a:ext cx="2736304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Hodnoty dle doporučení SÚJB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9153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b="1" dirty="0" smtClean="0">
                <a:solidFill>
                  <a:srgbClr val="00B050"/>
                </a:solidFill>
              </a:rPr>
              <a:t>Minimální rozsah a četnost zkoušek provozní stálosti dle doporučení SÚJB</a:t>
            </a:r>
            <a:endParaRPr lang="cs-CZ" sz="3600" b="1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Kontrola diagnostických monitorů</a:t>
            </a:r>
          </a:p>
          <a:p>
            <a:r>
              <a:rPr lang="cs-CZ" sz="2800" dirty="0" smtClean="0"/>
              <a:t>Vizuální kontrola monitorů – Denně</a:t>
            </a:r>
          </a:p>
          <a:p>
            <a:r>
              <a:rPr lang="cs-CZ" sz="2800" dirty="0" smtClean="0"/>
              <a:t>Expoziční index – Průběžně</a:t>
            </a:r>
          </a:p>
          <a:p>
            <a:r>
              <a:rPr lang="cs-CZ" sz="2800" dirty="0" smtClean="0"/>
              <a:t>Artefakty a stabilita obrazu – Denně</a:t>
            </a:r>
          </a:p>
          <a:p>
            <a:r>
              <a:rPr lang="cs-CZ" sz="2800" dirty="0" smtClean="0"/>
              <a:t>Rozlišení stupňů šedi diagnostického monitoru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 smtClean="0"/>
              <a:t>vizuální hodnocení – Denně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dirty="0" smtClean="0"/>
              <a:t>měření jasu – Půlročně</a:t>
            </a:r>
            <a:endParaRPr lang="cs-CZ" sz="2800" dirty="0" smtClean="0"/>
          </a:p>
          <a:p>
            <a:r>
              <a:rPr lang="cs-CZ" sz="2800" dirty="0" smtClean="0"/>
              <a:t>Rozlišovací schopnost a mezní rozlišitelný kontrast diagnostického monitoru – Ročně</a:t>
            </a:r>
          </a:p>
          <a:p>
            <a:r>
              <a:rPr lang="cs-CZ" sz="2800" dirty="0" smtClean="0"/>
              <a:t>Homogenita jasu - Ročně</a:t>
            </a:r>
          </a:p>
          <a:p>
            <a:r>
              <a:rPr lang="cs-CZ" sz="2800" dirty="0" smtClean="0"/>
              <a:t>Osvětlení okolí - Ročně</a:t>
            </a:r>
          </a:p>
          <a:p>
            <a:pPr marL="457200" lvl="1" indent="0">
              <a:buNone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75237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r>
              <a:rPr lang="cs-CZ" b="1" u="sng" dirty="0" smtClean="0">
                <a:solidFill>
                  <a:srgbClr val="00B050"/>
                </a:solidFill>
              </a:rPr>
              <a:t/>
            </a:r>
            <a:br>
              <a:rPr lang="cs-CZ" b="1" u="sng" dirty="0" smtClean="0">
                <a:solidFill>
                  <a:srgbClr val="00B050"/>
                </a:solidFill>
              </a:rPr>
            </a:br>
            <a:r>
              <a:rPr lang="cs-CZ" b="1" u="sng" dirty="0" smtClean="0">
                <a:solidFill>
                  <a:srgbClr val="00B050"/>
                </a:solidFill>
              </a:rPr>
              <a:t>(§ 31 </a:t>
            </a:r>
            <a:r>
              <a:rPr lang="cs-CZ" b="1" u="sng" dirty="0">
                <a:solidFill>
                  <a:srgbClr val="00B050"/>
                </a:solidFill>
              </a:rPr>
              <a:t>vyhlášky č. </a:t>
            </a:r>
            <a:r>
              <a:rPr lang="cs-CZ" b="1" u="sng" dirty="0" smtClean="0">
                <a:solidFill>
                  <a:srgbClr val="00B050"/>
                </a:solidFill>
              </a:rPr>
              <a:t>422/2016 </a:t>
            </a:r>
            <a:r>
              <a:rPr lang="cs-CZ" b="1" u="sng" dirty="0">
                <a:solidFill>
                  <a:srgbClr val="00B050"/>
                </a:solidFill>
              </a:rPr>
              <a:t>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 smtClean="0"/>
          </a:p>
        </p:txBody>
      </p:sp>
      <p:sp>
        <p:nvSpPr>
          <p:cNvPr id="4" name="Obdélník 3"/>
          <p:cNvSpPr/>
          <p:nvPr/>
        </p:nvSpPr>
        <p:spPr>
          <a:xfrm>
            <a:off x="179512" y="1844824"/>
            <a:ext cx="87129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arenBoth"/>
            </a:pPr>
            <a:r>
              <a:rPr lang="cs-CZ" sz="2000" dirty="0" smtClean="0"/>
              <a:t>Zkoušky </a:t>
            </a:r>
            <a:r>
              <a:rPr lang="cs-CZ" sz="2000" dirty="0"/>
              <a:t>provozní stálosti zdroje ionizujícího záření používaného při lékařském ozáření </a:t>
            </a:r>
            <a:r>
              <a:rPr lang="cs-CZ" sz="2000" dirty="0" smtClean="0"/>
              <a:t>musí provádět</a:t>
            </a:r>
          </a:p>
          <a:p>
            <a:pPr algn="just"/>
            <a:endParaRPr lang="cs-CZ" sz="2000" dirty="0"/>
          </a:p>
          <a:p>
            <a:pPr marL="342900" indent="-342900" algn="just">
              <a:buAutoNum type="alphaLcParenR"/>
            </a:pPr>
            <a:r>
              <a:rPr lang="cs-CZ" sz="2000" dirty="0" smtClean="0"/>
              <a:t>u </a:t>
            </a:r>
            <a:r>
              <a:rPr lang="cs-CZ" sz="2000" dirty="0"/>
              <a:t>zkoušky, pro kterou je stanovena četnost vyšší než měsíční</a:t>
            </a:r>
            <a:r>
              <a:rPr lang="cs-CZ" sz="2000" dirty="0" smtClean="0"/>
              <a:t>,</a:t>
            </a:r>
          </a:p>
          <a:p>
            <a:pPr algn="just"/>
            <a:endParaRPr lang="cs-CZ" sz="2000" dirty="0"/>
          </a:p>
          <a:p>
            <a:pPr marL="457200" indent="-457200" algn="just">
              <a:buAutoNum type="arabicPeriod"/>
            </a:pPr>
            <a:r>
              <a:rPr lang="cs-CZ" sz="2000" dirty="0" smtClean="0"/>
              <a:t>lékař</a:t>
            </a:r>
            <a:r>
              <a:rPr lang="cs-CZ" sz="2000" dirty="0"/>
              <a:t>, který běžně v klinické praxi popisuje na monitoru rentgenové snímky, pokud </a:t>
            </a:r>
            <a:r>
              <a:rPr lang="cs-CZ" sz="2000" dirty="0" smtClean="0"/>
              <a:t>se jedná </a:t>
            </a:r>
            <a:r>
              <a:rPr lang="cs-CZ" sz="2000" dirty="0"/>
              <a:t>o zkoušku provozní stálosti spočívající v kontrole příslušného diagnostického </a:t>
            </a:r>
            <a:r>
              <a:rPr lang="cs-CZ" sz="2000" dirty="0" smtClean="0"/>
              <a:t>monitoru v </a:t>
            </a:r>
            <a:r>
              <a:rPr lang="cs-CZ" sz="2000" dirty="0"/>
              <a:t>radiodiagnostice, </a:t>
            </a:r>
            <a:r>
              <a:rPr lang="cs-CZ" sz="2000" dirty="0" smtClean="0"/>
              <a:t>nebo</a:t>
            </a:r>
          </a:p>
          <a:p>
            <a:pPr marL="457200" indent="-457200" algn="just">
              <a:buAutoNum type="arabicPeriod"/>
            </a:pPr>
            <a:r>
              <a:rPr lang="cs-CZ" sz="2000" dirty="0" smtClean="0"/>
              <a:t>radiologický </a:t>
            </a:r>
            <a:r>
              <a:rPr lang="cs-CZ" sz="2000" dirty="0"/>
              <a:t>asistent, který v klinické praxi zdroj ionizujícího záření používá, pokud </a:t>
            </a:r>
            <a:r>
              <a:rPr lang="cs-CZ" sz="2000" dirty="0" smtClean="0"/>
              <a:t>se jedná </a:t>
            </a:r>
            <a:r>
              <a:rPr lang="cs-CZ" sz="2000" dirty="0"/>
              <a:t>o zkoušku provozní stálosti zdroje ionizujícího záření </a:t>
            </a:r>
            <a:r>
              <a:rPr lang="cs-CZ" sz="2000" dirty="0" smtClean="0"/>
              <a:t>používaného </a:t>
            </a:r>
            <a:r>
              <a:rPr lang="cs-CZ" sz="2000" dirty="0"/>
              <a:t>ve </a:t>
            </a:r>
            <a:r>
              <a:rPr lang="cs-CZ" sz="2000" dirty="0" smtClean="0"/>
              <a:t>výpočetní tomografii,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71966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564208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rgbClr val="00B050"/>
                </a:solidFill>
              </a:rPr>
              <a:t>Vizuální kontrola </a:t>
            </a:r>
            <a:r>
              <a:rPr lang="cs-CZ" b="1" dirty="0" err="1" smtClean="0">
                <a:solidFill>
                  <a:srgbClr val="00B050"/>
                </a:solidFill>
              </a:rPr>
              <a:t>diag</a:t>
            </a:r>
            <a:r>
              <a:rPr lang="cs-CZ" b="1" dirty="0" smtClean="0">
                <a:solidFill>
                  <a:srgbClr val="00B050"/>
                </a:solidFill>
              </a:rPr>
              <a:t>. monitoru</a:t>
            </a:r>
            <a:endParaRPr lang="cs-CZ" b="1" dirty="0">
              <a:solidFill>
                <a:srgbClr val="00B05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38846"/>
            <a:ext cx="5976664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073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cs-CZ" sz="4000" b="1" dirty="0">
                <a:solidFill>
                  <a:srgbClr val="00B050"/>
                </a:solidFill>
              </a:rPr>
              <a:t>Rozlišení stupňů šedi diagnostického </a:t>
            </a:r>
            <a:r>
              <a:rPr lang="cs-CZ" sz="4000" b="1" dirty="0" smtClean="0">
                <a:solidFill>
                  <a:srgbClr val="00B050"/>
                </a:solidFill>
              </a:rPr>
              <a:t>monitoru – měření jasu</a:t>
            </a:r>
            <a:endParaRPr lang="cs-CZ" b="1" dirty="0"/>
          </a:p>
        </p:txBody>
      </p:sp>
      <p:pic>
        <p:nvPicPr>
          <p:cNvPr id="13" name="Zástupný symbol pro obsah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089" y="1556792"/>
            <a:ext cx="5184576" cy="5184576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7" y="1556792"/>
            <a:ext cx="5184576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72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cs-CZ" sz="3600" b="1" dirty="0" smtClean="0">
                <a:solidFill>
                  <a:srgbClr val="00B050"/>
                </a:solidFill>
              </a:rPr>
              <a:t>Homogenita</a:t>
            </a:r>
            <a:endParaRPr lang="cs-CZ" sz="3600" b="1" dirty="0">
              <a:solidFill>
                <a:srgbClr val="00B05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908720"/>
            <a:ext cx="5791373" cy="5791373"/>
          </a:xfrm>
        </p:spPr>
      </p:pic>
    </p:spTree>
    <p:extLst>
      <p:ext uri="{BB962C8B-B14F-4D97-AF65-F5344CB8AC3E}">
        <p14:creationId xmlns:p14="http://schemas.microsoft.com/office/powerpoint/2010/main" val="24955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b="1" dirty="0" smtClean="0"/>
              <a:t>Minimální rozsah a četnost zkoušek provozní stálosti dle doporučení SÚJB</a:t>
            </a:r>
            <a:endParaRPr lang="cs-CZ" sz="36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Skiaskopická zařízení </a:t>
            </a:r>
          </a:p>
          <a:p>
            <a:r>
              <a:rPr lang="cs-CZ" sz="2800" dirty="0" smtClean="0"/>
              <a:t>Vizuální a funkční kontrola – Průběžně</a:t>
            </a:r>
          </a:p>
          <a:p>
            <a:r>
              <a:rPr lang="cs-CZ" sz="2800" dirty="0" smtClean="0"/>
              <a:t>Soulad radiačního pole a receptoru obrazu – Měsíčně/Čtvrtletně</a:t>
            </a:r>
          </a:p>
          <a:p>
            <a:r>
              <a:rPr lang="cs-CZ" sz="2800" dirty="0" smtClean="0"/>
              <a:t>Artefakty a stabilita obrazu – Denně</a:t>
            </a:r>
          </a:p>
          <a:p>
            <a:r>
              <a:rPr lang="cs-CZ" sz="2800" dirty="0" smtClean="0"/>
              <a:t>Rozlišení při nízkém a vysokém kontrastu - Čtvrtletně</a:t>
            </a:r>
          </a:p>
          <a:p>
            <a:r>
              <a:rPr lang="cs-CZ" sz="2800" dirty="0" smtClean="0"/>
              <a:t>Test AERC – Čtvrtletně </a:t>
            </a:r>
          </a:p>
          <a:p>
            <a:pPr marL="457200" lvl="1" indent="0">
              <a:buNone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41853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Velikost pole skiaskopického obrazu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" y="1484784"/>
            <a:ext cx="5095875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583" y="1484784"/>
            <a:ext cx="3611610" cy="349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2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b="1" dirty="0" smtClean="0"/>
              <a:t>Minimální rozsah a četnost zkoušek provozní stálosti dle doporučení SÚJB</a:t>
            </a:r>
            <a:endParaRPr lang="cs-CZ" sz="36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Skiagrafická filmová pracoviště</a:t>
            </a:r>
          </a:p>
          <a:p>
            <a:r>
              <a:rPr lang="cs-CZ" dirty="0" smtClean="0"/>
              <a:t>Vizuální a funkční kontrola – Průběžně</a:t>
            </a:r>
          </a:p>
          <a:p>
            <a:r>
              <a:rPr lang="cs-CZ" dirty="0" smtClean="0"/>
              <a:t>Senzitometrie – Denně</a:t>
            </a:r>
          </a:p>
          <a:p>
            <a:r>
              <a:rPr lang="cs-CZ" dirty="0" smtClean="0"/>
              <a:t>Soulad radiačního pole a světelného pole – Měsíčně/Čtvrtletně</a:t>
            </a:r>
          </a:p>
          <a:p>
            <a:r>
              <a:rPr lang="cs-CZ" dirty="0" smtClean="0"/>
              <a:t>Soulad radiačního pole a receptoru obrazu – Měsíčně/Čtvrtletně</a:t>
            </a:r>
          </a:p>
          <a:p>
            <a:r>
              <a:rPr lang="cs-CZ" dirty="0" smtClean="0"/>
              <a:t>Stálost optické hustoty – Měsíčně/Čtvrtletně</a:t>
            </a:r>
          </a:p>
          <a:p>
            <a:r>
              <a:rPr lang="cs-CZ" dirty="0" smtClean="0"/>
              <a:t>Homogenita snímku – Čtvrtletně</a:t>
            </a:r>
          </a:p>
          <a:p>
            <a:r>
              <a:rPr lang="cs-CZ" dirty="0" smtClean="0"/>
              <a:t>Rozlišení při vysokém kontrastu – Čtvrtletně</a:t>
            </a:r>
          </a:p>
          <a:p>
            <a:r>
              <a:rPr lang="cs-CZ" dirty="0" smtClean="0"/>
              <a:t>Test AEC - Pololetně</a:t>
            </a:r>
          </a:p>
          <a:p>
            <a:r>
              <a:rPr lang="cs-CZ" dirty="0" smtClean="0"/>
              <a:t>Kontakt mezi zesilující folií a filmem  - Pololetně</a:t>
            </a:r>
          </a:p>
          <a:p>
            <a:r>
              <a:rPr lang="cs-CZ" dirty="0" err="1" smtClean="0"/>
              <a:t>Světlotěsnost</a:t>
            </a:r>
            <a:r>
              <a:rPr lang="cs-CZ" dirty="0" smtClean="0"/>
              <a:t> kazet – Ročně</a:t>
            </a:r>
          </a:p>
          <a:p>
            <a:r>
              <a:rPr lang="cs-CZ" dirty="0" smtClean="0"/>
              <a:t>Relativní citlivost systému kazeta – zesilující folie</a:t>
            </a:r>
          </a:p>
          <a:p>
            <a:r>
              <a:rPr lang="cs-CZ" dirty="0" err="1" smtClean="0"/>
              <a:t>Světlotěsnost</a:t>
            </a:r>
            <a:r>
              <a:rPr lang="cs-CZ" dirty="0" smtClean="0"/>
              <a:t> temné komory – Ročně</a:t>
            </a:r>
          </a:p>
          <a:p>
            <a:r>
              <a:rPr lang="cs-CZ" dirty="0" smtClean="0"/>
              <a:t>Ochrana osvětlení temné komory – Ročně</a:t>
            </a:r>
          </a:p>
          <a:p>
            <a:r>
              <a:rPr lang="cs-CZ" dirty="0" smtClean="0"/>
              <a:t>Jas a homogenita jasu </a:t>
            </a:r>
            <a:r>
              <a:rPr lang="cs-CZ" dirty="0" err="1" smtClean="0"/>
              <a:t>negatoskopu</a:t>
            </a:r>
            <a:r>
              <a:rPr lang="cs-CZ" dirty="0" smtClean="0"/>
              <a:t> – Ročně</a:t>
            </a:r>
          </a:p>
          <a:p>
            <a:r>
              <a:rPr lang="cs-CZ" dirty="0" smtClean="0"/>
              <a:t>Osvětlení místnosti - Ročně</a:t>
            </a:r>
          </a:p>
          <a:p>
            <a:pPr marL="0" indent="0">
              <a:buNone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8198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95936" y="274638"/>
            <a:ext cx="4690864" cy="1143000"/>
          </a:xfrm>
        </p:spPr>
        <p:txBody>
          <a:bodyPr/>
          <a:lstStyle/>
          <a:p>
            <a:r>
              <a:rPr lang="cs-CZ" dirty="0" smtClean="0">
                <a:solidFill>
                  <a:srgbClr val="00B050"/>
                </a:solidFill>
              </a:rPr>
              <a:t>Senzitometrie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52993" y="403391"/>
            <a:ext cx="4896543" cy="6915314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3673663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720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85" y="1447800"/>
            <a:ext cx="4905229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06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485162" y="58614"/>
            <a:ext cx="8229600" cy="634082"/>
          </a:xfrm>
        </p:spPr>
        <p:txBody>
          <a:bodyPr>
            <a:normAutofit/>
          </a:bodyPr>
          <a:lstStyle/>
          <a:p>
            <a:r>
              <a:rPr lang="cs-CZ" sz="3200" dirty="0" smtClean="0"/>
              <a:t>Protokol ze zkoušky provozní stálosti - skiagrafie</a:t>
            </a:r>
            <a:endParaRPr lang="cs-CZ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3183"/>
            <a:ext cx="9081895" cy="60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170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19250"/>
            <a:ext cx="9144000" cy="328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/>
              <a:t>Protokol ze zkoušky provozní stálosti - </a:t>
            </a:r>
            <a:r>
              <a:rPr lang="cs-CZ" sz="3200" dirty="0" smtClean="0"/>
              <a:t>skiaskopie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330149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r>
              <a:rPr lang="cs-CZ" b="1" u="sng" dirty="0" smtClean="0">
                <a:solidFill>
                  <a:srgbClr val="00B050"/>
                </a:solidFill>
              </a:rPr>
              <a:t/>
            </a:r>
            <a:br>
              <a:rPr lang="cs-CZ" b="1" u="sng" dirty="0" smtClean="0">
                <a:solidFill>
                  <a:srgbClr val="00B050"/>
                </a:solidFill>
              </a:rPr>
            </a:br>
            <a:r>
              <a:rPr lang="cs-CZ" b="1" u="sng" dirty="0" smtClean="0">
                <a:solidFill>
                  <a:srgbClr val="00B050"/>
                </a:solidFill>
              </a:rPr>
              <a:t>(§ 32 </a:t>
            </a:r>
            <a:r>
              <a:rPr lang="cs-CZ" b="1" u="sng" dirty="0">
                <a:solidFill>
                  <a:srgbClr val="00B050"/>
                </a:solidFill>
              </a:rPr>
              <a:t>vyhlášky č. </a:t>
            </a:r>
            <a:r>
              <a:rPr lang="cs-CZ" b="1" u="sng" dirty="0" smtClean="0">
                <a:solidFill>
                  <a:srgbClr val="00B050"/>
                </a:solidFill>
              </a:rPr>
              <a:t>422/2016 </a:t>
            </a:r>
            <a:r>
              <a:rPr lang="cs-CZ" b="1" u="sng" dirty="0">
                <a:solidFill>
                  <a:srgbClr val="00B050"/>
                </a:solidFill>
              </a:rPr>
              <a:t>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 smtClean="0"/>
          </a:p>
        </p:txBody>
      </p:sp>
      <p:sp>
        <p:nvSpPr>
          <p:cNvPr id="4" name="Obdélník 3"/>
          <p:cNvSpPr/>
          <p:nvPr/>
        </p:nvSpPr>
        <p:spPr>
          <a:xfrm>
            <a:off x="179512" y="1844824"/>
            <a:ext cx="8712968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2200" dirty="0" smtClean="0"/>
              <a:t>Zkoušky </a:t>
            </a:r>
            <a:r>
              <a:rPr lang="cs-CZ" sz="2200" dirty="0"/>
              <a:t>provozní stálosti zdroje ionizujícího záření používaného při lékařském ozáření </a:t>
            </a:r>
            <a:r>
              <a:rPr lang="cs-CZ" sz="2200" dirty="0" smtClean="0"/>
              <a:t>musí provádět</a:t>
            </a:r>
          </a:p>
          <a:p>
            <a:pPr algn="just"/>
            <a:endParaRPr lang="cs-CZ" sz="2200" dirty="0"/>
          </a:p>
          <a:p>
            <a:pPr marL="342900" indent="-342900" algn="just">
              <a:buAutoNum type="alphaLcParenR"/>
            </a:pPr>
            <a:r>
              <a:rPr lang="cs-CZ" sz="2200" dirty="0" smtClean="0"/>
              <a:t>u </a:t>
            </a:r>
            <a:r>
              <a:rPr lang="cs-CZ" sz="2200" dirty="0"/>
              <a:t>zkoušky, pro kterou je stanovena četnost vyšší než měsíční</a:t>
            </a:r>
            <a:r>
              <a:rPr lang="cs-CZ" sz="2200" dirty="0" smtClean="0"/>
              <a:t>,</a:t>
            </a:r>
          </a:p>
          <a:p>
            <a:pPr algn="just"/>
            <a:endParaRPr lang="cs-CZ" sz="2200" dirty="0"/>
          </a:p>
          <a:p>
            <a:pPr marL="457200" indent="-457200" algn="just">
              <a:buAutoNum type="arabicPeriod"/>
            </a:pPr>
            <a:r>
              <a:rPr lang="cs-CZ" sz="2200" dirty="0" smtClean="0"/>
              <a:t>lékař</a:t>
            </a:r>
            <a:r>
              <a:rPr lang="cs-CZ" sz="2200" dirty="0"/>
              <a:t>, který běžně v klinické praxi popisuje na monitoru rentgenové snímky, pokud </a:t>
            </a:r>
            <a:r>
              <a:rPr lang="cs-CZ" sz="2200" dirty="0" smtClean="0"/>
              <a:t>se jedná </a:t>
            </a:r>
            <a:r>
              <a:rPr lang="cs-CZ" sz="2200" dirty="0"/>
              <a:t>o zkoušku provozní stálosti spočívající v kontrole příslušného diagnostického </a:t>
            </a:r>
            <a:r>
              <a:rPr lang="cs-CZ" sz="2200" dirty="0" smtClean="0"/>
              <a:t>monitoru v </a:t>
            </a:r>
            <a:r>
              <a:rPr lang="cs-CZ" sz="2200" dirty="0"/>
              <a:t>radiodiagnostice, </a:t>
            </a:r>
            <a:r>
              <a:rPr lang="cs-CZ" sz="2200" dirty="0" smtClean="0"/>
              <a:t>nebo</a:t>
            </a:r>
          </a:p>
          <a:p>
            <a:pPr marL="457200" indent="-457200" algn="just">
              <a:buAutoNum type="arabicPeriod"/>
            </a:pPr>
            <a:r>
              <a:rPr lang="cs-CZ" sz="2200" dirty="0" smtClean="0"/>
              <a:t>radiologický </a:t>
            </a:r>
            <a:r>
              <a:rPr lang="cs-CZ" sz="2200" dirty="0"/>
              <a:t>asistent, který v klinické praxi zdroj ionizujícího záření používá, pokud </a:t>
            </a:r>
            <a:r>
              <a:rPr lang="cs-CZ" sz="2200" dirty="0" smtClean="0"/>
              <a:t>se jedná </a:t>
            </a:r>
            <a:r>
              <a:rPr lang="cs-CZ" sz="2200" dirty="0"/>
              <a:t>o zkoušku provozní stálosti zdroje ionizujícího záření </a:t>
            </a:r>
            <a:r>
              <a:rPr lang="cs-CZ" sz="2200" dirty="0" smtClean="0"/>
              <a:t>používaného </a:t>
            </a:r>
            <a:r>
              <a:rPr lang="cs-CZ" sz="2200" dirty="0"/>
              <a:t>ve </a:t>
            </a:r>
            <a:r>
              <a:rPr lang="cs-CZ" sz="2200" dirty="0" smtClean="0"/>
              <a:t>výpočetní tomografii,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3393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Nápravná opatření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 smtClean="0"/>
              <a:t>V případě překročení tolerancí opakovat měření,</a:t>
            </a:r>
          </a:p>
          <a:p>
            <a:pPr algn="just"/>
            <a:r>
              <a:rPr lang="cs-CZ" dirty="0" smtClean="0"/>
              <a:t>V případě opětovného překročení tolerancí se musí zjistit </a:t>
            </a:r>
            <a:r>
              <a:rPr lang="cs-CZ" dirty="0"/>
              <a:t>příčina a </a:t>
            </a:r>
            <a:r>
              <a:rPr lang="cs-CZ" b="1" dirty="0"/>
              <a:t>provést příslušná nápravná opatření.</a:t>
            </a:r>
            <a:endParaRPr lang="cs-CZ" b="1" dirty="0" smtClean="0"/>
          </a:p>
          <a:p>
            <a:endParaRPr lang="cs-CZ" dirty="0"/>
          </a:p>
          <a:p>
            <a:pPr marL="0" indent="0" algn="just">
              <a:buNone/>
            </a:pPr>
            <a:r>
              <a:rPr lang="cs-CZ" dirty="0" smtClean="0"/>
              <a:t>Nápravná opatření u jednotlivých testů jsou popsány v Doporučení SÚJB.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6530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Doporučení SÚJB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0" lvl="1" indent="0">
              <a:buNone/>
            </a:pPr>
            <a:r>
              <a:rPr lang="cs-CZ" sz="3600" b="1" dirty="0"/>
              <a:t>Expoziční index</a:t>
            </a:r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Cíl zkoušky:</a:t>
            </a:r>
            <a:r>
              <a:rPr lang="cs-CZ" i="1" dirty="0"/>
              <a:t>	</a:t>
            </a:r>
            <a:r>
              <a:rPr lang="cs-CZ" dirty="0"/>
              <a:t>Průběžně kontrolovat správné nastavení expozičních parametrů vzhledem k typu vyšetření. 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Postup zkoušky:</a:t>
            </a:r>
            <a:r>
              <a:rPr lang="cs-CZ" dirty="0"/>
              <a:t>	Po vyhodnocení každého snímku ve čtecím zařízení radiologický asistent zkontroluje, zda je expoziční index v intervalu doporučeném výrobcem.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Nápravné opatření:</a:t>
            </a:r>
            <a:r>
              <a:rPr lang="cs-CZ" dirty="0">
                <a:solidFill>
                  <a:srgbClr val="FF0000"/>
                </a:solidFill>
              </a:rPr>
              <a:t>  </a:t>
            </a:r>
            <a:r>
              <a:rPr lang="cs-CZ" dirty="0"/>
              <a:t>V případě dlouhodobého nedodržování doporučeného intervalu pro expoziční index, pracoviště požádá radiologického fyzika o prošetření, případně o zjednání nápravy.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Frekvence: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/>
              <a:t>	u každého snímku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Provádí:</a:t>
            </a:r>
            <a:r>
              <a:rPr lang="cs-CZ" i="1" dirty="0"/>
              <a:t>	</a:t>
            </a:r>
            <a:r>
              <a:rPr lang="cs-CZ" dirty="0"/>
              <a:t>radiologický asistent.</a:t>
            </a:r>
            <a:endParaRPr lang="cs-CZ" sz="36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65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 SÚJB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0" lvl="1" indent="0">
              <a:buNone/>
            </a:pPr>
            <a:r>
              <a:rPr lang="cs-CZ" b="1" dirty="0"/>
              <a:t>Vymazání kazet </a:t>
            </a:r>
            <a:endParaRPr lang="cs-CZ" sz="3200" b="1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Cíl zkoušky:</a:t>
            </a:r>
            <a:r>
              <a:rPr lang="cs-CZ" dirty="0"/>
              <a:t>	Odstranění šumu způsobeného expozicí z pozadí nebo zbytkového signálu předchozí expozice při nepravidelném používáním jednotlivých kazet.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Postup zkoušky:</a:t>
            </a:r>
            <a:r>
              <a:rPr lang="cs-CZ" i="1" dirty="0"/>
              <a:t>	</a:t>
            </a:r>
            <a:r>
              <a:rPr lang="cs-CZ" dirty="0"/>
              <a:t>Aktivuje se funkce mazání podle návodu od výrobce.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Požadavky:</a:t>
            </a:r>
            <a:r>
              <a:rPr lang="cs-CZ" dirty="0"/>
              <a:t>	Po vymazání nesmí být na obraze patrné žádné stíny nebo artefakty.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Frekvence: </a:t>
            </a:r>
            <a:r>
              <a:rPr lang="cs-CZ" dirty="0"/>
              <a:t>	měsíčně u všech kazet používaných v klinickém provozu</a:t>
            </a:r>
            <a:endParaRPr lang="cs-CZ" sz="3600" dirty="0"/>
          </a:p>
          <a:p>
            <a:pPr marL="0" indent="0">
              <a:buNone/>
            </a:pPr>
            <a:r>
              <a:rPr lang="cs-CZ" i="1" dirty="0">
                <a:solidFill>
                  <a:srgbClr val="FF0000"/>
                </a:solidFill>
              </a:rPr>
              <a:t>Provádí:</a:t>
            </a:r>
            <a:r>
              <a:rPr lang="cs-CZ" dirty="0"/>
              <a:t>	osoba pověřená vedoucím radiologickým asistentem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76160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Doporučení SÚJB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472608"/>
          </a:xfrm>
        </p:spPr>
        <p:txBody>
          <a:bodyPr>
            <a:normAutofit/>
          </a:bodyPr>
          <a:lstStyle/>
          <a:p>
            <a:r>
              <a:rPr lang="cs-CZ" sz="2400" dirty="0">
                <a:hlinkClick r:id="rId2"/>
              </a:rPr>
              <a:t>https://www.sujb.cz/radiacni-ochrana/lekarske-ozareni/doporuceni-sujb-tykajici-se-radiodiagnostiky/</a:t>
            </a:r>
            <a:endParaRPr lang="cs-CZ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888"/>
            <a:ext cx="9144000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4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996952"/>
            <a:ext cx="8229600" cy="1143000"/>
          </a:xfrm>
        </p:spPr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9558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r>
              <a:rPr lang="cs-CZ" b="1" u="sng" dirty="0" smtClean="0">
                <a:solidFill>
                  <a:srgbClr val="00B050"/>
                </a:solidFill>
              </a:rPr>
              <a:t/>
            </a:r>
            <a:br>
              <a:rPr lang="cs-CZ" b="1" u="sng" dirty="0" smtClean="0">
                <a:solidFill>
                  <a:srgbClr val="00B050"/>
                </a:solidFill>
              </a:rPr>
            </a:br>
            <a:r>
              <a:rPr lang="cs-CZ" b="1" u="sng" dirty="0" smtClean="0">
                <a:solidFill>
                  <a:srgbClr val="00B050"/>
                </a:solidFill>
              </a:rPr>
              <a:t>(§ 32 </a:t>
            </a:r>
            <a:r>
              <a:rPr lang="cs-CZ" b="1" u="sng" dirty="0">
                <a:solidFill>
                  <a:srgbClr val="00B050"/>
                </a:solidFill>
              </a:rPr>
              <a:t>vyhlášky č. </a:t>
            </a:r>
            <a:r>
              <a:rPr lang="cs-CZ" b="1" u="sng" dirty="0" smtClean="0">
                <a:solidFill>
                  <a:srgbClr val="00B050"/>
                </a:solidFill>
              </a:rPr>
              <a:t>422/2016 </a:t>
            </a:r>
            <a:r>
              <a:rPr lang="cs-CZ" b="1" u="sng" dirty="0">
                <a:solidFill>
                  <a:srgbClr val="00B050"/>
                </a:solidFill>
              </a:rPr>
              <a:t>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 smtClean="0"/>
          </a:p>
        </p:txBody>
      </p:sp>
      <p:sp>
        <p:nvSpPr>
          <p:cNvPr id="4" name="Obdélník 3"/>
          <p:cNvSpPr/>
          <p:nvPr/>
        </p:nvSpPr>
        <p:spPr>
          <a:xfrm>
            <a:off x="179512" y="1844824"/>
            <a:ext cx="871296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2000" dirty="0"/>
              <a:t> </a:t>
            </a:r>
            <a:endParaRPr lang="cs-CZ" sz="2200" dirty="0"/>
          </a:p>
          <a:p>
            <a:pPr algn="just"/>
            <a:r>
              <a:rPr lang="cs-CZ" sz="2200" dirty="0" smtClean="0"/>
              <a:t> </a:t>
            </a:r>
            <a:r>
              <a:rPr lang="cs-CZ" sz="2200" dirty="0"/>
              <a:t>u zkoušky, pro kterou je stanovena četnost měsíční nebo vyšší</a:t>
            </a:r>
            <a:r>
              <a:rPr lang="cs-CZ" sz="2200" dirty="0" smtClean="0"/>
              <a:t>,</a:t>
            </a:r>
          </a:p>
          <a:p>
            <a:pPr algn="just"/>
            <a:endParaRPr lang="cs-CZ" sz="2200" dirty="0"/>
          </a:p>
          <a:p>
            <a:pPr algn="just"/>
            <a:r>
              <a:rPr lang="cs-CZ" sz="2200" dirty="0" smtClean="0"/>
              <a:t>1. zdravotnický </a:t>
            </a:r>
            <a:r>
              <a:rPr lang="cs-CZ" sz="2200" dirty="0"/>
              <a:t>pracovník, který v klinické praxi zdroj ionizujícího záření </a:t>
            </a:r>
            <a:r>
              <a:rPr lang="cs-CZ" sz="2200" dirty="0" smtClean="0"/>
              <a:t>používá, pokud </a:t>
            </a:r>
            <a:r>
              <a:rPr lang="cs-CZ" sz="2200" dirty="0"/>
              <a:t>se jedná o zkoušku provozní stálosti zdroje ionizujícího záření </a:t>
            </a:r>
            <a:r>
              <a:rPr lang="cs-CZ" sz="2200" dirty="0" smtClean="0"/>
              <a:t>používaného v </a:t>
            </a:r>
            <a:r>
              <a:rPr lang="cs-CZ" sz="2200" dirty="0"/>
              <a:t>intervenční radiologii, zubní radiodiagnostice, skiaskopii nebo kostní d</a:t>
            </a:r>
            <a:r>
              <a:rPr lang="cs-CZ" sz="2200" dirty="0" smtClean="0"/>
              <a:t>enzitometrii, nebo</a:t>
            </a:r>
          </a:p>
          <a:p>
            <a:pPr algn="just"/>
            <a:endParaRPr lang="cs-CZ" sz="2200" dirty="0"/>
          </a:p>
          <a:p>
            <a:pPr algn="just"/>
            <a:r>
              <a:rPr lang="cs-CZ" sz="2200" dirty="0"/>
              <a:t>2. radiologický asistent, který v klinické praxi zdroj ionizujícího záření používá, pokud </a:t>
            </a:r>
            <a:r>
              <a:rPr lang="cs-CZ" sz="2200" dirty="0" smtClean="0"/>
              <a:t>se jedná </a:t>
            </a:r>
            <a:r>
              <a:rPr lang="cs-CZ" sz="2200" dirty="0"/>
              <a:t>o zkoušku provozní stálosti zdroje ionizujícího záření používaného v </a:t>
            </a:r>
            <a:r>
              <a:rPr lang="cs-CZ" sz="2200" dirty="0" smtClean="0"/>
              <a:t>mamografii nebo </a:t>
            </a:r>
            <a:r>
              <a:rPr lang="cs-CZ" sz="2200" dirty="0"/>
              <a:t>skiagrafii, která nespočívá v kontrole diagnostického monitoru v radiodiagnostice,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3393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r>
              <a:rPr lang="cs-CZ" b="1" u="sng" dirty="0" smtClean="0">
                <a:solidFill>
                  <a:srgbClr val="00B050"/>
                </a:solidFill>
              </a:rPr>
              <a:t/>
            </a:r>
            <a:br>
              <a:rPr lang="cs-CZ" b="1" u="sng" dirty="0" smtClean="0">
                <a:solidFill>
                  <a:srgbClr val="00B050"/>
                </a:solidFill>
              </a:rPr>
            </a:br>
            <a:r>
              <a:rPr lang="cs-CZ" b="1" u="sng" dirty="0" smtClean="0">
                <a:solidFill>
                  <a:srgbClr val="00B050"/>
                </a:solidFill>
              </a:rPr>
              <a:t>(§ 32 </a:t>
            </a:r>
            <a:r>
              <a:rPr lang="cs-CZ" b="1" u="sng" dirty="0">
                <a:solidFill>
                  <a:srgbClr val="00B050"/>
                </a:solidFill>
              </a:rPr>
              <a:t>vyhlášky č. </a:t>
            </a:r>
            <a:r>
              <a:rPr lang="cs-CZ" b="1" u="sng" dirty="0" smtClean="0">
                <a:solidFill>
                  <a:srgbClr val="00B050"/>
                </a:solidFill>
              </a:rPr>
              <a:t>422/2016 </a:t>
            </a:r>
            <a:r>
              <a:rPr lang="cs-CZ" b="1" u="sng" dirty="0">
                <a:solidFill>
                  <a:srgbClr val="00B050"/>
                </a:solidFill>
              </a:rPr>
              <a:t>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 smtClean="0"/>
          </a:p>
        </p:txBody>
      </p:sp>
      <p:sp>
        <p:nvSpPr>
          <p:cNvPr id="4" name="Obdélník 3"/>
          <p:cNvSpPr/>
          <p:nvPr/>
        </p:nvSpPr>
        <p:spPr>
          <a:xfrm>
            <a:off x="179512" y="1844824"/>
            <a:ext cx="871296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2200" dirty="0"/>
              <a:t>Osobou povinnou zajistit ověřování vlastností zdroje ionizujícího záření </a:t>
            </a:r>
            <a:r>
              <a:rPr lang="cs-CZ" sz="2200" dirty="0" smtClean="0"/>
              <a:t>prostřednictvím zkoušky </a:t>
            </a:r>
            <a:r>
              <a:rPr lang="cs-CZ" sz="2200" dirty="0"/>
              <a:t>provozní stálosti, průběžné hodnocení výsledků této zkoušky a v případě nevyhovujících výsledků provedení nápravných opatření je</a:t>
            </a:r>
          </a:p>
          <a:p>
            <a:pPr algn="just"/>
            <a:r>
              <a:rPr lang="cs-CZ" sz="2200" dirty="0"/>
              <a:t>a) klinický radiologický fyzik, pokud je vyžadována jeho dostupnost podle jiného </a:t>
            </a:r>
            <a:r>
              <a:rPr lang="cs-CZ" sz="2200" dirty="0" smtClean="0"/>
              <a:t>právního předpisu</a:t>
            </a:r>
            <a:r>
              <a:rPr lang="cs-CZ" sz="2200" dirty="0"/>
              <a:t>, nebo</a:t>
            </a:r>
          </a:p>
          <a:p>
            <a:pPr algn="just"/>
            <a:r>
              <a:rPr lang="cs-CZ" sz="2200" dirty="0"/>
              <a:t>b) není-li podle jiného právního předpisu vyžadována dostupnost klinického radiologického fyzika,</a:t>
            </a:r>
          </a:p>
          <a:p>
            <a:pPr algn="just"/>
            <a:r>
              <a:rPr lang="cs-CZ" sz="2200" dirty="0" smtClean="0"/>
              <a:t>	1</a:t>
            </a:r>
            <a:r>
              <a:rPr lang="cs-CZ" sz="2200" dirty="0"/>
              <a:t>. dohlížející osoba, nakládá-li se zdrojem ionizujícího záření držitel </a:t>
            </a:r>
            <a:r>
              <a:rPr lang="cs-CZ" sz="2200" dirty="0" smtClean="0"/>
              <a:t>	povolení</a:t>
            </a:r>
            <a:r>
              <a:rPr lang="cs-CZ" sz="2200" dirty="0"/>
              <a:t>, nebo</a:t>
            </a:r>
          </a:p>
          <a:p>
            <a:pPr algn="just"/>
            <a:r>
              <a:rPr lang="cs-CZ" sz="2200" dirty="0" smtClean="0"/>
              <a:t>	2</a:t>
            </a:r>
            <a:r>
              <a:rPr lang="cs-CZ" sz="2200" dirty="0"/>
              <a:t>. osoba zajišťující radiační ochranu </a:t>
            </a:r>
            <a:r>
              <a:rPr lang="cs-CZ" sz="2200" dirty="0" err="1"/>
              <a:t>registranta</a:t>
            </a:r>
            <a:r>
              <a:rPr lang="cs-CZ" sz="2200" dirty="0"/>
              <a:t> nakládá-li se </a:t>
            </a:r>
            <a:r>
              <a:rPr lang="cs-CZ" sz="2200" dirty="0" smtClean="0"/>
              <a:t>	zdrojem ionizujícího záření </a:t>
            </a:r>
            <a:r>
              <a:rPr lang="cs-CZ" sz="2200" dirty="0" err="1" smtClean="0"/>
              <a:t>registrant</a:t>
            </a:r>
            <a:r>
              <a:rPr lang="cs-CZ" sz="2200" dirty="0"/>
              <a:t>.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45914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r>
              <a:rPr lang="cs-CZ" b="1" u="sng" dirty="0" smtClean="0">
                <a:solidFill>
                  <a:srgbClr val="00B050"/>
                </a:solidFill>
              </a:rPr>
              <a:t/>
            </a:r>
            <a:br>
              <a:rPr lang="cs-CZ" b="1" u="sng" dirty="0" smtClean="0">
                <a:solidFill>
                  <a:srgbClr val="00B050"/>
                </a:solidFill>
              </a:rPr>
            </a:br>
            <a:r>
              <a:rPr lang="cs-CZ" b="1" u="sng" dirty="0" smtClean="0">
                <a:solidFill>
                  <a:srgbClr val="00B050"/>
                </a:solidFill>
              </a:rPr>
              <a:t>(§ 32 </a:t>
            </a:r>
            <a:r>
              <a:rPr lang="cs-CZ" b="1" u="sng" dirty="0">
                <a:solidFill>
                  <a:srgbClr val="00B050"/>
                </a:solidFill>
              </a:rPr>
              <a:t>vyhlášky č. </a:t>
            </a:r>
            <a:r>
              <a:rPr lang="cs-CZ" b="1" u="sng" dirty="0" smtClean="0">
                <a:solidFill>
                  <a:srgbClr val="00B050"/>
                </a:solidFill>
              </a:rPr>
              <a:t>422/2016 </a:t>
            </a:r>
            <a:r>
              <a:rPr lang="cs-CZ" b="1" u="sng" dirty="0">
                <a:solidFill>
                  <a:srgbClr val="00B050"/>
                </a:solidFill>
              </a:rPr>
              <a:t>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 smtClean="0"/>
          </a:p>
        </p:txBody>
      </p:sp>
      <p:sp>
        <p:nvSpPr>
          <p:cNvPr id="4" name="Obdélník 3"/>
          <p:cNvSpPr/>
          <p:nvPr/>
        </p:nvSpPr>
        <p:spPr>
          <a:xfrm>
            <a:off x="179512" y="1844824"/>
            <a:ext cx="871296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s-CZ" sz="2400" dirty="0" smtClean="0"/>
              <a:t>Hodnocení </a:t>
            </a:r>
            <a:r>
              <a:rPr lang="cs-CZ" sz="2400" dirty="0"/>
              <a:t>výsledků zkoušky provozní stálosti musí být</a:t>
            </a:r>
          </a:p>
          <a:p>
            <a:pPr algn="just"/>
            <a:r>
              <a:rPr lang="cs-CZ" sz="2400" dirty="0"/>
              <a:t>a) provedeno neprodleně po jejím provedení, </a:t>
            </a:r>
          </a:p>
          <a:p>
            <a:pPr algn="just"/>
            <a:r>
              <a:rPr lang="cs-CZ" sz="2400" dirty="0"/>
              <a:t>b) písemně zaznamenáno a</a:t>
            </a:r>
          </a:p>
          <a:p>
            <a:pPr algn="just"/>
            <a:r>
              <a:rPr lang="cs-CZ" sz="2400" dirty="0"/>
              <a:t>c) předáno neprodleně rad. fyzikovi</a:t>
            </a:r>
          </a:p>
          <a:p>
            <a:pPr algn="just"/>
            <a:r>
              <a:rPr lang="cs-CZ" sz="2400" dirty="0"/>
              <a:t> </a:t>
            </a:r>
          </a:p>
          <a:p>
            <a:pPr algn="just"/>
            <a:r>
              <a:rPr lang="cs-CZ" sz="2400" dirty="0" smtClean="0"/>
              <a:t>Jsou-li </a:t>
            </a:r>
            <a:r>
              <a:rPr lang="cs-CZ" sz="2400" dirty="0"/>
              <a:t>na základě výsledků zkoušky provozní stálosti provedena nápravná opatření, </a:t>
            </a:r>
            <a:r>
              <a:rPr lang="cs-CZ" sz="2400" dirty="0" smtClean="0"/>
              <a:t>musí být </a:t>
            </a:r>
            <a:r>
              <a:rPr lang="cs-CZ" sz="2400" dirty="0"/>
              <a:t>o těchto nápravných opatřeních informováni všichni pracovníci používající v běžném </a:t>
            </a:r>
            <a:r>
              <a:rPr lang="cs-CZ" sz="2400" dirty="0" smtClean="0"/>
              <a:t>provozu zdroj </a:t>
            </a:r>
            <a:r>
              <a:rPr lang="cs-CZ" sz="2400" dirty="0"/>
              <a:t>ionizujícího záření.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53103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b="1" u="sng" dirty="0">
                <a:solidFill>
                  <a:srgbClr val="00B050"/>
                </a:solidFill>
              </a:rPr>
              <a:t>Zkouška provozní stálosti </a:t>
            </a:r>
            <a:r>
              <a:rPr lang="cs-CZ" b="1" u="sng" dirty="0" smtClean="0">
                <a:solidFill>
                  <a:srgbClr val="00B050"/>
                </a:solidFill>
              </a:rPr>
              <a:t/>
            </a:r>
            <a:br>
              <a:rPr lang="cs-CZ" b="1" u="sng" dirty="0" smtClean="0">
                <a:solidFill>
                  <a:srgbClr val="00B050"/>
                </a:solidFill>
              </a:rPr>
            </a:br>
            <a:r>
              <a:rPr lang="cs-CZ" b="1" u="sng" dirty="0" smtClean="0">
                <a:solidFill>
                  <a:srgbClr val="00B050"/>
                </a:solidFill>
              </a:rPr>
              <a:t>(§ 31 </a:t>
            </a:r>
            <a:r>
              <a:rPr lang="cs-CZ" b="1" u="sng" dirty="0">
                <a:solidFill>
                  <a:srgbClr val="00B050"/>
                </a:solidFill>
              </a:rPr>
              <a:t>vyhlášky č. </a:t>
            </a:r>
            <a:r>
              <a:rPr lang="cs-CZ" b="1" u="sng" dirty="0" smtClean="0">
                <a:solidFill>
                  <a:srgbClr val="00B050"/>
                </a:solidFill>
              </a:rPr>
              <a:t>422/2016 </a:t>
            </a:r>
            <a:r>
              <a:rPr lang="cs-CZ" b="1" u="sng" dirty="0">
                <a:solidFill>
                  <a:srgbClr val="00B050"/>
                </a:solidFill>
              </a:rPr>
              <a:t>Sb.)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algn="just"/>
            <a:r>
              <a:rPr lang="cs-CZ" sz="3000" dirty="0" smtClean="0"/>
              <a:t>Požadavek na zkoušky provozní stálosti je, aby testy byly jednoduché a měly dostatečnou vypovídající úroveň o kvalitě obrazu a radiační ochraně.</a:t>
            </a:r>
          </a:p>
          <a:p>
            <a:pPr algn="just"/>
            <a:r>
              <a:rPr lang="cs-CZ" sz="3000" dirty="0" smtClean="0"/>
              <a:t>Rozsah, metodiky, četnost a tolerance jednotlivých testů by měly vycházet z doporučení výrobce a          „Doporučení SÚJB“.</a:t>
            </a:r>
          </a:p>
          <a:p>
            <a:pPr algn="just"/>
            <a:r>
              <a:rPr lang="cs-CZ" sz="3000" dirty="0">
                <a:cs typeface="Arial" pitchFamily="34" charset="0"/>
              </a:rPr>
              <a:t>Pokud není stanoven rozsah a četnost ZPS při PZ, tak se postupuje dle doporučení SÚJB.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 smtClean="0"/>
          </a:p>
        </p:txBody>
      </p:sp>
    </p:spTree>
    <p:extLst>
      <p:ext uri="{BB962C8B-B14F-4D97-AF65-F5344CB8AC3E}">
        <p14:creationId xmlns:p14="http://schemas.microsoft.com/office/powerpoint/2010/main" val="152445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745</TotalTime>
  <Words>1354</Words>
  <Application>Microsoft Office PowerPoint</Application>
  <PresentationFormat>Předvádění na obrazovce (4:3)</PresentationFormat>
  <Paragraphs>218</Paragraphs>
  <Slides>54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54</vt:i4>
      </vt:variant>
    </vt:vector>
  </HeadingPairs>
  <TitlesOfParts>
    <vt:vector size="55" baseType="lpstr">
      <vt:lpstr>Motiv systému Office</vt:lpstr>
      <vt:lpstr>Zkoušky provozní stálosti</vt:lpstr>
      <vt:lpstr>Prezentace aplikace PowerPoint</vt:lpstr>
      <vt:lpstr>Zkouška provozní stálosti  (§ 31 vyhlášky č. 422/2016 Sb.)</vt:lpstr>
      <vt:lpstr>Zkouška provozní stálosti  (§ 31 vyhlášky č. 422/2016 Sb.)</vt:lpstr>
      <vt:lpstr>Zkouška provozní stálosti  (§ 32 vyhlášky č. 422/2016 Sb.)</vt:lpstr>
      <vt:lpstr>Zkouška provozní stálosti  (§ 32 vyhlášky č. 422/2016 Sb.)</vt:lpstr>
      <vt:lpstr>Zkouška provozní stálosti  (§ 32 vyhlášky č. 422/2016 Sb.)</vt:lpstr>
      <vt:lpstr>Zkouška provozní stálosti  (§ 32 vyhlášky č. 422/2016 Sb.)</vt:lpstr>
      <vt:lpstr>Zkouška provozní stálosti  (§ 31 vyhlášky č. 422/2016 Sb.)</vt:lpstr>
      <vt:lpstr>Zkouška provozní stálosti (ZPS)</vt:lpstr>
      <vt:lpstr>Zkouška provozní stálosti</vt:lpstr>
      <vt:lpstr>Zkouška provozní stálosti</vt:lpstr>
      <vt:lpstr>Zkouška provozní stálosti</vt:lpstr>
      <vt:lpstr>Zkouška provozní stálosti</vt:lpstr>
      <vt:lpstr>Zkouška provozní stálosti</vt:lpstr>
      <vt:lpstr>Výchozí zkouška provozní stálosti (VZPS)</vt:lpstr>
      <vt:lpstr>Následné zkoušky provozní stálosti</vt:lpstr>
      <vt:lpstr>ZPS</vt:lpstr>
      <vt:lpstr>ZPS</vt:lpstr>
      <vt:lpstr>Archivace</vt:lpstr>
      <vt:lpstr>Fantomy a pomůcky</vt:lpstr>
      <vt:lpstr>Minimální rozsah a četnost zkoušek provozní stálosti dle doporučení SÚJB</vt:lpstr>
      <vt:lpstr>Minimální rozsah a četnost zkoušek provozní stálosti dle doporučení SÚJB</vt:lpstr>
      <vt:lpstr>Doporučení SÚJB Soulad radiačního pole a světelného pole</vt:lpstr>
      <vt:lpstr>Prezentace aplikace PowerPoint</vt:lpstr>
      <vt:lpstr>Soulad radiačního pole  a světelného pole</vt:lpstr>
      <vt:lpstr>Soulad radiačního pole a světelného pole</vt:lpstr>
      <vt:lpstr>Soulad radiačního pole a receptoru obrazu</vt:lpstr>
      <vt:lpstr>Soulad radiačního pole a receptoru obrazu</vt:lpstr>
      <vt:lpstr>Kazeta na stole</vt:lpstr>
      <vt:lpstr>Nízký kontrast</vt:lpstr>
      <vt:lpstr>Vysoký kontrast a velkost pole</vt:lpstr>
      <vt:lpstr>Vysoký kontrast</vt:lpstr>
      <vt:lpstr>Minimální rozsah a četnost zkoušek provozní stálosti dle doporučení SÚJB</vt:lpstr>
      <vt:lpstr>Expoziční index</vt:lpstr>
      <vt:lpstr>Vysoký kontrast a velikost pole</vt:lpstr>
      <vt:lpstr>Prezentace aplikace PowerPoint</vt:lpstr>
      <vt:lpstr>ŠUM</vt:lpstr>
      <vt:lpstr>Minimální rozsah a četnost zkoušek provozní stálosti dle doporučení SÚJB</vt:lpstr>
      <vt:lpstr>Vizuální kontrola diag. monitoru</vt:lpstr>
      <vt:lpstr>Rozlišení stupňů šedi diagnostického monitoru – měření jasu</vt:lpstr>
      <vt:lpstr>Homogenita</vt:lpstr>
      <vt:lpstr>Minimální rozsah a četnost zkoušek provozní stálosti dle doporučení SÚJB</vt:lpstr>
      <vt:lpstr>Velikost pole skiaskopického obrazu</vt:lpstr>
      <vt:lpstr>Minimální rozsah a četnost zkoušek provozní stálosti dle doporučení SÚJB</vt:lpstr>
      <vt:lpstr>Senzitometrie</vt:lpstr>
      <vt:lpstr>Prezentace aplikace PowerPoint</vt:lpstr>
      <vt:lpstr>Protokol ze zkoušky provozní stálosti - skiagrafie</vt:lpstr>
      <vt:lpstr>Protokol ze zkoušky provozní stálosti - skiaskopie</vt:lpstr>
      <vt:lpstr>Nápravná opatření</vt:lpstr>
      <vt:lpstr>Doporučení SÚJB</vt:lpstr>
      <vt:lpstr>Doporučení SÚJB</vt:lpstr>
      <vt:lpstr>Doporučení SÚJB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Zkoušky provozní stálosti</dc:title>
  <dc:creator>Vichta Michal, Bc.</dc:creator>
  <cp:lastModifiedBy>Vítek Petr</cp:lastModifiedBy>
  <cp:revision>44</cp:revision>
  <dcterms:created xsi:type="dcterms:W3CDTF">2015-11-04T09:13:07Z</dcterms:created>
  <dcterms:modified xsi:type="dcterms:W3CDTF">2020-03-09T06:11:02Z</dcterms:modified>
</cp:coreProperties>
</file>