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9" r:id="rId5"/>
    <p:sldId id="259" r:id="rId6"/>
    <p:sldId id="257" r:id="rId7"/>
    <p:sldId id="258" r:id="rId8"/>
    <p:sldId id="260" r:id="rId9"/>
    <p:sldId id="308" r:id="rId10"/>
    <p:sldId id="262" r:id="rId11"/>
    <p:sldId id="309" r:id="rId12"/>
    <p:sldId id="310" r:id="rId13"/>
    <p:sldId id="311" r:id="rId14"/>
    <p:sldId id="263" r:id="rId15"/>
    <p:sldId id="264" r:id="rId16"/>
    <p:sldId id="297" r:id="rId17"/>
    <p:sldId id="307" r:id="rId18"/>
    <p:sldId id="299" r:id="rId19"/>
    <p:sldId id="300" r:id="rId20"/>
    <p:sldId id="298" r:id="rId21"/>
    <p:sldId id="301" r:id="rId22"/>
    <p:sldId id="302" r:id="rId23"/>
    <p:sldId id="303" r:id="rId24"/>
    <p:sldId id="290" r:id="rId25"/>
    <p:sldId id="291" r:id="rId26"/>
    <p:sldId id="292" r:id="rId27"/>
    <p:sldId id="293" r:id="rId28"/>
    <p:sldId id="294" r:id="rId29"/>
    <p:sldId id="304" r:id="rId30"/>
    <p:sldId id="305" r:id="rId31"/>
    <p:sldId id="295" r:id="rId32"/>
    <p:sldId id="275" r:id="rId33"/>
    <p:sldId id="286"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622029A-0F5D-4C27-AE83-8369BCEE5622}" type="datetimeFigureOut">
              <a:rPr lang="cs-CZ" smtClean="0"/>
              <a:t>9.3.2020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775469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622029A-0F5D-4C27-AE83-8369BCEE5622}" type="datetimeFigureOut">
              <a:rPr lang="cs-CZ" smtClean="0"/>
              <a:t>9.3.2020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250027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622029A-0F5D-4C27-AE83-8369BCEE5622}" type="datetimeFigureOut">
              <a:rPr lang="cs-CZ" smtClean="0"/>
              <a:t>9.3.2020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51563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622029A-0F5D-4C27-AE83-8369BCEE5622}" type="datetimeFigureOut">
              <a:rPr lang="cs-CZ" smtClean="0"/>
              <a:t>9.3.2020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84523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622029A-0F5D-4C27-AE83-8369BCEE5622}" type="datetimeFigureOut">
              <a:rPr lang="cs-CZ" smtClean="0"/>
              <a:t>9.3.2020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248104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622029A-0F5D-4C27-AE83-8369BCEE5622}" type="datetimeFigureOut">
              <a:rPr lang="cs-CZ" smtClean="0"/>
              <a:t>9.3.2020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4206543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622029A-0F5D-4C27-AE83-8369BCEE5622}" type="datetimeFigureOut">
              <a:rPr lang="cs-CZ" smtClean="0"/>
              <a:t>9.3.2020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133967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622029A-0F5D-4C27-AE83-8369BCEE5622}" type="datetimeFigureOut">
              <a:rPr lang="cs-CZ" smtClean="0"/>
              <a:t>9.3.2020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1950054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622029A-0F5D-4C27-AE83-8369BCEE5622}" type="datetimeFigureOut">
              <a:rPr lang="cs-CZ" smtClean="0"/>
              <a:t>9.3.2020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16082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622029A-0F5D-4C27-AE83-8369BCEE5622}" type="datetimeFigureOut">
              <a:rPr lang="cs-CZ" smtClean="0"/>
              <a:t>9.3.2020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036997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622029A-0F5D-4C27-AE83-8369BCEE5622}" type="datetimeFigureOut">
              <a:rPr lang="cs-CZ" smtClean="0"/>
              <a:t>9.3.2020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2095868-B097-4EEC-A05B-1619F4128D3C}" type="slidenum">
              <a:rPr lang="cs-CZ" smtClean="0"/>
              <a:t>‹#›</a:t>
            </a:fld>
            <a:endParaRPr lang="cs-CZ"/>
          </a:p>
        </p:txBody>
      </p:sp>
    </p:spTree>
    <p:extLst>
      <p:ext uri="{BB962C8B-B14F-4D97-AF65-F5344CB8AC3E}">
        <p14:creationId xmlns:p14="http://schemas.microsoft.com/office/powerpoint/2010/main" val="347702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2029A-0F5D-4C27-AE83-8369BCEE5622}" type="datetimeFigureOut">
              <a:rPr lang="cs-CZ" smtClean="0"/>
              <a:t>9.3.2020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95868-B097-4EEC-A05B-1619F4128D3C}" type="slidenum">
              <a:rPr lang="cs-CZ" smtClean="0"/>
              <a:t>‹#›</a:t>
            </a:fld>
            <a:endParaRPr lang="cs-CZ"/>
          </a:p>
        </p:txBody>
      </p:sp>
    </p:spTree>
    <p:extLst>
      <p:ext uri="{BB962C8B-B14F-4D97-AF65-F5344CB8AC3E}">
        <p14:creationId xmlns:p14="http://schemas.microsoft.com/office/powerpoint/2010/main" val="201324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980729"/>
            <a:ext cx="8352928" cy="3096343"/>
          </a:xfrm>
        </p:spPr>
        <p:txBody>
          <a:bodyPr>
            <a:normAutofit/>
          </a:bodyPr>
          <a:lstStyle/>
          <a:p>
            <a:pPr lvl="1" algn="ctr" rtl="0">
              <a:spcBef>
                <a:spcPct val="0"/>
              </a:spcBef>
            </a:pPr>
            <a:r>
              <a:rPr lang="cs-CZ" sz="4000" b="1" u="sng" dirty="0" smtClean="0">
                <a:latin typeface="Calibri" panose="020F0502020204030204" pitchFamily="34" charset="0"/>
              </a:rPr>
              <a:t>Druhy zkoušek zdrojů záření, termíny a podmínky jejich provádění</a:t>
            </a:r>
            <a:r>
              <a:rPr lang="cs-CZ" sz="2400" dirty="0" smtClean="0"/>
              <a:t/>
            </a:r>
            <a:br>
              <a:rPr lang="cs-CZ" sz="2400" dirty="0" smtClean="0"/>
            </a:br>
            <a:endParaRPr lang="cs-CZ" dirty="0"/>
          </a:p>
        </p:txBody>
      </p:sp>
    </p:spTree>
    <p:extLst>
      <p:ext uri="{BB962C8B-B14F-4D97-AF65-F5344CB8AC3E}">
        <p14:creationId xmlns:p14="http://schemas.microsoft.com/office/powerpoint/2010/main" val="3141210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lstStyle/>
          <a:p>
            <a:r>
              <a:rPr lang="cs-CZ" b="1" u="sng" dirty="0" smtClean="0"/>
              <a:t>Zkouška dlouhodobé stability</a:t>
            </a:r>
            <a:endParaRPr lang="cs-CZ" dirty="0"/>
          </a:p>
        </p:txBody>
      </p:sp>
      <p:sp>
        <p:nvSpPr>
          <p:cNvPr id="3" name="Zástupný symbol pro obsah 2"/>
          <p:cNvSpPr>
            <a:spLocks noGrp="1"/>
          </p:cNvSpPr>
          <p:nvPr>
            <p:ph idx="1"/>
          </p:nvPr>
        </p:nvSpPr>
        <p:spPr>
          <a:xfrm>
            <a:off x="457200" y="1412776"/>
            <a:ext cx="8229600" cy="5256584"/>
          </a:xfrm>
        </p:spPr>
        <p:txBody>
          <a:bodyPr>
            <a:normAutofit fontScale="32500" lnSpcReduction="20000"/>
          </a:bodyPr>
          <a:lstStyle/>
          <a:p>
            <a:pPr lvl="0"/>
            <a:r>
              <a:rPr lang="cs-CZ" sz="7100" dirty="0"/>
              <a:t>po údržbě, opravě nebo jiném servisním zásahu, který je důležitý z hlediska radiační ochrany a mohl by významně ovlivnit vlastnost ověřovanou při zkoušce dlouhodobé stability nebo</a:t>
            </a:r>
          </a:p>
          <a:p>
            <a:pPr lvl="0"/>
            <a:r>
              <a:rPr lang="cs-CZ" sz="7100" dirty="0"/>
              <a:t>parametr při ní ověřovaný, zejména po výměně rentgenky nebo receptoru obrazu, po servisním zásahu do systému kolimace svazku nebo do systémů určujících geometrii ozáření nebo po opravě expoziční automatiky nebo generátoru,</a:t>
            </a:r>
          </a:p>
          <a:p>
            <a:pPr lvl="0"/>
            <a:r>
              <a:rPr lang="cs-CZ" sz="7100" dirty="0"/>
              <a:t>po výměně příslušenství zdroje ionizujícího záření, které má vliv na radiační ochranu, a</a:t>
            </a:r>
          </a:p>
          <a:p>
            <a:pPr lvl="0"/>
            <a:r>
              <a:rPr lang="cs-CZ" sz="7100" dirty="0"/>
              <a:t>po odstranění závady zjištěné při zkoušce dlouhodobé stability.</a:t>
            </a:r>
          </a:p>
          <a:p>
            <a:pPr lvl="0"/>
            <a:r>
              <a:rPr lang="cs-CZ" sz="7100" dirty="0"/>
              <a:t>Zkouška dlouhodobé stability prováděná podle odstavce 1 písm. a) musí být provedena nejpozději v kalendářním měsíci, v jehož průběhu uplyne lhůta pro její provedení</a:t>
            </a:r>
            <a:r>
              <a:rPr lang="cs-CZ" sz="7100" dirty="0" smtClean="0"/>
              <a:t>.</a:t>
            </a:r>
          </a:p>
          <a:p>
            <a:pPr marL="0" lvl="0" indent="0">
              <a:buNone/>
            </a:pPr>
            <a:endParaRPr lang="cs-CZ" sz="4400" dirty="0" smtClean="0"/>
          </a:p>
          <a:p>
            <a:pPr marL="0" lvl="0" indent="0">
              <a:buNone/>
            </a:pPr>
            <a:endParaRPr lang="cs-CZ" sz="7400" dirty="0"/>
          </a:p>
          <a:p>
            <a:pPr marL="0" indent="0">
              <a:buNone/>
            </a:pPr>
            <a:r>
              <a:rPr lang="cs-CZ" sz="7400" b="1" smtClean="0"/>
              <a:t>      RTG </a:t>
            </a:r>
            <a:r>
              <a:rPr lang="cs-CZ" sz="7400" b="1" dirty="0"/>
              <a:t>přístroj, který má propadlou ZDS se nesmí používat!!</a:t>
            </a:r>
            <a:endParaRPr lang="cs-CZ" sz="7400" dirty="0"/>
          </a:p>
          <a:p>
            <a:pPr marL="0" indent="0">
              <a:buNone/>
            </a:pPr>
            <a:endParaRPr lang="cs-CZ" b="1" dirty="0" smtClean="0"/>
          </a:p>
        </p:txBody>
      </p:sp>
    </p:spTree>
    <p:extLst>
      <p:ext uri="{BB962C8B-B14F-4D97-AF65-F5344CB8AC3E}">
        <p14:creationId xmlns:p14="http://schemas.microsoft.com/office/powerpoint/2010/main" val="1879184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sz="3600" b="1" dirty="0"/>
              <a:t>Hodnocení zkoušky dlouhodobé stability</a:t>
            </a:r>
            <a:br>
              <a:rPr lang="cs-CZ" sz="3600" b="1" dirty="0"/>
            </a:br>
            <a:r>
              <a:rPr lang="cs-CZ" sz="3600" b="1" dirty="0"/>
              <a:t>a odstraňování </a:t>
            </a:r>
            <a:r>
              <a:rPr lang="cs-CZ" sz="3600" b="1" dirty="0" smtClean="0"/>
              <a:t>závad</a:t>
            </a:r>
            <a:br>
              <a:rPr lang="cs-CZ" sz="3600" b="1" dirty="0" smtClean="0"/>
            </a:br>
            <a:r>
              <a:rPr lang="cs-CZ" sz="3200" b="1" u="sng" dirty="0"/>
              <a:t>(§ </a:t>
            </a:r>
            <a:r>
              <a:rPr lang="cs-CZ" sz="3200" b="1" u="sng" dirty="0" smtClean="0"/>
              <a:t>30 </a:t>
            </a:r>
            <a:r>
              <a:rPr lang="cs-CZ" sz="3200" b="1" u="sng" dirty="0"/>
              <a:t>vyhlášky č. 422/2016 Sb.)</a:t>
            </a:r>
            <a:endParaRPr lang="cs-CZ" sz="3600" dirty="0"/>
          </a:p>
        </p:txBody>
      </p:sp>
      <p:sp>
        <p:nvSpPr>
          <p:cNvPr id="3" name="Zástupný symbol pro obsah 2"/>
          <p:cNvSpPr>
            <a:spLocks noGrp="1"/>
          </p:cNvSpPr>
          <p:nvPr>
            <p:ph idx="1"/>
          </p:nvPr>
        </p:nvSpPr>
        <p:spPr>
          <a:xfrm>
            <a:off x="457200" y="1412776"/>
            <a:ext cx="8229600" cy="5256584"/>
          </a:xfrm>
        </p:spPr>
        <p:txBody>
          <a:bodyPr>
            <a:normAutofit/>
          </a:bodyPr>
          <a:lstStyle/>
          <a:p>
            <a:pPr marL="0" indent="0">
              <a:buNone/>
            </a:pPr>
            <a:r>
              <a:rPr lang="cs-CZ" sz="2400" dirty="0"/>
              <a:t>(1) Závady zjištěné při zkoušce dlouhodobé stability se kategorizují jako velmi závažné </a:t>
            </a:r>
            <a:r>
              <a:rPr lang="cs-CZ" sz="2400" dirty="0" smtClean="0"/>
              <a:t>nebo méně </a:t>
            </a:r>
            <a:r>
              <a:rPr lang="cs-CZ" sz="2400" dirty="0"/>
              <a:t>závažné. Pravidla kategorizace závad zjištěných při zkoušce dlouhodobé stability stanoví příloha č. 12 vyhlášky 422/2016 Sb.</a:t>
            </a:r>
          </a:p>
          <a:p>
            <a:pPr marL="0" indent="0">
              <a:buNone/>
            </a:pPr>
            <a:endParaRPr lang="cs-CZ" sz="2400" dirty="0"/>
          </a:p>
          <a:p>
            <a:pPr marL="0" indent="0">
              <a:buNone/>
            </a:pPr>
            <a:r>
              <a:rPr lang="cs-CZ" sz="2400" dirty="0" smtClean="0"/>
              <a:t>(</a:t>
            </a:r>
            <a:r>
              <a:rPr lang="cs-CZ" sz="2400" dirty="0"/>
              <a:t>2) Zkouška dlouhodobé stability se </a:t>
            </a:r>
            <a:r>
              <a:rPr lang="cs-CZ" sz="2400" dirty="0" smtClean="0"/>
              <a:t>považuje za </a:t>
            </a:r>
            <a:r>
              <a:rPr lang="cs-CZ" sz="2400" dirty="0"/>
              <a:t>úspěšnou</a:t>
            </a:r>
          </a:p>
          <a:p>
            <a:pPr marL="0" indent="0">
              <a:buNone/>
            </a:pPr>
            <a:r>
              <a:rPr lang="cs-CZ" sz="2400" dirty="0" smtClean="0"/>
              <a:t>	a</a:t>
            </a:r>
            <a:r>
              <a:rPr lang="cs-CZ" sz="2400" dirty="0"/>
              <a:t>) pokud při ní nejsou zjištěny závady,</a:t>
            </a:r>
          </a:p>
          <a:p>
            <a:pPr marL="0" indent="0">
              <a:buNone/>
            </a:pPr>
            <a:r>
              <a:rPr lang="cs-CZ" sz="2400" dirty="0" smtClean="0"/>
              <a:t>	b</a:t>
            </a:r>
            <a:r>
              <a:rPr lang="cs-CZ" sz="2400" dirty="0"/>
              <a:t>) po dobu plynutí lhůty pro odstranění méně závažné </a:t>
            </a:r>
            <a:r>
              <a:rPr lang="cs-CZ" sz="2400" dirty="0" smtClean="0"/>
              <a:t>	závady </a:t>
            </a:r>
            <a:r>
              <a:rPr lang="cs-CZ" sz="2400" dirty="0"/>
              <a:t>zjištěné zkouškou </a:t>
            </a:r>
            <a:r>
              <a:rPr lang="cs-CZ" sz="2400" dirty="0" smtClean="0"/>
              <a:t>dlouhodobé stability</a:t>
            </a:r>
            <a:r>
              <a:rPr lang="cs-CZ" sz="2400" dirty="0"/>
              <a:t>, nebo</a:t>
            </a:r>
          </a:p>
          <a:p>
            <a:pPr marL="0" indent="0">
              <a:buNone/>
            </a:pPr>
            <a:r>
              <a:rPr lang="cs-CZ" sz="2400" dirty="0" smtClean="0"/>
              <a:t>	c</a:t>
            </a:r>
            <a:r>
              <a:rPr lang="cs-CZ" sz="2400" dirty="0"/>
              <a:t>) pokud při částečné zkoušce dlouhodobé stability </a:t>
            </a:r>
            <a:r>
              <a:rPr lang="cs-CZ" sz="2400" dirty="0" smtClean="0"/>
              <a:t>	provedené </a:t>
            </a:r>
            <a:r>
              <a:rPr lang="cs-CZ" sz="2400" dirty="0"/>
              <a:t>podle § 29 odst. 1 písm. f) </a:t>
            </a:r>
            <a:r>
              <a:rPr lang="cs-CZ" sz="2400" dirty="0" smtClean="0"/>
              <a:t>nebyly zjištěny 	závady</a:t>
            </a:r>
            <a:r>
              <a:rPr lang="cs-CZ" sz="2400" dirty="0"/>
              <a:t>.</a:t>
            </a:r>
          </a:p>
          <a:p>
            <a:pPr marL="0" indent="0">
              <a:buNone/>
            </a:pPr>
            <a:endParaRPr lang="cs-CZ" b="1" dirty="0" smtClean="0"/>
          </a:p>
        </p:txBody>
      </p:sp>
    </p:spTree>
    <p:extLst>
      <p:ext uri="{BB962C8B-B14F-4D97-AF65-F5344CB8AC3E}">
        <p14:creationId xmlns:p14="http://schemas.microsoft.com/office/powerpoint/2010/main" val="1607234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sz="3600" b="1" dirty="0"/>
              <a:t>Hodnocení zkoušky dlouhodobé stability</a:t>
            </a:r>
            <a:br>
              <a:rPr lang="cs-CZ" sz="3600" b="1" dirty="0"/>
            </a:br>
            <a:r>
              <a:rPr lang="cs-CZ" sz="3600" b="1" dirty="0"/>
              <a:t>a odstraňování </a:t>
            </a:r>
            <a:r>
              <a:rPr lang="cs-CZ" sz="3600" b="1" dirty="0" smtClean="0"/>
              <a:t>závad</a:t>
            </a:r>
            <a:br>
              <a:rPr lang="cs-CZ" sz="3600" b="1" dirty="0" smtClean="0"/>
            </a:br>
            <a:r>
              <a:rPr lang="cs-CZ" sz="3200" b="1" u="sng" dirty="0"/>
              <a:t>(§ </a:t>
            </a:r>
            <a:r>
              <a:rPr lang="cs-CZ" sz="3200" b="1" u="sng" dirty="0" smtClean="0"/>
              <a:t>30 </a:t>
            </a:r>
            <a:r>
              <a:rPr lang="cs-CZ" sz="3200" b="1" u="sng" dirty="0"/>
              <a:t>vyhlášky č. 422/2016 Sb.)</a:t>
            </a:r>
            <a:endParaRPr lang="cs-CZ" sz="3600" dirty="0"/>
          </a:p>
        </p:txBody>
      </p:sp>
      <p:sp>
        <p:nvSpPr>
          <p:cNvPr id="3" name="Zástupný symbol pro obsah 2"/>
          <p:cNvSpPr>
            <a:spLocks noGrp="1"/>
          </p:cNvSpPr>
          <p:nvPr>
            <p:ph idx="1"/>
          </p:nvPr>
        </p:nvSpPr>
        <p:spPr>
          <a:xfrm>
            <a:off x="457200" y="1412776"/>
            <a:ext cx="8229600" cy="5256584"/>
          </a:xfrm>
        </p:spPr>
        <p:txBody>
          <a:bodyPr>
            <a:normAutofit/>
          </a:bodyPr>
          <a:lstStyle/>
          <a:p>
            <a:pPr marL="0" indent="0">
              <a:buNone/>
            </a:pPr>
            <a:r>
              <a:rPr lang="cs-CZ" sz="2400" dirty="0"/>
              <a:t>(</a:t>
            </a:r>
            <a:r>
              <a:rPr lang="cs-CZ" sz="2400" dirty="0" smtClean="0"/>
              <a:t>3</a:t>
            </a:r>
            <a:r>
              <a:rPr lang="cs-CZ" sz="2400" dirty="0"/>
              <a:t>) Zkouška dlouhodobé stability se považuje za neúspěšnou, pokud</a:t>
            </a:r>
          </a:p>
          <a:p>
            <a:pPr marL="0" indent="0">
              <a:buNone/>
            </a:pPr>
            <a:r>
              <a:rPr lang="cs-CZ" sz="2400" dirty="0" smtClean="0"/>
              <a:t> 	a</a:t>
            </a:r>
            <a:r>
              <a:rPr lang="cs-CZ" sz="2400" dirty="0"/>
              <a:t>) při ní byla zjištěna velmi závažná závada, nebo</a:t>
            </a:r>
          </a:p>
          <a:p>
            <a:pPr marL="0" indent="0">
              <a:buNone/>
            </a:pPr>
            <a:r>
              <a:rPr lang="cs-CZ" sz="2400" dirty="0" smtClean="0"/>
              <a:t>	b</a:t>
            </a:r>
            <a:r>
              <a:rPr lang="cs-CZ" sz="2400" dirty="0"/>
              <a:t>) méně závažná závada nebyla odstraněna nebo </a:t>
            </a:r>
            <a:r>
              <a:rPr lang="cs-CZ" sz="2400" dirty="0" smtClean="0"/>
              <a:t>její 	odstranění </a:t>
            </a:r>
            <a:r>
              <a:rPr lang="cs-CZ" sz="2400" dirty="0"/>
              <a:t>nebylo potvrzeno ve </a:t>
            </a:r>
            <a:r>
              <a:rPr lang="cs-CZ" sz="2400" dirty="0" smtClean="0"/>
              <a:t>stanovené lhůtě 	úspěšnou zkouškou </a:t>
            </a:r>
            <a:r>
              <a:rPr lang="cs-CZ" sz="2400" dirty="0"/>
              <a:t>dlouhodobé stability nebo úspěšnou </a:t>
            </a:r>
            <a:r>
              <a:rPr lang="cs-CZ" sz="2400" dirty="0" smtClean="0"/>
              <a:t>	částečnou zkouškou dlouhodobé stability</a:t>
            </a:r>
            <a:r>
              <a:rPr lang="cs-CZ" sz="2400" dirty="0"/>
              <a:t>.</a:t>
            </a:r>
          </a:p>
          <a:p>
            <a:pPr marL="0" indent="0">
              <a:buNone/>
            </a:pPr>
            <a:r>
              <a:rPr lang="cs-CZ" sz="2400" dirty="0"/>
              <a:t>(4) Pokud je během zkoušky dlouhodobé stability zjištěna velmi závažná závada, osoba, </a:t>
            </a:r>
            <a:r>
              <a:rPr lang="cs-CZ" sz="2400" dirty="0" smtClean="0"/>
              <a:t>která zkoušku </a:t>
            </a:r>
            <a:r>
              <a:rPr lang="cs-CZ" sz="2400" dirty="0"/>
              <a:t>provádí, musí neprodleně sdělit písemně tuto skutečnost držiteli povolení nebo </a:t>
            </a:r>
            <a:r>
              <a:rPr lang="cs-CZ" sz="2400" dirty="0" err="1" smtClean="0"/>
              <a:t>registrantovi</a:t>
            </a:r>
            <a:r>
              <a:rPr lang="cs-CZ" sz="2400" dirty="0" smtClean="0"/>
              <a:t>  a </a:t>
            </a:r>
            <a:r>
              <a:rPr lang="cs-CZ" sz="2400" dirty="0"/>
              <a:t>klinickému radiologickému fyzikovi, pokud je vyžadována jeho dostupnost podle jiného </a:t>
            </a:r>
            <a:r>
              <a:rPr lang="cs-CZ" sz="2400" dirty="0" smtClean="0"/>
              <a:t>právního předpisu</a:t>
            </a:r>
            <a:r>
              <a:rPr lang="cs-CZ" sz="2400" dirty="0"/>
              <a:t>, a uvést ji v protokolu ze zkoušky dlouhodobé stability.</a:t>
            </a:r>
          </a:p>
          <a:p>
            <a:pPr marL="0" indent="0">
              <a:buNone/>
            </a:pPr>
            <a:endParaRPr lang="cs-CZ" b="1" dirty="0" smtClean="0"/>
          </a:p>
        </p:txBody>
      </p:sp>
    </p:spTree>
    <p:extLst>
      <p:ext uri="{BB962C8B-B14F-4D97-AF65-F5344CB8AC3E}">
        <p14:creationId xmlns:p14="http://schemas.microsoft.com/office/powerpoint/2010/main" val="1748809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sz="3600" b="1" dirty="0"/>
              <a:t>Hodnocení zkoušky dlouhodobé stability</a:t>
            </a:r>
            <a:br>
              <a:rPr lang="cs-CZ" sz="3600" b="1" dirty="0"/>
            </a:br>
            <a:r>
              <a:rPr lang="cs-CZ" sz="3600" b="1" dirty="0"/>
              <a:t>a odstraňování </a:t>
            </a:r>
            <a:r>
              <a:rPr lang="cs-CZ" sz="3600" b="1" dirty="0" smtClean="0"/>
              <a:t>závad</a:t>
            </a:r>
            <a:br>
              <a:rPr lang="cs-CZ" sz="3600" b="1" dirty="0" smtClean="0"/>
            </a:br>
            <a:r>
              <a:rPr lang="cs-CZ" sz="3200" b="1" u="sng" dirty="0"/>
              <a:t>(§ </a:t>
            </a:r>
            <a:r>
              <a:rPr lang="cs-CZ" sz="3200" b="1" u="sng" dirty="0" smtClean="0"/>
              <a:t>30 </a:t>
            </a:r>
            <a:r>
              <a:rPr lang="cs-CZ" sz="3200" b="1" u="sng" dirty="0"/>
              <a:t>vyhlášky č. 422/2016 Sb.)</a:t>
            </a:r>
            <a:endParaRPr lang="cs-CZ" sz="3600" dirty="0"/>
          </a:p>
        </p:txBody>
      </p:sp>
      <p:sp>
        <p:nvSpPr>
          <p:cNvPr id="3" name="Zástupný symbol pro obsah 2"/>
          <p:cNvSpPr>
            <a:spLocks noGrp="1"/>
          </p:cNvSpPr>
          <p:nvPr>
            <p:ph idx="1"/>
          </p:nvPr>
        </p:nvSpPr>
        <p:spPr>
          <a:xfrm>
            <a:off x="457200" y="1412776"/>
            <a:ext cx="8229600" cy="5256584"/>
          </a:xfrm>
        </p:spPr>
        <p:txBody>
          <a:bodyPr>
            <a:normAutofit fontScale="92500" lnSpcReduction="10000"/>
          </a:bodyPr>
          <a:lstStyle/>
          <a:p>
            <a:pPr marL="0" indent="0">
              <a:buNone/>
            </a:pPr>
            <a:r>
              <a:rPr lang="cs-CZ" sz="2400" dirty="0"/>
              <a:t>(5) Lhůtu pro odstranění méně závažné závady musí stanovit osoba, která provádí zkoušku dlouhodobé stability, při níž je tato závada zjištěna. Lhůtu pro odstranění méně závažné závady a provozní omezení vyplývající z této závady musí </a:t>
            </a:r>
            <a:r>
              <a:rPr lang="cs-CZ" sz="2400"/>
              <a:t>tato </a:t>
            </a:r>
            <a:r>
              <a:rPr lang="cs-CZ" sz="2400" smtClean="0"/>
              <a:t>osoba:</a:t>
            </a:r>
            <a:endParaRPr lang="cs-CZ" sz="2400" dirty="0"/>
          </a:p>
          <a:p>
            <a:pPr marL="0" indent="0">
              <a:buNone/>
            </a:pPr>
            <a:r>
              <a:rPr lang="cs-CZ" sz="2400" dirty="0" smtClean="0"/>
              <a:t>    	a</a:t>
            </a:r>
            <a:r>
              <a:rPr lang="cs-CZ" sz="2400" dirty="0"/>
              <a:t>) neprodleně po zjištění této závady sdělit držiteli povolení </a:t>
            </a:r>
            <a:r>
              <a:rPr lang="cs-CZ" sz="2400" dirty="0" smtClean="0"/>
              <a:t>	nebo </a:t>
            </a:r>
            <a:r>
              <a:rPr lang="cs-CZ" sz="2400" dirty="0" err="1" smtClean="0"/>
              <a:t>registrantovi</a:t>
            </a:r>
            <a:r>
              <a:rPr lang="cs-CZ" sz="2400" dirty="0" smtClean="0"/>
              <a:t> </a:t>
            </a:r>
            <a:r>
              <a:rPr lang="cs-CZ" sz="2400" dirty="0"/>
              <a:t>a klinickému radiologickému fyzikovi, pokud </a:t>
            </a:r>
            <a:r>
              <a:rPr lang="cs-CZ" sz="2400" dirty="0" smtClean="0"/>
              <a:t>	je vyžadována </a:t>
            </a:r>
            <a:r>
              <a:rPr lang="cs-CZ" sz="2400" dirty="0"/>
              <a:t>jeho dostupnost podle jiného právního </a:t>
            </a:r>
            <a:r>
              <a:rPr lang="cs-CZ" sz="2400" dirty="0" smtClean="0"/>
              <a:t>	předpisu</a:t>
            </a:r>
            <a:r>
              <a:rPr lang="cs-CZ" sz="2400" dirty="0"/>
              <a:t>, a</a:t>
            </a:r>
          </a:p>
          <a:p>
            <a:pPr marL="0" indent="0">
              <a:buNone/>
            </a:pPr>
            <a:r>
              <a:rPr lang="cs-CZ" sz="2400" dirty="0"/>
              <a:t>	</a:t>
            </a:r>
            <a:r>
              <a:rPr lang="cs-CZ" sz="2400" dirty="0" smtClean="0"/>
              <a:t>b</a:t>
            </a:r>
            <a:r>
              <a:rPr lang="cs-CZ" sz="2400" dirty="0"/>
              <a:t>) uvést je v protokolu ze zkoušky dlouhodobé stability.</a:t>
            </a:r>
          </a:p>
          <a:p>
            <a:pPr marL="0" indent="0">
              <a:buNone/>
            </a:pPr>
            <a:r>
              <a:rPr lang="cs-CZ" sz="2400" dirty="0"/>
              <a:t>(6) Při stanovení lhůty pro odstranění méně závažné závady musí být zohledněn charakter </a:t>
            </a:r>
            <a:r>
              <a:rPr lang="cs-CZ" sz="2400" dirty="0" smtClean="0"/>
              <a:t>zjištěné méně </a:t>
            </a:r>
            <a:r>
              <a:rPr lang="cs-CZ" sz="2400" dirty="0"/>
              <a:t>závažné závady a způsob běžného používání zdroje ionizujícího záření a jeho příslušenství, které má vliv na radiační ochranu.</a:t>
            </a:r>
          </a:p>
          <a:p>
            <a:pPr marL="0" indent="0">
              <a:buNone/>
            </a:pPr>
            <a:r>
              <a:rPr lang="cs-CZ" sz="2400" dirty="0"/>
              <a:t>(7) Lhůta pro odstranění méně závažné závady nesmí být delší než 3 měsíce a běží ode dne provedení zkoušky dlouhodobé stability, při níž byla tato závada poprvé zjištěna.</a:t>
            </a:r>
          </a:p>
          <a:p>
            <a:pPr marL="0" indent="0">
              <a:buNone/>
            </a:pPr>
            <a:endParaRPr lang="cs-CZ" b="1" dirty="0" smtClean="0"/>
          </a:p>
        </p:txBody>
      </p:sp>
    </p:spTree>
    <p:extLst>
      <p:ext uri="{BB962C8B-B14F-4D97-AF65-F5344CB8AC3E}">
        <p14:creationId xmlns:p14="http://schemas.microsoft.com/office/powerpoint/2010/main" val="34458222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smtClean="0"/>
              <a:t>Zkouška dlouhodobé stability</a:t>
            </a:r>
            <a:endParaRPr lang="cs-CZ" dirty="0"/>
          </a:p>
        </p:txBody>
      </p:sp>
      <p:sp>
        <p:nvSpPr>
          <p:cNvPr id="3" name="Zástupný symbol pro obsah 2"/>
          <p:cNvSpPr>
            <a:spLocks noGrp="1"/>
          </p:cNvSpPr>
          <p:nvPr>
            <p:ph idx="1"/>
          </p:nvPr>
        </p:nvSpPr>
        <p:spPr/>
        <p:txBody>
          <a:bodyPr>
            <a:normAutofit/>
          </a:bodyPr>
          <a:lstStyle/>
          <a:p>
            <a:pPr algn="just"/>
            <a:r>
              <a:rPr lang="cs-CZ" b="1" dirty="0"/>
              <a:t>Zkoušky dlouhodobé stability zajišťuje držitel </a:t>
            </a:r>
            <a:r>
              <a:rPr lang="cs-CZ" b="1" dirty="0" smtClean="0"/>
              <a:t>povolení</a:t>
            </a:r>
            <a:r>
              <a:rPr lang="cs-CZ" dirty="0" smtClean="0"/>
              <a:t>, který </a:t>
            </a:r>
            <a:r>
              <a:rPr lang="cs-CZ" dirty="0"/>
              <a:t>má zdroj v držení. </a:t>
            </a:r>
            <a:endParaRPr lang="cs-CZ" dirty="0" smtClean="0"/>
          </a:p>
          <a:p>
            <a:pPr algn="just"/>
            <a:r>
              <a:rPr lang="cs-CZ" dirty="0" smtClean="0"/>
              <a:t>Výsledky </a:t>
            </a:r>
            <a:r>
              <a:rPr lang="cs-CZ" dirty="0"/>
              <a:t>zkoušky dlouhodobé stability se zaznamenávají do </a:t>
            </a:r>
            <a:r>
              <a:rPr lang="cs-CZ" b="1" dirty="0"/>
              <a:t>protokolu o zkoušce</a:t>
            </a:r>
            <a:r>
              <a:rPr lang="cs-CZ" dirty="0"/>
              <a:t>, jehož kopie zasílá </a:t>
            </a:r>
            <a:r>
              <a:rPr lang="cs-CZ" dirty="0" smtClean="0"/>
              <a:t>firma</a:t>
            </a:r>
            <a:r>
              <a:rPr lang="cs-CZ" dirty="0"/>
              <a:t>, která </a:t>
            </a:r>
            <a:r>
              <a:rPr lang="cs-CZ" dirty="0" smtClean="0"/>
              <a:t>zkoušku </a:t>
            </a:r>
            <a:r>
              <a:rPr lang="cs-CZ" dirty="0"/>
              <a:t>prováděla, nejpozději </a:t>
            </a:r>
            <a:r>
              <a:rPr lang="cs-CZ" b="1" dirty="0"/>
              <a:t>do jednoho měsíce od provedení </a:t>
            </a:r>
            <a:r>
              <a:rPr lang="cs-CZ" b="1" dirty="0" smtClean="0"/>
              <a:t>zkoušky </a:t>
            </a:r>
            <a:r>
              <a:rPr lang="cs-CZ" dirty="0" smtClean="0"/>
              <a:t>na</a:t>
            </a:r>
            <a:r>
              <a:rPr lang="cs-CZ" b="1" dirty="0" smtClean="0"/>
              <a:t> SÚJB, držiteli povolení </a:t>
            </a:r>
            <a:r>
              <a:rPr lang="cs-CZ" dirty="0" smtClean="0"/>
              <a:t>případně i servisní firmě.</a:t>
            </a:r>
            <a:endParaRPr lang="cs-CZ" dirty="0"/>
          </a:p>
          <a:p>
            <a:endParaRPr lang="cs-CZ" dirty="0"/>
          </a:p>
        </p:txBody>
      </p:sp>
    </p:spTree>
    <p:extLst>
      <p:ext uri="{BB962C8B-B14F-4D97-AF65-F5344CB8AC3E}">
        <p14:creationId xmlns:p14="http://schemas.microsoft.com/office/powerpoint/2010/main" val="30536930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smtClean="0"/>
              <a:t>Zkouška dlouhodobé stability</a:t>
            </a:r>
            <a:endParaRPr lang="cs-CZ" dirty="0"/>
          </a:p>
        </p:txBody>
      </p:sp>
      <p:sp>
        <p:nvSpPr>
          <p:cNvPr id="3" name="Zástupný symbol pro obsah 2"/>
          <p:cNvSpPr>
            <a:spLocks noGrp="1"/>
          </p:cNvSpPr>
          <p:nvPr>
            <p:ph idx="1"/>
          </p:nvPr>
        </p:nvSpPr>
        <p:spPr/>
        <p:txBody>
          <a:bodyPr>
            <a:normAutofit fontScale="92500" lnSpcReduction="20000"/>
          </a:bodyPr>
          <a:lstStyle/>
          <a:p>
            <a:pPr lvl="0" algn="just"/>
            <a:r>
              <a:rPr lang="cs-CZ" b="1" dirty="0"/>
              <a:t>Provádět</a:t>
            </a:r>
            <a:r>
              <a:rPr lang="cs-CZ" dirty="0"/>
              <a:t> zkoušky dlouhodobé stability mohou jen </a:t>
            </a:r>
            <a:r>
              <a:rPr lang="cs-CZ" b="1" dirty="0"/>
              <a:t>osoby </a:t>
            </a:r>
            <a:r>
              <a:rPr lang="cs-CZ" dirty="0"/>
              <a:t>(firmy)</a:t>
            </a:r>
            <a:r>
              <a:rPr lang="cs-CZ" b="1" dirty="0"/>
              <a:t> mající příslušné povolení</a:t>
            </a:r>
            <a:r>
              <a:rPr lang="cs-CZ" dirty="0"/>
              <a:t> SÚJB a </a:t>
            </a:r>
            <a:r>
              <a:rPr lang="cs-CZ" b="1" dirty="0"/>
              <a:t>řídit jejich vykonávání</a:t>
            </a:r>
            <a:r>
              <a:rPr lang="cs-CZ" dirty="0"/>
              <a:t> mohou pouze fyzické </a:t>
            </a:r>
            <a:r>
              <a:rPr lang="cs-CZ" dirty="0" smtClean="0"/>
              <a:t>osoby </a:t>
            </a:r>
            <a:r>
              <a:rPr lang="cs-CZ" dirty="0"/>
              <a:t>se </a:t>
            </a:r>
            <a:r>
              <a:rPr lang="cs-CZ" b="1" dirty="0"/>
              <a:t>zvláštní odbornou způsobilostí</a:t>
            </a:r>
            <a:r>
              <a:rPr lang="cs-CZ" dirty="0" smtClean="0"/>
              <a:t>.</a:t>
            </a:r>
          </a:p>
          <a:p>
            <a:pPr marL="0" lvl="0" indent="0" algn="just">
              <a:buNone/>
            </a:pPr>
            <a:endParaRPr lang="cs-CZ" dirty="0"/>
          </a:p>
          <a:p>
            <a:pPr lvl="0" algn="just"/>
            <a:r>
              <a:rPr lang="cs-CZ" dirty="0"/>
              <a:t>Zkoušky dlouhodobé stability </a:t>
            </a:r>
            <a:r>
              <a:rPr lang="cs-CZ" b="1" dirty="0"/>
              <a:t>se nevztahují na nevýznamné a drobné zdroje</a:t>
            </a:r>
            <a:r>
              <a:rPr lang="cs-CZ" dirty="0"/>
              <a:t> ionizujícího </a:t>
            </a:r>
            <a:r>
              <a:rPr lang="cs-CZ" dirty="0" smtClean="0"/>
              <a:t>záření</a:t>
            </a:r>
            <a:r>
              <a:rPr lang="cs-CZ" dirty="0"/>
              <a:t>.</a:t>
            </a:r>
          </a:p>
          <a:p>
            <a:pPr marL="0" indent="0" algn="just">
              <a:buNone/>
            </a:pPr>
            <a:r>
              <a:rPr lang="cs-CZ" dirty="0"/>
              <a:t> </a:t>
            </a:r>
          </a:p>
          <a:p>
            <a:pPr marL="0" indent="0" algn="just">
              <a:buNone/>
            </a:pPr>
            <a:r>
              <a:rPr lang="cs-CZ" b="1" dirty="0"/>
              <a:t>Odpovídající rozsah zkoušky dlouhodobé stability je stanoven v protokolu o přejímací zkoušce rentgenového zařízení. </a:t>
            </a:r>
            <a:endParaRPr lang="cs-CZ" dirty="0"/>
          </a:p>
        </p:txBody>
      </p:sp>
    </p:spTree>
    <p:extLst>
      <p:ext uri="{BB962C8B-B14F-4D97-AF65-F5344CB8AC3E}">
        <p14:creationId xmlns:p14="http://schemas.microsoft.com/office/powerpoint/2010/main" val="7732850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266"/>
            <a:ext cx="8229600" cy="1143000"/>
          </a:xfrm>
        </p:spPr>
        <p:txBody>
          <a:bodyPr/>
          <a:lstStyle/>
          <a:p>
            <a:r>
              <a:rPr lang="cs-CZ" dirty="0" smtClean="0"/>
              <a:t>Zkoušené parametry</a:t>
            </a:r>
            <a:endParaRPr lang="cs-CZ" dirty="0"/>
          </a:p>
        </p:txBody>
      </p:sp>
      <p:sp>
        <p:nvSpPr>
          <p:cNvPr id="3" name="Zástupný symbol pro obsah 2"/>
          <p:cNvSpPr>
            <a:spLocks noGrp="1"/>
          </p:cNvSpPr>
          <p:nvPr>
            <p:ph idx="1"/>
          </p:nvPr>
        </p:nvSpPr>
        <p:spPr>
          <a:xfrm>
            <a:off x="467544" y="980728"/>
            <a:ext cx="8229600" cy="5877272"/>
          </a:xfrm>
        </p:spPr>
        <p:txBody>
          <a:bodyPr>
            <a:noAutofit/>
          </a:bodyPr>
          <a:lstStyle/>
          <a:p>
            <a:pPr marL="0" indent="0" hangingPunct="0">
              <a:buNone/>
            </a:pPr>
            <a:r>
              <a:rPr lang="cs-CZ" sz="2400" b="1" dirty="0">
                <a:solidFill>
                  <a:srgbClr val="00B050"/>
                </a:solidFill>
              </a:rPr>
              <a:t>Skiagrafická </a:t>
            </a:r>
            <a:r>
              <a:rPr lang="cs-CZ" sz="2400" b="1" dirty="0" smtClean="0">
                <a:solidFill>
                  <a:srgbClr val="00B050"/>
                </a:solidFill>
              </a:rPr>
              <a:t>zařízení</a:t>
            </a:r>
          </a:p>
          <a:p>
            <a:pPr marL="0" indent="0" hangingPunct="0">
              <a:buNone/>
            </a:pPr>
            <a:r>
              <a:rPr lang="cs-CZ" sz="1600" b="1" cap="all" dirty="0"/>
              <a:t>Vizuální a funkční zkoušky</a:t>
            </a:r>
          </a:p>
          <a:p>
            <a:pPr marL="0" indent="0" hangingPunct="0">
              <a:buNone/>
            </a:pPr>
            <a:r>
              <a:rPr lang="cs-CZ" sz="1600" b="1" cap="all" dirty="0"/>
              <a:t>Napětí rentgenky</a:t>
            </a:r>
          </a:p>
          <a:p>
            <a:pPr marL="0" indent="0" hangingPunct="0">
              <a:buNone/>
            </a:pPr>
            <a:r>
              <a:rPr lang="cs-CZ" sz="1600" b="1" cap="all" dirty="0" err="1"/>
              <a:t>Polotloušťka</a:t>
            </a:r>
            <a:endParaRPr lang="cs-CZ" sz="1600" b="1" cap="all" dirty="0"/>
          </a:p>
          <a:p>
            <a:pPr marL="0" indent="0" hangingPunct="0">
              <a:buNone/>
            </a:pPr>
            <a:r>
              <a:rPr lang="cs-CZ" sz="1600" b="1" cap="all" dirty="0"/>
              <a:t>Dozimetrie</a:t>
            </a:r>
          </a:p>
          <a:p>
            <a:pPr marL="0" indent="0" hangingPunct="0">
              <a:buNone/>
            </a:pPr>
            <a:r>
              <a:rPr lang="cs-CZ" sz="1600" b="1" cap="all" dirty="0" smtClean="0"/>
              <a:t>Vymezení </a:t>
            </a:r>
            <a:r>
              <a:rPr lang="cs-CZ" sz="1600" b="1" cap="all" dirty="0" err="1"/>
              <a:t>rtg</a:t>
            </a:r>
            <a:r>
              <a:rPr lang="cs-CZ" sz="1600" b="1" cap="all" dirty="0"/>
              <a:t> pole</a:t>
            </a:r>
          </a:p>
          <a:p>
            <a:pPr hangingPunct="0"/>
            <a:r>
              <a:rPr lang="cs-CZ" sz="1600" i="1" cap="all" dirty="0" smtClean="0"/>
              <a:t>Přesnost </a:t>
            </a:r>
            <a:r>
              <a:rPr lang="cs-CZ" sz="1600" i="1" cap="all" dirty="0"/>
              <a:t>světelného pole</a:t>
            </a:r>
            <a:endParaRPr lang="cs-CZ" sz="1600" b="1" i="1" cap="all" dirty="0"/>
          </a:p>
          <a:p>
            <a:pPr hangingPunct="0"/>
            <a:r>
              <a:rPr lang="cs-CZ" sz="1600" i="1" cap="all" dirty="0"/>
              <a:t>Souhlas mezi receptorem obrazu a </a:t>
            </a:r>
            <a:r>
              <a:rPr lang="cs-CZ" sz="1600" i="1" cap="all" dirty="0" err="1"/>
              <a:t>rtg</a:t>
            </a:r>
            <a:r>
              <a:rPr lang="cs-CZ" sz="1600" i="1" cap="all" dirty="0"/>
              <a:t> polem</a:t>
            </a:r>
            <a:endParaRPr lang="cs-CZ" sz="1600" b="1" i="1" cap="all" dirty="0"/>
          </a:p>
          <a:p>
            <a:pPr marL="0" indent="0" hangingPunct="0">
              <a:buNone/>
            </a:pPr>
            <a:r>
              <a:rPr lang="cs-CZ" sz="1600" b="1" cap="all" dirty="0"/>
              <a:t>Linearita a reprodukovatelnost</a:t>
            </a:r>
          </a:p>
          <a:p>
            <a:pPr hangingPunct="0"/>
            <a:r>
              <a:rPr lang="cs-CZ" sz="1600" i="1" cap="all" dirty="0"/>
              <a:t>Linearita s proudem rentgenky</a:t>
            </a:r>
            <a:endParaRPr lang="cs-CZ" sz="1600" b="1" i="1" cap="all" dirty="0"/>
          </a:p>
          <a:p>
            <a:pPr hangingPunct="0"/>
            <a:r>
              <a:rPr lang="cs-CZ" sz="1600" i="1" cap="all" dirty="0"/>
              <a:t>Linearita s expozičním časem nebo s elektrickým množstvím</a:t>
            </a:r>
            <a:endParaRPr lang="cs-CZ" sz="1600" b="1" i="1" cap="all" dirty="0"/>
          </a:p>
          <a:p>
            <a:pPr hangingPunct="0"/>
            <a:r>
              <a:rPr lang="cs-CZ" sz="1600" i="1" cap="all" dirty="0"/>
              <a:t>Reprodukovatelnost</a:t>
            </a:r>
            <a:endParaRPr lang="cs-CZ" sz="1600" b="1" i="1" cap="all" dirty="0"/>
          </a:p>
          <a:p>
            <a:pPr marL="0" indent="0" hangingPunct="0">
              <a:buNone/>
            </a:pPr>
            <a:r>
              <a:rPr lang="cs-CZ" sz="1600" b="1" cap="all" dirty="0"/>
              <a:t>Poměr zeslabení materiálu mezi pacientem a receptorem rentgenového obrazu</a:t>
            </a:r>
          </a:p>
          <a:p>
            <a:pPr marL="0" indent="0" hangingPunct="0">
              <a:buNone/>
            </a:pPr>
            <a:r>
              <a:rPr lang="cs-CZ" sz="1600" b="1" cap="all" dirty="0"/>
              <a:t>Expoziční automatika (AEC)</a:t>
            </a:r>
          </a:p>
          <a:p>
            <a:pPr hangingPunct="0"/>
            <a:r>
              <a:rPr lang="cs-CZ" sz="1600" i="1" cap="all" dirty="0"/>
              <a:t>Reprodukovatelnost AEC</a:t>
            </a:r>
            <a:endParaRPr lang="cs-CZ" sz="1600" b="1" i="1" cap="all" dirty="0"/>
          </a:p>
          <a:p>
            <a:pPr hangingPunct="0"/>
            <a:r>
              <a:rPr lang="cs-CZ" sz="1600" i="1" cap="all" dirty="0"/>
              <a:t>Kontrola AEC</a:t>
            </a:r>
            <a:endParaRPr lang="cs-CZ" sz="1600" b="1" i="1" cap="all" dirty="0"/>
          </a:p>
          <a:p>
            <a:pPr hangingPunct="0"/>
            <a:r>
              <a:rPr lang="cs-CZ" sz="1600" i="1" cap="all" dirty="0"/>
              <a:t>Variace se změnou senzoru</a:t>
            </a:r>
            <a:endParaRPr lang="cs-CZ" sz="1600" b="1" i="1" cap="all" dirty="0"/>
          </a:p>
          <a:p>
            <a:pPr marL="0" indent="0" hangingPunct="0">
              <a:buNone/>
            </a:pPr>
            <a:r>
              <a:rPr lang="cs-CZ" sz="1600" b="1" dirty="0"/>
              <a:t>SOUSEDNÍ VOLITELNÉ STUPNĚ</a:t>
            </a:r>
            <a:endParaRPr lang="cs-CZ" sz="1600" dirty="0"/>
          </a:p>
          <a:p>
            <a:pPr marL="0" indent="0" hangingPunct="0">
              <a:spcBef>
                <a:spcPts val="0"/>
              </a:spcBef>
              <a:buNone/>
            </a:pPr>
            <a:endParaRPr lang="cs-CZ" sz="2400" b="1" dirty="0"/>
          </a:p>
        </p:txBody>
      </p:sp>
    </p:spTree>
    <p:extLst>
      <p:ext uri="{BB962C8B-B14F-4D97-AF65-F5344CB8AC3E}">
        <p14:creationId xmlns:p14="http://schemas.microsoft.com/office/powerpoint/2010/main" val="4200007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266"/>
            <a:ext cx="8229600" cy="1143000"/>
          </a:xfrm>
        </p:spPr>
        <p:txBody>
          <a:bodyPr/>
          <a:lstStyle/>
          <a:p>
            <a:r>
              <a:rPr lang="cs-CZ" dirty="0" smtClean="0"/>
              <a:t>Zkoušené parametry</a:t>
            </a:r>
            <a:endParaRPr lang="cs-CZ" dirty="0"/>
          </a:p>
        </p:txBody>
      </p:sp>
      <p:sp>
        <p:nvSpPr>
          <p:cNvPr id="3" name="Zástupný symbol pro obsah 2"/>
          <p:cNvSpPr>
            <a:spLocks noGrp="1"/>
          </p:cNvSpPr>
          <p:nvPr>
            <p:ph idx="1"/>
          </p:nvPr>
        </p:nvSpPr>
        <p:spPr>
          <a:xfrm>
            <a:off x="395536" y="980728"/>
            <a:ext cx="8229600" cy="3672408"/>
          </a:xfrm>
        </p:spPr>
        <p:txBody>
          <a:bodyPr>
            <a:noAutofit/>
          </a:bodyPr>
          <a:lstStyle/>
          <a:p>
            <a:pPr marL="0" indent="0" hangingPunct="0">
              <a:buNone/>
            </a:pPr>
            <a:r>
              <a:rPr lang="cs-CZ" sz="2400" b="1" dirty="0">
                <a:solidFill>
                  <a:srgbClr val="00B050"/>
                </a:solidFill>
              </a:rPr>
              <a:t>Skiagrafická </a:t>
            </a:r>
            <a:r>
              <a:rPr lang="cs-CZ" sz="2400" b="1" dirty="0" smtClean="0">
                <a:solidFill>
                  <a:srgbClr val="00B050"/>
                </a:solidFill>
              </a:rPr>
              <a:t>zařízení</a:t>
            </a:r>
          </a:p>
          <a:p>
            <a:pPr marL="0" indent="0" hangingPunct="0">
              <a:buNone/>
            </a:pPr>
            <a:r>
              <a:rPr lang="cs-CZ" sz="2000" b="1" cap="all" dirty="0"/>
              <a:t>Posouzení obrazu</a:t>
            </a:r>
          </a:p>
          <a:p>
            <a:pPr hangingPunct="0"/>
            <a:r>
              <a:rPr lang="cs-CZ" sz="2000" i="1" cap="all" dirty="0"/>
              <a:t>Prostorové rozlišení</a:t>
            </a:r>
            <a:endParaRPr lang="cs-CZ" sz="2000" b="1" i="1" cap="all" dirty="0"/>
          </a:p>
          <a:p>
            <a:pPr hangingPunct="0"/>
            <a:r>
              <a:rPr lang="cs-CZ" sz="2000" i="1" cap="all" dirty="0" err="1"/>
              <a:t>Nízkokontrastní</a:t>
            </a:r>
            <a:r>
              <a:rPr lang="cs-CZ" sz="2000" i="1" cap="all" dirty="0"/>
              <a:t> </a:t>
            </a:r>
            <a:r>
              <a:rPr lang="cs-CZ" sz="2000" i="1" cap="all" dirty="0" err="1"/>
              <a:t>detekovatelnost</a:t>
            </a:r>
            <a:endParaRPr lang="cs-CZ" sz="2000" b="1" i="1" cap="all" dirty="0"/>
          </a:p>
          <a:p>
            <a:pPr hangingPunct="0"/>
            <a:r>
              <a:rPr lang="cs-CZ" sz="2000" i="1" cap="all" dirty="0"/>
              <a:t>Strukturální artefakty</a:t>
            </a:r>
            <a:endParaRPr lang="cs-CZ" sz="2000" b="1" i="1" cap="all" dirty="0"/>
          </a:p>
          <a:p>
            <a:pPr hangingPunct="0"/>
            <a:r>
              <a:rPr lang="cs-CZ" sz="2000" i="1" cap="all" dirty="0"/>
              <a:t>Geometrie obrazu</a:t>
            </a:r>
            <a:endParaRPr lang="cs-CZ" sz="2000" b="1" i="1" cap="all" dirty="0"/>
          </a:p>
          <a:p>
            <a:pPr marL="0" indent="0" hangingPunct="0">
              <a:buNone/>
            </a:pPr>
            <a:r>
              <a:rPr lang="cs-CZ" sz="2000" b="1" cap="all" dirty="0"/>
              <a:t>Expoziční čas</a:t>
            </a:r>
          </a:p>
          <a:p>
            <a:pPr hangingPunct="0"/>
            <a:r>
              <a:rPr lang="cs-CZ" sz="2000" i="1" cap="all" dirty="0"/>
              <a:t>Expoziční čas při samostatném nastavení</a:t>
            </a:r>
            <a:endParaRPr lang="cs-CZ" sz="2000" b="1" i="1" cap="all" dirty="0"/>
          </a:p>
          <a:p>
            <a:pPr hangingPunct="0"/>
            <a:r>
              <a:rPr lang="cs-CZ" sz="2000" i="1" cap="all" dirty="0"/>
              <a:t>Krátký expoziční čas</a:t>
            </a:r>
            <a:endParaRPr lang="cs-CZ" sz="2000" b="1" i="1" cap="all" dirty="0"/>
          </a:p>
          <a:p>
            <a:pPr marL="0" indent="0" hangingPunct="0">
              <a:spcBef>
                <a:spcPts val="0"/>
              </a:spcBef>
              <a:buNone/>
            </a:pPr>
            <a:endParaRPr lang="cs-CZ" sz="2400" b="1" dirty="0"/>
          </a:p>
        </p:txBody>
      </p:sp>
    </p:spTree>
    <p:extLst>
      <p:ext uri="{BB962C8B-B14F-4D97-AF65-F5344CB8AC3E}">
        <p14:creationId xmlns:p14="http://schemas.microsoft.com/office/powerpoint/2010/main" val="8743856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Zkoušené parametry</a:t>
            </a:r>
            <a:endParaRPr lang="cs-CZ" dirty="0"/>
          </a:p>
        </p:txBody>
      </p:sp>
      <p:sp>
        <p:nvSpPr>
          <p:cNvPr id="3" name="Zástupný symbol pro obsah 2"/>
          <p:cNvSpPr>
            <a:spLocks noGrp="1"/>
          </p:cNvSpPr>
          <p:nvPr>
            <p:ph idx="1"/>
          </p:nvPr>
        </p:nvSpPr>
        <p:spPr>
          <a:xfrm>
            <a:off x="457200" y="1268760"/>
            <a:ext cx="8229600" cy="5184576"/>
          </a:xfrm>
        </p:spPr>
        <p:txBody>
          <a:bodyPr>
            <a:normAutofit fontScale="55000" lnSpcReduction="20000"/>
          </a:bodyPr>
          <a:lstStyle/>
          <a:p>
            <a:pPr marL="0" indent="0" hangingPunct="0">
              <a:buNone/>
            </a:pPr>
            <a:r>
              <a:rPr lang="cs-CZ" b="1" dirty="0">
                <a:solidFill>
                  <a:srgbClr val="00B050"/>
                </a:solidFill>
              </a:rPr>
              <a:t>Skiaskopická zařízení</a:t>
            </a:r>
          </a:p>
          <a:p>
            <a:pPr hangingPunct="0"/>
            <a:r>
              <a:rPr lang="cs-CZ" b="1" cap="all" dirty="0"/>
              <a:t>Vizuální a funkční zkoušky</a:t>
            </a:r>
          </a:p>
          <a:p>
            <a:pPr hangingPunct="0"/>
            <a:r>
              <a:rPr lang="cs-CZ" b="1" cap="all" dirty="0"/>
              <a:t>Napětí rentgenky</a:t>
            </a:r>
          </a:p>
          <a:p>
            <a:pPr hangingPunct="0"/>
            <a:r>
              <a:rPr lang="cs-CZ" b="1" cap="all" dirty="0" err="1"/>
              <a:t>Polotloušťka</a:t>
            </a:r>
            <a:endParaRPr lang="cs-CZ" b="1" cap="all" dirty="0"/>
          </a:p>
          <a:p>
            <a:pPr hangingPunct="0"/>
            <a:r>
              <a:rPr lang="cs-CZ" b="1" cap="all" dirty="0"/>
              <a:t>Zařízení poskytující kvantitativní informaci o ozáření</a:t>
            </a:r>
          </a:p>
          <a:p>
            <a:pPr lvl="1" hangingPunct="0"/>
            <a:r>
              <a:rPr lang="cs-CZ" i="1" cap="all" dirty="0"/>
              <a:t>Zařízení neurčené pro intervenční postupy</a:t>
            </a:r>
            <a:endParaRPr lang="cs-CZ" b="1" i="1" cap="all" dirty="0"/>
          </a:p>
          <a:p>
            <a:pPr lvl="1" hangingPunct="0"/>
            <a:r>
              <a:rPr lang="cs-CZ" i="1" cap="all" dirty="0" smtClean="0"/>
              <a:t>Zařízení </a:t>
            </a:r>
            <a:r>
              <a:rPr lang="cs-CZ" i="1" cap="all" dirty="0"/>
              <a:t>určené pro intervenční postupy</a:t>
            </a:r>
            <a:endParaRPr lang="cs-CZ" b="1" i="1" cap="all" dirty="0"/>
          </a:p>
          <a:p>
            <a:pPr hangingPunct="0"/>
            <a:r>
              <a:rPr lang="cs-CZ" b="1" cap="all" dirty="0"/>
              <a:t>Automatické řízení expozičního příkonu</a:t>
            </a:r>
          </a:p>
          <a:p>
            <a:pPr hangingPunct="0"/>
            <a:r>
              <a:rPr lang="cs-CZ" b="1" cap="all" dirty="0"/>
              <a:t>Vymezení </a:t>
            </a:r>
            <a:r>
              <a:rPr lang="cs-CZ" b="1" cap="all" dirty="0" err="1"/>
              <a:t>rtg</a:t>
            </a:r>
            <a:r>
              <a:rPr lang="cs-CZ" b="1" cap="all" dirty="0"/>
              <a:t> pole</a:t>
            </a:r>
          </a:p>
          <a:p>
            <a:pPr hangingPunct="0"/>
            <a:r>
              <a:rPr lang="de-DE" b="1" cap="all" dirty="0" err="1"/>
              <a:t>Poměr</a:t>
            </a:r>
            <a:r>
              <a:rPr lang="de-DE" b="1" cap="all" dirty="0"/>
              <a:t> </a:t>
            </a:r>
            <a:r>
              <a:rPr lang="de-DE" b="1" cap="all" dirty="0" err="1"/>
              <a:t>zeslabení</a:t>
            </a:r>
            <a:r>
              <a:rPr lang="de-DE" b="1" cap="all" dirty="0"/>
              <a:t> </a:t>
            </a:r>
            <a:r>
              <a:rPr lang="de-DE" b="1" cap="all" dirty="0" err="1"/>
              <a:t>materiálu</a:t>
            </a:r>
            <a:r>
              <a:rPr lang="de-DE" b="1" cap="all" dirty="0"/>
              <a:t> </a:t>
            </a:r>
            <a:r>
              <a:rPr lang="de-DE" b="1" cap="all" dirty="0" err="1"/>
              <a:t>mezi</a:t>
            </a:r>
            <a:r>
              <a:rPr lang="de-DE" b="1" cap="all" dirty="0"/>
              <a:t> </a:t>
            </a:r>
            <a:r>
              <a:rPr lang="de-DE" b="1" cap="all" dirty="0" err="1"/>
              <a:t>pacientem</a:t>
            </a:r>
            <a:r>
              <a:rPr lang="de-DE" b="1" cap="all" dirty="0"/>
              <a:t> a </a:t>
            </a:r>
            <a:r>
              <a:rPr lang="de-DE" b="1" cap="all" dirty="0" err="1"/>
              <a:t>receptorem</a:t>
            </a:r>
            <a:r>
              <a:rPr lang="de-DE" b="1" cap="all" dirty="0"/>
              <a:t> </a:t>
            </a:r>
            <a:r>
              <a:rPr lang="de-DE" b="1" cap="all" dirty="0" err="1"/>
              <a:t>obrazu</a:t>
            </a:r>
            <a:endParaRPr lang="cs-CZ" b="1" cap="all" dirty="0"/>
          </a:p>
          <a:p>
            <a:pPr hangingPunct="0"/>
            <a:r>
              <a:rPr lang="de-DE" b="1" cap="all" dirty="0" err="1"/>
              <a:t>Kermový</a:t>
            </a:r>
            <a:r>
              <a:rPr lang="de-DE" b="1" cap="all" dirty="0"/>
              <a:t> </a:t>
            </a:r>
            <a:r>
              <a:rPr lang="de-DE" b="1" cap="all" dirty="0" err="1"/>
              <a:t>příkon</a:t>
            </a:r>
            <a:r>
              <a:rPr lang="de-DE" b="1" cap="all" dirty="0"/>
              <a:t> na </a:t>
            </a:r>
            <a:r>
              <a:rPr lang="de-DE" b="1" cap="all" dirty="0" err="1"/>
              <a:t>rovině</a:t>
            </a:r>
            <a:r>
              <a:rPr lang="de-DE" b="1" cap="all" dirty="0"/>
              <a:t> </a:t>
            </a:r>
            <a:r>
              <a:rPr lang="de-DE" b="1" cap="all" dirty="0" err="1"/>
              <a:t>receptoru</a:t>
            </a:r>
            <a:r>
              <a:rPr lang="de-DE" b="1" cap="all" dirty="0"/>
              <a:t> </a:t>
            </a:r>
            <a:r>
              <a:rPr lang="de-DE" b="1" cap="all" dirty="0" err="1"/>
              <a:t>obrazu</a:t>
            </a:r>
            <a:endParaRPr lang="cs-CZ" b="1" cap="all" dirty="0"/>
          </a:p>
          <a:p>
            <a:pPr hangingPunct="0"/>
            <a:r>
              <a:rPr lang="de-DE" b="1" cap="all" dirty="0" err="1"/>
              <a:t>Vstupní</a:t>
            </a:r>
            <a:r>
              <a:rPr lang="de-DE" b="1" cap="all" dirty="0"/>
              <a:t> </a:t>
            </a:r>
            <a:r>
              <a:rPr lang="de-DE" b="1" cap="all" dirty="0" err="1"/>
              <a:t>povrchový</a:t>
            </a:r>
            <a:r>
              <a:rPr lang="de-DE" b="1" cap="all" dirty="0"/>
              <a:t> </a:t>
            </a:r>
            <a:r>
              <a:rPr lang="de-DE" b="1" cap="all" dirty="0" err="1"/>
              <a:t>kermový</a:t>
            </a:r>
            <a:r>
              <a:rPr lang="de-DE" b="1" cap="all" dirty="0"/>
              <a:t> </a:t>
            </a:r>
            <a:r>
              <a:rPr lang="de-DE" b="1" cap="all" dirty="0" err="1"/>
              <a:t>příkon</a:t>
            </a:r>
            <a:endParaRPr lang="cs-CZ" b="1" cap="all" dirty="0"/>
          </a:p>
          <a:p>
            <a:pPr hangingPunct="0"/>
            <a:r>
              <a:rPr lang="cs-CZ" b="1" cap="all" dirty="0" err="1"/>
              <a:t>Kerma</a:t>
            </a:r>
            <a:r>
              <a:rPr lang="cs-CZ" b="1" cap="all" dirty="0"/>
              <a:t> na rovině receptoru obrazu na pulz</a:t>
            </a:r>
          </a:p>
          <a:p>
            <a:pPr hangingPunct="0"/>
            <a:r>
              <a:rPr lang="cs-CZ" b="1" cap="all" dirty="0"/>
              <a:t>Vstupní povrchová </a:t>
            </a:r>
            <a:r>
              <a:rPr lang="cs-CZ" b="1" cap="all" dirty="0" err="1"/>
              <a:t>kerma</a:t>
            </a:r>
            <a:r>
              <a:rPr lang="cs-CZ" b="1" cap="all" dirty="0"/>
              <a:t> na pulz</a:t>
            </a:r>
          </a:p>
          <a:p>
            <a:pPr hangingPunct="0"/>
            <a:r>
              <a:rPr lang="cs-CZ" b="1" cap="all" dirty="0"/>
              <a:t>Posouzení obrazu</a:t>
            </a:r>
          </a:p>
          <a:p>
            <a:pPr lvl="1" hangingPunct="0"/>
            <a:r>
              <a:rPr lang="cs-CZ" i="1" cap="all" dirty="0"/>
              <a:t>Prostorové rozlišení</a:t>
            </a:r>
            <a:endParaRPr lang="cs-CZ" b="1" i="1" cap="all" dirty="0"/>
          </a:p>
          <a:p>
            <a:pPr lvl="1" hangingPunct="0"/>
            <a:r>
              <a:rPr lang="cs-CZ" i="1" cap="all" dirty="0" err="1"/>
              <a:t>Nízkokontrastní</a:t>
            </a:r>
            <a:r>
              <a:rPr lang="cs-CZ" i="1" cap="all" dirty="0"/>
              <a:t> </a:t>
            </a:r>
            <a:r>
              <a:rPr lang="cs-CZ" i="1" cap="all" dirty="0" err="1"/>
              <a:t>detekovatelnost</a:t>
            </a:r>
            <a:endParaRPr lang="cs-CZ" b="1" i="1" cap="all" dirty="0"/>
          </a:p>
          <a:p>
            <a:pPr hangingPunct="0"/>
            <a:r>
              <a:rPr lang="cs-CZ" b="1" dirty="0"/>
              <a:t>STRUKTURÁLNÍ ARTEFAKTY</a:t>
            </a:r>
            <a:endParaRPr lang="cs-CZ" dirty="0"/>
          </a:p>
        </p:txBody>
      </p:sp>
    </p:spTree>
    <p:extLst>
      <p:ext uri="{BB962C8B-B14F-4D97-AF65-F5344CB8AC3E}">
        <p14:creationId xmlns:p14="http://schemas.microsoft.com/office/powerpoint/2010/main" val="17372051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Zkoušené parametry</a:t>
            </a:r>
            <a:endParaRPr lang="cs-CZ" dirty="0"/>
          </a:p>
        </p:txBody>
      </p:sp>
      <p:sp>
        <p:nvSpPr>
          <p:cNvPr id="3" name="Zástupný symbol pro obsah 2"/>
          <p:cNvSpPr>
            <a:spLocks noGrp="1"/>
          </p:cNvSpPr>
          <p:nvPr>
            <p:ph idx="1"/>
          </p:nvPr>
        </p:nvSpPr>
        <p:spPr/>
        <p:txBody>
          <a:bodyPr>
            <a:normAutofit fontScale="92500" lnSpcReduction="20000"/>
          </a:bodyPr>
          <a:lstStyle/>
          <a:p>
            <a:pPr marL="0" indent="0" hangingPunct="0">
              <a:buNone/>
            </a:pPr>
            <a:r>
              <a:rPr lang="cs-CZ" b="1" dirty="0"/>
              <a:t>Skiaskopická zařízení</a:t>
            </a:r>
          </a:p>
          <a:p>
            <a:pPr lvl="0" hangingPunct="0"/>
            <a:r>
              <a:rPr lang="cs-CZ" dirty="0" err="1"/>
              <a:t>kerma</a:t>
            </a:r>
            <a:r>
              <a:rPr lang="cs-CZ" dirty="0"/>
              <a:t> ve vzduchu na povrchu fantomu pro </a:t>
            </a:r>
            <a:r>
              <a:rPr lang="cs-CZ" dirty="0" err="1"/>
              <a:t>kinoskiagrafii</a:t>
            </a:r>
            <a:r>
              <a:rPr lang="cs-CZ" dirty="0"/>
              <a:t> nebo pro jiné systémy nepřímé skiagrafie</a:t>
            </a:r>
          </a:p>
          <a:p>
            <a:pPr lvl="0" hangingPunct="0"/>
            <a:r>
              <a:rPr lang="cs-CZ" dirty="0"/>
              <a:t>rozlišení pro skiaskopii se zesilovačem rtg. obrazu a pro </a:t>
            </a:r>
            <a:r>
              <a:rPr lang="cs-CZ" dirty="0" err="1"/>
              <a:t>kinoskiagrafii</a:t>
            </a:r>
            <a:r>
              <a:rPr lang="cs-CZ" dirty="0"/>
              <a:t> nebo další systémy nepřímé skiagrafie</a:t>
            </a:r>
          </a:p>
          <a:p>
            <a:pPr lvl="0" hangingPunct="0"/>
            <a:r>
              <a:rPr lang="cs-CZ" dirty="0"/>
              <a:t>rozlišení při nízkém kontrastu pro skiaskopii se zesilovačem obrazu pro </a:t>
            </a:r>
            <a:r>
              <a:rPr lang="cs-CZ" dirty="0" err="1"/>
              <a:t>kinoskiagrafii</a:t>
            </a:r>
            <a:r>
              <a:rPr lang="cs-CZ" dirty="0"/>
              <a:t> nebo další systémy nepřímé skiagrafie</a:t>
            </a:r>
          </a:p>
          <a:p>
            <a:pPr lvl="0" hangingPunct="0"/>
            <a:r>
              <a:rPr lang="cs-CZ" dirty="0"/>
              <a:t>indikátor plošné </a:t>
            </a:r>
            <a:r>
              <a:rPr lang="cs-CZ" dirty="0" err="1" smtClean="0"/>
              <a:t>kermy</a:t>
            </a:r>
            <a:endParaRPr lang="cs-CZ" dirty="0"/>
          </a:p>
        </p:txBody>
      </p:sp>
    </p:spTree>
    <p:extLst>
      <p:ext uri="{BB962C8B-B14F-4D97-AF65-F5344CB8AC3E}">
        <p14:creationId xmlns:p14="http://schemas.microsoft.com/office/powerpoint/2010/main" val="2601091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u="sng" dirty="0">
                <a:latin typeface="Calibri" panose="020F0502020204030204" pitchFamily="34" charset="0"/>
              </a:rPr>
              <a:t>Zkoušky </a:t>
            </a:r>
            <a:r>
              <a:rPr lang="cs-CZ" sz="3600" b="1" u="sng" dirty="0" smtClean="0">
                <a:latin typeface="Calibri" panose="020F0502020204030204" pitchFamily="34" charset="0"/>
              </a:rPr>
              <a:t>zdrojů </a:t>
            </a:r>
            <a:r>
              <a:rPr lang="cs-CZ" sz="3600" b="1" u="sng" dirty="0">
                <a:latin typeface="Calibri" panose="020F0502020204030204" pitchFamily="34" charset="0"/>
              </a:rPr>
              <a:t>záření se provádějí </a:t>
            </a:r>
            <a:r>
              <a:rPr lang="cs-CZ" sz="3600" b="1" u="sng" dirty="0" smtClean="0">
                <a:latin typeface="Calibri" panose="020F0502020204030204" pitchFamily="34" charset="0"/>
              </a:rPr>
              <a:t>:</a:t>
            </a:r>
            <a:endParaRPr lang="cs-CZ" dirty="0"/>
          </a:p>
        </p:txBody>
      </p:sp>
      <p:sp>
        <p:nvSpPr>
          <p:cNvPr id="3" name="Zástupný symbol pro obsah 2"/>
          <p:cNvSpPr>
            <a:spLocks noGrp="1"/>
          </p:cNvSpPr>
          <p:nvPr>
            <p:ph idx="1"/>
          </p:nvPr>
        </p:nvSpPr>
        <p:spPr/>
        <p:txBody>
          <a:bodyPr>
            <a:normAutofit fontScale="92500"/>
          </a:bodyPr>
          <a:lstStyle/>
          <a:p>
            <a:pPr marL="457200" lvl="0" indent="-457200"/>
            <a:r>
              <a:rPr lang="cs-CZ" dirty="0" smtClean="0">
                <a:latin typeface="Calibri" panose="020F0502020204030204" pitchFamily="34" charset="0"/>
              </a:rPr>
              <a:t>při </a:t>
            </a:r>
            <a:r>
              <a:rPr lang="cs-CZ" dirty="0">
                <a:latin typeface="Calibri" panose="020F0502020204030204" pitchFamily="34" charset="0"/>
              </a:rPr>
              <a:t>výrobě, dovozu, popř. distribuci zdrojů ionizujícího záření v rozsahu potřebném k posouzení shody se schváleným typem,</a:t>
            </a:r>
          </a:p>
          <a:p>
            <a:pPr marL="457200" lvl="0" indent="-457200"/>
            <a:r>
              <a:rPr lang="cs-CZ" dirty="0">
                <a:latin typeface="Calibri" panose="020F0502020204030204" pitchFamily="34" charset="0"/>
              </a:rPr>
              <a:t>při převzetí zdroje ionizujícího záření, ještě před zahájením jeho používání, v rozsahu vymezeném pro </a:t>
            </a:r>
            <a:r>
              <a:rPr lang="cs-CZ" b="1" dirty="0">
                <a:latin typeface="Calibri" panose="020F0502020204030204" pitchFamily="34" charset="0"/>
              </a:rPr>
              <a:t>přejímací zkoušku</a:t>
            </a:r>
            <a:r>
              <a:rPr lang="cs-CZ" dirty="0">
                <a:latin typeface="Calibri" panose="020F0502020204030204" pitchFamily="34" charset="0"/>
              </a:rPr>
              <a:t>,</a:t>
            </a:r>
          </a:p>
          <a:p>
            <a:pPr marL="457200" lvl="0" indent="-457200"/>
            <a:r>
              <a:rPr lang="cs-CZ" dirty="0">
                <a:latin typeface="Calibri" panose="020F0502020204030204" pitchFamily="34" charset="0"/>
              </a:rPr>
              <a:t>v průběhu používání zdroje ionizujícího záření v rozsahu vymezeném pro </a:t>
            </a:r>
            <a:r>
              <a:rPr lang="cs-CZ" b="1" dirty="0">
                <a:latin typeface="Calibri" panose="020F0502020204030204" pitchFamily="34" charset="0"/>
              </a:rPr>
              <a:t>zkoušku dlouhodobé stability </a:t>
            </a:r>
            <a:r>
              <a:rPr lang="cs-CZ" dirty="0">
                <a:latin typeface="Calibri" panose="020F0502020204030204" pitchFamily="34" charset="0"/>
              </a:rPr>
              <a:t>a pro </a:t>
            </a:r>
            <a:r>
              <a:rPr lang="cs-CZ" b="1" dirty="0">
                <a:latin typeface="Calibri" panose="020F0502020204030204" pitchFamily="34" charset="0"/>
              </a:rPr>
              <a:t>zkoušku provozní stálosti</a:t>
            </a:r>
            <a:r>
              <a:rPr lang="cs-CZ" dirty="0">
                <a:latin typeface="Calibri" panose="020F0502020204030204" pitchFamily="34" charset="0"/>
              </a:rPr>
              <a:t>. </a:t>
            </a:r>
          </a:p>
          <a:p>
            <a:endParaRPr lang="cs-CZ" dirty="0"/>
          </a:p>
        </p:txBody>
      </p:sp>
    </p:spTree>
    <p:extLst>
      <p:ext uri="{BB962C8B-B14F-4D97-AF65-F5344CB8AC3E}">
        <p14:creationId xmlns:p14="http://schemas.microsoft.com/office/powerpoint/2010/main" val="4601000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a:t>Testovací zařízení včetně fantomů pro zeslabení a testovací </a:t>
            </a:r>
            <a:r>
              <a:rPr lang="cs-CZ" b="1" dirty="0" smtClean="0"/>
              <a:t>pomůcky</a:t>
            </a:r>
            <a:endParaRPr lang="cs-CZ" dirty="0"/>
          </a:p>
        </p:txBody>
      </p:sp>
      <p:sp>
        <p:nvSpPr>
          <p:cNvPr id="3" name="Zástupný symbol pro obsah 2"/>
          <p:cNvSpPr>
            <a:spLocks noGrp="1"/>
          </p:cNvSpPr>
          <p:nvPr>
            <p:ph idx="1"/>
          </p:nvPr>
        </p:nvSpPr>
        <p:spPr/>
        <p:txBody>
          <a:bodyPr>
            <a:normAutofit/>
          </a:bodyPr>
          <a:lstStyle/>
          <a:p>
            <a:pPr algn="just" hangingPunct="0"/>
            <a:r>
              <a:rPr lang="cs-CZ" dirty="0" smtClean="0"/>
              <a:t>Měřicí </a:t>
            </a:r>
            <a:r>
              <a:rPr lang="cs-CZ" dirty="0"/>
              <a:t>přístroje používané pro přejímací testy musí mít platné osvědčení o ověření nebo kalibraci, provedené akreditovanou metrologickou laboratoří.</a:t>
            </a:r>
          </a:p>
          <a:p>
            <a:pPr algn="just"/>
            <a:r>
              <a:rPr lang="cs-CZ" dirty="0"/>
              <a:t>Nepřesnost měřicích přístrojů musí být menší než 1/3 tolerancí stanovených pro ověřované </a:t>
            </a:r>
            <a:r>
              <a:rPr lang="cs-CZ" dirty="0" smtClean="0"/>
              <a:t>parametry.</a:t>
            </a:r>
            <a:endParaRPr lang="cs-CZ" dirty="0"/>
          </a:p>
        </p:txBody>
      </p:sp>
    </p:spTree>
    <p:extLst>
      <p:ext uri="{BB962C8B-B14F-4D97-AF65-F5344CB8AC3E}">
        <p14:creationId xmlns:p14="http://schemas.microsoft.com/office/powerpoint/2010/main" val="7341772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36712"/>
            <a:ext cx="5410944" cy="1143000"/>
          </a:xfrm>
        </p:spPr>
        <p:txBody>
          <a:bodyPr/>
          <a:lstStyle/>
          <a:p>
            <a:r>
              <a:rPr lang="cs-CZ" dirty="0" smtClean="0"/>
              <a:t>Měřidla</a:t>
            </a:r>
            <a:endParaRPr lang="cs-CZ" dirty="0"/>
          </a:p>
        </p:txBody>
      </p:sp>
      <p:sp>
        <p:nvSpPr>
          <p:cNvPr id="3" name="Zástupný symbol pro obsah 2"/>
          <p:cNvSpPr>
            <a:spLocks noGrp="1"/>
          </p:cNvSpPr>
          <p:nvPr>
            <p:ph idx="1"/>
          </p:nvPr>
        </p:nvSpPr>
        <p:spPr>
          <a:xfrm>
            <a:off x="179512" y="2780929"/>
            <a:ext cx="8003232" cy="3816424"/>
          </a:xfrm>
        </p:spPr>
        <p:txBody>
          <a:bodyPr>
            <a:normAutofit fontScale="70000" lnSpcReduction="20000"/>
          </a:bodyPr>
          <a:lstStyle/>
          <a:p>
            <a:pPr marL="457200" lvl="1" indent="0" hangingPunct="0">
              <a:buNone/>
            </a:pPr>
            <a:r>
              <a:rPr lang="cs-CZ" b="1" dirty="0"/>
              <a:t>Měřidlo pro měření vysokého napětí</a:t>
            </a:r>
          </a:p>
          <a:p>
            <a:pPr hangingPunct="0"/>
            <a:r>
              <a:rPr lang="cs-CZ" dirty="0"/>
              <a:t>Měřicí přístroj pro měření vysokého napětí na rentgence musí umožnit stanovení hodnoty praktického špičkového napětí ve specifikovaném rozsahu. Použije se přístroj pro </a:t>
            </a:r>
            <a:r>
              <a:rPr lang="cs-CZ" dirty="0" err="1"/>
              <a:t>neivazivní</a:t>
            </a:r>
            <a:r>
              <a:rPr lang="cs-CZ" dirty="0"/>
              <a:t> měření.</a:t>
            </a:r>
          </a:p>
          <a:p>
            <a:pPr marL="457200" lvl="1" indent="0" hangingPunct="0">
              <a:buNone/>
            </a:pPr>
            <a:r>
              <a:rPr lang="cs-CZ" b="1" dirty="0" smtClean="0"/>
              <a:t>Měřidlo </a:t>
            </a:r>
            <a:r>
              <a:rPr lang="cs-CZ" b="1" dirty="0"/>
              <a:t>pro měření expozičního času</a:t>
            </a:r>
          </a:p>
          <a:p>
            <a:pPr hangingPunct="0"/>
            <a:r>
              <a:rPr lang="cs-CZ" dirty="0"/>
              <a:t>Měřicí přístroj pro měření času musí umožnit stanovení expozičního času, např. podle IEC 60601-2-7. Musí být měřitelný nejkratší a nejdelší specifikovaný expoziční čas.</a:t>
            </a:r>
          </a:p>
          <a:p>
            <a:pPr marL="457200" lvl="1" indent="0" hangingPunct="0">
              <a:buNone/>
            </a:pPr>
            <a:r>
              <a:rPr lang="cs-CZ" b="1" dirty="0" smtClean="0"/>
              <a:t>Dozimetr</a:t>
            </a:r>
            <a:endParaRPr lang="cs-CZ" b="1" dirty="0"/>
          </a:p>
          <a:p>
            <a:pPr hangingPunct="0"/>
            <a:r>
              <a:rPr lang="cs-CZ" dirty="0"/>
              <a:t>Rozsah dozimetrů pro měření </a:t>
            </a:r>
            <a:r>
              <a:rPr lang="cs-CZ" dirty="0" err="1"/>
              <a:t>kermy</a:t>
            </a:r>
            <a:r>
              <a:rPr lang="cs-CZ" dirty="0"/>
              <a:t> (</a:t>
            </a:r>
            <a:r>
              <a:rPr lang="cs-CZ" dirty="0" err="1"/>
              <a:t>kermového</a:t>
            </a:r>
            <a:r>
              <a:rPr lang="cs-CZ" dirty="0"/>
              <a:t> příkonu) ve vzduchu musí být dostatečný pro stanovení </a:t>
            </a:r>
            <a:r>
              <a:rPr lang="cs-CZ" dirty="0" err="1"/>
              <a:t>kermy</a:t>
            </a:r>
            <a:r>
              <a:rPr lang="cs-CZ" dirty="0"/>
              <a:t> (</a:t>
            </a:r>
            <a:r>
              <a:rPr lang="cs-CZ" dirty="0" err="1"/>
              <a:t>kermového</a:t>
            </a:r>
            <a:r>
              <a:rPr lang="cs-CZ" dirty="0"/>
              <a:t> příkonu) s požadovanou citlivostí pro dané testované zařízení.</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52120" y="39006"/>
            <a:ext cx="3384376" cy="2863703"/>
          </a:xfrm>
          <a:prstGeom prst="rect">
            <a:avLst/>
          </a:prstGeom>
        </p:spPr>
      </p:pic>
    </p:spTree>
    <p:extLst>
      <p:ext uri="{BB962C8B-B14F-4D97-AF65-F5344CB8AC3E}">
        <p14:creationId xmlns:p14="http://schemas.microsoft.com/office/powerpoint/2010/main" val="592585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1" algn="ctr" rtl="0">
              <a:spcBef>
                <a:spcPct val="0"/>
              </a:spcBef>
            </a:pPr>
            <a:r>
              <a:rPr lang="cs-CZ" sz="4400" b="1" dirty="0" smtClean="0">
                <a:latin typeface="+mn-lt"/>
              </a:rPr>
              <a:t>Ověřování a kalibrace měřidel</a:t>
            </a:r>
            <a:endParaRPr lang="cs-CZ" sz="4400" dirty="0">
              <a:latin typeface="+mn-lt"/>
            </a:endParaRPr>
          </a:p>
        </p:txBody>
      </p:sp>
      <p:sp>
        <p:nvSpPr>
          <p:cNvPr id="3" name="Zástupný symbol pro obsah 2"/>
          <p:cNvSpPr>
            <a:spLocks noGrp="1"/>
          </p:cNvSpPr>
          <p:nvPr>
            <p:ph idx="1"/>
          </p:nvPr>
        </p:nvSpPr>
        <p:spPr/>
        <p:txBody>
          <a:bodyPr/>
          <a:lstStyle/>
          <a:p>
            <a:pPr hangingPunct="0"/>
            <a:r>
              <a:rPr lang="cs-CZ" dirty="0"/>
              <a:t>Pro měřicí přístroje určené k měření </a:t>
            </a:r>
            <a:r>
              <a:rPr lang="cs-CZ" dirty="0" err="1"/>
              <a:t>kermy</a:t>
            </a:r>
            <a:r>
              <a:rPr lang="cs-CZ" dirty="0"/>
              <a:t>, součinu </a:t>
            </a:r>
            <a:r>
              <a:rPr lang="cs-CZ" dirty="0" err="1"/>
              <a:t>kermy</a:t>
            </a:r>
            <a:r>
              <a:rPr lang="cs-CZ" dirty="0"/>
              <a:t> a plochy a součinu </a:t>
            </a:r>
            <a:r>
              <a:rPr lang="cs-CZ" dirty="0" err="1"/>
              <a:t>kermy</a:t>
            </a:r>
            <a:r>
              <a:rPr lang="cs-CZ" dirty="0"/>
              <a:t> a délky, které jsou stanovenými měřidly, je vyžadováno ověření podle zákona č. 505/1990 Sb. (včetně typového schválení).</a:t>
            </a:r>
          </a:p>
          <a:p>
            <a:pPr algn="just"/>
            <a:r>
              <a:rPr lang="cs-CZ" dirty="0"/>
              <a:t>Pro měřicí přístroje určené k měření veličin napětí, teploty, času, světelných veličin a optické hustoty filmů je vyžadována kalibrace.</a:t>
            </a:r>
          </a:p>
        </p:txBody>
      </p:sp>
    </p:spTree>
    <p:extLst>
      <p:ext uri="{BB962C8B-B14F-4D97-AF65-F5344CB8AC3E}">
        <p14:creationId xmlns:p14="http://schemas.microsoft.com/office/powerpoint/2010/main" val="11925631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Fantomy</a:t>
            </a:r>
            <a:endParaRPr lang="cs-CZ" dirty="0"/>
          </a:p>
        </p:txBody>
      </p:sp>
      <p:sp>
        <p:nvSpPr>
          <p:cNvPr id="3" name="Zástupný symbol pro obsah 2"/>
          <p:cNvSpPr>
            <a:spLocks noGrp="1"/>
          </p:cNvSpPr>
          <p:nvPr>
            <p:ph idx="1"/>
          </p:nvPr>
        </p:nvSpPr>
        <p:spPr>
          <a:xfrm>
            <a:off x="179512" y="1268760"/>
            <a:ext cx="8784976" cy="5400600"/>
          </a:xfrm>
        </p:spPr>
        <p:txBody>
          <a:bodyPr>
            <a:normAutofit fontScale="70000" lnSpcReduction="20000"/>
          </a:bodyPr>
          <a:lstStyle/>
          <a:p>
            <a:pPr marL="0" indent="0">
              <a:buNone/>
            </a:pPr>
            <a:r>
              <a:rPr lang="cs-CZ" sz="3400" dirty="0" smtClean="0"/>
              <a:t>Tyto </a:t>
            </a:r>
            <a:r>
              <a:rPr lang="cs-CZ" sz="3400" dirty="0"/>
              <a:t>fantomy a testovací pomůcky se mohou skládat ze zeslabujících vrstev </a:t>
            </a:r>
            <a:r>
              <a:rPr lang="cs-CZ" sz="3400" dirty="0" smtClean="0"/>
              <a:t>nebo </a:t>
            </a:r>
            <a:r>
              <a:rPr lang="cs-CZ" sz="3400" dirty="0"/>
              <a:t>strukturálních </a:t>
            </a:r>
            <a:r>
              <a:rPr lang="cs-CZ" sz="3400" dirty="0" smtClean="0"/>
              <a:t>prvků, </a:t>
            </a:r>
            <a:r>
              <a:rPr lang="cs-CZ" sz="3400" dirty="0"/>
              <a:t>které se používají buď v kombinaci, nebo samostatně.</a:t>
            </a:r>
          </a:p>
          <a:p>
            <a:r>
              <a:rPr lang="cs-CZ" sz="3400" dirty="0"/>
              <a:t>Fantomy (rozměry) musí být větší než rozměr rtg. svazku pro všechny testovací </a:t>
            </a:r>
            <a:r>
              <a:rPr lang="cs-CZ" sz="3400" dirty="0" smtClean="0"/>
              <a:t>podmínky</a:t>
            </a:r>
          </a:p>
          <a:p>
            <a:r>
              <a:rPr lang="cs-CZ" sz="3400" dirty="0"/>
              <a:t>Fantomy (zeslabující vrstvy) musí být z Al o čistotě nejméně 99,5% </a:t>
            </a:r>
            <a:r>
              <a:rPr lang="cs-CZ" sz="3400" dirty="0" smtClean="0"/>
              <a:t>a </a:t>
            </a:r>
            <a:r>
              <a:rPr lang="cs-CZ" sz="3400" dirty="0"/>
              <a:t>o tloušťce materiálu 25 mm  </a:t>
            </a:r>
            <a:r>
              <a:rPr lang="cs-CZ" sz="3400" dirty="0" smtClean="0">
                <a:latin typeface="+mj-lt"/>
                <a:sym typeface="Times New Roman"/>
              </a:rPr>
              <a:t>+-</a:t>
            </a:r>
            <a:r>
              <a:rPr lang="cs-CZ" sz="3400" dirty="0" smtClean="0"/>
              <a:t> </a:t>
            </a:r>
            <a:r>
              <a:rPr lang="cs-CZ" sz="3400" dirty="0"/>
              <a:t>0,5 </a:t>
            </a:r>
            <a:r>
              <a:rPr lang="cs-CZ" sz="3400" dirty="0" smtClean="0"/>
              <a:t>mm</a:t>
            </a:r>
            <a:r>
              <a:rPr lang="cs-CZ" sz="3400" dirty="0">
                <a:sym typeface="Times New Roman"/>
              </a:rPr>
              <a:t>;</a:t>
            </a:r>
            <a:r>
              <a:rPr lang="cs-CZ" sz="3400" dirty="0" smtClean="0"/>
              <a:t> </a:t>
            </a:r>
            <a:r>
              <a:rPr lang="cs-CZ" sz="3400" dirty="0"/>
              <a:t>viz IEC 1267</a:t>
            </a:r>
            <a:r>
              <a:rPr lang="cs-CZ" sz="3400" dirty="0" smtClean="0"/>
              <a:t>.</a:t>
            </a:r>
          </a:p>
          <a:p>
            <a:r>
              <a:rPr lang="cs-CZ" sz="3400" dirty="0" err="1" smtClean="0"/>
              <a:t>Cu</a:t>
            </a:r>
            <a:r>
              <a:rPr lang="cs-CZ" sz="3400" dirty="0" smtClean="0"/>
              <a:t> </a:t>
            </a:r>
            <a:r>
              <a:rPr lang="cs-CZ" sz="3400" dirty="0"/>
              <a:t>o tloušťce cca 1,5 mm popřípadě </a:t>
            </a:r>
            <a:r>
              <a:rPr lang="cs-CZ" sz="3400" dirty="0" smtClean="0"/>
              <a:t>více</a:t>
            </a:r>
          </a:p>
          <a:p>
            <a:r>
              <a:rPr lang="cs-CZ" sz="3400" dirty="0"/>
              <a:t>Fantom z materiálu o nízkém atomovém čísle (látka podobná tkáni) se používá pro testování expozičního automatu  - 10 cm, 15 cm nebo 20 cm vody s tolerancí </a:t>
            </a:r>
            <a:r>
              <a:rPr lang="cs-CZ" sz="3400" dirty="0" smtClean="0"/>
              <a:t>+- </a:t>
            </a:r>
            <a:r>
              <a:rPr lang="cs-CZ" sz="3400" dirty="0"/>
              <a:t>0,5 </a:t>
            </a:r>
            <a:r>
              <a:rPr lang="cs-CZ" sz="3400" dirty="0" smtClean="0"/>
              <a:t>cm</a:t>
            </a:r>
          </a:p>
          <a:p>
            <a:r>
              <a:rPr lang="cs-CZ" sz="3400" dirty="0"/>
              <a:t>Pro testování automatické kontroly expozičního příkonu (AERC) u skiaskopických systémů se používá hliník, měď nebo </a:t>
            </a:r>
            <a:r>
              <a:rPr lang="cs-CZ" sz="3400" dirty="0" err="1"/>
              <a:t>polymethyl-metakrylát</a:t>
            </a:r>
            <a:r>
              <a:rPr lang="cs-CZ" sz="3400" dirty="0"/>
              <a:t> (PMMA). Tloušťka přídavných vrstev je  25 mm Al, cca 1,5 mm </a:t>
            </a:r>
            <a:r>
              <a:rPr lang="cs-CZ" sz="3400" dirty="0" err="1"/>
              <a:t>Cu</a:t>
            </a:r>
            <a:r>
              <a:rPr lang="cs-CZ" sz="3400" dirty="0"/>
              <a:t> nebo 50 mm PMMA</a:t>
            </a:r>
            <a:r>
              <a:rPr lang="cs-CZ" sz="3400" dirty="0" smtClean="0"/>
              <a:t>.</a:t>
            </a:r>
          </a:p>
          <a:p>
            <a:r>
              <a:rPr lang="cs-CZ" sz="3400" dirty="0" smtClean="0"/>
              <a:t>Testovací pomůcka pro vysoký a nízký kontrast</a:t>
            </a:r>
            <a:endParaRPr lang="cs-CZ" sz="3400" dirty="0"/>
          </a:p>
          <a:p>
            <a:endParaRPr lang="cs-CZ" dirty="0"/>
          </a:p>
        </p:txBody>
      </p:sp>
    </p:spTree>
    <p:extLst>
      <p:ext uri="{BB962C8B-B14F-4D97-AF65-F5344CB8AC3E}">
        <p14:creationId xmlns:p14="http://schemas.microsoft.com/office/powerpoint/2010/main" val="7921323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Protokol ZDS</a:t>
            </a:r>
            <a:endParaRPr lang="cs-CZ" dirty="0">
              <a:solidFill>
                <a:srgbClr val="00B050"/>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484784"/>
            <a:ext cx="8597171" cy="410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5613" y="2204864"/>
            <a:ext cx="31527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0298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Protokol ZDS</a:t>
            </a:r>
            <a:endParaRPr lang="cs-CZ" dirty="0">
              <a:solidFill>
                <a:srgbClr val="00B050"/>
              </a:solidFill>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96752"/>
            <a:ext cx="8128372" cy="4812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3373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B050"/>
                </a:solidFill>
              </a:rPr>
              <a:t>Protokol ZDS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44824"/>
            <a:ext cx="8598125" cy="32984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33858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rgbClr val="00B050"/>
                </a:solidFill>
              </a:rPr>
              <a:t>Protokol ZDS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88840"/>
            <a:ext cx="8583662" cy="392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22358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solidFill>
                  <a:srgbClr val="00B050"/>
                </a:solidFill>
              </a:rPr>
              <a:t>Výsledek ZDS</a:t>
            </a:r>
            <a:endParaRPr lang="cs-CZ" sz="3600" dirty="0">
              <a:solidFill>
                <a:srgbClr val="00B050"/>
              </a:solidFill>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340768"/>
            <a:ext cx="8302043" cy="4762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78868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B050"/>
                </a:solidFill>
              </a:rPr>
              <a:t>Výsledek ZDS</a:t>
            </a:r>
            <a:endParaRPr lang="cs-CZ" dirty="0"/>
          </a:p>
        </p:txBody>
      </p:sp>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056" y="1412776"/>
            <a:ext cx="8047590"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7554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52306"/>
            <a:ext cx="8879487" cy="65170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14314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B050"/>
                </a:solidFill>
              </a:rPr>
              <a:t>Výsledek ZDS</a:t>
            </a:r>
            <a:endParaRPr lang="cs-CZ"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316732"/>
            <a:ext cx="7258943" cy="55412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14009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solidFill>
                  <a:srgbClr val="00B050"/>
                </a:solidFill>
              </a:rPr>
              <a:t>Oznámení závad při ZDS</a:t>
            </a:r>
            <a:endParaRPr lang="cs-CZ" sz="3600" dirty="0">
              <a:solidFill>
                <a:srgbClr val="00B050"/>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452" y="1439563"/>
            <a:ext cx="9028548" cy="3714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48133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Záznamy a archivace</a:t>
            </a:r>
            <a:endParaRPr lang="cs-CZ" dirty="0"/>
          </a:p>
        </p:txBody>
      </p:sp>
      <p:sp>
        <p:nvSpPr>
          <p:cNvPr id="3" name="Zástupný symbol pro obsah 2"/>
          <p:cNvSpPr>
            <a:spLocks noGrp="1"/>
          </p:cNvSpPr>
          <p:nvPr>
            <p:ph idx="1"/>
          </p:nvPr>
        </p:nvSpPr>
        <p:spPr/>
        <p:txBody>
          <a:bodyPr/>
          <a:lstStyle/>
          <a:p>
            <a:pPr marL="0" indent="0">
              <a:buNone/>
            </a:pPr>
            <a:r>
              <a:rPr lang="cs-CZ" dirty="0"/>
              <a:t>Pokud </a:t>
            </a:r>
            <a:r>
              <a:rPr lang="cs-CZ" dirty="0" smtClean="0"/>
              <a:t>SÚJB </a:t>
            </a:r>
            <a:r>
              <a:rPr lang="cs-CZ" dirty="0"/>
              <a:t>nestanoví jinak, uchovávají se </a:t>
            </a:r>
            <a:r>
              <a:rPr lang="cs-CZ" dirty="0" smtClean="0"/>
              <a:t>protokoly:</a:t>
            </a:r>
          </a:p>
          <a:p>
            <a:r>
              <a:rPr lang="cs-CZ" b="1" dirty="0" smtClean="0"/>
              <a:t>o </a:t>
            </a:r>
            <a:r>
              <a:rPr lang="cs-CZ" b="1" dirty="0"/>
              <a:t>přejímacích zkouškách </a:t>
            </a:r>
            <a:r>
              <a:rPr lang="cs-CZ" b="1" dirty="0" smtClean="0"/>
              <a:t>                                   </a:t>
            </a:r>
            <a:r>
              <a:rPr lang="cs-CZ" dirty="0" smtClean="0"/>
              <a:t>po dobu používání zařízení,</a:t>
            </a:r>
          </a:p>
          <a:p>
            <a:r>
              <a:rPr lang="cs-CZ" b="1" dirty="0" smtClean="0"/>
              <a:t>o </a:t>
            </a:r>
            <a:r>
              <a:rPr lang="cs-CZ" b="1" dirty="0"/>
              <a:t>zkouškách dlouhodobé stability </a:t>
            </a:r>
            <a:r>
              <a:rPr lang="cs-CZ" b="1" dirty="0" smtClean="0"/>
              <a:t>            </a:t>
            </a:r>
            <a:r>
              <a:rPr lang="cs-CZ" dirty="0" smtClean="0"/>
              <a:t>nejméně </a:t>
            </a:r>
            <a:r>
              <a:rPr lang="cs-CZ" dirty="0"/>
              <a:t>3 </a:t>
            </a:r>
            <a:r>
              <a:rPr lang="cs-CZ" dirty="0" smtClean="0"/>
              <a:t>roky,</a:t>
            </a:r>
          </a:p>
          <a:p>
            <a:r>
              <a:rPr lang="cs-CZ" b="1" dirty="0" smtClean="0"/>
              <a:t>o zkouškách </a:t>
            </a:r>
            <a:r>
              <a:rPr lang="cs-CZ" b="1" dirty="0"/>
              <a:t>provozní stálosti </a:t>
            </a:r>
            <a:r>
              <a:rPr lang="cs-CZ" b="1" dirty="0" smtClean="0"/>
              <a:t>              </a:t>
            </a:r>
            <a:r>
              <a:rPr lang="cs-CZ" dirty="0" smtClean="0"/>
              <a:t>nejméně </a:t>
            </a:r>
            <a:r>
              <a:rPr lang="cs-CZ" dirty="0"/>
              <a:t>1 rok.</a:t>
            </a:r>
          </a:p>
        </p:txBody>
      </p:sp>
    </p:spTree>
    <p:extLst>
      <p:ext uri="{BB962C8B-B14F-4D97-AF65-F5344CB8AC3E}">
        <p14:creationId xmlns:p14="http://schemas.microsoft.com/office/powerpoint/2010/main" val="22954925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780928"/>
            <a:ext cx="8229600" cy="1143000"/>
          </a:xfrm>
        </p:spPr>
        <p:txBody>
          <a:bodyPr/>
          <a:lstStyle/>
          <a:p>
            <a:r>
              <a:rPr lang="cs-CZ" dirty="0" smtClean="0"/>
              <a:t>Děkuji za pozornost</a:t>
            </a:r>
            <a:endParaRPr lang="cs-CZ" dirty="0"/>
          </a:p>
        </p:txBody>
      </p:sp>
    </p:spTree>
    <p:extLst>
      <p:ext uri="{BB962C8B-B14F-4D97-AF65-F5344CB8AC3E}">
        <p14:creationId xmlns:p14="http://schemas.microsoft.com/office/powerpoint/2010/main" val="920735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427168" cy="778098"/>
          </a:xfrm>
        </p:spPr>
        <p:txBody>
          <a:bodyPr>
            <a:normAutofit/>
          </a:bodyPr>
          <a:lstStyle/>
          <a:p>
            <a:r>
              <a:rPr lang="cs-CZ" sz="3200" b="1" u="sng" dirty="0"/>
              <a:t>Časová posloupnost ZDS a ZPS</a:t>
            </a:r>
          </a:p>
        </p:txBody>
      </p:sp>
      <p:sp>
        <p:nvSpPr>
          <p:cNvPr id="3" name="Zástupný symbol pro obsah 2"/>
          <p:cNvSpPr>
            <a:spLocks noGrp="1"/>
          </p:cNvSpPr>
          <p:nvPr>
            <p:ph sz="quarter" idx="1"/>
          </p:nvPr>
        </p:nvSpPr>
        <p:spPr>
          <a:xfrm>
            <a:off x="179512" y="1196752"/>
            <a:ext cx="8640960" cy="5544616"/>
          </a:xfrm>
        </p:spPr>
        <p:txBody>
          <a:bodyPr>
            <a:normAutofit fontScale="77500" lnSpcReduction="20000"/>
          </a:bodyPr>
          <a:lstStyle/>
          <a:p>
            <a:r>
              <a:rPr lang="cs-CZ" sz="3400" dirty="0" smtClean="0"/>
              <a:t>Nákup </a:t>
            </a:r>
            <a:r>
              <a:rPr lang="cs-CZ" sz="3400" dirty="0" err="1"/>
              <a:t>rtg</a:t>
            </a:r>
            <a:r>
              <a:rPr lang="cs-CZ" sz="3400" dirty="0"/>
              <a:t> zařízení, jeho instalace</a:t>
            </a:r>
          </a:p>
          <a:p>
            <a:r>
              <a:rPr lang="cs-CZ" sz="3400" b="1" dirty="0" smtClean="0"/>
              <a:t>Přejímací zkouška nebo </a:t>
            </a:r>
            <a:r>
              <a:rPr lang="cs-CZ" sz="3400" b="1" dirty="0"/>
              <a:t>výchozí zkouška dlouhodobé stability</a:t>
            </a:r>
            <a:r>
              <a:rPr lang="cs-CZ" sz="3400" dirty="0"/>
              <a:t>, měření   rozptýleného záření na pracovních místech ve vyšetřovně a  okolí vyšetřovny</a:t>
            </a:r>
          </a:p>
          <a:p>
            <a:r>
              <a:rPr lang="cs-CZ" sz="3400" dirty="0" smtClean="0"/>
              <a:t>Zpracování </a:t>
            </a:r>
            <a:r>
              <a:rPr lang="cs-CZ" sz="3400" dirty="0"/>
              <a:t>žádosti SÚJB a potřebné dokumentace k povolení nakládání – používání významného zdroje IZ</a:t>
            </a:r>
          </a:p>
          <a:p>
            <a:r>
              <a:rPr lang="cs-CZ" sz="3400" dirty="0" smtClean="0"/>
              <a:t>Získání </a:t>
            </a:r>
            <a:r>
              <a:rPr lang="cs-CZ" sz="3400" dirty="0"/>
              <a:t>povolení SÚJB k nakládání – používání významného zdroje IZ</a:t>
            </a:r>
          </a:p>
          <a:p>
            <a:r>
              <a:rPr lang="cs-CZ" sz="3400" b="1" dirty="0" smtClean="0">
                <a:cs typeface="Arial" pitchFamily="34" charset="0"/>
              </a:rPr>
              <a:t>Referenční zkouška provozní stálosti</a:t>
            </a:r>
          </a:p>
          <a:p>
            <a:r>
              <a:rPr lang="cs-CZ" sz="3400" b="1" dirty="0" smtClean="0">
                <a:cs typeface="Arial" pitchFamily="34" charset="0"/>
              </a:rPr>
              <a:t>Periodické zkoušky provozní stálosti </a:t>
            </a:r>
            <a:r>
              <a:rPr lang="cs-CZ" sz="3400" dirty="0" smtClean="0">
                <a:cs typeface="Arial" pitchFamily="34" charset="0"/>
              </a:rPr>
              <a:t>(denní, týdenní, měsíční, čtvrtletní, pololetní a roční)</a:t>
            </a:r>
          </a:p>
          <a:p>
            <a:r>
              <a:rPr lang="cs-CZ" sz="3400" b="1" dirty="0" smtClean="0">
                <a:cs typeface="Arial" pitchFamily="34" charset="0"/>
              </a:rPr>
              <a:t>Zkouška dlouhodobé stability</a:t>
            </a:r>
            <a:r>
              <a:rPr lang="cs-CZ" sz="3400" dirty="0" smtClean="0">
                <a:cs typeface="Arial" pitchFamily="34" charset="0"/>
              </a:rPr>
              <a:t> (1x za rok)</a:t>
            </a:r>
          </a:p>
          <a:p>
            <a:r>
              <a:rPr lang="cs-CZ" sz="3400" b="1" dirty="0" smtClean="0">
                <a:cs typeface="Arial" pitchFamily="34" charset="0"/>
              </a:rPr>
              <a:t>Výchozí zkouška provozní stálosti</a:t>
            </a:r>
          </a:p>
          <a:p>
            <a:r>
              <a:rPr lang="cs-CZ" dirty="0" smtClean="0">
                <a:cs typeface="Arial" pitchFamily="34" charset="0"/>
              </a:rPr>
              <a:t>……</a:t>
            </a:r>
          </a:p>
          <a:p>
            <a:pPr marL="0" indent="0">
              <a:buNone/>
            </a:pPr>
            <a:endParaRPr lang="cs-CZ" dirty="0"/>
          </a:p>
        </p:txBody>
      </p:sp>
    </p:spTree>
    <p:extLst>
      <p:ext uri="{BB962C8B-B14F-4D97-AF65-F5344CB8AC3E}">
        <p14:creationId xmlns:p14="http://schemas.microsoft.com/office/powerpoint/2010/main" val="1445259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a:t>Přejímací zkouška </a:t>
            </a:r>
            <a:r>
              <a:rPr lang="cs-CZ" b="1" u="sng" dirty="0" smtClean="0"/>
              <a:t/>
            </a:r>
            <a:br>
              <a:rPr lang="cs-CZ" b="1" u="sng" dirty="0" smtClean="0"/>
            </a:br>
            <a:r>
              <a:rPr lang="cs-CZ" b="1" u="sng" dirty="0" smtClean="0"/>
              <a:t>(§ 26 </a:t>
            </a:r>
            <a:r>
              <a:rPr lang="cs-CZ" b="1" u="sng" dirty="0"/>
              <a:t>vyhlášky č. </a:t>
            </a:r>
            <a:r>
              <a:rPr lang="cs-CZ" b="1" u="sng" dirty="0" smtClean="0"/>
              <a:t>422/2016 </a:t>
            </a:r>
            <a:r>
              <a:rPr lang="cs-CZ" b="1" u="sng" dirty="0"/>
              <a:t>Sb.)</a:t>
            </a:r>
            <a:endParaRPr lang="cs-CZ" dirty="0"/>
          </a:p>
        </p:txBody>
      </p:sp>
      <p:sp>
        <p:nvSpPr>
          <p:cNvPr id="3" name="Zástupný symbol pro obsah 2"/>
          <p:cNvSpPr>
            <a:spLocks noGrp="1"/>
          </p:cNvSpPr>
          <p:nvPr>
            <p:ph idx="1"/>
          </p:nvPr>
        </p:nvSpPr>
        <p:spPr>
          <a:xfrm>
            <a:off x="457200" y="1600200"/>
            <a:ext cx="8507288" cy="4853136"/>
          </a:xfrm>
        </p:spPr>
        <p:txBody>
          <a:bodyPr>
            <a:normAutofit fontScale="70000" lnSpcReduction="20000"/>
          </a:bodyPr>
          <a:lstStyle/>
          <a:p>
            <a:r>
              <a:rPr lang="cs-CZ" dirty="0"/>
              <a:t>Přejímací zkouška musí být provedena po instalaci zdroje ionizujícího záření před zahájením jeho používání.</a:t>
            </a:r>
          </a:p>
          <a:p>
            <a:pPr marL="0" indent="0">
              <a:buNone/>
            </a:pPr>
            <a:endParaRPr lang="cs-CZ" dirty="0"/>
          </a:p>
          <a:p>
            <a:r>
              <a:rPr lang="cs-CZ" dirty="0"/>
              <a:t>Musí zahrnovat vizuální kontrolu celistvosti a neporušenosti zdroje ionizujícího záření,</a:t>
            </a:r>
          </a:p>
          <a:p>
            <a:pPr marL="0" indent="0">
              <a:buNone/>
            </a:pPr>
            <a:r>
              <a:rPr lang="cs-CZ" dirty="0"/>
              <a:t>V případě generátoru záření:</a:t>
            </a:r>
          </a:p>
          <a:p>
            <a:r>
              <a:rPr lang="cs-CZ" dirty="0" smtClean="0"/>
              <a:t>ověření </a:t>
            </a:r>
            <a:r>
              <a:rPr lang="cs-CZ" dirty="0"/>
              <a:t>funkčnosti generátoru záření,</a:t>
            </a:r>
          </a:p>
          <a:p>
            <a:r>
              <a:rPr lang="cs-CZ" dirty="0" smtClean="0"/>
              <a:t>ověření </a:t>
            </a:r>
            <a:r>
              <a:rPr lang="cs-CZ" dirty="0"/>
              <a:t>funkčnosti řídicích, ovládacích, bezpečnostních, signalizačních, </a:t>
            </a:r>
            <a:r>
              <a:rPr lang="cs-CZ" dirty="0" smtClean="0"/>
              <a:t>indikačních a </a:t>
            </a:r>
            <a:r>
              <a:rPr lang="cs-CZ" dirty="0"/>
              <a:t>zobrazovacích systémů,</a:t>
            </a:r>
          </a:p>
          <a:p>
            <a:r>
              <a:rPr lang="cs-CZ" dirty="0" smtClean="0"/>
              <a:t>ověření </a:t>
            </a:r>
            <a:r>
              <a:rPr lang="cs-CZ" dirty="0"/>
              <a:t>provozních parametrů a vlastností generátoru záření,</a:t>
            </a:r>
          </a:p>
          <a:p>
            <a:r>
              <a:rPr lang="cs-CZ" dirty="0" smtClean="0"/>
              <a:t>stanovení </a:t>
            </a:r>
            <a:r>
              <a:rPr lang="cs-CZ" dirty="0"/>
              <a:t>dozimetrických veličin důležitých z hlediska účelu použití generátoru </a:t>
            </a:r>
            <a:r>
              <a:rPr lang="cs-CZ" dirty="0" smtClean="0"/>
              <a:t>záření, v </a:t>
            </a:r>
            <a:r>
              <a:rPr lang="cs-CZ" dirty="0"/>
              <a:t>případě radioterapie včetně jejich nejistot, </a:t>
            </a:r>
            <a:endParaRPr lang="cs-CZ" dirty="0" smtClean="0"/>
          </a:p>
          <a:p>
            <a:r>
              <a:rPr lang="cs-CZ" dirty="0" smtClean="0"/>
              <a:t>měření </a:t>
            </a:r>
            <a:r>
              <a:rPr lang="cs-CZ" dirty="0"/>
              <a:t>neužitečného záření v okolí generátoru záření nebo jeho odhad, jde-li o </a:t>
            </a:r>
            <a:r>
              <a:rPr lang="cs-CZ" dirty="0" smtClean="0"/>
              <a:t>zubní </a:t>
            </a:r>
            <a:r>
              <a:rPr lang="cs-CZ" dirty="0" err="1" smtClean="0"/>
              <a:t>intraorální</a:t>
            </a:r>
            <a:r>
              <a:rPr lang="cs-CZ" dirty="0" smtClean="0"/>
              <a:t> </a:t>
            </a:r>
            <a:r>
              <a:rPr lang="cs-CZ" dirty="0"/>
              <a:t>nebo zubní panoramatické rentgenové zařízení.</a:t>
            </a:r>
          </a:p>
          <a:p>
            <a:endParaRPr lang="cs-CZ" dirty="0"/>
          </a:p>
        </p:txBody>
      </p:sp>
    </p:spTree>
    <p:extLst>
      <p:ext uri="{BB962C8B-B14F-4D97-AF65-F5344CB8AC3E}">
        <p14:creationId xmlns:p14="http://schemas.microsoft.com/office/powerpoint/2010/main" val="404979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smtClean="0"/>
              <a:t>Přejímací zkouška (PZ)</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a:t>Při přejímací zkoušce je třeba stanovit</a:t>
            </a:r>
            <a:r>
              <a:rPr lang="cs-CZ" b="1" dirty="0"/>
              <a:t> rozsah a četnost</a:t>
            </a:r>
            <a:r>
              <a:rPr lang="cs-CZ" dirty="0"/>
              <a:t> měření a ověřování vlastností rentgenového přístroje v rámci </a:t>
            </a:r>
            <a:r>
              <a:rPr lang="cs-CZ" b="1" dirty="0"/>
              <a:t>zkoušek provozní </a:t>
            </a:r>
            <a:r>
              <a:rPr lang="cs-CZ" b="1" dirty="0" smtClean="0"/>
              <a:t>stálosti</a:t>
            </a:r>
            <a:r>
              <a:rPr lang="cs-CZ" dirty="0" smtClean="0"/>
              <a:t> a </a:t>
            </a:r>
            <a:r>
              <a:rPr lang="cs-CZ" b="1" dirty="0" smtClean="0"/>
              <a:t>stanovit </a:t>
            </a:r>
            <a:r>
              <a:rPr lang="cs-CZ" b="1" dirty="0"/>
              <a:t>rozsah zkoušek dlouhodobé stability</a:t>
            </a:r>
            <a:r>
              <a:rPr lang="cs-CZ" dirty="0"/>
              <a:t> zdroje záření.</a:t>
            </a:r>
          </a:p>
          <a:p>
            <a:pPr algn="just"/>
            <a:r>
              <a:rPr lang="cs-CZ" dirty="0"/>
              <a:t>Přejímací zkoušky může provádět pouze osoba </a:t>
            </a:r>
            <a:r>
              <a:rPr lang="cs-CZ" dirty="0" smtClean="0"/>
              <a:t>nebo firma, která na základě vypracované a schválené metodiky získala </a:t>
            </a:r>
            <a:r>
              <a:rPr lang="cs-CZ" b="1" dirty="0"/>
              <a:t>povolení SÚJB</a:t>
            </a:r>
            <a:r>
              <a:rPr lang="cs-CZ" dirty="0"/>
              <a:t>  pro </a:t>
            </a:r>
            <a:r>
              <a:rPr lang="cs-CZ" dirty="0" smtClean="0"/>
              <a:t>danou činnost</a:t>
            </a:r>
            <a:r>
              <a:rPr lang="cs-CZ" dirty="0"/>
              <a:t>.</a:t>
            </a:r>
            <a:endParaRPr lang="cs-CZ" dirty="0" smtClean="0"/>
          </a:p>
          <a:p>
            <a:pPr algn="just"/>
            <a:r>
              <a:rPr lang="cs-CZ" dirty="0"/>
              <a:t>Ř</a:t>
            </a:r>
            <a:r>
              <a:rPr lang="cs-CZ" dirty="0" smtClean="0"/>
              <a:t>ídit </a:t>
            </a:r>
            <a:r>
              <a:rPr lang="cs-CZ" dirty="0"/>
              <a:t>a vykonávat je mohou pouze fyzické </a:t>
            </a:r>
            <a:r>
              <a:rPr lang="cs-CZ" dirty="0" smtClean="0"/>
              <a:t>osoby </a:t>
            </a:r>
            <a:r>
              <a:rPr lang="cs-CZ" dirty="0"/>
              <a:t>se </a:t>
            </a:r>
            <a:r>
              <a:rPr lang="cs-CZ" b="1" dirty="0"/>
              <a:t>zvláštní odbornou způsobilostí</a:t>
            </a:r>
            <a:r>
              <a:rPr lang="cs-CZ" dirty="0"/>
              <a:t>.</a:t>
            </a:r>
          </a:p>
          <a:p>
            <a:endParaRPr lang="cs-CZ" dirty="0"/>
          </a:p>
        </p:txBody>
      </p:sp>
    </p:spTree>
    <p:extLst>
      <p:ext uri="{BB962C8B-B14F-4D97-AF65-F5344CB8AC3E}">
        <p14:creationId xmlns:p14="http://schemas.microsoft.com/office/powerpoint/2010/main" val="374759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smtClean="0"/>
              <a:t>Přejímací zkouška</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dirty="0"/>
              <a:t>Přejímací zkoušky se </a:t>
            </a:r>
            <a:r>
              <a:rPr lang="cs-CZ" b="1" dirty="0"/>
              <a:t>nevztahují na nevýznamné a drobné zdroje</a:t>
            </a:r>
            <a:r>
              <a:rPr lang="cs-CZ" dirty="0"/>
              <a:t> ionizujícího záření  </a:t>
            </a:r>
            <a:r>
              <a:rPr lang="cs-CZ" dirty="0" smtClean="0"/>
              <a:t>a </a:t>
            </a:r>
            <a:r>
              <a:rPr lang="cs-CZ" dirty="0"/>
              <a:t>na ty jednoduché zdroje ionizujícího záření, u nichž to bylo stanoveno v podmínkách povolení k nakládání s nimi nebo v podmínkách rozhodnutí o jejich typovém schválení. </a:t>
            </a:r>
            <a:endParaRPr lang="cs-CZ" dirty="0" smtClean="0"/>
          </a:p>
          <a:p>
            <a:pPr algn="just"/>
            <a:r>
              <a:rPr lang="cs-CZ" dirty="0" smtClean="0"/>
              <a:t>Přejímací zkoušku zajišťuje </a:t>
            </a:r>
            <a:r>
              <a:rPr lang="cs-CZ" b="1" dirty="0" smtClean="0"/>
              <a:t>distributor nebo servisní firma </a:t>
            </a:r>
            <a:r>
              <a:rPr lang="cs-CZ" dirty="0" smtClean="0"/>
              <a:t>v rámci předání </a:t>
            </a:r>
            <a:r>
              <a:rPr lang="cs-CZ" dirty="0" err="1" smtClean="0"/>
              <a:t>rtg</a:t>
            </a:r>
            <a:r>
              <a:rPr lang="cs-CZ" dirty="0" smtClean="0"/>
              <a:t> přístroje držiteli povolení.</a:t>
            </a:r>
            <a:endParaRPr lang="cs-CZ" dirty="0"/>
          </a:p>
          <a:p>
            <a:pPr algn="just"/>
            <a:r>
              <a:rPr lang="cs-CZ" b="1" dirty="0"/>
              <a:t>Pro vydání povolení</a:t>
            </a:r>
            <a:r>
              <a:rPr lang="cs-CZ" dirty="0"/>
              <a:t> </a:t>
            </a:r>
            <a:r>
              <a:rPr lang="cs-CZ" b="1" dirty="0" smtClean="0"/>
              <a:t>SÚJB </a:t>
            </a:r>
            <a:r>
              <a:rPr lang="cs-CZ" dirty="0" smtClean="0"/>
              <a:t>k </a:t>
            </a:r>
            <a:r>
              <a:rPr lang="cs-CZ" dirty="0"/>
              <a:t>používání rentgenového přístroje je nezbytný kladný </a:t>
            </a:r>
            <a:r>
              <a:rPr lang="cs-CZ" b="1" dirty="0"/>
              <a:t>výsledek přejímací zkoušky.</a:t>
            </a:r>
            <a:endParaRPr lang="cs-CZ" dirty="0"/>
          </a:p>
          <a:p>
            <a:endParaRPr lang="cs-CZ" dirty="0"/>
          </a:p>
        </p:txBody>
      </p:sp>
    </p:spTree>
    <p:extLst>
      <p:ext uri="{BB962C8B-B14F-4D97-AF65-F5344CB8AC3E}">
        <p14:creationId xmlns:p14="http://schemas.microsoft.com/office/powerpoint/2010/main" val="2908213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u="sng" dirty="0"/>
              <a:t>Zkouška dlouhodobé stability </a:t>
            </a:r>
            <a:r>
              <a:rPr lang="cs-CZ" b="1" u="sng" dirty="0" smtClean="0"/>
              <a:t/>
            </a:r>
            <a:br>
              <a:rPr lang="cs-CZ" b="1" u="sng" dirty="0" smtClean="0"/>
            </a:br>
            <a:r>
              <a:rPr lang="cs-CZ" b="1" u="sng" dirty="0" smtClean="0"/>
              <a:t>(§ 28 </a:t>
            </a:r>
            <a:r>
              <a:rPr lang="cs-CZ" b="1" u="sng" dirty="0"/>
              <a:t>vyhlášky č. </a:t>
            </a:r>
            <a:r>
              <a:rPr lang="cs-CZ" b="1" u="sng" dirty="0" smtClean="0"/>
              <a:t>422/2016 </a:t>
            </a:r>
            <a:r>
              <a:rPr lang="cs-CZ" b="1" u="sng" dirty="0"/>
              <a:t>Sb.)</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a:t>Zkouška dlouhodobé stability musí zahrnovat vizuální kontrolu celistvosti a neporušenosti zdroje ionizujícího záření a v případě generátoru záření:</a:t>
            </a:r>
          </a:p>
          <a:p>
            <a:pPr lvl="0"/>
            <a:r>
              <a:rPr lang="cs-CZ" dirty="0"/>
              <a:t>ověření funkčnosti generátoru záření, </a:t>
            </a:r>
          </a:p>
          <a:p>
            <a:pPr lvl="0"/>
            <a:r>
              <a:rPr lang="cs-CZ" dirty="0"/>
              <a:t>ověření funkčnosti řídicích, ovládacích, bezpečnostních, signalizačních, indikačních a zobrazovacích systémů,</a:t>
            </a:r>
          </a:p>
          <a:p>
            <a:pPr lvl="0"/>
            <a:r>
              <a:rPr lang="cs-CZ" dirty="0"/>
              <a:t>ověření provozních parametrů a vlastností generátoru záření a jejich stability,</a:t>
            </a:r>
          </a:p>
          <a:p>
            <a:pPr lvl="0"/>
            <a:r>
              <a:rPr lang="cs-CZ" dirty="0"/>
              <a:t>stanovení dozimetrických veličin důležitých z hlediska účelu použití generátoru záření, ověření jejich stability </a:t>
            </a:r>
          </a:p>
          <a:p>
            <a:pPr lvl="0"/>
            <a:r>
              <a:rPr lang="cs-CZ" dirty="0"/>
              <a:t>měření neužitečného záření v okolí generátoru záření nebo v případě zubního </a:t>
            </a:r>
            <a:r>
              <a:rPr lang="cs-CZ" dirty="0" err="1"/>
              <a:t>intraorálního</a:t>
            </a:r>
            <a:r>
              <a:rPr lang="cs-CZ" dirty="0"/>
              <a:t> nebo zubního panoramatického rentgenového zařízení jeho odhad, došlo-li k takové změně v jeho používání, která mohla ovlivnit hodnoty uvedené v posledním měření nebo odhadu neužitečného záření,</a:t>
            </a:r>
          </a:p>
        </p:txBody>
      </p:sp>
    </p:spTree>
    <p:extLst>
      <p:ext uri="{BB962C8B-B14F-4D97-AF65-F5344CB8AC3E}">
        <p14:creationId xmlns:p14="http://schemas.microsoft.com/office/powerpoint/2010/main" val="3735707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301006"/>
          </a:xfrm>
        </p:spPr>
        <p:txBody>
          <a:bodyPr>
            <a:normAutofit fontScale="90000"/>
          </a:bodyPr>
          <a:lstStyle/>
          <a:p>
            <a:r>
              <a:rPr lang="cs-CZ" b="1" u="sng" dirty="0" smtClean="0"/>
              <a:t>Zkouška dlouhodobé </a:t>
            </a:r>
            <a:r>
              <a:rPr lang="cs-CZ" b="1" u="sng" dirty="0"/>
              <a:t>stability</a:t>
            </a:r>
            <a:br>
              <a:rPr lang="cs-CZ" b="1" u="sng" dirty="0"/>
            </a:br>
            <a:r>
              <a:rPr lang="cs-CZ" b="1" u="sng" dirty="0"/>
              <a:t>(§ </a:t>
            </a:r>
            <a:r>
              <a:rPr lang="cs-CZ" b="1" u="sng" dirty="0" smtClean="0"/>
              <a:t>27 </a:t>
            </a:r>
            <a:r>
              <a:rPr lang="cs-CZ" b="1" u="sng" dirty="0"/>
              <a:t>vyhlášky č. 422/2016 Sb.)</a:t>
            </a:r>
            <a:endParaRPr lang="cs-CZ" dirty="0"/>
          </a:p>
        </p:txBody>
      </p:sp>
      <p:sp>
        <p:nvSpPr>
          <p:cNvPr id="3" name="Zástupný symbol pro obsah 2"/>
          <p:cNvSpPr>
            <a:spLocks noGrp="1"/>
          </p:cNvSpPr>
          <p:nvPr>
            <p:ph idx="1"/>
          </p:nvPr>
        </p:nvSpPr>
        <p:spPr>
          <a:xfrm>
            <a:off x="457200" y="1412776"/>
            <a:ext cx="8229600" cy="4713387"/>
          </a:xfrm>
        </p:spPr>
        <p:txBody>
          <a:bodyPr>
            <a:normAutofit fontScale="77500" lnSpcReduction="20000"/>
          </a:bodyPr>
          <a:lstStyle/>
          <a:p>
            <a:pPr marL="0" indent="0">
              <a:buNone/>
            </a:pPr>
            <a:r>
              <a:rPr lang="cs-CZ" dirty="0"/>
              <a:t>ZDS musí být prováděna:</a:t>
            </a:r>
          </a:p>
          <a:p>
            <a:pPr lvl="0"/>
            <a:r>
              <a:rPr lang="cs-CZ" sz="3100" dirty="0"/>
              <a:t>pravidelně s četností nejméně jednou za dobu:</a:t>
            </a:r>
          </a:p>
          <a:p>
            <a:pPr lvl="1"/>
            <a:r>
              <a:rPr lang="cs-CZ" sz="3100" dirty="0"/>
              <a:t>12 měsíců v případě významného zdroje ionizujícího záření určeného pro </a:t>
            </a:r>
            <a:r>
              <a:rPr lang="cs-CZ" sz="3100" dirty="0" smtClean="0"/>
              <a:t>lékařské ozáření </a:t>
            </a:r>
            <a:r>
              <a:rPr lang="cs-CZ" sz="3100" dirty="0"/>
              <a:t>v radiodiagnostice nebo intervenční radiologii,</a:t>
            </a:r>
          </a:p>
          <a:p>
            <a:pPr lvl="1"/>
            <a:r>
              <a:rPr lang="cs-CZ" sz="3100" dirty="0"/>
              <a:t>36 měsíců v případě jednoduchého zdroje ionizujícího záření </a:t>
            </a:r>
          </a:p>
          <a:p>
            <a:pPr lvl="0"/>
            <a:r>
              <a:rPr lang="cs-CZ" sz="3100" dirty="0"/>
              <a:t>při každém důvodném podezření na nesprávnou funkci zdroje ionizujícího záření nebo jeho</a:t>
            </a:r>
          </a:p>
          <a:p>
            <a:pPr lvl="0"/>
            <a:r>
              <a:rPr lang="cs-CZ" sz="3100" dirty="0"/>
              <a:t>příslušenství, které má vliv na radiační ochranu,</a:t>
            </a:r>
          </a:p>
          <a:p>
            <a:pPr lvl="0"/>
            <a:r>
              <a:rPr lang="cs-CZ" sz="3100" dirty="0"/>
              <a:t>pokud výsledky zkoušek provozní stálosti naznačují nebo poukazují na nesprávnou funkci</a:t>
            </a:r>
          </a:p>
          <a:p>
            <a:pPr lvl="0"/>
            <a:r>
              <a:rPr lang="cs-CZ" sz="3100" dirty="0"/>
              <a:t>zdroje ionizujícího záření nebo jeho příslušenství, které má vliv na radiační ochranu</a:t>
            </a:r>
            <a:r>
              <a:rPr lang="cs-CZ" sz="3100" dirty="0" smtClean="0"/>
              <a:t>,</a:t>
            </a:r>
          </a:p>
          <a:p>
            <a:pPr marL="0" lvl="0" indent="0">
              <a:buNone/>
            </a:pPr>
            <a:endParaRPr lang="cs-CZ" dirty="0"/>
          </a:p>
          <a:p>
            <a:endParaRPr lang="cs-CZ" b="1" dirty="0" smtClean="0"/>
          </a:p>
          <a:p>
            <a:pPr marL="0" lvl="0" indent="0">
              <a:buNone/>
            </a:pPr>
            <a:endParaRPr lang="cs-CZ" dirty="0" smtClean="0"/>
          </a:p>
          <a:p>
            <a:pPr marL="0" lvl="0" indent="0">
              <a:buNone/>
            </a:pPr>
            <a:endParaRPr lang="cs-CZ" dirty="0"/>
          </a:p>
          <a:p>
            <a:pPr>
              <a:buFont typeface="Calibri" panose="020F0502020204030204" pitchFamily="34" charset="0"/>
              <a:buChar char="–"/>
            </a:pPr>
            <a:endParaRPr lang="cs-CZ" dirty="0"/>
          </a:p>
          <a:p>
            <a:endParaRPr lang="cs-CZ" dirty="0"/>
          </a:p>
        </p:txBody>
      </p:sp>
    </p:spTree>
    <p:extLst>
      <p:ext uri="{BB962C8B-B14F-4D97-AF65-F5344CB8AC3E}">
        <p14:creationId xmlns:p14="http://schemas.microsoft.com/office/powerpoint/2010/main" val="1017922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853</TotalTime>
  <Words>1293</Words>
  <Application>Microsoft Office PowerPoint</Application>
  <PresentationFormat>Předvádění na obrazovce (4:3)</PresentationFormat>
  <Paragraphs>178</Paragraphs>
  <Slides>33</Slides>
  <Notes>0</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Motiv systému Office</vt:lpstr>
      <vt:lpstr>Druhy zkoušek zdrojů záření, termíny a podmínky jejich provádění </vt:lpstr>
      <vt:lpstr>Zkoušky zdrojů záření se provádějí :</vt:lpstr>
      <vt:lpstr>Prezentace aplikace PowerPoint</vt:lpstr>
      <vt:lpstr>Časová posloupnost ZDS a ZPS</vt:lpstr>
      <vt:lpstr>Přejímací zkouška  (§ 26 vyhlášky č. 422/2016 Sb.)</vt:lpstr>
      <vt:lpstr>Přejímací zkouška (PZ)</vt:lpstr>
      <vt:lpstr>Přejímací zkouška</vt:lpstr>
      <vt:lpstr>Zkouška dlouhodobé stability  (§ 28 vyhlášky č. 422/2016 Sb.)</vt:lpstr>
      <vt:lpstr>Zkouška dlouhodobé stability (§ 27 vyhlášky č. 422/2016 Sb.)</vt:lpstr>
      <vt:lpstr>Zkouška dlouhodobé stability</vt:lpstr>
      <vt:lpstr>Hodnocení zkoušky dlouhodobé stability a odstraňování závad (§ 30 vyhlášky č. 422/2016 Sb.)</vt:lpstr>
      <vt:lpstr>Hodnocení zkoušky dlouhodobé stability a odstraňování závad (§ 30 vyhlášky č. 422/2016 Sb.)</vt:lpstr>
      <vt:lpstr>Hodnocení zkoušky dlouhodobé stability a odstraňování závad (§ 30 vyhlášky č. 422/2016 Sb.)</vt:lpstr>
      <vt:lpstr>Zkouška dlouhodobé stability</vt:lpstr>
      <vt:lpstr>Zkouška dlouhodobé stability</vt:lpstr>
      <vt:lpstr>Zkoušené parametry</vt:lpstr>
      <vt:lpstr>Zkoušené parametry</vt:lpstr>
      <vt:lpstr>Zkoušené parametry</vt:lpstr>
      <vt:lpstr>Zkoušené parametry</vt:lpstr>
      <vt:lpstr>Testovací zařízení včetně fantomů pro zeslabení a testovací pomůcky</vt:lpstr>
      <vt:lpstr>Měřidla</vt:lpstr>
      <vt:lpstr>Ověřování a kalibrace měřidel</vt:lpstr>
      <vt:lpstr>Fantomy</vt:lpstr>
      <vt:lpstr>Protokol ZDS</vt:lpstr>
      <vt:lpstr>Protokol ZDS</vt:lpstr>
      <vt:lpstr>Protokol ZDS</vt:lpstr>
      <vt:lpstr>Protokol ZDS</vt:lpstr>
      <vt:lpstr>Výsledek ZDS</vt:lpstr>
      <vt:lpstr>Výsledek ZDS</vt:lpstr>
      <vt:lpstr>Výsledek ZDS</vt:lpstr>
      <vt:lpstr>Oznámení závad při ZDS</vt:lpstr>
      <vt:lpstr>Záznamy a archivace</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Druhy zkoušek zdrojů záření, termíny   a podmínky jejich provádění</dc:title>
  <dc:creator>Vichta Michal, Bc.</dc:creator>
  <cp:lastModifiedBy>Vítek Petr</cp:lastModifiedBy>
  <cp:revision>50</cp:revision>
  <dcterms:created xsi:type="dcterms:W3CDTF">2014-03-19T06:35:42Z</dcterms:created>
  <dcterms:modified xsi:type="dcterms:W3CDTF">2020-03-09T06:03:57Z</dcterms:modified>
</cp:coreProperties>
</file>