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45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73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148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39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48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05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01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84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9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2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65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3C142-DD74-4E8D-B859-7623EBC02FFC}" type="datetimeFigureOut">
              <a:rPr lang="cs-CZ" smtClean="0"/>
              <a:t>17.9.2019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Ulcer%C3%B3zn%C3%AD_kolitida#cite_note-KlinPed2012-1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Nemoci GIT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rgbClr val="898989"/>
                </a:solidFill>
              </a:rPr>
              <a:t>Nemoci tenkého </a:t>
            </a:r>
            <a:r>
              <a:rPr lang="cs-CZ" altLang="cs-CZ" dirty="0">
                <a:solidFill>
                  <a:srgbClr val="898989"/>
                </a:solidFill>
              </a:rPr>
              <a:t>a tlustého střeva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22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Colon irritabile II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8229600" cy="4525963"/>
          </a:xfrm>
        </p:spPr>
        <p:txBody>
          <a:bodyPr/>
          <a:lstStyle/>
          <a:p>
            <a:r>
              <a:rPr lang="cs-CZ" altLang="cs-CZ" b="1" smtClean="0"/>
              <a:t>diagnostika – většinou jasná již z anamnézy (opakované ranní stolice, závislost na psychickém zatížení), nutno vyloučit všechny organické příčiny</a:t>
            </a:r>
          </a:p>
          <a:p>
            <a:r>
              <a:rPr lang="cs-CZ" altLang="cs-CZ" b="1" smtClean="0"/>
              <a:t>režim, dieta, spasmolytika, anxiolytika, krycí směs, někdy deriváty ASA</a:t>
            </a:r>
          </a:p>
        </p:txBody>
      </p:sp>
    </p:spTree>
    <p:extLst>
      <p:ext uri="{BB962C8B-B14F-4D97-AF65-F5344CB8AC3E}">
        <p14:creationId xmlns:p14="http://schemas.microsoft.com/office/powerpoint/2010/main" val="1275295739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Zácpa, obstipace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jako příznak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mechanická</a:t>
            </a:r>
            <a:r>
              <a:rPr lang="cs-CZ" altLang="cs-CZ" smtClean="0"/>
              <a:t> – Tu, stenózy, hernie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endokrinní a metabolická</a:t>
            </a:r>
            <a:r>
              <a:rPr lang="cs-CZ" altLang="cs-CZ" smtClean="0"/>
              <a:t> – hypotyreóza, dehydratace, hypokalémie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neurogenní</a:t>
            </a:r>
            <a:r>
              <a:rPr lang="cs-CZ" altLang="cs-CZ" smtClean="0"/>
              <a:t> – aganglioza, míšní léze, SM, Parkinsonova choroba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medikamentózní</a:t>
            </a:r>
            <a:r>
              <a:rPr lang="cs-CZ" altLang="cs-CZ" smtClean="0"/>
              <a:t> – antacida, anticholinergika, hypotenziva, opiáty, antidepresiva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mtClean="0"/>
              <a:t>bolestivé řitní afekce, reflexně podmíněná </a:t>
            </a:r>
          </a:p>
        </p:txBody>
      </p:sp>
    </p:spTree>
    <p:extLst>
      <p:ext uri="{BB962C8B-B14F-4D97-AF65-F5344CB8AC3E}">
        <p14:creationId xmlns:p14="http://schemas.microsoft.com/office/powerpoint/2010/main" val="4043493622"/>
      </p:ext>
    </p:extLst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Zácpa jako nemoc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b="1" smtClean="0"/>
              <a:t>útlum defekačního reflexu - </a:t>
            </a:r>
            <a:r>
              <a:rPr lang="cs-CZ" altLang="cs-CZ" smtClean="0"/>
              <a:t>časové poměry, kvalita WC, vynechání snídaně, směny, sedavá práce</a:t>
            </a:r>
          </a:p>
          <a:p>
            <a:r>
              <a:rPr lang="cs-CZ" altLang="cs-CZ" b="1" smtClean="0"/>
              <a:t>příznaky </a:t>
            </a:r>
            <a:r>
              <a:rPr lang="cs-CZ" altLang="cs-CZ" smtClean="0"/>
              <a:t>- zpočátku nenápadné - plnost, bolesti hlavy, při abusu laxativ irritace střeva, spasticita - paradoxní zhoršení zácpy</a:t>
            </a:r>
          </a:p>
          <a:p>
            <a:r>
              <a:rPr lang="cs-CZ" altLang="cs-CZ" b="1" smtClean="0"/>
              <a:t>diagnostika - </a:t>
            </a:r>
            <a:r>
              <a:rPr lang="cs-CZ" altLang="cs-CZ" smtClean="0"/>
              <a:t>anamnesticky, nutno vyloučit další možné příčiny (Tu, hypotyreóza, hypokalémie)CAVE změna charakteru stolice!</a:t>
            </a:r>
          </a:p>
        </p:txBody>
      </p:sp>
    </p:spTree>
    <p:extLst>
      <p:ext uri="{BB962C8B-B14F-4D97-AF65-F5344CB8AC3E}">
        <p14:creationId xmlns:p14="http://schemas.microsoft.com/office/powerpoint/2010/main" val="3202001581"/>
      </p:ext>
    </p:extLst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Zácpa - léčba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obnovení defekačního reflexu</a:t>
            </a:r>
            <a:r>
              <a:rPr lang="cs-CZ" altLang="cs-CZ" smtClean="0"/>
              <a:t> - ráno po probuzení vypít 200-300 ml vlažné vody, poté toaleta, snídaně, čípek a po 15 minutách se pokoušet o vyprázdnění - využití gastrokolického reflexu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dostatek tekutin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b="1" smtClean="0"/>
              <a:t>režim, dostatek pohybu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masáže břicha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b="1" smtClean="0"/>
              <a:t>laktulóza</a:t>
            </a:r>
            <a:r>
              <a:rPr lang="cs-CZ" altLang="cs-CZ" smtClean="0"/>
              <a:t> - jediné povolené laxans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domnělá zácpa - představa o nutnosti každodenního vyprázdnění</a:t>
            </a:r>
          </a:p>
        </p:txBody>
      </p:sp>
    </p:spTree>
    <p:extLst>
      <p:ext uri="{BB962C8B-B14F-4D97-AF65-F5344CB8AC3E}">
        <p14:creationId xmlns:p14="http://schemas.microsoft.com/office/powerpoint/2010/main" val="3544380743"/>
      </p:ext>
    </p:extLst>
  </p:cSld>
  <p:clrMapOvr>
    <a:masterClrMapping/>
  </p:clrMapOvr>
  <p:transition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Divertikulóza tračníku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výchlipky sliznice štěrbinami ve svalové vrstvě - nepravé divertikly</a:t>
            </a:r>
          </a:p>
          <a:p>
            <a:r>
              <a:rPr lang="cs-CZ" altLang="cs-CZ" b="1" smtClean="0"/>
              <a:t>vznik - usilovnou peristaltikou při máloobjemové stolici</a:t>
            </a:r>
          </a:p>
          <a:p>
            <a:r>
              <a:rPr lang="cs-CZ" altLang="cs-CZ" b="1" smtClean="0"/>
              <a:t>příznaky - asymptomaticky, divertikulitida, krvácení</a:t>
            </a:r>
          </a:p>
          <a:p>
            <a:r>
              <a:rPr lang="cs-CZ" altLang="cs-CZ" b="1" smtClean="0"/>
              <a:t>diagnostika - endoskopicky, irrigo, nutno pravidelně kontrolovat - nebezpečí vzniku Ca!!</a:t>
            </a:r>
          </a:p>
          <a:p>
            <a:r>
              <a:rPr lang="cs-CZ" altLang="cs-CZ" b="1" smtClean="0"/>
              <a:t>léčba - složení stravy, spasmolytika, při opakovaných krváceních chirugicky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6254667"/>
      </p:ext>
    </p:extLst>
  </p:cSld>
  <p:clrMapOvr>
    <a:masterClrMapping/>
  </p:clrMapOvr>
  <p:transition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Divertikulóza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457200" y="1831975"/>
          <a:ext cx="4038600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31975"/>
                        <a:ext cx="4038600" cy="406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648200" y="1844675"/>
          <a:ext cx="40386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Fotografie" r:id="rId5" imgW="8430802" imgH="6373115" progId="MSPhotoEd.3">
                  <p:embed/>
                </p:oleObj>
              </mc:Choice>
              <mc:Fallback>
                <p:oleObj name="Fotografie" r:id="rId5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844675"/>
                        <a:ext cx="40386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03141"/>
      </p:ext>
    </p:extLst>
  </p:cSld>
  <p:clrMapOvr>
    <a:masterClrMapping/>
  </p:clrMapOvr>
  <p:transition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Ileus - střevní nepůchodnost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mechanický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 - strangulační (hernie, volvulus, invaginace)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 - obturační (intralum., intra-  extramurální)</a:t>
            </a:r>
          </a:p>
          <a:p>
            <a:r>
              <a:rPr lang="cs-CZ" altLang="cs-CZ" b="1" smtClean="0"/>
              <a:t>neurogenní 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- paralytický - toxický, reflexní, metab.                               </a:t>
            </a:r>
          </a:p>
          <a:p>
            <a:r>
              <a:rPr lang="cs-CZ" altLang="cs-CZ" b="1" smtClean="0"/>
              <a:t>cévní - trombóza, embolie mesent.</a:t>
            </a:r>
          </a:p>
          <a:p>
            <a:r>
              <a:rPr lang="cs-CZ" altLang="cs-CZ" b="1" smtClean="0"/>
              <a:t>smíšený - peritonitida</a:t>
            </a:r>
          </a:p>
        </p:txBody>
      </p:sp>
    </p:spTree>
    <p:extLst>
      <p:ext uri="{BB962C8B-B14F-4D97-AF65-F5344CB8AC3E}">
        <p14:creationId xmlns:p14="http://schemas.microsoft.com/office/powerpoint/2010/main" val="2701127475"/>
      </p:ext>
    </p:extLst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Ileus II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průběh</a:t>
            </a:r>
            <a:r>
              <a:rPr lang="cs-CZ" altLang="cs-CZ" smtClean="0"/>
              <a:t> - sekrety stagnují, vytváří se „třetí prostor“, vede k metabolickému rozvratu, šoku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bolest, zvracení, zástava plynů a stolice, dehydratace, hapovolemický šok,            u vysoko uloženého - zvracení žaludečního obsahu se žlučí, u nízko uloženého - „miserere“</a:t>
            </a:r>
          </a:p>
          <a:p>
            <a:r>
              <a:rPr lang="cs-CZ" altLang="cs-CZ" b="1" smtClean="0"/>
              <a:t>fyzikální vyšetření</a:t>
            </a:r>
            <a:r>
              <a:rPr lang="cs-CZ" altLang="cs-CZ" smtClean="0"/>
              <a:t> - vzedmuté břicho, bubínkový poklep difuzně, usilovná peristaltika a ztužování kliček u obstrukčního, „hrobové“ ticho u paralytického</a:t>
            </a:r>
          </a:p>
        </p:txBody>
      </p:sp>
    </p:spTree>
    <p:extLst>
      <p:ext uri="{BB962C8B-B14F-4D97-AF65-F5344CB8AC3E}">
        <p14:creationId xmlns:p14="http://schemas.microsoft.com/office/powerpoint/2010/main" val="2855617231"/>
      </p:ext>
    </p:extLst>
  </p:cSld>
  <p:clrMapOvr>
    <a:masterClrMapping/>
  </p:clrMapOvr>
  <p:transition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Ileus III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diagnostika - </a:t>
            </a:r>
            <a:r>
              <a:rPr lang="cs-CZ" altLang="cs-CZ" smtClean="0"/>
              <a:t>nativní RTG břicha vodorovným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  paprskem - hladinky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- laboratorně - leukocytóza, ionty,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  acidobazická rovnováha</a:t>
            </a:r>
          </a:p>
          <a:p>
            <a:r>
              <a:rPr lang="cs-CZ" altLang="cs-CZ" b="1" smtClean="0"/>
              <a:t>diferenciální dg</a:t>
            </a:r>
            <a:r>
              <a:rPr lang="cs-CZ" altLang="cs-CZ" smtClean="0"/>
              <a:t> - biliární, renální kolika, pankreatitida, extrauterinní gravidita, pseudoperitonitida diabetická</a:t>
            </a:r>
          </a:p>
          <a:p>
            <a:r>
              <a:rPr lang="cs-CZ" altLang="cs-CZ" b="1" smtClean="0"/>
              <a:t>léčba</a:t>
            </a:r>
            <a:r>
              <a:rPr lang="cs-CZ" altLang="cs-CZ" smtClean="0"/>
              <a:t> - paralytický - úprava vnitřního prostředí,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nasogatrická sonda, syntostigmin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- mechanické a cévní - chirurgicky</a:t>
            </a:r>
          </a:p>
        </p:txBody>
      </p:sp>
    </p:spTree>
    <p:extLst>
      <p:ext uri="{BB962C8B-B14F-4D97-AF65-F5344CB8AC3E}">
        <p14:creationId xmlns:p14="http://schemas.microsoft.com/office/powerpoint/2010/main" val="2754723831"/>
      </p:ext>
    </p:extLst>
  </p:cSld>
  <p:clrMapOvr>
    <a:masterClrMapping/>
  </p:clrMapOvr>
  <p:transition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Průjem - diarrhoe 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8229600" cy="4525963"/>
          </a:xfrm>
        </p:spPr>
        <p:txBody>
          <a:bodyPr/>
          <a:lstStyle/>
          <a:p>
            <a:r>
              <a:rPr lang="cs-CZ" altLang="cs-CZ" smtClean="0"/>
              <a:t>zvýšení počtu stolic, zřídnutí konzistence</a:t>
            </a:r>
          </a:p>
          <a:p>
            <a:r>
              <a:rPr lang="cs-CZ" altLang="cs-CZ" b="1" smtClean="0"/>
              <a:t>sekreční průjem</a:t>
            </a:r>
            <a:r>
              <a:rPr lang="cs-CZ" altLang="cs-CZ" smtClean="0"/>
              <a:t> -  aktivní vylučování vody do střevního lumen, neutichá při lačnění</a:t>
            </a:r>
          </a:p>
          <a:p>
            <a:r>
              <a:rPr lang="cs-CZ" altLang="cs-CZ" b="1" smtClean="0"/>
              <a:t>osmotický průjem</a:t>
            </a:r>
            <a:r>
              <a:rPr lang="cs-CZ" altLang="cs-CZ" smtClean="0"/>
              <a:t> - obsah střeva je hyperosmolární a nasává tekutinu z tkání do střevního lumen, při lačnění ustává</a:t>
            </a:r>
          </a:p>
          <a:p>
            <a:r>
              <a:rPr lang="cs-CZ" altLang="cs-CZ" b="1" smtClean="0"/>
              <a:t>kombinace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644864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Choroby tenkého střeva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r>
              <a:rPr lang="cs-CZ" altLang="cs-CZ" b="1" smtClean="0"/>
              <a:t>anatomicko – fyziologicky</a:t>
            </a:r>
            <a:r>
              <a:rPr lang="cs-CZ" altLang="cs-CZ" smtClean="0"/>
              <a:t> – místo vstřebávání živin (cukry, tuky, aminokyseliny, Ca, Fe, žlučové kyseliny, vit. B12)</a:t>
            </a:r>
          </a:p>
          <a:p>
            <a:r>
              <a:rPr lang="cs-CZ" altLang="cs-CZ" smtClean="0"/>
              <a:t>způsoby </a:t>
            </a:r>
            <a:r>
              <a:rPr lang="cs-CZ" altLang="cs-CZ" b="1" smtClean="0"/>
              <a:t>vstřebávání </a:t>
            </a:r>
            <a:r>
              <a:rPr lang="cs-CZ" altLang="cs-CZ" smtClean="0"/>
              <a:t>– aktivní transport, pasivní difúze, facilitovaná difúze, pinocytóza</a:t>
            </a:r>
          </a:p>
          <a:p>
            <a:r>
              <a:rPr lang="cs-CZ" altLang="cs-CZ" b="1" smtClean="0"/>
              <a:t>motilita</a:t>
            </a:r>
            <a:r>
              <a:rPr lang="cs-CZ" altLang="cs-CZ" smtClean="0"/>
              <a:t> tenkého střeva – peristaltická vlna</a:t>
            </a:r>
          </a:p>
          <a:p>
            <a:r>
              <a:rPr lang="cs-CZ" altLang="cs-CZ" b="1" smtClean="0"/>
              <a:t>lymfatický aparát</a:t>
            </a:r>
            <a:r>
              <a:rPr lang="cs-CZ" altLang="cs-CZ" smtClean="0"/>
              <a:t> – střevní plaky – obdoba bursy Fabricii – B-lymfocyty, vliv IgA na funkci a odolnost střevní sliznice </a:t>
            </a:r>
          </a:p>
        </p:txBody>
      </p:sp>
    </p:spTree>
    <p:extLst>
      <p:ext uri="{BB962C8B-B14F-4D97-AF65-F5344CB8AC3E}">
        <p14:creationId xmlns:p14="http://schemas.microsoft.com/office/powerpoint/2010/main" val="27352830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Průjem 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b="1" dirty="0"/>
              <a:t>etiologie</a:t>
            </a:r>
            <a:r>
              <a:rPr lang="cs-CZ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</a:t>
            </a:r>
            <a:r>
              <a:rPr lang="cs-CZ" dirty="0" err="1" smtClean="0"/>
              <a:t>enterotoxikózy</a:t>
            </a:r>
            <a:r>
              <a:rPr lang="cs-CZ" dirty="0" smtClean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akutní infekční průjmy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stavy napodobující akutní infekční průjmy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subakutní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chronické nebo recidivující průjmy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47328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smtClean="0"/>
              <a:t>Nejčastější původci </a:t>
            </a:r>
            <a:br>
              <a:rPr lang="cs-CZ" altLang="cs-CZ" sz="4000" smtClean="0"/>
            </a:br>
            <a:r>
              <a:rPr lang="cs-CZ" altLang="cs-CZ" sz="4000" smtClean="0"/>
              <a:t>střevních nákaz v ČR</a:t>
            </a:r>
          </a:p>
        </p:txBody>
      </p:sp>
      <p:graphicFrame>
        <p:nvGraphicFramePr>
          <p:cNvPr id="61443" name="Object 5"/>
          <p:cNvGraphicFramePr>
            <a:graphicFrameLocks noChangeAspect="1"/>
          </p:cNvGraphicFramePr>
          <p:nvPr>
            <p:ph idx="1"/>
          </p:nvPr>
        </p:nvGraphicFramePr>
        <p:xfrm>
          <a:off x="1692275" y="1600200"/>
          <a:ext cx="5975350" cy="511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Fotografie" r:id="rId3" imgW="5819048" imgH="4982270" progId="MSPhotoEd.3">
                  <p:embed/>
                </p:oleObj>
              </mc:Choice>
              <mc:Fallback>
                <p:oleObj name="Fotografie" r:id="rId3" imgW="5819048" imgH="498227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600200"/>
                        <a:ext cx="5975350" cy="511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0162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Průjem III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léčba úvodní - </a:t>
            </a:r>
            <a:r>
              <a:rPr lang="cs-CZ" dirty="0"/>
              <a:t>rehydratace,  úprava vnitřního hospodářství, dieta - černý čaj, rýžový, mrkvový odvar, 3 dny staré housky, banán, marmeláda, šunka, máslo</a:t>
            </a:r>
          </a:p>
          <a:p>
            <a:pPr>
              <a:defRPr/>
            </a:pPr>
            <a:r>
              <a:rPr lang="cs-CZ" b="1" dirty="0"/>
              <a:t>léčba medikamentózní </a:t>
            </a:r>
            <a:r>
              <a:rPr lang="cs-CZ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střevní </a:t>
            </a:r>
            <a:r>
              <a:rPr lang="cs-CZ" dirty="0" err="1"/>
              <a:t>desinficiencia</a:t>
            </a:r>
            <a:r>
              <a:rPr lang="cs-CZ" dirty="0"/>
              <a:t> (</a:t>
            </a:r>
            <a:r>
              <a:rPr lang="cs-CZ" dirty="0" err="1"/>
              <a:t>Endiaron</a:t>
            </a:r>
            <a:r>
              <a:rPr lang="cs-CZ" dirty="0"/>
              <a:t>, </a:t>
            </a:r>
            <a:r>
              <a:rPr lang="cs-CZ" dirty="0" err="1"/>
              <a:t>Ercefuryl</a:t>
            </a:r>
            <a:r>
              <a:rPr lang="cs-CZ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zpomalení peristaltiky (</a:t>
            </a:r>
            <a:r>
              <a:rPr lang="cs-CZ" dirty="0" err="1"/>
              <a:t>Reasec</a:t>
            </a:r>
            <a:r>
              <a:rPr lang="cs-CZ" dirty="0"/>
              <a:t>, </a:t>
            </a:r>
            <a:r>
              <a:rPr lang="cs-CZ" dirty="0" err="1"/>
              <a:t>Imodium</a:t>
            </a:r>
            <a:r>
              <a:rPr lang="cs-CZ" dirty="0"/>
              <a:t>)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8324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Záněty tlustého střeva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primární</a:t>
            </a:r>
            <a:r>
              <a:rPr lang="cs-CZ" altLang="cs-CZ" smtClean="0"/>
              <a:t> - proktokolitida, colitis regionalis</a:t>
            </a:r>
          </a:p>
          <a:p>
            <a:r>
              <a:rPr lang="cs-CZ" altLang="cs-CZ" b="1" smtClean="0"/>
              <a:t>sekundární</a:t>
            </a:r>
            <a:r>
              <a:rPr lang="cs-CZ" altLang="cs-CZ" smtClean="0"/>
              <a:t> - ischemická, postiradiační, při divertikulitidě</a:t>
            </a:r>
          </a:p>
        </p:txBody>
      </p:sp>
    </p:spTree>
    <p:extLst>
      <p:ext uri="{BB962C8B-B14F-4D97-AF65-F5344CB8AC3E}">
        <p14:creationId xmlns:p14="http://schemas.microsoft.com/office/powerpoint/2010/main" val="35520509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Ischemická kolitida</a:t>
            </a:r>
            <a:endParaRPr lang="cs-CZ" altLang="cs-CZ" smtClean="0">
              <a:solidFill>
                <a:schemeClr val="hlink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stenóza</a:t>
            </a:r>
            <a:r>
              <a:rPr lang="cs-CZ" altLang="cs-CZ" smtClean="0"/>
              <a:t> a. mesenterica sup. nebo inf., hranicí povodí je lienální flexura - zde nejčastěji poruchy prokrvení</a:t>
            </a:r>
          </a:p>
          <a:p>
            <a:r>
              <a:rPr lang="cs-CZ" altLang="cs-CZ" b="1" smtClean="0"/>
              <a:t>embolie, trombóza</a:t>
            </a:r>
            <a:r>
              <a:rPr lang="cs-CZ" altLang="cs-CZ" smtClean="0"/>
              <a:t> -infarzace střeva, nekróza</a:t>
            </a:r>
          </a:p>
          <a:p>
            <a:r>
              <a:rPr lang="cs-CZ" altLang="cs-CZ" b="1" smtClean="0"/>
              <a:t>inkompletní uzávěr</a:t>
            </a:r>
            <a:r>
              <a:rPr lang="cs-CZ" altLang="cs-CZ" smtClean="0"/>
              <a:t> - AS, snížení min. výdeje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bolesti obvykle v levém boku, průjem s příměsí, někdy jako NPB</a:t>
            </a:r>
          </a:p>
          <a:p>
            <a:r>
              <a:rPr lang="cs-CZ" altLang="cs-CZ" b="1" smtClean="0"/>
              <a:t>diagnostika - </a:t>
            </a:r>
            <a:r>
              <a:rPr lang="cs-CZ" altLang="cs-CZ" smtClean="0"/>
              <a:t>endoskopie, Doppler, angiografie</a:t>
            </a:r>
          </a:p>
          <a:p>
            <a:r>
              <a:rPr lang="cs-CZ" altLang="cs-CZ" b="1" smtClean="0"/>
              <a:t>léčba -</a:t>
            </a:r>
            <a:r>
              <a:rPr lang="cs-CZ" altLang="cs-CZ" smtClean="0"/>
              <a:t> chirurgická, ATB, normalizace cirkulace</a:t>
            </a:r>
          </a:p>
        </p:txBody>
      </p:sp>
    </p:spTree>
    <p:extLst>
      <p:ext uri="{BB962C8B-B14F-4D97-AF65-F5344CB8AC3E}">
        <p14:creationId xmlns:p14="http://schemas.microsoft.com/office/powerpoint/2010/main" val="2771460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Ischemická kolitida</a:t>
            </a:r>
          </a:p>
        </p:txBody>
      </p:sp>
      <p:graphicFrame>
        <p:nvGraphicFramePr>
          <p:cNvPr id="65539" name="Object 5"/>
          <p:cNvGraphicFramePr>
            <a:graphicFrameLocks noChangeAspect="1"/>
          </p:cNvGraphicFramePr>
          <p:nvPr>
            <p:ph idx="1"/>
          </p:nvPr>
        </p:nvGraphicFramePr>
        <p:xfrm>
          <a:off x="1763713" y="1204913"/>
          <a:ext cx="5545137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Fotografie" r:id="rId3" imgW="6563641" imgH="6373115" progId="MSPhotoEd.3">
                  <p:embed/>
                </p:oleObj>
              </mc:Choice>
              <mc:Fallback>
                <p:oleObj name="Fotografie" r:id="rId3" imgW="6563641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204913"/>
                        <a:ext cx="5545137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11533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Další záněty tračníku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Crohnova kolitida – </a:t>
            </a:r>
            <a:r>
              <a:rPr lang="cs-CZ" altLang="cs-CZ" smtClean="0"/>
              <a:t>IBD, projevy Crohnovy nemoci na tlustém střevě – vzácnější</a:t>
            </a:r>
          </a:p>
          <a:p>
            <a:r>
              <a:rPr lang="cs-CZ" altLang="cs-CZ" b="1" smtClean="0"/>
              <a:t>Ulcerózní kolitida- </a:t>
            </a:r>
            <a:r>
              <a:rPr lang="cs-CZ" altLang="cs-CZ" smtClean="0"/>
              <a:t>IBD</a:t>
            </a:r>
          </a:p>
          <a:p>
            <a:r>
              <a:rPr lang="cs-CZ" altLang="cs-CZ" b="1" smtClean="0"/>
              <a:t>iradiační kolitida -</a:t>
            </a:r>
            <a:r>
              <a:rPr lang="cs-CZ" altLang="cs-CZ" smtClean="0"/>
              <a:t> akutní reakce na ozáření, může přejít do chronicity - tenesmy a průjmy i několik let po ukončení terapie, poruchy vstřebávání minerálů, živin</a:t>
            </a:r>
          </a:p>
          <a:p>
            <a:r>
              <a:rPr lang="cs-CZ" altLang="cs-CZ" b="1" smtClean="0"/>
              <a:t>pseudomembranózní kolitida - </a:t>
            </a:r>
            <a:r>
              <a:rPr lang="cs-CZ" altLang="cs-CZ" smtClean="0"/>
              <a:t>obávaná komplikace  při léčbě ATB, ale i při celkově špatném stavu, vyvolává Clostridium difficile - léčba - Vancomycin p.o.</a:t>
            </a:r>
          </a:p>
        </p:txBody>
      </p:sp>
    </p:spTree>
    <p:extLst>
      <p:ext uri="{BB962C8B-B14F-4D97-AF65-F5344CB8AC3E}">
        <p14:creationId xmlns:p14="http://schemas.microsoft.com/office/powerpoint/2010/main" val="184809536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Nádory tlustého střeva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benigní</a:t>
            </a:r>
            <a:r>
              <a:rPr lang="cs-CZ" altLang="cs-CZ" smtClean="0"/>
              <a:t> - polypy - prominence sliznice do lumina (přisedlý, stopkatý)</a:t>
            </a:r>
          </a:p>
          <a:p>
            <a:r>
              <a:rPr lang="cs-CZ" altLang="cs-CZ" b="1" smtClean="0"/>
              <a:t>histologicky </a:t>
            </a:r>
            <a:r>
              <a:rPr lang="cs-CZ" altLang="cs-CZ" smtClean="0"/>
              <a:t>- hyperplastické, adenom - působí obtíže - krvácení tenesmy, mohou maligně metaplázovat</a:t>
            </a:r>
          </a:p>
          <a:p>
            <a:r>
              <a:rPr lang="cs-CZ" altLang="cs-CZ" b="1" smtClean="0"/>
              <a:t>postup</a:t>
            </a:r>
            <a:r>
              <a:rPr lang="cs-CZ" altLang="cs-CZ" smtClean="0"/>
              <a:t> - opakované kontroly kolonoskopické, snesení polypů, histologická kontrola</a:t>
            </a:r>
          </a:p>
          <a:p>
            <a:r>
              <a:rPr lang="cs-CZ" altLang="cs-CZ" smtClean="0"/>
              <a:t>Gardnerův syndrom, Peutz-Jeghersův syndrom - dědičná adenomatóza tračníku - 100% prekanceróza</a:t>
            </a:r>
          </a:p>
        </p:txBody>
      </p:sp>
    </p:spTree>
    <p:extLst>
      <p:ext uri="{BB962C8B-B14F-4D97-AF65-F5344CB8AC3E}">
        <p14:creationId xmlns:p14="http://schemas.microsoft.com/office/powerpoint/2010/main" val="24865915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Polyp tračníku</a:t>
            </a:r>
          </a:p>
        </p:txBody>
      </p:sp>
      <p:graphicFrame>
        <p:nvGraphicFramePr>
          <p:cNvPr id="68611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250825" y="2205038"/>
          <a:ext cx="2519363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Fotografie" r:id="rId3" imgW="5495238" imgH="5342857" progId="MSPhotoEd.3">
                  <p:embed/>
                </p:oleObj>
              </mc:Choice>
              <mc:Fallback>
                <p:oleObj name="Fotografie" r:id="rId3" imgW="5495238" imgH="5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05038"/>
                        <a:ext cx="2519363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3348038" y="2205038"/>
          <a:ext cx="2592387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Fotografie" r:id="rId5" imgW="5304762" imgH="5266667" progId="MSPhotoEd.3">
                  <p:embed/>
                </p:oleObj>
              </mc:Choice>
              <mc:Fallback>
                <p:oleObj name="Fotografie" r:id="rId5" imgW="5304762" imgH="5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205038"/>
                        <a:ext cx="2592387" cy="24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6443663" y="2205038"/>
          <a:ext cx="2524125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Fotografie" r:id="rId7" imgW="5380952" imgH="5266667" progId="MSPhotoEd.3">
                  <p:embed/>
                </p:oleObj>
              </mc:Choice>
              <mc:Fallback>
                <p:oleObj name="Fotografie" r:id="rId7" imgW="5380952" imgH="5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205038"/>
                        <a:ext cx="2524125" cy="247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4133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karcinom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b="1" dirty="0"/>
              <a:t>nejčastější karcinom v našich zemích</a:t>
            </a:r>
            <a:endParaRPr lang="cs-CZ" dirty="0"/>
          </a:p>
          <a:p>
            <a:pPr>
              <a:defRPr/>
            </a:pPr>
            <a:r>
              <a:rPr lang="cs-CZ" dirty="0"/>
              <a:t>60-70% v </a:t>
            </a:r>
            <a:r>
              <a:rPr lang="cs-CZ" dirty="0" err="1"/>
              <a:t>rektosigmoideu</a:t>
            </a:r>
            <a:endParaRPr lang="cs-CZ" dirty="0"/>
          </a:p>
          <a:p>
            <a:pPr>
              <a:defRPr/>
            </a:pPr>
            <a:r>
              <a:rPr lang="cs-CZ" dirty="0"/>
              <a:t>60% rektálních </a:t>
            </a:r>
            <a:r>
              <a:rPr lang="cs-CZ" dirty="0" err="1"/>
              <a:t>palpovatelných</a:t>
            </a:r>
            <a:r>
              <a:rPr lang="cs-CZ" dirty="0"/>
              <a:t> prstem</a:t>
            </a:r>
          </a:p>
          <a:p>
            <a:pPr>
              <a:defRPr/>
            </a:pPr>
            <a:r>
              <a:rPr lang="cs-CZ" b="1" dirty="0"/>
              <a:t>etiologie </a:t>
            </a:r>
            <a:r>
              <a:rPr lang="cs-CZ" dirty="0"/>
              <a:t>- kancerogeny v potravě, čím upravenější strava, tím více Ca tračníku</a:t>
            </a:r>
          </a:p>
          <a:p>
            <a:pPr>
              <a:defRPr/>
            </a:pPr>
            <a:r>
              <a:rPr lang="cs-CZ" b="1" dirty="0"/>
              <a:t>příznaky - změna charakteru stolice!!!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vzestupný tračník - </a:t>
            </a:r>
            <a:r>
              <a:rPr lang="cs-CZ" dirty="0" err="1"/>
              <a:t>anemizace</a:t>
            </a:r>
            <a:r>
              <a:rPr lang="cs-CZ" dirty="0"/>
              <a:t>, okultní krvácení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sestupný tračník - </a:t>
            </a:r>
            <a:r>
              <a:rPr lang="cs-CZ" dirty="0" err="1"/>
              <a:t>subileózní</a:t>
            </a:r>
            <a:r>
              <a:rPr lang="cs-CZ" dirty="0"/>
              <a:t> stav, krvácení zřetelnější</a:t>
            </a:r>
          </a:p>
        </p:txBody>
      </p:sp>
    </p:spTree>
    <p:extLst>
      <p:ext uri="{BB962C8B-B14F-4D97-AF65-F5344CB8AC3E}">
        <p14:creationId xmlns:p14="http://schemas.microsoft.com/office/powerpoint/2010/main" val="2897474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Malabsorpční syndrom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smtClean="0"/>
              <a:t>porucha trávení (maldigesce) nebo vstřebávání (malabsorpce), vzniká sekundární porucha výživy</a:t>
            </a:r>
          </a:p>
          <a:p>
            <a:r>
              <a:rPr lang="cs-CZ" altLang="cs-CZ" sz="2800" b="1" smtClean="0"/>
              <a:t>klinický obraz - </a:t>
            </a:r>
            <a:r>
              <a:rPr lang="cs-CZ" altLang="cs-CZ" sz="2800" smtClean="0"/>
              <a:t>slabost, úbytek hmotnosti, karenční syndromy, chronický průjem</a:t>
            </a:r>
          </a:p>
          <a:p>
            <a:r>
              <a:rPr lang="cs-CZ" altLang="cs-CZ" sz="2800" b="1" smtClean="0"/>
              <a:t>diagnostika </a:t>
            </a:r>
            <a:r>
              <a:rPr lang="cs-CZ" altLang="cs-CZ" sz="280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altLang="cs-CZ" sz="2800" smtClean="0"/>
              <a:t>laboratorně – anémie, sideropenie, hypalbuminemie, hypoproteinemie</a:t>
            </a:r>
          </a:p>
          <a:p>
            <a:pPr>
              <a:buFont typeface="Wingdings" pitchFamily="2" charset="2"/>
              <a:buChar char="Ø"/>
            </a:pPr>
            <a:r>
              <a:rPr lang="cs-CZ" altLang="cs-CZ" sz="2800" smtClean="0"/>
              <a:t>toleranční testy – glykemická křivka, hladina vit. B12, křivka železa</a:t>
            </a:r>
          </a:p>
          <a:p>
            <a:pPr>
              <a:buFont typeface="Wingdings" pitchFamily="2" charset="2"/>
              <a:buChar char="Ø"/>
            </a:pPr>
            <a:r>
              <a:rPr lang="cs-CZ" altLang="cs-CZ" sz="2800" smtClean="0"/>
              <a:t>enteroklýza, biopsie sliznice tenkého střeva</a:t>
            </a:r>
          </a:p>
          <a:p>
            <a:pPr>
              <a:lnSpc>
                <a:spcPct val="90000"/>
              </a:lnSpc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34899266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Lokalizace nádorů dle četnosti levý tračník – 64 %; </a:t>
            </a:r>
          </a:p>
          <a:p>
            <a:pPr lvl="1"/>
            <a:r>
              <a:rPr lang="cs-CZ" altLang="cs-CZ" smtClean="0"/>
              <a:t>rektum – 30 %;</a:t>
            </a:r>
          </a:p>
          <a:p>
            <a:pPr lvl="1"/>
            <a:r>
              <a:rPr lang="cs-CZ" altLang="cs-CZ" smtClean="0"/>
              <a:t>sigmoideum – 26 %;</a:t>
            </a:r>
          </a:p>
          <a:p>
            <a:pPr lvl="1"/>
            <a:r>
              <a:rPr lang="cs-CZ" altLang="cs-CZ" smtClean="0"/>
              <a:t>colon descendens – 8 %;</a:t>
            </a:r>
          </a:p>
          <a:p>
            <a:r>
              <a:rPr lang="cs-CZ" altLang="cs-CZ" smtClean="0"/>
              <a:t>colon transverzum – 13 %;</a:t>
            </a:r>
          </a:p>
          <a:p>
            <a:r>
              <a:rPr lang="cs-CZ" altLang="cs-CZ" smtClean="0"/>
              <a:t>colon ascendens – 9 %;</a:t>
            </a:r>
          </a:p>
          <a:p>
            <a:r>
              <a:rPr lang="cs-CZ" altLang="cs-CZ" smtClean="0"/>
              <a:t>caecum – 14 %.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286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pic>
        <p:nvPicPr>
          <p:cNvPr id="716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38" y="1600200"/>
            <a:ext cx="7248525" cy="4525963"/>
          </a:xfrm>
        </p:spPr>
      </p:pic>
    </p:spTree>
    <p:extLst>
      <p:ext uri="{BB962C8B-B14F-4D97-AF65-F5344CB8AC3E}">
        <p14:creationId xmlns:p14="http://schemas.microsoft.com/office/powerpoint/2010/main" val="8339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pic>
        <p:nvPicPr>
          <p:cNvPr id="7270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281113"/>
            <a:ext cx="51879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68313" y="4076700"/>
          <a:ext cx="8280400" cy="2011504"/>
        </p:xfrm>
        <a:graphic>
          <a:graphicData uri="http://schemas.openxmlformats.org/drawingml/2006/table">
            <a:tbl>
              <a:tblPr/>
              <a:tblGrid>
                <a:gridCol w="4140200"/>
                <a:gridCol w="4140200"/>
              </a:tblGrid>
              <a:tr h="365693">
                <a:tc>
                  <a:txBody>
                    <a:bodyPr/>
                    <a:lstStyle/>
                    <a:p>
                      <a:r>
                        <a:rPr lang="cs-CZ" sz="1800" dirty="0"/>
                        <a:t>. 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chirurgická léčba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9989">
                <a:tc>
                  <a:txBody>
                    <a:bodyPr/>
                    <a:lstStyle/>
                    <a:p>
                      <a:r>
                        <a:rPr lang="cs-CZ" sz="1800"/>
                        <a:t>St. II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chirurgická léčba (v případě N1 NX následuje chemoterapie)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693">
                <a:tc>
                  <a:txBody>
                    <a:bodyPr/>
                    <a:lstStyle/>
                    <a:p>
                      <a:r>
                        <a:rPr lang="cs-CZ" sz="1800"/>
                        <a:t>St. III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operace a vždy chemoterapie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989">
                <a:tc>
                  <a:txBody>
                    <a:bodyPr/>
                    <a:lstStyle/>
                    <a:p>
                      <a:r>
                        <a:rPr lang="cs-CZ" sz="1800" dirty="0"/>
                        <a:t>St. IV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resekce, nebo indukční terapie a pak resekce, nebo paliativní léčba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468313" y="1268413"/>
          <a:ext cx="8229600" cy="2560635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65805">
                <a:tc>
                  <a:txBody>
                    <a:bodyPr/>
                    <a:lstStyle/>
                    <a:p>
                      <a:r>
                        <a:rPr lang="cs-CZ" sz="1800" dirty="0"/>
                        <a:t>Stádium 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Tis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 dirty="0"/>
                        <a:t>Stádium 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Dukes</a:t>
                      </a:r>
                      <a:r>
                        <a:rPr lang="cs-CZ" sz="1800" dirty="0"/>
                        <a:t> 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T2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2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B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B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T1–4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N1–3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C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T1–4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N1–3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Dukes</a:t>
                      </a:r>
                      <a:r>
                        <a:rPr lang="cs-CZ" sz="1800" dirty="0"/>
                        <a:t> D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Hemoroidy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8229600" cy="4525963"/>
          </a:xfrm>
        </p:spPr>
        <p:txBody>
          <a:bodyPr/>
          <a:lstStyle/>
          <a:p>
            <a:r>
              <a:rPr lang="cs-CZ" altLang="cs-CZ" b="1" smtClean="0"/>
              <a:t>vnitřní</a:t>
            </a:r>
            <a:r>
              <a:rPr lang="cs-CZ" altLang="cs-CZ" smtClean="0"/>
              <a:t> -větévky arterie, proto krvácení častěji a více, může vést až k anemizaci, prolabují</a:t>
            </a:r>
          </a:p>
          <a:p>
            <a:r>
              <a:rPr lang="cs-CZ" altLang="cs-CZ" b="1" smtClean="0"/>
              <a:t>vnější</a:t>
            </a:r>
            <a:r>
              <a:rPr lang="cs-CZ" altLang="cs-CZ" smtClean="0"/>
              <a:t> - rozšíření análních žil, krvácení řidčeji, více trombotizují nebo se zanítí</a:t>
            </a:r>
          </a:p>
          <a:p>
            <a:r>
              <a:rPr lang="cs-CZ" altLang="cs-CZ" smtClean="0"/>
              <a:t>léčba - péče o řídkou stolici, omývání po stolici, masti, čípky, celková léčba venotoniky</a:t>
            </a:r>
          </a:p>
        </p:txBody>
      </p:sp>
    </p:spTree>
    <p:extLst>
      <p:ext uri="{BB962C8B-B14F-4D97-AF65-F5344CB8AC3E}">
        <p14:creationId xmlns:p14="http://schemas.microsoft.com/office/powerpoint/2010/main" val="188750301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Karcinoid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altLang="cs-CZ" b="1" smtClean="0"/>
              <a:t>benigní, ale progredující nádor</a:t>
            </a:r>
            <a:r>
              <a:rPr lang="cs-CZ" altLang="cs-CZ" smtClean="0"/>
              <a:t> na tenkém střevě, ale i na mnoha jiných místech, produkuje serotonin - biogenní ami, pomalý průběh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záchvatovité vzestupy TK s výsevem prchavého exantému na horní polovině těla</a:t>
            </a:r>
          </a:p>
          <a:p>
            <a:r>
              <a:rPr lang="cs-CZ" altLang="cs-CZ" b="1" smtClean="0"/>
              <a:t>diagnostika</a:t>
            </a:r>
            <a:r>
              <a:rPr lang="cs-CZ" altLang="cs-CZ" smtClean="0"/>
              <a:t> - sběr moči na HIOK, CT angiografie, enteroklýza</a:t>
            </a:r>
          </a:p>
          <a:p>
            <a:r>
              <a:rPr lang="cs-CZ" altLang="cs-CZ" b="1" smtClean="0"/>
              <a:t>léčba</a:t>
            </a:r>
            <a:r>
              <a:rPr lang="cs-CZ" altLang="cs-CZ" smtClean="0"/>
              <a:t> - chemoterapie, interferon, 5-FU, streptozocin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8787864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Jedná se o chronická zánětlivá onemocnění trávicího traktu, která bývají provázena bohatými extraintestinálními příznaky</a:t>
            </a:r>
          </a:p>
          <a:p>
            <a:r>
              <a:rPr lang="cs-CZ" altLang="cs-CZ" smtClean="0"/>
              <a:t> Obě choroby začínají v dětství nebo během dospívání a jejich etiologie je nejasná.</a:t>
            </a:r>
          </a:p>
          <a:p>
            <a:r>
              <a:rPr lang="cs-CZ" altLang="cs-CZ" smtClean="0"/>
              <a:t>Incidence a prevalence nespecifických střevních zánětů v posledních letech stoupá, 20-30 % pacientů jsou děti do 18 let.</a:t>
            </a:r>
          </a:p>
        </p:txBody>
      </p:sp>
    </p:spTree>
    <p:extLst>
      <p:ext uri="{BB962C8B-B14F-4D97-AF65-F5344CB8AC3E}">
        <p14:creationId xmlns:p14="http://schemas.microsoft.com/office/powerpoint/2010/main" val="2573139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M.Crohn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chronické zánětlivé onemocnění s granulomatózní reakcí postihující nejčastěji terminální úsek ilea</a:t>
            </a:r>
          </a:p>
          <a:p>
            <a:r>
              <a:rPr lang="cs-CZ" altLang="cs-CZ" smtClean="0"/>
              <a:t>etiologie – genetické vlivy, autoimunitní vlivy </a:t>
            </a:r>
          </a:p>
          <a:p>
            <a:r>
              <a:rPr lang="cs-CZ" altLang="cs-CZ" smtClean="0"/>
              <a:t>postihuje segmenty střeva formou aftózních vředů, stenóz</a:t>
            </a:r>
          </a:p>
          <a:p>
            <a:r>
              <a:rPr lang="cs-CZ" altLang="cs-CZ" smtClean="0"/>
              <a:t>často vznikají ileózní stavy, píštěle</a:t>
            </a:r>
          </a:p>
          <a:p>
            <a:r>
              <a:rPr lang="cs-CZ" altLang="cs-CZ" smtClean="0"/>
              <a:t>nejčastěji operovaná část populace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06091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M.Crohn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smtClean="0"/>
              <a:t>příznaky chronické – vleklý průjem, tendence k tvorbě píštělí, kloubní projevy, iridocyklitida, sakroileitida, erytema nodosum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příznaky akutní – bolest stálá nebo kolikovitá, teploty, subileózní stav, podoba s appendicitidou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diagnostika – laboratorně FW, anémie, sideropenie, RTG – enteroklýza, biopsie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léčba – desinfekce střeva, spasmolytika, sulfasalazin, kortikoidy, imunosuprese, zpomalení peristaltiky Reasec, Imodium  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1720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pic>
        <p:nvPicPr>
          <p:cNvPr id="798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2232025" cy="2232025"/>
          </a:xfrm>
        </p:spPr>
      </p:pic>
      <p:pic>
        <p:nvPicPr>
          <p:cNvPr id="7987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00" y="2060575"/>
            <a:ext cx="38163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Mukózní postižení ilea při m. Crohn</a:t>
            </a:r>
          </a:p>
        </p:txBody>
      </p:sp>
      <p:sp>
        <p:nvSpPr>
          <p:cNvPr id="8" name="Obdélník 7"/>
          <p:cNvSpPr/>
          <p:nvPr/>
        </p:nvSpPr>
        <p:spPr>
          <a:xfrm>
            <a:off x="3644900" y="4689475"/>
            <a:ext cx="38163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Pseudopolypy</a:t>
            </a:r>
            <a:r>
              <a:rPr lang="cs-CZ" dirty="0"/>
              <a:t> při </a:t>
            </a:r>
            <a:r>
              <a:rPr lang="cs-CZ" dirty="0" err="1"/>
              <a:t>m.Crohn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1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Malabsorpční syndrom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mtClean="0"/>
              <a:t>Intraluminální příčiny (cholestáza, exo. Fuknce pankreatu, žaludeční hypersekrece)</a:t>
            </a:r>
          </a:p>
          <a:p>
            <a:r>
              <a:rPr lang="cs-CZ" altLang="cs-CZ" smtClean="0"/>
              <a:t>Enterocytární příčiny (polékové, infekce, AI, Celiakie, Whippleova choroba)</a:t>
            </a:r>
          </a:p>
          <a:p>
            <a:r>
              <a:rPr lang="cs-CZ" altLang="cs-CZ" smtClean="0"/>
              <a:t>Postenterocytární fáze (m.Crohn, amyloidóza,T-lymfom, střevní TBC)</a:t>
            </a:r>
          </a:p>
          <a:p>
            <a:r>
              <a:rPr lang="cs-CZ" altLang="cs-CZ" smtClean="0"/>
              <a:t>Komplexní příčiny (syn. Bakteriálního přerůstání, sy. Krátkého střeva, endokrynopatie) </a:t>
            </a:r>
          </a:p>
        </p:txBody>
      </p:sp>
    </p:spTree>
    <p:extLst>
      <p:ext uri="{BB962C8B-B14F-4D97-AF65-F5344CB8AC3E}">
        <p14:creationId xmlns:p14="http://schemas.microsoft.com/office/powerpoint/2010/main" val="1731724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Ulcerózní kolitis </a:t>
            </a:r>
          </a:p>
        </p:txBody>
      </p:sp>
      <p:graphicFrame>
        <p:nvGraphicFramePr>
          <p:cNvPr id="80899" name="Object 5"/>
          <p:cNvGraphicFramePr>
            <a:graphicFrameLocks noChangeAspect="1"/>
          </p:cNvGraphicFramePr>
          <p:nvPr>
            <p:ph idx="1"/>
          </p:nvPr>
        </p:nvGraphicFramePr>
        <p:xfrm>
          <a:off x="107950" y="1773238"/>
          <a:ext cx="2376488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Fotografie" r:id="rId3" imgW="6314286" imgH="6335009" progId="MSPhotoEd.3">
                  <p:embed/>
                </p:oleObj>
              </mc:Choice>
              <mc:Fallback>
                <p:oleObj name="Fotografie" r:id="rId3" imgW="6314286" imgH="63350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73238"/>
                        <a:ext cx="2376488" cy="238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ovéPole 1"/>
          <p:cNvSpPr txBox="1">
            <a:spLocks noChangeArrowheads="1"/>
          </p:cNvSpPr>
          <p:nvPr/>
        </p:nvSpPr>
        <p:spPr bwMode="auto">
          <a:xfrm>
            <a:off x="2987675" y="1700213"/>
            <a:ext cx="54721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b="1"/>
              <a:t>hemoragicko-hnisavý až ulcerózní zánět</a:t>
            </a:r>
            <a:r>
              <a:rPr lang="cs-CZ" altLang="cs-CZ"/>
              <a:t> sliznice a submukózy </a:t>
            </a:r>
            <a:r>
              <a:rPr lang="cs-CZ" altLang="cs-CZ" b="1"/>
              <a:t>konečníku</a:t>
            </a:r>
            <a:r>
              <a:rPr lang="cs-CZ" altLang="cs-CZ"/>
              <a:t> a </a:t>
            </a:r>
            <a:r>
              <a:rPr lang="cs-CZ" altLang="cs-CZ" b="1"/>
              <a:t>přilehlé části colon</a:t>
            </a:r>
            <a:r>
              <a:rPr lang="cs-CZ" altLang="cs-CZ"/>
              <a:t> (proctocolitis, popř. celého colon – pancolitis, nikdy </a:t>
            </a:r>
            <a:r>
              <a:rPr lang="cs-CZ" altLang="cs-CZ" b="1"/>
              <a:t>nejsou změny v tenkém střevě</a:t>
            </a:r>
            <a:r>
              <a:rPr lang="cs-CZ" altLang="cs-CZ"/>
              <a:t>). 20 % pacientů je diagnostikováno před dvacátým rokem života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073116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UC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smtClean="0"/>
              <a:t>Gastrointestinální příznaky: </a:t>
            </a:r>
          </a:p>
          <a:p>
            <a:pPr lvl="1"/>
            <a:r>
              <a:rPr lang="cs-CZ" altLang="cs-CZ" sz="2400" smtClean="0"/>
              <a:t>průjmy s krví; bolesti podbřišku v souvislosti s defekací; tenesmy (bolestivé nucení na stolici, po defekaci přetrvává pocit nucení).</a:t>
            </a:r>
            <a:r>
              <a:rPr lang="cs-CZ" altLang="cs-CZ" sz="2400" baseline="30000" smtClean="0">
                <a:hlinkClick r:id="rId2"/>
              </a:rPr>
              <a:t>[1]</a:t>
            </a:r>
            <a:endParaRPr lang="cs-CZ" altLang="cs-CZ" sz="2400" smtClean="0"/>
          </a:p>
          <a:p>
            <a:pPr lvl="1"/>
            <a:r>
              <a:rPr lang="cs-CZ" altLang="cs-CZ" sz="2400" smtClean="0"/>
              <a:t>Podle lokalizace rozlišujeme dva základní syndromy:  </a:t>
            </a:r>
            <a:r>
              <a:rPr lang="cs-CZ" altLang="cs-CZ" sz="2400" i="1" smtClean="0"/>
              <a:t>rektální syndrom</a:t>
            </a:r>
            <a:r>
              <a:rPr lang="cs-CZ" altLang="cs-CZ" sz="2400" smtClean="0"/>
              <a:t> – tenesmy (nutkavý pocit na stolici s defekací malého množství stolice nebo hlenu s krví); </a:t>
            </a:r>
            <a:r>
              <a:rPr lang="cs-CZ" altLang="cs-CZ" sz="2400" i="1" smtClean="0"/>
              <a:t>kolitický syndrom</a:t>
            </a:r>
            <a:r>
              <a:rPr lang="cs-CZ" altLang="cs-CZ" sz="2400" smtClean="0"/>
              <a:t> – křečovité bolesti břicha s vodnatými průjmy s příměsí krve a hlenu, ztráty albuminů.</a:t>
            </a:r>
          </a:p>
          <a:p>
            <a:r>
              <a:rPr lang="cs-CZ" altLang="cs-CZ" sz="2400" smtClean="0"/>
              <a:t>Extraintestinální manifestace: Jsou podstatně méně časté než u Crohnovy choroby. Patří mezi ně: artralgie, erythema nodosum, pyoderma gangrenosum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34632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71550" y="1196975"/>
          <a:ext cx="7200900" cy="5170513"/>
        </p:xfrm>
        <a:graphic>
          <a:graphicData uri="http://schemas.openxmlformats.org/drawingml/2006/table">
            <a:tbl>
              <a:tblPr/>
              <a:tblGrid>
                <a:gridCol w="2400300"/>
                <a:gridCol w="2400300"/>
                <a:gridCol w="2400300"/>
              </a:tblGrid>
              <a:tr h="272904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Crohnova choroba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ulcerózní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</a:rPr>
                        <a:t>kolitida</a:t>
                      </a:r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celý trávicí trakt, nejčastěji terminální ileum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rektum a kolon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99620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způsob postižení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segmentární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(střídání zánětlivých a nepostižených úseků)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kontinuální postup orálním směrem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25884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RTG břicha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ztluštění střevní stěny, stenózy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vymizelá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haustrace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09011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endoskopie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diskontinuální postižení, fokální afty, lineární vředy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hemoragická sliznice, difuzní zánět,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pseudopolypy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histologie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zánět všech vrstev střevní stěny (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transmurální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zánět sliznice a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submukózy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09011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typické epiteloidní granulomy, lymfocytární infiltráty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kryptitida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, kryptové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</a:rPr>
                        <a:t>abscesy</a:t>
                      </a:r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klinický obraz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bolesti břicha, průjmy – vzácně s krví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krvavé průjmy s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tenezmy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09011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horečka, úbytek hmotnosti, anorexie, opoždění růstu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komplikace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tvorba píštělí, stenóz a abscesů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zvýšené riziko vzniku karcinomu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0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pic>
        <p:nvPicPr>
          <p:cNvPr id="839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16113"/>
            <a:ext cx="5472113" cy="3357562"/>
          </a:xfrm>
        </p:spPr>
      </p:pic>
    </p:spTree>
    <p:extLst>
      <p:ext uri="{BB962C8B-B14F-4D97-AF65-F5344CB8AC3E}">
        <p14:creationId xmlns:p14="http://schemas.microsoft.com/office/powerpoint/2010/main" val="1841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Děkuji za pozornost!</a:t>
            </a:r>
          </a:p>
        </p:txBody>
      </p:sp>
      <p:sp>
        <p:nvSpPr>
          <p:cNvPr id="849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555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Malabsorpční syndrom - léčba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60575"/>
            <a:ext cx="8229600" cy="4525963"/>
          </a:xfrm>
        </p:spPr>
        <p:txBody>
          <a:bodyPr/>
          <a:lstStyle/>
          <a:p>
            <a:r>
              <a:rPr lang="cs-CZ" altLang="cs-CZ" smtClean="0"/>
              <a:t>dieta, omezení až vyloučení kritických složek – gliadin, mléko</a:t>
            </a:r>
          </a:p>
          <a:p>
            <a:r>
              <a:rPr lang="cs-CZ" altLang="cs-CZ" smtClean="0"/>
              <a:t>chemicky definovaná strava – enterální podání</a:t>
            </a:r>
          </a:p>
          <a:p>
            <a:r>
              <a:rPr lang="cs-CZ" altLang="cs-CZ" smtClean="0"/>
              <a:t>parenterální výživa</a:t>
            </a:r>
          </a:p>
          <a:p>
            <a:r>
              <a:rPr lang="cs-CZ" altLang="cs-CZ" smtClean="0"/>
              <a:t>substituce vitaminů</a:t>
            </a:r>
          </a:p>
          <a:p>
            <a:r>
              <a:rPr lang="cs-CZ" altLang="cs-CZ" smtClean="0"/>
              <a:t>enzymatické preparáty</a:t>
            </a:r>
          </a:p>
        </p:txBody>
      </p:sp>
    </p:spTree>
    <p:extLst>
      <p:ext uri="{BB962C8B-B14F-4D97-AF65-F5344CB8AC3E}">
        <p14:creationId xmlns:p14="http://schemas.microsoft.com/office/powerpoint/2010/main" val="2649954338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Deficit laktázy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neschopnost trávit mléčný cukr – laktózu</a:t>
            </a:r>
          </a:p>
          <a:p>
            <a:r>
              <a:rPr lang="cs-CZ" altLang="cs-CZ" smtClean="0"/>
              <a:t>vznik v kterémkoli  věku – po viróze?</a:t>
            </a:r>
          </a:p>
          <a:p>
            <a:r>
              <a:rPr lang="cs-CZ" altLang="cs-CZ" smtClean="0"/>
              <a:t>příznaky – po požití syrového mléka křeče, nadýmání, průjem</a:t>
            </a:r>
          </a:p>
          <a:p>
            <a:r>
              <a:rPr lang="cs-CZ" altLang="cs-CZ" smtClean="0"/>
              <a:t>postupně rozvoj karenčních příznaků</a:t>
            </a:r>
          </a:p>
          <a:p>
            <a:r>
              <a:rPr lang="cs-CZ" altLang="cs-CZ" smtClean="0"/>
              <a:t>při nesnášenlivosti všech mléčných výrobků nutno dohrazovat Ca</a:t>
            </a:r>
          </a:p>
        </p:txBody>
      </p:sp>
    </p:spTree>
    <p:extLst>
      <p:ext uri="{BB962C8B-B14F-4D97-AF65-F5344CB8AC3E}">
        <p14:creationId xmlns:p14="http://schemas.microsoft.com/office/powerpoint/2010/main" val="2622376274"/>
      </p:ext>
    </p:extLst>
  </p:cSld>
  <p:clrMapOvr>
    <a:masterClrMapping/>
  </p:clrMapOvr>
  <p:transition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Další choroby tenkého střeva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nádory </a:t>
            </a:r>
            <a:r>
              <a:rPr lang="cs-CZ" altLang="cs-CZ" smtClean="0"/>
              <a:t>– karcinoid, velmi vzácné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akutní ischemie</a:t>
            </a:r>
            <a:r>
              <a:rPr lang="cs-CZ" altLang="cs-CZ" smtClean="0"/>
              <a:t> – infarzace – z důvodu embolie, trombózy, chronické venostázy – stavy předchozí : fi síní, srdeční selhání, hypoxie, hypotenze, abdominální angina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vaskulitida</a:t>
            </a:r>
            <a:r>
              <a:rPr lang="cs-CZ" altLang="cs-CZ" smtClean="0"/>
              <a:t> – bolesti v břiše, poruchy pasáže až infarzace, nebezpečí detrakčního syndromu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lymfadenitis mesenterialis</a:t>
            </a:r>
            <a:r>
              <a:rPr lang="cs-CZ" altLang="cs-CZ" smtClean="0"/>
              <a:t> – může napodobit appendicitidu, léčba ATB </a:t>
            </a:r>
          </a:p>
        </p:txBody>
      </p:sp>
    </p:spTree>
    <p:extLst>
      <p:ext uri="{BB962C8B-B14F-4D97-AF65-F5344CB8AC3E}">
        <p14:creationId xmlns:p14="http://schemas.microsoft.com/office/powerpoint/2010/main" val="2934025700"/>
      </p:ext>
    </p:extLst>
  </p:cSld>
  <p:clrMapOvr>
    <a:masterClrMapping/>
  </p:clrMapOvr>
  <p:transition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Choroby tlustého střeva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5259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Dráždivý tračník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Obstipace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Divertikulóza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Ileus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Průjem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Kolitida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Tumory</a:t>
            </a:r>
            <a:endParaRPr lang="cs-CZ" altLang="cs-CZ" smtClean="0"/>
          </a:p>
          <a:p>
            <a:pPr>
              <a:buFont typeface="Wingdings" pitchFamily="2" charset="2"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35777105"/>
      </p:ext>
    </p:extLst>
  </p:cSld>
  <p:clrMapOvr>
    <a:masterClrMapping/>
  </p:clrMapOvr>
  <p:transition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smtClean="0"/>
              <a:t>Dráždivý tračník – colon irritabile</a:t>
            </a: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regulační </a:t>
            </a:r>
            <a:r>
              <a:rPr lang="cs-CZ" altLang="cs-CZ" b="1" smtClean="0"/>
              <a:t>porucha motility tlustého střeva</a:t>
            </a:r>
            <a:r>
              <a:rPr lang="cs-CZ" altLang="cs-CZ" smtClean="0"/>
              <a:t>, segmentární spasmy, hypo- a hypermotilita různých úseků</a:t>
            </a:r>
          </a:p>
          <a:p>
            <a:r>
              <a:rPr lang="cs-CZ" altLang="cs-CZ" b="1" smtClean="0"/>
              <a:t>vznik</a:t>
            </a:r>
            <a:r>
              <a:rPr lang="cs-CZ" altLang="cs-CZ" smtClean="0"/>
              <a:t> podporuje málozbytková strava, abusus laxativ, antacida, codein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- ranní debakly, postprandiální průjem, funkční průjem, bolestivé pocity v břiše, intenzita závisí i na psychické zátěži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8807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1787</Words>
  <Application>Microsoft Office PowerPoint</Application>
  <PresentationFormat>Předvádění na obrazovce (4:3)</PresentationFormat>
  <Paragraphs>260</Paragraphs>
  <Slides>44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6" baseType="lpstr">
      <vt:lpstr>Motiv systému Office</vt:lpstr>
      <vt:lpstr>Fotografie ve formátu MS Photo Editor 3.0</vt:lpstr>
      <vt:lpstr>Nemoci GIT II</vt:lpstr>
      <vt:lpstr>Choroby tenkého střeva</vt:lpstr>
      <vt:lpstr>Malabsorpční syndrom </vt:lpstr>
      <vt:lpstr>Malabsorpční syndrom</vt:lpstr>
      <vt:lpstr>Malabsorpční syndrom - léčba</vt:lpstr>
      <vt:lpstr>Deficit laktázy</vt:lpstr>
      <vt:lpstr>Další choroby tenkého střeva</vt:lpstr>
      <vt:lpstr>Choroby tlustého střeva</vt:lpstr>
      <vt:lpstr>Dráždivý tračník – colon irritabile </vt:lpstr>
      <vt:lpstr>Colon irritabile II</vt:lpstr>
      <vt:lpstr>Zácpa, obstipace</vt:lpstr>
      <vt:lpstr>Zácpa jako nemoc</vt:lpstr>
      <vt:lpstr>Zácpa - léčba</vt:lpstr>
      <vt:lpstr>Divertikulóza tračníku</vt:lpstr>
      <vt:lpstr>Divertikulóza</vt:lpstr>
      <vt:lpstr>Ileus - střevní nepůchodnost</vt:lpstr>
      <vt:lpstr>Ileus II</vt:lpstr>
      <vt:lpstr>Ileus III</vt:lpstr>
      <vt:lpstr>Průjem - diarrhoe I</vt:lpstr>
      <vt:lpstr>Průjem II</vt:lpstr>
      <vt:lpstr>Nejčastější původci  střevních nákaz v ČR</vt:lpstr>
      <vt:lpstr>Průjem III</vt:lpstr>
      <vt:lpstr>Záněty tlustého střeva</vt:lpstr>
      <vt:lpstr>Ischemická kolitida</vt:lpstr>
      <vt:lpstr>Ischemická kolitida</vt:lpstr>
      <vt:lpstr>Další záněty tračníku</vt:lpstr>
      <vt:lpstr>Nádory tlustého střeva</vt:lpstr>
      <vt:lpstr>Polyp tračníku</vt:lpstr>
      <vt:lpstr>Kolorektální karcinom </vt:lpstr>
      <vt:lpstr>Kolorektální Ca</vt:lpstr>
      <vt:lpstr>Kolorektální CA</vt:lpstr>
      <vt:lpstr>Kolorektální CA</vt:lpstr>
      <vt:lpstr>Kolorektální CA</vt:lpstr>
      <vt:lpstr>Hemoroidy</vt:lpstr>
      <vt:lpstr>Karcinoid</vt:lpstr>
      <vt:lpstr>IBD</vt:lpstr>
      <vt:lpstr>M.Crohn</vt:lpstr>
      <vt:lpstr>M.Crohn</vt:lpstr>
      <vt:lpstr>IBD</vt:lpstr>
      <vt:lpstr>Ulcerózní kolitis </vt:lpstr>
      <vt:lpstr>UC</vt:lpstr>
      <vt:lpstr>IBD</vt:lpstr>
      <vt:lpstr>IBD</vt:lpstr>
      <vt:lpstr>Děkuji za pozornost!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Nemoci GIT II</dc:title>
  <dc:creator>Lukáč Adam</dc:creator>
  <cp:lastModifiedBy>Lukáč Adam</cp:lastModifiedBy>
  <cp:revision>1</cp:revision>
  <dcterms:created xsi:type="dcterms:W3CDTF">2019-09-17T05:25:43Z</dcterms:created>
  <dcterms:modified xsi:type="dcterms:W3CDTF">2019-09-17T05:27:19Z</dcterms:modified>
</cp:coreProperties>
</file>