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9" r:id="rId4"/>
    <p:sldId id="301" r:id="rId5"/>
    <p:sldId id="300" r:id="rId6"/>
    <p:sldId id="257" r:id="rId7"/>
    <p:sldId id="264" r:id="rId8"/>
    <p:sldId id="258" r:id="rId9"/>
    <p:sldId id="259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76" r:id="rId30"/>
    <p:sldId id="281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2973-5512-4C88-929A-334714BCF7E1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27CD-E9C7-4E21-ABD4-2ABE8D018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oruchy_srde%C4%8Dn%C3%ADho_rytm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Pigment" TargetMode="External"/><Relationship Id="rId5" Type="http://schemas.openxmlformats.org/officeDocument/2006/relationships/hyperlink" Target="https://www.wikiskripta.eu/w/Vazivo" TargetMode="External"/><Relationship Id="rId4" Type="http://schemas.openxmlformats.org/officeDocument/2006/relationships/hyperlink" Target="https://www.wikiskripta.eu/w/Poruchy_pigmenta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dirty="0" err="1" smtClean="0"/>
              <a:t>Addison</a:t>
            </a:r>
            <a:r>
              <a:rPr lang="cs-CZ" dirty="0" smtClean="0"/>
              <a:t>: Dlouhodobý nedostatek hormonů kůry nadledvin se projevuje celkovou únavou, nízkým krevním tlakem, snížením tělesné hmotnosti, občasnými bolestmi břicha a žízní. Nemocný má také více chuť na hodně osolená jídla. Snížení koncentrace aldosteronu vede k vyšším </a:t>
            </a:r>
            <a:r>
              <a:rPr lang="cs-CZ" b="1" dirty="0" smtClean="0"/>
              <a:t>ztrátám sodíku</a:t>
            </a:r>
            <a:r>
              <a:rPr lang="cs-CZ" dirty="0" smtClean="0"/>
              <a:t> a </a:t>
            </a:r>
            <a:r>
              <a:rPr lang="cs-CZ" b="1" dirty="0" smtClean="0"/>
              <a:t>hromadění draslíku</a:t>
            </a:r>
            <a:r>
              <a:rPr lang="cs-CZ" dirty="0" smtClean="0"/>
              <a:t> v těle. Vysoká hodnota draslíku vede k průjmům a může způsobit i smrtelně nebezpečné </a:t>
            </a:r>
            <a:r>
              <a:rPr lang="cs-CZ" b="1" dirty="0" smtClean="0">
                <a:hlinkClick r:id="rId3" tooltip="Poruchy srdečního rytmu"/>
              </a:rPr>
              <a:t>poruchy srdečního rytmu</a:t>
            </a:r>
            <a:r>
              <a:rPr lang="cs-CZ" dirty="0" smtClean="0"/>
              <a:t>. </a:t>
            </a:r>
          </a:p>
          <a:p>
            <a:pPr rtl="0"/>
            <a:r>
              <a:rPr lang="cs-CZ" dirty="0" smtClean="0"/>
              <a:t>Při poškození kůry nadledvin poznají hypofýza s hypotalamem nízkou koncentraci kortizolu v těle a snaží se jeho koncentraci zvýšit – začnou produkovat hodně CRH a ACTH. To souvisí se vznikem </a:t>
            </a:r>
            <a:r>
              <a:rPr lang="cs-CZ" b="1" dirty="0" err="1" smtClean="0">
                <a:hlinkClick r:id="rId4" tooltip="Poruchy pigmentace"/>
              </a:rPr>
              <a:t>hyperpigmentace</a:t>
            </a:r>
            <a:r>
              <a:rPr lang="cs-CZ" dirty="0" smtClean="0"/>
              <a:t> kůže a sliznic. Prekurzorem ACTH je </a:t>
            </a:r>
            <a:r>
              <a:rPr lang="cs-CZ" b="1" dirty="0" smtClean="0"/>
              <a:t>POMC</a:t>
            </a:r>
            <a:r>
              <a:rPr lang="cs-CZ" dirty="0" smtClean="0"/>
              <a:t> (</a:t>
            </a:r>
            <a:r>
              <a:rPr lang="cs-CZ" dirty="0" err="1" smtClean="0"/>
              <a:t>proopiomelanokortin</a:t>
            </a:r>
            <a:r>
              <a:rPr lang="cs-CZ" dirty="0" smtClean="0"/>
              <a:t>), ze kterého vzniká i </a:t>
            </a:r>
            <a:r>
              <a:rPr lang="cs-CZ" b="1" dirty="0" smtClean="0"/>
              <a:t>MSH</a:t>
            </a:r>
            <a:r>
              <a:rPr lang="cs-CZ" dirty="0" smtClean="0"/>
              <a:t> (melanocyty stimulující hormon). Jak již název napovídá, MSH aktivuje </a:t>
            </a:r>
            <a:r>
              <a:rPr lang="cs-CZ" dirty="0" smtClean="0">
                <a:hlinkClick r:id="rId5" tooltip="Vazivo"/>
              </a:rPr>
              <a:t>melanocyty</a:t>
            </a:r>
            <a:r>
              <a:rPr lang="cs-CZ" dirty="0" smtClean="0"/>
              <a:t>, které začnou vytvářet ve zvýšené míře </a:t>
            </a:r>
            <a:r>
              <a:rPr lang="cs-CZ" dirty="0" smtClean="0">
                <a:hlinkClick r:id="rId6" tooltip="Pigment"/>
              </a:rPr>
              <a:t>pigment</a:t>
            </a:r>
            <a:r>
              <a:rPr lang="cs-CZ" dirty="0" smtClean="0"/>
              <a:t> (</a:t>
            </a:r>
            <a:r>
              <a:rPr lang="cs-CZ" b="1" dirty="0" smtClean="0"/>
              <a:t>melanin</a:t>
            </a:r>
            <a:r>
              <a:rPr lang="cs-CZ" dirty="0" smtClean="0"/>
              <a:t>). Nemocný z tohoto důvodu </a:t>
            </a:r>
            <a:r>
              <a:rPr lang="cs-CZ" b="1" dirty="0" smtClean="0"/>
              <a:t>vypadá paradoxně velmi zdravě a opáleně</a:t>
            </a:r>
            <a:r>
              <a:rPr lang="cs-CZ" dirty="0" smtClean="0"/>
              <a:t> (a to i v zimních měsících) a na sliznici dutiny ústní se mu tvoří </a:t>
            </a:r>
            <a:r>
              <a:rPr lang="cs-CZ" b="1" dirty="0" smtClean="0"/>
              <a:t>temné grafitové skvrny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coctaiil</a:t>
            </a:r>
            <a:r>
              <a:rPr lang="cs-CZ" baseline="0" dirty="0" smtClean="0"/>
              <a:t>: 4ml 440% </a:t>
            </a:r>
            <a:r>
              <a:rPr lang="cs-CZ" baseline="0" dirty="0" err="1" smtClean="0"/>
              <a:t>Glc+flumazenil+naloxon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Kussmalouvo</a:t>
            </a:r>
            <a:r>
              <a:rPr lang="cs-CZ" dirty="0" smtClean="0"/>
              <a:t> dýchání- hluboké </a:t>
            </a:r>
            <a:r>
              <a:rPr lang="cs-CZ" dirty="0" err="1" smtClean="0"/>
              <a:t>rýchlé</a:t>
            </a:r>
            <a:r>
              <a:rPr lang="cs-CZ" dirty="0" smtClean="0"/>
              <a:t>, pravidelné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2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Rýchla</a:t>
            </a:r>
            <a:r>
              <a:rPr lang="cs-CZ" dirty="0" smtClean="0"/>
              <a:t> korekce </a:t>
            </a:r>
            <a:r>
              <a:rPr lang="cs-CZ" dirty="0" err="1" smtClean="0"/>
              <a:t>hypernátrémie</a:t>
            </a:r>
            <a:r>
              <a:rPr lang="cs-CZ" dirty="0" smtClean="0"/>
              <a:t> vede k edému mozku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Zn. Centralizace: mramorování </a:t>
            </a:r>
            <a:r>
              <a:rPr lang="cs-CZ" dirty="0" err="1" smtClean="0"/>
              <a:t>kôže</a:t>
            </a:r>
            <a:r>
              <a:rPr lang="cs-CZ" dirty="0" smtClean="0"/>
              <a:t>, chladná </a:t>
            </a:r>
            <a:r>
              <a:rPr lang="cs-CZ" dirty="0" err="1" smtClean="0"/>
              <a:t>akra</a:t>
            </a:r>
            <a:r>
              <a:rPr lang="cs-CZ" dirty="0" smtClean="0"/>
              <a:t>, </a:t>
            </a:r>
            <a:r>
              <a:rPr lang="cs-CZ" dirty="0" err="1" smtClean="0"/>
              <a:t>oligo</a:t>
            </a:r>
            <a:r>
              <a:rPr lang="cs-CZ" dirty="0" smtClean="0"/>
              <a:t>/anurie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Poškození nadledvin:</a:t>
            </a:r>
            <a:r>
              <a:rPr lang="cs-CZ" baseline="0" dirty="0" smtClean="0"/>
              <a:t> trauma, </a:t>
            </a:r>
            <a:r>
              <a:rPr lang="cs-CZ" baseline="0" dirty="0" err="1" smtClean="0"/>
              <a:t>Waterhausuv-Fridrichsenuv</a:t>
            </a:r>
            <a:r>
              <a:rPr lang="cs-CZ" baseline="0" dirty="0" smtClean="0"/>
              <a:t> syndrom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1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37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9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C6A6-7879-4024-AB38-2AE9693C1A5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894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433B-9754-4BAE-B490-63B12A8931E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93CF-44BB-4211-BEC1-5960B169520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26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464C-75FC-4D8F-93F7-ADEBB6CCAB2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306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A9ED-60CA-43AD-8C90-963AA82F80D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074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13F7-1E0D-4F31-95F1-585BD7A3517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191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9AC2-6711-45AA-AB0F-BB96D222AF7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6970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3860-7769-4ECA-B935-195C5589FB5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524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022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75C2-8755-40F2-BB67-5EE0ED0D8F2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1234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6FF8-B7FE-4A8E-BEC4-630870C7A3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6011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4968-F1D6-4C38-90AE-AC263ADDD7C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9223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35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1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4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EDCA-8241-4F2F-ADD0-0CDAE13EE8D5}" type="datetimeFigureOut">
              <a:rPr lang="cs-CZ" smtClean="0"/>
              <a:t>4.9.2019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3A106-D135-43A8-99E9-053D25042D76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KPR</a:t>
            </a:r>
            <a:br>
              <a:rPr lang="cs-CZ" dirty="0" smtClean="0"/>
            </a:br>
            <a:r>
              <a:rPr lang="cs-CZ" dirty="0" smtClean="0"/>
              <a:t>Poruchy vědomí</a:t>
            </a:r>
            <a:br>
              <a:rPr lang="cs-CZ" dirty="0" smtClean="0"/>
            </a:br>
            <a:r>
              <a:rPr lang="cs-CZ" dirty="0" smtClean="0"/>
              <a:t>Intoxikace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časné prodromy</a:t>
            </a:r>
            <a:r>
              <a:rPr lang="cs-CZ" dirty="0" smtClean="0"/>
              <a:t>: noční děsy, </a:t>
            </a:r>
            <a:r>
              <a:rPr lang="cs-CZ" dirty="0" err="1" smtClean="0"/>
              <a:t>anxieta</a:t>
            </a:r>
            <a:r>
              <a:rPr lang="cs-CZ" dirty="0" smtClean="0"/>
              <a:t>, bolesti hlavy;</a:t>
            </a:r>
          </a:p>
          <a:p>
            <a:r>
              <a:rPr lang="cs-CZ" b="1" dirty="0" smtClean="0"/>
              <a:t>u rozvinutého deliria</a:t>
            </a:r>
            <a:r>
              <a:rPr lang="cs-CZ" dirty="0" smtClean="0"/>
              <a:t> – psychické příznaky: zhoršení krátkodobé paměti, potíže s pozorností, poruchy vnímání, iluze, halucinace, bludy, dezorientace;</a:t>
            </a:r>
          </a:p>
          <a:p>
            <a:r>
              <a:rPr lang="cs-CZ" dirty="0" smtClean="0"/>
              <a:t>důkaz </a:t>
            </a:r>
            <a:r>
              <a:rPr lang="cs-CZ" b="1" dirty="0" smtClean="0"/>
              <a:t>korové dysfunkce</a:t>
            </a:r>
            <a:r>
              <a:rPr lang="cs-CZ" dirty="0" smtClean="0"/>
              <a:t> – alexie, apraxie, agnózie, dysgrafie</a:t>
            </a:r>
            <a:r>
              <a:rPr lang="cs-CZ" dirty="0"/>
              <a:t> </a:t>
            </a:r>
            <a:r>
              <a:rPr lang="cs-CZ" dirty="0" smtClean="0"/>
              <a:t>i afázie;</a:t>
            </a:r>
          </a:p>
          <a:p>
            <a:r>
              <a:rPr lang="cs-CZ" b="1" dirty="0" smtClean="0"/>
              <a:t>poruchy chování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somatické příznaky</a:t>
            </a:r>
            <a:r>
              <a:rPr lang="cs-CZ" dirty="0" smtClean="0"/>
              <a:t> – příznaky všeobecné mozkové dysfunkce (tremor, ataxie, dysartrie, </a:t>
            </a:r>
            <a:r>
              <a:rPr lang="cs-CZ" dirty="0" err="1" smtClean="0"/>
              <a:t>myoklonus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příznaky </a:t>
            </a:r>
            <a:r>
              <a:rPr lang="cs-CZ" b="1" dirty="0" smtClean="0"/>
              <a:t>autonomních dysfunkcí</a:t>
            </a:r>
            <a:r>
              <a:rPr lang="cs-CZ" dirty="0" smtClean="0"/>
              <a:t> (zvýšená teplota, tachykardie, zvýšení tlaku krve, inkontinence, pocení, mydriáza).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3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pacient musí být </a:t>
            </a:r>
            <a:r>
              <a:rPr lang="cs-CZ" b="1" dirty="0" smtClean="0"/>
              <a:t>chráněn sám před sebou</a:t>
            </a:r>
            <a:r>
              <a:rPr lang="cs-CZ" dirty="0" smtClean="0"/>
              <a:t>, aby nedošlo k sebepoškození → hospitalizace, </a:t>
            </a:r>
            <a:r>
              <a:rPr lang="cs-CZ" dirty="0" err="1" smtClean="0"/>
              <a:t>kurtování</a:t>
            </a:r>
            <a:r>
              <a:rPr lang="cs-CZ" dirty="0" smtClean="0"/>
              <a:t>, ohrádky atd.</a:t>
            </a:r>
          </a:p>
          <a:p>
            <a:r>
              <a:rPr lang="cs-CZ" b="1" dirty="0" smtClean="0"/>
              <a:t>farmakoterapie</a:t>
            </a:r>
            <a:r>
              <a:rPr lang="cs-CZ" dirty="0" smtClean="0"/>
              <a:t>: </a:t>
            </a:r>
          </a:p>
          <a:p>
            <a:pPr lvl="1"/>
            <a:r>
              <a:rPr lang="cs-CZ" i="1" dirty="0" smtClean="0"/>
              <a:t>specifická léčba</a:t>
            </a:r>
            <a:r>
              <a:rPr lang="cs-CZ" dirty="0" smtClean="0"/>
              <a:t> známe-li příčinu ( benzodiazepiny u abstinence atd.);</a:t>
            </a:r>
          </a:p>
          <a:p>
            <a:pPr lvl="1"/>
            <a:r>
              <a:rPr lang="cs-CZ" i="1" dirty="0" smtClean="0"/>
              <a:t>symptomatická léčba</a:t>
            </a:r>
            <a:r>
              <a:rPr lang="cs-CZ" dirty="0" smtClean="0"/>
              <a:t> (</a:t>
            </a:r>
            <a:r>
              <a:rPr lang="cs-CZ" dirty="0" err="1" smtClean="0"/>
              <a:t>haloperidol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symptomatická léčba </a:t>
            </a:r>
            <a:r>
              <a:rPr lang="cs-CZ" i="1" dirty="0" smtClean="0"/>
              <a:t>interní</a:t>
            </a:r>
            <a:r>
              <a:rPr lang="cs-CZ" dirty="0" smtClean="0"/>
              <a:t> (infuzní terapie, kardiotonika, antibiotika,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</a:p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Kůže:</a:t>
            </a:r>
          </a:p>
          <a:p>
            <a:pPr lvl="2"/>
            <a:r>
              <a:rPr lang="cs-CZ" dirty="0" smtClean="0"/>
              <a:t>Ikterus, pavoučkové névy - </a:t>
            </a:r>
            <a:r>
              <a:rPr lang="cs-CZ" dirty="0" err="1" smtClean="0"/>
              <a:t>hepatální</a:t>
            </a:r>
            <a:r>
              <a:rPr lang="cs-CZ" dirty="0" smtClean="0"/>
              <a:t> selhání</a:t>
            </a:r>
          </a:p>
          <a:p>
            <a:pPr lvl="2"/>
            <a:r>
              <a:rPr lang="cs-CZ" dirty="0" smtClean="0"/>
              <a:t>Mramorovaná: šok, centralizace oběhu</a:t>
            </a:r>
          </a:p>
          <a:p>
            <a:pPr lvl="2"/>
            <a:r>
              <a:rPr lang="cs-CZ" dirty="0" smtClean="0"/>
              <a:t>Vpichy: intoxikace</a:t>
            </a:r>
          </a:p>
          <a:p>
            <a:pPr lvl="2"/>
            <a:r>
              <a:rPr lang="cs-CZ" dirty="0" smtClean="0"/>
              <a:t>Vpichy po </a:t>
            </a:r>
            <a:r>
              <a:rPr lang="cs-CZ" dirty="0" err="1" smtClean="0"/>
              <a:t>sc</a:t>
            </a:r>
            <a:r>
              <a:rPr lang="cs-CZ" dirty="0" smtClean="0"/>
              <a:t>. aplikaci: </a:t>
            </a:r>
            <a:r>
              <a:rPr lang="cs-CZ" dirty="0" err="1" smtClean="0"/>
              <a:t>inzulinoterapie</a:t>
            </a:r>
            <a:r>
              <a:rPr lang="cs-CZ" dirty="0" smtClean="0"/>
              <a:t>,  LMWH</a:t>
            </a:r>
          </a:p>
          <a:p>
            <a:pPr lvl="2"/>
            <a:r>
              <a:rPr lang="cs-CZ" dirty="0" smtClean="0"/>
              <a:t>Suchá a myxedém: </a:t>
            </a:r>
            <a:r>
              <a:rPr lang="cs-CZ" dirty="0" err="1" smtClean="0"/>
              <a:t>hypothyreóza</a:t>
            </a:r>
            <a:endParaRPr lang="cs-CZ" dirty="0" smtClean="0"/>
          </a:p>
          <a:p>
            <a:pPr lvl="2"/>
            <a:r>
              <a:rPr lang="cs-CZ" dirty="0" smtClean="0"/>
              <a:t>Pigmentace: </a:t>
            </a:r>
            <a:r>
              <a:rPr lang="cs-CZ" dirty="0" err="1" smtClean="0"/>
              <a:t>Adisonova</a:t>
            </a:r>
            <a:r>
              <a:rPr lang="cs-CZ" dirty="0" smtClean="0"/>
              <a:t> choroba</a:t>
            </a:r>
          </a:p>
          <a:p>
            <a:pPr lvl="8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Hlava:</a:t>
            </a:r>
          </a:p>
          <a:p>
            <a:pPr lvl="2"/>
            <a:r>
              <a:rPr lang="cs-CZ" dirty="0" smtClean="0"/>
              <a:t>Známky traumatu</a:t>
            </a:r>
          </a:p>
          <a:p>
            <a:pPr lvl="2"/>
            <a:r>
              <a:rPr lang="cs-CZ" dirty="0" smtClean="0"/>
              <a:t>Pokousaný jazyk: </a:t>
            </a:r>
            <a:r>
              <a:rPr lang="cs-CZ" dirty="0" err="1" smtClean="0"/>
              <a:t>stp</a:t>
            </a:r>
            <a:r>
              <a:rPr lang="cs-CZ" dirty="0" smtClean="0"/>
              <a:t>. </a:t>
            </a:r>
            <a:r>
              <a:rPr lang="cs-CZ" dirty="0" err="1" smtClean="0"/>
              <a:t>epi</a:t>
            </a:r>
            <a:endParaRPr lang="cs-CZ" dirty="0" smtClean="0"/>
          </a:p>
          <a:p>
            <a:pPr lvl="2"/>
            <a:r>
              <a:rPr lang="cs-CZ" dirty="0" err="1" smtClean="0"/>
              <a:t>Foetor</a:t>
            </a:r>
            <a:r>
              <a:rPr lang="cs-CZ" dirty="0" smtClean="0"/>
              <a:t> ex </a:t>
            </a:r>
            <a:r>
              <a:rPr lang="cs-CZ" dirty="0" err="1" smtClean="0"/>
              <a:t>ore</a:t>
            </a:r>
            <a:r>
              <a:rPr lang="cs-CZ" dirty="0" smtClean="0"/>
              <a:t>: </a:t>
            </a:r>
          </a:p>
          <a:p>
            <a:pPr lvl="3"/>
            <a:r>
              <a:rPr lang="cs-CZ" dirty="0" smtClean="0"/>
              <a:t>etanol,</a:t>
            </a:r>
          </a:p>
          <a:p>
            <a:pPr lvl="3"/>
            <a:r>
              <a:rPr lang="cs-CZ" dirty="0" smtClean="0"/>
              <a:t>Aceton: </a:t>
            </a:r>
            <a:r>
              <a:rPr lang="cs-CZ" dirty="0" err="1" smtClean="0"/>
              <a:t>diab</a:t>
            </a:r>
            <a:r>
              <a:rPr lang="cs-CZ" dirty="0" smtClean="0"/>
              <a:t>.  </a:t>
            </a:r>
            <a:r>
              <a:rPr lang="cs-CZ" dirty="0" err="1"/>
              <a:t>k</a:t>
            </a:r>
            <a:r>
              <a:rPr lang="cs-CZ" dirty="0" err="1" smtClean="0"/>
              <a:t>etoacidóza</a:t>
            </a:r>
            <a:endParaRPr lang="cs-CZ" dirty="0" smtClean="0"/>
          </a:p>
          <a:p>
            <a:pPr lvl="3"/>
            <a:r>
              <a:rPr lang="cs-CZ" dirty="0" err="1" smtClean="0"/>
              <a:t>Hepatální</a:t>
            </a:r>
            <a:r>
              <a:rPr lang="cs-CZ" dirty="0" smtClean="0"/>
              <a:t> zápach</a:t>
            </a:r>
          </a:p>
          <a:p>
            <a:pPr lvl="1"/>
            <a:r>
              <a:rPr lang="cs-CZ" dirty="0" smtClean="0"/>
              <a:t>Krk: rigidita šíje</a:t>
            </a:r>
          </a:p>
          <a:p>
            <a:pPr marL="1371600" lvl="3" indent="0">
              <a:buNone/>
            </a:pPr>
            <a:r>
              <a:rPr lang="cs-CZ" dirty="0" smtClean="0"/>
              <a:t> 											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Dýchání: </a:t>
            </a:r>
          </a:p>
          <a:p>
            <a:pPr lvl="2"/>
            <a:r>
              <a:rPr lang="cs-CZ" dirty="0" smtClean="0"/>
              <a:t>Hypoventilace: intoxikace, komp. Metabolické alkalózy, poruchy neuromuskulárního přenosu, plicní etiologie</a:t>
            </a:r>
          </a:p>
          <a:p>
            <a:pPr lvl="2"/>
            <a:r>
              <a:rPr lang="cs-CZ" dirty="0" err="1" smtClean="0"/>
              <a:t>Heperventilace</a:t>
            </a:r>
            <a:r>
              <a:rPr lang="cs-CZ" dirty="0" smtClean="0"/>
              <a:t>: </a:t>
            </a:r>
            <a:r>
              <a:rPr lang="cs-CZ" dirty="0" err="1" smtClean="0"/>
              <a:t>Kussmaulovo</a:t>
            </a:r>
            <a:r>
              <a:rPr lang="cs-CZ" dirty="0" smtClean="0"/>
              <a:t> dýchání - kompenzace metabolické acidózy</a:t>
            </a:r>
          </a:p>
          <a:p>
            <a:pPr lvl="2"/>
            <a:r>
              <a:rPr lang="cs-CZ" dirty="0" err="1" smtClean="0"/>
              <a:t>Cheynovo-Stokennsovo</a:t>
            </a:r>
            <a:r>
              <a:rPr lang="cs-CZ" dirty="0" smtClean="0"/>
              <a:t> dýchání: postižení subkortikální  a diencefalické oblasti</a:t>
            </a:r>
          </a:p>
          <a:p>
            <a:pPr lvl="2"/>
            <a:r>
              <a:rPr lang="cs-CZ" dirty="0" err="1" smtClean="0"/>
              <a:t>Gaspping</a:t>
            </a:r>
            <a:r>
              <a:rPr lang="cs-CZ" dirty="0" smtClean="0"/>
              <a:t>: postižení prodloužené míchy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Břicho:  ascites, hepatomegalie</a:t>
            </a:r>
          </a:p>
          <a:p>
            <a:pPr lvl="1"/>
            <a:r>
              <a:rPr lang="cs-CZ" dirty="0" smtClean="0"/>
              <a:t>Končetiny:  edémy, </a:t>
            </a:r>
            <a:r>
              <a:rPr lang="cs-CZ" dirty="0" err="1" smtClean="0"/>
              <a:t>HžT</a:t>
            </a:r>
            <a:endParaRPr lang="cs-CZ" dirty="0" smtClean="0"/>
          </a:p>
          <a:p>
            <a:pPr lvl="1"/>
            <a:r>
              <a:rPr lang="cs-CZ" dirty="0" smtClean="0"/>
              <a:t>Tělesná teplota</a:t>
            </a:r>
          </a:p>
          <a:p>
            <a:pPr lvl="2"/>
            <a:r>
              <a:rPr lang="cs-CZ" dirty="0" smtClean="0"/>
              <a:t>Hypertermie: intoxikace </a:t>
            </a:r>
            <a:r>
              <a:rPr lang="cs-CZ" dirty="0" err="1" smtClean="0"/>
              <a:t>anticholinergika</a:t>
            </a:r>
            <a:r>
              <a:rPr lang="cs-CZ" dirty="0" smtClean="0"/>
              <a:t>,  sepse, úpal, tyreotoxikóza</a:t>
            </a:r>
          </a:p>
          <a:p>
            <a:pPr lvl="2"/>
            <a:r>
              <a:rPr lang="cs-CZ" dirty="0" smtClean="0"/>
              <a:t>Hypotermie:  intoxikace sedativy, alkoholem, hypotenze, hypotyreóza</a:t>
            </a:r>
          </a:p>
          <a:p>
            <a:pPr lvl="1"/>
            <a:r>
              <a:rPr lang="cs-CZ" dirty="0" smtClean="0"/>
              <a:t>Neurologické vyšetření u </a:t>
            </a:r>
            <a:r>
              <a:rPr lang="cs-CZ" dirty="0" err="1" smtClean="0"/>
              <a:t>nezaintubovaného</a:t>
            </a:r>
            <a:r>
              <a:rPr lang="cs-CZ" dirty="0" smtClean="0"/>
              <a:t> 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Laboratorní vyšetření: </a:t>
            </a:r>
          </a:p>
          <a:p>
            <a:pPr lvl="1"/>
            <a:r>
              <a:rPr lang="cs-CZ" dirty="0" err="1" smtClean="0"/>
              <a:t>Gly</a:t>
            </a:r>
            <a:r>
              <a:rPr lang="cs-CZ" dirty="0" smtClean="0"/>
              <a:t>, </a:t>
            </a:r>
            <a:r>
              <a:rPr lang="cs-CZ" dirty="0" err="1" smtClean="0"/>
              <a:t>mineralogram</a:t>
            </a:r>
            <a:r>
              <a:rPr lang="cs-CZ" dirty="0" smtClean="0"/>
              <a:t>, U, </a:t>
            </a:r>
            <a:r>
              <a:rPr lang="cs-CZ" dirty="0" err="1" smtClean="0"/>
              <a:t>Kr</a:t>
            </a:r>
            <a:r>
              <a:rPr lang="cs-CZ" dirty="0" smtClean="0"/>
              <a:t>,  JT, CRP, osmol, laktát, </a:t>
            </a:r>
            <a:r>
              <a:rPr lang="cs-CZ" dirty="0" err="1" smtClean="0"/>
              <a:t>Astrup</a:t>
            </a:r>
            <a:r>
              <a:rPr lang="cs-CZ" dirty="0" smtClean="0"/>
              <a:t>, TSH</a:t>
            </a:r>
          </a:p>
          <a:p>
            <a:pPr lvl="1"/>
            <a:r>
              <a:rPr lang="cs-CZ" dirty="0" smtClean="0"/>
              <a:t>KO</a:t>
            </a:r>
          </a:p>
          <a:p>
            <a:pPr lvl="1"/>
            <a:r>
              <a:rPr lang="cs-CZ" dirty="0" smtClean="0"/>
              <a:t>Toxikologie</a:t>
            </a:r>
          </a:p>
          <a:p>
            <a:pPr lvl="1"/>
            <a:r>
              <a:rPr lang="cs-CZ" dirty="0" smtClean="0"/>
              <a:t>Lumbální punkce</a:t>
            </a:r>
          </a:p>
          <a:p>
            <a:pPr lvl="1"/>
            <a:r>
              <a:rPr lang="cs-CZ" dirty="0" smtClean="0"/>
              <a:t>Zobrazovací metody:  CT/MR mozku, CT angiografie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Zajištění dýchacích  cest, intubace vždy pokud: GCS ≤ 8, hypoventilace nebo  těžká respirační insuficience</a:t>
            </a:r>
          </a:p>
          <a:p>
            <a:r>
              <a:rPr lang="cs-CZ" dirty="0" smtClean="0"/>
              <a:t>Udržovat TK: </a:t>
            </a:r>
            <a:r>
              <a:rPr lang="cs-CZ" dirty="0" err="1" smtClean="0"/>
              <a:t>volumexpannze</a:t>
            </a:r>
            <a:r>
              <a:rPr lang="cs-CZ" dirty="0" smtClean="0"/>
              <a:t>, katecholaminy, kauzální řešení hypotenze</a:t>
            </a:r>
          </a:p>
          <a:p>
            <a:r>
              <a:rPr lang="cs-CZ" dirty="0" smtClean="0"/>
              <a:t>Udržovat paO2 ˃ 10,5 </a:t>
            </a:r>
            <a:r>
              <a:rPr lang="cs-CZ" dirty="0" err="1" smtClean="0"/>
              <a:t>kPa</a:t>
            </a:r>
            <a:r>
              <a:rPr lang="cs-CZ" dirty="0" smtClean="0"/>
              <a:t>, paCO2 pod 5,8kPa</a:t>
            </a:r>
          </a:p>
          <a:p>
            <a:r>
              <a:rPr lang="cs-CZ" dirty="0" smtClean="0"/>
              <a:t>Specifická terapie dle etiologie</a:t>
            </a:r>
          </a:p>
          <a:p>
            <a:r>
              <a:rPr lang="cs-CZ" dirty="0" smtClean="0"/>
              <a:t>Korekce vnitřního prostředí, prevence stresového vředu, prevence TEN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Specifická dg.  terapie podle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Stupeň poruchy vědomí závisí od stupně vyvolávající patologie</a:t>
            </a:r>
          </a:p>
          <a:p>
            <a:r>
              <a:rPr lang="cs-CZ" dirty="0" smtClean="0"/>
              <a:t>1. poruchy látkové přeměny</a:t>
            </a:r>
          </a:p>
          <a:p>
            <a:r>
              <a:rPr lang="cs-CZ" dirty="0" smtClean="0"/>
              <a:t>2. exogenní otravy</a:t>
            </a:r>
          </a:p>
          <a:p>
            <a:r>
              <a:rPr lang="cs-CZ" dirty="0" smtClean="0"/>
              <a:t>3. mozkové afekce</a:t>
            </a:r>
          </a:p>
          <a:p>
            <a:pPr lvl="1"/>
            <a:r>
              <a:rPr lang="cs-CZ" dirty="0" smtClean="0"/>
              <a:t>Krvácení, ischémie</a:t>
            </a:r>
          </a:p>
          <a:p>
            <a:pPr lvl="1"/>
            <a:r>
              <a:rPr lang="cs-CZ" dirty="0" smtClean="0"/>
              <a:t>Absces, </a:t>
            </a:r>
            <a:r>
              <a:rPr lang="cs-CZ" dirty="0" err="1" smtClean="0"/>
              <a:t>menigitída</a:t>
            </a:r>
            <a:r>
              <a:rPr lang="cs-CZ" dirty="0" smtClean="0"/>
              <a:t>, encefalitida</a:t>
            </a:r>
          </a:p>
          <a:p>
            <a:pPr lvl="1"/>
            <a:r>
              <a:rPr lang="cs-CZ" dirty="0" smtClean="0"/>
              <a:t> trauma</a:t>
            </a:r>
            <a:r>
              <a:rPr lang="cs-CZ" smtClean="0"/>
              <a:t>, epilepsie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9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Hypoglykemické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inzulinoterapie</a:t>
            </a:r>
            <a:r>
              <a:rPr lang="cs-CZ" dirty="0" smtClean="0"/>
              <a:t>, PAD, </a:t>
            </a:r>
            <a:r>
              <a:rPr lang="cs-CZ" dirty="0" err="1" smtClean="0"/>
              <a:t>inzulinom</a:t>
            </a:r>
            <a:r>
              <a:rPr lang="cs-CZ" dirty="0" smtClean="0"/>
              <a:t>, </a:t>
            </a:r>
            <a:r>
              <a:rPr lang="cs-CZ" dirty="0" err="1" smtClean="0"/>
              <a:t>adrenokortikální</a:t>
            </a:r>
            <a:r>
              <a:rPr lang="cs-CZ" dirty="0" smtClean="0"/>
              <a:t> insuficience, jaterní insuficience</a:t>
            </a:r>
          </a:p>
          <a:p>
            <a:r>
              <a:rPr lang="cs-CZ" dirty="0" smtClean="0"/>
              <a:t>Anamnéza: DM…</a:t>
            </a:r>
          </a:p>
          <a:p>
            <a:r>
              <a:rPr lang="cs-CZ" dirty="0" smtClean="0"/>
              <a:t>Vyšetření: bledost, profuzní pocení, třes, tachykardie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glykémie, </a:t>
            </a:r>
            <a:r>
              <a:rPr lang="cs-CZ" dirty="0" err="1" smtClean="0"/>
              <a:t>astrup</a:t>
            </a:r>
            <a:endParaRPr lang="cs-CZ" dirty="0" smtClean="0"/>
          </a:p>
          <a:p>
            <a:r>
              <a:rPr lang="cs-CZ" dirty="0" smtClean="0"/>
              <a:t>Terapie: 40-100ml </a:t>
            </a:r>
            <a:r>
              <a:rPr lang="cs-CZ" dirty="0" err="1" smtClean="0"/>
              <a:t>Glc</a:t>
            </a:r>
            <a:r>
              <a:rPr lang="cs-CZ" dirty="0" smtClean="0"/>
              <a:t> 40%, poté </a:t>
            </a:r>
            <a:r>
              <a:rPr lang="cs-CZ" dirty="0" err="1" smtClean="0"/>
              <a:t>Glc</a:t>
            </a:r>
            <a:r>
              <a:rPr lang="cs-CZ" dirty="0" smtClean="0"/>
              <a:t> 10% </a:t>
            </a:r>
            <a:r>
              <a:rPr lang="cs-CZ" dirty="0" err="1" smtClean="0"/>
              <a:t>iv</a:t>
            </a:r>
            <a:r>
              <a:rPr lang="cs-CZ" dirty="0" smtClean="0"/>
              <a:t>., kontroly glykémie, tendence k  poklesu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45744"/>
            <a:ext cx="4867542" cy="6903744"/>
          </a:xfrm>
        </p:spPr>
      </p:pic>
    </p:spTree>
    <p:extLst>
      <p:ext uri="{BB962C8B-B14F-4D97-AF65-F5344CB8AC3E}">
        <p14:creationId xmlns:p14="http://schemas.microsoft.com/office/powerpoint/2010/main" val="27000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Diabetická </a:t>
            </a:r>
            <a:r>
              <a:rPr lang="cs-CZ" dirty="0" err="1" smtClean="0"/>
              <a:t>ketoacidóza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Příčiny: DM při vynechání terapie, po alkoholovém excesu, dietní chybě, při infekci</a:t>
            </a:r>
          </a:p>
          <a:p>
            <a:r>
              <a:rPr lang="cs-CZ" dirty="0" smtClean="0"/>
              <a:t>Anamnéza: DM, častější močení, žízeň</a:t>
            </a:r>
          </a:p>
          <a:p>
            <a:r>
              <a:rPr lang="cs-CZ" dirty="0" smtClean="0"/>
              <a:t>Vyšetření: dehydratace, hypotenze, </a:t>
            </a:r>
            <a:r>
              <a:rPr lang="cs-CZ" dirty="0" err="1" smtClean="0"/>
              <a:t>Kussmaulovo</a:t>
            </a:r>
            <a:r>
              <a:rPr lang="cs-CZ" dirty="0" smtClean="0"/>
              <a:t> dýchání, acetonový zápach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hyperglykémie, acidóza, </a:t>
            </a:r>
            <a:r>
              <a:rPr lang="cs-CZ" dirty="0" err="1" smtClean="0"/>
              <a:t>hypokalémie</a:t>
            </a:r>
            <a:r>
              <a:rPr lang="cs-CZ" dirty="0" smtClean="0"/>
              <a:t> (!) Při acidóze uniká K z buněk,, muže se objevit až při  korekci, v moči ketolátky, </a:t>
            </a:r>
            <a:r>
              <a:rPr lang="cs-CZ" dirty="0" err="1" smtClean="0"/>
              <a:t>Glc</a:t>
            </a:r>
            <a:endParaRPr lang="cs-CZ" dirty="0" smtClean="0"/>
          </a:p>
          <a:p>
            <a:r>
              <a:rPr lang="cs-CZ" dirty="0" smtClean="0"/>
              <a:t>Terapie: Inzulin </a:t>
            </a:r>
            <a:r>
              <a:rPr lang="cs-CZ" dirty="0" err="1" smtClean="0"/>
              <a:t>iv</a:t>
            </a:r>
            <a:r>
              <a:rPr lang="cs-CZ" dirty="0" smtClean="0"/>
              <a:t>. 4-6j/h, hodinová monitorace glykémie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1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Diabetické </a:t>
            </a:r>
            <a:r>
              <a:rPr lang="cs-CZ" dirty="0" err="1" smtClean="0"/>
              <a:t>ketoacidotické</a:t>
            </a:r>
            <a:r>
              <a:rPr lang="cs-CZ" dirty="0" smtClean="0"/>
              <a:t>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Terapie: </a:t>
            </a:r>
          </a:p>
          <a:p>
            <a:pPr lvl="1"/>
            <a:r>
              <a:rPr lang="cs-CZ" dirty="0" smtClean="0"/>
              <a:t>při </a:t>
            </a:r>
            <a:r>
              <a:rPr lang="cs-CZ" dirty="0" err="1" smtClean="0"/>
              <a:t>Glc</a:t>
            </a:r>
            <a:r>
              <a:rPr lang="cs-CZ" dirty="0" smtClean="0"/>
              <a:t> pod 14mmmol/l zahájit infuzi </a:t>
            </a:r>
            <a:r>
              <a:rPr lang="cs-CZ" dirty="0" err="1" smtClean="0"/>
              <a:t>Glc</a:t>
            </a:r>
            <a:endParaRPr lang="cs-CZ" dirty="0" smtClean="0"/>
          </a:p>
          <a:p>
            <a:pPr lvl="1"/>
            <a:r>
              <a:rPr lang="cs-CZ" dirty="0" err="1" smtClean="0"/>
              <a:t>Volumoterapie</a:t>
            </a:r>
            <a:endParaRPr lang="cs-CZ" dirty="0" smtClean="0"/>
          </a:p>
          <a:p>
            <a:pPr lvl="1"/>
            <a:r>
              <a:rPr lang="cs-CZ" dirty="0" smtClean="0"/>
              <a:t>Substituce </a:t>
            </a:r>
            <a:r>
              <a:rPr lang="cs-CZ" dirty="0" err="1" smtClean="0"/>
              <a:t>kália</a:t>
            </a:r>
            <a:r>
              <a:rPr lang="cs-CZ" dirty="0" smtClean="0"/>
              <a:t>- monitorace</a:t>
            </a:r>
          </a:p>
          <a:p>
            <a:pPr lvl="1"/>
            <a:r>
              <a:rPr lang="cs-CZ" dirty="0" smtClean="0"/>
              <a:t>Korekce acidózy: bikarbonáty pouze při pH pod 7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Hyperosmolární</a:t>
            </a:r>
            <a:r>
              <a:rPr lang="cs-CZ" dirty="0" smtClean="0"/>
              <a:t> </a:t>
            </a:r>
            <a:r>
              <a:rPr lang="cs-CZ" dirty="0" err="1" smtClean="0"/>
              <a:t>neacidotické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dekomp</a:t>
            </a:r>
            <a:r>
              <a:rPr lang="cs-CZ" dirty="0" smtClean="0"/>
              <a:t>. DM II. typu</a:t>
            </a:r>
          </a:p>
          <a:p>
            <a:r>
              <a:rPr lang="cs-CZ" dirty="0" smtClean="0"/>
              <a:t>Anamnéza: i  </a:t>
            </a:r>
            <a:r>
              <a:rPr lang="cs-CZ" dirty="0" err="1" smtClean="0"/>
              <a:t>prvozáchyt</a:t>
            </a:r>
            <a:r>
              <a:rPr lang="cs-CZ" dirty="0" smtClean="0"/>
              <a:t> DM, polyurie, polydipsie</a:t>
            </a:r>
          </a:p>
          <a:p>
            <a:r>
              <a:rPr lang="cs-CZ" dirty="0" smtClean="0"/>
              <a:t>Vyšetření: porucha vědomí, dehydratace, hypotenze, tachykardie, 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hyperglykémie, </a:t>
            </a:r>
            <a:r>
              <a:rPr lang="cs-CZ" dirty="0" err="1" smtClean="0"/>
              <a:t>hypernátrémie</a:t>
            </a:r>
            <a:r>
              <a:rPr lang="cs-CZ" dirty="0" smtClean="0"/>
              <a:t>, </a:t>
            </a:r>
            <a:r>
              <a:rPr lang="cs-CZ" dirty="0" err="1" smtClean="0"/>
              <a:t>hyperosmolalita</a:t>
            </a:r>
            <a:r>
              <a:rPr lang="cs-CZ" dirty="0" smtClean="0"/>
              <a:t>, azotémie, v moči </a:t>
            </a:r>
            <a:r>
              <a:rPr lang="cs-CZ" dirty="0" err="1" smtClean="0"/>
              <a:t>glc</a:t>
            </a:r>
            <a:r>
              <a:rPr lang="cs-CZ" dirty="0" smtClean="0"/>
              <a:t> ale ne </a:t>
            </a:r>
            <a:r>
              <a:rPr lang="cs-CZ" dirty="0" err="1" smtClean="0"/>
              <a:t>kotolátky</a:t>
            </a:r>
            <a:endParaRPr lang="cs-CZ" dirty="0" smtClean="0"/>
          </a:p>
          <a:p>
            <a:r>
              <a:rPr lang="cs-CZ" dirty="0" smtClean="0"/>
              <a:t>Terapie: Inzulin </a:t>
            </a:r>
            <a:r>
              <a:rPr lang="cs-CZ" dirty="0" err="1" smtClean="0"/>
              <a:t>iv</a:t>
            </a:r>
            <a:r>
              <a:rPr lang="cs-CZ" dirty="0" smtClean="0"/>
              <a:t> ., hodinová monitorace glykémie, osmolality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6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Laktacidotické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hypoperfuze</a:t>
            </a:r>
            <a:r>
              <a:rPr lang="cs-CZ" dirty="0" smtClean="0"/>
              <a:t>- hypovolémie, sepse- terapie </a:t>
            </a:r>
            <a:r>
              <a:rPr lang="cs-CZ" dirty="0" err="1" smtClean="0"/>
              <a:t>biguanidy</a:t>
            </a:r>
            <a:r>
              <a:rPr lang="cs-CZ" dirty="0" smtClean="0"/>
              <a:t>, otrava </a:t>
            </a:r>
            <a:r>
              <a:rPr lang="cs-CZ" dirty="0" err="1" smtClean="0"/>
              <a:t>saliciláty</a:t>
            </a:r>
            <a:r>
              <a:rPr lang="cs-CZ" dirty="0" smtClean="0"/>
              <a:t>, otrava alkoholem</a:t>
            </a:r>
          </a:p>
          <a:p>
            <a:r>
              <a:rPr lang="cs-CZ" dirty="0" smtClean="0"/>
              <a:t>Anamnéza: DM- </a:t>
            </a:r>
            <a:r>
              <a:rPr lang="cs-CZ" dirty="0" err="1" smtClean="0"/>
              <a:t>metformin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Vyšetření: hypotenze,  zn. Centralizace oběhu, </a:t>
            </a:r>
            <a:r>
              <a:rPr lang="cs-CZ" dirty="0" err="1" smtClean="0"/>
              <a:t>Kussmaulovo</a:t>
            </a:r>
            <a:r>
              <a:rPr lang="cs-CZ" dirty="0" smtClean="0"/>
              <a:t> dýchání, acetonový zápach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vyšší laktát, met. Acidóza, nižší bikarbonáty, vysoký anion gap</a:t>
            </a:r>
          </a:p>
          <a:p>
            <a:r>
              <a:rPr lang="cs-CZ" dirty="0" err="1" smtClean="0"/>
              <a:t>Terrapie</a:t>
            </a:r>
            <a:r>
              <a:rPr lang="cs-CZ" dirty="0" smtClean="0"/>
              <a:t>: terapie šoku, HD -při </a:t>
            </a:r>
            <a:r>
              <a:rPr lang="cs-CZ" dirty="0" err="1" smtClean="0"/>
              <a:t>biguanidinech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Příčiny: selhání jater</a:t>
            </a:r>
          </a:p>
          <a:p>
            <a:r>
              <a:rPr lang="cs-CZ" dirty="0" smtClean="0"/>
              <a:t>Anamnéza: jaterní selhání+ stav který muže vést k </a:t>
            </a:r>
            <a:r>
              <a:rPr lang="cs-CZ" dirty="0" err="1" smtClean="0"/>
              <a:t>dekomp</a:t>
            </a:r>
            <a:r>
              <a:rPr lang="cs-CZ" dirty="0" smtClean="0"/>
              <a:t>. jaterní encefalopatie</a:t>
            </a:r>
          </a:p>
          <a:p>
            <a:r>
              <a:rPr lang="cs-CZ" dirty="0" smtClean="0"/>
              <a:t>Vyšetření: ikterus, ascites, </a:t>
            </a:r>
            <a:r>
              <a:rPr lang="cs-CZ" dirty="0" err="1" smtClean="0"/>
              <a:t>foeter</a:t>
            </a:r>
            <a:r>
              <a:rPr lang="cs-CZ" dirty="0" smtClean="0"/>
              <a:t> ex </a:t>
            </a:r>
            <a:r>
              <a:rPr lang="cs-CZ" dirty="0" err="1" smtClean="0"/>
              <a:t>ore</a:t>
            </a:r>
            <a:endParaRPr lang="cs-CZ" dirty="0" smtClean="0"/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hyperbilirubinémie</a:t>
            </a:r>
            <a:r>
              <a:rPr lang="cs-CZ" dirty="0" smtClean="0"/>
              <a:t>, vyšší JT, </a:t>
            </a:r>
            <a:r>
              <a:rPr lang="cs-CZ" dirty="0" err="1" smtClean="0"/>
              <a:t>koagulopatie</a:t>
            </a:r>
            <a:r>
              <a:rPr lang="cs-CZ" dirty="0" smtClean="0"/>
              <a:t>, </a:t>
            </a:r>
            <a:r>
              <a:rPr lang="cs-CZ" dirty="0" err="1" smtClean="0"/>
              <a:t>hyperamonémie</a:t>
            </a:r>
            <a:endParaRPr lang="cs-CZ" dirty="0" smtClean="0"/>
          </a:p>
          <a:p>
            <a:r>
              <a:rPr lang="cs-CZ" dirty="0" smtClean="0"/>
              <a:t>Terapie: NPO, parenterální výživa, </a:t>
            </a:r>
            <a:r>
              <a:rPr lang="cs-CZ" dirty="0" err="1" smtClean="0"/>
              <a:t>Rifaximin</a:t>
            </a:r>
            <a:r>
              <a:rPr lang="cs-CZ" dirty="0" smtClean="0"/>
              <a:t>, </a:t>
            </a:r>
            <a:r>
              <a:rPr lang="cs-CZ" dirty="0" err="1" smtClean="0"/>
              <a:t>Laktulóza</a:t>
            </a:r>
            <a:r>
              <a:rPr lang="cs-CZ" dirty="0" smtClean="0"/>
              <a:t>, transplantace jater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Uremické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Příčiny: terminální CKD</a:t>
            </a:r>
          </a:p>
          <a:p>
            <a:r>
              <a:rPr lang="cs-CZ" dirty="0" smtClean="0"/>
              <a:t>Anamnéza: CKD, vynechání HD</a:t>
            </a:r>
          </a:p>
          <a:p>
            <a:r>
              <a:rPr lang="cs-CZ" dirty="0" smtClean="0"/>
              <a:t>Vyšetření: </a:t>
            </a:r>
            <a:r>
              <a:rPr lang="cs-CZ" dirty="0" err="1" smtClean="0"/>
              <a:t>hyperhydratace</a:t>
            </a:r>
            <a:r>
              <a:rPr lang="cs-CZ" dirty="0" smtClean="0"/>
              <a:t>, delirantní stavy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U, </a:t>
            </a:r>
            <a:r>
              <a:rPr lang="cs-CZ" dirty="0" err="1" smtClean="0"/>
              <a:t>Kr</a:t>
            </a:r>
            <a:r>
              <a:rPr lang="cs-CZ" dirty="0" smtClean="0"/>
              <a:t>, metabolická acidóza</a:t>
            </a:r>
          </a:p>
          <a:p>
            <a:r>
              <a:rPr lang="cs-CZ" dirty="0" smtClean="0"/>
              <a:t>Terapie: HD, řešení </a:t>
            </a:r>
            <a:r>
              <a:rPr lang="cs-CZ" dirty="0" err="1" smtClean="0"/>
              <a:t>postrenální</a:t>
            </a:r>
            <a:r>
              <a:rPr lang="cs-CZ" dirty="0" smtClean="0"/>
              <a:t> 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Addisonská</a:t>
            </a:r>
            <a:r>
              <a:rPr lang="cs-CZ" dirty="0" smtClean="0"/>
              <a:t>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náhle přerušení kortikoterapie, poškození nadledvin, sepse, </a:t>
            </a:r>
            <a:r>
              <a:rPr lang="cs-CZ" dirty="0" err="1" smtClean="0"/>
              <a:t>stp</a:t>
            </a:r>
            <a:r>
              <a:rPr lang="cs-CZ" dirty="0" smtClean="0"/>
              <a:t>. operaci</a:t>
            </a:r>
          </a:p>
          <a:p>
            <a:r>
              <a:rPr lang="cs-CZ" dirty="0" smtClean="0"/>
              <a:t>Anamnéza: viz. Výše</a:t>
            </a:r>
          </a:p>
          <a:p>
            <a:r>
              <a:rPr lang="cs-CZ" dirty="0" smtClean="0"/>
              <a:t>Vyšetření: nauzea, zvracení, bolesti břicha, </a:t>
            </a:r>
            <a:r>
              <a:rPr lang="cs-CZ" dirty="0" err="1" smtClean="0"/>
              <a:t>dehydratce</a:t>
            </a:r>
            <a:r>
              <a:rPr lang="cs-CZ" dirty="0" smtClean="0"/>
              <a:t>, </a:t>
            </a:r>
            <a:r>
              <a:rPr lang="cs-CZ" dirty="0" err="1" smtClean="0"/>
              <a:t>hyporeflexie</a:t>
            </a:r>
            <a:endParaRPr lang="cs-CZ" dirty="0" smtClean="0"/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hyponátrémie</a:t>
            </a:r>
            <a:r>
              <a:rPr lang="cs-CZ" dirty="0" smtClean="0"/>
              <a:t>, </a:t>
            </a:r>
            <a:r>
              <a:rPr lang="cs-CZ" dirty="0" err="1" smtClean="0"/>
              <a:t>hyperkalémie</a:t>
            </a:r>
            <a:r>
              <a:rPr lang="cs-CZ" dirty="0" smtClean="0"/>
              <a:t>, </a:t>
            </a:r>
            <a:r>
              <a:rPr lang="cs-CZ" dirty="0" err="1" smtClean="0"/>
              <a:t>hypoglakémie</a:t>
            </a:r>
            <a:r>
              <a:rPr lang="cs-CZ" dirty="0" smtClean="0"/>
              <a:t>, </a:t>
            </a:r>
            <a:r>
              <a:rPr lang="cs-CZ" dirty="0" err="1" smtClean="0"/>
              <a:t>eosinofílie</a:t>
            </a:r>
            <a:r>
              <a:rPr lang="cs-CZ" dirty="0" smtClean="0"/>
              <a:t>, </a:t>
            </a:r>
            <a:r>
              <a:rPr lang="cs-CZ" dirty="0" err="1" smtClean="0"/>
              <a:t>hopokortizolismus</a:t>
            </a:r>
            <a:endParaRPr lang="cs-CZ" dirty="0" smtClean="0"/>
          </a:p>
          <a:p>
            <a:r>
              <a:rPr lang="cs-CZ" dirty="0" smtClean="0"/>
              <a:t>Terapie: 50ml </a:t>
            </a:r>
            <a:r>
              <a:rPr lang="cs-CZ" dirty="0" err="1" smtClean="0"/>
              <a:t>Glc</a:t>
            </a:r>
            <a:r>
              <a:rPr lang="cs-CZ" dirty="0" smtClean="0"/>
              <a:t> 40% </a:t>
            </a:r>
            <a:r>
              <a:rPr lang="cs-CZ" dirty="0" err="1" smtClean="0"/>
              <a:t>iv</a:t>
            </a:r>
            <a:r>
              <a:rPr lang="cs-CZ" dirty="0" smtClean="0"/>
              <a:t>., </a:t>
            </a:r>
            <a:r>
              <a:rPr lang="cs-CZ" dirty="0" err="1" smtClean="0"/>
              <a:t>hydrokotison</a:t>
            </a:r>
            <a:r>
              <a:rPr lang="cs-CZ" dirty="0" smtClean="0"/>
              <a:t> 100mg </a:t>
            </a:r>
            <a:r>
              <a:rPr lang="cs-CZ" dirty="0" err="1" smtClean="0"/>
              <a:t>iv</a:t>
            </a:r>
            <a:r>
              <a:rPr lang="cs-CZ" dirty="0" smtClean="0"/>
              <a:t>. Korekce </a:t>
            </a:r>
            <a:r>
              <a:rPr lang="cs-CZ" dirty="0" err="1" smtClean="0"/>
              <a:t>iontogramu</a:t>
            </a:r>
            <a:r>
              <a:rPr lang="cs-CZ" dirty="0" smtClean="0"/>
              <a:t>, </a:t>
            </a:r>
            <a:r>
              <a:rPr lang="cs-CZ" dirty="0" err="1" smtClean="0"/>
              <a:t>volumoterpiae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Tyreotoxické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nedostatečná terapie hypertyreózy, infekce u těchto pacientu, po podání jodové KL</a:t>
            </a:r>
          </a:p>
          <a:p>
            <a:r>
              <a:rPr lang="cs-CZ" dirty="0" smtClean="0"/>
              <a:t>Anamnéza: viz. Výše</a:t>
            </a:r>
          </a:p>
          <a:p>
            <a:r>
              <a:rPr lang="cs-CZ" dirty="0" smtClean="0"/>
              <a:t>Vyšetření: neklid, třes, apatie,  </a:t>
            </a:r>
            <a:r>
              <a:rPr lang="cs-CZ" dirty="0" err="1" smtClean="0"/>
              <a:t>febrílie</a:t>
            </a:r>
            <a:r>
              <a:rPr lang="cs-CZ" dirty="0" smtClean="0"/>
              <a:t>, horká suchá kůže, dehydratace, průjem, tachykardie, hypertenze až šok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vysoké TSH, fT4</a:t>
            </a:r>
          </a:p>
          <a:p>
            <a:r>
              <a:rPr lang="cs-CZ" dirty="0" smtClean="0"/>
              <a:t>Terapie: </a:t>
            </a:r>
            <a:r>
              <a:rPr lang="cs-CZ" dirty="0" err="1" smtClean="0"/>
              <a:t>Thiamazol</a:t>
            </a:r>
            <a:r>
              <a:rPr lang="cs-CZ" dirty="0" smtClean="0"/>
              <a:t>, po 2 hodinách </a:t>
            </a:r>
            <a:r>
              <a:rPr lang="cs-CZ" dirty="0" err="1" smtClean="0"/>
              <a:t>Lugoluv</a:t>
            </a:r>
            <a:r>
              <a:rPr lang="cs-CZ" dirty="0" smtClean="0"/>
              <a:t> roztok, symptomatická  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Myxedémové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nedostatečná terapie hypotyreózy, infekce u těchto pacientu</a:t>
            </a:r>
          </a:p>
          <a:p>
            <a:r>
              <a:rPr lang="cs-CZ" dirty="0" smtClean="0"/>
              <a:t>Anamnéza: hypotyreóza, </a:t>
            </a:r>
            <a:r>
              <a:rPr lang="cs-CZ" dirty="0" err="1" smtClean="0"/>
              <a:t>stp</a:t>
            </a:r>
            <a:r>
              <a:rPr lang="cs-CZ" dirty="0" smtClean="0"/>
              <a:t>. </a:t>
            </a:r>
            <a:r>
              <a:rPr lang="cs-CZ" dirty="0" err="1" smtClean="0"/>
              <a:t>strumektomií</a:t>
            </a:r>
            <a:r>
              <a:rPr lang="cs-CZ" dirty="0" smtClean="0"/>
              <a:t>, </a:t>
            </a:r>
            <a:r>
              <a:rPr lang="cs-CZ" dirty="0" err="1" smtClean="0"/>
              <a:t>tyreoditida</a:t>
            </a:r>
            <a:r>
              <a:rPr lang="cs-CZ" dirty="0" smtClean="0"/>
              <a:t>, </a:t>
            </a:r>
            <a:r>
              <a:rPr lang="cs-CZ" dirty="0" err="1" smtClean="0"/>
              <a:t>onem</a:t>
            </a:r>
            <a:r>
              <a:rPr lang="cs-CZ" dirty="0" smtClean="0"/>
              <a:t>. </a:t>
            </a:r>
            <a:r>
              <a:rPr lang="cs-CZ" dirty="0" err="1" smtClean="0"/>
              <a:t>hypofýzi</a:t>
            </a:r>
            <a:endParaRPr lang="cs-CZ" dirty="0" smtClean="0"/>
          </a:p>
          <a:p>
            <a:r>
              <a:rPr lang="cs-CZ" dirty="0" smtClean="0"/>
              <a:t>Vyšetření: hypotermie, bradykardie, hypotenze, bradypnoe, ileu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hyponátrémie</a:t>
            </a:r>
            <a:endParaRPr lang="cs-CZ" dirty="0" smtClean="0"/>
          </a:p>
          <a:p>
            <a:r>
              <a:rPr lang="cs-CZ" dirty="0" smtClean="0"/>
              <a:t>Terapie: </a:t>
            </a:r>
            <a:r>
              <a:rPr lang="cs-CZ" dirty="0" err="1" smtClean="0"/>
              <a:t>hydrokortison</a:t>
            </a:r>
            <a:r>
              <a:rPr lang="cs-CZ" dirty="0" smtClean="0"/>
              <a:t>, </a:t>
            </a:r>
            <a:r>
              <a:rPr lang="cs-CZ" dirty="0" err="1" smtClean="0"/>
              <a:t>levotyroxin</a:t>
            </a:r>
            <a:r>
              <a:rPr lang="cs-CZ" dirty="0" smtClean="0"/>
              <a:t>, </a:t>
            </a:r>
            <a:r>
              <a:rPr lang="cs-CZ" dirty="0" err="1" smtClean="0"/>
              <a:t>zahříváníí</a:t>
            </a:r>
            <a:r>
              <a:rPr lang="cs-CZ" dirty="0" smtClean="0"/>
              <a:t> </a:t>
            </a:r>
            <a:r>
              <a:rPr lang="cs-CZ" dirty="0" err="1" smtClean="0"/>
              <a:t>paacienta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Kóma při intoxikacích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Příčiny:</a:t>
            </a:r>
          </a:p>
          <a:p>
            <a:pPr lvl="1"/>
            <a:r>
              <a:rPr lang="cs-CZ" dirty="0" smtClean="0"/>
              <a:t>Úmyslné: léky, alkohol, drogy</a:t>
            </a:r>
          </a:p>
          <a:p>
            <a:pPr lvl="1"/>
            <a:r>
              <a:rPr lang="cs-CZ" dirty="0" smtClean="0"/>
              <a:t>Neúmyslné: CO, jedovaté látky, plody</a:t>
            </a:r>
          </a:p>
          <a:p>
            <a:r>
              <a:rPr lang="cs-CZ" dirty="0" smtClean="0"/>
              <a:t>Anamnéza: informace z RZP</a:t>
            </a:r>
          </a:p>
          <a:p>
            <a:r>
              <a:rPr lang="cs-CZ" dirty="0" smtClean="0"/>
              <a:t>Vyšetření: </a:t>
            </a:r>
          </a:p>
          <a:p>
            <a:pPr lvl="1"/>
            <a:r>
              <a:rPr lang="cs-CZ" dirty="0" smtClean="0"/>
              <a:t>Sedativa: hypotenze, bradykardie, </a:t>
            </a:r>
            <a:r>
              <a:rPr lang="cs-CZ" dirty="0" err="1" smtClean="0"/>
              <a:t>sopor</a:t>
            </a:r>
            <a:r>
              <a:rPr lang="cs-CZ" dirty="0" smtClean="0"/>
              <a:t>….</a:t>
            </a:r>
          </a:p>
          <a:p>
            <a:pPr lvl="1"/>
            <a:r>
              <a:rPr lang="cs-CZ" dirty="0" smtClean="0"/>
              <a:t>Opiáty: iniciálně euforie, poté sedativní účinek, útlum dechového centra, tonicko-klonické křeče, edém mozku</a:t>
            </a:r>
          </a:p>
          <a:p>
            <a:pPr lvl="1"/>
            <a:r>
              <a:rPr lang="cs-CZ" dirty="0" smtClean="0"/>
              <a:t>Stimulancia: tachykardie, hypertenze, arytmie, pocení, křeče, kóma </a:t>
            </a:r>
          </a:p>
          <a:p>
            <a:pPr lvl="1"/>
            <a:r>
              <a:rPr lang="cs-CZ" dirty="0" smtClean="0"/>
              <a:t>CO: lehká otrava: bolest hlavy</a:t>
            </a:r>
          </a:p>
          <a:p>
            <a:pPr lvl="2"/>
            <a:r>
              <a:rPr lang="cs-CZ" dirty="0" smtClean="0"/>
              <a:t>Těžší otravy:  zvracení, poruchy </a:t>
            </a:r>
            <a:r>
              <a:rPr lang="cs-CZ" dirty="0" err="1" smtClean="0"/>
              <a:t>vizu</a:t>
            </a:r>
            <a:r>
              <a:rPr lang="cs-CZ" dirty="0" smtClean="0"/>
              <a:t>, </a:t>
            </a:r>
            <a:r>
              <a:rPr lang="cs-CZ" dirty="0" err="1" smtClean="0"/>
              <a:t>vertigo</a:t>
            </a:r>
            <a:endParaRPr lang="cs-CZ" dirty="0" smtClean="0"/>
          </a:p>
          <a:p>
            <a:pPr lvl="2"/>
            <a:r>
              <a:rPr lang="cs-CZ" dirty="0" smtClean="0"/>
              <a:t>Těžká otrava : kóma, tachykardie,  tachypnoe,  metabolická acidóza</a:t>
            </a:r>
          </a:p>
        </p:txBody>
      </p:sp>
    </p:spTree>
    <p:extLst>
      <p:ext uri="{BB962C8B-B14F-4D97-AF65-F5344CB8AC3E}">
        <p14:creationId xmlns:p14="http://schemas.microsoft.com/office/powerpoint/2010/main" val="31546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"/>
            <a:ext cx="4752528" cy="6857771"/>
          </a:xfrm>
        </p:spPr>
      </p:pic>
    </p:spTree>
    <p:extLst>
      <p:ext uri="{BB962C8B-B14F-4D97-AF65-F5344CB8AC3E}">
        <p14:creationId xmlns:p14="http://schemas.microsoft.com/office/powerpoint/2010/main" val="3832859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29600" cy="5949950"/>
          </a:xfrm>
        </p:spPr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bg1"/>
                </a:solidFill>
              </a:rPr>
              <a:t>diff</a:t>
            </a:r>
            <a:r>
              <a:rPr lang="cs-CZ" altLang="cs-CZ" sz="2800" dirty="0" smtClean="0">
                <a:solidFill>
                  <a:schemeClr val="bg1"/>
                </a:solidFill>
              </a:rPr>
              <a:t>. dg. – onemocnění srdce, CNS, metabolická </a:t>
            </a:r>
            <a:r>
              <a:rPr lang="cs-CZ" altLang="cs-CZ" sz="2800" dirty="0" err="1" smtClean="0">
                <a:solidFill>
                  <a:schemeClr val="bg1"/>
                </a:solidFill>
              </a:rPr>
              <a:t>komata</a:t>
            </a:r>
            <a:r>
              <a:rPr lang="cs-CZ" altLang="cs-CZ" sz="2800" dirty="0" smtClean="0">
                <a:solidFill>
                  <a:schemeClr val="bg1"/>
                </a:solidFill>
              </a:rPr>
              <a:t>, psychiatrická onemocnění, šokové stavy</a:t>
            </a:r>
          </a:p>
          <a:p>
            <a:pPr eaLnBrk="1" hangingPunct="1"/>
            <a:r>
              <a:rPr lang="cs-CZ" altLang="cs-CZ" sz="2800" dirty="0" smtClean="0">
                <a:solidFill>
                  <a:schemeClr val="bg1"/>
                </a:solidFill>
              </a:rPr>
              <a:t>léčba 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zajištění dechu (ŘV)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oběhu (kontraktilita, rytmus, TK)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homeostázy (acidóza, alkalóza, </a:t>
            </a:r>
            <a:r>
              <a:rPr lang="cs-CZ" altLang="cs-CZ" sz="2800" dirty="0" err="1" smtClean="0">
                <a:solidFill>
                  <a:schemeClr val="bg1"/>
                </a:solidFill>
              </a:rPr>
              <a:t>hypokalémie</a:t>
            </a:r>
            <a:r>
              <a:rPr lang="cs-CZ" altLang="cs-CZ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zabránění dalšímu vstřebávání noxy (čerstvý vzduch, odstranění oděvu, vyvolání zvracení, mléko – ne u organických rozpouštědel, výplach žaludku event. S intubací, poslední porce s živočišným uhlím) </a:t>
            </a:r>
          </a:p>
        </p:txBody>
      </p:sp>
    </p:spTree>
    <p:extLst>
      <p:ext uri="{BB962C8B-B14F-4D97-AF65-F5344CB8AC3E}">
        <p14:creationId xmlns:p14="http://schemas.microsoft.com/office/powerpoint/2010/main" val="725052064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symptomatická léčba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urychlení odstranění noxy – forsírovaná diuréza, hemodialýza, hemoperfuze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antidota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hadí uštknutí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nalorfin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cheláty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reaktivátory cholinesterázy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anexat </a:t>
            </a:r>
          </a:p>
        </p:txBody>
      </p:sp>
    </p:spTree>
    <p:extLst>
      <p:ext uri="{BB962C8B-B14F-4D97-AF65-F5344CB8AC3E}">
        <p14:creationId xmlns:p14="http://schemas.microsoft.com/office/powerpoint/2010/main" val="3227716359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CC00"/>
                </a:solidFill>
              </a:rPr>
              <a:t>Inotixakce</a:t>
            </a:r>
            <a:endParaRPr lang="cs-CZ" altLang="cs-CZ" dirty="0" smtClean="0">
              <a:solidFill>
                <a:srgbClr val="FFCC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barbituráty – útlum dechového centra, nebezpečí pneumonie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analgetika, antipyretika – fenacetin, nekróza ledvinných papil, methemoglobin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atropin, antidepresiva - mydriáza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otrava alkoholem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excitace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hypnotické stadium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narkotické stadium - prochladnutí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asfyktické stadium, smrtelná dávka 300-800g</a:t>
            </a:r>
          </a:p>
        </p:txBody>
      </p:sp>
    </p:spTree>
    <p:extLst>
      <p:ext uri="{BB962C8B-B14F-4D97-AF65-F5344CB8AC3E}">
        <p14:creationId xmlns:p14="http://schemas.microsoft.com/office/powerpoint/2010/main" val="361217479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metylalkohol 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stadium narkotické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stadium acidózy (kyselina mravenčí) 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pomoc – podat 30-40ml etylalkoholu – zpomalí přeměnu, zlepší acidózu, dále alkalizovat</a:t>
            </a:r>
          </a:p>
        </p:txBody>
      </p:sp>
    </p:spTree>
    <p:extLst>
      <p:ext uri="{BB962C8B-B14F-4D97-AF65-F5344CB8AC3E}">
        <p14:creationId xmlns:p14="http://schemas.microsoft.com/office/powerpoint/2010/main" val="3995547277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oxidem uhelnatým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vytváří COHb – karbonylhemoglobin, vytlačí kyslík z vazby na Hb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lehká otrava – bolesti hlavy, závratě, bušení, nauzea, zvracení, postižený není schopen opustit místo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středně těžká otrava – poruchy vědomí, zmatenost, somnolence, sopor, bledost, pocení, tachykardie, tachypnoe</a:t>
            </a:r>
          </a:p>
        </p:txBody>
      </p:sp>
    </p:spTree>
    <p:extLst>
      <p:ext uri="{BB962C8B-B14F-4D97-AF65-F5344CB8AC3E}">
        <p14:creationId xmlns:p14="http://schemas.microsoft.com/office/powerpoint/2010/main" val="181742639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oxidem uhelnatým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těžká otrava – koma s areflexií, nitkovitý puls, povrchní dýchání, křeče, fascikulace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apoplektická otrava – při úniku velkého množství CO z přístroje – smrt do několika sekund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cs-CZ" smtClean="0">
                <a:solidFill>
                  <a:schemeClr val="bg1"/>
                </a:solidFill>
              </a:rPr>
              <a:t>diagnóza – hladina COHb v krvi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cs-CZ" smtClean="0">
                <a:solidFill>
                  <a:schemeClr val="bg1"/>
                </a:solidFill>
              </a:rPr>
              <a:t>léčba – čerstvý vzduch, kyslík ve vysokých koncentracích, nootropika</a:t>
            </a:r>
          </a:p>
        </p:txBody>
      </p:sp>
    </p:spTree>
    <p:extLst>
      <p:ext uri="{BB962C8B-B14F-4D97-AF65-F5344CB8AC3E}">
        <p14:creationId xmlns:p14="http://schemas.microsoft.com/office/powerpoint/2010/main" val="3123169005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CC00"/>
                </a:solidFill>
              </a:rPr>
              <a:t>Otrava organickými rozpouštědly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benzin, petrolej, nafta, benzen, tetrachlor, trichlor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perorálně, perkutánně, inhalací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podobá se otravě alkoholem - až zástava dechu nebo maligní arytmie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léčba – nevyvolávat zvracení, nepodávat mléko, podat parafinový olej</a:t>
            </a:r>
          </a:p>
        </p:txBody>
      </p:sp>
    </p:spTree>
    <p:extLst>
      <p:ext uri="{BB962C8B-B14F-4D97-AF65-F5344CB8AC3E}">
        <p14:creationId xmlns:p14="http://schemas.microsoft.com/office/powerpoint/2010/main" val="394120719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organofosfáty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agrochemikálie – insekticidy, fungicidy, herbicidy, mořidla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organofosfáty blokují cholinesterázu – mióza, salivace, pocení, bronchospazmus, průjmy, bradykardie, bolesti hlavy, dezorientace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léčba – atropinizace 2-3 dny, i překročení dávek</a:t>
            </a:r>
          </a:p>
        </p:txBody>
      </p:sp>
    </p:spTree>
    <p:extLst>
      <p:ext uri="{BB962C8B-B14F-4D97-AF65-F5344CB8AC3E}">
        <p14:creationId xmlns:p14="http://schemas.microsoft.com/office/powerpoint/2010/main" val="3489147582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Ostatní otravy 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paraquat, diquat – leptají, později selhání jater a ledvin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pomoc – bentonit, carbo absorbens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dráždivé látky – chlor, amoniak, fosgen – změna pH denaturuje bílkoviny slizničního povrchu – nekrózy, sekundárně nasedá infekce</a:t>
            </a:r>
          </a:p>
        </p:txBody>
      </p:sp>
    </p:spTree>
    <p:extLst>
      <p:ext uri="{BB962C8B-B14F-4D97-AF65-F5344CB8AC3E}">
        <p14:creationId xmlns:p14="http://schemas.microsoft.com/office/powerpoint/2010/main" val="645650235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nepravé otravy – špatně uložené houby – igelitové tašky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otrava jedem z hub – obvykle více členů rodiny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Typy otrav: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mtClean="0">
                <a:solidFill>
                  <a:schemeClr val="bg1"/>
                </a:solidFill>
              </a:rPr>
              <a:t>1. gastroenterický – po houbách štiplavé až palčivé chuti, nausea, zvracení, průjem, terapie – výplach žaludku, salinické projímadlo</a:t>
            </a:r>
          </a:p>
        </p:txBody>
      </p:sp>
    </p:spTree>
    <p:extLst>
      <p:ext uri="{BB962C8B-B14F-4D97-AF65-F5344CB8AC3E}">
        <p14:creationId xmlns:p14="http://schemas.microsoft.com/office/powerpoint/2010/main" val="315825225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185728" cy="6858000"/>
          </a:xfrm>
        </p:spPr>
      </p:pic>
    </p:spTree>
    <p:extLst>
      <p:ext uri="{BB962C8B-B14F-4D97-AF65-F5344CB8AC3E}">
        <p14:creationId xmlns:p14="http://schemas.microsoft.com/office/powerpoint/2010/main" val="18503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2. neurotoxický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– muskarinový (</a:t>
            </a:r>
            <a:r>
              <a:rPr lang="cs-CZ" altLang="cs-CZ" dirty="0" err="1" smtClean="0">
                <a:solidFill>
                  <a:schemeClr val="bg1"/>
                </a:solidFill>
              </a:rPr>
              <a:t>vláknice</a:t>
            </a:r>
            <a:r>
              <a:rPr lang="cs-CZ" altLang="cs-CZ" dirty="0" smtClean="0">
                <a:solidFill>
                  <a:schemeClr val="bg1"/>
                </a:solidFill>
              </a:rPr>
              <a:t>, strmělky) – mióza, salivace, zvracení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- </a:t>
            </a:r>
            <a:r>
              <a:rPr lang="cs-CZ" altLang="cs-CZ" dirty="0" err="1" smtClean="0">
                <a:solidFill>
                  <a:schemeClr val="bg1"/>
                </a:solidFill>
              </a:rPr>
              <a:t>mykoatropinový</a:t>
            </a:r>
            <a:r>
              <a:rPr lang="cs-CZ" altLang="cs-CZ" dirty="0" smtClean="0">
                <a:solidFill>
                  <a:schemeClr val="bg1"/>
                </a:solidFill>
              </a:rPr>
              <a:t> typ – (muchomůrka tygrovaná, červená) – mydriáza, tachykardie, vzrušivost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léčba – vyvolat zvracení, výplach, diazepam, sledování</a:t>
            </a: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4129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3. </a:t>
            </a:r>
            <a:r>
              <a:rPr lang="cs-CZ" altLang="cs-CZ" dirty="0" err="1" smtClean="0">
                <a:solidFill>
                  <a:schemeClr val="bg1"/>
                </a:solidFill>
              </a:rPr>
              <a:t>hepatonefrotoxický</a:t>
            </a:r>
            <a:r>
              <a:rPr lang="cs-CZ" altLang="cs-CZ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</a:t>
            </a:r>
            <a:r>
              <a:rPr lang="cs-CZ" altLang="cs-CZ" dirty="0" err="1" smtClean="0">
                <a:solidFill>
                  <a:schemeClr val="bg1"/>
                </a:solidFill>
              </a:rPr>
              <a:t>amanita</a:t>
            </a:r>
            <a:r>
              <a:rPr lang="cs-CZ" altLang="cs-CZ" dirty="0" smtClean="0">
                <a:solidFill>
                  <a:schemeClr val="bg1"/>
                </a:solidFill>
              </a:rPr>
              <a:t> – dlouhá doba latence – 14-24hod, postupně </a:t>
            </a:r>
            <a:r>
              <a:rPr lang="cs-CZ" altLang="cs-CZ" dirty="0" err="1" smtClean="0">
                <a:solidFill>
                  <a:schemeClr val="bg1"/>
                </a:solidFill>
              </a:rPr>
              <a:t>hepatorenální</a:t>
            </a:r>
            <a:r>
              <a:rPr lang="cs-CZ" altLang="cs-CZ" dirty="0" smtClean="0">
                <a:solidFill>
                  <a:schemeClr val="bg1"/>
                </a:solidFill>
              </a:rPr>
              <a:t> selhání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léčba – výplach žaludku, vysoké klysma, krystalický PNC, hemodialýza </a:t>
            </a:r>
          </a:p>
          <a:p>
            <a:pPr eaLnBrk="1" hangingPunct="1"/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9755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Další otravy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dieffenbachie – dráždění kůže a sliznic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rulík, blín, durman – otrava atropinem – hyperpyrexie, zmatenost, mydriáza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chronické otravy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chemeClr val="bg1"/>
                </a:solidFill>
              </a:rPr>
              <a:t>   - olovo – dříve u tiskařů – blokuje syntézu hemu, léčba cheláty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chemeClr val="bg1"/>
                </a:solidFill>
              </a:rPr>
              <a:t>   - rtuť – gingivitida, tremor, vrušivost, pseudoneurastenie, léčba cheláty</a:t>
            </a:r>
          </a:p>
        </p:txBody>
      </p:sp>
    </p:spTree>
    <p:extLst>
      <p:ext uri="{BB962C8B-B14F-4D97-AF65-F5344CB8AC3E}">
        <p14:creationId xmlns:p14="http://schemas.microsoft.com/office/powerpoint/2010/main" val="188703344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Toxikománie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kofein, nikotin, lékové závislosti, alkohol, marihuana, kokain, morfin, heroin, pervitin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problém osobní, ale i společenský – finanční situace, rozpad rodin, kriminalita, organizovaný zločin, snaha o šíření mezi dětmi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při hospitalizaci – průkaz drogy toxikologicky, zvýšený dozor nemocného, možnost interakce s dalšími léčivy, abstinenční příznaky, konflikty na oddělení</a:t>
            </a:r>
          </a:p>
        </p:txBody>
      </p:sp>
    </p:spTree>
    <p:extLst>
      <p:ext uri="{BB962C8B-B14F-4D97-AF65-F5344CB8AC3E}">
        <p14:creationId xmlns:p14="http://schemas.microsoft.com/office/powerpoint/2010/main" val="2211733344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9382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poruchy vědomí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570\AppData\Local\Microsoft\Windows\Temporary Internet Files\Content.Outlook\KO3GNXO5\IMG_20190528_142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67" r="1927" b="15155"/>
          <a:stretch/>
        </p:blipFill>
        <p:spPr bwMode="auto">
          <a:xfrm>
            <a:off x="179512" y="1556792"/>
            <a:ext cx="8796322" cy="46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GCS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1"/>
          <a:stretch/>
        </p:blipFill>
        <p:spPr>
          <a:xfrm>
            <a:off x="125471" y="1671144"/>
            <a:ext cx="8839017" cy="4399261"/>
          </a:xfrm>
        </p:spPr>
      </p:pic>
    </p:spTree>
    <p:extLst>
      <p:ext uri="{BB962C8B-B14F-4D97-AF65-F5344CB8AC3E}">
        <p14:creationId xmlns:p14="http://schemas.microsoft.com/office/powerpoint/2010/main" val="32196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poruchy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 zachovalé bělosti při současné poruše vědomí, kognitivních a afektivních mentálních funkcí</a:t>
            </a:r>
          </a:p>
          <a:p>
            <a:r>
              <a:rPr lang="cs-CZ" dirty="0" smtClean="0"/>
              <a:t>Amentní stavy: porucha vnímání a myšlení, iluze a halucinace, bludný výklad</a:t>
            </a:r>
          </a:p>
          <a:p>
            <a:r>
              <a:rPr lang="cs-CZ" dirty="0" smtClean="0"/>
              <a:t>Delirantní stavy: organický podklad, </a:t>
            </a:r>
            <a:r>
              <a:rPr lang="cs-CZ" dirty="0" err="1" smtClean="0"/>
              <a:t>spec</a:t>
            </a:r>
            <a:r>
              <a:rPr lang="cs-CZ" dirty="0" smtClean="0"/>
              <a:t>. symptomy</a:t>
            </a:r>
          </a:p>
          <a:p>
            <a:r>
              <a:rPr lang="cs-CZ" dirty="0" smtClean="0"/>
              <a:t>Kombinace: amentně-</a:t>
            </a:r>
            <a:r>
              <a:rPr lang="cs-CZ" dirty="0" err="1" smtClean="0"/>
              <a:t>deliratní</a:t>
            </a:r>
            <a:r>
              <a:rPr lang="cs-CZ" dirty="0" smtClean="0"/>
              <a:t> stavy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symptomy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i="1" dirty="0" smtClean="0"/>
              <a:t>Alespoň </a:t>
            </a:r>
            <a:r>
              <a:rPr lang="cs-CZ" b="1" i="1" dirty="0" smtClean="0"/>
              <a:t>dvě</a:t>
            </a:r>
            <a:r>
              <a:rPr lang="cs-CZ" i="1" dirty="0" smtClean="0"/>
              <a:t> z následujících: </a:t>
            </a:r>
          </a:p>
          <a:p>
            <a:pPr lvl="1"/>
            <a:r>
              <a:rPr lang="cs-CZ" i="1" dirty="0" smtClean="0"/>
              <a:t>snížená úroveň vědomí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poruchy vnímání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poruchy cyklu spánek-bdění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snížení nebo zvýšení psychomotorické aktivity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dezorientace časem, místem, osobou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zhoršení paměti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Delirantní stavy -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i="1" dirty="0" smtClean="0"/>
              <a:t>alterace průtoku krve mozkem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mozkové poruchy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Endokrinopatie</a:t>
            </a:r>
          </a:p>
          <a:p>
            <a:pPr lvl="1"/>
            <a:r>
              <a:rPr lang="cs-CZ" i="1" dirty="0" smtClean="0"/>
              <a:t>metabolické poruchy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systémové infekce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průmyslové </a:t>
            </a:r>
            <a:r>
              <a:rPr lang="cs-CZ" i="1" dirty="0" smtClean="0"/>
              <a:t>otravy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léky</a:t>
            </a:r>
            <a:r>
              <a:rPr lang="cs-CZ" dirty="0" smtClean="0"/>
              <a:t> způsobující u vnímavých jedinců delirium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2012</Words>
  <Application>Microsoft Office PowerPoint</Application>
  <PresentationFormat>Předvádění na obrazovce (4:3)</PresentationFormat>
  <Paragraphs>256</Paragraphs>
  <Slides>44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Motiv systému Office</vt:lpstr>
      <vt:lpstr>Výchozí návrh</vt:lpstr>
      <vt:lpstr>KPR Poruchy vědomí Intoxikace </vt:lpstr>
      <vt:lpstr>Prezentace aplikace PowerPoint</vt:lpstr>
      <vt:lpstr>Prezentace aplikace PowerPoint</vt:lpstr>
      <vt:lpstr>Prezentace aplikace PowerPoint</vt:lpstr>
      <vt:lpstr>Kvantitativní poruchy vědomí </vt:lpstr>
      <vt:lpstr>GCS</vt:lpstr>
      <vt:lpstr>Kvalitativní poruchy vědomí</vt:lpstr>
      <vt:lpstr>Delirantní stavy - symptomy</vt:lpstr>
      <vt:lpstr>Delirantní stavy - etiologie</vt:lpstr>
      <vt:lpstr>Delirantní stavy - příznaky</vt:lpstr>
      <vt:lpstr>Delirantní stavy - terapie</vt:lpstr>
      <vt:lpstr>Diagnostika </vt:lpstr>
      <vt:lpstr>Diagnostika</vt:lpstr>
      <vt:lpstr>Diagnostika</vt:lpstr>
      <vt:lpstr>Diagnostika</vt:lpstr>
      <vt:lpstr>Diagnostika</vt:lpstr>
      <vt:lpstr>Léčba</vt:lpstr>
      <vt:lpstr>Specifická dg.  terapie podle etiologie</vt:lpstr>
      <vt:lpstr>Hypoglykemické kóma</vt:lpstr>
      <vt:lpstr>Diabetická ketoacidóza</vt:lpstr>
      <vt:lpstr>Diabetické ketoacidotické koma</vt:lpstr>
      <vt:lpstr>Hyperosmolární neacidotické kóma</vt:lpstr>
      <vt:lpstr>Laktacidotické kóma</vt:lpstr>
      <vt:lpstr>Jaterní kóma</vt:lpstr>
      <vt:lpstr>Uremické kóma</vt:lpstr>
      <vt:lpstr>Addisonská krize</vt:lpstr>
      <vt:lpstr>Tyreotoxické kóma</vt:lpstr>
      <vt:lpstr>Myxedémové kóma</vt:lpstr>
      <vt:lpstr>Kóma při intoxikacích</vt:lpstr>
      <vt:lpstr>Intoxikace</vt:lpstr>
      <vt:lpstr>Intoxikace</vt:lpstr>
      <vt:lpstr>Inotixakce</vt:lpstr>
      <vt:lpstr>Intoxikace</vt:lpstr>
      <vt:lpstr>Otrava oxidem uhelnatým I</vt:lpstr>
      <vt:lpstr>Otrava oxidem uhelnatým II</vt:lpstr>
      <vt:lpstr>Otrava organickými rozpouštědly</vt:lpstr>
      <vt:lpstr>Otrava organofosfáty</vt:lpstr>
      <vt:lpstr>Ostatní otravy I</vt:lpstr>
      <vt:lpstr>Otravy houbami I</vt:lpstr>
      <vt:lpstr>Otravy houbami II</vt:lpstr>
      <vt:lpstr>Otravy houbami III</vt:lpstr>
      <vt:lpstr>Další otravy</vt:lpstr>
      <vt:lpstr>Toxikománie</vt:lpstr>
      <vt:lpstr>Děkuji za pozornost!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vědomí</dc:title>
  <dc:creator>Lukáč Adam</dc:creator>
  <cp:lastModifiedBy>Lukáč Adam</cp:lastModifiedBy>
  <cp:revision>29</cp:revision>
  <dcterms:created xsi:type="dcterms:W3CDTF">2019-05-28T12:19:51Z</dcterms:created>
  <dcterms:modified xsi:type="dcterms:W3CDTF">2019-09-04T11:00:35Z</dcterms:modified>
</cp:coreProperties>
</file>