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5"/>
  </p:normalViewPr>
  <p:slideViewPr>
    <p:cSldViewPr>
      <p:cViewPr varScale="1">
        <p:scale>
          <a:sx n="111" d="100"/>
          <a:sy n="111" d="100"/>
        </p:scale>
        <p:origin x="168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56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694E5-1DD1-477A-AFF5-DB081DDDEA9A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DCC8A-90FB-4403-90F8-B987659CF6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DCC8A-90FB-4403-90F8-B987659CF6B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2B96-409C-4CC2-BC9B-1CF62B5DFB43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D3C-5F0F-4930-ABEA-D570D33077B1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2B96-409C-4CC2-BC9B-1CF62B5DFB43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D3C-5F0F-4930-ABEA-D570D3307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2B96-409C-4CC2-BC9B-1CF62B5DFB43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D3C-5F0F-4930-ABEA-D570D3307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2B96-409C-4CC2-BC9B-1CF62B5DFB43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D3C-5F0F-4930-ABEA-D570D3307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2B96-409C-4CC2-BC9B-1CF62B5DFB43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D3C-5F0F-4930-ABEA-D570D33077B1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2B96-409C-4CC2-BC9B-1CF62B5DFB43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D3C-5F0F-4930-ABEA-D570D3307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2B96-409C-4CC2-BC9B-1CF62B5DFB43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D3C-5F0F-4930-ABEA-D570D3307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2B96-409C-4CC2-BC9B-1CF62B5DFB43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D3C-5F0F-4930-ABEA-D570D3307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2B96-409C-4CC2-BC9B-1CF62B5DFB43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D3C-5F0F-4930-ABEA-D570D3307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FD42B96-409C-4CC2-BC9B-1CF62B5DFB43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0D2D3C-5F0F-4930-ABEA-D570D3307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accent2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2B96-409C-4CC2-BC9B-1CF62B5DFB43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D3C-5F0F-4930-ABEA-D570D3307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FD42B96-409C-4CC2-BC9B-1CF62B5DFB43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C0D2D3C-5F0F-4930-ABEA-D570D33077B1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7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Fyzikální poškození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Robert </a:t>
            </a:r>
            <a:r>
              <a:rPr lang="cs-CZ" dirty="0" err="1" smtClean="0"/>
              <a:t>Prosecký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Utonutí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Suché tonutí – v důsledku intenzivního spasmu glottis</a:t>
            </a:r>
          </a:p>
          <a:p>
            <a:r>
              <a:rPr lang="cs-CZ" dirty="0" smtClean="0"/>
              <a:t>Vlhké tonutí je provázeno aspirací vody následně vzniká těžká </a:t>
            </a:r>
            <a:r>
              <a:rPr lang="cs-CZ" dirty="0" err="1" smtClean="0"/>
              <a:t>hypoxémie</a:t>
            </a:r>
            <a:r>
              <a:rPr lang="cs-CZ" dirty="0" smtClean="0"/>
              <a:t> a anoxie mozku s edémem mozku</a:t>
            </a:r>
          </a:p>
          <a:p>
            <a:r>
              <a:rPr lang="cs-CZ" dirty="0" smtClean="0"/>
              <a:t>Sladká voda se vstřebá do oběhu a tento se může přetížit </a:t>
            </a:r>
          </a:p>
          <a:p>
            <a:r>
              <a:rPr lang="cs-CZ" dirty="0" smtClean="0"/>
              <a:t>Slaná voda vede k přesunu vody do plic a k </a:t>
            </a:r>
            <a:r>
              <a:rPr lang="cs-CZ" dirty="0" err="1" smtClean="0"/>
              <a:t>hemokoncentraci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Cesty letadlem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letadle se udržuje tlak v úrovni nadmořské výšky cca 1700-2700m nad mořem (vzduch </a:t>
            </a:r>
            <a:r>
              <a:rPr lang="cs-CZ" dirty="0" err="1" smtClean="0"/>
              <a:t>vtělesných</a:t>
            </a:r>
            <a:r>
              <a:rPr lang="cs-CZ" dirty="0" smtClean="0"/>
              <a:t> dutinách se rozepne cca o 25% více</a:t>
            </a:r>
          </a:p>
          <a:p>
            <a:r>
              <a:rPr lang="cs-CZ" dirty="0" smtClean="0"/>
              <a:t>Cestování letadlem je nevhodné pro osoby s </a:t>
            </a:r>
            <a:r>
              <a:rPr lang="cs-CZ" dirty="0" err="1" smtClean="0"/>
              <a:t>pneumothoraxem</a:t>
            </a:r>
            <a:r>
              <a:rPr lang="cs-CZ" dirty="0" smtClean="0"/>
              <a:t> či jeho rizikem (bulózní emfyzém)</a:t>
            </a:r>
          </a:p>
          <a:p>
            <a:r>
              <a:rPr lang="cs-CZ" dirty="0" smtClean="0"/>
              <a:t>Snížený obsah kyslíku může způsobit potíže u plicních nemocí, srdečního selhávání, anémie, </a:t>
            </a:r>
            <a:r>
              <a:rPr lang="cs-CZ" dirty="0" err="1" smtClean="0"/>
              <a:t>anginy</a:t>
            </a:r>
            <a:r>
              <a:rPr lang="cs-CZ" dirty="0" smtClean="0"/>
              <a:t> </a:t>
            </a:r>
            <a:r>
              <a:rPr lang="cs-CZ" dirty="0" err="1" smtClean="0"/>
              <a:t>pectoris</a:t>
            </a:r>
            <a:endParaRPr lang="cs-CZ" dirty="0" smtClean="0"/>
          </a:p>
          <a:p>
            <a:r>
              <a:rPr lang="cs-CZ" dirty="0" smtClean="0"/>
              <a:t>Málo pohybu a dehydratace ať již z obav návštěv WC za letu či po alkoholu může vést k trombosám. U delších letů a disponovaných jedinců  podáváme preventivně LW Heparin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Dekompresní nemoc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Jde o postižené vzniklé při rychlé změně tlaku z prostředí o vyšším tlaku do prostředí o nižším tlaku</a:t>
            </a:r>
          </a:p>
          <a:p>
            <a:r>
              <a:rPr lang="cs-CZ" dirty="0" smtClean="0"/>
              <a:t>Dochází ke vzniku bublin plynu v krvi </a:t>
            </a:r>
          </a:p>
          <a:p>
            <a:r>
              <a:rPr lang="cs-CZ" dirty="0" smtClean="0"/>
              <a:t>Typickou situací je potápění</a:t>
            </a:r>
          </a:p>
          <a:p>
            <a:r>
              <a:rPr lang="cs-CZ" dirty="0" smtClean="0"/>
              <a:t>Klinicky bývají hlavně bolesti kloubů, parestézie, </a:t>
            </a:r>
            <a:r>
              <a:rPr lang="cs-CZ" dirty="0" err="1" smtClean="0"/>
              <a:t>vertigo</a:t>
            </a:r>
            <a:r>
              <a:rPr lang="cs-CZ" dirty="0" smtClean="0"/>
              <a:t>, vyrážka, únava a bolesti břicha</a:t>
            </a:r>
          </a:p>
          <a:p>
            <a:r>
              <a:rPr lang="cs-CZ" dirty="0" smtClean="0"/>
              <a:t>Terapie: hyperbarická komora a </a:t>
            </a:r>
            <a:r>
              <a:rPr lang="cs-CZ" dirty="0" err="1" smtClean="0"/>
              <a:t>oxygenoterapie</a:t>
            </a:r>
            <a:endParaRPr lang="cs-CZ" dirty="0" smtClean="0"/>
          </a:p>
          <a:p>
            <a:r>
              <a:rPr lang="cs-CZ" dirty="0" smtClean="0"/>
              <a:t>V případě otevřeného </a:t>
            </a:r>
            <a:r>
              <a:rPr lang="cs-CZ" dirty="0" err="1" smtClean="0"/>
              <a:t>foramen</a:t>
            </a:r>
            <a:r>
              <a:rPr lang="cs-CZ" dirty="0" smtClean="0"/>
              <a:t> </a:t>
            </a:r>
            <a:r>
              <a:rPr lang="cs-CZ" dirty="0" err="1" smtClean="0"/>
              <a:t>ovale</a:t>
            </a:r>
            <a:r>
              <a:rPr lang="cs-CZ" dirty="0" smtClean="0"/>
              <a:t> může dojít k obejití filtračních schopností plicního řečiště a k embolizaci bublin vzduchu do tkání s hlavním rizikem pro vznik CMP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Trauma nárazem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/>
              <a:t>Komoce</a:t>
            </a:r>
            <a:r>
              <a:rPr lang="cs-CZ" dirty="0" smtClean="0"/>
              <a:t> či kontuze srdce může vzniknout při náhlém nárazu (autonehoda, náraz míčem, kontakt s jinou osobou)</a:t>
            </a:r>
          </a:p>
          <a:p>
            <a:pPr lvl="1"/>
            <a:r>
              <a:rPr lang="cs-CZ" dirty="0" smtClean="0"/>
              <a:t>Narušení svaloviny až ruptura</a:t>
            </a:r>
          </a:p>
          <a:p>
            <a:pPr lvl="1"/>
            <a:r>
              <a:rPr lang="cs-CZ" dirty="0" smtClean="0"/>
              <a:t>Arytmie – fibrilace komor či AV blokáda</a:t>
            </a:r>
          </a:p>
          <a:p>
            <a:r>
              <a:rPr lang="cs-CZ" dirty="0" err="1" smtClean="0"/>
              <a:t>Komoce</a:t>
            </a:r>
            <a:r>
              <a:rPr lang="cs-CZ" dirty="0" smtClean="0"/>
              <a:t> mozková </a:t>
            </a:r>
          </a:p>
          <a:p>
            <a:pPr lvl="1"/>
            <a:r>
              <a:rPr lang="cs-CZ" dirty="0" smtClean="0"/>
              <a:t>Ztráta vědomí, retrográdní </a:t>
            </a:r>
            <a:r>
              <a:rPr lang="cs-CZ" dirty="0" err="1" smtClean="0"/>
              <a:t>amnésie</a:t>
            </a:r>
            <a:endParaRPr lang="cs-CZ" dirty="0" smtClean="0"/>
          </a:p>
          <a:p>
            <a:pPr lvl="1"/>
            <a:r>
              <a:rPr lang="cs-CZ" dirty="0" smtClean="0"/>
              <a:t>Nevolnost, zvracení</a:t>
            </a:r>
          </a:p>
          <a:p>
            <a:pPr lvl="1"/>
            <a:r>
              <a:rPr lang="cs-CZ" dirty="0" smtClean="0"/>
              <a:t>Pozor na epidurální krvácení s lucidním intervalem </a:t>
            </a:r>
          </a:p>
          <a:p>
            <a:r>
              <a:rPr lang="cs-CZ" dirty="0" smtClean="0"/>
              <a:t>Kontuze jater nebo sleziny</a:t>
            </a:r>
          </a:p>
          <a:p>
            <a:pPr lvl="1"/>
            <a:r>
              <a:rPr lang="cs-CZ" dirty="0" smtClean="0"/>
              <a:t>Může mít dvojfázový průběh, po traumatu krvácení do orgánu s ohraničením pouzdrem, poté ruptura pouzdra a riziko vykrvácení do břišní dutiny</a:t>
            </a:r>
          </a:p>
          <a:p>
            <a:r>
              <a:rPr lang="cs-CZ" dirty="0" smtClean="0"/>
              <a:t>Ruptura aorty</a:t>
            </a:r>
          </a:p>
          <a:p>
            <a:r>
              <a:rPr lang="cs-CZ" dirty="0" smtClean="0"/>
              <a:t>Poškození vertebrálních tepen s možností narůstání trombů až vznik trombotické CMP</a:t>
            </a:r>
          </a:p>
          <a:p>
            <a:r>
              <a:rPr lang="cs-CZ" dirty="0" smtClean="0"/>
              <a:t>Masivní poškození kosterní svaloviny může vést k rozpadu tkáně </a:t>
            </a:r>
            <a:r>
              <a:rPr lang="cs-CZ" dirty="0" err="1" smtClean="0"/>
              <a:t>crush</a:t>
            </a:r>
            <a:r>
              <a:rPr lang="cs-CZ" dirty="0" smtClean="0"/>
              <a:t> syndrom a uvolnění metabolitů svalové tkáně toxických pro ledviny – </a:t>
            </a:r>
            <a:r>
              <a:rPr lang="cs-CZ" dirty="0" err="1" smtClean="0"/>
              <a:t>rhabdomyolýza</a:t>
            </a:r>
            <a:r>
              <a:rPr lang="cs-CZ" dirty="0" smtClean="0"/>
              <a:t>, může vést k selhání ledvin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Horko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22325" y="1846263"/>
          <a:ext cx="7543800" cy="318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600"/>
                <a:gridCol w="6478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Stupeň</a:t>
                      </a:r>
                      <a:r>
                        <a:rPr lang="cs-CZ" baseline="0" dirty="0" smtClean="0"/>
                        <a:t> intenzity</a:t>
                      </a:r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Příznaky</a:t>
                      </a:r>
                      <a:endParaRPr lang="cs-CZ" dirty="0"/>
                    </a:p>
                  </a:txBody>
                  <a:tcPr marL="83820" marR="838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Otoky z horka</a:t>
                      </a:r>
                      <a:endParaRPr lang="cs-CZ" dirty="0"/>
                    </a:p>
                  </a:txBody>
                  <a:tcPr marL="83820" marR="838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Hyperventilace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křeče nohou</a:t>
                      </a:r>
                      <a:endParaRPr lang="cs-CZ" dirty="0"/>
                    </a:p>
                  </a:txBody>
                  <a:tcPr marL="83820" marR="838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Vasodilatace vedoucí k poklesu TK a </a:t>
                      </a:r>
                      <a:r>
                        <a:rPr lang="cs-CZ" dirty="0" err="1" smtClean="0"/>
                        <a:t>presynkopám</a:t>
                      </a:r>
                      <a:r>
                        <a:rPr lang="cs-CZ" dirty="0" smtClean="0"/>
                        <a:t> až synkopám</a:t>
                      </a:r>
                      <a:endParaRPr lang="cs-CZ" dirty="0"/>
                    </a:p>
                  </a:txBody>
                  <a:tcPr marL="83820" marR="838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Zvýšené pocení, při námaze křeče,</a:t>
                      </a:r>
                      <a:r>
                        <a:rPr lang="cs-CZ" baseline="0" dirty="0" smtClean="0"/>
                        <a:t> tělesná teplota ještě v normě</a:t>
                      </a:r>
                      <a:endParaRPr lang="cs-CZ" dirty="0"/>
                    </a:p>
                  </a:txBody>
                  <a:tcPr marL="83820" marR="83820"/>
                </a:tc>
              </a:tr>
              <a:tr h="425440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Pocení, vasodilatace,</a:t>
                      </a:r>
                      <a:r>
                        <a:rPr lang="cs-CZ" baseline="0" dirty="0" smtClean="0"/>
                        <a:t> vyčerpání z horka, mírně zvýšená teplota</a:t>
                      </a:r>
                      <a:endParaRPr lang="cs-CZ" dirty="0"/>
                    </a:p>
                  </a:txBody>
                  <a:tcPr marL="83820" marR="838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Zmatenost, vzestup teploty nad 40 st. C, zhroucení</a:t>
                      </a:r>
                      <a:r>
                        <a:rPr lang="cs-CZ" baseline="0" dirty="0" smtClean="0"/>
                        <a:t> termoregulace, koma</a:t>
                      </a:r>
                      <a:endParaRPr lang="cs-CZ" dirty="0"/>
                    </a:p>
                  </a:txBody>
                  <a:tcPr marL="83820" marR="8382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Vzniká působením tepla, dle některých definic až po vzestupu tělesné teploty nad 40.5 °C</a:t>
            </a:r>
          </a:p>
          <a:p>
            <a:r>
              <a:rPr lang="cs-CZ" dirty="0" smtClean="0"/>
              <a:t>Rychleji vzniká ve vlhkém prostředí, kde je omezeno ochlazování těla odpařováním potu</a:t>
            </a:r>
          </a:p>
          <a:p>
            <a:r>
              <a:rPr lang="cs-CZ" dirty="0" smtClean="0"/>
              <a:t>Projevy:</a:t>
            </a:r>
          </a:p>
          <a:p>
            <a:pPr lvl="1"/>
            <a:r>
              <a:rPr lang="cs-CZ" dirty="0" smtClean="0"/>
              <a:t>Bolesti hlavy, závratě, nevolnost</a:t>
            </a:r>
          </a:p>
          <a:p>
            <a:pPr lvl="1"/>
            <a:r>
              <a:rPr lang="cs-CZ" dirty="0" smtClean="0"/>
              <a:t>Křeče</a:t>
            </a:r>
          </a:p>
          <a:p>
            <a:pPr lvl="1"/>
            <a:r>
              <a:rPr lang="cs-CZ" dirty="0" smtClean="0"/>
              <a:t>Zmatenost</a:t>
            </a:r>
          </a:p>
          <a:p>
            <a:pPr lvl="1"/>
            <a:r>
              <a:rPr lang="cs-CZ" dirty="0" smtClean="0"/>
              <a:t>Koma</a:t>
            </a:r>
          </a:p>
          <a:p>
            <a:r>
              <a:rPr lang="cs-CZ" dirty="0" smtClean="0"/>
              <a:t>Riziko rozvoje: DIC, </a:t>
            </a:r>
            <a:r>
              <a:rPr lang="cs-CZ" dirty="0" err="1" smtClean="0"/>
              <a:t>rhabdomyolýzy</a:t>
            </a:r>
            <a:r>
              <a:rPr lang="cs-CZ" dirty="0" smtClean="0"/>
              <a:t>, renálního selhání</a:t>
            </a:r>
          </a:p>
          <a:p>
            <a:r>
              <a:rPr lang="cs-CZ" dirty="0" smtClean="0"/>
              <a:t>Úžeh je vyvolaný přímým působením slunečních paprsků většinou stačí v terapii podávat tekutiny a chladná místnost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 úpalu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Chlazení – chladná místnost, studené tekutiny, studená koupel či sprcha, ledování</a:t>
            </a:r>
          </a:p>
          <a:p>
            <a:r>
              <a:rPr lang="cs-CZ" dirty="0" smtClean="0"/>
              <a:t>Doplnění tekutin, bývá ztráta iontů jak Na  tak K, Často jsou chybně hrazeny tekutiny pouze čistou vodou</a:t>
            </a:r>
          </a:p>
          <a:p>
            <a:r>
              <a:rPr lang="cs-CZ" dirty="0" smtClean="0"/>
              <a:t>Při křečích podáváme diazepam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Podchlazení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definováno jako pokles teploty tělesného jádra pod 35 st. C (měření v konečníku)</a:t>
            </a:r>
          </a:p>
          <a:p>
            <a:r>
              <a:rPr lang="cs-CZ" dirty="0" smtClean="0"/>
              <a:t>Poklesu teploty brání svalový třes a vasokonstrikce kožních cév</a:t>
            </a:r>
          </a:p>
          <a:p>
            <a:r>
              <a:rPr lang="cs-CZ" dirty="0" smtClean="0"/>
              <a:t>Při teplotě 35-33 °C se dostavuje pocit chladu, třes, vasokonstrikce s bledostí pokožky a </a:t>
            </a:r>
            <a:r>
              <a:rPr lang="cs-CZ" dirty="0" err="1" smtClean="0"/>
              <a:t>akrocyanosou</a:t>
            </a:r>
            <a:endParaRPr lang="cs-CZ" dirty="0" smtClean="0"/>
          </a:p>
          <a:p>
            <a:r>
              <a:rPr lang="cs-CZ" dirty="0" smtClean="0"/>
              <a:t>Při teplotě 33-31 °C je přítomna ospalost a paralýza pohybu</a:t>
            </a:r>
          </a:p>
          <a:p>
            <a:r>
              <a:rPr lang="cs-CZ" dirty="0" smtClean="0"/>
              <a:t>Při poklesu pod 31 ° C ustupuje třes, klesá TK, dechová frekvence a tepová frekvence, nastupuje koma</a:t>
            </a:r>
          </a:p>
          <a:p>
            <a:r>
              <a:rPr lang="cs-CZ" dirty="0" smtClean="0"/>
              <a:t>Pod 28 °C je hluboké koma s nevýbavnými reflexy, může budit zdání mrtvého, smrt nastává mezi 18-21 °C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 podchlazení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Postupně pacienta ohříváme </a:t>
            </a:r>
          </a:p>
          <a:p>
            <a:r>
              <a:rPr lang="cs-CZ" dirty="0" smtClean="0"/>
              <a:t>Pokud je nutná resuscitace tak tuto ukončujeme až když je neúspěšná i po dosažení teploty 36 °C</a:t>
            </a:r>
          </a:p>
          <a:p>
            <a:r>
              <a:rPr lang="cs-CZ" dirty="0" smtClean="0"/>
              <a:t>Zevně ohříváme teplými přikrývkami</a:t>
            </a:r>
          </a:p>
          <a:p>
            <a:r>
              <a:rPr lang="cs-CZ" dirty="0" smtClean="0"/>
              <a:t>Vnitřně ohříváme podáváním ohřátými roztoky i.v., </a:t>
            </a:r>
            <a:r>
              <a:rPr lang="cs-CZ" dirty="0" err="1" smtClean="0"/>
              <a:t>nasogastrickou</a:t>
            </a:r>
            <a:r>
              <a:rPr lang="cs-CZ" dirty="0" smtClean="0"/>
              <a:t> sondou, ohřátým kyslíkem</a:t>
            </a:r>
          </a:p>
          <a:p>
            <a:r>
              <a:rPr lang="cs-CZ" dirty="0" smtClean="0"/>
              <a:t>Teplotu zvyšujeme pozvolna o 0.5-1°C</a:t>
            </a:r>
          </a:p>
          <a:p>
            <a:r>
              <a:rPr lang="cs-CZ" dirty="0" smtClean="0"/>
              <a:t>Příliš rychlé ohřívání může vést k vasodilataci periferních cév a vyplavením studenější krve a může vést k fibrilaci komor, která bývá rezistentní k defibrilaci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Úraz elektrickým proudem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Většina poranění je způsobena působením střídavého proudu</a:t>
            </a:r>
          </a:p>
          <a:p>
            <a:r>
              <a:rPr lang="cs-CZ" dirty="0" smtClean="0"/>
              <a:t>Hlavní příčinou úmrtí je fibrilace komor</a:t>
            </a:r>
          </a:p>
          <a:p>
            <a:r>
              <a:rPr lang="cs-CZ" dirty="0" smtClean="0"/>
              <a:t>Postižení kardiovaskulárního aparátu – nespecifické odchylky na </a:t>
            </a:r>
            <a:r>
              <a:rPr lang="cs-CZ" dirty="0" err="1" smtClean="0"/>
              <a:t>ekg</a:t>
            </a:r>
            <a:r>
              <a:rPr lang="cs-CZ" dirty="0" smtClean="0"/>
              <a:t>, síňokomorové  blokády, fibrilace komor</a:t>
            </a:r>
          </a:p>
          <a:p>
            <a:r>
              <a:rPr lang="cs-CZ" dirty="0" smtClean="0"/>
              <a:t>Nervový systém – ztráta vědomí, retrográdní </a:t>
            </a:r>
            <a:r>
              <a:rPr lang="cs-CZ" dirty="0" err="1" smtClean="0"/>
              <a:t>amnésie</a:t>
            </a:r>
            <a:r>
              <a:rPr lang="cs-CZ" dirty="0" smtClean="0"/>
              <a:t>, transversální myelitida, periferní </a:t>
            </a:r>
            <a:r>
              <a:rPr lang="cs-CZ" dirty="0" err="1" smtClean="0"/>
              <a:t>neuropathie</a:t>
            </a:r>
            <a:endParaRPr lang="cs-CZ" dirty="0" smtClean="0"/>
          </a:p>
          <a:p>
            <a:r>
              <a:rPr lang="cs-CZ" dirty="0" smtClean="0"/>
              <a:t>Kosterní svalstvo </a:t>
            </a:r>
            <a:r>
              <a:rPr lang="cs-CZ" dirty="0" err="1" smtClean="0"/>
              <a:t>kreče</a:t>
            </a:r>
            <a:r>
              <a:rPr lang="cs-CZ" dirty="0" smtClean="0"/>
              <a:t>, až možnost zlomenin dlouhých kostí, </a:t>
            </a:r>
            <a:r>
              <a:rPr lang="cs-CZ" dirty="0" err="1" smtClean="0"/>
              <a:t>rhabdomyolýza</a:t>
            </a:r>
            <a:endParaRPr lang="cs-CZ" dirty="0" smtClean="0"/>
          </a:p>
          <a:p>
            <a:r>
              <a:rPr lang="cs-CZ" dirty="0" smtClean="0"/>
              <a:t>Popáleniny mohou být výrazně větší než se jeví na povrchu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543800" cy="1450757"/>
          </a:xfrm>
        </p:spPr>
        <p:txBody>
          <a:bodyPr>
            <a:normAutofit/>
          </a:bodyPr>
          <a:lstStyle/>
          <a:p>
            <a:r>
              <a:rPr lang="cs-CZ" b="1" dirty="0" smtClean="0"/>
              <a:t>Vysokohorský plicní edém 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Jde o závažné onemocnění spojené s pobytem ve vysoké nadmořské výšce u neaklimatizovaných, i když jinak zdravých osob</a:t>
            </a:r>
          </a:p>
          <a:p>
            <a:r>
              <a:rPr lang="cs-CZ" dirty="0" smtClean="0"/>
              <a:t>Jedná se o plicní edém spojený s plicní hypertenzí  Jde v principu o nekardiální edém plic. </a:t>
            </a:r>
          </a:p>
          <a:p>
            <a:r>
              <a:rPr lang="cs-CZ" dirty="0" smtClean="0"/>
              <a:t>Hlavním vyvolávajícím faktorem je rychlý vzestup do nadmořské výšky nad 3000 m n. m. a námaha </a:t>
            </a:r>
          </a:p>
          <a:p>
            <a:r>
              <a:rPr lang="cs-CZ" dirty="0" smtClean="0"/>
              <a:t>Klinické projevy:</a:t>
            </a:r>
          </a:p>
          <a:p>
            <a:pPr lvl="1"/>
            <a:r>
              <a:rPr lang="cs-CZ" dirty="0" smtClean="0"/>
              <a:t>Dušnost, kašel, nárůstem hmotnosti</a:t>
            </a:r>
          </a:p>
          <a:p>
            <a:pPr lvl="1"/>
            <a:r>
              <a:rPr lang="cs-CZ" dirty="0" smtClean="0"/>
              <a:t>Nechutenstvím, nevolností</a:t>
            </a:r>
          </a:p>
          <a:p>
            <a:pPr lvl="1"/>
            <a:r>
              <a:rPr lang="cs-CZ" dirty="0" smtClean="0"/>
              <a:t>V případě mozkového edému rovněž bolestmi hlavy</a:t>
            </a:r>
          </a:p>
          <a:p>
            <a:pPr lvl="1"/>
            <a:r>
              <a:rPr lang="cs-CZ" dirty="0" smtClean="0"/>
              <a:t>Potíže se obvykle zhoršují v noci</a:t>
            </a:r>
          </a:p>
          <a:p>
            <a:r>
              <a:rPr lang="cs-CZ" dirty="0" smtClean="0"/>
              <a:t>Při fyzikálním vyšetření prokazujeme tachykardii, tachypnoi, ortopnoe, vlhké chrupky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193</TotalTime>
  <Words>745</Words>
  <Application>Microsoft Macintosh PowerPoint</Application>
  <PresentationFormat>Předvádění na obrazovce (4:3)</PresentationFormat>
  <Paragraphs>93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Calibri Light</vt:lpstr>
      <vt:lpstr>Calibri</vt:lpstr>
      <vt:lpstr>Retrospektiva</vt:lpstr>
      <vt:lpstr>Fyzikální poškození</vt:lpstr>
      <vt:lpstr>Trauma nárazem</vt:lpstr>
      <vt:lpstr>Horko</vt:lpstr>
      <vt:lpstr>Úpal</vt:lpstr>
      <vt:lpstr>Terapie úpalu</vt:lpstr>
      <vt:lpstr>Podchlazení</vt:lpstr>
      <vt:lpstr>Terapie podchlazení </vt:lpstr>
      <vt:lpstr>Úraz elektrickým proudem </vt:lpstr>
      <vt:lpstr>Vysokohorský plicní edém  </vt:lpstr>
      <vt:lpstr>Utonutí</vt:lpstr>
      <vt:lpstr>Cesty letadlem</vt:lpstr>
      <vt:lpstr>Dekompresní nemoc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Fyzikální poškození</dc:title>
  <dc:creator>Robert</dc:creator>
  <cp:lastModifiedBy>Jan Novák</cp:lastModifiedBy>
  <cp:revision>9</cp:revision>
  <dcterms:created xsi:type="dcterms:W3CDTF">2012-04-09T18:39:09Z</dcterms:created>
  <dcterms:modified xsi:type="dcterms:W3CDTF">2020-05-23T11:23:48Z</dcterms:modified>
</cp:coreProperties>
</file>