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sldIdLst>
    <p:sldId id="282" r:id="rId2"/>
    <p:sldId id="283" r:id="rId3"/>
    <p:sldId id="284" r:id="rId4"/>
    <p:sldId id="285" r:id="rId5"/>
    <p:sldId id="286" r:id="rId6"/>
    <p:sldId id="288" r:id="rId7"/>
    <p:sldId id="289" r:id="rId8"/>
    <p:sldId id="257" r:id="rId9"/>
    <p:sldId id="258" r:id="rId10"/>
    <p:sldId id="263" r:id="rId11"/>
    <p:sldId id="264" r:id="rId12"/>
    <p:sldId id="265" r:id="rId13"/>
    <p:sldId id="266" r:id="rId14"/>
    <p:sldId id="267" r:id="rId15"/>
    <p:sldId id="270" r:id="rId16"/>
    <p:sldId id="272" r:id="rId17"/>
    <p:sldId id="273" r:id="rId18"/>
    <p:sldId id="275" r:id="rId19"/>
    <p:sldId id="279" r:id="rId20"/>
    <p:sldId id="280" r:id="rId21"/>
    <p:sldId id="281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5"/>
  </p:normalViewPr>
  <p:slideViewPr>
    <p:cSldViewPr>
      <p:cViewPr varScale="1">
        <p:scale>
          <a:sx n="111" d="100"/>
          <a:sy n="111" d="100"/>
        </p:scale>
        <p:origin x="1680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presProps" Target="presProps.xml"/><Relationship Id="rId24" Type="http://schemas.openxmlformats.org/officeDocument/2006/relationships/viewProps" Target="viewProps.xml"/><Relationship Id="rId25" Type="http://schemas.openxmlformats.org/officeDocument/2006/relationships/theme" Target="theme/theme1.xml"/><Relationship Id="rId26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51E64-95F0-47B5-8FE7-C5E00DE2BB44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4161-5D56-4D25-9545-96C67DC64551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651E64-95F0-47B5-8FE7-C5E00DE2BB44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2A4161-5D56-4D25-9545-96C67DC645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8AD75C10-2A23-4929-9824-9CCFF1B9FD29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accent2"/>
          </a:solid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Přetáhněte obrázek na zástupný symbol nebo klikněte na ikonu pro přidání.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D75C10-2A23-4929-9824-9CCFF1B9FD29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AD75C10-2A23-4929-9824-9CCFF1B9FD29}" type="datetimeFigureOut">
              <a:rPr lang="cs-CZ" smtClean="0"/>
              <a:pPr/>
              <a:t>23.05.20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637642A-96C3-4C1C-B08F-53E8335583A5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004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Pneumologie</a:t>
            </a:r>
            <a:r>
              <a:rPr lang="cs-CZ" dirty="0" smtClean="0"/>
              <a:t>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Mudr.</a:t>
            </a:r>
            <a:r>
              <a:rPr lang="cs-CZ" dirty="0" smtClean="0"/>
              <a:t> Nikola </a:t>
            </a:r>
            <a:r>
              <a:rPr lang="cs-CZ" dirty="0" err="1" smtClean="0"/>
              <a:t>nováková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952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Kryptogenní </a:t>
            </a:r>
            <a:r>
              <a:rPr lang="cs-CZ" dirty="0" err="1" smtClean="0">
                <a:solidFill>
                  <a:srgbClr val="C00000"/>
                </a:solidFill>
              </a:rPr>
              <a:t>fibrotizující</a:t>
            </a:r>
            <a:r>
              <a:rPr lang="cs-CZ" dirty="0" smtClean="0">
                <a:solidFill>
                  <a:srgbClr val="C00000"/>
                </a:solidFill>
              </a:rPr>
              <a:t> alveolitis 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cs-CZ" dirty="0" smtClean="0"/>
              <a:t>Onemocnění s narůstající prevalencí 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U nás cca 7:100000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Etiologie není známá (autoimunita? chemikálie?)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Dušnost při námaze, suchý kašel</a:t>
            </a:r>
          </a:p>
          <a:p>
            <a:pPr>
              <a:buFont typeface="Arial" charset="0"/>
              <a:buChar char="•"/>
            </a:pPr>
            <a:r>
              <a:rPr lang="cs-CZ" dirty="0" err="1" smtClean="0"/>
              <a:t>Rtg</a:t>
            </a:r>
            <a:r>
              <a:rPr lang="cs-CZ" dirty="0" smtClean="0"/>
              <a:t> retikulární či </a:t>
            </a:r>
            <a:r>
              <a:rPr lang="cs-CZ" dirty="0" err="1" smtClean="0"/>
              <a:t>retikulonodulární</a:t>
            </a:r>
            <a:r>
              <a:rPr lang="cs-CZ" dirty="0" smtClean="0"/>
              <a:t> zastínění plic v pokročilé fázi vzhled voštiny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HR CT (</a:t>
            </a:r>
            <a:r>
              <a:rPr lang="cs-CZ" dirty="0" err="1" smtClean="0"/>
              <a:t>high</a:t>
            </a:r>
            <a:r>
              <a:rPr lang="cs-CZ" dirty="0" smtClean="0"/>
              <a:t> </a:t>
            </a:r>
            <a:r>
              <a:rPr lang="cs-CZ" dirty="0" err="1" smtClean="0"/>
              <a:t>resolution</a:t>
            </a:r>
            <a:r>
              <a:rPr lang="cs-CZ" dirty="0" smtClean="0"/>
              <a:t>), plicní biopsie 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Terapie </a:t>
            </a:r>
            <a:r>
              <a:rPr lang="cs-CZ" dirty="0" err="1" smtClean="0"/>
              <a:t>imunosupresivy</a:t>
            </a:r>
            <a:r>
              <a:rPr lang="cs-CZ" dirty="0" smtClean="0"/>
              <a:t> </a:t>
            </a:r>
            <a:r>
              <a:rPr lang="mr-IN" dirty="0" smtClean="0"/>
              <a:t>–</a:t>
            </a:r>
            <a:r>
              <a:rPr lang="cs-CZ" dirty="0" smtClean="0"/>
              <a:t> kortikoidy (</a:t>
            </a:r>
            <a:r>
              <a:rPr lang="cs-CZ" dirty="0" err="1" smtClean="0"/>
              <a:t>prednison</a:t>
            </a:r>
            <a:r>
              <a:rPr lang="cs-CZ" dirty="0" smtClean="0"/>
              <a:t>, cyklofosfamid), transplantace plic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>
                <a:solidFill>
                  <a:srgbClr val="C00000"/>
                </a:solidFill>
              </a:rPr>
              <a:t>Postižení plicního </a:t>
            </a:r>
            <a:r>
              <a:rPr lang="cs-CZ" dirty="0" err="1" smtClean="0">
                <a:solidFill>
                  <a:srgbClr val="C00000"/>
                </a:solidFill>
              </a:rPr>
              <a:t>intersticia</a:t>
            </a:r>
            <a:r>
              <a:rPr lang="cs-CZ" dirty="0" smtClean="0">
                <a:solidFill>
                  <a:srgbClr val="C00000"/>
                </a:solidFill>
              </a:rPr>
              <a:t> v rámci jiných systémových postižení pojiva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2071678"/>
            <a:ext cx="8229600" cy="4572000"/>
          </a:xfrm>
        </p:spPr>
        <p:txBody>
          <a:bodyPr/>
          <a:lstStyle/>
          <a:p>
            <a:pPr>
              <a:buFont typeface="Wingdings" charset="2"/>
              <a:buChar char="v"/>
            </a:pPr>
            <a:r>
              <a:rPr lang="cs-CZ" dirty="0" smtClean="0"/>
              <a:t> Systémový </a:t>
            </a:r>
            <a:r>
              <a:rPr lang="cs-CZ" dirty="0" smtClean="0"/>
              <a:t>lupus </a:t>
            </a:r>
            <a:r>
              <a:rPr lang="cs-CZ" dirty="0" err="1" smtClean="0"/>
              <a:t>erythematodes</a:t>
            </a:r>
            <a:endParaRPr lang="cs-CZ" dirty="0" smtClean="0"/>
          </a:p>
          <a:p>
            <a:pPr>
              <a:buFont typeface="Wingdings" charset="2"/>
              <a:buChar char="v"/>
            </a:pPr>
            <a:r>
              <a:rPr lang="cs-CZ" dirty="0" smtClean="0"/>
              <a:t> Revmatoidní </a:t>
            </a:r>
            <a:r>
              <a:rPr lang="cs-CZ" dirty="0" smtClean="0"/>
              <a:t>arthritis </a:t>
            </a:r>
          </a:p>
          <a:p>
            <a:pPr>
              <a:buFont typeface="Wingdings" charset="2"/>
              <a:buChar char="v"/>
            </a:pPr>
            <a:r>
              <a:rPr lang="cs-CZ" dirty="0" smtClean="0"/>
              <a:t> Systémová </a:t>
            </a:r>
            <a:r>
              <a:rPr lang="cs-CZ" dirty="0" smtClean="0"/>
              <a:t>sklerodermie</a:t>
            </a:r>
          </a:p>
          <a:p>
            <a:pPr>
              <a:buFont typeface="Wingdings" charset="2"/>
              <a:buChar char="v"/>
            </a:pPr>
            <a:r>
              <a:rPr lang="cs-CZ" dirty="0" smtClean="0"/>
              <a:t> </a:t>
            </a:r>
            <a:r>
              <a:rPr lang="cs-CZ" dirty="0" err="1" smtClean="0"/>
              <a:t>Polymyositis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dermatomyozitida</a:t>
            </a:r>
            <a:endParaRPr lang="cs-CZ" dirty="0" smtClean="0"/>
          </a:p>
          <a:p>
            <a:pPr>
              <a:buFont typeface="Wingdings" charset="2"/>
              <a:buChar char="v"/>
            </a:pPr>
            <a:r>
              <a:rPr lang="cs-CZ" dirty="0" smtClean="0"/>
              <a:t> </a:t>
            </a:r>
            <a:r>
              <a:rPr lang="cs-CZ" dirty="0" err="1" smtClean="0"/>
              <a:t>Sjögrénův</a:t>
            </a:r>
            <a:r>
              <a:rPr lang="cs-CZ" dirty="0" smtClean="0"/>
              <a:t> </a:t>
            </a:r>
            <a:r>
              <a:rPr lang="cs-CZ" dirty="0" smtClean="0"/>
              <a:t>syndrom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Nádory plic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Benigní</a:t>
            </a:r>
            <a:r>
              <a:rPr lang="cs-CZ" dirty="0" smtClean="0"/>
              <a:t> – pouze 5-10% všech nádorů, nejčastější z této skupiny nádorů plic je </a:t>
            </a:r>
            <a:r>
              <a:rPr lang="cs-CZ" dirty="0" err="1" smtClean="0"/>
              <a:t>chondrohamartom</a:t>
            </a:r>
            <a:r>
              <a:rPr lang="cs-CZ" dirty="0" smtClean="0"/>
              <a:t>.  </a:t>
            </a:r>
          </a:p>
          <a:p>
            <a:r>
              <a:rPr lang="cs-CZ" b="1" u="sng" dirty="0" smtClean="0"/>
              <a:t>Maligní</a:t>
            </a:r>
            <a:r>
              <a:rPr lang="cs-CZ" dirty="0" smtClean="0"/>
              <a:t> – bronchogenní karcinom (z 90%), plicní mezenchymové zhoubné nádory</a:t>
            </a:r>
          </a:p>
          <a:p>
            <a:r>
              <a:rPr lang="cs-CZ" b="1" u="sng" dirty="0" smtClean="0"/>
              <a:t>Sekundární plicní nádory </a:t>
            </a:r>
            <a:r>
              <a:rPr lang="cs-CZ" dirty="0" smtClean="0"/>
              <a:t>(plicní metastázy)  </a:t>
            </a:r>
            <a:endParaRPr lang="cs-CZ" dirty="0" smtClean="0"/>
          </a:p>
          <a:p>
            <a:endParaRPr lang="cs-CZ" dirty="0"/>
          </a:p>
          <a:p>
            <a:r>
              <a:rPr lang="cs-CZ" u="sng" dirty="0" smtClean="0"/>
              <a:t>Klinický obraz: </a:t>
            </a:r>
          </a:p>
          <a:p>
            <a:r>
              <a:rPr lang="cs-CZ" dirty="0" smtClean="0"/>
              <a:t>Kašel, Bolest </a:t>
            </a:r>
            <a:r>
              <a:rPr lang="cs-CZ" dirty="0"/>
              <a:t>na </a:t>
            </a:r>
            <a:r>
              <a:rPr lang="cs-CZ" dirty="0" smtClean="0"/>
              <a:t>hrudníku, Dušnost, Hemoptýza, </a:t>
            </a:r>
            <a:r>
              <a:rPr lang="cs-CZ" dirty="0" err="1" smtClean="0"/>
              <a:t>Paraneoplastický</a:t>
            </a:r>
            <a:r>
              <a:rPr lang="cs-CZ" dirty="0" smtClean="0"/>
              <a:t> </a:t>
            </a:r>
            <a:r>
              <a:rPr lang="cs-CZ" dirty="0" err="1"/>
              <a:t>sy</a:t>
            </a:r>
            <a:endParaRPr lang="cs-CZ" dirty="0"/>
          </a:p>
          <a:p>
            <a:r>
              <a:rPr lang="cs-CZ" dirty="0"/>
              <a:t>Méně časté: </a:t>
            </a:r>
            <a:r>
              <a:rPr lang="cs-CZ" dirty="0" err="1"/>
              <a:t>stridor</a:t>
            </a:r>
            <a:r>
              <a:rPr lang="cs-CZ" dirty="0"/>
              <a:t>, </a:t>
            </a:r>
            <a:r>
              <a:rPr lang="cs-CZ" dirty="0" err="1"/>
              <a:t>sy</a:t>
            </a:r>
            <a:r>
              <a:rPr lang="cs-CZ" dirty="0"/>
              <a:t> HDŽ (otok krku, obličeje, cyanózou..)Claude-Bernardův-</a:t>
            </a:r>
            <a:r>
              <a:rPr lang="cs-CZ" dirty="0" err="1"/>
              <a:t>Hornerův</a:t>
            </a:r>
            <a:r>
              <a:rPr lang="cs-CZ" dirty="0"/>
              <a:t> </a:t>
            </a:r>
            <a:r>
              <a:rPr lang="cs-CZ" dirty="0" err="1"/>
              <a:t>sy</a:t>
            </a:r>
            <a:r>
              <a:rPr lang="cs-CZ" dirty="0"/>
              <a:t>, polykací potíže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Bronchogenní karcinom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90% všech plicních nádorů, v ČR nejčastějším zhoubným nádorem u mužů</a:t>
            </a:r>
          </a:p>
          <a:p>
            <a:r>
              <a:rPr lang="cs-CZ" dirty="0" err="1" smtClean="0"/>
              <a:t>Etiopatogeneze</a:t>
            </a:r>
            <a:r>
              <a:rPr lang="cs-CZ" dirty="0" smtClean="0"/>
              <a:t> – kouření cigaret, znečištění životního prostředí</a:t>
            </a:r>
          </a:p>
          <a:p>
            <a:r>
              <a:rPr lang="cs-CZ" dirty="0" smtClean="0"/>
              <a:t>Klasifikace – dle histologického typu, podle rozsahu onemocnění, podle biologických vlastností. 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7543800" cy="1450757"/>
          </a:xfrm>
        </p:spPr>
        <p:txBody>
          <a:bodyPr>
            <a:normAutofit fontScale="90000"/>
          </a:bodyPr>
          <a:lstStyle/>
          <a:p>
            <a:r>
              <a:rPr lang="cs-CZ" sz="4400" dirty="0" smtClean="0"/>
              <a:t>Klasifikace dle biologických vlastností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>
                <a:solidFill>
                  <a:srgbClr val="C00000"/>
                </a:solidFill>
              </a:rPr>
              <a:t>Nemalobuněčný</a:t>
            </a:r>
            <a:r>
              <a:rPr lang="cs-CZ" dirty="0" smtClean="0">
                <a:solidFill>
                  <a:srgbClr val="C00000"/>
                </a:solidFill>
              </a:rPr>
              <a:t> bronchogenní karcinom  </a:t>
            </a:r>
          </a:p>
          <a:p>
            <a:pPr lvl="1"/>
            <a:r>
              <a:rPr lang="cs-CZ" dirty="0" smtClean="0"/>
              <a:t> 75-80%</a:t>
            </a:r>
          </a:p>
          <a:p>
            <a:pPr lvl="1"/>
            <a:r>
              <a:rPr lang="cs-CZ" dirty="0" smtClean="0"/>
              <a:t>pomalý růst</a:t>
            </a:r>
          </a:p>
          <a:p>
            <a:pPr lvl="1"/>
            <a:r>
              <a:rPr lang="cs-CZ" dirty="0" smtClean="0"/>
              <a:t>pozdější metastazování</a:t>
            </a:r>
          </a:p>
          <a:p>
            <a:pPr lvl="1"/>
            <a:r>
              <a:rPr lang="cs-CZ" dirty="0" smtClean="0"/>
              <a:t>malá citlivost k radioterapii a chemoterapii</a:t>
            </a:r>
          </a:p>
          <a:p>
            <a:pPr lvl="1"/>
            <a:r>
              <a:rPr lang="cs-CZ" dirty="0" smtClean="0"/>
              <a:t>k určení rozsahu onemocnění slouží klasifikace TNM, dle této klinické stadium I.-IV.</a:t>
            </a:r>
          </a:p>
          <a:p>
            <a:r>
              <a:rPr lang="cs-CZ" dirty="0" err="1" smtClean="0">
                <a:solidFill>
                  <a:srgbClr val="C00000"/>
                </a:solidFill>
              </a:rPr>
              <a:t>Malobuněčný</a:t>
            </a:r>
            <a:r>
              <a:rPr lang="cs-CZ" dirty="0" smtClean="0">
                <a:solidFill>
                  <a:srgbClr val="C00000"/>
                </a:solidFill>
              </a:rPr>
              <a:t> bronchogenní karcinom      </a:t>
            </a:r>
          </a:p>
          <a:p>
            <a:pPr lvl="1"/>
            <a:r>
              <a:rPr lang="cs-CZ" dirty="0" smtClean="0"/>
              <a:t> 20-25%</a:t>
            </a:r>
          </a:p>
          <a:p>
            <a:pPr lvl="1"/>
            <a:r>
              <a:rPr lang="cs-CZ" dirty="0" smtClean="0"/>
              <a:t> rychlý růst</a:t>
            </a:r>
          </a:p>
          <a:p>
            <a:pPr lvl="1"/>
            <a:r>
              <a:rPr lang="cs-CZ" dirty="0" smtClean="0"/>
              <a:t>výrazný sklon k metastazování</a:t>
            </a:r>
          </a:p>
          <a:p>
            <a:pPr lvl="1"/>
            <a:r>
              <a:rPr lang="cs-CZ" dirty="0" smtClean="0"/>
              <a:t> citlivý  k radioterapii i </a:t>
            </a:r>
            <a:r>
              <a:rPr lang="cs-CZ" dirty="0" smtClean="0"/>
              <a:t>chemoterapii </a:t>
            </a:r>
            <a:r>
              <a:rPr lang="mr-IN" dirty="0" smtClean="0"/>
              <a:t>–</a:t>
            </a:r>
            <a:r>
              <a:rPr lang="cs-CZ" dirty="0" smtClean="0"/>
              <a:t> lepší odezva na terapii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Léčba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>
              <a:buNone/>
            </a:pPr>
            <a:r>
              <a:rPr lang="cs-CZ" dirty="0" smtClean="0"/>
              <a:t>dle typu nádoru, stádia a celkového stavu nemocného</a:t>
            </a:r>
          </a:p>
          <a:p>
            <a:pPr lvl="1">
              <a:buFont typeface="Arial" pitchFamily="34" charset="0"/>
              <a:buChar char="•"/>
            </a:pPr>
            <a:r>
              <a:rPr lang="cs-CZ" dirty="0" smtClean="0"/>
              <a:t>Léčba </a:t>
            </a:r>
            <a:r>
              <a:rPr lang="cs-CZ" dirty="0" err="1" smtClean="0"/>
              <a:t>nemalobuněčného</a:t>
            </a:r>
            <a:r>
              <a:rPr lang="cs-CZ" dirty="0" smtClean="0"/>
              <a:t> bronchogenního karcinomu</a:t>
            </a:r>
          </a:p>
          <a:p>
            <a:pPr lvl="2"/>
            <a:r>
              <a:rPr lang="cs-CZ" dirty="0" smtClean="0"/>
              <a:t>Operace u časných stádií</a:t>
            </a:r>
          </a:p>
          <a:p>
            <a:pPr lvl="2"/>
            <a:r>
              <a:rPr lang="cs-CZ" dirty="0" smtClean="0"/>
              <a:t>Chemoterapie + radioterapie</a:t>
            </a:r>
          </a:p>
          <a:p>
            <a:pPr lvl="2"/>
            <a:r>
              <a:rPr lang="cs-CZ" dirty="0" err="1" smtClean="0"/>
              <a:t>Neoadjuvantní</a:t>
            </a:r>
            <a:r>
              <a:rPr lang="cs-CZ" dirty="0" smtClean="0"/>
              <a:t> (zmenšení nádoru před operací, zabránění vzniku vzdálených metastáz) x adjuvantní léčba (léčba, která následuje po operaci)</a:t>
            </a:r>
          </a:p>
          <a:p>
            <a:pPr lvl="2"/>
            <a:r>
              <a:rPr lang="cs-CZ" dirty="0" smtClean="0"/>
              <a:t>Inhibitory receptoru pro epidermální růstový faktor  (</a:t>
            </a:r>
            <a:r>
              <a:rPr lang="cs-CZ" dirty="0" err="1" smtClean="0"/>
              <a:t>Tarceva</a:t>
            </a:r>
            <a:r>
              <a:rPr lang="cs-CZ" dirty="0" smtClean="0"/>
              <a:t>)</a:t>
            </a:r>
          </a:p>
          <a:p>
            <a:pPr lvl="2"/>
            <a:endParaRPr lang="cs-CZ" dirty="0"/>
          </a:p>
          <a:p>
            <a:pPr>
              <a:buFont typeface="Arial" charset="0"/>
              <a:buChar char="•"/>
            </a:pPr>
            <a:r>
              <a:rPr lang="cs-CZ" sz="1800" dirty="0" smtClean="0"/>
              <a:t> Léčba </a:t>
            </a:r>
            <a:r>
              <a:rPr lang="cs-CZ" sz="1800" dirty="0"/>
              <a:t>malobuněčného bronchogenního karcinomu</a:t>
            </a:r>
          </a:p>
          <a:p>
            <a:pPr lvl="1"/>
            <a:r>
              <a:rPr lang="cs-CZ" sz="1600" dirty="0"/>
              <a:t>Chemoterapie s následnou či souběžnou radioterapií</a:t>
            </a:r>
          </a:p>
          <a:p>
            <a:pPr lvl="1"/>
            <a:r>
              <a:rPr lang="cs-CZ" sz="1600" dirty="0"/>
              <a:t>operace pouze u periferních forem, vždy ale následuje </a:t>
            </a:r>
            <a:r>
              <a:rPr lang="cs-CZ" sz="1600" dirty="0" err="1"/>
              <a:t>chemotarapie</a:t>
            </a:r>
            <a:endParaRPr lang="cs-CZ" sz="1600" dirty="0"/>
          </a:p>
          <a:p>
            <a:pPr>
              <a:buFont typeface="Arial" charset="0"/>
              <a:buChar char="•"/>
            </a:pPr>
            <a:r>
              <a:rPr lang="cs-CZ" sz="1800" dirty="0" smtClean="0"/>
              <a:t> Paliativní </a:t>
            </a:r>
            <a:r>
              <a:rPr lang="cs-CZ" sz="1800" dirty="0"/>
              <a:t>léčba bronchogenního karcinomu</a:t>
            </a:r>
          </a:p>
          <a:p>
            <a:pPr lvl="1"/>
            <a:r>
              <a:rPr lang="cs-CZ" sz="1600" dirty="0"/>
              <a:t>U více než 50% nemocných s bronchogenním karcinomem</a:t>
            </a:r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2"/>
            <a:endParaRPr lang="cs-CZ" dirty="0" smtClean="0"/>
          </a:p>
          <a:p>
            <a:pPr lvl="1"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Tuberkulosa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Onemocnění </a:t>
            </a:r>
            <a:r>
              <a:rPr lang="cs-CZ" dirty="0" smtClean="0"/>
              <a:t>vyvolané </a:t>
            </a:r>
            <a:r>
              <a:rPr lang="cs-CZ" dirty="0" err="1" smtClean="0"/>
              <a:t>mykobakterium</a:t>
            </a:r>
            <a:r>
              <a:rPr lang="cs-CZ" dirty="0" smtClean="0"/>
              <a:t> </a:t>
            </a:r>
            <a:r>
              <a:rPr lang="cs-CZ" dirty="0" err="1" smtClean="0"/>
              <a:t>tuberkulosis</a:t>
            </a:r>
            <a:r>
              <a:rPr lang="cs-CZ" dirty="0" smtClean="0"/>
              <a:t> (Kochův bacil)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Může </a:t>
            </a:r>
            <a:r>
              <a:rPr lang="cs-CZ" dirty="0" smtClean="0"/>
              <a:t>postihnout jakýkoliv orgán nejčastěji jsou však postiženy plíce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Incidence </a:t>
            </a:r>
            <a:r>
              <a:rPr lang="cs-CZ" dirty="0" smtClean="0"/>
              <a:t>je 10.8 případů na 100000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Rizikové </a:t>
            </a:r>
            <a:r>
              <a:rPr lang="cs-CZ" dirty="0" smtClean="0"/>
              <a:t>skupiny bezdomovci, intravenózní narkomani, </a:t>
            </a:r>
            <a:r>
              <a:rPr lang="cs-CZ" dirty="0" smtClean="0"/>
              <a:t>imigranti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Klinické příznaky: Únavnost, </a:t>
            </a:r>
            <a:r>
              <a:rPr lang="cs-CZ" dirty="0" err="1" smtClean="0"/>
              <a:t>Subfebrilie</a:t>
            </a:r>
            <a:r>
              <a:rPr lang="cs-CZ" dirty="0" smtClean="0"/>
              <a:t>, Hubnutí , Kašel, Pocení </a:t>
            </a:r>
            <a:r>
              <a:rPr lang="cs-CZ" dirty="0"/>
              <a:t>zvl. v noci </a:t>
            </a:r>
            <a:r>
              <a:rPr lang="cs-CZ" dirty="0" smtClean="0"/>
              <a:t>, Hemoptýza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Terapie: kombinace ATB terapie (5 přípravků </a:t>
            </a:r>
            <a:r>
              <a:rPr lang="mr-IN" dirty="0" smtClean="0"/>
              <a:t>–</a:t>
            </a:r>
            <a:r>
              <a:rPr lang="cs-CZ" dirty="0" smtClean="0"/>
              <a:t> kombinace 2-3 a střídání pro zamezení vzniku rezistence)</a:t>
            </a:r>
            <a:endParaRPr lang="cs-CZ" dirty="0"/>
          </a:p>
          <a:p>
            <a:pPr>
              <a:buFont typeface="Arial" pitchFamily="34" charset="0"/>
              <a:buChar char="•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Klasifikace TBC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103546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Primární </a:t>
            </a:r>
            <a:r>
              <a:rPr lang="cs-CZ" dirty="0" smtClean="0"/>
              <a:t>TBC vzniká při prvním kontaktu s </a:t>
            </a:r>
            <a:r>
              <a:rPr lang="cs-CZ" dirty="0" err="1" smtClean="0"/>
              <a:t>mykobakteriem</a:t>
            </a:r>
            <a:r>
              <a:rPr lang="cs-CZ" dirty="0" smtClean="0"/>
              <a:t> dochází k </a:t>
            </a:r>
            <a:r>
              <a:rPr lang="cs-CZ" dirty="0" err="1" smtClean="0"/>
              <a:t>infektu</a:t>
            </a:r>
            <a:r>
              <a:rPr lang="cs-CZ" dirty="0" smtClean="0"/>
              <a:t> tkáně a přilehlé lymfatické uzliny  vzniká tzv. </a:t>
            </a:r>
            <a:r>
              <a:rPr lang="cs-CZ" b="1" u="sng" dirty="0" smtClean="0"/>
              <a:t>primární komplex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Postprimární</a:t>
            </a:r>
            <a:r>
              <a:rPr lang="cs-CZ" dirty="0" smtClean="0"/>
              <a:t> </a:t>
            </a:r>
            <a:r>
              <a:rPr lang="cs-CZ" dirty="0" smtClean="0"/>
              <a:t>TBC vzniká již u osob, které primární infekci prodělaly buďto novou infekcí nebo reaktivací primární TBC</a:t>
            </a:r>
          </a:p>
          <a:p>
            <a:endParaRPr lang="cs-CZ" dirty="0" smtClean="0"/>
          </a:p>
          <a:p>
            <a:r>
              <a:rPr lang="cs-CZ" dirty="0" smtClean="0"/>
              <a:t>Formy:</a:t>
            </a:r>
          </a:p>
          <a:p>
            <a:pPr lvl="1">
              <a:buFont typeface="Wingdings" charset="2"/>
              <a:buChar char="§"/>
            </a:pPr>
            <a:r>
              <a:rPr lang="cs-CZ" dirty="0" smtClean="0"/>
              <a:t>Miliární plicní TBC – difuzní rozsev krevní cestou</a:t>
            </a:r>
          </a:p>
          <a:p>
            <a:pPr lvl="1">
              <a:buFont typeface="Wingdings" charset="2"/>
              <a:buChar char="§"/>
            </a:pPr>
            <a:r>
              <a:rPr lang="cs-CZ" dirty="0" smtClean="0"/>
              <a:t>Kavernózní </a:t>
            </a:r>
            <a:r>
              <a:rPr lang="cs-CZ" dirty="0" smtClean="0"/>
              <a:t>TBC vznik kaverny </a:t>
            </a:r>
            <a:r>
              <a:rPr lang="cs-CZ" dirty="0" err="1" smtClean="0"/>
              <a:t>kaseozním</a:t>
            </a:r>
            <a:r>
              <a:rPr lang="cs-CZ" dirty="0" smtClean="0"/>
              <a:t> rozpadem </a:t>
            </a:r>
          </a:p>
          <a:p>
            <a:pPr lvl="1">
              <a:buFont typeface="Wingdings" charset="2"/>
              <a:buChar char="§"/>
            </a:pPr>
            <a:r>
              <a:rPr lang="cs-CZ" dirty="0" smtClean="0"/>
              <a:t>TBC meningitis </a:t>
            </a:r>
          </a:p>
          <a:p>
            <a:pPr lvl="1">
              <a:buFont typeface="Wingdings" charset="2"/>
              <a:buChar char="§"/>
            </a:pPr>
            <a:r>
              <a:rPr lang="cs-CZ" dirty="0" smtClean="0"/>
              <a:t>TBC ledvin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 TBC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 Tuberkulinový </a:t>
            </a:r>
            <a:r>
              <a:rPr lang="cs-CZ" dirty="0" smtClean="0"/>
              <a:t>test MX II  pozitivní je indurace  větší než 15 mm  je důvodným podezřením na TBC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Kultivace za </a:t>
            </a:r>
            <a:r>
              <a:rPr lang="cs-CZ" dirty="0" smtClean="0"/>
              <a:t>6 </a:t>
            </a:r>
            <a:r>
              <a:rPr lang="cs-CZ" dirty="0" smtClean="0"/>
              <a:t>týdnů!!! </a:t>
            </a:r>
            <a:r>
              <a:rPr lang="cs-CZ" dirty="0" err="1" smtClean="0"/>
              <a:t>Mycobacterie</a:t>
            </a:r>
            <a:r>
              <a:rPr lang="cs-CZ" dirty="0" smtClean="0"/>
              <a:t> „roste“ velmi pomalu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Zrychlená </a:t>
            </a:r>
            <a:r>
              <a:rPr lang="cs-CZ" dirty="0" smtClean="0"/>
              <a:t>kultivace (</a:t>
            </a:r>
            <a:r>
              <a:rPr lang="cs-CZ" dirty="0" err="1" smtClean="0"/>
              <a:t>Batec</a:t>
            </a:r>
            <a:r>
              <a:rPr lang="cs-CZ" dirty="0" smtClean="0"/>
              <a:t>)  5-14 dní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PCR </a:t>
            </a:r>
            <a:r>
              <a:rPr lang="cs-CZ" dirty="0" smtClean="0"/>
              <a:t>– polymerázová </a:t>
            </a:r>
            <a:r>
              <a:rPr lang="cs-CZ" dirty="0" err="1" smtClean="0"/>
              <a:t>řetezová</a:t>
            </a:r>
            <a:r>
              <a:rPr lang="cs-CZ" dirty="0" smtClean="0"/>
              <a:t> reakce  drahá metoda , možnost falešně pozitivních i negativních výsledků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dirty="0" smtClean="0">
                <a:solidFill>
                  <a:srgbClr val="7030A0"/>
                </a:solidFill>
              </a:rPr>
              <a:t>Obstrukce velkých dýchacích cest</a:t>
            </a:r>
            <a:endParaRPr lang="cs-CZ" sz="4400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Hl. příznakem je inspirační </a:t>
            </a:r>
            <a:r>
              <a:rPr lang="cs-CZ" dirty="0" err="1" smtClean="0"/>
              <a:t>stridor</a:t>
            </a:r>
            <a:r>
              <a:rPr lang="cs-CZ" dirty="0" smtClean="0"/>
              <a:t>, </a:t>
            </a:r>
            <a:r>
              <a:rPr lang="cs-CZ" dirty="0" smtClean="0"/>
              <a:t>dušnost, nemoci se nadechnout..</a:t>
            </a:r>
          </a:p>
          <a:p>
            <a:r>
              <a:rPr lang="cs-CZ" dirty="0" smtClean="0"/>
              <a:t>Příčina: vdechnutí velkého tělesa, aspirace jídla, rychle vzniklý nádor s dislokací, hematom</a:t>
            </a:r>
            <a:r>
              <a:rPr lang="mr-IN" dirty="0" smtClean="0"/>
              <a:t>…</a:t>
            </a:r>
            <a:endParaRPr lang="cs-CZ" dirty="0" smtClean="0"/>
          </a:p>
          <a:p>
            <a:endParaRPr lang="cs-CZ" dirty="0" smtClean="0"/>
          </a:p>
          <a:p>
            <a:r>
              <a:rPr lang="cs-CZ" b="1" u="sng" dirty="0" smtClean="0"/>
              <a:t>Přednemocniční fáze rychlé pomoci: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Pokus o vykašlání cizího tělesa</a:t>
            </a:r>
            <a:endParaRPr lang="cs-CZ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Heimrichův</a:t>
            </a:r>
            <a:r>
              <a:rPr lang="cs-CZ" dirty="0" smtClean="0"/>
              <a:t> </a:t>
            </a:r>
            <a:r>
              <a:rPr lang="cs-CZ" dirty="0" smtClean="0"/>
              <a:t>manévr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</a:t>
            </a:r>
            <a:r>
              <a:rPr lang="cs-CZ" dirty="0" err="1" smtClean="0"/>
              <a:t>Koniotomie</a:t>
            </a:r>
            <a:r>
              <a:rPr lang="cs-CZ" dirty="0" smtClean="0"/>
              <a:t> </a:t>
            </a:r>
            <a:endParaRPr lang="cs-CZ" dirty="0" smtClean="0"/>
          </a:p>
          <a:p>
            <a:endParaRPr lang="cs-CZ" dirty="0" smtClean="0"/>
          </a:p>
          <a:p>
            <a:r>
              <a:rPr lang="cs-CZ" b="1" u="sng" dirty="0" smtClean="0"/>
              <a:t>Nemocniční fáze :</a:t>
            </a:r>
            <a:endParaRPr lang="cs-CZ" b="1" u="sng" dirty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Tracheotomie </a:t>
            </a:r>
            <a:endParaRPr lang="cs-CZ" dirty="0" smtClean="0"/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 Bronchoskopie </a:t>
            </a:r>
            <a:r>
              <a:rPr lang="cs-CZ" dirty="0" smtClean="0"/>
              <a:t>rigidním instrumentáriem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Akutní záněty horních cest dýchacích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965064" cy="4023360"/>
          </a:xfrm>
        </p:spPr>
        <p:txBody>
          <a:bodyPr>
            <a:normAutofit fontScale="92500" lnSpcReduction="10000"/>
          </a:bodyPr>
          <a:lstStyle/>
          <a:p>
            <a:r>
              <a:rPr lang="cs-CZ" b="1" u="sng" dirty="0" smtClean="0"/>
              <a:t>Akutní rhinitis  </a:t>
            </a:r>
            <a:r>
              <a:rPr lang="cs-CZ" dirty="0" smtClean="0"/>
              <a:t>nejběžnější onemocnění, většinou virové etiologie, terapie </a:t>
            </a:r>
            <a:r>
              <a:rPr lang="cs-CZ" dirty="0" err="1" smtClean="0"/>
              <a:t>dekongestiva</a:t>
            </a:r>
            <a:r>
              <a:rPr lang="cs-CZ" dirty="0" smtClean="0"/>
              <a:t> </a:t>
            </a:r>
            <a:r>
              <a:rPr lang="el-GR" dirty="0" smtClean="0"/>
              <a:t>α</a:t>
            </a:r>
            <a:r>
              <a:rPr lang="cs-CZ" baseline="-25000" dirty="0" smtClean="0"/>
              <a:t>1</a:t>
            </a:r>
            <a:r>
              <a:rPr lang="cs-CZ" dirty="0" smtClean="0"/>
              <a:t> -</a:t>
            </a:r>
            <a:r>
              <a:rPr lang="cs-CZ" dirty="0" err="1" smtClean="0"/>
              <a:t>mimetika</a:t>
            </a:r>
            <a:endParaRPr lang="cs-CZ" dirty="0" smtClean="0"/>
          </a:p>
          <a:p>
            <a:r>
              <a:rPr lang="cs-CZ" b="1" u="sng" dirty="0" smtClean="0"/>
              <a:t>Akutní </a:t>
            </a:r>
            <a:r>
              <a:rPr lang="cs-CZ" b="1" u="sng" dirty="0" err="1" smtClean="0"/>
              <a:t>pharyngitis</a:t>
            </a:r>
            <a:r>
              <a:rPr lang="cs-CZ" b="1" u="sng" dirty="0" smtClean="0"/>
              <a:t> </a:t>
            </a:r>
            <a:r>
              <a:rPr lang="cs-CZ" dirty="0" smtClean="0"/>
              <a:t>při virosách, bakteriální agens často </a:t>
            </a:r>
            <a:r>
              <a:rPr lang="cs-CZ" dirty="0" err="1" smtClean="0"/>
              <a:t>streptococcus</a:t>
            </a:r>
            <a:endParaRPr lang="cs-CZ" dirty="0" smtClean="0"/>
          </a:p>
          <a:p>
            <a:r>
              <a:rPr lang="cs-CZ" b="1" u="sng" dirty="0" smtClean="0"/>
              <a:t>Akutní tonsilitis </a:t>
            </a:r>
            <a:r>
              <a:rPr lang="cs-CZ" dirty="0" smtClean="0"/>
              <a:t>– lidově angína, etiologicky nejčastěji </a:t>
            </a:r>
            <a:r>
              <a:rPr lang="cs-CZ" dirty="0" err="1" smtClean="0"/>
              <a:t>streptococcus</a:t>
            </a:r>
            <a:r>
              <a:rPr lang="cs-CZ" dirty="0" smtClean="0"/>
              <a:t> </a:t>
            </a:r>
            <a:r>
              <a:rPr lang="cs-CZ" dirty="0" err="1" smtClean="0"/>
              <a:t>pneumoniae</a:t>
            </a:r>
            <a:r>
              <a:rPr lang="cs-CZ" dirty="0" smtClean="0"/>
              <a:t>, </a:t>
            </a:r>
            <a:r>
              <a:rPr lang="cs-CZ" dirty="0" err="1" smtClean="0"/>
              <a:t>stafylococcus</a:t>
            </a:r>
            <a:r>
              <a:rPr lang="cs-CZ" dirty="0" smtClean="0"/>
              <a:t> aureus, terapie ATB, </a:t>
            </a:r>
            <a:r>
              <a:rPr lang="cs-CZ" dirty="0" err="1" smtClean="0"/>
              <a:t>Cave</a:t>
            </a:r>
            <a:r>
              <a:rPr lang="cs-CZ" dirty="0" smtClean="0"/>
              <a:t> komplikace </a:t>
            </a:r>
            <a:r>
              <a:rPr lang="cs-CZ" dirty="0" err="1" smtClean="0"/>
              <a:t>paratonsilární</a:t>
            </a:r>
            <a:r>
              <a:rPr lang="cs-CZ" dirty="0" smtClean="0"/>
              <a:t> absces</a:t>
            </a:r>
          </a:p>
          <a:p>
            <a:r>
              <a:rPr lang="cs-CZ" b="1" u="sng" dirty="0" smtClean="0"/>
              <a:t>Akutní </a:t>
            </a:r>
            <a:r>
              <a:rPr lang="cs-CZ" b="1" u="sng" dirty="0" err="1" smtClean="0"/>
              <a:t>sinusitis</a:t>
            </a:r>
            <a:r>
              <a:rPr lang="cs-CZ" b="1" u="sng" dirty="0" smtClean="0"/>
              <a:t> </a:t>
            </a:r>
            <a:r>
              <a:rPr lang="cs-CZ" dirty="0" smtClean="0"/>
              <a:t>– </a:t>
            </a:r>
            <a:r>
              <a:rPr lang="cs-CZ" dirty="0" err="1" smtClean="0"/>
              <a:t>virosis</a:t>
            </a:r>
            <a:r>
              <a:rPr lang="cs-CZ" dirty="0" smtClean="0"/>
              <a:t> často v počátku, při edému sliznice dochází k obstrukci a následně bakteriální superinfekci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 bwMode="auto">
          <a:xfrm>
            <a:off x="5048474" y="4077072"/>
            <a:ext cx="3224925" cy="24509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48474" y="1449470"/>
            <a:ext cx="3224925" cy="2407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476032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7030A0"/>
                </a:solidFill>
              </a:rPr>
              <a:t>Pneumothorax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Courier New" charset="0"/>
              <a:buChar char="o"/>
            </a:pPr>
            <a:r>
              <a:rPr lang="cs-CZ" dirty="0" smtClean="0"/>
              <a:t> </a:t>
            </a:r>
            <a:r>
              <a:rPr lang="cs-CZ" dirty="0" err="1" smtClean="0"/>
              <a:t>Spontální</a:t>
            </a:r>
            <a:r>
              <a:rPr lang="cs-CZ" dirty="0" smtClean="0"/>
              <a:t> </a:t>
            </a:r>
            <a:r>
              <a:rPr lang="cs-CZ" dirty="0" smtClean="0"/>
              <a:t>PNO - bez jasné příčiny</a:t>
            </a:r>
          </a:p>
          <a:p>
            <a:pPr>
              <a:buFont typeface="Courier New" charset="0"/>
              <a:buChar char="o"/>
            </a:pPr>
            <a:r>
              <a:rPr lang="cs-CZ" dirty="0" smtClean="0"/>
              <a:t> Traumatický </a:t>
            </a:r>
            <a:r>
              <a:rPr lang="cs-CZ" dirty="0" smtClean="0"/>
              <a:t>PNO – po traumatu</a:t>
            </a:r>
          </a:p>
          <a:p>
            <a:pPr>
              <a:buFont typeface="Courier New" charset="0"/>
              <a:buChar char="o"/>
            </a:pPr>
            <a:r>
              <a:rPr lang="cs-CZ" dirty="0" smtClean="0"/>
              <a:t> </a:t>
            </a:r>
            <a:r>
              <a:rPr lang="cs-CZ" dirty="0" err="1" smtClean="0"/>
              <a:t>Iatrogenní</a:t>
            </a:r>
            <a:r>
              <a:rPr lang="cs-CZ" dirty="0" smtClean="0"/>
              <a:t> </a:t>
            </a:r>
            <a:r>
              <a:rPr lang="cs-CZ" dirty="0" smtClean="0"/>
              <a:t>PNO – po instrumentálních zákrocích</a:t>
            </a:r>
          </a:p>
          <a:p>
            <a:pPr>
              <a:buFont typeface="Courier New" charset="0"/>
              <a:buChar char="o"/>
            </a:pPr>
            <a:r>
              <a:rPr lang="cs-CZ" dirty="0" smtClean="0"/>
              <a:t> Kurativní </a:t>
            </a:r>
            <a:r>
              <a:rPr lang="cs-CZ" dirty="0" smtClean="0"/>
              <a:t>PNO  - v minulosti při léčbě TBC</a:t>
            </a:r>
          </a:p>
          <a:p>
            <a:pPr>
              <a:buFont typeface="Courier New" charset="0"/>
              <a:buChar char="o"/>
            </a:pPr>
            <a:r>
              <a:rPr lang="cs-CZ" dirty="0" smtClean="0"/>
              <a:t> Tenzní </a:t>
            </a:r>
            <a:r>
              <a:rPr lang="cs-CZ" dirty="0" smtClean="0"/>
              <a:t>PNO – </a:t>
            </a:r>
            <a:r>
              <a:rPr lang="cs-CZ" dirty="0" err="1" smtClean="0"/>
              <a:t>ventylovitým</a:t>
            </a:r>
            <a:r>
              <a:rPr lang="cs-CZ" dirty="0" smtClean="0"/>
              <a:t> mechanismem vzniká přetlak v hrudní dutině</a:t>
            </a:r>
          </a:p>
          <a:p>
            <a:endParaRPr lang="cs-CZ" dirty="0" smtClean="0"/>
          </a:p>
          <a:p>
            <a:r>
              <a:rPr lang="cs-CZ" dirty="0" smtClean="0"/>
              <a:t>- Klinicky </a:t>
            </a:r>
            <a:r>
              <a:rPr lang="cs-CZ" dirty="0" smtClean="0"/>
              <a:t>dušnost, </a:t>
            </a:r>
            <a:r>
              <a:rPr lang="cs-CZ" dirty="0" err="1" smtClean="0"/>
              <a:t>hypersonorní</a:t>
            </a:r>
            <a:r>
              <a:rPr lang="cs-CZ" dirty="0" smtClean="0"/>
              <a:t> poklep, neslyšné dýchání</a:t>
            </a:r>
          </a:p>
          <a:p>
            <a:r>
              <a:rPr lang="cs-CZ" dirty="0" smtClean="0"/>
              <a:t>- Diagnostika RTG </a:t>
            </a:r>
            <a:r>
              <a:rPr lang="cs-CZ" dirty="0" smtClean="0"/>
              <a:t>plic, event. CT k objasnění příčiny pokud není </a:t>
            </a:r>
            <a:r>
              <a:rPr lang="cs-CZ" dirty="0" smtClean="0"/>
              <a:t>zřejmá</a:t>
            </a:r>
            <a:endParaRPr lang="cs-CZ" dirty="0"/>
          </a:p>
          <a:p>
            <a:r>
              <a:rPr lang="cs-CZ" dirty="0" smtClean="0"/>
              <a:t>- Terapie </a:t>
            </a:r>
            <a:r>
              <a:rPr lang="cs-CZ" dirty="0" smtClean="0"/>
              <a:t>: klid nebo jednorázové odsátí nebo hrudní sání 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Hemoptýza 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19570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Etiologie: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Nádory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TBC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Bronchiektázie 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Záněty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Mitrální stenosa</a:t>
            </a:r>
          </a:p>
          <a:p>
            <a:pPr>
              <a:buFont typeface="Arial" pitchFamily="34" charset="0"/>
              <a:buChar char="•"/>
            </a:pPr>
            <a:r>
              <a:rPr lang="cs-CZ" dirty="0" err="1" smtClean="0"/>
              <a:t>Hemorhagické</a:t>
            </a:r>
            <a:r>
              <a:rPr lang="cs-CZ" dirty="0" smtClean="0"/>
              <a:t> diatézy </a:t>
            </a:r>
          </a:p>
          <a:p>
            <a:pPr>
              <a:buFont typeface="Arial" pitchFamily="34" charset="0"/>
              <a:buChar char="•"/>
            </a:pPr>
            <a:endParaRPr lang="cs-CZ" dirty="0"/>
          </a:p>
          <a:p>
            <a:r>
              <a:rPr lang="cs-CZ" dirty="0" smtClean="0"/>
              <a:t>- Rizikem </a:t>
            </a:r>
            <a:r>
              <a:rPr lang="cs-CZ" dirty="0" smtClean="0"/>
              <a:t>pro pacienta je především dušení při zalití dechových cest krví</a:t>
            </a:r>
          </a:p>
          <a:p>
            <a:r>
              <a:rPr lang="cs-CZ" dirty="0" smtClean="0"/>
              <a:t>- Nutno </a:t>
            </a:r>
            <a:r>
              <a:rPr lang="cs-CZ" dirty="0" smtClean="0"/>
              <a:t>odlišit vykašlávání krve z horních dýchacích cest nebo zvracení krve z GIT</a:t>
            </a:r>
          </a:p>
          <a:p>
            <a:r>
              <a:rPr lang="cs-CZ" dirty="0" smtClean="0"/>
              <a:t>- Dg</a:t>
            </a:r>
            <a:r>
              <a:rPr lang="cs-CZ" dirty="0" smtClean="0"/>
              <a:t>.: </a:t>
            </a:r>
            <a:r>
              <a:rPr lang="cs-CZ" dirty="0" err="1" smtClean="0"/>
              <a:t>Rtg</a:t>
            </a:r>
            <a:r>
              <a:rPr lang="cs-CZ" dirty="0" smtClean="0"/>
              <a:t>  a CT plic, bronchoskopie s možností  odsátí, koagulace laserem, </a:t>
            </a:r>
            <a:r>
              <a:rPr lang="cs-CZ" dirty="0" smtClean="0"/>
              <a:t>tamponády</a:t>
            </a:r>
            <a:endParaRPr lang="cs-CZ" dirty="0"/>
          </a:p>
          <a:p>
            <a:r>
              <a:rPr lang="cs-CZ" dirty="0" smtClean="0"/>
              <a:t>- Terapie</a:t>
            </a:r>
            <a:r>
              <a:rPr lang="cs-CZ" dirty="0" smtClean="0"/>
              <a:t>: Hrazení krevních ztrát, </a:t>
            </a:r>
            <a:r>
              <a:rPr lang="cs-CZ" dirty="0" err="1" smtClean="0"/>
              <a:t>oxygenoterapie</a:t>
            </a:r>
            <a:r>
              <a:rPr lang="cs-CZ" dirty="0" smtClean="0"/>
              <a:t>, hemostyptika, antitusika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solidFill>
                  <a:srgbClr val="7030A0"/>
                </a:solidFill>
              </a:rPr>
              <a:t>Akutní </a:t>
            </a:r>
            <a:r>
              <a:rPr lang="cs-CZ" dirty="0" smtClean="0">
                <a:solidFill>
                  <a:srgbClr val="7030A0"/>
                </a:solidFill>
              </a:rPr>
              <a:t>záněty dolních </a:t>
            </a:r>
            <a:r>
              <a:rPr lang="cs-CZ" dirty="0" smtClean="0">
                <a:solidFill>
                  <a:srgbClr val="7030A0"/>
                </a:solidFill>
              </a:rPr>
              <a:t>cest dýchacích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u="sng" dirty="0" smtClean="0"/>
              <a:t>Laryngitis</a:t>
            </a:r>
            <a:r>
              <a:rPr lang="cs-CZ" dirty="0" smtClean="0"/>
              <a:t> postižení zasahující i hlasivky </a:t>
            </a:r>
          </a:p>
          <a:p>
            <a:r>
              <a:rPr lang="cs-CZ" b="1" u="sng" dirty="0" smtClean="0"/>
              <a:t>Akutní tracheitis </a:t>
            </a:r>
            <a:r>
              <a:rPr lang="cs-CZ" dirty="0" smtClean="0"/>
              <a:t>klinicky typickými projevy jsou bolesti na hrudi zhoršující dýcháním chladného vzduchu</a:t>
            </a:r>
          </a:p>
          <a:p>
            <a:r>
              <a:rPr lang="cs-CZ" b="1" u="sng" dirty="0" smtClean="0"/>
              <a:t>Akutní bronchitis </a:t>
            </a:r>
            <a:r>
              <a:rPr lang="cs-CZ" dirty="0" smtClean="0"/>
              <a:t>polymorfní projevy od drobných dechových potíží až po septické projevy při </a:t>
            </a:r>
            <a:r>
              <a:rPr lang="cs-CZ" dirty="0" err="1" smtClean="0"/>
              <a:t>abscedující</a:t>
            </a:r>
            <a:r>
              <a:rPr lang="cs-CZ" dirty="0" smtClean="0"/>
              <a:t> bronchitis. Běžně kašel suchý nebo s produktivní expektorací, spastický nález. Terapie: ATB, </a:t>
            </a:r>
            <a:r>
              <a:rPr lang="cs-CZ" dirty="0" err="1" smtClean="0"/>
              <a:t>mukolytika</a:t>
            </a:r>
            <a:r>
              <a:rPr lang="cs-CZ" dirty="0" smtClean="0"/>
              <a:t>, při spastickém nálezu </a:t>
            </a:r>
            <a:r>
              <a:rPr lang="cs-CZ" dirty="0" err="1" smtClean="0"/>
              <a:t>bronchodilatancia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2424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47019"/>
            <a:ext cx="7543800" cy="768745"/>
          </a:xfrm>
        </p:spPr>
        <p:txBody>
          <a:bodyPr/>
          <a:lstStyle/>
          <a:p>
            <a:r>
              <a:rPr lang="cs-CZ" smtClean="0">
                <a:solidFill>
                  <a:srgbClr val="7030A0"/>
                </a:solidFill>
              </a:rPr>
              <a:t>Pneumonie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316235" y="1845734"/>
            <a:ext cx="5396885" cy="4895634"/>
          </a:xfrm>
        </p:spPr>
        <p:txBody>
          <a:bodyPr>
            <a:normAutofit/>
          </a:bodyPr>
          <a:lstStyle/>
          <a:p>
            <a:pPr>
              <a:buFont typeface="Courier New" charset="0"/>
              <a:buChar char="o"/>
            </a:pPr>
            <a:r>
              <a:rPr lang="cs-CZ" dirty="0" smtClean="0"/>
              <a:t> Rozdělení podle anatomické lokalizace </a:t>
            </a:r>
          </a:p>
          <a:p>
            <a:pPr lvl="2">
              <a:buFont typeface="Courier New" charset="0"/>
              <a:buChar char="o"/>
            </a:pPr>
            <a:r>
              <a:rPr lang="cs-CZ" dirty="0"/>
              <a:t>Lobární pneumonie postihuje celý lalok</a:t>
            </a:r>
          </a:p>
          <a:p>
            <a:pPr lvl="2">
              <a:buFont typeface="Courier New" charset="0"/>
              <a:buChar char="o"/>
            </a:pPr>
            <a:r>
              <a:rPr lang="cs-CZ" dirty="0"/>
              <a:t>Bronchopneumonie bez ostrého anatomického ohraničení</a:t>
            </a:r>
          </a:p>
          <a:p>
            <a:pPr lvl="2">
              <a:buFont typeface="Courier New" charset="0"/>
              <a:buChar char="o"/>
            </a:pPr>
            <a:r>
              <a:rPr lang="cs-CZ" dirty="0"/>
              <a:t>Intersticiální </a:t>
            </a:r>
            <a:r>
              <a:rPr lang="cs-CZ" dirty="0" smtClean="0"/>
              <a:t>bronchopneumonie</a:t>
            </a:r>
            <a:endParaRPr lang="cs-CZ" dirty="0" smtClean="0"/>
          </a:p>
          <a:p>
            <a:pPr marL="91440" lvl="2" indent="-91440">
              <a:spcBef>
                <a:spcPts val="1200"/>
              </a:spcBef>
              <a:spcAft>
                <a:spcPts val="200"/>
              </a:spcAft>
              <a:buSzPct val="100000"/>
              <a:buFont typeface="Courier New" charset="0"/>
              <a:buChar char="o"/>
            </a:pPr>
            <a:r>
              <a:rPr lang="cs-CZ" sz="2000" dirty="0" smtClean="0"/>
              <a:t> Rozdělení </a:t>
            </a:r>
            <a:r>
              <a:rPr lang="cs-CZ" sz="2000" dirty="0"/>
              <a:t>podle </a:t>
            </a:r>
            <a:r>
              <a:rPr lang="cs-CZ" sz="2000" dirty="0" smtClean="0"/>
              <a:t>agens</a:t>
            </a:r>
          </a:p>
          <a:p>
            <a:pPr marL="274320" lvl="3" indent="-91440">
              <a:spcBef>
                <a:spcPts val="1200"/>
              </a:spcBef>
              <a:spcAft>
                <a:spcPts val="200"/>
              </a:spcAft>
              <a:buSzPct val="100000"/>
              <a:buFont typeface="Courier New" charset="0"/>
              <a:buChar char="o"/>
            </a:pPr>
            <a:r>
              <a:rPr lang="cs-CZ" dirty="0"/>
              <a:t> </a:t>
            </a:r>
            <a:r>
              <a:rPr lang="cs-CZ" sz="1600" u="sng" dirty="0" smtClean="0"/>
              <a:t>Typické </a:t>
            </a:r>
            <a:r>
              <a:rPr lang="cs-CZ" sz="1600" u="sng" dirty="0"/>
              <a:t>bakterie:</a:t>
            </a:r>
          </a:p>
          <a:p>
            <a:pPr marL="761238" lvl="2" indent="-285750">
              <a:buFont typeface="Arial" charset="0"/>
              <a:buChar char="•"/>
            </a:pPr>
            <a:r>
              <a:rPr lang="cs-CZ" dirty="0"/>
              <a:t>G+ bakterie : Str. </a:t>
            </a:r>
            <a:r>
              <a:rPr lang="cs-CZ" dirty="0" err="1"/>
              <a:t>pneumoniae</a:t>
            </a:r>
            <a:r>
              <a:rPr lang="cs-CZ" dirty="0"/>
              <a:t>, </a:t>
            </a:r>
            <a:r>
              <a:rPr lang="cs-CZ" dirty="0" err="1"/>
              <a:t>Staf</a:t>
            </a:r>
            <a:r>
              <a:rPr lang="cs-CZ" dirty="0"/>
              <a:t>. Aureus, </a:t>
            </a:r>
            <a:r>
              <a:rPr lang="cs-CZ" dirty="0" err="1"/>
              <a:t>Eterococcus</a:t>
            </a:r>
            <a:endParaRPr lang="cs-CZ" dirty="0"/>
          </a:p>
          <a:p>
            <a:pPr marL="761238" lvl="2" indent="-285750">
              <a:buFont typeface="Arial" charset="0"/>
              <a:buChar char="•"/>
            </a:pPr>
            <a:r>
              <a:rPr lang="cs-CZ" dirty="0"/>
              <a:t>G- bakterie: </a:t>
            </a:r>
            <a:r>
              <a:rPr lang="cs-CZ" dirty="0" err="1"/>
              <a:t>Pseudomonas</a:t>
            </a:r>
            <a:r>
              <a:rPr lang="cs-CZ" dirty="0"/>
              <a:t> </a:t>
            </a:r>
            <a:r>
              <a:rPr lang="cs-CZ" dirty="0" err="1"/>
              <a:t>aeruginosa</a:t>
            </a:r>
            <a:r>
              <a:rPr lang="cs-CZ" dirty="0"/>
              <a:t>, </a:t>
            </a:r>
            <a:r>
              <a:rPr lang="cs-CZ" dirty="0" err="1"/>
              <a:t>Klebsiela</a:t>
            </a:r>
            <a:r>
              <a:rPr lang="cs-CZ" dirty="0"/>
              <a:t> </a:t>
            </a:r>
            <a:r>
              <a:rPr lang="cs-CZ" dirty="0" err="1"/>
              <a:t>pneumoniae</a:t>
            </a:r>
            <a:r>
              <a:rPr lang="cs-CZ" dirty="0"/>
              <a:t>, </a:t>
            </a:r>
            <a:r>
              <a:rPr lang="cs-CZ" dirty="0" err="1"/>
              <a:t>Hemophilus</a:t>
            </a:r>
            <a:r>
              <a:rPr lang="cs-CZ" dirty="0"/>
              <a:t> </a:t>
            </a:r>
            <a:r>
              <a:rPr lang="cs-CZ" dirty="0" err="1"/>
              <a:t>influenzae</a:t>
            </a:r>
            <a:r>
              <a:rPr lang="cs-CZ" dirty="0"/>
              <a:t>, E. coli, </a:t>
            </a:r>
            <a:r>
              <a:rPr lang="cs-CZ" dirty="0" err="1"/>
              <a:t>Moraxella</a:t>
            </a:r>
            <a:r>
              <a:rPr lang="cs-CZ" dirty="0"/>
              <a:t> </a:t>
            </a:r>
            <a:r>
              <a:rPr lang="cs-CZ" dirty="0" err="1" smtClean="0"/>
              <a:t>catarhalis</a:t>
            </a:r>
            <a:endParaRPr lang="cs-CZ" dirty="0"/>
          </a:p>
          <a:p>
            <a:pPr lvl="1">
              <a:buFont typeface="Courier New" charset="0"/>
              <a:buChar char="o"/>
            </a:pPr>
            <a:r>
              <a:rPr lang="cs-CZ" sz="1600" u="sng" dirty="0" smtClean="0"/>
              <a:t>Atypické </a:t>
            </a:r>
            <a:r>
              <a:rPr lang="cs-CZ" sz="1600" u="sng" dirty="0"/>
              <a:t>bakterie: </a:t>
            </a:r>
            <a:endParaRPr lang="cs-CZ" sz="1600" u="sng" dirty="0" smtClean="0"/>
          </a:p>
          <a:p>
            <a:pPr lvl="3">
              <a:buFont typeface="Courier New" charset="0"/>
              <a:buChar char="o"/>
            </a:pPr>
            <a:r>
              <a:rPr lang="cs-CZ" dirty="0" err="1" smtClean="0"/>
              <a:t>Mycoplasma</a:t>
            </a:r>
            <a:r>
              <a:rPr lang="cs-CZ" dirty="0" smtClean="0"/>
              <a:t> </a:t>
            </a:r>
            <a:r>
              <a:rPr lang="cs-CZ" dirty="0" err="1"/>
              <a:t>pneumoniae</a:t>
            </a:r>
            <a:r>
              <a:rPr lang="cs-CZ" dirty="0"/>
              <a:t>, </a:t>
            </a:r>
            <a:endParaRPr lang="cs-CZ" dirty="0" smtClean="0"/>
          </a:p>
          <a:p>
            <a:pPr lvl="3">
              <a:buFont typeface="Courier New" charset="0"/>
              <a:buChar char="o"/>
            </a:pPr>
            <a:r>
              <a:rPr lang="cs-CZ" dirty="0" err="1" smtClean="0"/>
              <a:t>Chlamydia</a:t>
            </a:r>
            <a:r>
              <a:rPr lang="cs-CZ" dirty="0" smtClean="0"/>
              <a:t> </a:t>
            </a:r>
            <a:r>
              <a:rPr lang="cs-CZ" dirty="0"/>
              <a:t>pneumonie, </a:t>
            </a:r>
            <a:r>
              <a:rPr lang="cs-CZ" dirty="0" err="1"/>
              <a:t>psitaci</a:t>
            </a:r>
            <a:r>
              <a:rPr lang="cs-CZ" dirty="0"/>
              <a:t> (papouščí nemoc), </a:t>
            </a:r>
            <a:endParaRPr lang="cs-CZ" dirty="0" smtClean="0"/>
          </a:p>
          <a:p>
            <a:pPr lvl="3">
              <a:buFont typeface="Courier New" charset="0"/>
              <a:buChar char="o"/>
            </a:pPr>
            <a:r>
              <a:rPr lang="cs-CZ" dirty="0" err="1" smtClean="0"/>
              <a:t>Legionella</a:t>
            </a:r>
            <a:r>
              <a:rPr lang="cs-CZ" dirty="0" smtClean="0"/>
              <a:t> </a:t>
            </a:r>
            <a:r>
              <a:rPr lang="cs-CZ" dirty="0"/>
              <a:t>(legionářská nemoc)</a:t>
            </a:r>
          </a:p>
          <a:p>
            <a:pPr>
              <a:buFont typeface="Courier New" charset="0"/>
              <a:buChar char="o"/>
            </a:pPr>
            <a:endParaRPr lang="cs-CZ" dirty="0" smtClean="0"/>
          </a:p>
          <a:p>
            <a:pPr>
              <a:buFont typeface="Courier New" charset="0"/>
              <a:buChar char="o"/>
            </a:pPr>
            <a:endParaRPr lang="cs-CZ" dirty="0" smtClean="0"/>
          </a:p>
          <a:p>
            <a:pPr lvl="2">
              <a:buFont typeface="Courier New" charset="0"/>
              <a:buChar char="o"/>
            </a:pP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792420" y="647019"/>
            <a:ext cx="3102231" cy="2357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13355" y="3429000"/>
            <a:ext cx="3060360" cy="25503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8693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260648"/>
            <a:ext cx="7543800" cy="1450757"/>
          </a:xfrm>
        </p:spPr>
        <p:txBody>
          <a:bodyPr/>
          <a:lstStyle/>
          <a:p>
            <a:r>
              <a:rPr lang="cs-CZ" smtClean="0"/>
              <a:t>Dělení pneumonie dle </a:t>
            </a:r>
            <a:r>
              <a:rPr lang="cs-CZ" dirty="0" smtClean="0"/>
              <a:t>vzniku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8640" y="1845734"/>
            <a:ext cx="3703320" cy="40233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sz="1800" b="1" u="sng" dirty="0" smtClean="0"/>
              <a:t>Komunitní</a:t>
            </a:r>
          </a:p>
          <a:p>
            <a:pPr>
              <a:buFont typeface="Arial" charset="0"/>
              <a:buChar char="•"/>
            </a:pPr>
            <a:r>
              <a:rPr lang="cs-CZ" sz="1800" dirty="0" smtClean="0"/>
              <a:t>Běžná pneumonie  80-90 % pneumonií</a:t>
            </a:r>
          </a:p>
          <a:p>
            <a:pPr>
              <a:buFont typeface="Arial" charset="0"/>
              <a:buChar char="•"/>
            </a:pPr>
            <a:r>
              <a:rPr lang="cs-CZ" sz="1800" dirty="0" smtClean="0"/>
              <a:t>Terapie  </a:t>
            </a:r>
            <a:r>
              <a:rPr lang="cs-CZ" sz="1800" dirty="0" smtClean="0"/>
              <a:t>ATB, </a:t>
            </a:r>
            <a:r>
              <a:rPr lang="cs-CZ" sz="1800" dirty="0" err="1" smtClean="0"/>
              <a:t>mukolytika</a:t>
            </a:r>
            <a:endParaRPr lang="cs-CZ" sz="1800" dirty="0" smtClean="0"/>
          </a:p>
          <a:p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94860" y="1845735"/>
            <a:ext cx="4154800" cy="402335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cs-CZ" b="1" u="sng" dirty="0" err="1" smtClean="0"/>
              <a:t>Nosokomiální</a:t>
            </a:r>
            <a:endParaRPr lang="cs-CZ" b="1" u="sng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Vznik po 48 hodinách od přijetí do nemocnice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Vysoká frekvence </a:t>
            </a:r>
            <a:r>
              <a:rPr lang="cs-CZ" u="sng" dirty="0" smtClean="0"/>
              <a:t>rezistentních nemocničních kmenů bakterií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Pacienti v těžkém stavu, </a:t>
            </a:r>
            <a:r>
              <a:rPr lang="cs-CZ" dirty="0" err="1" smtClean="0"/>
              <a:t>imunokompromitovaní</a:t>
            </a:r>
            <a:r>
              <a:rPr lang="cs-CZ" dirty="0" smtClean="0"/>
              <a:t> pacienti (</a:t>
            </a:r>
            <a:r>
              <a:rPr lang="cs-CZ" dirty="0" err="1" smtClean="0"/>
              <a:t>pneumocystis</a:t>
            </a:r>
            <a:r>
              <a:rPr lang="cs-CZ" dirty="0" smtClean="0"/>
              <a:t> </a:t>
            </a:r>
            <a:r>
              <a:rPr lang="cs-CZ" dirty="0" err="1" smtClean="0"/>
              <a:t>jiroveci</a:t>
            </a:r>
            <a:r>
              <a:rPr lang="cs-CZ" dirty="0" smtClean="0"/>
              <a:t> dříve </a:t>
            </a:r>
            <a:r>
              <a:rPr lang="cs-CZ" dirty="0" err="1" smtClean="0"/>
              <a:t>carini</a:t>
            </a:r>
            <a:r>
              <a:rPr lang="cs-CZ" dirty="0" smtClean="0"/>
              <a:t>)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Terminální bronchopneumonie u </a:t>
            </a:r>
            <a:r>
              <a:rPr lang="cs-CZ" dirty="0" err="1" smtClean="0"/>
              <a:t>nevylečitelně</a:t>
            </a:r>
            <a:r>
              <a:rPr lang="cs-CZ" dirty="0" smtClean="0"/>
              <a:t> nemocných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Ventilátorová pneumonie u pacientů s nutností </a:t>
            </a:r>
            <a:endParaRPr lang="cs-CZ" dirty="0"/>
          </a:p>
        </p:txBody>
      </p:sp>
      <p:sp>
        <p:nvSpPr>
          <p:cNvPr id="5" name="Zástupný symbol pro obsah 5"/>
          <p:cNvSpPr txBox="1">
            <a:spLocks/>
          </p:cNvSpPr>
          <p:nvPr/>
        </p:nvSpPr>
        <p:spPr>
          <a:xfrm>
            <a:off x="436632" y="3356992"/>
            <a:ext cx="3847336" cy="2749201"/>
          </a:xfrm>
          <a:prstGeom prst="rect">
            <a:avLst/>
          </a:prstGeom>
        </p:spPr>
        <p:txBody>
          <a:bodyPr vert="horz" lIns="0" tIns="45720" rIns="0" bIns="45720" rtlCol="0">
            <a:normAutofit fontScale="85000" lnSpcReduction="1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b="1" u="sng" dirty="0" smtClean="0"/>
              <a:t>Aspirační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Vznik při aspiraci žaludečního obsahu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Pokud není léčena časně je riziko abscesů a rozsáhlého postižení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Disponovanou populací pacienti v celkové anestézii, bezvědomí, alkoholici, pacient s </a:t>
            </a:r>
            <a:r>
              <a:rPr lang="cs-CZ" dirty="0" err="1" smtClean="0"/>
              <a:t>gastrooesophageálním</a:t>
            </a:r>
            <a:r>
              <a:rPr lang="cs-CZ" dirty="0" smtClean="0"/>
              <a:t> refluxem, staří pacienti..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Terapie bronchoalveolární </a:t>
            </a:r>
            <a:r>
              <a:rPr lang="cs-CZ" dirty="0" err="1" smtClean="0"/>
              <a:t>laváž</a:t>
            </a:r>
            <a:r>
              <a:rPr lang="cs-CZ" dirty="0" smtClean="0"/>
              <a:t>, ATB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4807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Klinické projevy pneumonie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cs-CZ" dirty="0" smtClean="0"/>
              <a:t> Teplota</a:t>
            </a: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Kašel </a:t>
            </a:r>
            <a:r>
              <a:rPr lang="cs-CZ" dirty="0" smtClean="0"/>
              <a:t>suchý nebo </a:t>
            </a:r>
            <a:r>
              <a:rPr lang="cs-CZ" dirty="0" smtClean="0"/>
              <a:t>vlhký s </a:t>
            </a:r>
            <a:r>
              <a:rPr lang="cs-CZ" dirty="0" smtClean="0"/>
              <a:t>produktivní expektorací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Poslechový </a:t>
            </a:r>
            <a:r>
              <a:rPr lang="cs-CZ" dirty="0" smtClean="0"/>
              <a:t>nález: přízvučné praskoty, tlumené dýchání při výpotku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Zimnice</a:t>
            </a: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Bolesti </a:t>
            </a:r>
            <a:r>
              <a:rPr lang="cs-CZ" dirty="0" smtClean="0"/>
              <a:t>svalů a kloubů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Může </a:t>
            </a:r>
            <a:r>
              <a:rPr lang="cs-CZ" dirty="0" smtClean="0"/>
              <a:t>probíhat i bez větších symptomů zvl. u starších nemocných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Pleurální </a:t>
            </a:r>
            <a:r>
              <a:rPr lang="cs-CZ" dirty="0" smtClean="0"/>
              <a:t>bolest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34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Rozhodnutí o hospitalizaci </a:t>
            </a:r>
            <a:r>
              <a:rPr lang="cs-CZ" dirty="0" smtClean="0"/>
              <a:t>pacienta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Věk nad 60 let (přihlédnutí k biologickému věku)</a:t>
            </a:r>
          </a:p>
          <a:p>
            <a:r>
              <a:rPr lang="cs-CZ" dirty="0" smtClean="0"/>
              <a:t>Dechová frekvence nad 30 dechů/min</a:t>
            </a:r>
          </a:p>
          <a:p>
            <a:r>
              <a:rPr lang="cs-CZ" dirty="0" smtClean="0"/>
              <a:t>Tachykardie nad 140/min</a:t>
            </a:r>
          </a:p>
          <a:p>
            <a:r>
              <a:rPr lang="cs-CZ" dirty="0" smtClean="0"/>
              <a:t>Hypotenze </a:t>
            </a:r>
          </a:p>
          <a:p>
            <a:r>
              <a:rPr lang="cs-CZ" dirty="0" smtClean="0"/>
              <a:t>Respirační insuficience</a:t>
            </a:r>
          </a:p>
          <a:p>
            <a:r>
              <a:rPr lang="cs-CZ" dirty="0" smtClean="0"/>
              <a:t>Rozsah </a:t>
            </a:r>
            <a:r>
              <a:rPr lang="cs-CZ" dirty="0" smtClean="0"/>
              <a:t>postižení </a:t>
            </a:r>
            <a:r>
              <a:rPr lang="cs-CZ" dirty="0" smtClean="0"/>
              <a:t>dle </a:t>
            </a:r>
            <a:r>
              <a:rPr lang="cs-CZ" dirty="0" err="1" smtClean="0"/>
              <a:t>rtg</a:t>
            </a:r>
            <a:r>
              <a:rPr lang="cs-CZ" dirty="0" smtClean="0"/>
              <a:t> snímku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268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7030A0"/>
                </a:solidFill>
              </a:rPr>
              <a:t>Intersticiální plicní procesy</a:t>
            </a:r>
            <a:endParaRPr lang="cs-CZ" dirty="0">
              <a:solidFill>
                <a:srgbClr val="7030A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charset="2"/>
              <a:buChar char="Ø"/>
            </a:pPr>
            <a:r>
              <a:rPr lang="cs-CZ" dirty="0" smtClean="0"/>
              <a:t> </a:t>
            </a:r>
            <a:r>
              <a:rPr lang="cs-CZ" dirty="0" err="1" smtClean="0"/>
              <a:t>Sarkoidosa</a:t>
            </a:r>
            <a:endParaRPr lang="cs-CZ" dirty="0" smtClean="0"/>
          </a:p>
          <a:p>
            <a:pPr>
              <a:buFont typeface="Wingdings" charset="2"/>
              <a:buChar char="Ø"/>
            </a:pPr>
            <a:r>
              <a:rPr lang="cs-CZ" dirty="0" smtClean="0"/>
              <a:t> Kryptogenní </a:t>
            </a:r>
            <a:r>
              <a:rPr lang="cs-CZ" dirty="0" err="1" smtClean="0"/>
              <a:t>fibrotizující</a:t>
            </a:r>
            <a:r>
              <a:rPr lang="cs-CZ" dirty="0" smtClean="0"/>
              <a:t> alveolitis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 Postižení </a:t>
            </a:r>
            <a:r>
              <a:rPr lang="cs-CZ" dirty="0" smtClean="0"/>
              <a:t>plicního </a:t>
            </a:r>
            <a:r>
              <a:rPr lang="cs-CZ" dirty="0" err="1" smtClean="0"/>
              <a:t>intersticia</a:t>
            </a:r>
            <a:r>
              <a:rPr lang="cs-CZ" dirty="0" smtClean="0"/>
              <a:t> v rámci jiných systémových postižení pojiva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 Exogenní </a:t>
            </a:r>
            <a:r>
              <a:rPr lang="cs-CZ" dirty="0" smtClean="0"/>
              <a:t>alergická alveolitis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 Plicní </a:t>
            </a:r>
            <a:r>
              <a:rPr lang="cs-CZ" dirty="0" smtClean="0"/>
              <a:t>vaskulitidy</a:t>
            </a:r>
          </a:p>
          <a:p>
            <a:pPr>
              <a:buFont typeface="Wingdings" charset="2"/>
              <a:buChar char="Ø"/>
            </a:pPr>
            <a:r>
              <a:rPr lang="cs-CZ" dirty="0" smtClean="0"/>
              <a:t> Idiopatická </a:t>
            </a:r>
            <a:r>
              <a:rPr lang="cs-CZ" dirty="0" smtClean="0"/>
              <a:t>plicní </a:t>
            </a:r>
            <a:r>
              <a:rPr lang="cs-CZ" dirty="0" err="1" smtClean="0"/>
              <a:t>hemosiderosa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solidFill>
                  <a:srgbClr val="C00000"/>
                </a:solidFill>
              </a:rPr>
              <a:t>Sarkoidosa</a:t>
            </a:r>
            <a:endParaRPr lang="cs-CZ" dirty="0">
              <a:solidFill>
                <a:srgbClr val="C0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22959" y="1845734"/>
            <a:ext cx="7543801" cy="4319570"/>
          </a:xfrm>
        </p:spPr>
        <p:txBody>
          <a:bodyPr>
            <a:normAutofit fontScale="92500" lnSpcReduction="10000"/>
          </a:bodyPr>
          <a:lstStyle/>
          <a:p>
            <a:pPr>
              <a:buFont typeface="Arial" charset="0"/>
              <a:buChar char="•"/>
            </a:pPr>
            <a:r>
              <a:rPr lang="cs-CZ" dirty="0" smtClean="0"/>
              <a:t> Jde </a:t>
            </a:r>
            <a:r>
              <a:rPr lang="cs-CZ" dirty="0" smtClean="0"/>
              <a:t>o systémové onemocnění charakterizované akumulací aktivovaných T lymfocytů a makrofágů v postižených orgánech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Typická </a:t>
            </a:r>
            <a:r>
              <a:rPr lang="cs-CZ" dirty="0" smtClean="0"/>
              <a:t>je tvorba epiteloidních </a:t>
            </a:r>
            <a:r>
              <a:rPr lang="cs-CZ" dirty="0" err="1" smtClean="0"/>
              <a:t>nekaseifikujících</a:t>
            </a:r>
            <a:r>
              <a:rPr lang="cs-CZ" dirty="0" smtClean="0"/>
              <a:t> granulomů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Hlavně </a:t>
            </a:r>
            <a:r>
              <a:rPr lang="cs-CZ" dirty="0" smtClean="0"/>
              <a:t>postihuje hilové lymfatické uzliny a plíce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Etiologie </a:t>
            </a:r>
            <a:r>
              <a:rPr lang="cs-CZ" dirty="0" smtClean="0"/>
              <a:t>nejasná – obecná reakce na různá agens? 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Plicní </a:t>
            </a:r>
            <a:r>
              <a:rPr lang="cs-CZ" dirty="0" smtClean="0"/>
              <a:t>a mimoplicní </a:t>
            </a:r>
            <a:r>
              <a:rPr lang="cs-CZ" dirty="0" smtClean="0"/>
              <a:t>formy</a:t>
            </a:r>
            <a:endParaRPr lang="cs-CZ" dirty="0" smtClean="0"/>
          </a:p>
          <a:p>
            <a:pPr>
              <a:buFont typeface="Arial" charset="0"/>
              <a:buChar char="•"/>
            </a:pPr>
            <a:r>
              <a:rPr lang="cs-CZ" dirty="0" smtClean="0"/>
              <a:t> Klinický obraz: </a:t>
            </a:r>
          </a:p>
          <a:p>
            <a:pPr lvl="1">
              <a:buFont typeface="Arial" charset="0"/>
              <a:buChar char="•"/>
            </a:pPr>
            <a:r>
              <a:rPr lang="cs-CZ" dirty="0" smtClean="0"/>
              <a:t>Dušnost, Suchý kašel, Bolesti </a:t>
            </a:r>
            <a:r>
              <a:rPr lang="cs-CZ" dirty="0"/>
              <a:t>za </a:t>
            </a:r>
            <a:r>
              <a:rPr lang="cs-CZ" dirty="0" smtClean="0"/>
              <a:t>sternem, </a:t>
            </a:r>
          </a:p>
          <a:p>
            <a:pPr lvl="1">
              <a:buFont typeface="Arial" charset="0"/>
              <a:buChar char="•"/>
            </a:pPr>
            <a:r>
              <a:rPr lang="cs-CZ" dirty="0" err="1" smtClean="0"/>
              <a:t>Löfgrenův</a:t>
            </a:r>
            <a:r>
              <a:rPr lang="cs-CZ" dirty="0" smtClean="0"/>
              <a:t> </a:t>
            </a:r>
            <a:r>
              <a:rPr lang="cs-CZ" dirty="0"/>
              <a:t>syndrom: </a:t>
            </a:r>
            <a:r>
              <a:rPr lang="cs-CZ" dirty="0" err="1"/>
              <a:t>nodózní</a:t>
            </a:r>
            <a:r>
              <a:rPr lang="cs-CZ" dirty="0"/>
              <a:t> erytém, </a:t>
            </a:r>
            <a:r>
              <a:rPr lang="cs-CZ" dirty="0" err="1"/>
              <a:t>arthralgie</a:t>
            </a:r>
            <a:r>
              <a:rPr lang="cs-CZ" dirty="0"/>
              <a:t>, oboustranně zvětšené hilové </a:t>
            </a:r>
            <a:r>
              <a:rPr lang="cs-CZ" dirty="0" smtClean="0"/>
              <a:t>uzliny</a:t>
            </a:r>
          </a:p>
          <a:p>
            <a:pPr>
              <a:buFont typeface="Arial" charset="0"/>
              <a:buChar char="•"/>
            </a:pPr>
            <a:r>
              <a:rPr lang="cs-CZ" dirty="0" smtClean="0"/>
              <a:t> Terapie</a:t>
            </a:r>
            <a:r>
              <a:rPr lang="cs-CZ" dirty="0"/>
              <a:t>: U 2/3 pacientů dochází ke spontánní remisi, léčba je indikovaná u postižení očí, srdce a CNS + při závažné </a:t>
            </a:r>
            <a:r>
              <a:rPr lang="cs-CZ" dirty="0" err="1"/>
              <a:t>hyperkalcémii</a:t>
            </a:r>
            <a:r>
              <a:rPr lang="cs-CZ" dirty="0"/>
              <a:t> - Nasazujeme kortikoidy</a:t>
            </a:r>
          </a:p>
          <a:p>
            <a:pPr>
              <a:buFont typeface="Arial" charset="0"/>
              <a:buChar char="•"/>
            </a:pPr>
            <a:endParaRPr lang="cs-CZ" dirty="0"/>
          </a:p>
          <a:p>
            <a:pPr lvl="1">
              <a:buFont typeface="Arial" charset="0"/>
              <a:buChar char="•"/>
            </a:pPr>
            <a:endParaRPr lang="cs-CZ" dirty="0" smtClean="0"/>
          </a:p>
          <a:p>
            <a:pPr lvl="1">
              <a:buFont typeface="Arial" charset="0"/>
              <a:buChar char="•"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343</TotalTime>
  <Words>1238</Words>
  <Application>Microsoft Macintosh PowerPoint</Application>
  <PresentationFormat>Předvádění na obrazovce (4:3)</PresentationFormat>
  <Paragraphs>185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8" baseType="lpstr">
      <vt:lpstr>Calibri</vt:lpstr>
      <vt:lpstr>Calibri Light</vt:lpstr>
      <vt:lpstr>Courier New</vt:lpstr>
      <vt:lpstr>Mangal</vt:lpstr>
      <vt:lpstr>Wingdings</vt:lpstr>
      <vt:lpstr>Arial</vt:lpstr>
      <vt:lpstr>Retrospektiva</vt:lpstr>
      <vt:lpstr>Pneumologie I.</vt:lpstr>
      <vt:lpstr>Akutní záněty horních cest dýchacích</vt:lpstr>
      <vt:lpstr>Akutní záněty dolních cest dýchacích</vt:lpstr>
      <vt:lpstr>Pneumonie</vt:lpstr>
      <vt:lpstr>Dělení pneumonie dle vzniku</vt:lpstr>
      <vt:lpstr>Klinické projevy pneumonie</vt:lpstr>
      <vt:lpstr>Rozhodnutí o hospitalizaci pacienta</vt:lpstr>
      <vt:lpstr>Intersticiální plicní procesy</vt:lpstr>
      <vt:lpstr>Sarkoidosa</vt:lpstr>
      <vt:lpstr>Kryptogenní fibrotizující alveolitis </vt:lpstr>
      <vt:lpstr>Postižení plicního intersticia v rámci jiných systémových postižení pojiva </vt:lpstr>
      <vt:lpstr>Nádory plic</vt:lpstr>
      <vt:lpstr>Bronchogenní karcinom</vt:lpstr>
      <vt:lpstr>Klasifikace dle biologických vlastností </vt:lpstr>
      <vt:lpstr>Léčba</vt:lpstr>
      <vt:lpstr>Tuberkulosa</vt:lpstr>
      <vt:lpstr>Klasifikace TBC</vt:lpstr>
      <vt:lpstr>Diagnostika TBC</vt:lpstr>
      <vt:lpstr>Obstrukce velkých dýchacích cest</vt:lpstr>
      <vt:lpstr>Pneumothorax</vt:lpstr>
      <vt:lpstr>Hemoptýza </vt:lpstr>
    </vt:vector>
  </TitlesOfParts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Pneumologie II.</dc:title>
  <dc:creator>Robert</dc:creator>
  <cp:lastModifiedBy>Jan Novák</cp:lastModifiedBy>
  <cp:revision>38</cp:revision>
  <dcterms:created xsi:type="dcterms:W3CDTF">2009-09-28T16:27:10Z</dcterms:created>
  <dcterms:modified xsi:type="dcterms:W3CDTF">2020-05-23T12:10:07Z</dcterms:modified>
</cp:coreProperties>
</file>