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8" r:id="rId10"/>
    <p:sldId id="265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4" r:id="rId21"/>
    <p:sldId id="287" r:id="rId22"/>
    <p:sldId id="286" r:id="rId23"/>
    <p:sldId id="285" r:id="rId24"/>
    <p:sldId id="282" r:id="rId25"/>
    <p:sldId id="281" r:id="rId26"/>
    <p:sldId id="283" r:id="rId27"/>
    <p:sldId id="336" r:id="rId28"/>
    <p:sldId id="294" r:id="rId29"/>
    <p:sldId id="295" r:id="rId30"/>
    <p:sldId id="296" r:id="rId31"/>
    <p:sldId id="305" r:id="rId32"/>
    <p:sldId id="303" r:id="rId33"/>
    <p:sldId id="307" r:id="rId34"/>
    <p:sldId id="308" r:id="rId35"/>
    <p:sldId id="310" r:id="rId36"/>
    <p:sldId id="313" r:id="rId37"/>
    <p:sldId id="314" r:id="rId38"/>
    <p:sldId id="317" r:id="rId39"/>
    <p:sldId id="319" r:id="rId40"/>
    <p:sldId id="321" r:id="rId41"/>
    <p:sldId id="324" r:id="rId42"/>
    <p:sldId id="327" r:id="rId43"/>
    <p:sldId id="328" r:id="rId44"/>
    <p:sldId id="329" r:id="rId45"/>
    <p:sldId id="330" r:id="rId46"/>
    <p:sldId id="331" r:id="rId47"/>
    <p:sldId id="333" r:id="rId48"/>
    <p:sldId id="335" r:id="rId49"/>
    <p:sldId id="337" r:id="rId5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0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6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5C7A-333B-44D7-88DC-FE19A546A6F3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028D3-FF86-4655-B896-6760000A5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68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91DD0-5A8B-4F93-B42F-09A636A1E4F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9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=1615&amp;code=05413&amp;bvm=bv.122852650,d.d2s&amp;psig=AFQjCNGxCVJ0DQzAoYKqLp0onu-DsEthWg&amp;ust=1464334225873471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michaela.ryznarova@fnusa.cz" TargetMode="External"/><Relationship Id="rId3" Type="http://schemas.openxmlformats.org/officeDocument/2006/relationships/hyperlink" Target="mailto:marketa.hermanova@fnusa.cz" TargetMode="External"/><Relationship Id="rId7" Type="http://schemas.openxmlformats.org/officeDocument/2006/relationships/hyperlink" Target="mailto:kubelkova.irena@fnbrno.cz" TargetMode="External"/><Relationship Id="rId2" Type="http://schemas.openxmlformats.org/officeDocument/2006/relationships/hyperlink" Target="mailto:Kren.Leos@fnbrno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ylmarova.julie@fnbrno.cz" TargetMode="External"/><Relationship Id="rId5" Type="http://schemas.openxmlformats.org/officeDocument/2006/relationships/hyperlink" Target="mailto:michal.hendrych@fnusa.cz" TargetMode="External"/><Relationship Id="rId4" Type="http://schemas.openxmlformats.org/officeDocument/2006/relationships/hyperlink" Target="mailto:zdenek.bednarik@fnusa.cz" TargetMode="External"/><Relationship Id="rId9" Type="http://schemas.openxmlformats.org/officeDocument/2006/relationships/hyperlink" Target="mailto:Kubes.Vaclav@fnbrno.c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                              + informace k organizaci výuky a zkoušení</a:t>
            </a:r>
          </a:p>
          <a:p>
            <a:endParaRPr lang="cs-CZ" b="1" dirty="0"/>
          </a:p>
          <a:p>
            <a:r>
              <a:rPr lang="cs-CZ" b="1" dirty="0"/>
              <a:t>Zdeněk Bednařík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 cstate="print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 cstate="print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 cstate="print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nemoci/patogenezi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prsu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prsu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7081"/>
            <a:ext cx="2518890" cy="398442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1097280" y="6001228"/>
            <a:ext cx="98961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</a:t>
            </a:r>
            <a:r>
              <a:rPr lang="cs-CZ" b="1" dirty="0"/>
              <a:t>povinně materiály z přednášek z patologie </a:t>
            </a:r>
            <a:r>
              <a:rPr lang="cs-CZ" dirty="0"/>
              <a:t>(budou dostupné v </a:t>
            </a:r>
            <a:r>
              <a:rPr lang="cs-CZ" dirty="0" err="1"/>
              <a:t>is.muni</a:t>
            </a:r>
            <a:r>
              <a:rPr lang="cs-CZ" dirty="0"/>
              <a:t>, učebnice není třeba kupovat)</a:t>
            </a:r>
          </a:p>
          <a:p>
            <a:r>
              <a:rPr lang="cs-CZ" dirty="0"/>
              <a:t>(součástí všech přednášek budou příklady otázek do zkouškového testu, a-d – vždy 1 odpověď správná)  </a:t>
            </a: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9525" y="2032480"/>
            <a:ext cx="2986088" cy="38115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2026518"/>
            <a:ext cx="2675123" cy="38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garanty 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8562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Garanti:</a:t>
            </a:r>
          </a:p>
          <a:p>
            <a:r>
              <a:rPr lang="cs-CZ" dirty="0">
                <a:solidFill>
                  <a:schemeClr val="tx1"/>
                </a:solidFill>
              </a:rPr>
              <a:t>doc. MUDr. Leoš Křen, Ph.D.                        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Kren.Leos@fnbrno.cz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(BHPA021p, BRPA021p, BOPA021p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prof. MUDr. Markéta Hermanová, Ph.D      </a:t>
            </a:r>
            <a:r>
              <a:rPr lang="cs-CZ" dirty="0">
                <a:solidFill>
                  <a:schemeClr val="tx1"/>
                </a:solidFill>
                <a:hlinkClick r:id="rId3"/>
              </a:rPr>
              <a:t>marketa.hermanova@fnusa.cz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 (BKPA021p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MUDr. Zdeněk Bednařík                                 </a:t>
            </a:r>
            <a:r>
              <a:rPr lang="cs-CZ" dirty="0">
                <a:solidFill>
                  <a:schemeClr val="tx1"/>
                </a:solidFill>
                <a:hlinkClick r:id="rId4"/>
              </a:rPr>
              <a:t>zdenek.bednarik@fnusa.cz</a:t>
            </a: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MUDr. Michal Hendrych                                 </a:t>
            </a:r>
            <a:r>
              <a:rPr lang="cs-CZ" dirty="0" smtClean="0">
                <a:solidFill>
                  <a:schemeClr val="tx1"/>
                </a:solidFill>
                <a:hlinkClick r:id="rId5"/>
              </a:rPr>
              <a:t>michal.hendrych@fnusa.cz</a:t>
            </a:r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MUDr. Julie Hylmarová		   </a:t>
            </a:r>
            <a:r>
              <a:rPr lang="cs-CZ" dirty="0" smtClean="0">
                <a:solidFill>
                  <a:schemeClr val="tx1"/>
                </a:solidFill>
                <a:hlinkClick r:id="rId6"/>
              </a:rPr>
              <a:t>hylmarova.julie@fnbrno.cz</a:t>
            </a: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MUDr. </a:t>
            </a:r>
            <a:r>
              <a:rPr lang="cs-CZ" dirty="0" smtClean="0">
                <a:solidFill>
                  <a:schemeClr val="tx1"/>
                </a:solidFill>
              </a:rPr>
              <a:t>Irena Kubelková</a:t>
            </a:r>
            <a:r>
              <a:rPr lang="cs-CZ" dirty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 smtClean="0">
                <a:solidFill>
                  <a:schemeClr val="tx1"/>
                </a:solidFill>
                <a:hlinkClick r:id="rId7"/>
              </a:rPr>
              <a:t>kubelkova.irena@fnbrno.cz</a:t>
            </a: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MUDr. Michaela Rýznarová                           </a:t>
            </a:r>
            <a:r>
              <a:rPr lang="cs-CZ" dirty="0" smtClean="0">
                <a:solidFill>
                  <a:schemeClr val="tx1"/>
                </a:solidFill>
                <a:hlinkClick r:id="rId8"/>
              </a:rPr>
              <a:t>michaela.ryznarova@fnusa.cz</a:t>
            </a:r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MUDr. Jakub Vlažný 		   </a:t>
            </a:r>
            <a:r>
              <a:rPr lang="cs-CZ" dirty="0" smtClean="0">
                <a:solidFill>
                  <a:schemeClr val="tx1"/>
                </a:solidFill>
                <a:hlinkClick r:id="rId9"/>
              </a:rPr>
              <a:t>vlazny.jakub@fnbrno.cz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u="sng" dirty="0">
              <a:solidFill>
                <a:srgbClr val="0070C0"/>
              </a:solidFill>
            </a:endParaRPr>
          </a:p>
          <a:p>
            <a:endParaRPr lang="cs-CZ" u="sng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Zkouškový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- 28 otázek (z každého okruhu vždy 10 otázek, přednášky; každá přednáška bude obsahovat na závěr seznam otázek pro zkouškový test, bez odpovědí…)</a:t>
            </a:r>
          </a:p>
          <a:p>
            <a:r>
              <a:rPr lang="cs-CZ" dirty="0"/>
              <a:t>- varianty odpovědí a-d, vždy 1 správně</a:t>
            </a:r>
          </a:p>
          <a:p>
            <a:r>
              <a:rPr lang="cs-CZ" dirty="0"/>
              <a:t>- pro úspěšné absolvování nutná 60 % úspěšnost </a:t>
            </a:r>
          </a:p>
          <a:p>
            <a:r>
              <a:rPr lang="cs-CZ" dirty="0"/>
              <a:t>- budou vypsány 4 termíny v průběhu měsíce června </a:t>
            </a:r>
          </a:p>
          <a:p>
            <a:r>
              <a:rPr lang="cs-CZ" dirty="0"/>
              <a:t>- místo konání zkouškových testů</a:t>
            </a:r>
          </a:p>
          <a:p>
            <a:r>
              <a:rPr lang="cs-CZ" dirty="0"/>
              <a:t>  2 ve FNB (výukové místnosti v suterénu Ústavu patologie, v suterénu)</a:t>
            </a:r>
          </a:p>
          <a:p>
            <a:r>
              <a:rPr lang="cs-CZ" dirty="0"/>
              <a:t>  2 ve FNUSA (v posluchárně I. ústavu patologie, v přízemí)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102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Charakteristika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6265" y="1763486"/>
            <a:ext cx="10058400" cy="43505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Etiologie</a:t>
            </a:r>
            <a:r>
              <a:rPr lang="cs-CZ" dirty="0"/>
              <a:t> (příčiny: genetické, multifaktoriální, environmentální)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Patogeneze</a:t>
            </a:r>
            <a:r>
              <a:rPr lang="cs-CZ" dirty="0"/>
              <a:t> (mechanismy: zánět, degenerace, karcinogeneze, imunitní reakce)</a:t>
            </a:r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Patologická  a klinická manifestace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     (morfologická, funkční a klinická)</a:t>
            </a:r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</a:t>
            </a:r>
            <a:r>
              <a:rPr lang="cs-CZ" b="1" dirty="0"/>
              <a:t>Komplikace a následky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Prognóza 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 Epidemiologie </a:t>
            </a:r>
            <a:r>
              <a:rPr lang="cs-CZ" dirty="0"/>
              <a:t>(incidence,  rozložení v populaci)</a:t>
            </a:r>
          </a:p>
        </p:txBody>
      </p:sp>
    </p:spTree>
    <p:extLst>
      <p:ext uri="{BB962C8B-B14F-4D97-AF65-F5344CB8AC3E}">
        <p14:creationId xmlns:p14="http://schemas.microsoft.com/office/powerpoint/2010/main" val="243034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Nomenklatura</a:t>
            </a:r>
            <a:r>
              <a:rPr lang="cs-CZ" sz="4000" dirty="0"/>
              <a:t> </a:t>
            </a:r>
            <a:r>
              <a:rPr lang="cs-CZ" sz="4000" b="1" dirty="0"/>
              <a:t>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Primární a sekundární</a:t>
            </a:r>
          </a:p>
          <a:p>
            <a:pPr>
              <a:buFontTx/>
              <a:buChar char="-"/>
              <a:defRPr/>
            </a:pPr>
            <a:r>
              <a:rPr lang="cs-CZ" b="1" dirty="0"/>
              <a:t>Primární:  </a:t>
            </a:r>
            <a:r>
              <a:rPr lang="cs-CZ" dirty="0"/>
              <a:t> bez jasné příčiny (esenciální, idiopatická, kryptogenní)</a:t>
            </a:r>
          </a:p>
          <a:p>
            <a:pPr>
              <a:buFontTx/>
              <a:buChar char="-"/>
              <a:defRPr/>
            </a:pPr>
            <a:r>
              <a:rPr lang="cs-CZ" b="1" dirty="0"/>
              <a:t>sekundární:</a:t>
            </a:r>
            <a:r>
              <a:rPr lang="cs-CZ" dirty="0"/>
              <a:t> komplikace a manifestace  základního onemocnění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Akutní, subakutní and chronický</a:t>
            </a: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vyjadřuje dynamiku onemocnění</a:t>
            </a:r>
          </a:p>
          <a:p>
            <a:pPr>
              <a:buFontTx/>
              <a:buChar char="-"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Benigní a maligní</a:t>
            </a:r>
          </a:p>
          <a:p>
            <a:pPr>
              <a:buFontTx/>
              <a:buChar char="-"/>
              <a:defRPr/>
            </a:pPr>
            <a:r>
              <a:rPr lang="cs-CZ" dirty="0"/>
              <a:t>Popisuje povahu  a pravděpodobný průběh onemocnění</a:t>
            </a:r>
          </a:p>
          <a:p>
            <a:pPr>
              <a:buFontTx/>
              <a:buChar char="-"/>
              <a:defRPr/>
            </a:pPr>
            <a:r>
              <a:rPr lang="cs-CZ" dirty="0"/>
              <a:t>Benigní tumory x maligní tumory</a:t>
            </a:r>
          </a:p>
          <a:p>
            <a:pPr>
              <a:buFontTx/>
              <a:buChar char="-"/>
              <a:defRPr/>
            </a:pPr>
            <a:r>
              <a:rPr lang="cs-CZ" dirty="0"/>
              <a:t>benigní hypertenze x maligní hypertenze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24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95680" y="257574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předpony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93024"/>
              </p:ext>
            </p:extLst>
          </p:nvPr>
        </p:nvGraphicFramePr>
        <p:xfrm>
          <a:off x="1096963" y="1846263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předpona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Ana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Absence, chybění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anaplázie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Dys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Nepravidelný, rozrušený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dysplázie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Hyper-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Zvýšený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 oproti</a:t>
                      </a:r>
                      <a:r>
                        <a:rPr lang="cs-CZ" baseline="0" dirty="0"/>
                        <a:t> normě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hyperthyreoidismus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Hypo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Snížený oproti normě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hypothyreoidismus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Změna</a:t>
                      </a:r>
                      <a:r>
                        <a:rPr lang="cs-CZ" baseline="0" dirty="0"/>
                        <a:t> stavu v druhý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metaplázie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Neo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Novotvorba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neoplázie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neovaskularizace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961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</a:rPr>
              <a:t>přípony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44565"/>
              </p:ext>
            </p:extLst>
          </p:nvPr>
        </p:nvGraphicFramePr>
        <p:xfrm>
          <a:off x="1262745" y="1964266"/>
          <a:ext cx="8948055" cy="339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přípona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Zánět, zánětlivý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appendicitis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adenom, karcinom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6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penia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Ztráta, úbytek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trombocytopenia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cytosis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Vzestup 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leukocytosis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95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ectasia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dilatace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bronchoectasia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plasia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Porucha </a:t>
                      </a:r>
                      <a:r>
                        <a:rPr lang="cs-CZ" baseline="0" dirty="0"/>
                        <a:t> růstu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Hyper-, </a:t>
                      </a:r>
                      <a:r>
                        <a:rPr lang="cs-CZ" dirty="0" err="1"/>
                        <a:t>hypoplasia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308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48168"/>
              </p:ext>
            </p:extLst>
          </p:nvPr>
        </p:nvGraphicFramePr>
        <p:xfrm>
          <a:off x="11970" y="0"/>
          <a:ext cx="12167330" cy="705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83">
                  <a:extLst>
                    <a:ext uri="{9D8B030D-6E8A-4147-A177-3AD203B41FA5}">
                      <a16:colId xmlns:a16="http://schemas.microsoft.com/office/drawing/2014/main" val="727862676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val="489762491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val="3986224220"/>
                    </a:ext>
                  </a:extLst>
                </a:gridCol>
                <a:gridCol w="5449053">
                  <a:extLst>
                    <a:ext uri="{9D8B030D-6E8A-4147-A177-3AD203B41FA5}">
                      <a16:colId xmlns:a16="http://schemas.microsoft.com/office/drawing/2014/main" val="1334083513"/>
                    </a:ext>
                  </a:extLst>
                </a:gridCol>
              </a:tblGrid>
              <a:tr h="797794">
                <a:tc gridSpan="4">
                  <a:txBody>
                    <a:bodyPr/>
                    <a:lstStyle/>
                    <a:p>
                      <a:pPr algn="ctr"/>
                      <a:r>
                        <a:rPr lang="cs-CZ" sz="1800" b="1" baseline="0" dirty="0"/>
                        <a:t>Obecná  klasifikace nemocí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79714"/>
                  </a:ext>
                </a:extLst>
              </a:tr>
              <a:tr h="351983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Základní</a:t>
                      </a:r>
                      <a:r>
                        <a:rPr lang="cs-CZ" sz="1400" b="1" baseline="0" dirty="0"/>
                        <a:t> rozdělení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Patogenetická</a:t>
                      </a:r>
                      <a:r>
                        <a:rPr lang="cs-CZ" sz="1400" b="1" baseline="0" dirty="0"/>
                        <a:t> klasifikace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Podtypy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Příklad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4154796131"/>
                  </a:ext>
                </a:extLst>
              </a:tr>
              <a:tr h="351983">
                <a:tc rowSpan="4">
                  <a:txBody>
                    <a:bodyPr/>
                    <a:lstStyle/>
                    <a:p>
                      <a:pPr algn="l"/>
                      <a:r>
                        <a:rPr lang="cs-CZ" sz="1800" b="1" dirty="0" err="1"/>
                        <a:t>kongenitalní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Genetická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dědičnost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Cystic</a:t>
                      </a:r>
                      <a:r>
                        <a:rPr lang="cs-CZ" sz="1400" b="1" dirty="0"/>
                        <a:t> </a:t>
                      </a:r>
                      <a:r>
                        <a:rPr lang="cs-CZ" sz="1400" b="1" dirty="0" err="1"/>
                        <a:t>fibrosis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4707258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spontánní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Downův syndrom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90261079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Nongenetická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Environmentální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Rubella-assoc</a:t>
                      </a:r>
                      <a:r>
                        <a:rPr lang="cs-CZ" sz="1400" b="1" dirty="0"/>
                        <a:t>. malformace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260800618"/>
                  </a:ext>
                </a:extLst>
              </a:tr>
              <a:tr h="457186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Náhodný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Poškození mozku způsobená hypoxií při narození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94735564"/>
                  </a:ext>
                </a:extLst>
              </a:tr>
              <a:tr h="351983">
                <a:tc rowSpan="12">
                  <a:txBody>
                    <a:bodyPr/>
                    <a:lstStyle/>
                    <a:p>
                      <a:pPr algn="l"/>
                      <a:r>
                        <a:rPr lang="cs-CZ" sz="1800" b="1" dirty="0"/>
                        <a:t>získané</a:t>
                      </a:r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Zánět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Akutní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Akutní apendicitis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142547389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Chronický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Tuberkulóza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34670810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Porucha</a:t>
                      </a:r>
                      <a:r>
                        <a:rPr lang="cs-CZ" sz="1600" b="1" baseline="0" dirty="0"/>
                        <a:t> růstu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Neoplastická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Karcinom</a:t>
                      </a:r>
                      <a:r>
                        <a:rPr lang="cs-CZ" sz="1400" b="1" baseline="0" dirty="0"/>
                        <a:t> plic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840116517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Non-</a:t>
                      </a:r>
                      <a:r>
                        <a:rPr lang="cs-CZ" sz="1400" b="1" dirty="0" err="1"/>
                        <a:t>neoplastická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Prostatická</a:t>
                      </a:r>
                      <a:r>
                        <a:rPr lang="cs-CZ" sz="1400" b="1" baseline="0" dirty="0"/>
                        <a:t> hyperplazie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837151901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Zranění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Kinetická energie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Zlomenina</a:t>
                      </a:r>
                      <a:r>
                        <a:rPr lang="cs-CZ" sz="1400" b="1" baseline="0" dirty="0"/>
                        <a:t> kosti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5020525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Chemická,</a:t>
                      </a:r>
                      <a:r>
                        <a:rPr lang="cs-CZ" sz="1400" b="1" baseline="0" dirty="0"/>
                        <a:t> atd.</a:t>
                      </a:r>
                      <a:r>
                        <a:rPr lang="cs-CZ" sz="1400" b="1" dirty="0"/>
                        <a:t>,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Gastrická ulcerace indukovaná</a:t>
                      </a:r>
                      <a:r>
                        <a:rPr lang="cs-CZ" sz="1400" b="1" baseline="0" dirty="0"/>
                        <a:t>  nesteroidními antiflogistiky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01214779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Hemodynamické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Šok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Hemoragický šok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416213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Okluzivní</a:t>
                      </a:r>
                      <a:r>
                        <a:rPr lang="cs-CZ" sz="1400" b="1" baseline="0" dirty="0"/>
                        <a:t> léze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Ischemická</a:t>
                      </a:r>
                      <a:r>
                        <a:rPr lang="cs-CZ" sz="1400" b="1" baseline="0" dirty="0"/>
                        <a:t> nemoc srdeční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85480704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Porucha</a:t>
                      </a:r>
                      <a:r>
                        <a:rPr lang="cs-CZ" sz="1600" b="1" baseline="0" dirty="0"/>
                        <a:t> imunity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Imunodeficience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AIDS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274114003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Autoimunitní</a:t>
                      </a:r>
                      <a:r>
                        <a:rPr lang="cs-CZ" sz="1400" b="1" baseline="0" dirty="0"/>
                        <a:t> onemocnění, alergie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Autoimunitní</a:t>
                      </a:r>
                      <a:r>
                        <a:rPr lang="cs-CZ" sz="1400" b="1" baseline="0" dirty="0"/>
                        <a:t> </a:t>
                      </a:r>
                      <a:r>
                        <a:rPr lang="cs-CZ" sz="1400" b="1" dirty="0" err="1"/>
                        <a:t>thyreoiditis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6677515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Metabolické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Diabetes </a:t>
                      </a:r>
                      <a:r>
                        <a:rPr lang="cs-CZ" sz="1400" b="1" dirty="0" err="1"/>
                        <a:t>mellitus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057387495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Degenerativní</a:t>
                      </a:r>
                    </a:p>
                  </a:txBody>
                  <a:tcPr marL="91441" marR="91441" marT="45713" marB="4571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Osteoarthritis</a:t>
                      </a:r>
                      <a:endParaRPr lang="cs-CZ" sz="12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77516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7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Příčiny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Genetické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Dědičné nebo prenatálně získané genové defekty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Multifaktoriální</a:t>
            </a:r>
          </a:p>
          <a:p>
            <a:pPr marL="0" indent="0">
              <a:buNone/>
              <a:defRPr/>
            </a:pPr>
            <a:r>
              <a:rPr lang="cs-CZ" sz="2400" dirty="0">
                <a:solidFill>
                  <a:srgbClr val="FFC000"/>
                </a:solidFill>
              </a:rPr>
              <a:t>-</a:t>
            </a:r>
            <a:r>
              <a:rPr lang="cs-CZ" sz="2400" dirty="0"/>
              <a:t>Interakce mezi genetickými  a environmentálními  faktory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Environmentální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bez podílu genetické příčiny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012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9053"/>
              </p:ext>
            </p:extLst>
          </p:nvPr>
        </p:nvGraphicFramePr>
        <p:xfrm>
          <a:off x="2684463" y="1439863"/>
          <a:ext cx="6096000" cy="390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776">
                <a:tc>
                  <a:txBody>
                    <a:bodyPr/>
                    <a:lstStyle/>
                    <a:p>
                      <a:r>
                        <a:rPr lang="cs-CZ" sz="1800" dirty="0"/>
                        <a:t>Genetické faktory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Environmentální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dirty="0"/>
                        <a:t>faktory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887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3130550" y="2382838"/>
            <a:ext cx="1770036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Cystická fibróza</a:t>
            </a:r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4708525" y="3391964"/>
            <a:ext cx="1160463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Diabetes</a:t>
            </a:r>
          </a:p>
        </p:txBody>
      </p:sp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5036457" y="3981450"/>
            <a:ext cx="211908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Karcinom prsu</a:t>
            </a:r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5689601" y="4637088"/>
            <a:ext cx="27686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Traumatické poranění hlavy</a:t>
            </a:r>
          </a:p>
        </p:txBody>
      </p:sp>
    </p:spTree>
    <p:extLst>
      <p:ext uri="{BB962C8B-B14F-4D97-AF65-F5344CB8AC3E}">
        <p14:creationId xmlns:p14="http://schemas.microsoft.com/office/powerpoint/2010/main" val="4106227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32228" y="2491695"/>
            <a:ext cx="11654971" cy="10933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                  Obecná patologie</a:t>
            </a:r>
          </a:p>
        </p:txBody>
      </p:sp>
    </p:spTree>
    <p:extLst>
      <p:ext uri="{BB962C8B-B14F-4D97-AF65-F5344CB8AC3E}">
        <p14:creationId xmlns:p14="http://schemas.microsoft.com/office/powerpoint/2010/main" val="3766568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3963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      Mechanismy buněčné smrti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40229" y="1959429"/>
            <a:ext cx="10798628" cy="3851502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Nekróza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600" b="1" dirty="0" err="1">
                <a:solidFill>
                  <a:schemeClr val="tx1"/>
                </a:solidFill>
              </a:rPr>
              <a:t>Apoptóza</a:t>
            </a:r>
            <a:endParaRPr lang="cs-CZ" sz="26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437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74172"/>
            <a:ext cx="12192000" cy="15625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     Nekróza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4114" y="1930400"/>
            <a:ext cx="11567886" cy="3938588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Odumření tkáně  (intravitální –během života)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Vyvolává zánětlivou odpověď a reparativní změny.</a:t>
            </a:r>
          </a:p>
          <a:p>
            <a:pPr marL="0" indent="0"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Příčina: ischemie, trauma, poruchy metabolismu.</a:t>
            </a:r>
          </a:p>
          <a:p>
            <a:pPr marL="0" indent="0">
              <a:defRPr/>
            </a:pPr>
            <a:r>
              <a:rPr lang="cs-CZ" dirty="0"/>
              <a:t> </a:t>
            </a:r>
          </a:p>
        </p:txBody>
      </p:sp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1329267" y="4394655"/>
            <a:ext cx="6373091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Infarkt = ischemická nekróza.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Ischemie = porucha </a:t>
            </a:r>
            <a:r>
              <a:rPr lang="cs-CZ" altLang="cs-CZ" sz="2400" b="1" dirty="0" err="1"/>
              <a:t>perfúze</a:t>
            </a:r>
            <a:r>
              <a:rPr lang="cs-CZ" altLang="cs-CZ" sz="2400" b="1" dirty="0"/>
              <a:t> - následná hypoxie</a:t>
            </a:r>
          </a:p>
        </p:txBody>
      </p:sp>
    </p:spTree>
    <p:extLst>
      <p:ext uri="{BB962C8B-B14F-4D97-AF65-F5344CB8AC3E}">
        <p14:creationId xmlns:p14="http://schemas.microsoft.com/office/powerpoint/2010/main" val="640881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437" y="0"/>
            <a:ext cx="10033363" cy="16836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Typy nekrózy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chemeClr val="tx1"/>
                </a:solidFill>
              </a:rPr>
              <a:t> Koagulační</a:t>
            </a:r>
          </a:p>
          <a:p>
            <a:pPr>
              <a:buFontTx/>
              <a:buChar char="-"/>
              <a:defRPr/>
            </a:pPr>
            <a:r>
              <a:rPr lang="cs-CZ" dirty="0"/>
              <a:t>V parenchymových orgánech s vysokým obsahem bílkovin</a:t>
            </a:r>
            <a:r>
              <a:rPr lang="cs-CZ" sz="2000" dirty="0"/>
              <a:t> (srdce, ledviny, játra)</a:t>
            </a:r>
          </a:p>
          <a:p>
            <a:pPr>
              <a:buFontTx/>
              <a:buChar char="-"/>
              <a:defRPr/>
            </a:pPr>
            <a:r>
              <a:rPr lang="cs-CZ" dirty="0"/>
              <a:t>Příčinou je ischemie </a:t>
            </a:r>
            <a:r>
              <a:rPr lang="cs-CZ" sz="2000" dirty="0"/>
              <a:t>( porucha krevního zásobení))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</a:rPr>
              <a:t>Kolikvační</a:t>
            </a:r>
          </a:p>
          <a:p>
            <a:pPr>
              <a:buFontTx/>
              <a:buChar char="-"/>
              <a:defRPr/>
            </a:pPr>
            <a:r>
              <a:rPr lang="cs-CZ" dirty="0"/>
              <a:t>V mozku </a:t>
            </a:r>
            <a:r>
              <a:rPr lang="cs-CZ" sz="2000" dirty="0"/>
              <a:t>(obecně orgány s vysokým </a:t>
            </a:r>
            <a:r>
              <a:rPr lang="cs-CZ" dirty="0"/>
              <a:t>obsahem lipidů),  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Příčinou je  většinou ischemie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Kaseózní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Při TBC a některých mykotických infekcích.</a:t>
            </a: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972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Typy nekrózy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914" y="1785257"/>
            <a:ext cx="10226766" cy="408383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Gangréna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Hnilobná nekróza (způsobená některými bakteriemi (clostridia)</a:t>
            </a:r>
            <a:endParaRPr lang="cs-CZ" sz="28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Tuková nekróza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trauma tukové tkáně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Enzymatická </a:t>
            </a:r>
            <a:r>
              <a:rPr lang="cs-CZ" sz="1900" dirty="0" err="1"/>
              <a:t>lýza</a:t>
            </a:r>
            <a:r>
              <a:rPr lang="cs-CZ" sz="1900" dirty="0"/>
              <a:t> tukové tkáně uvolněnou  lipázou (při akutní pankreatitidě)</a:t>
            </a:r>
            <a:endParaRPr lang="cs-CZ" sz="28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97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10608733" cy="692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ea typeface="ＭＳ Ｐゴシック" charset="-128"/>
              </a:rPr>
              <a:t>  </a:t>
            </a:r>
            <a:r>
              <a:rPr lang="cs-CZ" sz="4000" b="1" dirty="0">
                <a:solidFill>
                  <a:schemeClr val="tx1"/>
                </a:solidFill>
                <a:ea typeface="ＭＳ Ｐゴシック" charset="-128"/>
              </a:rPr>
              <a:t>Koagulační nekróza –infarkt myokardu</a:t>
            </a:r>
          </a:p>
        </p:txBody>
      </p:sp>
      <p:pic>
        <p:nvPicPr>
          <p:cNvPr id="33795" name="Picture 7" descr="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271" y="1885409"/>
            <a:ext cx="9258300" cy="4313145"/>
          </a:xfrm>
        </p:spPr>
      </p:pic>
    </p:spTree>
    <p:extLst>
      <p:ext uri="{BB962C8B-B14F-4D97-AF65-F5344CB8AC3E}">
        <p14:creationId xmlns:p14="http://schemas.microsoft.com/office/powerpoint/2010/main" val="303449126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Hojení nekrózy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1600" b="1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zánětlivá reakce – zánětlivý infiltrát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	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neutrofily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, histiocyty….. 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lymphocyty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)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+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tvorba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 nespecifické granulační tkáně (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fibroblasty, angiogeneze)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 → →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maturace ve 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fibrozní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 tkáň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→ </a:t>
            </a:r>
          </a:p>
          <a:p>
            <a:pPr>
              <a:buFont typeface="Wingdings" pitchFamily="2" charset="2"/>
              <a:buNone/>
            </a:pPr>
            <a:endParaRPr lang="cs-CZ" altLang="cs-CZ" b="1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jizva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(do 6 týdnů) + možné druhotné změny (dystrofická kalcifikace)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pseudocysta</a:t>
            </a:r>
            <a:r>
              <a:rPr lang="cs-CZ" altLang="cs-CZ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kolikvace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 nekrotické tkáně)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985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 err="1">
                <a:solidFill>
                  <a:schemeClr val="tx1"/>
                </a:solidFill>
              </a:rPr>
              <a:t>Apoptóza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Programovaná smrt buňky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Energeticky závislý proces eliminace / odstranění nežádoucích buněk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Fyziologická i patologická.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Zapojena do morfogeneze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Snížená </a:t>
            </a:r>
            <a:r>
              <a:rPr lang="cs-CZ" dirty="0" err="1"/>
              <a:t>apoptóza</a:t>
            </a:r>
            <a:r>
              <a:rPr lang="cs-CZ" dirty="0"/>
              <a:t> v </a:t>
            </a:r>
            <a:r>
              <a:rPr lang="cs-CZ" dirty="0" err="1"/>
              <a:t>neopláziích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Zvýšená </a:t>
            </a:r>
            <a:r>
              <a:rPr lang="cs-CZ" dirty="0" err="1"/>
              <a:t>apoptóza</a:t>
            </a:r>
            <a:r>
              <a:rPr lang="cs-CZ" dirty="0"/>
              <a:t>  vede k nadměrné ztrátě buněk (např. u atrofie)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</a:t>
            </a:r>
            <a:r>
              <a:rPr lang="cs-CZ" dirty="0" err="1"/>
              <a:t>Apoptóza</a:t>
            </a:r>
            <a:r>
              <a:rPr lang="cs-CZ" dirty="0"/>
              <a:t> je bez zánětlivé odpovědi</a:t>
            </a:r>
          </a:p>
        </p:txBody>
      </p:sp>
    </p:spTree>
    <p:extLst>
      <p:ext uri="{BB962C8B-B14F-4D97-AF65-F5344CB8AC3E}">
        <p14:creationId xmlns:p14="http://schemas.microsoft.com/office/powerpoint/2010/main" val="4091680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82765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fyziologická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97280" y="1903791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embryogeneze </a:t>
            </a:r>
            <a:r>
              <a:rPr lang="cs-CZ" altLang="cs-CZ" sz="1900" dirty="0">
                <a:ea typeface="ＭＳ Ｐゴシック" panose="020B0600070205080204" pitchFamily="34" charset="-128"/>
              </a:rPr>
              <a:t>(morfogenetická, histogenetická, fylogenetická)</a:t>
            </a:r>
          </a:p>
          <a:p>
            <a:pPr>
              <a:defRPr/>
            </a:pPr>
            <a:r>
              <a:rPr lang="cs-CZ" altLang="cs-CZ" sz="19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- Fyziologická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hormon-dependentní involuce</a:t>
            </a: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rozpad endometria během menstruačního cyklu </a:t>
            </a: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involuce prostaty po kastraci</a:t>
            </a: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obranné mechanismy během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imunitní odpovědi </a:t>
            </a: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zánik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neutrofilů</a:t>
            </a:r>
            <a:r>
              <a:rPr lang="cs-CZ" altLang="cs-CZ" sz="1900" dirty="0">
                <a:ea typeface="ＭＳ Ｐゴシック" panose="020B0600070205080204" pitchFamily="34" charset="-128"/>
              </a:rPr>
              <a:t> v akutní zánětlivé odpovědi</a:t>
            </a: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eliminace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self-reactive</a:t>
            </a:r>
            <a:r>
              <a:rPr lang="cs-CZ" altLang="cs-CZ" sz="1900" dirty="0">
                <a:ea typeface="ＭＳ Ｐゴシック" panose="020B0600070205080204" pitchFamily="34" charset="-128"/>
              </a:rPr>
              <a:t> T-lymfocytů během jejich zrání v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thymu</a:t>
            </a:r>
            <a:r>
              <a:rPr lang="cs-CZ" altLang="cs-CZ" sz="1900" dirty="0">
                <a:ea typeface="ＭＳ Ｐゴシック" panose="020B0600070205080204" pitchFamily="34" charset="-128"/>
              </a:rPr>
              <a:t> (= brzlík). </a:t>
            </a:r>
          </a:p>
          <a:p>
            <a:pPr lvl="1">
              <a:defRPr/>
            </a:pPr>
            <a:endParaRPr lang="cs-CZ" altLang="cs-CZ" sz="19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eliminace poškozených buněk</a:t>
            </a:r>
          </a:p>
          <a:p>
            <a:pPr>
              <a:defRPr/>
            </a:pP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během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stárnutí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721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v patologických 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patologická inhibice </a:t>
            </a:r>
            <a:r>
              <a:rPr lang="cs-CZ" altLang="cs-CZ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tumory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folikulární lymfom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>
                <a:ea typeface="ＭＳ Ｐゴシック" panose="020B0600070205080204" pitchFamily="34" charset="-128"/>
              </a:rPr>
              <a:t>mammární</a:t>
            </a:r>
            <a:r>
              <a:rPr lang="cs-CZ" altLang="cs-CZ" sz="1800" dirty="0">
                <a:ea typeface="ＭＳ Ｐゴシック" panose="020B0600070205080204" pitchFamily="34" charset="-128"/>
              </a:rPr>
              <a:t> karcinom, prostatický karcinom, karcinomy s mutací p53 genu)</a:t>
            </a: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autoimunitní choroby 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SLE</a:t>
            </a: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infekce</a:t>
            </a:r>
          </a:p>
          <a:p>
            <a:pPr lvl="3">
              <a:defRPr/>
            </a:pPr>
            <a:r>
              <a:rPr lang="cs-CZ" altLang="cs-CZ" sz="1800" i="1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>
                <a:ea typeface="ＭＳ Ｐゴシック" panose="020B0600070205080204" pitchFamily="34" charset="-128"/>
              </a:rPr>
              <a:t>herpes simplex virus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>
                <a:ea typeface="ＭＳ Ｐゴシック" panose="020B0600070205080204" pitchFamily="34" charset="-128"/>
              </a:rPr>
              <a:t>poxvirus</a:t>
            </a: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TBC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479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737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v patologických 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patologická indukce </a:t>
            </a:r>
            <a:r>
              <a:rPr lang="cs-CZ" altLang="cs-CZ" b="1" dirty="0" err="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AIDS</a:t>
            </a:r>
          </a:p>
          <a:p>
            <a:pPr lvl="1">
              <a:defRPr/>
            </a:pPr>
            <a:endParaRPr lang="cs-CZ" altLang="cs-CZ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neurodegenerativní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 onemocnění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m. Alzheimer, m. Parkinson, ALS </a:t>
            </a:r>
          </a:p>
          <a:p>
            <a:pPr lvl="2">
              <a:defRPr/>
            </a:pPr>
            <a:endParaRPr lang="cs-CZ" altLang="cs-CZ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myelodysplastický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 syndrom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aplastická anemie</a:t>
            </a:r>
          </a:p>
          <a:p>
            <a:pPr lvl="2">
              <a:buFont typeface="Arial" panose="020B0604020202020204" pitchFamily="34" charset="0"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ischemické poškození 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akutní infarkt myokardu</a:t>
            </a:r>
          </a:p>
          <a:p>
            <a:pPr lvl="1">
              <a:defRPr/>
            </a:pPr>
            <a:endParaRPr lang="cs-CZ" altLang="cs-CZ" dirty="0">
              <a:solidFill>
                <a:srgbClr val="FF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816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766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Atrofie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/>
              <a:t>Zmenšení normálně vyvinutého orgánu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Redukce velikosti buněk (</a:t>
            </a:r>
            <a:r>
              <a:rPr lang="cs-CZ" sz="2400" b="1" dirty="0"/>
              <a:t>prostá atrofie</a:t>
            </a:r>
            <a:r>
              <a:rPr lang="cs-CZ" dirty="0"/>
              <a:t>) nebo počtu buněk  (</a:t>
            </a:r>
            <a:r>
              <a:rPr lang="cs-CZ" sz="2400" b="1" dirty="0"/>
              <a:t>numerická atrofie</a:t>
            </a:r>
            <a:r>
              <a:rPr lang="cs-CZ" dirty="0"/>
              <a:t>) nebo obojí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cs-CZ" dirty="0"/>
              <a:t> Může být </a:t>
            </a:r>
            <a:r>
              <a:rPr lang="cs-CZ" sz="2400" b="1" dirty="0"/>
              <a:t>fyziologická</a:t>
            </a:r>
            <a:r>
              <a:rPr lang="cs-CZ" dirty="0"/>
              <a:t> (např. post-menopauzální atrofie dělohy)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b="1" dirty="0"/>
              <a:t>Patologická </a:t>
            </a:r>
            <a:r>
              <a:rPr lang="cs-CZ" dirty="0"/>
              <a:t>atrofie způsobená sníženou funkcí, ztrátou inervace, sníženou dodávkou krve  a kyslíku, poruchou výživy, nebo hormonální nedostatečností,…….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3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59" y="274638"/>
            <a:ext cx="12194359" cy="947556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     </a:t>
            </a:r>
            <a:r>
              <a:rPr lang="cs-CZ" sz="4000" b="1" dirty="0">
                <a:solidFill>
                  <a:schemeClr val="tx1"/>
                </a:solidFill>
              </a:rPr>
              <a:t>ATROFIE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600" y="1452564"/>
            <a:ext cx="10464800" cy="4321175"/>
          </a:xfrm>
        </p:spPr>
        <p:txBody>
          <a:bodyPr/>
          <a:lstStyle/>
          <a:p>
            <a:pPr marL="182563" lvl="2" indent="-182563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latin typeface="+mj-lt"/>
                <a:ea typeface="ＭＳ Ｐゴシック" panose="020B0600070205080204" pitchFamily="34" charset="-128"/>
              </a:rPr>
              <a:t>Etiologie</a:t>
            </a:r>
          </a:p>
          <a:p>
            <a:pPr marL="182563" lvl="2" indent="-182563">
              <a:buFont typeface="Arial" panose="020B0604020202020204" pitchFamily="34" charset="0"/>
              <a:buNone/>
              <a:defRPr/>
            </a:pP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fyziologická involuce (</a:t>
            </a:r>
            <a:r>
              <a:rPr lang="cs-CZ" altLang="cs-CZ" sz="2000" b="1" dirty="0" err="1">
                <a:latin typeface="+mj-lt"/>
                <a:ea typeface="ＭＳ Ｐゴシック" panose="020B0600070205080204" pitchFamily="34" charset="-128"/>
              </a:rPr>
              <a:t>thymus</a:t>
            </a: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porucha výživy  -&gt;&gt; kachexie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tlaková atrofie (útlak tkáně)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funkce (imobilizace končetiny)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krevního zásobení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inervace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endokrinní stimulace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hormonálně-indukovaná atrofie (v kůži při lokální aplikaci kortikosteroidů)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idiopatická</a:t>
            </a:r>
          </a:p>
          <a:p>
            <a:pPr marL="182563" lvl="2" indent="-182563">
              <a:buFont typeface="Wingdings" pitchFamily="2" charset="2"/>
              <a:buChar char="û"/>
              <a:defRPr/>
            </a:pPr>
            <a:endParaRPr lang="cs-CZ" altLang="cs-CZ" sz="1600" b="1" dirty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9750" lvl="3" indent="-182563">
              <a:buFont typeface="Wingdings" pitchFamily="2" charset="2"/>
              <a:buChar char="û"/>
              <a:defRPr/>
            </a:pPr>
            <a:endParaRPr lang="cs-CZ" altLang="cs-CZ" sz="1600" b="1" dirty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</p:txBody>
      </p:sp>
      <p:pic>
        <p:nvPicPr>
          <p:cNvPr id="4096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74638"/>
            <a:ext cx="4758267" cy="2112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77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Hypoplazie, aplazie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Porucha vývoje orgánu</a:t>
            </a:r>
          </a:p>
          <a:p>
            <a:pPr>
              <a:defRPr/>
            </a:pPr>
            <a:r>
              <a:rPr lang="cs-CZ" dirty="0"/>
              <a:t>Porucha morfogeneze.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46" y="2605314"/>
            <a:ext cx="4679950" cy="3551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86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 do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Co je to biopsie?</a:t>
            </a:r>
          </a:p>
          <a:p>
            <a:r>
              <a:rPr lang="cs-CZ" dirty="0"/>
              <a:t>2. Na jaké typy se dělí pitvy?</a:t>
            </a:r>
          </a:p>
          <a:p>
            <a:r>
              <a:rPr lang="cs-CZ" dirty="0"/>
              <a:t>3. Co je to nekróza?</a:t>
            </a:r>
          </a:p>
          <a:p>
            <a:r>
              <a:rPr lang="cs-CZ" dirty="0"/>
              <a:t>4. Co je to </a:t>
            </a:r>
            <a:r>
              <a:rPr lang="cs-CZ" dirty="0" err="1"/>
              <a:t>apoptóza</a:t>
            </a:r>
            <a:r>
              <a:rPr lang="cs-CZ" dirty="0"/>
              <a:t>?</a:t>
            </a:r>
          </a:p>
          <a:p>
            <a:r>
              <a:rPr lang="cs-CZ" dirty="0"/>
              <a:t>5. Na jaké typy se dělí nekróza?</a:t>
            </a:r>
          </a:p>
          <a:p>
            <a:r>
              <a:rPr lang="cs-CZ" dirty="0"/>
              <a:t>6. Co nejvíce dělá patolog ve své klinické praxi? </a:t>
            </a:r>
          </a:p>
          <a:p>
            <a:r>
              <a:rPr lang="cs-CZ" dirty="0"/>
              <a:t>7. Jak se zhojí nekróza?</a:t>
            </a:r>
          </a:p>
          <a:p>
            <a:r>
              <a:rPr lang="cs-CZ" dirty="0"/>
              <a:t>8. Jaký je rozdíl atrofie oproti hypoplazie?</a:t>
            </a:r>
          </a:p>
          <a:p>
            <a:r>
              <a:rPr lang="cs-CZ" dirty="0"/>
              <a:t>9. </a:t>
            </a:r>
            <a:r>
              <a:rPr lang="cs-CZ"/>
              <a:t>Jaký </a:t>
            </a:r>
            <a:r>
              <a:rPr lang="cs-CZ" dirty="0"/>
              <a:t>je nejvíce užívaný metodický přístup v patologii? </a:t>
            </a:r>
          </a:p>
          <a:p>
            <a:r>
              <a:rPr lang="cs-CZ" dirty="0"/>
              <a:t>10. Odkud můžeme získat materiál pro cytologické vyšetření?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62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zaměřením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Uzavřená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2270</Words>
  <Application>Microsoft Office PowerPoint</Application>
  <PresentationFormat>Širokoúhlá obrazovka</PresentationFormat>
  <Paragraphs>458</Paragraphs>
  <Slides>49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61" baseType="lpstr">
      <vt:lpstr>ＭＳ Ｐゴシック</vt:lpstr>
      <vt:lpstr>ＭＳ Ｐゴシック</vt:lpstr>
      <vt:lpstr>Arial</vt:lpstr>
      <vt:lpstr>Calibri</vt:lpstr>
      <vt:lpstr>Calibri Light</vt:lpstr>
      <vt:lpstr>Cambria</vt:lpstr>
      <vt:lpstr>Cambria Math</vt:lpstr>
      <vt:lpstr>Garamond</vt:lpstr>
      <vt:lpstr>Symbol</vt:lpstr>
      <vt:lpstr>Verdana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Metodické přístupy v patologii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Studium patologie</vt:lpstr>
      <vt:lpstr>Doporučená literatura</vt:lpstr>
      <vt:lpstr>Kontakty na garanty a vyučující:</vt:lpstr>
      <vt:lpstr>Zkouškový test</vt:lpstr>
      <vt:lpstr>Charakteristika nemocí</vt:lpstr>
      <vt:lpstr>Nomenklatura nemocí</vt:lpstr>
      <vt:lpstr>předpony</vt:lpstr>
      <vt:lpstr> přípony</vt:lpstr>
      <vt:lpstr>Prezentace aplikace PowerPoint</vt:lpstr>
      <vt:lpstr>Příčiny nemocí</vt:lpstr>
      <vt:lpstr>Prezentace aplikace PowerPoint</vt:lpstr>
      <vt:lpstr>                  Obecná patologie</vt:lpstr>
      <vt:lpstr>      Mechanismy buněčné smrti</vt:lpstr>
      <vt:lpstr>     Nekróza</vt:lpstr>
      <vt:lpstr>Typy nekrózy</vt:lpstr>
      <vt:lpstr>Typy nekrózy</vt:lpstr>
      <vt:lpstr>  Koagulační nekróza –infarkt myokardu</vt:lpstr>
      <vt:lpstr>Hojení nekrózy</vt:lpstr>
      <vt:lpstr>Apoptóza</vt:lpstr>
      <vt:lpstr>Apoptóza fyziologická</vt:lpstr>
      <vt:lpstr>Apoptóza v patologických procesech</vt:lpstr>
      <vt:lpstr>Apoptóza v patologických procesech</vt:lpstr>
      <vt:lpstr>Atrofie</vt:lpstr>
      <vt:lpstr>     ATROFIE</vt:lpstr>
      <vt:lpstr>Hypoplazie, aplazie</vt:lpstr>
      <vt:lpstr>Otázky do testu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FNuSA</cp:lastModifiedBy>
  <cp:revision>135</cp:revision>
  <dcterms:created xsi:type="dcterms:W3CDTF">2017-08-15T07:48:05Z</dcterms:created>
  <dcterms:modified xsi:type="dcterms:W3CDTF">2020-02-19T08:38:19Z</dcterms:modified>
</cp:coreProperties>
</file>