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342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7" r:id="rId28"/>
    <p:sldId id="288" r:id="rId29"/>
    <p:sldId id="289" r:id="rId30"/>
    <p:sldId id="290" r:id="rId31"/>
    <p:sldId id="291" r:id="rId32"/>
    <p:sldId id="293" r:id="rId33"/>
    <p:sldId id="300" r:id="rId34"/>
    <p:sldId id="301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43" r:id="rId44"/>
    <p:sldId id="313" r:id="rId45"/>
    <p:sldId id="314" r:id="rId46"/>
    <p:sldId id="315" r:id="rId47"/>
    <p:sldId id="316" r:id="rId48"/>
    <p:sldId id="319" r:id="rId49"/>
    <p:sldId id="321" r:id="rId50"/>
    <p:sldId id="322" r:id="rId51"/>
    <p:sldId id="323" r:id="rId52"/>
    <p:sldId id="324" r:id="rId53"/>
    <p:sldId id="325" r:id="rId54"/>
    <p:sldId id="326" r:id="rId55"/>
    <p:sldId id="335" r:id="rId5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snapVertSplitter="1" vertBarState="minimized" horzBarState="maximized">
    <p:restoredLeft sz="34587" autoAdjust="0"/>
    <p:restoredTop sz="86428" autoAdjust="0"/>
  </p:normalViewPr>
  <p:slideViewPr>
    <p:cSldViewPr>
      <p:cViewPr varScale="1">
        <p:scale>
          <a:sx n="124" d="100"/>
          <a:sy n="124" d="100"/>
        </p:scale>
        <p:origin x="-212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08CFB-CA2E-44E5-8774-9DBF19A30737}" type="datetimeFigureOut">
              <a:rPr lang="cs-CZ" smtClean="0"/>
              <a:t>22.4.2020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52200-8D51-4392-A19E-3EA15F6B2E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0933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2CEF-34D7-4347-A987-CA05559F7EEC}" type="datetimeFigureOut">
              <a:rPr lang="cs-CZ" smtClean="0"/>
              <a:t>22.4.2020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E790-433D-4321-8503-95B290FC94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579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2CEF-34D7-4347-A987-CA05559F7EEC}" type="datetimeFigureOut">
              <a:rPr lang="cs-CZ" smtClean="0"/>
              <a:t>22.4.2020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E790-433D-4321-8503-95B290FC94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1021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2CEF-34D7-4347-A987-CA05559F7EEC}" type="datetimeFigureOut">
              <a:rPr lang="cs-CZ" smtClean="0"/>
              <a:t>22.4.2020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E790-433D-4321-8503-95B290FC94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205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2CEF-34D7-4347-A987-CA05559F7EEC}" type="datetimeFigureOut">
              <a:rPr lang="cs-CZ" smtClean="0"/>
              <a:t>22.4.2020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E790-433D-4321-8503-95B290FC94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777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2CEF-34D7-4347-A987-CA05559F7EEC}" type="datetimeFigureOut">
              <a:rPr lang="cs-CZ" smtClean="0"/>
              <a:t>22.4.2020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E790-433D-4321-8503-95B290FC94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343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2CEF-34D7-4347-A987-CA05559F7EEC}" type="datetimeFigureOut">
              <a:rPr lang="cs-CZ" smtClean="0"/>
              <a:t>22.4.2020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E790-433D-4321-8503-95B290FC94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0427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2CEF-34D7-4347-A987-CA05559F7EEC}" type="datetimeFigureOut">
              <a:rPr lang="cs-CZ" smtClean="0"/>
              <a:t>22.4.2020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E790-433D-4321-8503-95B290FC94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52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2CEF-34D7-4347-A987-CA05559F7EEC}" type="datetimeFigureOut">
              <a:rPr lang="cs-CZ" smtClean="0"/>
              <a:t>22.4.2020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E790-433D-4321-8503-95B290FC94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5443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2CEF-34D7-4347-A987-CA05559F7EEC}" type="datetimeFigureOut">
              <a:rPr lang="cs-CZ" smtClean="0"/>
              <a:t>22.4.2020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E790-433D-4321-8503-95B290FC94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9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2CEF-34D7-4347-A987-CA05559F7EEC}" type="datetimeFigureOut">
              <a:rPr lang="cs-CZ" smtClean="0"/>
              <a:t>22.4.2020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E790-433D-4321-8503-95B290FC94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5376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2CEF-34D7-4347-A987-CA05559F7EEC}" type="datetimeFigureOut">
              <a:rPr lang="cs-CZ" smtClean="0"/>
              <a:t>22.4.2020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E790-433D-4321-8503-95B290FC94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3903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72CEF-34D7-4347-A987-CA05559F7EEC}" type="datetimeFigureOut">
              <a:rPr lang="cs-CZ" smtClean="0"/>
              <a:t>22.4.2020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3E790-433D-4321-8503-95B290FC94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115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1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17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Stomatologická protetika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Fixní náhrady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3062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lenka.roubalikova@tiscali.cz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B94BE5-F9E0-4B80-BE33-06D10829A125}" type="slidenum">
              <a:rPr lang="cs-CZ"/>
              <a:pPr>
                <a:defRPr/>
              </a:pPr>
              <a:t>10</a:t>
            </a:fld>
            <a:endParaRPr lang="cs-CZ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smtClean="0"/>
              <a:t>Zhotovování náhrad</a:t>
            </a:r>
            <a:endParaRPr lang="cs-CZ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dirty="0" smtClean="0"/>
              <a:t>Záznam </a:t>
            </a:r>
            <a:r>
              <a:rPr lang="cs-CZ" dirty="0" err="1" smtClean="0"/>
              <a:t>sitruace</a:t>
            </a:r>
            <a:r>
              <a:rPr lang="cs-CZ" dirty="0" smtClean="0"/>
              <a:t> </a:t>
            </a:r>
            <a:r>
              <a:rPr lang="cs-CZ" dirty="0" err="1" smtClean="0"/>
              <a:t>vc</a:t>
            </a:r>
            <a:r>
              <a:rPr lang="cs-CZ" dirty="0" smtClean="0"/>
              <a:t> ústech: otisk, </a:t>
            </a:r>
            <a:r>
              <a:rPr lang="cs-CZ" dirty="0" err="1" smtClean="0"/>
              <a:t>sken</a:t>
            </a:r>
            <a:r>
              <a:rPr lang="cs-CZ" dirty="0" smtClean="0"/>
              <a:t> –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dirty="0" smtClean="0"/>
              <a:t>model obvykle ze sádry (někdy ze speciálního materiálu – plast)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dirty="0" smtClean="0"/>
              <a:t>Na tomto modelu se zhotovuje náhrada nebo její </a:t>
            </a:r>
            <a:r>
              <a:rPr lang="cs-CZ" dirty="0" err="1" smtClean="0"/>
              <a:t>předtvar</a:t>
            </a:r>
            <a:r>
              <a:rPr lang="cs-CZ" dirty="0" smtClean="0"/>
              <a:t>, ze kterého je náhrada zhotovena speciálním postupem (např. metodou ztraceného vosku)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881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lenka.roubalikova@tiscali.cz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8337C8-604C-4F6D-8CE8-6F898D412FBC}" type="slidenum">
              <a:rPr lang="cs-CZ"/>
              <a:pPr>
                <a:defRPr/>
              </a:pPr>
              <a:t>11</a:t>
            </a:fld>
            <a:endParaRPr lang="cs-CZ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Otisk čelisti - negativ</a:t>
            </a:r>
            <a:endParaRPr lang="cs-CZ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35125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dirty="0" smtClean="0"/>
              <a:t> otisk je vyplněn sádrou - pozitiv</a:t>
            </a:r>
            <a:endParaRPr lang="cs-CZ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cs-CZ" dirty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dirty="0" smtClean="0"/>
              <a:t>Model</a:t>
            </a:r>
          </a:p>
          <a:p>
            <a:pPr>
              <a:defRPr/>
            </a:pPr>
            <a:r>
              <a:rPr lang="cs-CZ" dirty="0" smtClean="0"/>
              <a:t>Pracovní</a:t>
            </a:r>
          </a:p>
          <a:p>
            <a:pPr>
              <a:defRPr/>
            </a:pPr>
            <a:r>
              <a:rPr lang="cs-CZ" dirty="0" smtClean="0"/>
              <a:t>Pomocný</a:t>
            </a:r>
          </a:p>
          <a:p>
            <a:pPr>
              <a:defRPr/>
            </a:pPr>
            <a:r>
              <a:rPr lang="cs-CZ" dirty="0" smtClean="0"/>
              <a:t>Studijní</a:t>
            </a:r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 smtClean="0"/>
          </a:p>
        </p:txBody>
      </p:sp>
      <p:sp>
        <p:nvSpPr>
          <p:cNvPr id="15366" name="AutoShape 4"/>
          <p:cNvSpPr>
            <a:spLocks noChangeArrowheads="1"/>
          </p:cNvSpPr>
          <p:nvPr/>
        </p:nvSpPr>
        <p:spPr bwMode="auto">
          <a:xfrm>
            <a:off x="4356100" y="2276872"/>
            <a:ext cx="485775" cy="3603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659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Registrace mezičelistních vztahů</a:t>
            </a:r>
            <a:endParaRPr lang="cs-CZ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cs-CZ" sz="4000" dirty="0" smtClean="0"/>
          </a:p>
          <a:p>
            <a:r>
              <a:rPr lang="cs-CZ" sz="4000" dirty="0" smtClean="0"/>
              <a:t>Voskový </a:t>
            </a:r>
            <a:r>
              <a:rPr lang="cs-CZ" sz="4000" dirty="0" err="1" smtClean="0"/>
              <a:t>registrát</a:t>
            </a:r>
            <a:endParaRPr lang="cs-CZ" sz="4000" dirty="0" smtClean="0"/>
          </a:p>
          <a:p>
            <a:pPr marL="0" indent="0">
              <a:buNone/>
            </a:pPr>
            <a:endParaRPr lang="cs-CZ" sz="4000" dirty="0" smtClean="0"/>
          </a:p>
          <a:p>
            <a:r>
              <a:rPr lang="cs-CZ" sz="4000" dirty="0" smtClean="0"/>
              <a:t>Silikonový otisk</a:t>
            </a:r>
            <a:endParaRPr lang="cs-CZ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64904"/>
            <a:ext cx="3600400" cy="385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1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lenka.roubalikova@tiscali.cz</a:t>
            </a:r>
          </a:p>
        </p:txBody>
      </p:sp>
      <p:sp>
        <p:nvSpPr>
          <p:cNvPr id="1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E3E90-FDA7-40E9-928B-A01D26DDC09C}" type="slidenum">
              <a:rPr lang="cs-CZ"/>
              <a:pPr>
                <a:defRPr/>
              </a:pPr>
              <a:t>13</a:t>
            </a:fld>
            <a:endParaRPr lang="cs-CZ"/>
          </a:p>
        </p:txBody>
      </p:sp>
      <p:sp>
        <p:nvSpPr>
          <p:cNvPr id="19464" name="Freeform 5"/>
          <p:cNvSpPr>
            <a:spLocks/>
          </p:cNvSpPr>
          <p:nvPr/>
        </p:nvSpPr>
        <p:spPr bwMode="auto">
          <a:xfrm>
            <a:off x="971550" y="2708275"/>
            <a:ext cx="2987675" cy="3082925"/>
          </a:xfrm>
          <a:custGeom>
            <a:avLst/>
            <a:gdLst>
              <a:gd name="T0" fmla="*/ 2147483647 w 1882"/>
              <a:gd name="T1" fmla="*/ 2147483647 h 1942"/>
              <a:gd name="T2" fmla="*/ 2147483647 w 1882"/>
              <a:gd name="T3" fmla="*/ 2147483647 h 1942"/>
              <a:gd name="T4" fmla="*/ 2147483647 w 1882"/>
              <a:gd name="T5" fmla="*/ 2147483647 h 1942"/>
              <a:gd name="T6" fmla="*/ 2147483647 w 1882"/>
              <a:gd name="T7" fmla="*/ 2147483647 h 194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82" h="1942">
                <a:moveTo>
                  <a:pt x="196" y="1806"/>
                </a:moveTo>
                <a:cubicBezTo>
                  <a:pt x="98" y="1209"/>
                  <a:pt x="0" y="612"/>
                  <a:pt x="242" y="355"/>
                </a:cubicBezTo>
                <a:cubicBezTo>
                  <a:pt x="484" y="98"/>
                  <a:pt x="1414" y="0"/>
                  <a:pt x="1648" y="264"/>
                </a:cubicBezTo>
                <a:cubicBezTo>
                  <a:pt x="1882" y="528"/>
                  <a:pt x="1765" y="1235"/>
                  <a:pt x="1648" y="1942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5" name="Freeform 6"/>
          <p:cNvSpPr>
            <a:spLocks/>
          </p:cNvSpPr>
          <p:nvPr/>
        </p:nvSpPr>
        <p:spPr bwMode="auto">
          <a:xfrm>
            <a:off x="1619250" y="3716338"/>
            <a:ext cx="1800225" cy="2017712"/>
          </a:xfrm>
          <a:custGeom>
            <a:avLst/>
            <a:gdLst>
              <a:gd name="T0" fmla="*/ 2147483647 w 1073"/>
              <a:gd name="T1" fmla="*/ 2147483647 h 1095"/>
              <a:gd name="T2" fmla="*/ 2147483647 w 1073"/>
              <a:gd name="T3" fmla="*/ 2147483647 h 1095"/>
              <a:gd name="T4" fmla="*/ 2147483647 w 1073"/>
              <a:gd name="T5" fmla="*/ 2147483647 h 1095"/>
              <a:gd name="T6" fmla="*/ 2147483647 w 1073"/>
              <a:gd name="T7" fmla="*/ 2147483647 h 1095"/>
              <a:gd name="T8" fmla="*/ 2147483647 w 1073"/>
              <a:gd name="T9" fmla="*/ 2147483647 h 1095"/>
              <a:gd name="T10" fmla="*/ 2147483647 w 1073"/>
              <a:gd name="T11" fmla="*/ 2147483647 h 10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73" h="1095">
                <a:moveTo>
                  <a:pt x="121" y="1050"/>
                </a:moveTo>
                <a:cubicBezTo>
                  <a:pt x="60" y="668"/>
                  <a:pt x="0" y="286"/>
                  <a:pt x="75" y="143"/>
                </a:cubicBezTo>
                <a:cubicBezTo>
                  <a:pt x="150" y="0"/>
                  <a:pt x="438" y="188"/>
                  <a:pt x="574" y="188"/>
                </a:cubicBezTo>
                <a:cubicBezTo>
                  <a:pt x="710" y="188"/>
                  <a:pt x="809" y="105"/>
                  <a:pt x="892" y="143"/>
                </a:cubicBezTo>
                <a:cubicBezTo>
                  <a:pt x="975" y="181"/>
                  <a:pt x="1073" y="256"/>
                  <a:pt x="1073" y="415"/>
                </a:cubicBezTo>
                <a:cubicBezTo>
                  <a:pt x="1073" y="574"/>
                  <a:pt x="982" y="834"/>
                  <a:pt x="892" y="1095"/>
                </a:cubicBezTo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6" name="Freeform 7"/>
          <p:cNvSpPr>
            <a:spLocks/>
          </p:cNvSpPr>
          <p:nvPr/>
        </p:nvSpPr>
        <p:spPr bwMode="auto">
          <a:xfrm rot="-10580605">
            <a:off x="3995738" y="2708275"/>
            <a:ext cx="2987675" cy="3154363"/>
          </a:xfrm>
          <a:custGeom>
            <a:avLst/>
            <a:gdLst>
              <a:gd name="T0" fmla="*/ 2147483647 w 1882"/>
              <a:gd name="T1" fmla="*/ 2147483647 h 1942"/>
              <a:gd name="T2" fmla="*/ 2147483647 w 1882"/>
              <a:gd name="T3" fmla="*/ 2147483647 h 1942"/>
              <a:gd name="T4" fmla="*/ 2147483647 w 1882"/>
              <a:gd name="T5" fmla="*/ 2147483647 h 1942"/>
              <a:gd name="T6" fmla="*/ 2147483647 w 1882"/>
              <a:gd name="T7" fmla="*/ 2147483647 h 194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82" h="1942">
                <a:moveTo>
                  <a:pt x="196" y="1806"/>
                </a:moveTo>
                <a:cubicBezTo>
                  <a:pt x="98" y="1209"/>
                  <a:pt x="0" y="612"/>
                  <a:pt x="242" y="355"/>
                </a:cubicBezTo>
                <a:cubicBezTo>
                  <a:pt x="484" y="98"/>
                  <a:pt x="1414" y="0"/>
                  <a:pt x="1648" y="264"/>
                </a:cubicBezTo>
                <a:cubicBezTo>
                  <a:pt x="1882" y="528"/>
                  <a:pt x="1765" y="1235"/>
                  <a:pt x="1648" y="1942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7" name="Freeform 8"/>
          <p:cNvSpPr>
            <a:spLocks/>
          </p:cNvSpPr>
          <p:nvPr/>
        </p:nvSpPr>
        <p:spPr bwMode="auto">
          <a:xfrm rot="-10477980">
            <a:off x="4500563" y="2708275"/>
            <a:ext cx="1800225" cy="2449513"/>
          </a:xfrm>
          <a:custGeom>
            <a:avLst/>
            <a:gdLst>
              <a:gd name="T0" fmla="*/ 2147483647 w 1073"/>
              <a:gd name="T1" fmla="*/ 2147483647 h 1095"/>
              <a:gd name="T2" fmla="*/ 2147483647 w 1073"/>
              <a:gd name="T3" fmla="*/ 2147483647 h 1095"/>
              <a:gd name="T4" fmla="*/ 2147483647 w 1073"/>
              <a:gd name="T5" fmla="*/ 2147483647 h 1095"/>
              <a:gd name="T6" fmla="*/ 2147483647 w 1073"/>
              <a:gd name="T7" fmla="*/ 2147483647 h 1095"/>
              <a:gd name="T8" fmla="*/ 2147483647 w 1073"/>
              <a:gd name="T9" fmla="*/ 2147483647 h 1095"/>
              <a:gd name="T10" fmla="*/ 2147483647 w 1073"/>
              <a:gd name="T11" fmla="*/ 2147483647 h 10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73" h="1095">
                <a:moveTo>
                  <a:pt x="121" y="1050"/>
                </a:moveTo>
                <a:cubicBezTo>
                  <a:pt x="60" y="668"/>
                  <a:pt x="0" y="286"/>
                  <a:pt x="75" y="143"/>
                </a:cubicBezTo>
                <a:cubicBezTo>
                  <a:pt x="150" y="0"/>
                  <a:pt x="438" y="188"/>
                  <a:pt x="574" y="188"/>
                </a:cubicBezTo>
                <a:cubicBezTo>
                  <a:pt x="710" y="188"/>
                  <a:pt x="809" y="105"/>
                  <a:pt x="892" y="143"/>
                </a:cubicBezTo>
                <a:cubicBezTo>
                  <a:pt x="975" y="181"/>
                  <a:pt x="1073" y="256"/>
                  <a:pt x="1073" y="415"/>
                </a:cubicBezTo>
                <a:cubicBezTo>
                  <a:pt x="1073" y="574"/>
                  <a:pt x="982" y="834"/>
                  <a:pt x="892" y="1095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9468" name="Line 9"/>
          <p:cNvSpPr>
            <a:spLocks noChangeShapeType="1"/>
          </p:cNvSpPr>
          <p:nvPr/>
        </p:nvSpPr>
        <p:spPr bwMode="auto">
          <a:xfrm flipV="1">
            <a:off x="1979613" y="1989138"/>
            <a:ext cx="1368425" cy="13684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0" name="Line 11"/>
          <p:cNvSpPr>
            <a:spLocks noChangeShapeType="1"/>
          </p:cNvSpPr>
          <p:nvPr/>
        </p:nvSpPr>
        <p:spPr bwMode="auto">
          <a:xfrm flipH="1">
            <a:off x="900113" y="5229225"/>
            <a:ext cx="1368425" cy="9366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1" name="Text Box 12"/>
          <p:cNvSpPr txBox="1">
            <a:spLocks noChangeArrowheads="1"/>
          </p:cNvSpPr>
          <p:nvPr/>
        </p:nvSpPr>
        <p:spPr bwMode="auto">
          <a:xfrm>
            <a:off x="592138" y="6184900"/>
            <a:ext cx="5822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Zub</a:t>
            </a:r>
            <a:endParaRPr lang="cs-CZ" altLang="cs-CZ" sz="1800" dirty="0"/>
          </a:p>
        </p:txBody>
      </p:sp>
      <p:sp>
        <p:nvSpPr>
          <p:cNvPr id="19472" name="Line 17"/>
          <p:cNvSpPr>
            <a:spLocks noChangeShapeType="1"/>
          </p:cNvSpPr>
          <p:nvPr/>
        </p:nvSpPr>
        <p:spPr bwMode="auto">
          <a:xfrm flipV="1">
            <a:off x="6300193" y="2276871"/>
            <a:ext cx="576064" cy="1656159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3" name="Text Box 18"/>
          <p:cNvSpPr txBox="1">
            <a:spLocks noChangeArrowheads="1"/>
          </p:cNvSpPr>
          <p:nvPr/>
        </p:nvSpPr>
        <p:spPr bwMode="auto">
          <a:xfrm>
            <a:off x="6424613" y="1792288"/>
            <a:ext cx="7104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Otisk</a:t>
            </a:r>
            <a:endParaRPr lang="cs-CZ" altLang="cs-CZ" sz="1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280778" y="1619806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Otisk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431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lenka.roubalikova@tiscali.cz</a:t>
            </a:r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B5F580-9DAA-4B43-BC90-C4F823975619}" type="slidenum">
              <a:rPr lang="cs-CZ"/>
              <a:pPr>
                <a:defRPr/>
              </a:pPr>
              <a:t>14</a:t>
            </a:fld>
            <a:endParaRPr lang="cs-CZ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dirty="0" smtClean="0"/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 rot="-10580605">
            <a:off x="3924300" y="2778125"/>
            <a:ext cx="3059113" cy="3082925"/>
          </a:xfrm>
          <a:custGeom>
            <a:avLst/>
            <a:gdLst>
              <a:gd name="T0" fmla="*/ 2147483647 w 1882"/>
              <a:gd name="T1" fmla="*/ 2147483647 h 1942"/>
              <a:gd name="T2" fmla="*/ 2147483647 w 1882"/>
              <a:gd name="T3" fmla="*/ 2147483647 h 1942"/>
              <a:gd name="T4" fmla="*/ 2147483647 w 1882"/>
              <a:gd name="T5" fmla="*/ 2147483647 h 1942"/>
              <a:gd name="T6" fmla="*/ 2147483647 w 1882"/>
              <a:gd name="T7" fmla="*/ 2147483647 h 194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82" h="1942">
                <a:moveTo>
                  <a:pt x="196" y="1806"/>
                </a:moveTo>
                <a:cubicBezTo>
                  <a:pt x="98" y="1209"/>
                  <a:pt x="0" y="612"/>
                  <a:pt x="242" y="355"/>
                </a:cubicBezTo>
                <a:cubicBezTo>
                  <a:pt x="484" y="98"/>
                  <a:pt x="1414" y="0"/>
                  <a:pt x="1648" y="264"/>
                </a:cubicBezTo>
                <a:cubicBezTo>
                  <a:pt x="1882" y="528"/>
                  <a:pt x="1765" y="1235"/>
                  <a:pt x="1648" y="1942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 rot="-10573563">
            <a:off x="4500563" y="2708275"/>
            <a:ext cx="1800225" cy="2305050"/>
          </a:xfrm>
          <a:custGeom>
            <a:avLst/>
            <a:gdLst>
              <a:gd name="T0" fmla="*/ 2147483647 w 1073"/>
              <a:gd name="T1" fmla="*/ 2147483647 h 1095"/>
              <a:gd name="T2" fmla="*/ 2147483647 w 1073"/>
              <a:gd name="T3" fmla="*/ 2147483647 h 1095"/>
              <a:gd name="T4" fmla="*/ 2147483647 w 1073"/>
              <a:gd name="T5" fmla="*/ 2147483647 h 1095"/>
              <a:gd name="T6" fmla="*/ 2147483647 w 1073"/>
              <a:gd name="T7" fmla="*/ 2147483647 h 1095"/>
              <a:gd name="T8" fmla="*/ 2147483647 w 1073"/>
              <a:gd name="T9" fmla="*/ 2147483647 h 1095"/>
              <a:gd name="T10" fmla="*/ 2147483647 w 1073"/>
              <a:gd name="T11" fmla="*/ 2147483647 h 10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73" h="1095">
                <a:moveTo>
                  <a:pt x="121" y="1050"/>
                </a:moveTo>
                <a:cubicBezTo>
                  <a:pt x="60" y="668"/>
                  <a:pt x="0" y="286"/>
                  <a:pt x="75" y="143"/>
                </a:cubicBezTo>
                <a:cubicBezTo>
                  <a:pt x="150" y="0"/>
                  <a:pt x="438" y="188"/>
                  <a:pt x="574" y="188"/>
                </a:cubicBezTo>
                <a:cubicBezTo>
                  <a:pt x="710" y="188"/>
                  <a:pt x="809" y="105"/>
                  <a:pt x="892" y="143"/>
                </a:cubicBezTo>
                <a:cubicBezTo>
                  <a:pt x="975" y="181"/>
                  <a:pt x="1073" y="256"/>
                  <a:pt x="1073" y="415"/>
                </a:cubicBezTo>
                <a:cubicBezTo>
                  <a:pt x="1073" y="574"/>
                  <a:pt x="982" y="834"/>
                  <a:pt x="892" y="109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8" name="Rectangle 9"/>
          <p:cNvSpPr>
            <a:spLocks noChangeArrowheads="1"/>
          </p:cNvSpPr>
          <p:nvPr/>
        </p:nvSpPr>
        <p:spPr bwMode="auto">
          <a:xfrm rot="570623">
            <a:off x="4498975" y="1765300"/>
            <a:ext cx="2376488" cy="1152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0489" name="Line 10"/>
          <p:cNvSpPr>
            <a:spLocks noChangeShapeType="1"/>
          </p:cNvSpPr>
          <p:nvPr/>
        </p:nvSpPr>
        <p:spPr bwMode="auto">
          <a:xfrm flipH="1">
            <a:off x="2195513" y="2349500"/>
            <a:ext cx="2663825" cy="792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900113" y="2997200"/>
            <a:ext cx="8002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Sádra</a:t>
            </a:r>
            <a:endParaRPr lang="cs-CZ" altLang="cs-CZ" sz="1800" dirty="0"/>
          </a:p>
        </p:txBody>
      </p:sp>
      <p:sp>
        <p:nvSpPr>
          <p:cNvPr id="20491" name="Line 12"/>
          <p:cNvSpPr>
            <a:spLocks noChangeShapeType="1"/>
          </p:cNvSpPr>
          <p:nvPr/>
        </p:nvSpPr>
        <p:spPr bwMode="auto">
          <a:xfrm flipH="1">
            <a:off x="2339975" y="4724400"/>
            <a:ext cx="2087563" cy="6492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2" name="Text Box 13"/>
          <p:cNvSpPr txBox="1">
            <a:spLocks noChangeArrowheads="1"/>
          </p:cNvSpPr>
          <p:nvPr/>
        </p:nvSpPr>
        <p:spPr bwMode="auto">
          <a:xfrm>
            <a:off x="900113" y="5157788"/>
            <a:ext cx="7104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Otisk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72545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lenka.roubalikova@tiscali.cz</a:t>
            </a: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DA5FB8-AC1A-4429-BF87-75451CC0134C}" type="slidenum">
              <a:rPr lang="cs-CZ"/>
              <a:pPr>
                <a:defRPr/>
              </a:pPr>
              <a:t>15</a:t>
            </a:fld>
            <a:endParaRPr lang="cs-CZ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Sádrový model</a:t>
            </a:r>
            <a:endParaRPr lang="cs-CZ" dirty="0" smtClean="0"/>
          </a:p>
        </p:txBody>
      </p:sp>
      <p:sp>
        <p:nvSpPr>
          <p:cNvPr id="21510" name="Freeform 5"/>
          <p:cNvSpPr>
            <a:spLocks/>
          </p:cNvSpPr>
          <p:nvPr/>
        </p:nvSpPr>
        <p:spPr bwMode="auto">
          <a:xfrm rot="21360007">
            <a:off x="5226266" y="2624884"/>
            <a:ext cx="1800225" cy="2305050"/>
          </a:xfrm>
          <a:custGeom>
            <a:avLst/>
            <a:gdLst>
              <a:gd name="T0" fmla="*/ 2147483647 w 1073"/>
              <a:gd name="T1" fmla="*/ 2147483647 h 1095"/>
              <a:gd name="T2" fmla="*/ 2147483647 w 1073"/>
              <a:gd name="T3" fmla="*/ 2147483647 h 1095"/>
              <a:gd name="T4" fmla="*/ 2147483647 w 1073"/>
              <a:gd name="T5" fmla="*/ 2147483647 h 1095"/>
              <a:gd name="T6" fmla="*/ 2147483647 w 1073"/>
              <a:gd name="T7" fmla="*/ 2147483647 h 1095"/>
              <a:gd name="T8" fmla="*/ 2147483647 w 1073"/>
              <a:gd name="T9" fmla="*/ 2147483647 h 1095"/>
              <a:gd name="T10" fmla="*/ 2147483647 w 1073"/>
              <a:gd name="T11" fmla="*/ 2147483647 h 10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73" h="1095">
                <a:moveTo>
                  <a:pt x="121" y="1050"/>
                </a:moveTo>
                <a:cubicBezTo>
                  <a:pt x="60" y="668"/>
                  <a:pt x="0" y="286"/>
                  <a:pt x="75" y="143"/>
                </a:cubicBezTo>
                <a:cubicBezTo>
                  <a:pt x="150" y="0"/>
                  <a:pt x="438" y="188"/>
                  <a:pt x="574" y="188"/>
                </a:cubicBezTo>
                <a:cubicBezTo>
                  <a:pt x="710" y="188"/>
                  <a:pt x="809" y="105"/>
                  <a:pt x="892" y="143"/>
                </a:cubicBezTo>
                <a:cubicBezTo>
                  <a:pt x="975" y="181"/>
                  <a:pt x="1073" y="256"/>
                  <a:pt x="1073" y="415"/>
                </a:cubicBezTo>
                <a:cubicBezTo>
                  <a:pt x="1073" y="574"/>
                  <a:pt x="982" y="834"/>
                  <a:pt x="892" y="109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1" name="Rectangle 6"/>
          <p:cNvSpPr>
            <a:spLocks noChangeArrowheads="1"/>
          </p:cNvSpPr>
          <p:nvPr/>
        </p:nvSpPr>
        <p:spPr bwMode="auto">
          <a:xfrm rot="153014">
            <a:off x="5150317" y="4777444"/>
            <a:ext cx="2376488" cy="1152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1512" name="Line 7"/>
          <p:cNvSpPr>
            <a:spLocks noChangeShapeType="1"/>
          </p:cNvSpPr>
          <p:nvPr/>
        </p:nvSpPr>
        <p:spPr bwMode="auto">
          <a:xfrm flipH="1" flipV="1">
            <a:off x="3707904" y="3645024"/>
            <a:ext cx="1417948" cy="13238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21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lenka.roubalikova@tiscali.cz</a:t>
            </a:r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EEAD4A-6525-463F-A516-DD100FFDD8AE}" type="slidenum">
              <a:rPr lang="cs-CZ"/>
              <a:pPr>
                <a:defRPr/>
              </a:pPr>
              <a:t>16</a:t>
            </a:fld>
            <a:endParaRPr lang="cs-CZ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dirty="0" smtClean="0"/>
          </a:p>
        </p:txBody>
      </p:sp>
      <p:sp>
        <p:nvSpPr>
          <p:cNvPr id="22534" name="Freeform 4"/>
          <p:cNvSpPr>
            <a:spLocks/>
          </p:cNvSpPr>
          <p:nvPr/>
        </p:nvSpPr>
        <p:spPr bwMode="auto">
          <a:xfrm rot="-208546">
            <a:off x="2339975" y="2205038"/>
            <a:ext cx="1800225" cy="2305050"/>
          </a:xfrm>
          <a:custGeom>
            <a:avLst/>
            <a:gdLst>
              <a:gd name="T0" fmla="*/ 2147483647 w 1073"/>
              <a:gd name="T1" fmla="*/ 2147483647 h 1095"/>
              <a:gd name="T2" fmla="*/ 2147483647 w 1073"/>
              <a:gd name="T3" fmla="*/ 2147483647 h 1095"/>
              <a:gd name="T4" fmla="*/ 2147483647 w 1073"/>
              <a:gd name="T5" fmla="*/ 2147483647 h 1095"/>
              <a:gd name="T6" fmla="*/ 2147483647 w 1073"/>
              <a:gd name="T7" fmla="*/ 2147483647 h 1095"/>
              <a:gd name="T8" fmla="*/ 2147483647 w 1073"/>
              <a:gd name="T9" fmla="*/ 2147483647 h 1095"/>
              <a:gd name="T10" fmla="*/ 2147483647 w 1073"/>
              <a:gd name="T11" fmla="*/ 2147483647 h 10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73" h="1095">
                <a:moveTo>
                  <a:pt x="121" y="1050"/>
                </a:moveTo>
                <a:cubicBezTo>
                  <a:pt x="60" y="668"/>
                  <a:pt x="0" y="286"/>
                  <a:pt x="75" y="143"/>
                </a:cubicBezTo>
                <a:cubicBezTo>
                  <a:pt x="150" y="0"/>
                  <a:pt x="438" y="188"/>
                  <a:pt x="574" y="188"/>
                </a:cubicBezTo>
                <a:cubicBezTo>
                  <a:pt x="710" y="188"/>
                  <a:pt x="809" y="105"/>
                  <a:pt x="892" y="143"/>
                </a:cubicBezTo>
                <a:cubicBezTo>
                  <a:pt x="975" y="181"/>
                  <a:pt x="1073" y="256"/>
                  <a:pt x="1073" y="415"/>
                </a:cubicBezTo>
                <a:cubicBezTo>
                  <a:pt x="1073" y="574"/>
                  <a:pt x="982" y="834"/>
                  <a:pt x="892" y="1095"/>
                </a:cubicBezTo>
              </a:path>
            </a:pathLst>
          </a:custGeom>
          <a:solidFill>
            <a:srgbClr val="92D050"/>
          </a:solidFill>
          <a:ln>
            <a:noFill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2535" name="Rectangle 5"/>
          <p:cNvSpPr>
            <a:spLocks noChangeArrowheads="1"/>
          </p:cNvSpPr>
          <p:nvPr/>
        </p:nvSpPr>
        <p:spPr bwMode="auto">
          <a:xfrm>
            <a:off x="2051050" y="4437063"/>
            <a:ext cx="2376488" cy="1152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2536" name="Freeform 14"/>
          <p:cNvSpPr>
            <a:spLocks/>
          </p:cNvSpPr>
          <p:nvPr/>
        </p:nvSpPr>
        <p:spPr bwMode="auto">
          <a:xfrm rot="-208546">
            <a:off x="2555875" y="2924175"/>
            <a:ext cx="1439863" cy="1584325"/>
          </a:xfrm>
          <a:custGeom>
            <a:avLst/>
            <a:gdLst>
              <a:gd name="T0" fmla="*/ 2147483647 w 1073"/>
              <a:gd name="T1" fmla="*/ 2147483647 h 1095"/>
              <a:gd name="T2" fmla="*/ 2147483647 w 1073"/>
              <a:gd name="T3" fmla="*/ 2147483647 h 1095"/>
              <a:gd name="T4" fmla="*/ 2147483647 w 1073"/>
              <a:gd name="T5" fmla="*/ 2147483647 h 1095"/>
              <a:gd name="T6" fmla="*/ 2147483647 w 1073"/>
              <a:gd name="T7" fmla="*/ 2147483647 h 1095"/>
              <a:gd name="T8" fmla="*/ 2147483647 w 1073"/>
              <a:gd name="T9" fmla="*/ 2147483647 h 1095"/>
              <a:gd name="T10" fmla="*/ 2147483647 w 1073"/>
              <a:gd name="T11" fmla="*/ 2147483647 h 10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73" h="1095">
                <a:moveTo>
                  <a:pt x="121" y="1050"/>
                </a:moveTo>
                <a:cubicBezTo>
                  <a:pt x="60" y="668"/>
                  <a:pt x="0" y="286"/>
                  <a:pt x="75" y="143"/>
                </a:cubicBezTo>
                <a:cubicBezTo>
                  <a:pt x="150" y="0"/>
                  <a:pt x="438" y="188"/>
                  <a:pt x="574" y="188"/>
                </a:cubicBezTo>
                <a:cubicBezTo>
                  <a:pt x="710" y="188"/>
                  <a:pt x="809" y="105"/>
                  <a:pt x="892" y="143"/>
                </a:cubicBezTo>
                <a:cubicBezTo>
                  <a:pt x="975" y="181"/>
                  <a:pt x="1073" y="256"/>
                  <a:pt x="1073" y="415"/>
                </a:cubicBezTo>
                <a:cubicBezTo>
                  <a:pt x="1073" y="574"/>
                  <a:pt x="982" y="834"/>
                  <a:pt x="892" y="109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7" name="Line 15"/>
          <p:cNvSpPr>
            <a:spLocks noChangeShapeType="1"/>
          </p:cNvSpPr>
          <p:nvPr/>
        </p:nvSpPr>
        <p:spPr bwMode="auto">
          <a:xfrm>
            <a:off x="3924300" y="2781300"/>
            <a:ext cx="1943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8" name="Text Box 16"/>
          <p:cNvSpPr txBox="1">
            <a:spLocks noChangeArrowheads="1"/>
          </p:cNvSpPr>
          <p:nvPr/>
        </p:nvSpPr>
        <p:spPr bwMode="auto">
          <a:xfrm>
            <a:off x="5992813" y="2584450"/>
            <a:ext cx="28264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Voskový </a:t>
            </a:r>
            <a:r>
              <a:rPr lang="cs-CZ" altLang="cs-CZ" sz="1800" dirty="0" err="1" smtClean="0"/>
              <a:t>předtvar</a:t>
            </a:r>
            <a:r>
              <a:rPr lang="cs-CZ" altLang="cs-CZ" sz="1800" dirty="0" smtClean="0"/>
              <a:t> korunky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61213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lenka.roubalikova@tiscali.cz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A9AB85-A183-44BB-B036-D52CD339FC6A}" type="slidenum">
              <a:rPr lang="cs-CZ"/>
              <a:pPr>
                <a:defRPr/>
              </a:pPr>
              <a:t>17</a:t>
            </a:fld>
            <a:endParaRPr lang="cs-CZ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Z</a:t>
            </a:r>
            <a:r>
              <a:rPr lang="cs-CZ" dirty="0" smtClean="0"/>
              <a:t>atmelení</a:t>
            </a:r>
            <a:endParaRPr lang="cs-CZ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dirty="0" smtClean="0"/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2268538" y="2708275"/>
            <a:ext cx="2806700" cy="3384550"/>
          </a:xfrm>
          <a:prstGeom prst="rect">
            <a:avLst/>
          </a:prstGeom>
          <a:solidFill>
            <a:srgbClr val="FF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3559" name="Freeform 5"/>
          <p:cNvSpPr>
            <a:spLocks/>
          </p:cNvSpPr>
          <p:nvPr/>
        </p:nvSpPr>
        <p:spPr bwMode="auto">
          <a:xfrm rot="-3855963">
            <a:off x="2951957" y="3753643"/>
            <a:ext cx="1657350" cy="2017713"/>
          </a:xfrm>
          <a:custGeom>
            <a:avLst/>
            <a:gdLst>
              <a:gd name="T0" fmla="*/ 2147483647 w 1073"/>
              <a:gd name="T1" fmla="*/ 2147483647 h 1095"/>
              <a:gd name="T2" fmla="*/ 2147483647 w 1073"/>
              <a:gd name="T3" fmla="*/ 2147483647 h 1095"/>
              <a:gd name="T4" fmla="*/ 2147483647 w 1073"/>
              <a:gd name="T5" fmla="*/ 2147483647 h 1095"/>
              <a:gd name="T6" fmla="*/ 2147483647 w 1073"/>
              <a:gd name="T7" fmla="*/ 2147483647 h 1095"/>
              <a:gd name="T8" fmla="*/ 2147483647 w 1073"/>
              <a:gd name="T9" fmla="*/ 2147483647 h 1095"/>
              <a:gd name="T10" fmla="*/ 2147483647 w 1073"/>
              <a:gd name="T11" fmla="*/ 2147483647 h 10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73" h="1095">
                <a:moveTo>
                  <a:pt x="121" y="1050"/>
                </a:moveTo>
                <a:cubicBezTo>
                  <a:pt x="60" y="668"/>
                  <a:pt x="0" y="286"/>
                  <a:pt x="75" y="143"/>
                </a:cubicBezTo>
                <a:cubicBezTo>
                  <a:pt x="150" y="0"/>
                  <a:pt x="438" y="188"/>
                  <a:pt x="574" y="188"/>
                </a:cubicBezTo>
                <a:cubicBezTo>
                  <a:pt x="710" y="188"/>
                  <a:pt x="809" y="105"/>
                  <a:pt x="892" y="143"/>
                </a:cubicBezTo>
                <a:cubicBezTo>
                  <a:pt x="975" y="181"/>
                  <a:pt x="1073" y="256"/>
                  <a:pt x="1073" y="415"/>
                </a:cubicBezTo>
                <a:cubicBezTo>
                  <a:pt x="1073" y="574"/>
                  <a:pt x="982" y="834"/>
                  <a:pt x="892" y="1095"/>
                </a:cubicBezTo>
              </a:path>
            </a:pathLst>
          </a:custGeom>
          <a:solidFill>
            <a:srgbClr val="92D050"/>
          </a:solidFill>
          <a:ln>
            <a:noFill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3560" name="Freeform 6"/>
          <p:cNvSpPr>
            <a:spLocks/>
          </p:cNvSpPr>
          <p:nvPr/>
        </p:nvSpPr>
        <p:spPr bwMode="auto">
          <a:xfrm rot="-4205068">
            <a:off x="3446463" y="4195762"/>
            <a:ext cx="1168400" cy="1508125"/>
          </a:xfrm>
          <a:custGeom>
            <a:avLst/>
            <a:gdLst>
              <a:gd name="T0" fmla="*/ 2147483647 w 1073"/>
              <a:gd name="T1" fmla="*/ 2147483647 h 1095"/>
              <a:gd name="T2" fmla="*/ 2147483647 w 1073"/>
              <a:gd name="T3" fmla="*/ 2147483647 h 1095"/>
              <a:gd name="T4" fmla="*/ 2147483647 w 1073"/>
              <a:gd name="T5" fmla="*/ 2147483647 h 1095"/>
              <a:gd name="T6" fmla="*/ 2147483647 w 1073"/>
              <a:gd name="T7" fmla="*/ 2147483647 h 1095"/>
              <a:gd name="T8" fmla="*/ 2147483647 w 1073"/>
              <a:gd name="T9" fmla="*/ 2147483647 h 1095"/>
              <a:gd name="T10" fmla="*/ 2147483647 w 1073"/>
              <a:gd name="T11" fmla="*/ 2147483647 h 10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73" h="1095">
                <a:moveTo>
                  <a:pt x="121" y="1050"/>
                </a:moveTo>
                <a:cubicBezTo>
                  <a:pt x="60" y="668"/>
                  <a:pt x="0" y="286"/>
                  <a:pt x="75" y="143"/>
                </a:cubicBezTo>
                <a:cubicBezTo>
                  <a:pt x="150" y="0"/>
                  <a:pt x="438" y="188"/>
                  <a:pt x="574" y="188"/>
                </a:cubicBezTo>
                <a:cubicBezTo>
                  <a:pt x="710" y="188"/>
                  <a:pt x="809" y="105"/>
                  <a:pt x="892" y="143"/>
                </a:cubicBezTo>
                <a:cubicBezTo>
                  <a:pt x="975" y="181"/>
                  <a:pt x="1073" y="256"/>
                  <a:pt x="1073" y="415"/>
                </a:cubicBezTo>
                <a:cubicBezTo>
                  <a:pt x="1073" y="574"/>
                  <a:pt x="982" y="834"/>
                  <a:pt x="892" y="1095"/>
                </a:cubicBezTo>
              </a:path>
            </a:pathLst>
          </a:custGeom>
          <a:solidFill>
            <a:srgbClr val="FF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2843213" y="2708275"/>
            <a:ext cx="1719262" cy="914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 flipV="1">
            <a:off x="3563938" y="35734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3" name="Rectangle 12"/>
          <p:cNvSpPr>
            <a:spLocks noChangeArrowheads="1"/>
          </p:cNvSpPr>
          <p:nvPr/>
        </p:nvSpPr>
        <p:spPr bwMode="auto">
          <a:xfrm>
            <a:off x="3492500" y="3573463"/>
            <a:ext cx="215900" cy="33813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3564" name="Line 18"/>
          <p:cNvSpPr>
            <a:spLocks noChangeShapeType="1"/>
          </p:cNvSpPr>
          <p:nvPr/>
        </p:nvSpPr>
        <p:spPr bwMode="auto">
          <a:xfrm>
            <a:off x="3924300" y="4076700"/>
            <a:ext cx="2592388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5" name="Text Box 19"/>
          <p:cNvSpPr txBox="1">
            <a:spLocks noChangeArrowheads="1"/>
          </p:cNvSpPr>
          <p:nvPr/>
        </p:nvSpPr>
        <p:spPr bwMode="auto">
          <a:xfrm>
            <a:off x="6516688" y="3820536"/>
            <a:ext cx="20185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Voskový </a:t>
            </a:r>
            <a:r>
              <a:rPr lang="cs-CZ" altLang="cs-CZ" sz="1800" dirty="0" err="1" smtClean="0"/>
              <a:t>předtvar</a:t>
            </a:r>
            <a:r>
              <a:rPr lang="cs-CZ" altLang="cs-CZ" sz="1800" dirty="0" smtClean="0"/>
              <a:t> 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  <p:sp>
        <p:nvSpPr>
          <p:cNvPr id="23566" name="Line 24"/>
          <p:cNvSpPr>
            <a:spLocks noChangeShapeType="1"/>
          </p:cNvSpPr>
          <p:nvPr/>
        </p:nvSpPr>
        <p:spPr bwMode="auto">
          <a:xfrm>
            <a:off x="4787900" y="3357563"/>
            <a:ext cx="13684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7" name="Text Box 25"/>
          <p:cNvSpPr txBox="1">
            <a:spLocks noChangeArrowheads="1"/>
          </p:cNvSpPr>
          <p:nvPr/>
        </p:nvSpPr>
        <p:spPr bwMode="auto">
          <a:xfrm>
            <a:off x="6227763" y="3141663"/>
            <a:ext cx="19800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Formovací hmota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38467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lenka.roubalikova@tiscali.cz</a:t>
            </a:r>
          </a:p>
        </p:txBody>
      </p:sp>
      <p:sp>
        <p:nvSpPr>
          <p:cNvPr id="23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1A2A5-5FEF-4031-80D7-9C51308CAC93}" type="slidenum">
              <a:rPr lang="cs-CZ"/>
              <a:pPr>
                <a:defRPr/>
              </a:pPr>
              <a:t>18</a:t>
            </a:fld>
            <a:endParaRPr lang="cs-CZ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Odlévání </a:t>
            </a:r>
            <a:endParaRPr lang="cs-CZ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dirty="0" smtClean="0"/>
          </a:p>
        </p:txBody>
      </p:sp>
      <p:sp>
        <p:nvSpPr>
          <p:cNvPr id="24582" name="Rectangle 4"/>
          <p:cNvSpPr>
            <a:spLocks noChangeArrowheads="1"/>
          </p:cNvSpPr>
          <p:nvPr/>
        </p:nvSpPr>
        <p:spPr bwMode="auto">
          <a:xfrm>
            <a:off x="2268538" y="2708275"/>
            <a:ext cx="2806700" cy="3384550"/>
          </a:xfrm>
          <a:prstGeom prst="rect">
            <a:avLst/>
          </a:prstGeom>
          <a:solidFill>
            <a:srgbClr val="FF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4583" name="Freeform 5"/>
          <p:cNvSpPr>
            <a:spLocks/>
          </p:cNvSpPr>
          <p:nvPr/>
        </p:nvSpPr>
        <p:spPr bwMode="auto">
          <a:xfrm rot="-3855963">
            <a:off x="2951957" y="3753643"/>
            <a:ext cx="1657350" cy="2017713"/>
          </a:xfrm>
          <a:custGeom>
            <a:avLst/>
            <a:gdLst>
              <a:gd name="T0" fmla="*/ 2147483647 w 1073"/>
              <a:gd name="T1" fmla="*/ 2147483647 h 1095"/>
              <a:gd name="T2" fmla="*/ 2147483647 w 1073"/>
              <a:gd name="T3" fmla="*/ 2147483647 h 1095"/>
              <a:gd name="T4" fmla="*/ 2147483647 w 1073"/>
              <a:gd name="T5" fmla="*/ 2147483647 h 1095"/>
              <a:gd name="T6" fmla="*/ 2147483647 w 1073"/>
              <a:gd name="T7" fmla="*/ 2147483647 h 1095"/>
              <a:gd name="T8" fmla="*/ 2147483647 w 1073"/>
              <a:gd name="T9" fmla="*/ 2147483647 h 1095"/>
              <a:gd name="T10" fmla="*/ 2147483647 w 1073"/>
              <a:gd name="T11" fmla="*/ 2147483647 h 10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73" h="1095">
                <a:moveTo>
                  <a:pt x="121" y="1050"/>
                </a:moveTo>
                <a:cubicBezTo>
                  <a:pt x="60" y="668"/>
                  <a:pt x="0" y="286"/>
                  <a:pt x="75" y="143"/>
                </a:cubicBezTo>
                <a:cubicBezTo>
                  <a:pt x="150" y="0"/>
                  <a:pt x="438" y="188"/>
                  <a:pt x="574" y="188"/>
                </a:cubicBezTo>
                <a:cubicBezTo>
                  <a:pt x="710" y="188"/>
                  <a:pt x="809" y="105"/>
                  <a:pt x="892" y="143"/>
                </a:cubicBezTo>
                <a:cubicBezTo>
                  <a:pt x="975" y="181"/>
                  <a:pt x="1073" y="256"/>
                  <a:pt x="1073" y="415"/>
                </a:cubicBezTo>
                <a:cubicBezTo>
                  <a:pt x="1073" y="574"/>
                  <a:pt x="982" y="834"/>
                  <a:pt x="892" y="1095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4584" name="Freeform 6"/>
          <p:cNvSpPr>
            <a:spLocks/>
          </p:cNvSpPr>
          <p:nvPr/>
        </p:nvSpPr>
        <p:spPr bwMode="auto">
          <a:xfrm rot="-4205068">
            <a:off x="3446463" y="4195762"/>
            <a:ext cx="1168400" cy="1508125"/>
          </a:xfrm>
          <a:custGeom>
            <a:avLst/>
            <a:gdLst>
              <a:gd name="T0" fmla="*/ 2147483647 w 1073"/>
              <a:gd name="T1" fmla="*/ 2147483647 h 1095"/>
              <a:gd name="T2" fmla="*/ 2147483647 w 1073"/>
              <a:gd name="T3" fmla="*/ 2147483647 h 1095"/>
              <a:gd name="T4" fmla="*/ 2147483647 w 1073"/>
              <a:gd name="T5" fmla="*/ 2147483647 h 1095"/>
              <a:gd name="T6" fmla="*/ 2147483647 w 1073"/>
              <a:gd name="T7" fmla="*/ 2147483647 h 1095"/>
              <a:gd name="T8" fmla="*/ 2147483647 w 1073"/>
              <a:gd name="T9" fmla="*/ 2147483647 h 1095"/>
              <a:gd name="T10" fmla="*/ 2147483647 w 1073"/>
              <a:gd name="T11" fmla="*/ 2147483647 h 10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73" h="1095">
                <a:moveTo>
                  <a:pt x="121" y="1050"/>
                </a:moveTo>
                <a:cubicBezTo>
                  <a:pt x="60" y="668"/>
                  <a:pt x="0" y="286"/>
                  <a:pt x="75" y="143"/>
                </a:cubicBezTo>
                <a:cubicBezTo>
                  <a:pt x="150" y="0"/>
                  <a:pt x="438" y="188"/>
                  <a:pt x="574" y="188"/>
                </a:cubicBezTo>
                <a:cubicBezTo>
                  <a:pt x="710" y="188"/>
                  <a:pt x="809" y="105"/>
                  <a:pt x="892" y="143"/>
                </a:cubicBezTo>
                <a:cubicBezTo>
                  <a:pt x="975" y="181"/>
                  <a:pt x="1073" y="256"/>
                  <a:pt x="1073" y="415"/>
                </a:cubicBezTo>
                <a:cubicBezTo>
                  <a:pt x="1073" y="574"/>
                  <a:pt x="982" y="834"/>
                  <a:pt x="892" y="1095"/>
                </a:cubicBezTo>
              </a:path>
            </a:pathLst>
          </a:custGeom>
          <a:solidFill>
            <a:srgbClr val="FF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5" name="AutoShape 7"/>
          <p:cNvSpPr>
            <a:spLocks noChangeArrowheads="1"/>
          </p:cNvSpPr>
          <p:nvPr/>
        </p:nvSpPr>
        <p:spPr bwMode="auto">
          <a:xfrm>
            <a:off x="2843213" y="2708275"/>
            <a:ext cx="1719262" cy="914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4586" name="Line 8"/>
          <p:cNvSpPr>
            <a:spLocks noChangeShapeType="1"/>
          </p:cNvSpPr>
          <p:nvPr/>
        </p:nvSpPr>
        <p:spPr bwMode="auto">
          <a:xfrm flipV="1">
            <a:off x="3563938" y="35734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7" name="Rectangle 9"/>
          <p:cNvSpPr>
            <a:spLocks noChangeArrowheads="1"/>
          </p:cNvSpPr>
          <p:nvPr/>
        </p:nvSpPr>
        <p:spPr bwMode="auto">
          <a:xfrm>
            <a:off x="3492500" y="2997200"/>
            <a:ext cx="2159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4588" name="AutoShape 10"/>
          <p:cNvSpPr>
            <a:spLocks noChangeArrowheads="1"/>
          </p:cNvSpPr>
          <p:nvPr/>
        </p:nvSpPr>
        <p:spPr bwMode="auto">
          <a:xfrm>
            <a:off x="2843213" y="1700213"/>
            <a:ext cx="1214437" cy="733425"/>
          </a:xfrm>
          <a:prstGeom prst="curvedDownArrow">
            <a:avLst>
              <a:gd name="adj1" fmla="val 33117"/>
              <a:gd name="adj2" fmla="val 66234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4589" name="Oval 11"/>
          <p:cNvSpPr>
            <a:spLocks noChangeArrowheads="1"/>
          </p:cNvSpPr>
          <p:nvPr/>
        </p:nvSpPr>
        <p:spPr bwMode="auto">
          <a:xfrm>
            <a:off x="3276600" y="2708275"/>
            <a:ext cx="144463" cy="1936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4590" name="Oval 12"/>
          <p:cNvSpPr>
            <a:spLocks noChangeArrowheads="1"/>
          </p:cNvSpPr>
          <p:nvPr/>
        </p:nvSpPr>
        <p:spPr bwMode="auto">
          <a:xfrm>
            <a:off x="3635375" y="2781300"/>
            <a:ext cx="144463" cy="1936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4591" name="Oval 13"/>
          <p:cNvSpPr>
            <a:spLocks noChangeArrowheads="1"/>
          </p:cNvSpPr>
          <p:nvPr/>
        </p:nvSpPr>
        <p:spPr bwMode="auto">
          <a:xfrm>
            <a:off x="3563938" y="3068638"/>
            <a:ext cx="144462" cy="1936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4592" name="Oval 14"/>
          <p:cNvSpPr>
            <a:spLocks noChangeArrowheads="1"/>
          </p:cNvSpPr>
          <p:nvPr/>
        </p:nvSpPr>
        <p:spPr bwMode="auto">
          <a:xfrm>
            <a:off x="3851275" y="2997200"/>
            <a:ext cx="144463" cy="1936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4593" name="Line 15"/>
          <p:cNvSpPr>
            <a:spLocks noChangeShapeType="1"/>
          </p:cNvSpPr>
          <p:nvPr/>
        </p:nvSpPr>
        <p:spPr bwMode="auto">
          <a:xfrm>
            <a:off x="3924300" y="4076700"/>
            <a:ext cx="24479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94" name="Text Box 16"/>
          <p:cNvSpPr txBox="1">
            <a:spLocks noChangeArrowheads="1"/>
          </p:cNvSpPr>
          <p:nvPr/>
        </p:nvSpPr>
        <p:spPr bwMode="auto">
          <a:xfrm>
            <a:off x="6444272" y="3881438"/>
            <a:ext cx="215956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Forma  - dutina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po vypálení vosku  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  <p:sp>
        <p:nvSpPr>
          <p:cNvPr id="24595" name="Line 17"/>
          <p:cNvSpPr>
            <a:spLocks noChangeShapeType="1"/>
          </p:cNvSpPr>
          <p:nvPr/>
        </p:nvSpPr>
        <p:spPr bwMode="auto">
          <a:xfrm>
            <a:off x="3779838" y="1989138"/>
            <a:ext cx="2592387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96" name="Text Box 18"/>
          <p:cNvSpPr txBox="1">
            <a:spLocks noChangeArrowheads="1"/>
          </p:cNvSpPr>
          <p:nvPr/>
        </p:nvSpPr>
        <p:spPr bwMode="auto">
          <a:xfrm>
            <a:off x="6567488" y="1792288"/>
            <a:ext cx="19415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Roztavená slitina</a:t>
            </a:r>
            <a:endParaRPr lang="cs-CZ" altLang="cs-CZ" sz="1800" dirty="0"/>
          </a:p>
        </p:txBody>
      </p:sp>
      <p:sp>
        <p:nvSpPr>
          <p:cNvPr id="24597" name="Line 20"/>
          <p:cNvSpPr>
            <a:spLocks noChangeShapeType="1"/>
          </p:cNvSpPr>
          <p:nvPr/>
        </p:nvSpPr>
        <p:spPr bwMode="auto">
          <a:xfrm flipV="1">
            <a:off x="4572000" y="3500438"/>
            <a:ext cx="18002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98" name="Text Box 21"/>
          <p:cNvSpPr txBox="1">
            <a:spLocks noChangeArrowheads="1"/>
          </p:cNvSpPr>
          <p:nvPr/>
        </p:nvSpPr>
        <p:spPr bwMode="auto">
          <a:xfrm>
            <a:off x="6443663" y="3284538"/>
            <a:ext cx="19800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Formovací hmota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78640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lenka.roubalikova@tiscali.cz</a:t>
            </a:r>
          </a:p>
        </p:txBody>
      </p:sp>
      <p:sp>
        <p:nvSpPr>
          <p:cNvPr id="23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0E8B0F-773F-40F0-8D13-3E39CC2E1B68}" type="slidenum">
              <a:rPr lang="cs-CZ"/>
              <a:pPr>
                <a:defRPr/>
              </a:pPr>
              <a:t>19</a:t>
            </a:fld>
            <a:endParaRPr lang="cs-CZ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mtClean="0"/>
          </a:p>
        </p:txBody>
      </p:sp>
      <p:sp>
        <p:nvSpPr>
          <p:cNvPr id="25606" name="Rectangle 4"/>
          <p:cNvSpPr>
            <a:spLocks noChangeArrowheads="1"/>
          </p:cNvSpPr>
          <p:nvPr/>
        </p:nvSpPr>
        <p:spPr bwMode="auto">
          <a:xfrm>
            <a:off x="2268538" y="2708275"/>
            <a:ext cx="2806700" cy="3384550"/>
          </a:xfrm>
          <a:prstGeom prst="rect">
            <a:avLst/>
          </a:prstGeom>
          <a:solidFill>
            <a:srgbClr val="FF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5607" name="Freeform 5"/>
          <p:cNvSpPr>
            <a:spLocks/>
          </p:cNvSpPr>
          <p:nvPr/>
        </p:nvSpPr>
        <p:spPr bwMode="auto">
          <a:xfrm rot="-3855963">
            <a:off x="2951957" y="3753643"/>
            <a:ext cx="1657350" cy="2017713"/>
          </a:xfrm>
          <a:custGeom>
            <a:avLst/>
            <a:gdLst>
              <a:gd name="T0" fmla="*/ 2147483647 w 1073"/>
              <a:gd name="T1" fmla="*/ 2147483647 h 1095"/>
              <a:gd name="T2" fmla="*/ 2147483647 w 1073"/>
              <a:gd name="T3" fmla="*/ 2147483647 h 1095"/>
              <a:gd name="T4" fmla="*/ 2147483647 w 1073"/>
              <a:gd name="T5" fmla="*/ 2147483647 h 1095"/>
              <a:gd name="T6" fmla="*/ 2147483647 w 1073"/>
              <a:gd name="T7" fmla="*/ 2147483647 h 1095"/>
              <a:gd name="T8" fmla="*/ 2147483647 w 1073"/>
              <a:gd name="T9" fmla="*/ 2147483647 h 1095"/>
              <a:gd name="T10" fmla="*/ 2147483647 w 1073"/>
              <a:gd name="T11" fmla="*/ 2147483647 h 10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73" h="1095">
                <a:moveTo>
                  <a:pt x="121" y="1050"/>
                </a:moveTo>
                <a:cubicBezTo>
                  <a:pt x="60" y="668"/>
                  <a:pt x="0" y="286"/>
                  <a:pt x="75" y="143"/>
                </a:cubicBezTo>
                <a:cubicBezTo>
                  <a:pt x="150" y="0"/>
                  <a:pt x="438" y="188"/>
                  <a:pt x="574" y="188"/>
                </a:cubicBezTo>
                <a:cubicBezTo>
                  <a:pt x="710" y="188"/>
                  <a:pt x="809" y="105"/>
                  <a:pt x="892" y="143"/>
                </a:cubicBezTo>
                <a:cubicBezTo>
                  <a:pt x="975" y="181"/>
                  <a:pt x="1073" y="256"/>
                  <a:pt x="1073" y="415"/>
                </a:cubicBezTo>
                <a:cubicBezTo>
                  <a:pt x="1073" y="574"/>
                  <a:pt x="982" y="834"/>
                  <a:pt x="892" y="1095"/>
                </a:cubicBezTo>
              </a:path>
            </a:pathLst>
          </a:cu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8" name="Freeform 6"/>
          <p:cNvSpPr>
            <a:spLocks/>
          </p:cNvSpPr>
          <p:nvPr/>
        </p:nvSpPr>
        <p:spPr bwMode="auto">
          <a:xfrm rot="-4205068">
            <a:off x="3446463" y="4195762"/>
            <a:ext cx="1168400" cy="1508125"/>
          </a:xfrm>
          <a:custGeom>
            <a:avLst/>
            <a:gdLst>
              <a:gd name="T0" fmla="*/ 2147483647 w 1073"/>
              <a:gd name="T1" fmla="*/ 2147483647 h 1095"/>
              <a:gd name="T2" fmla="*/ 2147483647 w 1073"/>
              <a:gd name="T3" fmla="*/ 2147483647 h 1095"/>
              <a:gd name="T4" fmla="*/ 2147483647 w 1073"/>
              <a:gd name="T5" fmla="*/ 2147483647 h 1095"/>
              <a:gd name="T6" fmla="*/ 2147483647 w 1073"/>
              <a:gd name="T7" fmla="*/ 2147483647 h 1095"/>
              <a:gd name="T8" fmla="*/ 2147483647 w 1073"/>
              <a:gd name="T9" fmla="*/ 2147483647 h 1095"/>
              <a:gd name="T10" fmla="*/ 2147483647 w 1073"/>
              <a:gd name="T11" fmla="*/ 2147483647 h 10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73" h="1095">
                <a:moveTo>
                  <a:pt x="121" y="1050"/>
                </a:moveTo>
                <a:cubicBezTo>
                  <a:pt x="60" y="668"/>
                  <a:pt x="0" y="286"/>
                  <a:pt x="75" y="143"/>
                </a:cubicBezTo>
                <a:cubicBezTo>
                  <a:pt x="150" y="0"/>
                  <a:pt x="438" y="188"/>
                  <a:pt x="574" y="188"/>
                </a:cubicBezTo>
                <a:cubicBezTo>
                  <a:pt x="710" y="188"/>
                  <a:pt x="809" y="105"/>
                  <a:pt x="892" y="143"/>
                </a:cubicBezTo>
                <a:cubicBezTo>
                  <a:pt x="975" y="181"/>
                  <a:pt x="1073" y="256"/>
                  <a:pt x="1073" y="415"/>
                </a:cubicBezTo>
                <a:cubicBezTo>
                  <a:pt x="1073" y="574"/>
                  <a:pt x="982" y="834"/>
                  <a:pt x="892" y="1095"/>
                </a:cubicBezTo>
              </a:path>
            </a:pathLst>
          </a:custGeom>
          <a:solidFill>
            <a:srgbClr val="FF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9" name="AutoShape 7"/>
          <p:cNvSpPr>
            <a:spLocks noChangeArrowheads="1"/>
          </p:cNvSpPr>
          <p:nvPr/>
        </p:nvSpPr>
        <p:spPr bwMode="auto">
          <a:xfrm>
            <a:off x="2843213" y="2708275"/>
            <a:ext cx="1719262" cy="914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10" name="Line 8"/>
          <p:cNvSpPr>
            <a:spLocks noChangeShapeType="1"/>
          </p:cNvSpPr>
          <p:nvPr/>
        </p:nvSpPr>
        <p:spPr bwMode="auto">
          <a:xfrm flipV="1">
            <a:off x="3563938" y="35734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11" name="Rectangle 9"/>
          <p:cNvSpPr>
            <a:spLocks noChangeArrowheads="1"/>
          </p:cNvSpPr>
          <p:nvPr/>
        </p:nvSpPr>
        <p:spPr bwMode="auto">
          <a:xfrm>
            <a:off x="3492500" y="2997200"/>
            <a:ext cx="215900" cy="9144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5612" name="AutoShape 10"/>
          <p:cNvSpPr>
            <a:spLocks noChangeArrowheads="1"/>
          </p:cNvSpPr>
          <p:nvPr/>
        </p:nvSpPr>
        <p:spPr bwMode="auto">
          <a:xfrm>
            <a:off x="2843213" y="1700213"/>
            <a:ext cx="1214437" cy="733425"/>
          </a:xfrm>
          <a:prstGeom prst="curvedDownArrow">
            <a:avLst>
              <a:gd name="adj1" fmla="val 33117"/>
              <a:gd name="adj2" fmla="val 66234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5617" name="Line 15"/>
          <p:cNvSpPr>
            <a:spLocks noChangeShapeType="1"/>
          </p:cNvSpPr>
          <p:nvPr/>
        </p:nvSpPr>
        <p:spPr bwMode="auto">
          <a:xfrm>
            <a:off x="3924300" y="4076700"/>
            <a:ext cx="2592388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18" name="Text Box 16"/>
          <p:cNvSpPr txBox="1">
            <a:spLocks noChangeArrowheads="1"/>
          </p:cNvSpPr>
          <p:nvPr/>
        </p:nvSpPr>
        <p:spPr bwMode="auto">
          <a:xfrm>
            <a:off x="6711950" y="3881438"/>
            <a:ext cx="11721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Korunka  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  <p:sp>
        <p:nvSpPr>
          <p:cNvPr id="25619" name="Line 17"/>
          <p:cNvSpPr>
            <a:spLocks noChangeShapeType="1"/>
          </p:cNvSpPr>
          <p:nvPr/>
        </p:nvSpPr>
        <p:spPr bwMode="auto">
          <a:xfrm>
            <a:off x="3779838" y="1989138"/>
            <a:ext cx="2592387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20" name="Text Box 18"/>
          <p:cNvSpPr txBox="1">
            <a:spLocks noChangeArrowheads="1"/>
          </p:cNvSpPr>
          <p:nvPr/>
        </p:nvSpPr>
        <p:spPr bwMode="auto">
          <a:xfrm>
            <a:off x="6567488" y="1792288"/>
            <a:ext cx="20056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 Roztavená slitina</a:t>
            </a:r>
            <a:endParaRPr lang="cs-CZ" altLang="cs-CZ" sz="1800" dirty="0"/>
          </a:p>
        </p:txBody>
      </p:sp>
      <p:sp>
        <p:nvSpPr>
          <p:cNvPr id="25621" name="Line 19"/>
          <p:cNvSpPr>
            <a:spLocks noChangeShapeType="1"/>
          </p:cNvSpPr>
          <p:nvPr/>
        </p:nvSpPr>
        <p:spPr bwMode="auto">
          <a:xfrm flipV="1">
            <a:off x="4572000" y="3500438"/>
            <a:ext cx="18002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22" name="Text Box 20"/>
          <p:cNvSpPr txBox="1">
            <a:spLocks noChangeArrowheads="1"/>
          </p:cNvSpPr>
          <p:nvPr/>
        </p:nvSpPr>
        <p:spPr bwMode="auto">
          <a:xfrm>
            <a:off x="6443663" y="3284538"/>
            <a:ext cx="20441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 Formovací hmota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89032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Fixní náhrady </a:t>
            </a:r>
            <a:endParaRPr lang="cs-CZ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 dirty="0" smtClean="0"/>
              <a:t>Jsou natrvalo upevněny na zubech - </a:t>
            </a:r>
            <a:r>
              <a:rPr lang="cs-CZ" dirty="0" err="1" smtClean="0"/>
              <a:t>nacementovány</a:t>
            </a:r>
            <a:endParaRPr lang="cs-CZ" dirty="0" smtClean="0"/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cs-CZ" dirty="0"/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 dirty="0" smtClean="0"/>
              <a:t>Inleje</a:t>
            </a:r>
          </a:p>
          <a:p>
            <a:pPr eaLnBrk="1" hangingPunct="1">
              <a:buClr>
                <a:schemeClr val="tx1"/>
              </a:buClr>
              <a:buFontTx/>
              <a:buChar char="-"/>
              <a:defRPr/>
            </a:pPr>
            <a:r>
              <a:rPr lang="cs-CZ" dirty="0" smtClean="0"/>
              <a:t>Korunkové</a:t>
            </a:r>
          </a:p>
          <a:p>
            <a:pPr eaLnBrk="1" hangingPunct="1">
              <a:buClr>
                <a:schemeClr val="tx1"/>
              </a:buClr>
              <a:buFontTx/>
              <a:buChar char="-"/>
              <a:defRPr/>
            </a:pPr>
            <a:r>
              <a:rPr lang="cs-CZ" dirty="0"/>
              <a:t>K</a:t>
            </a:r>
            <a:r>
              <a:rPr lang="cs-CZ" dirty="0" smtClean="0"/>
              <a:t>ořenové</a:t>
            </a:r>
            <a:endParaRPr lang="cs-CZ" dirty="0" smtClean="0"/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 dirty="0" smtClean="0"/>
              <a:t>Korunky</a:t>
            </a:r>
            <a:endParaRPr lang="cs-CZ" dirty="0" smtClean="0"/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 dirty="0" smtClean="0"/>
              <a:t>Můstky</a:t>
            </a:r>
            <a:endParaRPr lang="cs-CZ" dirty="0" smtClean="0"/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3161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lenka.roubalikova@tiscali.cz</a:t>
            </a:r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86CD50-7A2F-4922-BAED-E941D53D8240}" type="slidenum">
              <a:rPr lang="cs-CZ"/>
              <a:pPr>
                <a:defRPr/>
              </a:pPr>
              <a:t>20</a:t>
            </a:fld>
            <a:endParaRPr lang="cs-CZ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mtClean="0"/>
          </a:p>
        </p:txBody>
      </p:sp>
      <p:sp>
        <p:nvSpPr>
          <p:cNvPr id="26630" name="Freeform 4"/>
          <p:cNvSpPr>
            <a:spLocks/>
          </p:cNvSpPr>
          <p:nvPr/>
        </p:nvSpPr>
        <p:spPr bwMode="auto">
          <a:xfrm rot="-208546">
            <a:off x="2339975" y="2205038"/>
            <a:ext cx="1800225" cy="2305050"/>
          </a:xfrm>
          <a:custGeom>
            <a:avLst/>
            <a:gdLst>
              <a:gd name="T0" fmla="*/ 2147483647 w 1073"/>
              <a:gd name="T1" fmla="*/ 2147483647 h 1095"/>
              <a:gd name="T2" fmla="*/ 2147483647 w 1073"/>
              <a:gd name="T3" fmla="*/ 2147483647 h 1095"/>
              <a:gd name="T4" fmla="*/ 2147483647 w 1073"/>
              <a:gd name="T5" fmla="*/ 2147483647 h 1095"/>
              <a:gd name="T6" fmla="*/ 2147483647 w 1073"/>
              <a:gd name="T7" fmla="*/ 2147483647 h 1095"/>
              <a:gd name="T8" fmla="*/ 2147483647 w 1073"/>
              <a:gd name="T9" fmla="*/ 2147483647 h 1095"/>
              <a:gd name="T10" fmla="*/ 2147483647 w 1073"/>
              <a:gd name="T11" fmla="*/ 2147483647 h 10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73" h="1095">
                <a:moveTo>
                  <a:pt x="121" y="1050"/>
                </a:moveTo>
                <a:cubicBezTo>
                  <a:pt x="60" y="668"/>
                  <a:pt x="0" y="286"/>
                  <a:pt x="75" y="143"/>
                </a:cubicBezTo>
                <a:cubicBezTo>
                  <a:pt x="150" y="0"/>
                  <a:pt x="438" y="188"/>
                  <a:pt x="574" y="188"/>
                </a:cubicBezTo>
                <a:cubicBezTo>
                  <a:pt x="710" y="188"/>
                  <a:pt x="809" y="105"/>
                  <a:pt x="892" y="143"/>
                </a:cubicBezTo>
                <a:cubicBezTo>
                  <a:pt x="975" y="181"/>
                  <a:pt x="1073" y="256"/>
                  <a:pt x="1073" y="415"/>
                </a:cubicBezTo>
                <a:cubicBezTo>
                  <a:pt x="1073" y="574"/>
                  <a:pt x="982" y="834"/>
                  <a:pt x="892" y="1095"/>
                </a:cubicBezTo>
              </a:path>
            </a:pathLst>
          </a:cu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1" name="Rectangle 5"/>
          <p:cNvSpPr>
            <a:spLocks noChangeArrowheads="1"/>
          </p:cNvSpPr>
          <p:nvPr/>
        </p:nvSpPr>
        <p:spPr bwMode="auto">
          <a:xfrm>
            <a:off x="2051050" y="4437063"/>
            <a:ext cx="2376488" cy="1152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32" name="Freeform 6"/>
          <p:cNvSpPr>
            <a:spLocks/>
          </p:cNvSpPr>
          <p:nvPr/>
        </p:nvSpPr>
        <p:spPr bwMode="auto">
          <a:xfrm rot="-208546">
            <a:off x="2555875" y="2924175"/>
            <a:ext cx="1439863" cy="1584325"/>
          </a:xfrm>
          <a:custGeom>
            <a:avLst/>
            <a:gdLst>
              <a:gd name="T0" fmla="*/ 2147483647 w 1073"/>
              <a:gd name="T1" fmla="*/ 2147483647 h 1095"/>
              <a:gd name="T2" fmla="*/ 2147483647 w 1073"/>
              <a:gd name="T3" fmla="*/ 2147483647 h 1095"/>
              <a:gd name="T4" fmla="*/ 2147483647 w 1073"/>
              <a:gd name="T5" fmla="*/ 2147483647 h 1095"/>
              <a:gd name="T6" fmla="*/ 2147483647 w 1073"/>
              <a:gd name="T7" fmla="*/ 2147483647 h 1095"/>
              <a:gd name="T8" fmla="*/ 2147483647 w 1073"/>
              <a:gd name="T9" fmla="*/ 2147483647 h 1095"/>
              <a:gd name="T10" fmla="*/ 2147483647 w 1073"/>
              <a:gd name="T11" fmla="*/ 2147483647 h 10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73" h="1095">
                <a:moveTo>
                  <a:pt x="121" y="1050"/>
                </a:moveTo>
                <a:cubicBezTo>
                  <a:pt x="60" y="668"/>
                  <a:pt x="0" y="286"/>
                  <a:pt x="75" y="143"/>
                </a:cubicBezTo>
                <a:cubicBezTo>
                  <a:pt x="150" y="0"/>
                  <a:pt x="438" y="188"/>
                  <a:pt x="574" y="188"/>
                </a:cubicBezTo>
                <a:cubicBezTo>
                  <a:pt x="710" y="188"/>
                  <a:pt x="809" y="105"/>
                  <a:pt x="892" y="143"/>
                </a:cubicBezTo>
                <a:cubicBezTo>
                  <a:pt x="975" y="181"/>
                  <a:pt x="1073" y="256"/>
                  <a:pt x="1073" y="415"/>
                </a:cubicBezTo>
                <a:cubicBezTo>
                  <a:pt x="1073" y="574"/>
                  <a:pt x="982" y="834"/>
                  <a:pt x="892" y="109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3" name="Line 7"/>
          <p:cNvSpPr>
            <a:spLocks noChangeShapeType="1"/>
          </p:cNvSpPr>
          <p:nvPr/>
        </p:nvSpPr>
        <p:spPr bwMode="auto">
          <a:xfrm>
            <a:off x="3924300" y="2781300"/>
            <a:ext cx="1943100" cy="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4" name="Text Box 8"/>
          <p:cNvSpPr txBox="1">
            <a:spLocks noChangeArrowheads="1"/>
          </p:cNvSpPr>
          <p:nvPr/>
        </p:nvSpPr>
        <p:spPr bwMode="auto">
          <a:xfrm>
            <a:off x="5992813" y="2584450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 </a:t>
            </a:r>
            <a:r>
              <a:rPr lang="cs-CZ" altLang="cs-CZ" sz="1800" dirty="0" smtClean="0"/>
              <a:t>Korunka</a:t>
            </a:r>
            <a:endParaRPr lang="cs-CZ" altLang="cs-CZ" sz="1800" dirty="0"/>
          </a:p>
        </p:txBody>
      </p:sp>
      <p:sp>
        <p:nvSpPr>
          <p:cNvPr id="26635" name="Line 9"/>
          <p:cNvSpPr>
            <a:spLocks noChangeShapeType="1"/>
          </p:cNvSpPr>
          <p:nvPr/>
        </p:nvSpPr>
        <p:spPr bwMode="auto">
          <a:xfrm>
            <a:off x="4140200" y="5084763"/>
            <a:ext cx="2519363" cy="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6" name="Text Box 10"/>
          <p:cNvSpPr txBox="1">
            <a:spLocks noChangeArrowheads="1"/>
          </p:cNvSpPr>
          <p:nvPr/>
        </p:nvSpPr>
        <p:spPr bwMode="auto">
          <a:xfrm>
            <a:off x="6784975" y="4816475"/>
            <a:ext cx="17491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Model sádrový 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8710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0F7C7-2E1F-4C37-BA50-C1ED00955C78}" type="slidenum">
              <a:rPr lang="cs-CZ"/>
              <a:pPr>
                <a:defRPr/>
              </a:pPr>
              <a:t>21</a:t>
            </a:fld>
            <a:endParaRPr lang="cs-CZ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5492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FF00"/>
                </a:solidFill>
              </a:rPr>
              <a:t> 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dirty="0" smtClean="0"/>
              <a:t>Tato </a:t>
            </a:r>
            <a:r>
              <a:rPr lang="cs-CZ" dirty="0" err="1" smtClean="0"/>
              <a:t>popsana</a:t>
            </a:r>
            <a:r>
              <a:rPr lang="cs-CZ" dirty="0" smtClean="0"/>
              <a:t> </a:t>
            </a:r>
            <a:r>
              <a:rPr lang="cs-CZ" dirty="0" err="1" smtClean="0"/>
              <a:t>metoida</a:t>
            </a:r>
            <a:r>
              <a:rPr lang="cs-CZ" dirty="0" smtClean="0"/>
              <a:t> je metoda nepřímá – nepřímé zhotovení </a:t>
            </a:r>
            <a:endParaRPr lang="cs-CZ" dirty="0" smtClean="0"/>
          </a:p>
        </p:txBody>
      </p:sp>
      <p:pic>
        <p:nvPicPr>
          <p:cNvPr id="2765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56522"/>
            <a:ext cx="3673475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40" y="3284984"/>
            <a:ext cx="3600450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80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lenka.roubalikova@tiscali.cz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44DD01-32D6-4C99-9EFF-5A639E6DD04E}" type="slidenum">
              <a:rPr lang="cs-CZ"/>
              <a:pPr>
                <a:defRPr/>
              </a:pPr>
              <a:t>22</a:t>
            </a:fld>
            <a:endParaRPr lang="cs-CZ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924944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Přímé zhotovení </a:t>
            </a:r>
            <a:endParaRPr lang="cs-CZ" dirty="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cs-CZ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69614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lenka.roubalikova@tiscali.cz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115843-545F-4D07-91D9-31FB52FFCD0D}" type="slidenum">
              <a:rPr lang="cs-CZ"/>
              <a:pPr>
                <a:defRPr/>
              </a:pPr>
              <a:t>23</a:t>
            </a:fld>
            <a:endParaRPr lang="cs-CZ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9810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smtClean="0"/>
              <a:t>Přímá metoda</a:t>
            </a:r>
            <a:endParaRPr lang="cs-CZ" dirty="0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cs-CZ" dirty="0" smtClean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 smtClean="0"/>
              <a:t>Není potřeba otisku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 err="1" smtClean="0"/>
              <a:t>Předtvar</a:t>
            </a:r>
            <a:r>
              <a:rPr lang="cs-CZ" dirty="0" smtClean="0"/>
              <a:t> je zhotoven přímo v ústech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 smtClean="0"/>
              <a:t>Je výjimečně – kovové malé inleje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77728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Inleje </a:t>
            </a:r>
            <a:endParaRPr lang="cs-CZ" dirty="0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 Rigidní výplně 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err="1" smtClean="0"/>
              <a:t>Zhpotoveny</a:t>
            </a:r>
            <a:r>
              <a:rPr lang="cs-CZ" dirty="0" smtClean="0"/>
              <a:t> v zubní laboratoři</a:t>
            </a:r>
            <a:endParaRPr lang="cs-CZ" dirty="0" smtClean="0"/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Přímá nebo nepřímá metoda</a:t>
            </a:r>
            <a:endParaRPr lang="cs-CZ" dirty="0" smtClean="0"/>
          </a:p>
          <a:p>
            <a:pPr eaLnBrk="1" hangingPunct="1">
              <a:buFontTx/>
              <a:buChar char="-"/>
              <a:defRPr/>
            </a:pPr>
            <a:r>
              <a:rPr lang="cs-CZ" dirty="0" smtClean="0"/>
              <a:t>Přímá metoda - výjimečně</a:t>
            </a:r>
            <a:endParaRPr lang="cs-CZ" dirty="0" smtClean="0"/>
          </a:p>
          <a:p>
            <a:pPr eaLnBrk="1" hangingPunct="1">
              <a:buFontTx/>
              <a:buChar char="-"/>
              <a:defRPr/>
            </a:pPr>
            <a:r>
              <a:rPr lang="cs-CZ" dirty="0" smtClean="0"/>
              <a:t>Nepřímá metoda – nejčastěji </a:t>
            </a:r>
            <a:endParaRPr lang="cs-CZ" dirty="0" smtClean="0"/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30837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rgbClr val="FFFF00"/>
                </a:solidFill>
              </a:rPr>
              <a:t>Inlay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Crown inlay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mtClean="0"/>
              <a:t>- a part of a clinical crown is replaced</a:t>
            </a:r>
          </a:p>
          <a:p>
            <a:pPr eaLnBrk="1" hangingPunct="1">
              <a:defRPr/>
            </a:pPr>
            <a:endParaRPr lang="cs-CZ" smtClean="0"/>
          </a:p>
          <a:p>
            <a:pPr eaLnBrk="1" hangingPunct="1">
              <a:defRPr/>
            </a:pPr>
            <a:endParaRPr lang="cs-CZ" smtClean="0"/>
          </a:p>
          <a:p>
            <a:pPr eaLnBrk="1" hangingPunct="1">
              <a:defRPr/>
            </a:pPr>
            <a:r>
              <a:rPr lang="cs-CZ" smtClean="0"/>
              <a:t>Root canal inlay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mtClean="0"/>
              <a:t>- The inlay is cemented into the root canal and replaces a crown (abutment tooth – stump, </a:t>
            </a:r>
            <a:r>
              <a:rPr lang="cs-CZ" u="sng" smtClean="0"/>
              <a:t>snag</a:t>
            </a:r>
            <a:r>
              <a:rPr lang="cs-CZ" smtClean="0"/>
              <a:t>) </a:t>
            </a:r>
          </a:p>
          <a:p>
            <a:pPr eaLnBrk="1" hangingPunct="1">
              <a:defRPr/>
            </a:pPr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11173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Korunková inlej</a:t>
            </a:r>
            <a:endParaRPr lang="cs-CZ" dirty="0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u="sng" dirty="0" err="1" smtClean="0"/>
              <a:t>Material</a:t>
            </a:r>
            <a:endParaRPr lang="cs-CZ" u="sng" dirty="0" smtClean="0"/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 i="1" dirty="0" smtClean="0"/>
              <a:t>Kompozit </a:t>
            </a:r>
            <a:endParaRPr lang="cs-CZ" i="1" dirty="0" smtClean="0"/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 i="1" dirty="0"/>
              <a:t>K</a:t>
            </a:r>
            <a:r>
              <a:rPr lang="cs-CZ" i="1" dirty="0" smtClean="0"/>
              <a:t>eramika</a:t>
            </a:r>
            <a:endParaRPr lang="cs-CZ" i="1" dirty="0" smtClean="0"/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 i="1" dirty="0" smtClean="0"/>
              <a:t>Kovové slitiny</a:t>
            </a:r>
            <a:endParaRPr lang="cs-CZ" i="1" dirty="0" smtClean="0"/>
          </a:p>
        </p:txBody>
      </p:sp>
      <p:pic>
        <p:nvPicPr>
          <p:cNvPr id="32772" name="Picture 4" descr="inlayreciproke kotve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57600"/>
            <a:ext cx="22748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halasovasendv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149725"/>
            <a:ext cx="365760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Line 6"/>
          <p:cNvSpPr>
            <a:spLocks noChangeShapeType="1"/>
          </p:cNvSpPr>
          <p:nvPr/>
        </p:nvSpPr>
        <p:spPr bwMode="auto">
          <a:xfrm rot="3750422" flipV="1">
            <a:off x="2363657" y="4169420"/>
            <a:ext cx="2347089" cy="171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>
            <a:off x="3729026" y="3657600"/>
            <a:ext cx="3003213" cy="492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3787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FF00"/>
                </a:solidFill>
              </a:rPr>
              <a:t/>
            </a:r>
            <a:br>
              <a:rPr lang="cs-CZ" dirty="0" smtClean="0">
                <a:solidFill>
                  <a:srgbClr val="FFFF00"/>
                </a:solidFill>
              </a:rPr>
            </a:br>
            <a:r>
              <a:rPr lang="cs-CZ" dirty="0" smtClean="0"/>
              <a:t>Korunkové inleje</a:t>
            </a:r>
            <a:endParaRPr lang="cs-CZ" dirty="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cs-CZ" sz="2800" dirty="0" smtClean="0"/>
          </a:p>
          <a:p>
            <a:pPr marL="609600" indent="-60960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cs-CZ" sz="2800" dirty="0" smtClean="0"/>
              <a:t> Indikace</a:t>
            </a:r>
            <a:endParaRPr lang="cs-CZ" sz="2800" dirty="0" smtClean="0"/>
          </a:p>
          <a:p>
            <a:pPr marL="609600" indent="-60960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cs-CZ" sz="2800" dirty="0" smtClean="0"/>
          </a:p>
          <a:p>
            <a:pPr marL="609600" indent="-60960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cs-CZ" sz="2800" dirty="0" smtClean="0"/>
          </a:p>
          <a:p>
            <a:pPr marL="609600" indent="-60960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l"/>
              <a:defRPr/>
            </a:pPr>
            <a:r>
              <a:rPr lang="cs-CZ" sz="2800" dirty="0" smtClean="0"/>
              <a:t>Velká ztráta zubních tkání 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2673360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smtClean="0"/>
              <a:t>Korunkové inleje - kontraindikace</a:t>
            </a:r>
            <a:endParaRPr lang="cs-CZ" dirty="0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dirty="0" smtClean="0"/>
              <a:t> </a:t>
            </a:r>
            <a:endParaRPr lang="cs-CZ" dirty="0" smtClean="0"/>
          </a:p>
          <a:p>
            <a:pPr marL="0" indent="0" eaLnBrk="1" hangingPunct="1">
              <a:buClr>
                <a:schemeClr val="tx1"/>
              </a:buClr>
              <a:buNone/>
              <a:defRPr/>
            </a:pPr>
            <a:r>
              <a:rPr lang="cs-CZ" i="1" dirty="0" smtClean="0"/>
              <a:t>Příliš malé kavity</a:t>
            </a:r>
          </a:p>
          <a:p>
            <a:pPr marL="0" indent="0" eaLnBrk="1" hangingPunct="1">
              <a:buClr>
                <a:schemeClr val="tx1"/>
              </a:buClr>
              <a:buNone/>
              <a:defRPr/>
            </a:pPr>
            <a:r>
              <a:rPr lang="cs-CZ" i="1" dirty="0" smtClean="0"/>
              <a:t>Vysoký sklon ke kazivosti </a:t>
            </a:r>
          </a:p>
          <a:p>
            <a:pPr marL="0" indent="0" eaLnBrk="1" hangingPunct="1">
              <a:buClr>
                <a:schemeClr val="tx1"/>
              </a:buClr>
              <a:buNone/>
              <a:defRPr/>
            </a:pPr>
            <a:r>
              <a:rPr lang="cs-CZ" i="1" dirty="0" smtClean="0"/>
              <a:t>Frontální úsek pro kovové inleje</a:t>
            </a:r>
            <a:endParaRPr lang="cs-CZ" i="1" dirty="0" smtClean="0"/>
          </a:p>
        </p:txBody>
      </p:sp>
    </p:spTree>
    <p:extLst>
      <p:ext uri="{BB962C8B-B14F-4D97-AF65-F5344CB8AC3E}">
        <p14:creationId xmlns:p14="http://schemas.microsoft.com/office/powerpoint/2010/main" val="1206567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smtClean="0"/>
              <a:t>Inlej</a:t>
            </a:r>
            <a:endParaRPr lang="cs-CZ" b="1" dirty="0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cs-CZ" b="1" smtClean="0"/>
          </a:p>
          <a:p>
            <a:pPr eaLnBrk="1" hangingPunct="1">
              <a:buFont typeface="Wingdings" pitchFamily="2" charset="2"/>
              <a:buNone/>
              <a:defRPr/>
            </a:pPr>
            <a:endParaRPr lang="cs-CZ" b="1" smtClean="0"/>
          </a:p>
          <a:p>
            <a:pPr eaLnBrk="1" hangingPunct="1">
              <a:buFont typeface="Wingdings" pitchFamily="2" charset="2"/>
              <a:buNone/>
              <a:defRPr/>
            </a:pPr>
            <a:endParaRPr lang="cs-CZ" smtClean="0"/>
          </a:p>
        </p:txBody>
      </p:sp>
      <p:pic>
        <p:nvPicPr>
          <p:cNvPr id="36868" name="Picture 4" descr="inlaysad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844675"/>
            <a:ext cx="4249737" cy="38227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inlaysche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3697288" cy="38163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074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lenka.roubalikova@tiscali.cz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305C5F-CC7E-4229-BFC7-444AFD4AFAF2}" type="slidenum">
              <a:rPr lang="cs-CZ" altLang="cs-CZ"/>
              <a:pPr>
                <a:defRPr/>
              </a:pPr>
              <a:t>3</a:t>
            </a:fld>
            <a:endParaRPr lang="cs-CZ" altLang="cs-CZ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altLang="cs-CZ" dirty="0" smtClean="0"/>
              <a:t>Inleje korunkové </a:t>
            </a:r>
            <a:endParaRPr lang="cs-CZ" altLang="cs-CZ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557338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800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800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dirty="0" smtClean="0"/>
              <a:t>Kov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800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dirty="0" smtClean="0"/>
              <a:t>Kompozit</a:t>
            </a:r>
            <a:r>
              <a:rPr lang="cs-CZ" altLang="cs-CZ" sz="2800" dirty="0" smtClean="0"/>
              <a:t>, </a:t>
            </a:r>
            <a:r>
              <a:rPr lang="cs-CZ" altLang="cs-CZ" sz="2800" dirty="0" smtClean="0"/>
              <a:t>keramika</a:t>
            </a:r>
            <a:endParaRPr lang="cs-CZ" altLang="cs-CZ" sz="28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800" dirty="0"/>
          </a:p>
        </p:txBody>
      </p:sp>
      <p:pic>
        <p:nvPicPr>
          <p:cNvPr id="6150" name="Picture 7" descr="nekovovainl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7200"/>
            <a:ext cx="3095625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25450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err="1" smtClean="0"/>
              <a:t>Onlej</a:t>
            </a:r>
            <a:endParaRPr lang="cs-CZ" b="1" dirty="0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3810000" cy="41195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cs-CZ" smtClean="0"/>
          </a:p>
        </p:txBody>
      </p:sp>
      <p:pic>
        <p:nvPicPr>
          <p:cNvPr id="37892" name="Picture 4" descr="onlaysad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90713"/>
            <a:ext cx="416877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onlaysche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844675"/>
            <a:ext cx="3832225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426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/>
              <a:t>Overlej</a:t>
            </a:r>
            <a:r>
              <a:rPr lang="cs-CZ" b="1" dirty="0" smtClean="0"/>
              <a:t> </a:t>
            </a:r>
            <a:endParaRPr lang="cs-CZ" b="1" dirty="0" smtClean="0"/>
          </a:p>
        </p:txBody>
      </p:sp>
      <p:pic>
        <p:nvPicPr>
          <p:cNvPr id="38915" name="Picture 4" descr="overlaysad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276475"/>
            <a:ext cx="4140200" cy="32893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5" descr="overlaysche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76475"/>
            <a:ext cx="3743325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770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smtClean="0"/>
              <a:t>Korunka </a:t>
            </a:r>
            <a:endParaRPr lang="cs-CZ" b="1" dirty="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cs-CZ" smtClean="0"/>
          </a:p>
          <a:p>
            <a:pPr eaLnBrk="1" hangingPunct="1">
              <a:buFont typeface="Wingdings" pitchFamily="2" charset="2"/>
              <a:buNone/>
              <a:defRPr/>
            </a:pPr>
            <a:endParaRPr lang="cs-CZ" smtClean="0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1905000"/>
            <a:ext cx="3810000" cy="41195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b="1" smtClean="0"/>
              <a:t>Korunka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smtClean="0"/>
          </a:p>
          <a:p>
            <a:pPr eaLnBrk="1" hangingPunct="1">
              <a:buFont typeface="Wingdings" pitchFamily="2" charset="2"/>
              <a:buNone/>
              <a:defRPr/>
            </a:pPr>
            <a:endParaRPr lang="cs-CZ" smtClean="0"/>
          </a:p>
        </p:txBody>
      </p:sp>
      <p:pic>
        <p:nvPicPr>
          <p:cNvPr id="40965" name="Picture 5" descr="korun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412875"/>
            <a:ext cx="44227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korunkasche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37750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466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1tridasche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48974"/>
            <a:ext cx="5329237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Kovová inlej</a:t>
            </a:r>
            <a:endParaRPr lang="cs-CZ" dirty="0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Přímá metoda</a:t>
            </a:r>
            <a:endParaRPr lang="cs-CZ" dirty="0" smtClean="0"/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 smtClean="0"/>
              <a:t>Nepřímá metoda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262138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otiskovan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34290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otiskovan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14800"/>
            <a:ext cx="3059113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otis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9624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91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otisksilof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531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peed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574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793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kavita na model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350520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 descr="lakovanipahyl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35814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 descr="cement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296703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voskmod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33400"/>
            <a:ext cx="25415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13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otoveinlkov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35814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hotovrinko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28800"/>
            <a:ext cx="32908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 descr="voskmod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43400"/>
            <a:ext cx="20335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896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otoveinlkov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35814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hotovrinko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28800"/>
            <a:ext cx="32908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voskmod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43400"/>
            <a:ext cx="20335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0343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preparzub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31242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 descr="preparzub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95600"/>
            <a:ext cx="335280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609600" y="1014413"/>
            <a:ext cx="7543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/>
              <a:t>Dokončená preparace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latin typeface="Times New Roman" pitchFamily="18" charset="0"/>
              </a:rPr>
              <a:t>                                      </a:t>
            </a:r>
            <a:r>
              <a:rPr lang="cs-CZ" altLang="cs-CZ" sz="2800" b="1"/>
              <a:t>Nasazená rekonstrukce</a:t>
            </a:r>
          </a:p>
        </p:txBody>
      </p:sp>
      <p:sp>
        <p:nvSpPr>
          <p:cNvPr id="58373" name="Line 6"/>
          <p:cNvSpPr>
            <a:spLocks noChangeShapeType="1"/>
          </p:cNvSpPr>
          <p:nvPr/>
        </p:nvSpPr>
        <p:spPr bwMode="auto">
          <a:xfrm>
            <a:off x="2133600" y="1524000"/>
            <a:ext cx="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8374" name="Line 7"/>
          <p:cNvSpPr>
            <a:spLocks noChangeShapeType="1"/>
          </p:cNvSpPr>
          <p:nvPr/>
        </p:nvSpPr>
        <p:spPr bwMode="auto">
          <a:xfrm>
            <a:off x="6400800" y="2514600"/>
            <a:ext cx="0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6328" name="Rectangle 8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8148975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ementst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2667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cementpritl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09600"/>
            <a:ext cx="2668588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cementvas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133600"/>
            <a:ext cx="25908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skusdrev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0"/>
            <a:ext cx="274320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cementdentn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14800"/>
            <a:ext cx="2271713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672752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000" dirty="0" smtClean="0"/>
              <a:t>Nekovové inleje</a:t>
            </a:r>
            <a:endParaRPr lang="cs-CZ" sz="4000" dirty="0" smtClean="0"/>
          </a:p>
        </p:txBody>
      </p:sp>
      <p:pic>
        <p:nvPicPr>
          <p:cNvPr id="60419" name="Picture 3" descr="nekovovainl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349500"/>
            <a:ext cx="2520950" cy="17573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563938" y="3068638"/>
            <a:ext cx="520527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dirty="0" smtClean="0"/>
              <a:t>Speciální procedury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4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dirty="0" smtClean="0"/>
              <a:t>Vždy nepřímá metoda</a:t>
            </a:r>
            <a:endParaRPr lang="cs-CZ" altLang="cs-CZ" sz="4000" dirty="0"/>
          </a:p>
        </p:txBody>
      </p:sp>
      <p:pic>
        <p:nvPicPr>
          <p:cNvPr id="60421" name="Picture 5" descr="inl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08500"/>
            <a:ext cx="2627312" cy="17303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842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Cementování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Zinoxidfosfátový</a:t>
            </a:r>
            <a:r>
              <a:rPr lang="cs-CZ" dirty="0" smtClean="0"/>
              <a:t> cement míchaný do konzistence husté smetany</a:t>
            </a:r>
          </a:p>
          <a:p>
            <a:endParaRPr lang="cs-CZ" dirty="0"/>
          </a:p>
          <a:p>
            <a:r>
              <a:rPr lang="cs-CZ" dirty="0" err="1" smtClean="0"/>
              <a:t>Kompoztiní</a:t>
            </a:r>
            <a:r>
              <a:rPr lang="cs-CZ" dirty="0" smtClean="0"/>
              <a:t> materiál – speciální s nízkou viskozitou, duálně tuhnoucí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59080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mtClean="0"/>
          </a:p>
        </p:txBody>
      </p:sp>
      <p:pic>
        <p:nvPicPr>
          <p:cNvPr id="61444" name="Picture 4" descr="DSC_03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274955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 descr="IMG_17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133600"/>
            <a:ext cx="5761037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6" descr="onlay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4602162" cy="4743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29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mtClean="0"/>
          </a:p>
        </p:txBody>
      </p:sp>
      <p:pic>
        <p:nvPicPr>
          <p:cNvPr id="71684" name="Picture 4" descr="DSC_0239"/>
          <p:cNvPicPr>
            <a:picLocks noChangeAspect="1" noChangeArrowheads="1"/>
          </p:cNvPicPr>
          <p:nvPr/>
        </p:nvPicPr>
        <p:blipFill>
          <a:blip r:embed="rId2">
            <a:lum bright="1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5400675" cy="3579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5" name="Picture 5" descr="DSC_0238"/>
          <p:cNvPicPr>
            <a:picLocks noChangeAspect="1" noChangeArrowheads="1"/>
          </p:cNvPicPr>
          <p:nvPr/>
        </p:nvPicPr>
        <p:blipFill>
          <a:blip r:embed="rId3">
            <a:lum bright="12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852738"/>
            <a:ext cx="5256212" cy="3486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6" name="Picture 6" descr="maryland v uste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3019425" cy="44323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72506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8"/>
          <p:cNvSpPr txBox="1">
            <a:spLocks noChangeArrowheads="1"/>
          </p:cNvSpPr>
          <p:nvPr/>
        </p:nvSpPr>
        <p:spPr bwMode="auto">
          <a:xfrm>
            <a:off x="5148263" y="692150"/>
            <a:ext cx="28953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dirty="0" smtClean="0"/>
              <a:t>Kořenová inlej </a:t>
            </a:r>
            <a:endParaRPr lang="cs-CZ" altLang="cs-CZ" dirty="0"/>
          </a:p>
        </p:txBody>
      </p:sp>
      <p:sp>
        <p:nvSpPr>
          <p:cNvPr id="63491" name="Text Box 11"/>
          <p:cNvSpPr txBox="1">
            <a:spLocks noChangeArrowheads="1"/>
          </p:cNvSpPr>
          <p:nvPr/>
        </p:nvSpPr>
        <p:spPr bwMode="auto">
          <a:xfrm>
            <a:off x="7092950" y="2852738"/>
            <a:ext cx="16594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 Kořenový čep</a:t>
            </a:r>
            <a:endParaRPr lang="cs-CZ" altLang="cs-CZ" sz="1800" dirty="0"/>
          </a:p>
        </p:txBody>
      </p:sp>
      <p:sp>
        <p:nvSpPr>
          <p:cNvPr id="63492" name="Text Box 12"/>
          <p:cNvSpPr txBox="1">
            <a:spLocks noChangeArrowheads="1"/>
          </p:cNvSpPr>
          <p:nvPr/>
        </p:nvSpPr>
        <p:spPr bwMode="auto">
          <a:xfrm>
            <a:off x="6948488" y="3860800"/>
            <a:ext cx="18389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 Korunková část</a:t>
            </a:r>
            <a:endParaRPr lang="cs-CZ" altLang="cs-CZ" sz="1800" dirty="0"/>
          </a:p>
        </p:txBody>
      </p:sp>
      <p:sp>
        <p:nvSpPr>
          <p:cNvPr id="63494" name="Text Box 16"/>
          <p:cNvSpPr txBox="1">
            <a:spLocks noChangeArrowheads="1"/>
          </p:cNvSpPr>
          <p:nvPr/>
        </p:nvSpPr>
        <p:spPr bwMode="auto">
          <a:xfrm>
            <a:off x="323850" y="1125538"/>
            <a:ext cx="17748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Kořenová výplň</a:t>
            </a:r>
            <a:endParaRPr lang="cs-CZ" altLang="cs-CZ" sz="1800" dirty="0"/>
          </a:p>
        </p:txBody>
      </p:sp>
      <p:pic>
        <p:nvPicPr>
          <p:cNvPr id="63496" name="Picture 19" descr="rootcanalinlay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133600"/>
            <a:ext cx="2493963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7" name="Line 20"/>
          <p:cNvSpPr>
            <a:spLocks noChangeShapeType="1"/>
          </p:cNvSpPr>
          <p:nvPr/>
        </p:nvSpPr>
        <p:spPr bwMode="auto">
          <a:xfrm>
            <a:off x="3563938" y="3141663"/>
            <a:ext cx="273685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8" name="Line 21"/>
          <p:cNvSpPr>
            <a:spLocks noChangeShapeType="1"/>
          </p:cNvSpPr>
          <p:nvPr/>
        </p:nvSpPr>
        <p:spPr bwMode="auto">
          <a:xfrm>
            <a:off x="3924300" y="4076700"/>
            <a:ext cx="273685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9" name="Line 22"/>
          <p:cNvSpPr>
            <a:spLocks noChangeShapeType="1"/>
          </p:cNvSpPr>
          <p:nvPr/>
        </p:nvSpPr>
        <p:spPr bwMode="auto">
          <a:xfrm>
            <a:off x="4140200" y="5013325"/>
            <a:ext cx="2808288" cy="71913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0" name="Line 23"/>
          <p:cNvSpPr>
            <a:spLocks noChangeShapeType="1"/>
          </p:cNvSpPr>
          <p:nvPr/>
        </p:nvSpPr>
        <p:spPr bwMode="auto">
          <a:xfrm flipH="1">
            <a:off x="2124075" y="3213100"/>
            <a:ext cx="1295400" cy="7921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1" name="Line 24"/>
          <p:cNvSpPr>
            <a:spLocks noChangeShapeType="1"/>
          </p:cNvSpPr>
          <p:nvPr/>
        </p:nvSpPr>
        <p:spPr bwMode="auto">
          <a:xfrm flipH="1" flipV="1">
            <a:off x="1258888" y="1557338"/>
            <a:ext cx="2089150" cy="10810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1043608" y="4437112"/>
            <a:ext cx="736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Kořen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164288" y="5589240"/>
            <a:ext cx="957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Korunka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252154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Kořenová inlej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cs-CZ" u="sng" dirty="0" smtClean="0"/>
              <a:t>Indikace:</a:t>
            </a:r>
            <a:endParaRPr lang="cs-CZ" u="sng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cs-CZ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 smtClean="0"/>
              <a:t>Rekonstrukce zubů s destruovanou korunkou(cca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 smtClean="0"/>
              <a:t>Zub musí být kvalitně endodonticky </a:t>
            </a:r>
            <a:r>
              <a:rPr lang="cs-CZ" dirty="0" err="1" smtClean="0"/>
              <a:t>ošetře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16037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0614203717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6096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 descr="0614203717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3860800"/>
            <a:ext cx="2808287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 descr="0614203717_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196975"/>
            <a:ext cx="277177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663575" y="436563"/>
            <a:ext cx="484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Gates, Peeso </a:t>
            </a:r>
            <a:r>
              <a:rPr lang="cs-CZ" altLang="cs-CZ" sz="1800" b="1">
                <a:latin typeface="Garamond" pitchFamily="18" charset="0"/>
              </a:rPr>
              <a:t>–</a:t>
            </a:r>
            <a:r>
              <a:rPr lang="cs-CZ" altLang="cs-CZ" sz="1800" b="1"/>
              <a:t> Largo,</a:t>
            </a:r>
            <a:r>
              <a:rPr lang="cs-CZ" altLang="cs-CZ" sz="1800" b="1">
                <a:latin typeface="Garamond" pitchFamily="18" charset="0"/>
              </a:rPr>
              <a:t> </a:t>
            </a:r>
          </a:p>
        </p:txBody>
      </p:sp>
      <p:sp>
        <p:nvSpPr>
          <p:cNvPr id="67590" name="Text Box 7"/>
          <p:cNvSpPr txBox="1">
            <a:spLocks noChangeArrowheads="1"/>
          </p:cNvSpPr>
          <p:nvPr/>
        </p:nvSpPr>
        <p:spPr bwMode="auto">
          <a:xfrm>
            <a:off x="3492500" y="404813"/>
            <a:ext cx="431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Beutelrock – these burs has „</a:t>
            </a:r>
            <a:r>
              <a:rPr lang="cs-CZ" altLang="cs-CZ" sz="1800" u="sng"/>
              <a:t>flame form“</a:t>
            </a:r>
          </a:p>
        </p:txBody>
      </p:sp>
    </p:spTree>
    <p:extLst>
      <p:ext uri="{BB962C8B-B14F-4D97-AF65-F5344CB8AC3E}">
        <p14:creationId xmlns:p14="http://schemas.microsoft.com/office/powerpoint/2010/main" val="2111158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rootcanalinlay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3052762" cy="35179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5" name="Picture 6" descr="rootcanalinla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133600"/>
            <a:ext cx="3413125" cy="413861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6" name="Line 7"/>
          <p:cNvSpPr>
            <a:spLocks noChangeShapeType="1"/>
          </p:cNvSpPr>
          <p:nvPr/>
        </p:nvSpPr>
        <p:spPr bwMode="auto">
          <a:xfrm rot="784657" flipV="1">
            <a:off x="5219700" y="908050"/>
            <a:ext cx="1368425" cy="237648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37" name="Line 8"/>
          <p:cNvSpPr>
            <a:spLocks noChangeShapeType="1"/>
          </p:cNvSpPr>
          <p:nvPr/>
        </p:nvSpPr>
        <p:spPr bwMode="auto">
          <a:xfrm rot="298438" flipV="1">
            <a:off x="4932363" y="3716338"/>
            <a:ext cx="2663825" cy="2174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38" name="Line 9"/>
          <p:cNvSpPr>
            <a:spLocks noChangeShapeType="1"/>
          </p:cNvSpPr>
          <p:nvPr/>
        </p:nvSpPr>
        <p:spPr bwMode="auto">
          <a:xfrm rot="1042886">
            <a:off x="4859338" y="5661025"/>
            <a:ext cx="316865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39" name="Text Box 10"/>
          <p:cNvSpPr txBox="1">
            <a:spLocks noChangeArrowheads="1"/>
          </p:cNvSpPr>
          <p:nvPr/>
        </p:nvSpPr>
        <p:spPr bwMode="auto">
          <a:xfrm>
            <a:off x="6877050" y="1196975"/>
            <a:ext cx="18646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4mm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kořenové výplně</a:t>
            </a:r>
            <a:endParaRPr lang="cs-CZ" altLang="cs-CZ" sz="1800" dirty="0"/>
          </a:p>
        </p:txBody>
      </p:sp>
      <p:sp>
        <p:nvSpPr>
          <p:cNvPr id="69640" name="Text Box 11"/>
          <p:cNvSpPr txBox="1">
            <a:spLocks noChangeArrowheads="1"/>
          </p:cNvSpPr>
          <p:nvPr/>
        </p:nvSpPr>
        <p:spPr bwMode="auto">
          <a:xfrm>
            <a:off x="7092280" y="3933056"/>
            <a:ext cx="20162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 2/3 </a:t>
            </a:r>
            <a:r>
              <a:rPr lang="cs-CZ" altLang="cs-CZ" sz="1800" dirty="0" smtClean="0"/>
              <a:t>délky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kořenového kanálku 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  <p:sp>
        <p:nvSpPr>
          <p:cNvPr id="69641" name="Text Box 12"/>
          <p:cNvSpPr txBox="1">
            <a:spLocks noChangeArrowheads="1"/>
          </p:cNvSpPr>
          <p:nvPr/>
        </p:nvSpPr>
        <p:spPr bwMode="auto">
          <a:xfrm>
            <a:off x="6659563" y="6237288"/>
            <a:ext cx="20185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1/4 </a:t>
            </a:r>
            <a:r>
              <a:rPr lang="cs-CZ" altLang="cs-CZ" sz="1800" dirty="0" smtClean="0"/>
              <a:t> celkové délky</a:t>
            </a:r>
            <a:endParaRPr lang="cs-CZ" altLang="cs-CZ" sz="1800" dirty="0"/>
          </a:p>
        </p:txBody>
      </p:sp>
      <p:pic>
        <p:nvPicPr>
          <p:cNvPr id="69642" name="Picture 13" descr="rootcanalinlay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49" y="2781300"/>
            <a:ext cx="2716213" cy="378936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43" name="Text Box 14"/>
          <p:cNvSpPr txBox="1">
            <a:spLocks noChangeArrowheads="1"/>
          </p:cNvSpPr>
          <p:nvPr/>
        </p:nvSpPr>
        <p:spPr bwMode="auto">
          <a:xfrm>
            <a:off x="3635375" y="260350"/>
            <a:ext cx="29511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600" b="1">
                <a:solidFill>
                  <a:srgbClr val="FFFF00"/>
                </a:solidFill>
              </a:rPr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173263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lenka.roubalikova@tiscali.cz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1FF848-DA63-4138-98C7-3D835471212C}" type="slidenum">
              <a:rPr lang="cs-CZ"/>
              <a:pPr>
                <a:defRPr/>
              </a:pPr>
              <a:t>5</a:t>
            </a:fld>
            <a:endParaRPr lang="cs-CZ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Korunky              Můstky</a:t>
            </a:r>
            <a:endParaRPr lang="cs-CZ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cs-CZ" dirty="0" smtClean="0"/>
          </a:p>
          <a:p>
            <a:pPr eaLnBrk="1" hangingPunct="1">
              <a:defRPr/>
            </a:pPr>
            <a:endParaRPr lang="cs-CZ" dirty="0" smtClean="0"/>
          </a:p>
        </p:txBody>
      </p:sp>
      <p:sp>
        <p:nvSpPr>
          <p:cNvPr id="7" name="Rectangle 4"/>
          <p:cNvSpPr>
            <a:spLocks noGrp="1" noChangeAspect="1" noChangeArrowheads="1"/>
          </p:cNvSpPr>
          <p:nvPr isPhoto="1"/>
        </p:nvSpPr>
        <p:spPr bwMode="auto">
          <a:xfrm>
            <a:off x="4295233" y="3437397"/>
            <a:ext cx="3128487" cy="2088232"/>
          </a:xfrm>
          <a:prstGeom prst="rect">
            <a:avLst/>
          </a:prstGeom>
          <a:blipFill dpi="0" rotWithShape="1">
            <a:blip r:embed="rId2"/>
            <a:srcRect/>
            <a:stretch>
              <a:fillRect r="-12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8202" name="Picture 7" descr="maxce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57563"/>
            <a:ext cx="2808288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Šipka dolů 1"/>
          <p:cNvSpPr/>
          <p:nvPr/>
        </p:nvSpPr>
        <p:spPr>
          <a:xfrm>
            <a:off x="2208995" y="154537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>
            <a:off x="6057678" y="156596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99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rootcanalinlay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3113087" cy="379888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4356100" y="835025"/>
            <a:ext cx="280076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smtClean="0"/>
              <a:t>Izolace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smtClean="0"/>
              <a:t>Modelace z vosku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4427984" y="3065644"/>
            <a:ext cx="45720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smtClean="0"/>
              <a:t>Drát  - pokryje se voskem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smtClean="0"/>
              <a:t>Licí kuželík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smtClean="0"/>
              <a:t>Zatmelení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smtClean="0"/>
              <a:t>Metoda ztraceného vosku</a:t>
            </a:r>
            <a:endParaRPr lang="cs-CZ" altLang="cs-CZ" sz="2400" b="1" dirty="0"/>
          </a:p>
        </p:txBody>
      </p:sp>
      <p:pic>
        <p:nvPicPr>
          <p:cNvPr id="70661" name="Picture 5" descr="rootcanalinlay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508500"/>
            <a:ext cx="1957387" cy="1920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4716463" y="404813"/>
            <a:ext cx="32367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600" b="1" dirty="0" smtClean="0"/>
              <a:t>Přímá metoda</a:t>
            </a:r>
            <a:endParaRPr lang="cs-CZ" alt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22628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5"/>
          <p:cNvSpPr txBox="1">
            <a:spLocks noChangeArrowheads="1"/>
          </p:cNvSpPr>
          <p:nvPr/>
        </p:nvSpPr>
        <p:spPr bwMode="auto">
          <a:xfrm>
            <a:off x="5508104" y="2132856"/>
            <a:ext cx="103906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smtClean="0"/>
              <a:t>Otisk 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/>
          </a:p>
        </p:txBody>
      </p:sp>
      <p:sp>
        <p:nvSpPr>
          <p:cNvPr id="71684" name="Text Box 8"/>
          <p:cNvSpPr txBox="1">
            <a:spLocks noChangeArrowheads="1"/>
          </p:cNvSpPr>
          <p:nvPr/>
        </p:nvSpPr>
        <p:spPr bwMode="auto">
          <a:xfrm>
            <a:off x="4716463" y="404813"/>
            <a:ext cx="39292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600" b="1" dirty="0" smtClean="0"/>
              <a:t>Nepřímá metoda </a:t>
            </a:r>
            <a:endParaRPr lang="cs-CZ" altLang="cs-CZ" sz="3600" b="1" dirty="0"/>
          </a:p>
        </p:txBody>
      </p:sp>
      <p:pic>
        <p:nvPicPr>
          <p:cNvPr id="71685" name="Picture 9" descr="rotcanalinlay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060575"/>
            <a:ext cx="2651125" cy="31686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94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4243388" y="835025"/>
            <a:ext cx="103906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smtClean="0"/>
              <a:t>Otisk 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 dirty="0"/>
          </a:p>
        </p:txBody>
      </p:sp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4019966" y="404813"/>
            <a:ext cx="39292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600" b="1" dirty="0" smtClean="0">
                <a:solidFill>
                  <a:srgbClr val="FFFF00"/>
                </a:solidFill>
              </a:rPr>
              <a:t> </a:t>
            </a:r>
            <a:r>
              <a:rPr lang="cs-CZ" altLang="cs-CZ" sz="3600" b="1" dirty="0" smtClean="0"/>
              <a:t>Nepřímá metoda</a:t>
            </a:r>
            <a:endParaRPr lang="cs-CZ" altLang="cs-CZ" sz="3600" b="1" dirty="0"/>
          </a:p>
        </p:txBody>
      </p:sp>
      <p:pic>
        <p:nvPicPr>
          <p:cNvPr id="72708" name="Picture 5" descr="rotcanalinlay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2951163" cy="35274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9" name="Picture 6" descr="rootcaanalinlay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025650"/>
            <a:ext cx="3600450" cy="25177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7" descr="rootcaanaal0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005263"/>
            <a:ext cx="4032250" cy="25003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1" name="Text Box 8"/>
          <p:cNvSpPr txBox="1">
            <a:spLocks noChangeArrowheads="1"/>
          </p:cNvSpPr>
          <p:nvPr/>
        </p:nvSpPr>
        <p:spPr bwMode="auto">
          <a:xfrm>
            <a:off x="6902450" y="2276475"/>
            <a:ext cx="20954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Otiskovací hmota  </a:t>
            </a:r>
            <a:endParaRPr lang="cs-CZ" altLang="cs-CZ" sz="1800" dirty="0"/>
          </a:p>
        </p:txBody>
      </p:sp>
      <p:sp>
        <p:nvSpPr>
          <p:cNvPr id="72712" name="Text Box 9"/>
          <p:cNvSpPr txBox="1">
            <a:spLocks noChangeArrowheads="1"/>
          </p:cNvSpPr>
          <p:nvPr/>
        </p:nvSpPr>
        <p:spPr bwMode="auto">
          <a:xfrm>
            <a:off x="1979613" y="5300663"/>
            <a:ext cx="18004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Otiskovací lžíce</a:t>
            </a:r>
            <a:endParaRPr lang="cs-CZ" altLang="cs-CZ" sz="1800" dirty="0"/>
          </a:p>
        </p:txBody>
      </p:sp>
      <p:sp>
        <p:nvSpPr>
          <p:cNvPr id="72713" name="Text Box 10"/>
          <p:cNvSpPr txBox="1">
            <a:spLocks noChangeArrowheads="1"/>
          </p:cNvSpPr>
          <p:nvPr/>
        </p:nvSpPr>
        <p:spPr bwMode="auto">
          <a:xfrm>
            <a:off x="539750" y="5013325"/>
            <a:ext cx="6206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Drát</a:t>
            </a:r>
            <a:endParaRPr lang="cs-CZ" altLang="cs-CZ" sz="1800" dirty="0"/>
          </a:p>
        </p:txBody>
      </p:sp>
      <p:sp>
        <p:nvSpPr>
          <p:cNvPr id="72714" name="Line 11"/>
          <p:cNvSpPr>
            <a:spLocks noChangeShapeType="1"/>
          </p:cNvSpPr>
          <p:nvPr/>
        </p:nvSpPr>
        <p:spPr bwMode="auto">
          <a:xfrm flipH="1">
            <a:off x="971550" y="3500438"/>
            <a:ext cx="720725" cy="13668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15" name="Line 12"/>
          <p:cNvSpPr>
            <a:spLocks noChangeShapeType="1"/>
          </p:cNvSpPr>
          <p:nvPr/>
        </p:nvSpPr>
        <p:spPr bwMode="auto">
          <a:xfrm>
            <a:off x="1908175" y="4221163"/>
            <a:ext cx="647700" cy="9366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16" name="Line 13"/>
          <p:cNvSpPr>
            <a:spLocks noChangeShapeType="1"/>
          </p:cNvSpPr>
          <p:nvPr/>
        </p:nvSpPr>
        <p:spPr bwMode="auto">
          <a:xfrm flipH="1">
            <a:off x="2843213" y="5013325"/>
            <a:ext cx="2376487" cy="1444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17" name="Line 14"/>
          <p:cNvSpPr>
            <a:spLocks noChangeShapeType="1"/>
          </p:cNvSpPr>
          <p:nvPr/>
        </p:nvSpPr>
        <p:spPr bwMode="auto">
          <a:xfrm flipH="1">
            <a:off x="7235825" y="2636838"/>
            <a:ext cx="504825" cy="19446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18" name="Line 15"/>
          <p:cNvSpPr>
            <a:spLocks noChangeShapeType="1"/>
          </p:cNvSpPr>
          <p:nvPr/>
        </p:nvSpPr>
        <p:spPr bwMode="auto">
          <a:xfrm flipH="1">
            <a:off x="5219700" y="2636838"/>
            <a:ext cx="2520950" cy="431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739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rootcanalinlay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573463"/>
            <a:ext cx="2103438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5" descr="rootcanalinlay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3527425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6" descr="rootcanal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644900"/>
            <a:ext cx="2498725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7"/>
          <p:cNvSpPr txBox="1">
            <a:spLocks noChangeArrowheads="1"/>
          </p:cNvSpPr>
          <p:nvPr/>
        </p:nvSpPr>
        <p:spPr bwMode="auto">
          <a:xfrm>
            <a:off x="5651500" y="549275"/>
            <a:ext cx="13557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/>
              <a:t>Model</a:t>
            </a:r>
          </a:p>
        </p:txBody>
      </p:sp>
      <p:sp>
        <p:nvSpPr>
          <p:cNvPr id="73734" name="Line 8"/>
          <p:cNvSpPr>
            <a:spLocks noChangeShapeType="1"/>
          </p:cNvSpPr>
          <p:nvPr/>
        </p:nvSpPr>
        <p:spPr bwMode="auto">
          <a:xfrm flipH="1">
            <a:off x="3492500" y="836613"/>
            <a:ext cx="2087563" cy="7207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3735" name="Line 9"/>
          <p:cNvSpPr>
            <a:spLocks noChangeShapeType="1"/>
          </p:cNvSpPr>
          <p:nvPr/>
        </p:nvSpPr>
        <p:spPr bwMode="auto">
          <a:xfrm flipH="1">
            <a:off x="3203575" y="2133600"/>
            <a:ext cx="1944688" cy="27352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3736" name="Text Box 10"/>
          <p:cNvSpPr txBox="1">
            <a:spLocks noChangeArrowheads="1"/>
          </p:cNvSpPr>
          <p:nvPr/>
        </p:nvSpPr>
        <p:spPr bwMode="auto">
          <a:xfrm>
            <a:off x="5272088" y="1619250"/>
            <a:ext cx="15504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 smtClean="0"/>
              <a:t>Izolace</a:t>
            </a:r>
            <a:endParaRPr lang="cs-CZ" altLang="cs-CZ" b="1" dirty="0"/>
          </a:p>
        </p:txBody>
      </p:sp>
      <p:sp>
        <p:nvSpPr>
          <p:cNvPr id="73737" name="Text Box 11"/>
          <p:cNvSpPr txBox="1">
            <a:spLocks noChangeArrowheads="1"/>
          </p:cNvSpPr>
          <p:nvPr/>
        </p:nvSpPr>
        <p:spPr bwMode="auto">
          <a:xfrm>
            <a:off x="6784975" y="25130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73738" name="Text Box 12"/>
          <p:cNvSpPr txBox="1">
            <a:spLocks noChangeArrowheads="1"/>
          </p:cNvSpPr>
          <p:nvPr/>
        </p:nvSpPr>
        <p:spPr bwMode="auto">
          <a:xfrm>
            <a:off x="5795963" y="2492375"/>
            <a:ext cx="20505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 smtClean="0"/>
              <a:t>Modelace</a:t>
            </a:r>
            <a:endParaRPr lang="cs-CZ" altLang="cs-CZ" b="1" dirty="0"/>
          </a:p>
        </p:txBody>
      </p:sp>
      <p:sp>
        <p:nvSpPr>
          <p:cNvPr id="73739" name="Line 13"/>
          <p:cNvSpPr>
            <a:spLocks noChangeShapeType="1"/>
          </p:cNvSpPr>
          <p:nvPr/>
        </p:nvSpPr>
        <p:spPr bwMode="auto">
          <a:xfrm flipH="1">
            <a:off x="6443663" y="3068638"/>
            <a:ext cx="576262" cy="8651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966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4356100" y="835025"/>
            <a:ext cx="4108450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Impression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Model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Modellation – casting wax,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heated, flowing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/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4284663" y="3644900"/>
            <a:ext cx="45720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Sprue pin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Investment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Method of the lost wax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(burntout in the special oven)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4716463" y="404813"/>
            <a:ext cx="3613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600" b="1">
                <a:solidFill>
                  <a:srgbClr val="FFFF00"/>
                </a:solidFill>
              </a:rPr>
              <a:t>Indirect method</a:t>
            </a:r>
          </a:p>
        </p:txBody>
      </p:sp>
      <p:pic>
        <p:nvPicPr>
          <p:cNvPr id="74757" name="Picture 5" descr="rotcanalinlay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060575"/>
            <a:ext cx="2651125" cy="31686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95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Zinkoxidfosfátový</a:t>
            </a:r>
            <a:r>
              <a:rPr lang="cs-CZ" dirty="0" smtClean="0"/>
              <a:t> cement </a:t>
            </a:r>
            <a:endParaRPr lang="cs-CZ" dirty="0" smtClean="0"/>
          </a:p>
        </p:txBody>
      </p:sp>
      <p:pic>
        <p:nvPicPr>
          <p:cNvPr id="83972" name="Picture 4" descr="DSC_0121"/>
          <p:cNvPicPr>
            <a:picLocks noChangeAspect="1" noChangeArrowheads="1"/>
          </p:cNvPicPr>
          <p:nvPr/>
        </p:nvPicPr>
        <p:blipFill>
          <a:blip r:embed="rId2">
            <a:lum bright="1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76872"/>
            <a:ext cx="3691727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059832" y="260648"/>
            <a:ext cx="26581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Cementování</a:t>
            </a:r>
          </a:p>
          <a:p>
            <a:r>
              <a:rPr lang="cs-CZ" sz="3600" dirty="0" smtClean="0"/>
              <a:t> </a:t>
            </a:r>
            <a:endParaRPr lang="cs-CZ" sz="36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56992"/>
            <a:ext cx="4524040" cy="2999984"/>
          </a:xfrm>
          <a:prstGeom prst="rect">
            <a:avLst/>
          </a:prstGeom>
        </p:spPr>
      </p:pic>
      <p:sp>
        <p:nvSpPr>
          <p:cNvPr id="4" name="Šipka dolů 3"/>
          <p:cNvSpPr/>
          <p:nvPr/>
        </p:nvSpPr>
        <p:spPr>
          <a:xfrm rot="2448630">
            <a:off x="6929182" y="2728616"/>
            <a:ext cx="484632" cy="2325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452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lenka.roubalikova@tiscali.cz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2CFCD-87DE-450A-8D66-7774B7BB9564}" type="slidenum">
              <a:rPr lang="cs-CZ"/>
              <a:pPr>
                <a:defRPr/>
              </a:pPr>
              <a:t>6</a:t>
            </a:fld>
            <a:endParaRPr lang="cs-CZ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Keramická korunka</a:t>
            </a:r>
            <a:endParaRPr lang="cs-CZ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Material</a:t>
            </a:r>
            <a:r>
              <a:rPr lang="cs-CZ" dirty="0" smtClean="0"/>
              <a:t> – metal </a:t>
            </a:r>
            <a:r>
              <a:rPr lang="cs-CZ" dirty="0" err="1" smtClean="0"/>
              <a:t>alloy</a:t>
            </a:r>
            <a:r>
              <a:rPr lang="cs-CZ" dirty="0" smtClean="0"/>
              <a:t>, </a:t>
            </a:r>
            <a:r>
              <a:rPr lang="cs-CZ" dirty="0" err="1" smtClean="0"/>
              <a:t>ceramics</a:t>
            </a:r>
            <a:endParaRPr lang="cs-CZ" dirty="0" smtClean="0"/>
          </a:p>
        </p:txBody>
      </p:sp>
      <p:pic>
        <p:nvPicPr>
          <p:cNvPr id="922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900363"/>
            <a:ext cx="3419475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900363"/>
            <a:ext cx="3419475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26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lenka.roubalikova@tiscali.cz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C2289D-9C30-4204-8575-BBE057152BB4}" type="slidenum">
              <a:rPr lang="cs-CZ"/>
              <a:pPr>
                <a:defRPr/>
              </a:pPr>
              <a:t>7</a:t>
            </a:fld>
            <a:endParaRPr lang="cs-CZ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Snímatelné náhrady</a:t>
            </a:r>
            <a:endParaRPr lang="cs-CZ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cs-CZ" dirty="0" smtClean="0"/>
              <a:t>Částečné </a:t>
            </a:r>
            <a:endParaRPr lang="cs-CZ" dirty="0" smtClean="0"/>
          </a:p>
        </p:txBody>
      </p:sp>
      <p:pic>
        <p:nvPicPr>
          <p:cNvPr id="10246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84313"/>
            <a:ext cx="3275012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762"/>
            <a:ext cx="324008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963" y="4206012"/>
            <a:ext cx="2422013" cy="16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1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71500" indent="-571500" algn="l">
              <a:buFont typeface="Wingdings" panose="05000000000000000000" pitchFamily="2" charset="2"/>
              <a:buChar char="§"/>
              <a:defRPr/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Celkové</a:t>
            </a:r>
            <a:endParaRPr lang="cs-CZ" dirty="0"/>
          </a:p>
        </p:txBody>
      </p:sp>
      <p:pic>
        <p:nvPicPr>
          <p:cNvPr id="1126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6136" y="1916832"/>
            <a:ext cx="2667000" cy="2667000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429000"/>
            <a:ext cx="3055269" cy="20368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867746"/>
            <a:ext cx="2736304" cy="182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34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lenka.roubalikova@tiscali.cz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8FE3C5-8FCE-4AA4-BA35-B32BCD9545C4}" type="slidenum">
              <a:rPr lang="cs-CZ"/>
              <a:pPr>
                <a:defRPr/>
              </a:pPr>
              <a:t>9</a:t>
            </a:fld>
            <a:endParaRPr lang="cs-CZ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Zhotovení</a:t>
            </a:r>
            <a:endParaRPr lang="cs-CZ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 dirty="0" smtClean="0"/>
              <a:t> V ordinaci</a:t>
            </a:r>
            <a:endParaRPr lang="cs-CZ" dirty="0" smtClean="0"/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 dirty="0" smtClean="0"/>
              <a:t>V laboratoři</a:t>
            </a:r>
            <a:endParaRPr lang="cs-CZ" dirty="0" smtClean="0"/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 dirty="0" smtClean="0"/>
              <a:t>Speciální instrumentarium</a:t>
            </a:r>
            <a:endParaRPr lang="cs-CZ" dirty="0" smtClean="0"/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 dirty="0" smtClean="0"/>
              <a:t>Materiály </a:t>
            </a:r>
          </a:p>
          <a:p>
            <a:pPr marL="0" indent="0" eaLnBrk="1" hangingPunct="1">
              <a:buClr>
                <a:schemeClr val="tx1"/>
              </a:buClr>
              <a:buNone/>
              <a:defRPr/>
            </a:pPr>
            <a:r>
              <a:rPr lang="cs-CZ" dirty="0" smtClean="0"/>
              <a:t>-   Hlavní (zůstávají v ústech – jsou z nich zhotoveny náhrady). Kovové slitiny, keramika, pryskyřice</a:t>
            </a:r>
            <a:endParaRPr lang="cs-CZ" dirty="0" smtClean="0"/>
          </a:p>
          <a:p>
            <a:pPr eaLnBrk="1" hangingPunct="1">
              <a:buClr>
                <a:schemeClr val="tx1"/>
              </a:buClr>
              <a:buFontTx/>
              <a:buChar char="-"/>
              <a:defRPr/>
            </a:pPr>
            <a:r>
              <a:rPr lang="cs-CZ" dirty="0" smtClean="0"/>
              <a:t>Pomocné (používají se při zhotovování náhrad)</a:t>
            </a:r>
          </a:p>
          <a:p>
            <a:pPr eaLnBrk="1" hangingPunct="1">
              <a:buClr>
                <a:schemeClr val="tx1"/>
              </a:buClr>
              <a:buFontTx/>
              <a:buChar char="-"/>
              <a:defRPr/>
            </a:pPr>
            <a:r>
              <a:rPr lang="cs-CZ" dirty="0" smtClean="0"/>
              <a:t>Sádra, modelovací materiály – vosky, </a:t>
            </a:r>
            <a:r>
              <a:rPr lang="cs-CZ" dirty="0" err="1" smtClean="0"/>
              <a:t>spec</a:t>
            </a:r>
            <a:r>
              <a:rPr lang="cs-CZ" dirty="0" smtClean="0"/>
              <a:t>. pryskyřice</a:t>
            </a:r>
          </a:p>
        </p:txBody>
      </p:sp>
    </p:spTree>
    <p:extLst>
      <p:ext uri="{BB962C8B-B14F-4D97-AF65-F5344CB8AC3E}">
        <p14:creationId xmlns:p14="http://schemas.microsoft.com/office/powerpoint/2010/main" val="428603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502</Words>
  <Application>Microsoft Office PowerPoint</Application>
  <PresentationFormat>Předvádění na obrazovce (4:3)</PresentationFormat>
  <Paragraphs>244</Paragraphs>
  <Slides>55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6" baseType="lpstr">
      <vt:lpstr>Motiv systému Office</vt:lpstr>
      <vt:lpstr>Stomatologická protetika</vt:lpstr>
      <vt:lpstr>Fixní náhrady </vt:lpstr>
      <vt:lpstr>Inleje korunkové </vt:lpstr>
      <vt:lpstr>Prezentace aplikace PowerPoint</vt:lpstr>
      <vt:lpstr>Korunky              Můstky</vt:lpstr>
      <vt:lpstr>Keramická korunka</vt:lpstr>
      <vt:lpstr>Snímatelné náhrady</vt:lpstr>
      <vt:lpstr>     Celkové</vt:lpstr>
      <vt:lpstr>Zhotovení</vt:lpstr>
      <vt:lpstr> Zhotovování náhrad</vt:lpstr>
      <vt:lpstr>Otisk čelisti - negativ</vt:lpstr>
      <vt:lpstr>Registrace mezičelistních vztahů</vt:lpstr>
      <vt:lpstr>Prezentace aplikace PowerPoint</vt:lpstr>
      <vt:lpstr>Prezentace aplikace PowerPoint</vt:lpstr>
      <vt:lpstr>Prezentace aplikace PowerPoint</vt:lpstr>
      <vt:lpstr>Prezentace aplikace PowerPoint</vt:lpstr>
      <vt:lpstr>Zatmelení</vt:lpstr>
      <vt:lpstr>Odlévání </vt:lpstr>
      <vt:lpstr>Prezentace aplikace PowerPoint</vt:lpstr>
      <vt:lpstr>Prezentace aplikace PowerPoint</vt:lpstr>
      <vt:lpstr> </vt:lpstr>
      <vt:lpstr>Přímé zhotovení </vt:lpstr>
      <vt:lpstr> Přímá metoda</vt:lpstr>
      <vt:lpstr>Inleje </vt:lpstr>
      <vt:lpstr>Inlay</vt:lpstr>
      <vt:lpstr>Korunková inlej</vt:lpstr>
      <vt:lpstr> Korunkové inleje</vt:lpstr>
      <vt:lpstr> Korunkové inleje - kontraindikace</vt:lpstr>
      <vt:lpstr>Inlej</vt:lpstr>
      <vt:lpstr>Onlej</vt:lpstr>
      <vt:lpstr> Overlej </vt:lpstr>
      <vt:lpstr>Korunka </vt:lpstr>
      <vt:lpstr>Prezentace aplikace PowerPoint</vt:lpstr>
      <vt:lpstr>Kovová inlej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Nekovové inleje</vt:lpstr>
      <vt:lpstr>Cementování </vt:lpstr>
      <vt:lpstr>Prezentace aplikace PowerPoint</vt:lpstr>
      <vt:lpstr>Prezentace aplikace PowerPoint</vt:lpstr>
      <vt:lpstr>Prezentace aplikace PowerPoint</vt:lpstr>
      <vt:lpstr>Kořenová inlej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Stomatologická protetika</dc:title>
  <dc:creator>Elite</dc:creator>
  <cp:lastModifiedBy>Elite</cp:lastModifiedBy>
  <cp:revision>12</cp:revision>
  <dcterms:created xsi:type="dcterms:W3CDTF">2020-04-22T07:06:49Z</dcterms:created>
  <dcterms:modified xsi:type="dcterms:W3CDTF">2020-04-22T10:06:56Z</dcterms:modified>
</cp:coreProperties>
</file>