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91" r:id="rId3"/>
    <p:sldMasterId id="2147483706" r:id="rId4"/>
  </p:sldMasterIdLst>
  <p:notesMasterIdLst>
    <p:notesMasterId r:id="rId45"/>
  </p:notesMasterIdLst>
  <p:sldIdLst>
    <p:sldId id="299" r:id="rId5"/>
    <p:sldId id="273" r:id="rId6"/>
    <p:sldId id="275" r:id="rId7"/>
    <p:sldId id="310" r:id="rId8"/>
    <p:sldId id="270" r:id="rId9"/>
    <p:sldId id="311" r:id="rId10"/>
    <p:sldId id="278" r:id="rId11"/>
    <p:sldId id="312" r:id="rId12"/>
    <p:sldId id="274" r:id="rId13"/>
    <p:sldId id="283" r:id="rId14"/>
    <p:sldId id="313" r:id="rId15"/>
    <p:sldId id="290" r:id="rId16"/>
    <p:sldId id="287" r:id="rId17"/>
    <p:sldId id="286" r:id="rId18"/>
    <p:sldId id="281" r:id="rId19"/>
    <p:sldId id="314" r:id="rId20"/>
    <p:sldId id="317" r:id="rId21"/>
    <p:sldId id="315" r:id="rId22"/>
    <p:sldId id="316" r:id="rId23"/>
    <p:sldId id="277" r:id="rId24"/>
    <p:sldId id="295" r:id="rId25"/>
    <p:sldId id="318" r:id="rId26"/>
    <p:sldId id="297" r:id="rId27"/>
    <p:sldId id="298" r:id="rId28"/>
    <p:sldId id="264" r:id="rId29"/>
    <p:sldId id="266" r:id="rId30"/>
    <p:sldId id="265" r:id="rId31"/>
    <p:sldId id="292" r:id="rId32"/>
    <p:sldId id="304" r:id="rId33"/>
    <p:sldId id="271" r:id="rId34"/>
    <p:sldId id="308" r:id="rId35"/>
    <p:sldId id="306" r:id="rId36"/>
    <p:sldId id="279" r:id="rId37"/>
    <p:sldId id="309" r:id="rId38"/>
    <p:sldId id="307" r:id="rId39"/>
    <p:sldId id="280" r:id="rId40"/>
    <p:sldId id="284" r:id="rId41"/>
    <p:sldId id="294" r:id="rId42"/>
    <p:sldId id="296" r:id="rId43"/>
    <p:sldId id="288" r:id="rId4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33399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78251" autoAdjust="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55930E-E2C1-48B0-BDA4-7151E233FB97}" type="datetimeFigureOut">
              <a:rPr lang="cs-CZ" smtClean="0"/>
              <a:t>02.04.2020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D6375B-518A-455B-8252-A176711D4F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5720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CD9AD2-F68C-4173-9290-8CC8F012DBAF}" type="slidenum">
              <a:rPr lang="cs-CZ" smtClean="0"/>
              <a:pPr>
                <a:defRPr/>
              </a:pPr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9925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055B558-4B49-4553-BA80-5F2C258CE3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E2A1C7-9477-4969-B27A-26F8A2812E83}" type="slidenum">
              <a:rPr lang="cs-CZ" altLang="cs-CZ"/>
              <a:pPr/>
              <a:t>13</a:t>
            </a:fld>
            <a:endParaRPr lang="cs-CZ" altLang="cs-CZ"/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94BC11C4-FC6C-4D70-9E16-7E8A8880D8D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101EE3DA-322E-4770-968C-CF52E94363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6375B-518A-455B-8252-A176711D4F04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8902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6375B-518A-455B-8252-A176711D4F04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8283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6375B-518A-455B-8252-A176711D4F04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9772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6375B-518A-455B-8252-A176711D4F04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3007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6375B-518A-455B-8252-A176711D4F04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41270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6375B-518A-455B-8252-A176711D4F04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3380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60952-BEED-4DE7-8E58-8EE56FDDB844}" type="datetimeFigureOut">
              <a:rPr lang="cs-CZ" smtClean="0"/>
              <a:t>02.04.2020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B109C-777A-41EC-BD27-E3F9FD3B8D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7829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60952-BEED-4DE7-8E58-8EE56FDDB844}" type="datetimeFigureOut">
              <a:rPr lang="cs-CZ" smtClean="0"/>
              <a:t>02.04.2020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B109C-777A-41EC-BD27-E3F9FD3B8D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7112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60952-BEED-4DE7-8E58-8EE56FDDB844}" type="datetimeFigureOut">
              <a:rPr lang="cs-CZ" smtClean="0"/>
              <a:t>02.04.2020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B109C-777A-41EC-BD27-E3F9FD3B8D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5078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5A7AA5-7EA4-4299-8586-BF8D3E082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16FAB3A-27A0-4D4D-9AAE-C0FE1E835F90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A2E51DA2-1F9E-4C6E-8FB7-6B09EFD060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529E94E-6E5C-4061-BD6C-F72571597A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FCD5048-2E56-4BEC-B9E7-DB924BE09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259FD6D-9AD7-4BFB-809A-1585BF392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E888D067-A9DE-4747-AB63-3D8CFDE2D91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753314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42114509-E2A5-4D31-B26F-DBB0A461FD81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CF7E464-92E7-4B63-8807-D334078617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ADB39BA-A0C1-4B46-9953-AF1DC0DF7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025C565-368F-4430-8976-0F1140EF7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EAA18C22-C7FB-4C35-AC77-25BC183010B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098980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3EAFB9-FD29-4D0E-994A-E5C45F561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485784BB-53E2-4F00-B3E1-1933DFAC7229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0CD39623-9C7B-480D-9E19-452C2540BAB2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52C1167-A413-48E3-BFC3-EA5BD6F44EA3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C06FBF7B-3506-45A1-BD59-BDA0178850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FADA5E7F-7C49-47CB-B228-53E7EA2EB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B11AEF90-28C3-4F58-8850-480820148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84BD80CF-BE40-4F3E-893D-3751588EB27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041240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CAAEE2-6CAC-4C45-AEF3-A8471E37344B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717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DF6448-23EB-4219-A906-9CE78BEA7F1E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2700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870F9B-E104-4394-B50D-AFECEB72A06A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09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E118A9-40BC-4FEC-877B-2DBBC4B58339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3386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AB38DD-88BB-4D27-A840-E72FC7799D0A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809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60952-BEED-4DE7-8E58-8EE56FDDB844}" type="datetimeFigureOut">
              <a:rPr lang="cs-CZ" smtClean="0"/>
              <a:t>02.04.2020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B109C-777A-41EC-BD27-E3F9FD3B8D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00224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DE6204-2E36-4519-B404-493116F1C1F0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110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405E42-35F6-4DCC-9962-3B8D71832F46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6166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6AE2DD-2E22-482B-A6F7-FF1C3B570110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154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D76691-8E22-4A83-A67C-91EA5E35048F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0775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5A0560-429C-4068-B110-2382496723AD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4177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17E7E5-C7B7-4235-9FD1-ED2C19C8C0A1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9577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6A05DF2E-17E1-4DAC-925D-34A3D2806103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8018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DD31A41C-CEBF-44B7-87F7-1470C633EC21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8362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F54A76C0-969F-4DA1-94A1-CDC3A725B390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4332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CAAEE2-6CAC-4C45-AEF3-A8471E37344B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759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60952-BEED-4DE7-8E58-8EE56FDDB844}" type="datetimeFigureOut">
              <a:rPr lang="cs-CZ" smtClean="0"/>
              <a:t>02.04.2020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B109C-777A-41EC-BD27-E3F9FD3B8D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21112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DF6448-23EB-4219-A906-9CE78BEA7F1E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5861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870F9B-E104-4394-B50D-AFECEB72A06A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344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E118A9-40BC-4FEC-877B-2DBBC4B58339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6192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AB38DD-88BB-4D27-A840-E72FC7799D0A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8307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DE6204-2E36-4519-B404-493116F1C1F0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0175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405E42-35F6-4DCC-9962-3B8D71832F46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8757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6AE2DD-2E22-482B-A6F7-FF1C3B570110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1995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D76691-8E22-4A83-A67C-91EA5E35048F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2461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5A0560-429C-4068-B110-2382496723AD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1274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17E7E5-C7B7-4235-9FD1-ED2C19C8C0A1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883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60952-BEED-4DE7-8E58-8EE56FDDB844}" type="datetimeFigureOut">
              <a:rPr lang="cs-CZ" smtClean="0"/>
              <a:t>02.04.2020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B109C-777A-41EC-BD27-E3F9FD3B8D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45215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6A05DF2E-17E1-4DAC-925D-34A3D2806103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8769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DD31A41C-CEBF-44B7-87F7-1470C633EC21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3195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F54A76C0-969F-4DA1-94A1-CDC3A725B390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3689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CAAEE2-6CAC-4C45-AEF3-A8471E37344B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289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DF6448-23EB-4219-A906-9CE78BEA7F1E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7776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870F9B-E104-4394-B50D-AFECEB72A06A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7475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E118A9-40BC-4FEC-877B-2DBBC4B58339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1387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AB38DD-88BB-4D27-A840-E72FC7799D0A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4809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DE6204-2E36-4519-B404-493116F1C1F0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2559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405E42-35F6-4DCC-9962-3B8D71832F46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359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60952-BEED-4DE7-8E58-8EE56FDDB844}" type="datetimeFigureOut">
              <a:rPr lang="cs-CZ" smtClean="0"/>
              <a:t>02.04.2020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B109C-777A-41EC-BD27-E3F9FD3B8D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06746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6AE2DD-2E22-482B-A6F7-FF1C3B570110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7841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D76691-8E22-4A83-A67C-91EA5E35048F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9140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5A0560-429C-4068-B110-2382496723AD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2033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17E7E5-C7B7-4235-9FD1-ED2C19C8C0A1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1121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6A05DF2E-17E1-4DAC-925D-34A3D2806103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8763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DD31A41C-CEBF-44B7-87F7-1470C633EC21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1795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F54A76C0-969F-4DA1-94A1-CDC3A725B390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993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60952-BEED-4DE7-8E58-8EE56FDDB844}" type="datetimeFigureOut">
              <a:rPr lang="cs-CZ" smtClean="0"/>
              <a:t>02.04.2020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B109C-777A-41EC-BD27-E3F9FD3B8D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7196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60952-BEED-4DE7-8E58-8EE56FDDB844}" type="datetimeFigureOut">
              <a:rPr lang="cs-CZ" smtClean="0"/>
              <a:t>02.04.2020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B109C-777A-41EC-BD27-E3F9FD3B8D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1626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60952-BEED-4DE7-8E58-8EE56FDDB844}" type="datetimeFigureOut">
              <a:rPr lang="cs-CZ" smtClean="0"/>
              <a:t>02.04.2020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B109C-777A-41EC-BD27-E3F9FD3B8D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9297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60952-BEED-4DE7-8E58-8EE56FDDB844}" type="datetimeFigureOut">
              <a:rPr lang="cs-CZ" smtClean="0"/>
              <a:t>02.04.2020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B109C-777A-41EC-BD27-E3F9FD3B8D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8689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60952-BEED-4DE7-8E58-8EE56FDDB844}" type="datetimeFigureOut">
              <a:rPr lang="cs-CZ" smtClean="0"/>
              <a:t>02.04.2020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B109C-777A-41EC-BD27-E3F9FD3B8D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7689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21" r:id="rId12"/>
    <p:sldLayoutId id="2147483722" r:id="rId13"/>
    <p:sldLayoutId id="214748372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487165-6FB4-4B8E-8A8A-3030EC7C191B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74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487165-6FB4-4B8E-8A8A-3030EC7C191B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837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487165-6FB4-4B8E-8A8A-3030EC7C191B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200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1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12" Type="http://schemas.openxmlformats.org/officeDocument/2006/relationships/oleObject" Target="../embeddings/oleObject7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2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3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2.png"/><Relationship Id="rId5" Type="http://schemas.openxmlformats.org/officeDocument/2006/relationships/oleObject" Target="../embeddings/oleObject9.bin"/><Relationship Id="rId4" Type="http://schemas.openxmlformats.org/officeDocument/2006/relationships/image" Target="../media/image34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www.iclipart.com/download.php?iid=25409&amp;submit=&amp;keys=Microscope&amp;notkeys=&amp;start=0&amp;andor=AND&amp;colour=&amp;s1=&amp;s2=&amp;release1=&amp;release2=&amp;previewcheck=&amp;cat=All&amp;type=&amp;rows=5&amp;jump=0&amp;period=&amp;collection=&amp;tl=clipart" TargetMode="Externa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lipart.com/download.php?iid=25409&amp;submit=&amp;keys=Microscope&amp;notkeys=&amp;start=0&amp;andor=AND&amp;colour=&amp;s1=&amp;s2=&amp;release1=&amp;release2=&amp;previewcheck=&amp;cat=All&amp;type=&amp;rows=5&amp;jump=0&amp;period=&amp;collection=&amp;tl=clipart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363" y="119063"/>
            <a:ext cx="7734300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ovéPole 4"/>
          <p:cNvSpPr txBox="1">
            <a:spLocks noChangeArrowheads="1"/>
          </p:cNvSpPr>
          <p:nvPr/>
        </p:nvSpPr>
        <p:spPr bwMode="auto">
          <a:xfrm>
            <a:off x="3368635" y="1097373"/>
            <a:ext cx="527016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5400" dirty="0"/>
              <a:t>TRÁVICÍ SYSTÉM 2</a:t>
            </a:r>
          </a:p>
        </p:txBody>
      </p:sp>
      <p:sp>
        <p:nvSpPr>
          <p:cNvPr id="6" name="Obdélník 5"/>
          <p:cNvSpPr/>
          <p:nvPr/>
        </p:nvSpPr>
        <p:spPr>
          <a:xfrm>
            <a:off x="1138845" y="2200501"/>
            <a:ext cx="95266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cs-CZ" sz="3600" dirty="0"/>
              <a:t>Žaludek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cs-CZ" sz="3600" dirty="0"/>
              <a:t>Tenké střevo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cs-CZ" sz="3600" dirty="0"/>
              <a:t>Tlusté střevo </a:t>
            </a:r>
          </a:p>
          <a:p>
            <a:pPr>
              <a:defRPr/>
            </a:pPr>
            <a:r>
              <a:rPr lang="cs-CZ" sz="3600" dirty="0"/>
              <a:t>                           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cs-CZ" sz="3600" dirty="0"/>
              <a:t>Játra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cs-CZ" sz="3600" dirty="0"/>
              <a:t>Žlučník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cs-CZ" sz="3600" dirty="0"/>
              <a:t>Slinivka břišní</a:t>
            </a:r>
          </a:p>
        </p:txBody>
      </p:sp>
    </p:spTree>
    <p:extLst>
      <p:ext uri="{BB962C8B-B14F-4D97-AF65-F5344CB8AC3E}">
        <p14:creationId xmlns:p14="http://schemas.microsoft.com/office/powerpoint/2010/main" val="2177254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P_img6-14-27pylorus">
            <a:extLst>
              <a:ext uri="{FF2B5EF4-FFF2-40B4-BE49-F238E27FC236}">
                <a16:creationId xmlns:a16="http://schemas.microsoft.com/office/drawing/2014/main" id="{8D33BF94-7BDF-4BEA-8981-00D134EA4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3">
            <a:extLst>
              <a:ext uri="{FF2B5EF4-FFF2-40B4-BE49-F238E27FC236}">
                <a16:creationId xmlns:a16="http://schemas.microsoft.com/office/drawing/2014/main" id="{6C41E126-4A23-4E1E-B389-500F203B7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115888"/>
            <a:ext cx="179671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/>
              <a:t>Pylorus</a:t>
            </a:r>
            <a:r>
              <a:rPr lang="cs-CZ" altLang="cs-CZ" sz="2000" b="1"/>
              <a:t> (HE)</a:t>
            </a:r>
          </a:p>
        </p:txBody>
      </p:sp>
      <p:sp>
        <p:nvSpPr>
          <p:cNvPr id="43012" name="Rectangle 4">
            <a:extLst>
              <a:ext uri="{FF2B5EF4-FFF2-40B4-BE49-F238E27FC236}">
                <a16:creationId xmlns:a16="http://schemas.microsoft.com/office/drawing/2014/main" id="{1E084EEC-6956-4E5A-84BF-341C6DC9C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6" y="692150"/>
            <a:ext cx="2881313" cy="1862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 u="sng"/>
              <a:t>Gll. pyloricae</a:t>
            </a:r>
          </a:p>
          <a:p>
            <a:pPr lvl="1"/>
            <a:r>
              <a:rPr lang="cs-CZ" altLang="cs-CZ"/>
              <a:t>rozvětvené tubulózní žlázky mucinózní</a:t>
            </a:r>
          </a:p>
          <a:p>
            <a:pPr lvl="1"/>
            <a:endParaRPr lang="cs-CZ" altLang="cs-CZ" sz="800" u="sng"/>
          </a:p>
          <a:p>
            <a:pPr lvl="1"/>
            <a:r>
              <a:rPr lang="cs-CZ" altLang="cs-CZ"/>
              <a:t>v pyloru </a:t>
            </a:r>
            <a:r>
              <a:rPr lang="cs-CZ" altLang="cs-CZ" u="sng"/>
              <a:t>retikulární vazivo + lymfocyty</a:t>
            </a:r>
            <a:r>
              <a:rPr lang="cs-CZ" altLang="cs-CZ"/>
              <a:t> </a:t>
            </a:r>
          </a:p>
          <a:p>
            <a:pPr lvl="1"/>
            <a:r>
              <a:rPr lang="cs-CZ" altLang="cs-CZ"/>
              <a:t>v l.propria </a:t>
            </a:r>
            <a:r>
              <a:rPr lang="cs-CZ" altLang="cs-CZ" b="1">
                <a:solidFill>
                  <a:srgbClr val="FF3300"/>
                </a:solidFill>
              </a:rPr>
              <a:t>!!!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 descr="Trávící systém II - 15 Glandulae pyloricae">
            <a:extLst>
              <a:ext uri="{FF2B5EF4-FFF2-40B4-BE49-F238E27FC236}">
                <a16:creationId xmlns:a16="http://schemas.microsoft.com/office/drawing/2014/main" id="{4017A346-66FD-466A-BA50-538461E4C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956217" y="1188587"/>
            <a:ext cx="6121400" cy="533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6" name="Rectangle 4">
            <a:extLst>
              <a:ext uri="{FF2B5EF4-FFF2-40B4-BE49-F238E27FC236}">
                <a16:creationId xmlns:a16="http://schemas.microsoft.com/office/drawing/2014/main" id="{572D13D9-1845-4724-9516-E56740C5A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404813"/>
            <a:ext cx="4572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 u="sng" dirty="0" err="1"/>
              <a:t>Gll</a:t>
            </a:r>
            <a:r>
              <a:rPr lang="cs-CZ" altLang="cs-CZ" b="1" u="sng" dirty="0"/>
              <a:t>. </a:t>
            </a:r>
            <a:r>
              <a:rPr lang="cs-CZ" altLang="cs-CZ" b="1" u="sng" dirty="0" err="1"/>
              <a:t>Pyloricae</a:t>
            </a:r>
            <a:r>
              <a:rPr lang="cs-CZ" altLang="cs-CZ" b="1" u="sng" dirty="0"/>
              <a:t> – detail</a:t>
            </a:r>
          </a:p>
          <a:p>
            <a:pPr lvl="1"/>
            <a:r>
              <a:rPr lang="cs-CZ" altLang="cs-CZ" dirty="0"/>
              <a:t>rozvětvené tubulózní žlázky </a:t>
            </a:r>
            <a:r>
              <a:rPr lang="cs-CZ" altLang="cs-CZ" dirty="0" err="1"/>
              <a:t>mucinózní</a:t>
            </a:r>
            <a:endParaRPr lang="cs-CZ" altLang="cs-CZ" dirty="0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9" name="Object 11">
            <a:extLst>
              <a:ext uri="{FF2B5EF4-FFF2-40B4-BE49-F238E27FC236}">
                <a16:creationId xmlns:a16="http://schemas.microsoft.com/office/drawing/2014/main" id="{CE11F9A1-56A7-4B50-95FE-C7F5AE518711}"/>
              </a:ext>
            </a:extLst>
          </p:cNvPr>
          <p:cNvGraphicFramePr>
            <a:graphicFrameLocks noChangeAspect="1"/>
          </p:cNvGraphicFramePr>
          <p:nvPr>
            <p:ph sz="half" idx="2"/>
          </p:nvPr>
        </p:nvGraphicFramePr>
        <p:xfrm>
          <a:off x="6013450" y="620713"/>
          <a:ext cx="4654550" cy="590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Rastrový obrázek" r:id="rId3" imgW="4858428" imgH="5934903" progId="Paint.Picture">
                  <p:embed/>
                </p:oleObj>
              </mc:Choice>
              <mc:Fallback>
                <p:oleObj name="Rastrový obrázek" r:id="rId3" imgW="4858428" imgH="5934903" progId="Paint.Picture">
                  <p:embed/>
                  <p:pic>
                    <p:nvPicPr>
                      <p:cNvPr id="53259" name="Object 11">
                        <a:extLst>
                          <a:ext uri="{FF2B5EF4-FFF2-40B4-BE49-F238E27FC236}">
                            <a16:creationId xmlns:a16="http://schemas.microsoft.com/office/drawing/2014/main" id="{CE11F9A1-56A7-4B50-95FE-C7F5AE51871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3450" y="620713"/>
                        <a:ext cx="4654550" cy="5903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0" name="Rectangle 2">
            <a:extLst>
              <a:ext uri="{FF2B5EF4-FFF2-40B4-BE49-F238E27FC236}">
                <a16:creationId xmlns:a16="http://schemas.microsoft.com/office/drawing/2014/main" id="{170C6F96-8D98-4189-AA17-A4A1F74A7E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3388" y="115889"/>
            <a:ext cx="8229600" cy="693737"/>
          </a:xfrm>
        </p:spPr>
        <p:txBody>
          <a:bodyPr>
            <a:normAutofit fontScale="90000"/>
          </a:bodyPr>
          <a:lstStyle/>
          <a:p>
            <a:pPr algn="l"/>
            <a:r>
              <a:rPr lang="cs-CZ" altLang="cs-CZ"/>
              <a:t>Intestinum tenue</a:t>
            </a: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7C0A8877-FD79-40A6-99F8-3BA9C1737C8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908050"/>
            <a:ext cx="4572000" cy="554355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b="1" u="sng">
                <a:solidFill>
                  <a:schemeClr val="tx2"/>
                </a:solidFill>
              </a:rPr>
              <a:t>tunica mucosa</a:t>
            </a:r>
            <a:endParaRPr lang="cs-CZ" altLang="cs-CZ" sz="1800" b="1"/>
          </a:p>
          <a:p>
            <a:pPr>
              <a:lnSpc>
                <a:spcPct val="80000"/>
              </a:lnSpc>
            </a:pPr>
            <a:r>
              <a:rPr lang="cs-CZ" altLang="cs-CZ" sz="1800" b="1"/>
              <a:t>l. epit. </a:t>
            </a:r>
            <a:r>
              <a:rPr lang="cs-CZ" altLang="cs-CZ" sz="1800" b="1" u="sng">
                <a:solidFill>
                  <a:srgbClr val="FF0000"/>
                </a:solidFill>
              </a:rPr>
              <a:t>jednovrstevný cylindrický</a:t>
            </a:r>
          </a:p>
          <a:p>
            <a:pPr marL="692150" lvl="1" indent="-347663">
              <a:lnSpc>
                <a:spcPct val="80000"/>
              </a:lnSpc>
            </a:pPr>
            <a:r>
              <a:rPr lang="cs-CZ" altLang="cs-CZ" sz="1800" b="1">
                <a:solidFill>
                  <a:srgbClr val="0000FF"/>
                </a:solidFill>
              </a:rPr>
              <a:t>enterocyty </a:t>
            </a:r>
            <a:r>
              <a:rPr lang="cs-CZ" altLang="cs-CZ" sz="1800"/>
              <a:t>- mikroklky /žíhaná kutikula/+glykokalyx /enzymy/ </a:t>
            </a:r>
            <a:endParaRPr lang="en-US" altLang="cs-CZ" sz="1800"/>
          </a:p>
          <a:p>
            <a:pPr marL="692150" lvl="1" indent="-347663">
              <a:lnSpc>
                <a:spcPct val="80000"/>
              </a:lnSpc>
            </a:pPr>
            <a:r>
              <a:rPr lang="cs-CZ" altLang="cs-CZ" sz="1800" b="1">
                <a:solidFill>
                  <a:srgbClr val="0000FF"/>
                </a:solidFill>
              </a:rPr>
              <a:t>pohárkové </a:t>
            </a:r>
            <a:r>
              <a:rPr lang="cs-CZ" altLang="cs-CZ" sz="1800">
                <a:solidFill>
                  <a:srgbClr val="0000FF"/>
                </a:solidFill>
              </a:rPr>
              <a:t>bb.</a:t>
            </a:r>
            <a:r>
              <a:rPr lang="cs-CZ" altLang="cs-CZ" sz="1800"/>
              <a:t> - mucin</a:t>
            </a:r>
          </a:p>
          <a:p>
            <a:pPr marL="692150" lvl="1" indent="-347663">
              <a:lnSpc>
                <a:spcPct val="80000"/>
              </a:lnSpc>
            </a:pPr>
            <a:r>
              <a:rPr lang="cs-CZ" altLang="cs-CZ" sz="1800" b="1">
                <a:solidFill>
                  <a:srgbClr val="0000FF"/>
                </a:solidFill>
              </a:rPr>
              <a:t>Panethovy</a:t>
            </a:r>
            <a:r>
              <a:rPr lang="cs-CZ" altLang="cs-CZ" sz="1800">
                <a:solidFill>
                  <a:srgbClr val="0000FF"/>
                </a:solidFill>
              </a:rPr>
              <a:t> bb.</a:t>
            </a:r>
            <a:r>
              <a:rPr lang="cs-CZ" altLang="cs-CZ" sz="1800"/>
              <a:t> – dna Lieberk.krypt, eosin.granula, peptidázy,lysozym</a:t>
            </a:r>
          </a:p>
          <a:p>
            <a:pPr marL="692150" lvl="1" indent="-347663">
              <a:lnSpc>
                <a:spcPct val="80000"/>
              </a:lnSpc>
            </a:pPr>
            <a:r>
              <a:rPr lang="cs-CZ" altLang="cs-CZ" sz="1800" b="1">
                <a:solidFill>
                  <a:srgbClr val="0000FF"/>
                </a:solidFill>
              </a:rPr>
              <a:t>enteroendokrinní</a:t>
            </a:r>
            <a:r>
              <a:rPr lang="cs-CZ" altLang="cs-CZ" sz="1800">
                <a:solidFill>
                  <a:srgbClr val="0000FF"/>
                </a:solidFill>
              </a:rPr>
              <a:t> bb </a:t>
            </a:r>
            <a:r>
              <a:rPr lang="cs-CZ" altLang="cs-CZ" sz="1800"/>
              <a:t>(serotonin, enteroglukagon,..</a:t>
            </a:r>
          </a:p>
          <a:p>
            <a:pPr marL="692150" lvl="1" indent="-347663">
              <a:lnSpc>
                <a:spcPct val="80000"/>
              </a:lnSpc>
            </a:pPr>
            <a:r>
              <a:rPr lang="cs-CZ" altLang="cs-CZ" sz="1800">
                <a:solidFill>
                  <a:srgbClr val="0000FF"/>
                </a:solidFill>
              </a:rPr>
              <a:t>M-bb</a:t>
            </a:r>
            <a:r>
              <a:rPr lang="cs-CZ" altLang="cs-CZ" sz="1800"/>
              <a:t>. – antigen prezentující</a:t>
            </a:r>
            <a:endParaRPr lang="cs-CZ" altLang="cs-CZ" sz="1800" b="1">
              <a:solidFill>
                <a:srgbClr val="0066FF"/>
              </a:solidFill>
            </a:endParaRPr>
          </a:p>
          <a:p>
            <a:pPr>
              <a:lnSpc>
                <a:spcPct val="80000"/>
              </a:lnSpc>
            </a:pPr>
            <a:r>
              <a:rPr lang="cs-CZ" altLang="cs-CZ" sz="1800" b="1"/>
              <a:t>l. propria</a:t>
            </a:r>
            <a:r>
              <a:rPr lang="cs-CZ" altLang="cs-CZ" sz="1800"/>
              <a:t> – </a:t>
            </a:r>
            <a:r>
              <a:rPr lang="cs-CZ" altLang="cs-CZ" sz="1800">
                <a:solidFill>
                  <a:srgbClr val="FF0000"/>
                </a:solidFill>
              </a:rPr>
              <a:t>retikulární vazivo</a:t>
            </a:r>
            <a:r>
              <a:rPr lang="cs-CZ" altLang="cs-CZ" sz="1800"/>
              <a:t> 			+lymf.uzlíky</a:t>
            </a:r>
          </a:p>
          <a:p>
            <a:pPr>
              <a:lnSpc>
                <a:spcPct val="80000"/>
              </a:lnSpc>
            </a:pPr>
            <a:r>
              <a:rPr lang="cs-CZ" altLang="cs-CZ" sz="1800" b="1"/>
              <a:t>l. muscularis</a:t>
            </a:r>
            <a:r>
              <a:rPr lang="cs-CZ" altLang="cs-CZ" sz="1800"/>
              <a:t> – hladká sval.tkáň</a:t>
            </a:r>
          </a:p>
          <a:p>
            <a:pPr>
              <a:lnSpc>
                <a:spcPct val="80000"/>
              </a:lnSpc>
            </a:pPr>
            <a:endParaRPr lang="cs-CZ" altLang="cs-CZ" sz="800" b="1" u="sng">
              <a:solidFill>
                <a:schemeClr val="tx2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b="1" u="sng">
                <a:solidFill>
                  <a:schemeClr val="tx2"/>
                </a:solidFill>
              </a:rPr>
              <a:t>tela submucosa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/>
              <a:t>- řídké kolag. (+ elast.vlákna, krevní a mízní cévy, plexus submucosus)</a:t>
            </a:r>
          </a:p>
          <a:p>
            <a:pPr>
              <a:lnSpc>
                <a:spcPct val="80000"/>
              </a:lnSpc>
            </a:pPr>
            <a:endParaRPr lang="cs-CZ" altLang="cs-CZ" sz="80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b="1" u="sng">
                <a:solidFill>
                  <a:schemeClr val="tx2"/>
                </a:solidFill>
              </a:rPr>
              <a:t>tunica muscularis</a:t>
            </a:r>
            <a:r>
              <a:rPr lang="cs-CZ" altLang="cs-CZ" sz="1800" u="sng"/>
              <a:t> </a:t>
            </a:r>
            <a:r>
              <a:rPr lang="cs-CZ" altLang="cs-CZ" sz="1800" b="1" u="sng"/>
              <a:t>externa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/>
              <a:t>- hladká sval.tkáň, plexus myentericus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/>
              <a:t>- vnitřní vrstva cirkulární,zevní longitudinální</a:t>
            </a:r>
          </a:p>
          <a:p>
            <a:pPr>
              <a:lnSpc>
                <a:spcPct val="80000"/>
              </a:lnSpc>
            </a:pPr>
            <a:endParaRPr lang="cs-CZ" altLang="cs-CZ" sz="80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b="1" u="sng">
                <a:solidFill>
                  <a:schemeClr val="tx2"/>
                </a:solidFill>
              </a:rPr>
              <a:t>serosa</a:t>
            </a:r>
            <a:endParaRPr lang="cs-CZ" altLang="cs-CZ" sz="1800" b="1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8D7B5BAE-5A32-4C75-A56B-8D3532FD6C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88913"/>
            <a:ext cx="8229600" cy="1143000"/>
          </a:xfrm>
        </p:spPr>
        <p:txBody>
          <a:bodyPr/>
          <a:lstStyle/>
          <a:p>
            <a:pPr algn="l"/>
            <a:r>
              <a:rPr lang="cs-CZ" altLang="cs-CZ" sz="3200" b="1" dirty="0">
                <a:solidFill>
                  <a:srgbClr val="0000FF"/>
                </a:solidFill>
              </a:rPr>
              <a:t>Z</a:t>
            </a:r>
            <a:r>
              <a:rPr lang="cs-CZ" altLang="cs-CZ" sz="3200" b="1" dirty="0"/>
              <a:t>většení resorpční </a:t>
            </a:r>
            <a:br>
              <a:rPr lang="cs-CZ" altLang="cs-CZ" sz="3200" b="1" dirty="0"/>
            </a:br>
            <a:r>
              <a:rPr lang="cs-CZ" altLang="cs-CZ" sz="3200" b="1" dirty="0"/>
              <a:t>plochy střeva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D2904FEE-AD4C-4243-97A8-25D384A3B5F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1557338"/>
            <a:ext cx="3924300" cy="5300662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9900CC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/>
          <a:p>
            <a:r>
              <a:rPr lang="cs-CZ" altLang="cs-CZ" sz="2000" b="1" dirty="0" err="1"/>
              <a:t>plicae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circulares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Kerckringi</a:t>
            </a:r>
            <a:r>
              <a:rPr lang="cs-CZ" altLang="cs-CZ" sz="2000" dirty="0"/>
              <a:t>) </a:t>
            </a:r>
          </a:p>
          <a:p>
            <a:pPr>
              <a:buFontTx/>
              <a:buNone/>
            </a:pPr>
            <a:r>
              <a:rPr lang="cs-CZ" altLang="cs-CZ" sz="2000" dirty="0"/>
              <a:t>	– podklad </a:t>
            </a:r>
            <a:r>
              <a:rPr lang="cs-CZ" altLang="cs-CZ" sz="2000" u="sng" dirty="0" err="1"/>
              <a:t>tela</a:t>
            </a:r>
            <a:r>
              <a:rPr lang="cs-CZ" altLang="cs-CZ" sz="2000" u="sng" dirty="0"/>
              <a:t> </a:t>
            </a:r>
            <a:r>
              <a:rPr lang="cs-CZ" altLang="cs-CZ" sz="2000" u="sng" dirty="0" err="1"/>
              <a:t>submucosa</a:t>
            </a:r>
            <a:r>
              <a:rPr lang="cs-CZ" altLang="cs-CZ" sz="2000" dirty="0"/>
              <a:t>, </a:t>
            </a:r>
          </a:p>
          <a:p>
            <a:pPr>
              <a:buFontTx/>
              <a:buNone/>
            </a:pPr>
            <a:r>
              <a:rPr lang="cs-CZ" altLang="cs-CZ" sz="2000" dirty="0"/>
              <a:t>		</a:t>
            </a:r>
            <a:r>
              <a:rPr lang="cs-CZ" altLang="cs-CZ" sz="2000" dirty="0">
                <a:solidFill>
                  <a:srgbClr val="0000FF"/>
                </a:solidFill>
              </a:rPr>
              <a:t>(Z</a:t>
            </a:r>
            <a:r>
              <a:rPr lang="cs-CZ" altLang="cs-CZ" sz="2000" dirty="0"/>
              <a:t> </a:t>
            </a:r>
            <a:r>
              <a:rPr lang="cs-CZ" altLang="cs-CZ" sz="2000" dirty="0">
                <a:solidFill>
                  <a:srgbClr val="0000FF"/>
                </a:solidFill>
              </a:rPr>
              <a:t>2-3x)</a:t>
            </a:r>
          </a:p>
          <a:p>
            <a:r>
              <a:rPr lang="cs-CZ" altLang="cs-CZ" sz="2000" b="1" dirty="0"/>
              <a:t>střevní klky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villi</a:t>
            </a:r>
            <a:r>
              <a:rPr lang="cs-CZ" altLang="cs-CZ" sz="2000" dirty="0"/>
              <a:t> </a:t>
            </a:r>
            <a:r>
              <a:rPr lang="cs-CZ" altLang="cs-CZ" sz="2000" dirty="0" err="1"/>
              <a:t>intestinales</a:t>
            </a:r>
            <a:r>
              <a:rPr lang="cs-CZ" altLang="cs-CZ" sz="2000" dirty="0"/>
              <a:t>) </a:t>
            </a:r>
          </a:p>
          <a:p>
            <a:pPr>
              <a:buFontTx/>
              <a:buNone/>
            </a:pPr>
            <a:r>
              <a:rPr lang="cs-CZ" altLang="cs-CZ" sz="2000" dirty="0"/>
              <a:t>	– podklad </a:t>
            </a:r>
            <a:r>
              <a:rPr lang="cs-CZ" altLang="cs-CZ" sz="2000" u="sng" dirty="0"/>
              <a:t>sliznice</a:t>
            </a:r>
            <a:r>
              <a:rPr lang="cs-CZ" altLang="cs-CZ" sz="2000" dirty="0"/>
              <a:t>, </a:t>
            </a:r>
            <a:r>
              <a:rPr lang="cs-CZ" altLang="cs-CZ" sz="2000" dirty="0">
                <a:solidFill>
                  <a:srgbClr val="0000FF"/>
                </a:solidFill>
              </a:rPr>
              <a:t>(Z</a:t>
            </a:r>
            <a:r>
              <a:rPr lang="cs-CZ" altLang="cs-CZ" sz="2000" dirty="0"/>
              <a:t>. </a:t>
            </a:r>
            <a:r>
              <a:rPr lang="cs-CZ" altLang="cs-CZ" sz="2000" dirty="0">
                <a:solidFill>
                  <a:srgbClr val="0000FF"/>
                </a:solidFill>
              </a:rPr>
              <a:t>5-10x)</a:t>
            </a:r>
          </a:p>
          <a:p>
            <a:pPr>
              <a:buFontTx/>
              <a:buNone/>
            </a:pPr>
            <a:r>
              <a:rPr lang="cs-CZ" altLang="cs-CZ" sz="2000" dirty="0"/>
              <a:t>   	– při úpatí klku ústí 2-7 	</a:t>
            </a:r>
            <a:r>
              <a:rPr lang="cs-CZ" altLang="cs-CZ" sz="2000" u="sng" dirty="0"/>
              <a:t>Lieberkühnových krypt</a:t>
            </a:r>
            <a:r>
              <a:rPr lang="cs-CZ" altLang="cs-CZ" sz="2000" dirty="0"/>
              <a:t> </a:t>
            </a:r>
          </a:p>
          <a:p>
            <a:pPr>
              <a:buFontTx/>
              <a:buNone/>
            </a:pPr>
            <a:r>
              <a:rPr lang="cs-CZ" altLang="cs-CZ" sz="2000" dirty="0"/>
              <a:t>		/prostupují slizniční 	vazivo, na dně 4-6 	</a:t>
            </a:r>
            <a:r>
              <a:rPr lang="cs-CZ" altLang="cs-CZ" sz="2000" dirty="0" err="1"/>
              <a:t>Panethových</a:t>
            </a:r>
            <a:r>
              <a:rPr lang="cs-CZ" altLang="cs-CZ" sz="2000" dirty="0"/>
              <a:t> </a:t>
            </a:r>
            <a:r>
              <a:rPr lang="cs-CZ" altLang="cs-CZ" sz="2000" dirty="0" err="1"/>
              <a:t>bb</a:t>
            </a:r>
            <a:r>
              <a:rPr lang="cs-CZ" altLang="cs-CZ" sz="2000" dirty="0"/>
              <a:t>. </a:t>
            </a:r>
            <a:r>
              <a:rPr lang="cs-CZ" altLang="cs-CZ" sz="2000" dirty="0">
                <a:cs typeface="Arial" panose="020B0604020202020204" pitchFamily="34" charset="0"/>
              </a:rPr>
              <a:t>→</a:t>
            </a:r>
            <a:r>
              <a:rPr lang="cs-CZ" altLang="cs-CZ" sz="2000" dirty="0"/>
              <a:t> 	</a:t>
            </a:r>
            <a:r>
              <a:rPr lang="cs-CZ" altLang="cs-CZ" sz="2000" dirty="0" err="1"/>
              <a:t>gll.intestinales</a:t>
            </a:r>
            <a:r>
              <a:rPr lang="cs-CZ" altLang="cs-CZ" sz="2000" dirty="0"/>
              <a:t> /</a:t>
            </a:r>
          </a:p>
          <a:p>
            <a:r>
              <a:rPr lang="cs-CZ" altLang="cs-CZ" sz="2000" b="1" dirty="0"/>
              <a:t>mikroklky</a:t>
            </a:r>
            <a:r>
              <a:rPr lang="cs-CZ" altLang="cs-CZ" sz="2000" dirty="0"/>
              <a:t> </a:t>
            </a:r>
          </a:p>
          <a:p>
            <a:pPr>
              <a:buFontTx/>
              <a:buNone/>
            </a:pPr>
            <a:r>
              <a:rPr lang="cs-CZ" altLang="cs-CZ" sz="2000" dirty="0"/>
              <a:t>	– apikální povrch </a:t>
            </a:r>
            <a:r>
              <a:rPr lang="cs-CZ" altLang="cs-CZ" sz="2000" dirty="0" err="1"/>
              <a:t>enterocytů</a:t>
            </a:r>
            <a:r>
              <a:rPr lang="cs-CZ" altLang="cs-CZ" sz="2000" dirty="0"/>
              <a:t> 	</a:t>
            </a:r>
            <a:r>
              <a:rPr lang="cs-CZ" altLang="cs-CZ" sz="2000" dirty="0">
                <a:cs typeface="Arial" panose="020B0604020202020204" pitchFamily="34" charset="0"/>
              </a:rPr>
              <a:t>→</a:t>
            </a:r>
            <a:r>
              <a:rPr lang="cs-CZ" altLang="cs-CZ" sz="2000" dirty="0"/>
              <a:t> žíhaná kutikula, </a:t>
            </a:r>
          </a:p>
          <a:p>
            <a:pPr>
              <a:buFontTx/>
              <a:buNone/>
            </a:pPr>
            <a:r>
              <a:rPr lang="cs-CZ" altLang="cs-CZ" sz="2000" dirty="0"/>
              <a:t>		</a:t>
            </a:r>
            <a:r>
              <a:rPr lang="cs-CZ" altLang="cs-CZ" sz="2000" dirty="0">
                <a:solidFill>
                  <a:srgbClr val="0000FF"/>
                </a:solidFill>
              </a:rPr>
              <a:t>(Z.</a:t>
            </a:r>
            <a:r>
              <a:rPr lang="cs-CZ" altLang="cs-CZ" sz="2000" dirty="0"/>
              <a:t> </a:t>
            </a:r>
            <a:r>
              <a:rPr lang="cs-CZ" altLang="cs-CZ" sz="2000" dirty="0">
                <a:solidFill>
                  <a:srgbClr val="0000FF"/>
                </a:solidFill>
              </a:rPr>
              <a:t>20-30x)</a:t>
            </a:r>
          </a:p>
        </p:txBody>
      </p:sp>
      <p:graphicFrame>
        <p:nvGraphicFramePr>
          <p:cNvPr id="47112" name="Object 8">
            <a:extLst>
              <a:ext uri="{FF2B5EF4-FFF2-40B4-BE49-F238E27FC236}">
                <a16:creationId xmlns:a16="http://schemas.microsoft.com/office/drawing/2014/main" id="{FF02644B-3417-443D-8AF6-1F87507F5DDF}"/>
              </a:ext>
            </a:extLst>
          </p:cNvPr>
          <p:cNvGraphicFramePr>
            <a:graphicFrameLocks noChangeAspect="1"/>
          </p:cNvGraphicFramePr>
          <p:nvPr>
            <p:ph sz="quarter" idx="2"/>
          </p:nvPr>
        </p:nvGraphicFramePr>
        <p:xfrm>
          <a:off x="5664200" y="260350"/>
          <a:ext cx="3132138" cy="218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1" name="Rastrový obrázek" r:id="rId4" imgW="2553056" imgH="1781424" progId="Paint.Picture">
                  <p:embed/>
                </p:oleObj>
              </mc:Choice>
              <mc:Fallback>
                <p:oleObj name="Rastrový obrázek" r:id="rId4" imgW="2553056" imgH="1781424" progId="Paint.Picture">
                  <p:embed/>
                  <p:pic>
                    <p:nvPicPr>
                      <p:cNvPr id="47112" name="Object 8">
                        <a:extLst>
                          <a:ext uri="{FF2B5EF4-FFF2-40B4-BE49-F238E27FC236}">
                            <a16:creationId xmlns:a16="http://schemas.microsoft.com/office/drawing/2014/main" id="{FF02644B-3417-443D-8AF6-1F87507F5DD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4200" y="260350"/>
                        <a:ext cx="3132138" cy="2185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3" name="Object 9">
            <a:extLst>
              <a:ext uri="{FF2B5EF4-FFF2-40B4-BE49-F238E27FC236}">
                <a16:creationId xmlns:a16="http://schemas.microsoft.com/office/drawing/2014/main" id="{48F35A17-7C3D-4922-BFE9-9E2C97D1FDC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943976" y="333376"/>
          <a:ext cx="1724025" cy="221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2" name="Rastrový obrázek" r:id="rId6" imgW="1724266" imgH="2219635" progId="Paint.Picture">
                  <p:embed/>
                </p:oleObj>
              </mc:Choice>
              <mc:Fallback>
                <p:oleObj name="Rastrový obrázek" r:id="rId6" imgW="1724266" imgH="2219635" progId="Paint.Picture">
                  <p:embed/>
                  <p:pic>
                    <p:nvPicPr>
                      <p:cNvPr id="47113" name="Object 9">
                        <a:extLst>
                          <a:ext uri="{FF2B5EF4-FFF2-40B4-BE49-F238E27FC236}">
                            <a16:creationId xmlns:a16="http://schemas.microsoft.com/office/drawing/2014/main" id="{48F35A17-7C3D-4922-BFE9-9E2C97D1FD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43976" y="333376"/>
                        <a:ext cx="1724025" cy="2219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4" name="Object 10">
            <a:extLst>
              <a:ext uri="{FF2B5EF4-FFF2-40B4-BE49-F238E27FC236}">
                <a16:creationId xmlns:a16="http://schemas.microsoft.com/office/drawing/2014/main" id="{651A63D5-8099-4D96-A38C-15B194E29B0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975726" y="115888"/>
          <a:ext cx="1095375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3" name="Rastrový obrázek" r:id="rId8" imgW="1095528" imgH="323981" progId="Paint.Picture">
                  <p:embed/>
                </p:oleObj>
              </mc:Choice>
              <mc:Fallback>
                <p:oleObj name="Rastrový obrázek" r:id="rId8" imgW="1095528" imgH="323981" progId="Paint.Picture">
                  <p:embed/>
                  <p:pic>
                    <p:nvPicPr>
                      <p:cNvPr id="47114" name="Object 10">
                        <a:extLst>
                          <a:ext uri="{FF2B5EF4-FFF2-40B4-BE49-F238E27FC236}">
                            <a16:creationId xmlns:a16="http://schemas.microsoft.com/office/drawing/2014/main" id="{651A63D5-8099-4D96-A38C-15B194E29B0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75726" y="115888"/>
                        <a:ext cx="1095375" cy="32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5" name="Object 11">
            <a:extLst>
              <a:ext uri="{FF2B5EF4-FFF2-40B4-BE49-F238E27FC236}">
                <a16:creationId xmlns:a16="http://schemas.microsoft.com/office/drawing/2014/main" id="{28607D62-3BE6-48EC-A426-C83D8B3A0885}"/>
              </a:ext>
            </a:extLst>
          </p:cNvPr>
          <p:cNvGraphicFramePr>
            <a:graphicFrameLocks noChangeAspect="1"/>
          </p:cNvGraphicFramePr>
          <p:nvPr>
            <p:ph sz="quarter" idx="3"/>
          </p:nvPr>
        </p:nvGraphicFramePr>
        <p:xfrm>
          <a:off x="5448300" y="2571750"/>
          <a:ext cx="5219700" cy="428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4" name="Rastrový obrázek" r:id="rId10" imgW="4791744" imgH="3933333" progId="Paint.Picture">
                  <p:embed/>
                </p:oleObj>
              </mc:Choice>
              <mc:Fallback>
                <p:oleObj name="Rastrový obrázek" r:id="rId10" imgW="4791744" imgH="3933333" progId="Paint.Picture">
                  <p:embed/>
                  <p:pic>
                    <p:nvPicPr>
                      <p:cNvPr id="47115" name="Object 11">
                        <a:extLst>
                          <a:ext uri="{FF2B5EF4-FFF2-40B4-BE49-F238E27FC236}">
                            <a16:creationId xmlns:a16="http://schemas.microsoft.com/office/drawing/2014/main" id="{28607D62-3BE6-48EC-A426-C83D8B3A088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8300" y="2571750"/>
                        <a:ext cx="5219700" cy="4286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6" name="Object 12">
            <a:extLst>
              <a:ext uri="{FF2B5EF4-FFF2-40B4-BE49-F238E27FC236}">
                <a16:creationId xmlns:a16="http://schemas.microsoft.com/office/drawing/2014/main" id="{84E549F2-76AB-4502-BA3A-3467839DACF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472489" y="2708275"/>
          <a:ext cx="581025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5" name="Rastrový obrázek" r:id="rId12" imgW="581106" imgH="304923" progId="Paint.Picture">
                  <p:embed/>
                </p:oleObj>
              </mc:Choice>
              <mc:Fallback>
                <p:oleObj name="Rastrový obrázek" r:id="rId12" imgW="581106" imgH="304923" progId="Paint.Picture">
                  <p:embed/>
                  <p:pic>
                    <p:nvPicPr>
                      <p:cNvPr id="47116" name="Object 12">
                        <a:extLst>
                          <a:ext uri="{FF2B5EF4-FFF2-40B4-BE49-F238E27FC236}">
                            <a16:creationId xmlns:a16="http://schemas.microsoft.com/office/drawing/2014/main" id="{84E549F2-76AB-4502-BA3A-3467839DACF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72489" y="2708275"/>
                        <a:ext cx="581025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7" name="Rectangle 13">
            <a:extLst>
              <a:ext uri="{FF2B5EF4-FFF2-40B4-BE49-F238E27FC236}">
                <a16:creationId xmlns:a16="http://schemas.microsoft.com/office/drawing/2014/main" id="{E59FA6EA-9E47-4520-8344-B6E5361BC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7664" y="6491288"/>
            <a:ext cx="2264851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rgbClr val="FF0000"/>
                </a:solidFill>
              </a:rPr>
              <a:t>Lieberkühnovy krypty</a:t>
            </a:r>
          </a:p>
        </p:txBody>
      </p:sp>
      <p:sp>
        <p:nvSpPr>
          <p:cNvPr id="47118" name="Rectangle 14">
            <a:extLst>
              <a:ext uri="{FF2B5EF4-FFF2-40B4-BE49-F238E27FC236}">
                <a16:creationId xmlns:a16="http://schemas.microsoft.com/office/drawing/2014/main" id="{52475B22-0477-4EC1-B547-EABA6910C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214" y="836613"/>
            <a:ext cx="1081087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cs-CZ" altLang="cs-CZ" b="1" dirty="0">
                <a:solidFill>
                  <a:srgbClr val="0000FF"/>
                </a:solidFill>
              </a:rPr>
              <a:t>(Z. 600x)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BFA483D8-AB8D-442F-AF67-0B15AC11FE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"/>
            <a:ext cx="8229600" cy="765175"/>
          </a:xfrm>
        </p:spPr>
        <p:txBody>
          <a:bodyPr/>
          <a:lstStyle/>
          <a:p>
            <a:r>
              <a:rPr lang="cs-CZ" altLang="cs-CZ"/>
              <a:t>Intestinum tenue</a:t>
            </a:r>
          </a:p>
        </p:txBody>
      </p:sp>
      <p:pic>
        <p:nvPicPr>
          <p:cNvPr id="46083" name="Picture 3" descr="lining">
            <a:extLst>
              <a:ext uri="{FF2B5EF4-FFF2-40B4-BE49-F238E27FC236}">
                <a16:creationId xmlns:a16="http://schemas.microsoft.com/office/drawing/2014/main" id="{12C0E503-9812-49A0-80C4-A23F0D8FE41E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5" y="1501775"/>
            <a:ext cx="8497888" cy="530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6084" name="Text Box 4">
            <a:extLst>
              <a:ext uri="{FF2B5EF4-FFF2-40B4-BE49-F238E27FC236}">
                <a16:creationId xmlns:a16="http://schemas.microsoft.com/office/drawing/2014/main" id="{7DE98E82-0604-41DC-A941-69FCA57F8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836613"/>
            <a:ext cx="84248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 dirty="0" err="1"/>
              <a:t>plicae</a:t>
            </a:r>
            <a:r>
              <a:rPr lang="cs-CZ" altLang="cs-CZ" b="1" dirty="0"/>
              <a:t> </a:t>
            </a:r>
            <a:r>
              <a:rPr lang="cs-CZ" altLang="cs-CZ" b="1" dirty="0" err="1"/>
              <a:t>circulares</a:t>
            </a:r>
            <a:r>
              <a:rPr lang="cs-CZ" altLang="cs-CZ" b="1" dirty="0"/>
              <a:t> /</a:t>
            </a:r>
            <a:r>
              <a:rPr lang="cs-CZ" altLang="cs-CZ" b="1" dirty="0" err="1"/>
              <a:t>Kerckringi</a:t>
            </a:r>
            <a:r>
              <a:rPr lang="cs-CZ" altLang="cs-CZ" b="1" dirty="0"/>
              <a:t>/ </a:t>
            </a:r>
            <a:r>
              <a:rPr lang="cs-CZ" altLang="cs-CZ" b="1" dirty="0">
                <a:cs typeface="Arial" panose="020B0604020202020204" pitchFamily="34" charset="0"/>
              </a:rPr>
              <a:t>→ </a:t>
            </a:r>
            <a:r>
              <a:rPr lang="cs-CZ" altLang="cs-CZ" b="1" dirty="0" err="1">
                <a:cs typeface="Arial" panose="020B0604020202020204" pitchFamily="34" charset="0"/>
              </a:rPr>
              <a:t>villi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intestinales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/>
              <a:t>→ (</a:t>
            </a:r>
            <a:r>
              <a:rPr lang="cs-CZ" altLang="cs-CZ" b="1" dirty="0" err="1"/>
              <a:t>microvilli</a:t>
            </a:r>
            <a:r>
              <a:rPr lang="cs-CZ" altLang="cs-CZ" b="1" dirty="0"/>
              <a:t>- zde nejdou vidět)</a:t>
            </a:r>
            <a:endParaRPr lang="en-US" altLang="cs-CZ" b="1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F978CFDE-6AD1-4E61-AB31-1B2439C97D0A}"/>
              </a:ext>
            </a:extLst>
          </p:cNvPr>
          <p:cNvSpPr/>
          <p:nvPr/>
        </p:nvSpPr>
        <p:spPr>
          <a:xfrm>
            <a:off x="10272713" y="2866830"/>
            <a:ext cx="18173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b="1" dirty="0"/>
              <a:t>střevní klky</a:t>
            </a:r>
            <a:r>
              <a:rPr lang="cs-CZ" altLang="cs-CZ" dirty="0"/>
              <a:t> </a:t>
            </a:r>
          </a:p>
          <a:p>
            <a:r>
              <a:rPr lang="cs-CZ" altLang="cs-CZ" dirty="0"/>
              <a:t>(</a:t>
            </a:r>
            <a:r>
              <a:rPr lang="cs-CZ" altLang="cs-CZ" dirty="0" err="1"/>
              <a:t>villi</a:t>
            </a:r>
            <a:r>
              <a:rPr lang="cs-CZ" altLang="cs-CZ" dirty="0"/>
              <a:t> </a:t>
            </a:r>
            <a:r>
              <a:rPr lang="cs-CZ" altLang="cs-CZ" dirty="0" err="1"/>
              <a:t>intestinales</a:t>
            </a:r>
            <a:r>
              <a:rPr lang="cs-CZ" altLang="cs-CZ" dirty="0"/>
              <a:t>) 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90C78769-0A36-4C45-8B67-162E6303EC45}"/>
              </a:ext>
            </a:extLst>
          </p:cNvPr>
          <p:cNvSpPr/>
          <p:nvPr/>
        </p:nvSpPr>
        <p:spPr>
          <a:xfrm>
            <a:off x="10342847" y="4607770"/>
            <a:ext cx="17035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b="1" dirty="0" err="1"/>
              <a:t>plicae</a:t>
            </a:r>
            <a:r>
              <a:rPr lang="cs-CZ" altLang="cs-CZ" b="1" dirty="0"/>
              <a:t> </a:t>
            </a:r>
            <a:r>
              <a:rPr lang="cs-CZ" altLang="cs-CZ" b="1" dirty="0" err="1"/>
              <a:t>circulares</a:t>
            </a:r>
            <a:endParaRPr lang="cs-CZ" altLang="cs-CZ" b="1" dirty="0"/>
          </a:p>
          <a:p>
            <a:r>
              <a:rPr lang="cs-CZ" altLang="cs-CZ" b="1" dirty="0"/>
              <a:t> /</a:t>
            </a:r>
            <a:r>
              <a:rPr lang="cs-CZ" altLang="cs-CZ" b="1" dirty="0" err="1"/>
              <a:t>Kerckringi</a:t>
            </a:r>
            <a:r>
              <a:rPr lang="cs-CZ" altLang="cs-CZ" b="1" dirty="0"/>
              <a:t>/ </a:t>
            </a:r>
            <a:endParaRPr 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sivag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44450"/>
            <a:ext cx="4679950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299" name="Picture 3" descr="intestinal_vill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1125538"/>
            <a:ext cx="4103688" cy="568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1755775" y="-7938"/>
            <a:ext cx="357020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400" b="1">
                <a:solidFill>
                  <a:srgbClr val="000000"/>
                </a:solidFill>
              </a:rPr>
              <a:t>- Střevní klk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400" b="1">
                <a:solidFill>
                  <a:srgbClr val="000000"/>
                </a:solidFill>
              </a:rPr>
              <a:t>- Lieberkh</a:t>
            </a:r>
            <a:r>
              <a:rPr lang="en-US" altLang="cs-CZ" sz="2400" b="1">
                <a:solidFill>
                  <a:srgbClr val="000000"/>
                </a:solidFill>
                <a:cs typeface="Arial" panose="020B0604020202020204" pitchFamily="34" charset="0"/>
              </a:rPr>
              <a:t>ü</a:t>
            </a:r>
            <a:r>
              <a:rPr lang="cs-CZ" altLang="cs-CZ" sz="2400" b="1">
                <a:solidFill>
                  <a:srgbClr val="000000"/>
                </a:solidFill>
                <a:cs typeface="Arial" panose="020B0604020202020204" pitchFamily="34" charset="0"/>
              </a:rPr>
              <a:t>nova krypta</a:t>
            </a:r>
            <a:endParaRPr lang="en-US" altLang="cs-CZ" sz="2400" b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2467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88913"/>
            <a:ext cx="8229600" cy="792162"/>
          </a:xfrm>
        </p:spPr>
        <p:txBody>
          <a:bodyPr/>
          <a:lstStyle/>
          <a:p>
            <a:pPr algn="ctr"/>
            <a:r>
              <a:rPr lang="cs-CZ" altLang="cs-CZ"/>
              <a:t>Intestinum tenue</a:t>
            </a:r>
          </a:p>
        </p:txBody>
      </p:sp>
      <p:pic>
        <p:nvPicPr>
          <p:cNvPr id="76809" name="Picture 9" descr="jejunum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371" y="2186516"/>
            <a:ext cx="5384800" cy="365097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6807" name="Picture 7" descr="duodemumhigh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608" y="2268786"/>
            <a:ext cx="5184775" cy="3568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6810" name="Text Box 10"/>
          <p:cNvSpPr txBox="1">
            <a:spLocks noChangeArrowheads="1"/>
          </p:cNvSpPr>
          <p:nvPr/>
        </p:nvSpPr>
        <p:spPr bwMode="auto">
          <a:xfrm>
            <a:off x="2335427" y="1812995"/>
            <a:ext cx="24590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cs-CZ" altLang="cs-CZ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duodenum</a:t>
            </a:r>
          </a:p>
        </p:txBody>
      </p:sp>
      <p:sp>
        <p:nvSpPr>
          <p:cNvPr id="76811" name="Text Box 11"/>
          <p:cNvSpPr txBox="1">
            <a:spLocks noChangeArrowheads="1"/>
          </p:cNvSpPr>
          <p:nvPr/>
        </p:nvSpPr>
        <p:spPr bwMode="auto">
          <a:xfrm>
            <a:off x="8089557" y="1696937"/>
            <a:ext cx="292765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cs-CZ" altLang="cs-CZ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jejunum</a:t>
            </a:r>
          </a:p>
        </p:txBody>
      </p:sp>
    </p:spTree>
    <p:extLst>
      <p:ext uri="{BB962C8B-B14F-4D97-AF65-F5344CB8AC3E}">
        <p14:creationId xmlns:p14="http://schemas.microsoft.com/office/powerpoint/2010/main" val="24217754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inthist">
            <a:extLst>
              <a:ext uri="{FF2B5EF4-FFF2-40B4-BE49-F238E27FC236}">
                <a16:creationId xmlns:a16="http://schemas.microsoft.com/office/drawing/2014/main" id="{CC8C67A3-54CF-4EEF-B0AD-75F907CD9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836614"/>
            <a:ext cx="9145588" cy="597693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5539" name="Text Box 3">
            <a:extLst>
              <a:ext uri="{FF2B5EF4-FFF2-40B4-BE49-F238E27FC236}">
                <a16:creationId xmlns:a16="http://schemas.microsoft.com/office/drawing/2014/main" id="{4170D877-1B26-4ADD-874B-191A2C6DC0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188913"/>
            <a:ext cx="2108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800" b="1"/>
              <a:t>Duodenum</a:t>
            </a:r>
          </a:p>
        </p:txBody>
      </p:sp>
      <p:sp>
        <p:nvSpPr>
          <p:cNvPr id="65540" name="Text Box 4">
            <a:extLst>
              <a:ext uri="{FF2B5EF4-FFF2-40B4-BE49-F238E27FC236}">
                <a16:creationId xmlns:a16="http://schemas.microsoft.com/office/drawing/2014/main" id="{04889409-84D0-4B16-9E11-16C536A671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4913" y="2032001"/>
            <a:ext cx="827342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/>
              <a:t>Tunica</a:t>
            </a:r>
          </a:p>
          <a:p>
            <a:r>
              <a:rPr lang="cs-CZ" altLang="cs-CZ" sz="1600"/>
              <a:t>mucosa</a:t>
            </a:r>
          </a:p>
        </p:txBody>
      </p:sp>
      <p:sp>
        <p:nvSpPr>
          <p:cNvPr id="65541" name="Text Box 5">
            <a:extLst>
              <a:ext uri="{FF2B5EF4-FFF2-40B4-BE49-F238E27FC236}">
                <a16:creationId xmlns:a16="http://schemas.microsoft.com/office/drawing/2014/main" id="{670D4FD3-CF3A-4666-8A61-AD13C249C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264026"/>
            <a:ext cx="1619250" cy="581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 b="1">
                <a:solidFill>
                  <a:srgbClr val="0000FF"/>
                </a:solidFill>
              </a:rPr>
              <a:t>Tela</a:t>
            </a:r>
          </a:p>
          <a:p>
            <a:r>
              <a:rPr lang="cs-CZ" altLang="cs-CZ" sz="1600" b="1">
                <a:solidFill>
                  <a:srgbClr val="0000FF"/>
                </a:solidFill>
              </a:rPr>
              <a:t>submucosa !!!</a:t>
            </a:r>
          </a:p>
        </p:txBody>
      </p:sp>
      <p:sp>
        <p:nvSpPr>
          <p:cNvPr id="65542" name="Text Box 6">
            <a:extLst>
              <a:ext uri="{FF2B5EF4-FFF2-40B4-BE49-F238E27FC236}">
                <a16:creationId xmlns:a16="http://schemas.microsoft.com/office/drawing/2014/main" id="{CDBFB44D-DF76-4B16-A23E-3846DC3DF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4801" y="5578476"/>
            <a:ext cx="1497013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600"/>
              <a:t>Tunica              muscularis ext.</a:t>
            </a:r>
          </a:p>
        </p:txBody>
      </p:sp>
      <p:sp>
        <p:nvSpPr>
          <p:cNvPr id="65543" name="Text Box 7">
            <a:extLst>
              <a:ext uri="{FF2B5EF4-FFF2-40B4-BE49-F238E27FC236}">
                <a16:creationId xmlns:a16="http://schemas.microsoft.com/office/drawing/2014/main" id="{9089998C-2793-4472-A137-63B8D48F5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5014" y="5589589"/>
            <a:ext cx="1042987" cy="11695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cirkulární</a:t>
            </a:r>
          </a:p>
          <a:p>
            <a:endParaRPr lang="cs-CZ" altLang="cs-CZ" sz="1400"/>
          </a:p>
          <a:p>
            <a:endParaRPr lang="cs-CZ" altLang="cs-CZ" sz="1400"/>
          </a:p>
          <a:p>
            <a:r>
              <a:rPr lang="cs-CZ" altLang="cs-CZ" sz="1400"/>
              <a:t>longitudin.</a:t>
            </a:r>
          </a:p>
          <a:p>
            <a:endParaRPr lang="cs-CZ" altLang="cs-CZ" sz="1400"/>
          </a:p>
        </p:txBody>
      </p:sp>
      <p:sp>
        <p:nvSpPr>
          <p:cNvPr id="65544" name="Text Box 8">
            <a:extLst>
              <a:ext uri="{FF2B5EF4-FFF2-40B4-BE49-F238E27FC236}">
                <a16:creationId xmlns:a16="http://schemas.microsoft.com/office/drawing/2014/main" id="{01DC43D0-27BA-4F48-AAD6-6477CD14E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2938" y="736601"/>
            <a:ext cx="1133644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/>
              <a:t>Villi </a:t>
            </a:r>
          </a:p>
          <a:p>
            <a:r>
              <a:rPr lang="cs-CZ" altLang="cs-CZ" sz="1600"/>
              <a:t>intestinales</a:t>
            </a:r>
          </a:p>
        </p:txBody>
      </p:sp>
      <p:sp>
        <p:nvSpPr>
          <p:cNvPr id="65545" name="Text Box 9">
            <a:extLst>
              <a:ext uri="{FF2B5EF4-FFF2-40B4-BE49-F238E27FC236}">
                <a16:creationId xmlns:a16="http://schemas.microsoft.com/office/drawing/2014/main" id="{6A2F6D25-C726-415A-B3F5-7AD6B901E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3450" y="1052514"/>
            <a:ext cx="1352550" cy="581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600"/>
              <a:t>Villi intestinales</a:t>
            </a:r>
          </a:p>
        </p:txBody>
      </p:sp>
      <p:sp>
        <p:nvSpPr>
          <p:cNvPr id="65546" name="Text Box 10">
            <a:extLst>
              <a:ext uri="{FF2B5EF4-FFF2-40B4-BE49-F238E27FC236}">
                <a16:creationId xmlns:a16="http://schemas.microsoft.com/office/drawing/2014/main" id="{B2266686-D890-4F2B-9974-48D656CF7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3546475"/>
            <a:ext cx="1476375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L. muscularis</a:t>
            </a:r>
          </a:p>
          <a:p>
            <a:r>
              <a:rPr lang="cs-CZ" altLang="cs-CZ" sz="1400"/>
              <a:t>mucosae</a:t>
            </a:r>
          </a:p>
        </p:txBody>
      </p:sp>
      <p:sp>
        <p:nvSpPr>
          <p:cNvPr id="65547" name="Text Box 11">
            <a:extLst>
              <a:ext uri="{FF2B5EF4-FFF2-40B4-BE49-F238E27FC236}">
                <a16:creationId xmlns:a16="http://schemas.microsoft.com/office/drawing/2014/main" id="{F5BD9157-9284-4B4F-B56B-A29A43715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4563" y="1773238"/>
            <a:ext cx="2303462" cy="588962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>
                <a:solidFill>
                  <a:srgbClr val="0000FF"/>
                </a:solidFill>
              </a:rPr>
              <a:t>Brunnerovy žlázy </a:t>
            </a:r>
            <a:r>
              <a:rPr lang="cs-CZ" altLang="cs-CZ" sz="1400" b="1">
                <a:solidFill>
                  <a:srgbClr val="0000FF"/>
                </a:solidFill>
              </a:rPr>
              <a:t>(mucinózní, alkal. sekret)</a:t>
            </a:r>
          </a:p>
        </p:txBody>
      </p:sp>
      <p:sp>
        <p:nvSpPr>
          <p:cNvPr id="65548" name="Line 12">
            <a:extLst>
              <a:ext uri="{FF2B5EF4-FFF2-40B4-BE49-F238E27FC236}">
                <a16:creationId xmlns:a16="http://schemas.microsoft.com/office/drawing/2014/main" id="{8610E64E-C970-4088-9185-B09E756043E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67213" y="2420939"/>
            <a:ext cx="2089150" cy="223202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65549" name="Line 13">
            <a:extLst>
              <a:ext uri="{FF2B5EF4-FFF2-40B4-BE49-F238E27FC236}">
                <a16:creationId xmlns:a16="http://schemas.microsoft.com/office/drawing/2014/main" id="{0B580FAB-043A-4F4D-9B5C-9E39F8475B77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4426" y="2420939"/>
            <a:ext cx="1439863" cy="21605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65550" name="Text Box 14">
            <a:extLst>
              <a:ext uri="{FF2B5EF4-FFF2-40B4-BE49-F238E27FC236}">
                <a16:creationId xmlns:a16="http://schemas.microsoft.com/office/drawing/2014/main" id="{E545BA9C-446F-4A13-A7FB-B54DC5ED1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5014" y="2636839"/>
            <a:ext cx="846707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/>
              <a:t>Lieberk.</a:t>
            </a:r>
          </a:p>
          <a:p>
            <a:r>
              <a:rPr lang="cs-CZ" altLang="cs-CZ" sz="1600"/>
              <a:t>krypty</a:t>
            </a:r>
          </a:p>
        </p:txBody>
      </p:sp>
      <p:sp>
        <p:nvSpPr>
          <p:cNvPr id="65551" name="Text Box 15">
            <a:extLst>
              <a:ext uri="{FF2B5EF4-FFF2-40B4-BE49-F238E27FC236}">
                <a16:creationId xmlns:a16="http://schemas.microsoft.com/office/drawing/2014/main" id="{04873F74-A144-4B1C-A9EF-955DFE8F6B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3475" y="115889"/>
            <a:ext cx="6079934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dirty="0" err="1"/>
              <a:t>plicae</a:t>
            </a:r>
            <a:r>
              <a:rPr lang="cs-CZ" altLang="cs-CZ" sz="1600" dirty="0"/>
              <a:t> </a:t>
            </a:r>
            <a:r>
              <a:rPr lang="cs-CZ" altLang="cs-CZ" sz="1600" dirty="0" err="1"/>
              <a:t>circ</a:t>
            </a:r>
            <a:r>
              <a:rPr lang="cs-CZ" altLang="cs-CZ" sz="1600" dirty="0"/>
              <a:t>. </a:t>
            </a:r>
            <a:r>
              <a:rPr lang="cs-CZ" altLang="cs-CZ" sz="1600" dirty="0" err="1"/>
              <a:t>Kerckringi</a:t>
            </a:r>
            <a:r>
              <a:rPr lang="cs-CZ" altLang="cs-CZ" sz="1600" dirty="0"/>
              <a:t> – začínají až pod </a:t>
            </a:r>
            <a:r>
              <a:rPr lang="cs-CZ" altLang="cs-CZ" sz="1600" dirty="0" err="1"/>
              <a:t>papilla</a:t>
            </a:r>
            <a:r>
              <a:rPr lang="cs-CZ" altLang="cs-CZ" sz="1600" dirty="0"/>
              <a:t> </a:t>
            </a:r>
            <a:r>
              <a:rPr lang="cs-CZ" altLang="cs-CZ" sz="1600" dirty="0" err="1"/>
              <a:t>duod</a:t>
            </a:r>
            <a:r>
              <a:rPr lang="cs-CZ" altLang="cs-CZ" sz="1600" dirty="0"/>
              <a:t>. major</a:t>
            </a:r>
          </a:p>
          <a:p>
            <a:r>
              <a:rPr lang="cs-CZ" altLang="cs-CZ" sz="1600" dirty="0"/>
              <a:t>méně pohárkových </a:t>
            </a:r>
            <a:r>
              <a:rPr lang="cs-CZ" altLang="cs-CZ" sz="1600" dirty="0" err="1"/>
              <a:t>bb</a:t>
            </a:r>
            <a:endParaRPr lang="cs-CZ" altLang="cs-CZ" sz="1600" dirty="0"/>
          </a:p>
          <a:p>
            <a:r>
              <a:rPr lang="cs-CZ" altLang="cs-CZ" sz="1600" dirty="0"/>
              <a:t>rozvětvené Brunnerovy žlázy v </a:t>
            </a:r>
            <a:r>
              <a:rPr lang="cs-CZ" altLang="cs-CZ" sz="1600" dirty="0">
                <a:solidFill>
                  <a:srgbClr val="0000FF"/>
                </a:solidFill>
              </a:rPr>
              <a:t>podslizničním vazivu(</a:t>
            </a:r>
            <a:r>
              <a:rPr lang="cs-CZ" altLang="cs-CZ" sz="1600" dirty="0" err="1">
                <a:solidFill>
                  <a:srgbClr val="0000FF"/>
                </a:solidFill>
              </a:rPr>
              <a:t>tela</a:t>
            </a:r>
            <a:r>
              <a:rPr lang="cs-CZ" altLang="cs-CZ" sz="1600" dirty="0">
                <a:solidFill>
                  <a:srgbClr val="0000FF"/>
                </a:solidFill>
              </a:rPr>
              <a:t> </a:t>
            </a:r>
            <a:r>
              <a:rPr lang="cs-CZ" altLang="cs-CZ" sz="1600" dirty="0" err="1">
                <a:solidFill>
                  <a:srgbClr val="0000FF"/>
                </a:solidFill>
              </a:rPr>
              <a:t>submucosa</a:t>
            </a:r>
            <a:r>
              <a:rPr lang="cs-CZ" altLang="cs-CZ" sz="1600" dirty="0">
                <a:solidFill>
                  <a:srgbClr val="0000FF"/>
                </a:solidFill>
              </a:rPr>
              <a:t>)!!!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461" y="38099"/>
            <a:ext cx="10815077" cy="678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0093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315" y="101599"/>
            <a:ext cx="10015370" cy="665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44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5" name="Object 7">
            <a:extLst>
              <a:ext uri="{FF2B5EF4-FFF2-40B4-BE49-F238E27FC236}">
                <a16:creationId xmlns:a16="http://schemas.microsoft.com/office/drawing/2014/main" id="{6EE3A484-B259-48B7-8570-5B327C3FFE74}"/>
              </a:ext>
            </a:extLst>
          </p:cNvPr>
          <p:cNvGraphicFramePr>
            <a:graphicFrameLocks noChangeAspect="1"/>
          </p:cNvGraphicFramePr>
          <p:nvPr>
            <p:ph sz="half" idx="2"/>
          </p:nvPr>
        </p:nvGraphicFramePr>
        <p:xfrm>
          <a:off x="6878638" y="981076"/>
          <a:ext cx="3789362" cy="401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Rastrový obrázek" r:id="rId3" imgW="4409524" imgH="4667902" progId="Paint.Picture">
                  <p:embed/>
                </p:oleObj>
              </mc:Choice>
              <mc:Fallback>
                <p:oleObj name="Rastrový obrázek" r:id="rId3" imgW="4409524" imgH="4667902" progId="Paint.Picture">
                  <p:embed/>
                  <p:pic>
                    <p:nvPicPr>
                      <p:cNvPr id="32775" name="Object 7">
                        <a:extLst>
                          <a:ext uri="{FF2B5EF4-FFF2-40B4-BE49-F238E27FC236}">
                            <a16:creationId xmlns:a16="http://schemas.microsoft.com/office/drawing/2014/main" id="{6EE3A484-B259-48B7-8570-5B327C3FFE7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8638" y="981076"/>
                        <a:ext cx="3789362" cy="4010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0" name="Rectangle 2">
            <a:extLst>
              <a:ext uri="{FF2B5EF4-FFF2-40B4-BE49-F238E27FC236}">
                <a16:creationId xmlns:a16="http://schemas.microsoft.com/office/drawing/2014/main" id="{E54EACCF-575E-4362-8948-765B1D318E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88913"/>
            <a:ext cx="8229600" cy="647700"/>
          </a:xfrm>
        </p:spPr>
        <p:txBody>
          <a:bodyPr/>
          <a:lstStyle/>
          <a:p>
            <a:r>
              <a:rPr lang="cs-CZ" altLang="cs-CZ" sz="4000"/>
              <a:t>Žaludek (gaster, ventriculus)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BD731F2A-2588-478C-87CD-1A8F10768E5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58925" y="908050"/>
            <a:ext cx="5689600" cy="57610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500" b="1" u="sng"/>
              <a:t>tunica mucosa</a:t>
            </a:r>
          </a:p>
          <a:p>
            <a:pPr marL="987425" lvl="2" indent="-293688"/>
            <a:r>
              <a:rPr lang="cs-CZ" altLang="cs-CZ" b="1"/>
              <a:t>l. epithelialis</a:t>
            </a:r>
            <a:r>
              <a:rPr lang="cs-CZ" altLang="cs-CZ"/>
              <a:t> - </a:t>
            </a:r>
            <a:r>
              <a:rPr lang="cs-CZ" altLang="cs-CZ" b="1">
                <a:solidFill>
                  <a:srgbClr val="0066FF"/>
                </a:solidFill>
              </a:rPr>
              <a:t>epitel jednovrstevný 	cylindrický</a:t>
            </a:r>
            <a:r>
              <a:rPr lang="cs-CZ" altLang="cs-CZ" b="1"/>
              <a:t> </a:t>
            </a:r>
            <a:r>
              <a:rPr lang="cs-CZ" altLang="cs-CZ"/>
              <a:t>/krycí+sekreční 	funkce 	-produkce hlenu/</a:t>
            </a:r>
          </a:p>
          <a:p>
            <a:pPr marL="987425" lvl="2" indent="-293688"/>
            <a:r>
              <a:rPr lang="cs-CZ" altLang="cs-CZ" b="1"/>
              <a:t>l. propria</a:t>
            </a:r>
            <a:r>
              <a:rPr lang="cs-CZ" altLang="cs-CZ"/>
              <a:t> – řídké kolag.vazivo, </a:t>
            </a:r>
            <a:r>
              <a:rPr lang="cs-CZ" altLang="cs-CZ" b="1">
                <a:solidFill>
                  <a:srgbClr val="FF3300"/>
                </a:solidFill>
              </a:rPr>
              <a:t>!!!		</a:t>
            </a:r>
            <a:r>
              <a:rPr lang="cs-CZ" altLang="cs-CZ"/>
              <a:t>v pyloru </a:t>
            </a:r>
            <a:r>
              <a:rPr lang="cs-CZ" altLang="cs-CZ" u="sng"/>
              <a:t>retikulární vazivo </a:t>
            </a:r>
            <a:r>
              <a:rPr lang="cs-CZ" altLang="cs-CZ"/>
              <a:t>	+lymfocyty </a:t>
            </a:r>
            <a:r>
              <a:rPr lang="cs-CZ" altLang="cs-CZ" b="1">
                <a:solidFill>
                  <a:srgbClr val="FF3300"/>
                </a:solidFill>
              </a:rPr>
              <a:t>!!!</a:t>
            </a:r>
          </a:p>
          <a:p>
            <a:pPr marL="987425" lvl="2" indent="-293688">
              <a:buNone/>
            </a:pPr>
            <a:r>
              <a:rPr lang="cs-CZ" altLang="cs-CZ" b="1"/>
              <a:t>		</a:t>
            </a:r>
            <a:r>
              <a:rPr lang="cs-CZ" altLang="cs-CZ" b="1" u="sng">
                <a:solidFill>
                  <a:srgbClr val="0066FF"/>
                </a:solidFill>
              </a:rPr>
              <a:t>žlázky</a:t>
            </a:r>
            <a:r>
              <a:rPr lang="cs-CZ" altLang="cs-CZ" b="1"/>
              <a:t> (</a:t>
            </a:r>
            <a:r>
              <a:rPr lang="cs-CZ" altLang="cs-CZ" b="1">
                <a:solidFill>
                  <a:srgbClr val="0066FF"/>
                </a:solidFill>
              </a:rPr>
              <a:t>gll. cardiacae, 	gastricae propriae, pyloricae</a:t>
            </a:r>
            <a:r>
              <a:rPr lang="cs-CZ" altLang="cs-CZ" b="1"/>
              <a:t>)</a:t>
            </a:r>
          </a:p>
          <a:p>
            <a:pPr marL="987425" lvl="2" indent="-293688"/>
            <a:r>
              <a:rPr lang="cs-CZ" altLang="cs-CZ" b="1"/>
              <a:t>l.muscularis </a:t>
            </a:r>
            <a:r>
              <a:rPr lang="cs-CZ" altLang="cs-CZ"/>
              <a:t>– snopečky vtahují povrch      	sliznice dovnitř </a:t>
            </a:r>
            <a:r>
              <a:rPr lang="cs-CZ" altLang="cs-CZ">
                <a:cs typeface="Arial" panose="020B0604020202020204" pitchFamily="34" charset="0"/>
              </a:rPr>
              <a:t>→ areae gastric.</a:t>
            </a:r>
          </a:p>
          <a:p>
            <a:pPr>
              <a:lnSpc>
                <a:spcPct val="90000"/>
              </a:lnSpc>
            </a:pPr>
            <a:r>
              <a:rPr lang="cs-CZ" altLang="cs-CZ" sz="2500" b="1" u="sng"/>
              <a:t>tela submucosa</a:t>
            </a:r>
          </a:p>
          <a:p>
            <a:pPr>
              <a:lnSpc>
                <a:spcPct val="90000"/>
              </a:lnSpc>
            </a:pPr>
            <a:r>
              <a:rPr lang="cs-CZ" altLang="cs-CZ" sz="2500" b="1" u="sng"/>
              <a:t>tunica musularis externa</a:t>
            </a:r>
          </a:p>
          <a:p>
            <a:pPr marL="987425" lvl="2" indent="-293688"/>
            <a:r>
              <a:rPr lang="cs-CZ" altLang="cs-CZ"/>
              <a:t>3 vrstvy /šikmá, cirkulární, longitudinální/</a:t>
            </a:r>
          </a:p>
          <a:p>
            <a:pPr>
              <a:lnSpc>
                <a:spcPct val="90000"/>
              </a:lnSpc>
            </a:pPr>
            <a:r>
              <a:rPr lang="cs-CZ" altLang="cs-CZ" sz="2500" b="1" u="sng"/>
              <a:t>serosa</a:t>
            </a:r>
            <a:r>
              <a:rPr lang="cs-CZ" altLang="cs-CZ" sz="2500"/>
              <a:t> </a:t>
            </a:r>
          </a:p>
        </p:txBody>
      </p:sp>
      <p:sp>
        <p:nvSpPr>
          <p:cNvPr id="32774" name="Rectangle 6">
            <a:extLst>
              <a:ext uri="{FF2B5EF4-FFF2-40B4-BE49-F238E27FC236}">
                <a16:creationId xmlns:a16="http://schemas.microsoft.com/office/drawing/2014/main" id="{630863E0-1242-4073-8DD7-4B08B2CD2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0576" y="5373689"/>
            <a:ext cx="3527425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/>
              <a:t>řasy (rugae), </a:t>
            </a:r>
          </a:p>
          <a:p>
            <a:r>
              <a:rPr lang="cs-CZ" altLang="cs-CZ" b="1"/>
              <a:t>políčka (areae gastricae), </a:t>
            </a:r>
          </a:p>
          <a:p>
            <a:r>
              <a:rPr lang="cs-CZ" altLang="cs-CZ" b="1"/>
              <a:t>jamky (foveolae gastricae)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22239"/>
            <a:ext cx="7543800" cy="642937"/>
          </a:xfrm>
        </p:spPr>
        <p:txBody>
          <a:bodyPr/>
          <a:lstStyle/>
          <a:p>
            <a:pPr algn="ctr"/>
            <a:r>
              <a:rPr lang="cs-CZ" altLang="cs-CZ" sz="3500" dirty="0"/>
              <a:t>Stavba střevní stěny</a:t>
            </a:r>
          </a:p>
        </p:txBody>
      </p:sp>
      <p:pic>
        <p:nvPicPr>
          <p:cNvPr id="40965" name="Picture 5" descr="INTESTINES%20COMPARE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735014"/>
            <a:ext cx="9144000" cy="6097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6668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6" descr="col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98058" y="477855"/>
            <a:ext cx="6166208" cy="5969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60350"/>
            <a:ext cx="4681538" cy="1143000"/>
          </a:xfrm>
        </p:spPr>
        <p:txBody>
          <a:bodyPr/>
          <a:lstStyle/>
          <a:p>
            <a:r>
              <a:rPr lang="cs-CZ" altLang="cs-CZ" sz="3600" b="1" dirty="0"/>
              <a:t>Intestinum </a:t>
            </a:r>
            <a:r>
              <a:rPr lang="cs-CZ" altLang="cs-CZ" sz="3600" b="1" dirty="0" err="1"/>
              <a:t>crassum</a:t>
            </a:r>
            <a:endParaRPr lang="cs-CZ" altLang="cs-CZ" sz="3600" b="1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577" y="1253447"/>
            <a:ext cx="7584041" cy="5604553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cs-CZ" altLang="cs-CZ" sz="2000" dirty="0"/>
          </a:p>
          <a:p>
            <a:pPr>
              <a:lnSpc>
                <a:spcPct val="65000"/>
              </a:lnSpc>
              <a:buFontTx/>
              <a:buNone/>
            </a:pPr>
            <a:r>
              <a:rPr lang="cs-CZ" altLang="cs-CZ" sz="2000" b="1" dirty="0"/>
              <a:t>  </a:t>
            </a:r>
          </a:p>
          <a:p>
            <a:pPr>
              <a:lnSpc>
                <a:spcPct val="65000"/>
              </a:lnSpc>
              <a:buFontTx/>
              <a:buNone/>
            </a:pPr>
            <a:r>
              <a:rPr lang="cs-CZ" altLang="cs-CZ" sz="2600" b="1" dirty="0"/>
              <a:t>Rozdíly, zvláštnosti</a:t>
            </a:r>
          </a:p>
          <a:p>
            <a:pPr>
              <a:lnSpc>
                <a:spcPct val="65000"/>
              </a:lnSpc>
              <a:buNone/>
            </a:pPr>
            <a:r>
              <a:rPr lang="cs-CZ" altLang="cs-CZ" sz="2100" dirty="0"/>
              <a:t>.   </a:t>
            </a:r>
            <a:r>
              <a:rPr lang="cs-CZ" altLang="cs-CZ" sz="2300" dirty="0"/>
              <a:t>v epitelu převládají </a:t>
            </a:r>
            <a:r>
              <a:rPr lang="cs-CZ" altLang="cs-CZ" sz="2300" dirty="0">
                <a:solidFill>
                  <a:srgbClr val="00B0F0"/>
                </a:solidFill>
              </a:rPr>
              <a:t>pohárkové </a:t>
            </a:r>
            <a:r>
              <a:rPr lang="cs-CZ" altLang="cs-CZ" sz="2300" dirty="0" err="1">
                <a:solidFill>
                  <a:srgbClr val="00B0F0"/>
                </a:solidFill>
              </a:rPr>
              <a:t>bb</a:t>
            </a:r>
            <a:r>
              <a:rPr lang="cs-CZ" altLang="cs-CZ" sz="2300" dirty="0"/>
              <a:t> nad resorpčními                                       </a:t>
            </a:r>
          </a:p>
          <a:p>
            <a:pPr>
              <a:lnSpc>
                <a:spcPct val="90000"/>
              </a:lnSpc>
            </a:pPr>
            <a:r>
              <a:rPr lang="cs-CZ" altLang="cs-CZ" sz="2300" b="1" dirty="0">
                <a:solidFill>
                  <a:srgbClr val="FF0000"/>
                </a:solidFill>
              </a:rPr>
              <a:t>střevní klky</a:t>
            </a:r>
            <a:r>
              <a:rPr lang="cs-CZ" altLang="cs-CZ" sz="2300" dirty="0"/>
              <a:t> (</a:t>
            </a:r>
            <a:r>
              <a:rPr lang="cs-CZ" altLang="cs-CZ" sz="2300" dirty="0" err="1"/>
              <a:t>villi</a:t>
            </a:r>
            <a:r>
              <a:rPr lang="cs-CZ" altLang="cs-CZ" sz="2300" dirty="0"/>
              <a:t> </a:t>
            </a:r>
            <a:r>
              <a:rPr lang="cs-CZ" altLang="cs-CZ" sz="2300" dirty="0" err="1"/>
              <a:t>intestinales</a:t>
            </a:r>
            <a:r>
              <a:rPr lang="cs-CZ" altLang="cs-CZ" sz="2300" dirty="0"/>
              <a:t>) – </a:t>
            </a:r>
            <a:r>
              <a:rPr lang="cs-CZ" altLang="cs-CZ" sz="2300" dirty="0">
                <a:solidFill>
                  <a:srgbClr val="FF0000"/>
                </a:solidFill>
              </a:rPr>
              <a:t>CHYBÍ!!!</a:t>
            </a:r>
          </a:p>
          <a:p>
            <a:pPr>
              <a:lnSpc>
                <a:spcPct val="90000"/>
              </a:lnSpc>
            </a:pPr>
            <a:r>
              <a:rPr lang="cs-CZ" altLang="cs-CZ" sz="2300" b="1" u="sng" dirty="0">
                <a:solidFill>
                  <a:schemeClr val="accent2"/>
                </a:solidFill>
              </a:rPr>
              <a:t>Lieberkühnovy krypty</a:t>
            </a:r>
            <a:r>
              <a:rPr lang="cs-CZ" altLang="cs-CZ" sz="2300" u="sng" dirty="0"/>
              <a:t> </a:t>
            </a:r>
            <a:r>
              <a:rPr lang="cs-CZ" altLang="cs-CZ" sz="2300" dirty="0"/>
              <a:t>– trubicovitý vzhled, </a:t>
            </a:r>
          </a:p>
          <a:p>
            <a:pPr>
              <a:lnSpc>
                <a:spcPct val="90000"/>
              </a:lnSpc>
            </a:pPr>
            <a:r>
              <a:rPr lang="cs-CZ" altLang="cs-CZ" sz="2300" dirty="0"/>
              <a:t>                                         -   podstatně delší než v </a:t>
            </a:r>
            <a:r>
              <a:rPr lang="cs-CZ" altLang="cs-CZ" sz="2300" dirty="0" err="1"/>
              <a:t>ten.stř</a:t>
            </a:r>
            <a:r>
              <a:rPr lang="cs-CZ" altLang="cs-CZ" sz="2300" dirty="0"/>
              <a:t>. </a:t>
            </a:r>
          </a:p>
          <a:p>
            <a:r>
              <a:rPr lang="cs-CZ" altLang="cs-CZ" sz="2300" dirty="0">
                <a:solidFill>
                  <a:srgbClr val="FF0000"/>
                </a:solidFill>
              </a:rPr>
              <a:t>zevní longitudinální svalovina tvoří</a:t>
            </a:r>
            <a:r>
              <a:rPr lang="cs-CZ" altLang="cs-CZ" sz="2300" b="1" dirty="0">
                <a:solidFill>
                  <a:srgbClr val="FF0000"/>
                </a:solidFill>
              </a:rPr>
              <a:t> </a:t>
            </a:r>
            <a:r>
              <a:rPr lang="cs-CZ" altLang="cs-CZ" sz="2300" b="1" dirty="0" err="1">
                <a:solidFill>
                  <a:srgbClr val="002060"/>
                </a:solidFill>
              </a:rPr>
              <a:t>teniae</a:t>
            </a:r>
            <a:r>
              <a:rPr lang="cs-CZ" altLang="cs-CZ" sz="2300" b="1" dirty="0">
                <a:solidFill>
                  <a:srgbClr val="002060"/>
                </a:solidFill>
              </a:rPr>
              <a:t> coli</a:t>
            </a:r>
          </a:p>
          <a:p>
            <a:endParaRPr lang="cs-CZ" altLang="cs-CZ" sz="2300" b="1" dirty="0">
              <a:solidFill>
                <a:srgbClr val="002060"/>
              </a:solidFill>
            </a:endParaRPr>
          </a:p>
          <a:p>
            <a:r>
              <a:rPr lang="cs-CZ" altLang="cs-CZ" sz="2300" b="1" u="sng" dirty="0" err="1">
                <a:solidFill>
                  <a:schemeClr val="tx2"/>
                </a:solidFill>
              </a:rPr>
              <a:t>serosa</a:t>
            </a:r>
            <a:r>
              <a:rPr lang="cs-CZ" altLang="cs-CZ" sz="2300" b="1" u="sng" dirty="0">
                <a:solidFill>
                  <a:schemeClr val="tx2"/>
                </a:solidFill>
              </a:rPr>
              <a:t> </a:t>
            </a:r>
            <a:r>
              <a:rPr lang="cs-CZ" altLang="cs-CZ" sz="2300" dirty="0"/>
              <a:t>tvoří malé klkaté výrůstky -</a:t>
            </a:r>
            <a:r>
              <a:rPr lang="cs-CZ" altLang="cs-CZ" sz="2300" dirty="0" err="1">
                <a:solidFill>
                  <a:srgbClr val="00B050"/>
                </a:solidFill>
              </a:rPr>
              <a:t>appendices</a:t>
            </a:r>
            <a:r>
              <a:rPr lang="cs-CZ" altLang="cs-CZ" sz="2300" dirty="0">
                <a:solidFill>
                  <a:srgbClr val="00B050"/>
                </a:solidFill>
              </a:rPr>
              <a:t> </a:t>
            </a:r>
            <a:r>
              <a:rPr lang="cs-CZ" altLang="cs-CZ" sz="2300" dirty="0" err="1">
                <a:solidFill>
                  <a:srgbClr val="00B050"/>
                </a:solidFill>
              </a:rPr>
              <a:t>epiploicae</a:t>
            </a:r>
            <a:endParaRPr lang="cs-CZ" altLang="cs-CZ" sz="2300" dirty="0">
              <a:solidFill>
                <a:srgbClr val="00B050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000" dirty="0"/>
              <a:t>		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9604376" y="6977063"/>
            <a:ext cx="978153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               </a:t>
            </a:r>
          </a:p>
        </p:txBody>
      </p:sp>
      <p:sp>
        <p:nvSpPr>
          <p:cNvPr id="29" name="Obdélník 28"/>
          <p:cNvSpPr/>
          <p:nvPr/>
        </p:nvSpPr>
        <p:spPr>
          <a:xfrm>
            <a:off x="10100915" y="3093023"/>
            <a:ext cx="2091085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dirty="0" err="1"/>
              <a:t>Lieberk</a:t>
            </a:r>
            <a:r>
              <a:rPr lang="cs-CZ" altLang="cs-CZ" dirty="0" err="1"/>
              <a:t>ü</a:t>
            </a:r>
            <a:r>
              <a:rPr lang="cs-CZ" dirty="0" err="1"/>
              <a:t>novy</a:t>
            </a:r>
            <a:r>
              <a:rPr lang="cs-CZ" dirty="0"/>
              <a:t> krypty</a:t>
            </a:r>
            <a:endParaRPr lang="cs-CZ" sz="1600" dirty="0"/>
          </a:p>
        </p:txBody>
      </p:sp>
      <p:sp>
        <p:nvSpPr>
          <p:cNvPr id="30" name="Obdélník 29"/>
          <p:cNvSpPr/>
          <p:nvPr/>
        </p:nvSpPr>
        <p:spPr>
          <a:xfrm>
            <a:off x="7265080" y="462518"/>
            <a:ext cx="991362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cs-CZ" dirty="0"/>
              <a:t> </a:t>
            </a:r>
            <a:r>
              <a:rPr lang="cs-CZ" dirty="0" err="1">
                <a:solidFill>
                  <a:srgbClr val="002060"/>
                </a:solidFill>
              </a:rPr>
              <a:t>taeniae</a:t>
            </a:r>
            <a:r>
              <a:rPr lang="cs-CZ" dirty="0">
                <a:solidFill>
                  <a:srgbClr val="002060"/>
                </a:solidFill>
              </a:rPr>
              <a:t> </a:t>
            </a:r>
          </a:p>
        </p:txBody>
      </p:sp>
      <p:cxnSp>
        <p:nvCxnSpPr>
          <p:cNvPr id="9216" name="Přímá spojnice 9215"/>
          <p:cNvCxnSpPr/>
          <p:nvPr/>
        </p:nvCxnSpPr>
        <p:spPr>
          <a:xfrm flipH="1">
            <a:off x="6883685" y="831850"/>
            <a:ext cx="698643" cy="571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22" name="Přímá spojnice 9221"/>
          <p:cNvCxnSpPr/>
          <p:nvPr/>
        </p:nvCxnSpPr>
        <p:spPr>
          <a:xfrm>
            <a:off x="7582328" y="831850"/>
            <a:ext cx="0" cy="42159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3" name="Zaoblený obdélník 9222"/>
          <p:cNvSpPr/>
          <p:nvPr/>
        </p:nvSpPr>
        <p:spPr>
          <a:xfrm>
            <a:off x="7078894" y="1757345"/>
            <a:ext cx="626724" cy="421597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224" name="Obdélník 9223"/>
          <p:cNvSpPr/>
          <p:nvPr/>
        </p:nvSpPr>
        <p:spPr>
          <a:xfrm>
            <a:off x="7582328" y="5042311"/>
            <a:ext cx="1524969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r>
              <a:rPr lang="cs-CZ" dirty="0"/>
              <a:t> pohárkové </a:t>
            </a:r>
            <a:r>
              <a:rPr lang="cs-CZ" dirty="0" err="1"/>
              <a:t>bb</a:t>
            </a:r>
            <a:endParaRPr lang="cs-CZ" dirty="0"/>
          </a:p>
        </p:txBody>
      </p:sp>
      <p:sp>
        <p:nvSpPr>
          <p:cNvPr id="9225" name="Obdélník 9224"/>
          <p:cNvSpPr/>
          <p:nvPr/>
        </p:nvSpPr>
        <p:spPr>
          <a:xfrm>
            <a:off x="7582328" y="1757809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 </a:t>
            </a:r>
            <a:endParaRPr lang="cs-CZ" sz="1400" dirty="0">
              <a:solidFill>
                <a:srgbClr val="FF0000"/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10100915" y="2651197"/>
            <a:ext cx="2091085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cs-CZ" altLang="cs-CZ" dirty="0"/>
              <a:t> </a:t>
            </a:r>
            <a:endParaRPr lang="cs-CZ" dirty="0"/>
          </a:p>
        </p:txBody>
      </p:sp>
      <p:cxnSp>
        <p:nvCxnSpPr>
          <p:cNvPr id="9" name="Přímá spojnice 8"/>
          <p:cNvCxnSpPr/>
          <p:nvPr/>
        </p:nvCxnSpPr>
        <p:spPr>
          <a:xfrm>
            <a:off x="9226193" y="1942475"/>
            <a:ext cx="1160980" cy="18466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4" descr="000007_tex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8"/>
          <a:stretch/>
        </p:blipFill>
        <p:spPr bwMode="auto">
          <a:xfrm rot="5400000">
            <a:off x="9717339" y="217487"/>
            <a:ext cx="2648892" cy="2371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Zakřivená spojnice 5"/>
          <p:cNvCxnSpPr/>
          <p:nvPr/>
        </p:nvCxnSpPr>
        <p:spPr>
          <a:xfrm flipV="1">
            <a:off x="7705618" y="1592495"/>
            <a:ext cx="2395297" cy="586447"/>
          </a:xfrm>
          <a:prstGeom prst="curvedConnector3">
            <a:avLst>
              <a:gd name="adj1" fmla="val 78309"/>
            </a:avLst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Přímá spojnice 3"/>
          <p:cNvCxnSpPr/>
          <p:nvPr/>
        </p:nvCxnSpPr>
        <p:spPr>
          <a:xfrm flipV="1">
            <a:off x="8146155" y="260350"/>
            <a:ext cx="2436374" cy="21750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5226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col02h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9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87507" y="665197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>
                <a:solidFill>
                  <a:srgbClr val="FF0000"/>
                </a:solidFill>
              </a:rPr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592077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74" y="71718"/>
            <a:ext cx="11634015" cy="678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9839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687" y="0"/>
            <a:ext cx="9267825" cy="715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358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611" y="0"/>
            <a:ext cx="4030389" cy="2946345"/>
          </a:xfrm>
          <a:prstGeom prst="rect">
            <a:avLst/>
          </a:prstGeom>
        </p:spPr>
      </p:pic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6295" y="0"/>
            <a:ext cx="8229600" cy="1143000"/>
          </a:xfrm>
        </p:spPr>
        <p:txBody>
          <a:bodyPr/>
          <a:lstStyle/>
          <a:p>
            <a:r>
              <a:rPr lang="cs-CZ" altLang="cs-CZ" sz="4000" b="1" dirty="0"/>
              <a:t>Játra (</a:t>
            </a:r>
            <a:r>
              <a:rPr lang="cs-CZ" altLang="cs-CZ" sz="4000" b="1" dirty="0" err="1"/>
              <a:t>hepar</a:t>
            </a:r>
            <a:r>
              <a:rPr lang="cs-CZ" altLang="cs-CZ" sz="4000" b="1" dirty="0"/>
              <a:t>)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718" y="718217"/>
            <a:ext cx="10890252" cy="5982128"/>
          </a:xfrm>
        </p:spPr>
        <p:txBody>
          <a:bodyPr>
            <a:normAutofit/>
          </a:bodyPr>
          <a:lstStyle/>
          <a:p>
            <a:pPr lvl="1">
              <a:lnSpc>
                <a:spcPct val="80000"/>
              </a:lnSpc>
            </a:pPr>
            <a:endParaRPr lang="cs-CZ" altLang="cs-CZ" sz="17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3000" b="1" dirty="0">
                <a:solidFill>
                  <a:srgbClr val="00B0F0"/>
                </a:solidFill>
              </a:rPr>
              <a:t>Vazivová složka</a:t>
            </a:r>
          </a:p>
          <a:p>
            <a:pPr>
              <a:lnSpc>
                <a:spcPct val="80000"/>
              </a:lnSpc>
            </a:pPr>
            <a:r>
              <a:rPr lang="cs-CZ" altLang="cs-CZ" sz="2600" dirty="0"/>
              <a:t>povrch - </a:t>
            </a:r>
            <a:r>
              <a:rPr lang="cs-CZ" altLang="cs-CZ" sz="2600" b="1" dirty="0">
                <a:solidFill>
                  <a:schemeClr val="accent2"/>
                </a:solidFill>
              </a:rPr>
              <a:t>seróza</a:t>
            </a:r>
          </a:p>
          <a:p>
            <a:pPr>
              <a:lnSpc>
                <a:spcPct val="80000"/>
              </a:lnSpc>
            </a:pPr>
            <a:r>
              <a:rPr lang="cs-CZ" altLang="cs-CZ" sz="2600" dirty="0"/>
              <a:t>pod ní tenká </a:t>
            </a:r>
            <a:r>
              <a:rPr lang="cs-CZ" altLang="cs-CZ" sz="2600" b="1" dirty="0" err="1">
                <a:solidFill>
                  <a:schemeClr val="accent2"/>
                </a:solidFill>
              </a:rPr>
              <a:t>capsula</a:t>
            </a:r>
            <a:r>
              <a:rPr lang="cs-CZ" altLang="cs-CZ" sz="2600" b="1" dirty="0">
                <a:solidFill>
                  <a:schemeClr val="accent2"/>
                </a:solidFill>
              </a:rPr>
              <a:t> </a:t>
            </a:r>
            <a:r>
              <a:rPr lang="cs-CZ" altLang="cs-CZ" sz="2600" b="1" dirty="0" err="1">
                <a:solidFill>
                  <a:schemeClr val="accent2"/>
                </a:solidFill>
              </a:rPr>
              <a:t>fibrosa</a:t>
            </a:r>
            <a:r>
              <a:rPr lang="cs-CZ" altLang="cs-CZ" sz="2600" b="1" dirty="0">
                <a:solidFill>
                  <a:schemeClr val="accent2"/>
                </a:solidFill>
              </a:rPr>
              <a:t> </a:t>
            </a:r>
            <a:r>
              <a:rPr lang="cs-CZ" altLang="cs-CZ" sz="2600" b="1" dirty="0" err="1">
                <a:solidFill>
                  <a:schemeClr val="accent2"/>
                </a:solidFill>
              </a:rPr>
              <a:t>hepatis</a:t>
            </a:r>
            <a:r>
              <a:rPr lang="cs-CZ" altLang="cs-CZ" sz="2600" dirty="0"/>
              <a:t> </a:t>
            </a:r>
          </a:p>
          <a:p>
            <a:pPr>
              <a:lnSpc>
                <a:spcPct val="80000"/>
              </a:lnSpc>
            </a:pPr>
            <a:r>
              <a:rPr lang="cs-CZ" altLang="cs-CZ" sz="2600" dirty="0">
                <a:solidFill>
                  <a:schemeClr val="accent2">
                    <a:lumMod val="75000"/>
                  </a:schemeClr>
                </a:solidFill>
              </a:rPr>
              <a:t>intersticiální vazivo </a:t>
            </a:r>
            <a:r>
              <a:rPr lang="cs-CZ" altLang="cs-CZ" sz="2600" dirty="0"/>
              <a:t>– nezřetelně ohraničuje jaterní lalůčky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400" dirty="0"/>
              <a:t>                                          -  v místě kontaktu 3-4 jaterních lalůčků = </a:t>
            </a:r>
            <a:r>
              <a:rPr lang="cs-CZ" altLang="cs-CZ" sz="2400" dirty="0">
                <a:solidFill>
                  <a:srgbClr val="0000FF"/>
                </a:solidFill>
              </a:rPr>
              <a:t>area </a:t>
            </a:r>
            <a:r>
              <a:rPr lang="cs-CZ" altLang="cs-CZ" sz="2400" dirty="0" err="1">
                <a:solidFill>
                  <a:srgbClr val="0000FF"/>
                </a:solidFill>
              </a:rPr>
              <a:t>periportalis</a:t>
            </a:r>
            <a:r>
              <a:rPr lang="cs-CZ" altLang="cs-CZ" sz="2400" dirty="0">
                <a:solidFill>
                  <a:srgbClr val="0000FF"/>
                </a:solidFill>
              </a:rPr>
              <a:t> = area </a:t>
            </a:r>
            <a:r>
              <a:rPr lang="cs-CZ" altLang="cs-CZ" sz="2400" dirty="0" err="1">
                <a:solidFill>
                  <a:srgbClr val="0000FF"/>
                </a:solidFill>
              </a:rPr>
              <a:t>portobiliaris</a:t>
            </a:r>
            <a:r>
              <a:rPr lang="cs-CZ" altLang="cs-CZ" sz="2400" dirty="0">
                <a:solidFill>
                  <a:srgbClr val="0000FF"/>
                </a:solidFill>
              </a:rPr>
              <a:t> = </a:t>
            </a:r>
            <a:r>
              <a:rPr lang="cs-CZ" altLang="cs-CZ" sz="2400" dirty="0" err="1">
                <a:solidFill>
                  <a:srgbClr val="0000FF"/>
                </a:solidFill>
              </a:rPr>
              <a:t>Glissonova</a:t>
            </a:r>
            <a:r>
              <a:rPr lang="cs-CZ" altLang="cs-CZ" sz="2400" dirty="0">
                <a:solidFill>
                  <a:srgbClr val="0000FF"/>
                </a:solidFill>
              </a:rPr>
              <a:t> oblast </a:t>
            </a:r>
            <a:r>
              <a:rPr lang="cs-CZ" altLang="cs-CZ" sz="2400" dirty="0"/>
              <a:t>s: </a:t>
            </a:r>
            <a:r>
              <a:rPr lang="cs-CZ" altLang="cs-CZ" sz="2600" dirty="0" err="1">
                <a:solidFill>
                  <a:srgbClr val="FF0000"/>
                </a:solidFill>
              </a:rPr>
              <a:t>interlobulární</a:t>
            </a:r>
            <a:r>
              <a:rPr lang="cs-CZ" altLang="cs-CZ" sz="2600" dirty="0">
                <a:solidFill>
                  <a:srgbClr val="FF0000"/>
                </a:solidFill>
              </a:rPr>
              <a:t> arterií</a:t>
            </a:r>
          </a:p>
          <a:p>
            <a:pPr marL="457200" lvl="1" indent="0">
              <a:buNone/>
            </a:pPr>
            <a:r>
              <a:rPr lang="cs-CZ" altLang="cs-CZ" sz="2600" dirty="0">
                <a:solidFill>
                  <a:srgbClr val="FF0000"/>
                </a:solidFill>
              </a:rPr>
              <a:t>                                                           </a:t>
            </a:r>
            <a:r>
              <a:rPr lang="cs-CZ" altLang="cs-CZ" sz="2600" dirty="0" err="1">
                <a:solidFill>
                  <a:schemeClr val="accent2"/>
                </a:solidFill>
              </a:rPr>
              <a:t>interlobulární</a:t>
            </a:r>
            <a:r>
              <a:rPr lang="cs-CZ" altLang="cs-CZ" sz="2600" dirty="0">
                <a:solidFill>
                  <a:schemeClr val="accent2"/>
                </a:solidFill>
              </a:rPr>
              <a:t> vénou</a:t>
            </a:r>
          </a:p>
          <a:p>
            <a:pPr marL="0" indent="0">
              <a:buNone/>
            </a:pPr>
            <a:r>
              <a:rPr lang="cs-CZ" altLang="cs-CZ" sz="2600" dirty="0">
                <a:solidFill>
                  <a:srgbClr val="669900"/>
                </a:solidFill>
              </a:rPr>
              <a:t>                                                                 </a:t>
            </a:r>
            <a:r>
              <a:rPr lang="cs-CZ" altLang="cs-CZ" sz="2600" dirty="0" err="1">
                <a:solidFill>
                  <a:srgbClr val="669900"/>
                </a:solidFill>
              </a:rPr>
              <a:t>interlobulárním</a:t>
            </a:r>
            <a:r>
              <a:rPr lang="cs-CZ" altLang="cs-CZ" sz="2600" dirty="0">
                <a:solidFill>
                  <a:srgbClr val="669900"/>
                </a:solidFill>
              </a:rPr>
              <a:t> žlučovodem</a:t>
            </a:r>
          </a:p>
          <a:p>
            <a:pPr>
              <a:lnSpc>
                <a:spcPct val="80000"/>
              </a:lnSpc>
            </a:pPr>
            <a:endParaRPr lang="cs-CZ" altLang="cs-CZ" sz="26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3000" b="1" dirty="0">
                <a:solidFill>
                  <a:srgbClr val="00B0F0"/>
                </a:solidFill>
              </a:rPr>
              <a:t>Jaterní parenchym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trámce </a:t>
            </a:r>
            <a:r>
              <a:rPr lang="cs-CZ" altLang="cs-CZ" sz="2400" dirty="0" err="1"/>
              <a:t>hepatocytů</a:t>
            </a:r>
            <a:r>
              <a:rPr lang="cs-CZ" altLang="cs-CZ" sz="2400" dirty="0"/>
              <a:t> vytvářejí tzv. </a:t>
            </a:r>
            <a:r>
              <a:rPr lang="cs-CZ" altLang="cs-CZ" sz="2400" b="1" dirty="0">
                <a:solidFill>
                  <a:srgbClr val="FF0000"/>
                </a:solidFill>
              </a:rPr>
              <a:t>lalůček centrální vény = základní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morfologická jednotka jater – </a:t>
            </a:r>
            <a:r>
              <a:rPr lang="cs-CZ" altLang="cs-CZ" sz="2400" dirty="0"/>
              <a:t>šestiboký hranol - 1x 2,5mm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</p:txBody>
      </p:sp>
      <p:graphicFrame>
        <p:nvGraphicFramePr>
          <p:cNvPr id="5" name="Object 31" descr="liver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7095745"/>
              </p:ext>
            </p:extLst>
          </p:nvPr>
        </p:nvGraphicFramePr>
        <p:xfrm>
          <a:off x="9538906" y="3825766"/>
          <a:ext cx="2653094" cy="30322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Rastrový obrázek" r:id="rId5" imgW="3866667" imgH="4734586" progId="Paint.Picture">
                  <p:embed/>
                </p:oleObj>
              </mc:Choice>
              <mc:Fallback>
                <p:oleObj name="Rastrový obrázek" r:id="rId5" imgW="3866667" imgH="473458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38906" y="3825766"/>
                        <a:ext cx="2653094" cy="30322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32329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9" name="Picture 3" descr="LiverAni"/>
          <p:cNvPicPr>
            <a:picLocks noGrp="1" noChangeAspect="1" noChangeArrowheads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1268" y="1430336"/>
            <a:ext cx="7920038" cy="52816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872502" y="4739942"/>
            <a:ext cx="3696146" cy="19145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42353" y="562315"/>
            <a:ext cx="8229600" cy="693737"/>
          </a:xfrm>
        </p:spPr>
        <p:txBody>
          <a:bodyPr>
            <a:normAutofit fontScale="90000"/>
          </a:bodyPr>
          <a:lstStyle/>
          <a:p>
            <a:r>
              <a:rPr lang="cs-CZ" altLang="cs-CZ" b="1" dirty="0"/>
              <a:t>Lalůček centrální vény </a:t>
            </a:r>
            <a:br>
              <a:rPr lang="cs-CZ" altLang="cs-CZ" b="1" dirty="0"/>
            </a:br>
            <a:r>
              <a:rPr lang="cs-CZ" altLang="cs-CZ" dirty="0"/>
              <a:t>(</a:t>
            </a:r>
            <a:r>
              <a:rPr lang="cs-CZ" altLang="cs-CZ" dirty="0" err="1"/>
              <a:t>lobulus</a:t>
            </a:r>
            <a:r>
              <a:rPr lang="cs-CZ" altLang="cs-CZ" dirty="0"/>
              <a:t> </a:t>
            </a:r>
            <a:r>
              <a:rPr lang="cs-CZ" altLang="cs-CZ" dirty="0" err="1"/>
              <a:t>venae</a:t>
            </a:r>
            <a:r>
              <a:rPr lang="cs-CZ" altLang="cs-CZ" dirty="0"/>
              <a:t> </a:t>
            </a:r>
            <a:r>
              <a:rPr lang="cs-CZ" altLang="cs-CZ" dirty="0" err="1"/>
              <a:t>centralis</a:t>
            </a:r>
            <a:r>
              <a:rPr lang="cs-CZ" altLang="cs-CZ" dirty="0"/>
              <a:t>)</a:t>
            </a:r>
          </a:p>
        </p:txBody>
      </p:sp>
      <p:graphicFrame>
        <p:nvGraphicFramePr>
          <p:cNvPr id="4" name="Object 31" descr="liver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2549462"/>
              </p:ext>
            </p:extLst>
          </p:nvPr>
        </p:nvGraphicFramePr>
        <p:xfrm>
          <a:off x="8012185" y="0"/>
          <a:ext cx="3919537" cy="479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" name="Rastrový obrázek" r:id="rId5" imgW="3866667" imgH="4734586" progId="Paint.Picture">
                  <p:embed/>
                </p:oleObj>
              </mc:Choice>
              <mc:Fallback>
                <p:oleObj name="Rastrový obrázek" r:id="rId5" imgW="3866667" imgH="473458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12185" y="0"/>
                        <a:ext cx="3919537" cy="4797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bdélník 1"/>
          <p:cNvSpPr/>
          <p:nvPr/>
        </p:nvSpPr>
        <p:spPr>
          <a:xfrm>
            <a:off x="5163041" y="4623141"/>
            <a:ext cx="271580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cs-CZ" altLang="cs-CZ" sz="2000" dirty="0" err="1">
                <a:solidFill>
                  <a:schemeClr val="accent2"/>
                </a:solidFill>
              </a:rPr>
              <a:t>vena</a:t>
            </a:r>
            <a:r>
              <a:rPr lang="cs-CZ" altLang="cs-CZ" sz="2000" dirty="0">
                <a:solidFill>
                  <a:schemeClr val="accent2"/>
                </a:solidFill>
              </a:rPr>
              <a:t> </a:t>
            </a:r>
            <a:r>
              <a:rPr lang="cs-CZ" altLang="cs-CZ" sz="2000" dirty="0" err="1">
                <a:solidFill>
                  <a:schemeClr val="accent2"/>
                </a:solidFill>
              </a:rPr>
              <a:t>centralis</a:t>
            </a:r>
            <a:r>
              <a:rPr lang="cs-CZ" altLang="cs-CZ" sz="2000" dirty="0">
                <a:solidFill>
                  <a:srgbClr val="0000FF"/>
                </a:solidFill>
              </a:rPr>
              <a:t>                                 </a:t>
            </a:r>
            <a:r>
              <a:rPr lang="cs-CZ" altLang="cs-CZ" sz="2000" dirty="0"/>
              <a:t>– v ose lalůčku</a:t>
            </a:r>
            <a:endParaRPr lang="cs-CZ" altLang="cs-CZ" sz="2000" dirty="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accent2"/>
                </a:solidFill>
              </a:rPr>
              <a:t>trámce </a:t>
            </a:r>
            <a:r>
              <a:rPr lang="cs-CZ" altLang="cs-CZ" sz="2000" dirty="0" err="1">
                <a:solidFill>
                  <a:schemeClr val="accent2"/>
                </a:solidFill>
              </a:rPr>
              <a:t>hepatocytů</a:t>
            </a:r>
            <a:r>
              <a:rPr lang="cs-CZ" altLang="cs-CZ" sz="2000" dirty="0"/>
              <a:t>    </a:t>
            </a:r>
          </a:p>
          <a:p>
            <a:pPr>
              <a:lnSpc>
                <a:spcPct val="90000"/>
              </a:lnSpc>
            </a:pPr>
            <a:r>
              <a:rPr lang="cs-CZ" altLang="cs-CZ" sz="2000" dirty="0"/>
              <a:t>-radiálně uspořádané kolem centrální vény</a:t>
            </a:r>
            <a:endParaRPr lang="cs-CZ" altLang="cs-CZ" sz="2000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accent2"/>
                </a:solidFill>
              </a:rPr>
              <a:t>jaterní sinusoidy</a:t>
            </a:r>
            <a:r>
              <a:rPr lang="cs-CZ" altLang="cs-CZ" sz="2000" dirty="0">
                <a:solidFill>
                  <a:srgbClr val="0000FF"/>
                </a:solidFill>
              </a:rPr>
              <a:t>                                 </a:t>
            </a:r>
            <a:r>
              <a:rPr lang="cs-CZ" altLang="cs-CZ" sz="2000" dirty="0"/>
              <a:t>– mezi trámci</a:t>
            </a:r>
            <a:endParaRPr lang="cs-CZ" altLang="cs-CZ" sz="2000" dirty="0">
              <a:solidFill>
                <a:srgbClr val="FFFF00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8125424" y="4971709"/>
            <a:ext cx="394671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accent6"/>
                </a:solidFill>
              </a:rPr>
              <a:t>žlučové kapiláry                                             </a:t>
            </a:r>
            <a:r>
              <a:rPr lang="cs-CZ" altLang="cs-CZ" sz="2000" dirty="0"/>
              <a:t>– každá mezi 2 </a:t>
            </a:r>
            <a:r>
              <a:rPr lang="cs-CZ" altLang="cs-CZ" sz="2000" dirty="0" err="1"/>
              <a:t>hepatocyty</a:t>
            </a:r>
            <a:r>
              <a:rPr lang="cs-CZ" altLang="cs-CZ" sz="2000" dirty="0"/>
              <a:t> uvnitř</a:t>
            </a:r>
          </a:p>
          <a:p>
            <a:pPr>
              <a:lnSpc>
                <a:spcPct val="90000"/>
              </a:lnSpc>
            </a:pPr>
            <a:r>
              <a:rPr lang="cs-CZ" altLang="cs-CZ" sz="2000" dirty="0"/>
              <a:t>   trámce</a:t>
            </a:r>
          </a:p>
          <a:p>
            <a:pPr>
              <a:lnSpc>
                <a:spcPct val="90000"/>
              </a:lnSpc>
            </a:pPr>
            <a:r>
              <a:rPr lang="cs-CZ" altLang="cs-CZ" sz="2000" dirty="0"/>
              <a:t>- jejich stěnu tvoří buněčná membrána  </a:t>
            </a:r>
            <a:r>
              <a:rPr lang="cs-CZ" altLang="cs-CZ" sz="2000" dirty="0" err="1"/>
              <a:t>hepatocytů</a:t>
            </a:r>
            <a:endParaRPr lang="cs-CZ" altLang="cs-CZ" sz="2000" dirty="0"/>
          </a:p>
        </p:txBody>
      </p:sp>
      <p:sp>
        <p:nvSpPr>
          <p:cNvPr id="6" name="Obdélník 5"/>
          <p:cNvSpPr/>
          <p:nvPr/>
        </p:nvSpPr>
        <p:spPr>
          <a:xfrm>
            <a:off x="5891094" y="1432564"/>
            <a:ext cx="22343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000" dirty="0" err="1">
                <a:solidFill>
                  <a:srgbClr val="0000FF"/>
                </a:solidFill>
              </a:rPr>
              <a:t>portobiliární</a:t>
            </a:r>
            <a:r>
              <a:rPr lang="cs-CZ" altLang="cs-CZ" sz="2000" dirty="0">
                <a:solidFill>
                  <a:srgbClr val="0000FF"/>
                </a:solidFill>
              </a:rPr>
              <a:t> oblast </a:t>
            </a:r>
            <a:endParaRPr lang="cs-CZ" sz="2000" dirty="0"/>
          </a:p>
        </p:txBody>
      </p:sp>
      <p:cxnSp>
        <p:nvCxnSpPr>
          <p:cNvPr id="9" name="Přímá spojnice se šipkou 8"/>
          <p:cNvCxnSpPr/>
          <p:nvPr/>
        </p:nvCxnSpPr>
        <p:spPr>
          <a:xfrm flipH="1">
            <a:off x="6082301" y="1818367"/>
            <a:ext cx="438641" cy="42539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>
            <a:off x="6520942" y="1818385"/>
            <a:ext cx="2581961" cy="132550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 flipH="1">
            <a:off x="3821987" y="1818367"/>
            <a:ext cx="2698955" cy="184950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34300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P_img6-14-34hep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3" name="Picture 3" descr="játr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6" y="2924176"/>
            <a:ext cx="3851275" cy="3933825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9822" y="0"/>
            <a:ext cx="97401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986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dirty="0"/>
          </a:p>
        </p:txBody>
      </p:sp>
      <p:pic>
        <p:nvPicPr>
          <p:cNvPr id="56330" name="Picture 10" descr="liv40h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38876" y="188913"/>
            <a:ext cx="4429125" cy="59039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6329" name="Text Box 9"/>
          <p:cNvSpPr txBox="1">
            <a:spLocks noChangeArrowheads="1"/>
          </p:cNvSpPr>
          <p:nvPr/>
        </p:nvSpPr>
        <p:spPr bwMode="auto">
          <a:xfrm>
            <a:off x="1992314" y="6165851"/>
            <a:ext cx="86756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>
                <a:latin typeface="Verdana" panose="020B0604030504040204" pitchFamily="34" charset="0"/>
              </a:rPr>
              <a:t>trias hepatis /Glissonova triáda/</a:t>
            </a:r>
          </a:p>
        </p:txBody>
      </p:sp>
      <p:pic>
        <p:nvPicPr>
          <p:cNvPr id="56336" name="Picture 16" descr="liv11h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0850" y="188913"/>
            <a:ext cx="4427538" cy="59039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294" y="0"/>
            <a:ext cx="10437981" cy="715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3104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HEPATIC%20TRIAD%20CLOSE%20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765176"/>
            <a:ext cx="8724900" cy="609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051" name="Oval 3"/>
          <p:cNvSpPr>
            <a:spLocks noChangeArrowheads="1"/>
          </p:cNvSpPr>
          <p:nvPr/>
        </p:nvSpPr>
        <p:spPr bwMode="auto">
          <a:xfrm>
            <a:off x="8759826" y="2205039"/>
            <a:ext cx="1584325" cy="1584325"/>
          </a:xfrm>
          <a:prstGeom prst="ellipse">
            <a:avLst/>
          </a:prstGeom>
          <a:noFill/>
          <a:ln w="5715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30052" name="Oval 4"/>
          <p:cNvSpPr>
            <a:spLocks noChangeArrowheads="1"/>
          </p:cNvSpPr>
          <p:nvPr/>
        </p:nvSpPr>
        <p:spPr bwMode="auto">
          <a:xfrm>
            <a:off x="5735638" y="3933826"/>
            <a:ext cx="2881312" cy="180022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30053" name="Oval 5"/>
          <p:cNvSpPr>
            <a:spLocks noChangeArrowheads="1"/>
          </p:cNvSpPr>
          <p:nvPr/>
        </p:nvSpPr>
        <p:spPr bwMode="auto">
          <a:xfrm rot="-1780787">
            <a:off x="1525588" y="3667125"/>
            <a:ext cx="4051300" cy="2647950"/>
          </a:xfrm>
          <a:prstGeom prst="ellipse">
            <a:avLst/>
          </a:prstGeom>
          <a:noFill/>
          <a:ln w="57150">
            <a:solidFill>
              <a:srgbClr val="66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30054" name="Text Box 6"/>
          <p:cNvSpPr txBox="1">
            <a:spLocks noChangeArrowheads="1"/>
          </p:cNvSpPr>
          <p:nvPr/>
        </p:nvSpPr>
        <p:spPr bwMode="auto">
          <a:xfrm>
            <a:off x="1971676" y="63500"/>
            <a:ext cx="4773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400" b="1">
                <a:solidFill>
                  <a:srgbClr val="000000"/>
                </a:solidFill>
              </a:rPr>
              <a:t>Trias hepatis v area periportalis</a:t>
            </a:r>
          </a:p>
        </p:txBody>
      </p:sp>
      <p:sp>
        <p:nvSpPr>
          <p:cNvPr id="130055" name="Freeform 7"/>
          <p:cNvSpPr>
            <a:spLocks/>
          </p:cNvSpPr>
          <p:nvPr/>
        </p:nvSpPr>
        <p:spPr bwMode="auto">
          <a:xfrm>
            <a:off x="1724026" y="1665288"/>
            <a:ext cx="8755063" cy="5199062"/>
          </a:xfrm>
          <a:custGeom>
            <a:avLst/>
            <a:gdLst>
              <a:gd name="T0" fmla="*/ 111 w 5515"/>
              <a:gd name="T1" fmla="*/ 1476 h 3275"/>
              <a:gd name="T2" fmla="*/ 237 w 5515"/>
              <a:gd name="T3" fmla="*/ 1397 h 3275"/>
              <a:gd name="T4" fmla="*/ 355 w 5515"/>
              <a:gd name="T5" fmla="*/ 1302 h 3275"/>
              <a:gd name="T6" fmla="*/ 403 w 5515"/>
              <a:gd name="T7" fmla="*/ 1279 h 3275"/>
              <a:gd name="T8" fmla="*/ 584 w 5515"/>
              <a:gd name="T9" fmla="*/ 1208 h 3275"/>
              <a:gd name="T10" fmla="*/ 774 w 5515"/>
              <a:gd name="T11" fmla="*/ 1105 h 3275"/>
              <a:gd name="T12" fmla="*/ 1034 w 5515"/>
              <a:gd name="T13" fmla="*/ 1058 h 3275"/>
              <a:gd name="T14" fmla="*/ 1192 w 5515"/>
              <a:gd name="T15" fmla="*/ 947 h 3275"/>
              <a:gd name="T16" fmla="*/ 1673 w 5515"/>
              <a:gd name="T17" fmla="*/ 726 h 3275"/>
              <a:gd name="T18" fmla="*/ 1799 w 5515"/>
              <a:gd name="T19" fmla="*/ 640 h 3275"/>
              <a:gd name="T20" fmla="*/ 2233 w 5515"/>
              <a:gd name="T21" fmla="*/ 529 h 3275"/>
              <a:gd name="T22" fmla="*/ 2415 w 5515"/>
              <a:gd name="T23" fmla="*/ 434 h 3275"/>
              <a:gd name="T24" fmla="*/ 2872 w 5515"/>
              <a:gd name="T25" fmla="*/ 387 h 3275"/>
              <a:gd name="T26" fmla="*/ 3298 w 5515"/>
              <a:gd name="T27" fmla="*/ 277 h 3275"/>
              <a:gd name="T28" fmla="*/ 3811 w 5515"/>
              <a:gd name="T29" fmla="*/ 119 h 3275"/>
              <a:gd name="T30" fmla="*/ 4040 w 5515"/>
              <a:gd name="T31" fmla="*/ 24 h 3275"/>
              <a:gd name="T32" fmla="*/ 4403 w 5515"/>
              <a:gd name="T33" fmla="*/ 8 h 3275"/>
              <a:gd name="T34" fmla="*/ 4687 w 5515"/>
              <a:gd name="T35" fmla="*/ 103 h 3275"/>
              <a:gd name="T36" fmla="*/ 4861 w 5515"/>
              <a:gd name="T37" fmla="*/ 150 h 3275"/>
              <a:gd name="T38" fmla="*/ 5058 w 5515"/>
              <a:gd name="T39" fmla="*/ 245 h 3275"/>
              <a:gd name="T40" fmla="*/ 5153 w 5515"/>
              <a:gd name="T41" fmla="*/ 292 h 3275"/>
              <a:gd name="T42" fmla="*/ 5295 w 5515"/>
              <a:gd name="T43" fmla="*/ 332 h 3275"/>
              <a:gd name="T44" fmla="*/ 5413 w 5515"/>
              <a:gd name="T45" fmla="*/ 403 h 3275"/>
              <a:gd name="T46" fmla="*/ 5453 w 5515"/>
              <a:gd name="T47" fmla="*/ 466 h 3275"/>
              <a:gd name="T48" fmla="*/ 5263 w 5515"/>
              <a:gd name="T49" fmla="*/ 1294 h 3275"/>
              <a:gd name="T50" fmla="*/ 5168 w 5515"/>
              <a:gd name="T51" fmla="*/ 1397 h 3275"/>
              <a:gd name="T52" fmla="*/ 5074 w 5515"/>
              <a:gd name="T53" fmla="*/ 1555 h 3275"/>
              <a:gd name="T54" fmla="*/ 5019 w 5515"/>
              <a:gd name="T55" fmla="*/ 1618 h 3275"/>
              <a:gd name="T56" fmla="*/ 4908 w 5515"/>
              <a:gd name="T57" fmla="*/ 1728 h 3275"/>
              <a:gd name="T58" fmla="*/ 4806 w 5515"/>
              <a:gd name="T59" fmla="*/ 1799 h 3275"/>
              <a:gd name="T60" fmla="*/ 4695 w 5515"/>
              <a:gd name="T61" fmla="*/ 1934 h 3275"/>
              <a:gd name="T62" fmla="*/ 4608 w 5515"/>
              <a:gd name="T63" fmla="*/ 2036 h 3275"/>
              <a:gd name="T64" fmla="*/ 4490 w 5515"/>
              <a:gd name="T65" fmla="*/ 2328 h 3275"/>
              <a:gd name="T66" fmla="*/ 4435 w 5515"/>
              <a:gd name="T67" fmla="*/ 2391 h 3275"/>
              <a:gd name="T68" fmla="*/ 4269 w 5515"/>
              <a:gd name="T69" fmla="*/ 2478 h 3275"/>
              <a:gd name="T70" fmla="*/ 4206 w 5515"/>
              <a:gd name="T71" fmla="*/ 2549 h 3275"/>
              <a:gd name="T72" fmla="*/ 4119 w 5515"/>
              <a:gd name="T73" fmla="*/ 2620 h 3275"/>
              <a:gd name="T74" fmla="*/ 3969 w 5515"/>
              <a:gd name="T75" fmla="*/ 2809 h 3275"/>
              <a:gd name="T76" fmla="*/ 3803 w 5515"/>
              <a:gd name="T77" fmla="*/ 2896 h 3275"/>
              <a:gd name="T78" fmla="*/ 3732 w 5515"/>
              <a:gd name="T79" fmla="*/ 3015 h 3275"/>
              <a:gd name="T80" fmla="*/ 3622 w 5515"/>
              <a:gd name="T81" fmla="*/ 3086 h 3275"/>
              <a:gd name="T82" fmla="*/ 2864 w 5515"/>
              <a:gd name="T83" fmla="*/ 3101 h 3275"/>
              <a:gd name="T84" fmla="*/ 2146 w 5515"/>
              <a:gd name="T85" fmla="*/ 3117 h 3275"/>
              <a:gd name="T86" fmla="*/ 2028 w 5515"/>
              <a:gd name="T87" fmla="*/ 3149 h 3275"/>
              <a:gd name="T88" fmla="*/ 1847 w 5515"/>
              <a:gd name="T89" fmla="*/ 3275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5515" h="3275">
                <a:moveTo>
                  <a:pt x="0" y="1507"/>
                </a:moveTo>
                <a:cubicBezTo>
                  <a:pt x="38" y="1499"/>
                  <a:pt x="74" y="1489"/>
                  <a:pt x="111" y="1476"/>
                </a:cubicBezTo>
                <a:cubicBezTo>
                  <a:pt x="119" y="1473"/>
                  <a:pt x="134" y="1468"/>
                  <a:pt x="134" y="1468"/>
                </a:cubicBezTo>
                <a:cubicBezTo>
                  <a:pt x="164" y="1445"/>
                  <a:pt x="211" y="1423"/>
                  <a:pt x="237" y="1397"/>
                </a:cubicBezTo>
                <a:cubicBezTo>
                  <a:pt x="265" y="1369"/>
                  <a:pt x="305" y="1354"/>
                  <a:pt x="332" y="1326"/>
                </a:cubicBezTo>
                <a:cubicBezTo>
                  <a:pt x="340" y="1318"/>
                  <a:pt x="346" y="1308"/>
                  <a:pt x="355" y="1302"/>
                </a:cubicBezTo>
                <a:cubicBezTo>
                  <a:pt x="362" y="1297"/>
                  <a:pt x="371" y="1298"/>
                  <a:pt x="379" y="1294"/>
                </a:cubicBezTo>
                <a:cubicBezTo>
                  <a:pt x="388" y="1290"/>
                  <a:pt x="395" y="1284"/>
                  <a:pt x="403" y="1279"/>
                </a:cubicBezTo>
                <a:cubicBezTo>
                  <a:pt x="414" y="1271"/>
                  <a:pt x="422" y="1261"/>
                  <a:pt x="434" y="1255"/>
                </a:cubicBezTo>
                <a:cubicBezTo>
                  <a:pt x="481" y="1231"/>
                  <a:pt x="538" y="1231"/>
                  <a:pt x="584" y="1208"/>
                </a:cubicBezTo>
                <a:cubicBezTo>
                  <a:pt x="623" y="1189"/>
                  <a:pt x="664" y="1173"/>
                  <a:pt x="702" y="1152"/>
                </a:cubicBezTo>
                <a:cubicBezTo>
                  <a:pt x="727" y="1138"/>
                  <a:pt x="746" y="1112"/>
                  <a:pt x="774" y="1105"/>
                </a:cubicBezTo>
                <a:cubicBezTo>
                  <a:pt x="848" y="1086"/>
                  <a:pt x="794" y="1098"/>
                  <a:pt x="939" y="1089"/>
                </a:cubicBezTo>
                <a:cubicBezTo>
                  <a:pt x="971" y="1078"/>
                  <a:pt x="1002" y="1069"/>
                  <a:pt x="1034" y="1058"/>
                </a:cubicBezTo>
                <a:cubicBezTo>
                  <a:pt x="1042" y="1055"/>
                  <a:pt x="1058" y="1050"/>
                  <a:pt x="1058" y="1050"/>
                </a:cubicBezTo>
                <a:cubicBezTo>
                  <a:pt x="1086" y="1005"/>
                  <a:pt x="1148" y="977"/>
                  <a:pt x="1192" y="947"/>
                </a:cubicBezTo>
                <a:cubicBezTo>
                  <a:pt x="1256" y="903"/>
                  <a:pt x="1317" y="844"/>
                  <a:pt x="1389" y="813"/>
                </a:cubicBezTo>
                <a:cubicBezTo>
                  <a:pt x="1479" y="774"/>
                  <a:pt x="1580" y="758"/>
                  <a:pt x="1673" y="726"/>
                </a:cubicBezTo>
                <a:cubicBezTo>
                  <a:pt x="1702" y="716"/>
                  <a:pt x="1695" y="705"/>
                  <a:pt x="1720" y="687"/>
                </a:cubicBezTo>
                <a:cubicBezTo>
                  <a:pt x="1740" y="672"/>
                  <a:pt x="1776" y="647"/>
                  <a:pt x="1799" y="640"/>
                </a:cubicBezTo>
                <a:cubicBezTo>
                  <a:pt x="1881" y="585"/>
                  <a:pt x="2005" y="570"/>
                  <a:pt x="2099" y="561"/>
                </a:cubicBezTo>
                <a:cubicBezTo>
                  <a:pt x="2144" y="546"/>
                  <a:pt x="2188" y="540"/>
                  <a:pt x="2233" y="529"/>
                </a:cubicBezTo>
                <a:cubicBezTo>
                  <a:pt x="2265" y="521"/>
                  <a:pt x="2296" y="507"/>
                  <a:pt x="2328" y="498"/>
                </a:cubicBezTo>
                <a:cubicBezTo>
                  <a:pt x="2362" y="475"/>
                  <a:pt x="2374" y="448"/>
                  <a:pt x="2415" y="434"/>
                </a:cubicBezTo>
                <a:cubicBezTo>
                  <a:pt x="2432" y="407"/>
                  <a:pt x="2462" y="396"/>
                  <a:pt x="2494" y="395"/>
                </a:cubicBezTo>
                <a:cubicBezTo>
                  <a:pt x="2620" y="390"/>
                  <a:pt x="2746" y="390"/>
                  <a:pt x="2872" y="387"/>
                </a:cubicBezTo>
                <a:cubicBezTo>
                  <a:pt x="2965" y="371"/>
                  <a:pt x="3059" y="346"/>
                  <a:pt x="3149" y="316"/>
                </a:cubicBezTo>
                <a:cubicBezTo>
                  <a:pt x="3197" y="300"/>
                  <a:pt x="3251" y="300"/>
                  <a:pt x="3298" y="277"/>
                </a:cubicBezTo>
                <a:cubicBezTo>
                  <a:pt x="3346" y="253"/>
                  <a:pt x="3383" y="220"/>
                  <a:pt x="3425" y="190"/>
                </a:cubicBezTo>
                <a:cubicBezTo>
                  <a:pt x="3522" y="121"/>
                  <a:pt x="3713" y="123"/>
                  <a:pt x="3811" y="119"/>
                </a:cubicBezTo>
                <a:cubicBezTo>
                  <a:pt x="3864" y="106"/>
                  <a:pt x="3917" y="89"/>
                  <a:pt x="3969" y="71"/>
                </a:cubicBezTo>
                <a:cubicBezTo>
                  <a:pt x="3996" y="62"/>
                  <a:pt x="4013" y="33"/>
                  <a:pt x="4040" y="24"/>
                </a:cubicBezTo>
                <a:cubicBezTo>
                  <a:pt x="4097" y="4"/>
                  <a:pt x="4071" y="12"/>
                  <a:pt x="4119" y="0"/>
                </a:cubicBezTo>
                <a:cubicBezTo>
                  <a:pt x="4214" y="3"/>
                  <a:pt x="4308" y="3"/>
                  <a:pt x="4403" y="8"/>
                </a:cubicBezTo>
                <a:cubicBezTo>
                  <a:pt x="4472" y="11"/>
                  <a:pt x="4529" y="51"/>
                  <a:pt x="4592" y="71"/>
                </a:cubicBezTo>
                <a:cubicBezTo>
                  <a:pt x="4624" y="81"/>
                  <a:pt x="4655" y="92"/>
                  <a:pt x="4687" y="103"/>
                </a:cubicBezTo>
                <a:cubicBezTo>
                  <a:pt x="4727" y="116"/>
                  <a:pt x="4813" y="119"/>
                  <a:pt x="4813" y="119"/>
                </a:cubicBezTo>
                <a:cubicBezTo>
                  <a:pt x="4891" y="145"/>
                  <a:pt x="4774" y="102"/>
                  <a:pt x="4861" y="150"/>
                </a:cubicBezTo>
                <a:cubicBezTo>
                  <a:pt x="4897" y="170"/>
                  <a:pt x="4944" y="176"/>
                  <a:pt x="4979" y="198"/>
                </a:cubicBezTo>
                <a:cubicBezTo>
                  <a:pt x="5004" y="214"/>
                  <a:pt x="5031" y="233"/>
                  <a:pt x="5058" y="245"/>
                </a:cubicBezTo>
                <a:cubicBezTo>
                  <a:pt x="5073" y="252"/>
                  <a:pt x="5091" y="252"/>
                  <a:pt x="5105" y="261"/>
                </a:cubicBezTo>
                <a:cubicBezTo>
                  <a:pt x="5121" y="271"/>
                  <a:pt x="5135" y="286"/>
                  <a:pt x="5153" y="292"/>
                </a:cubicBezTo>
                <a:cubicBezTo>
                  <a:pt x="5184" y="303"/>
                  <a:pt x="5216" y="307"/>
                  <a:pt x="5247" y="316"/>
                </a:cubicBezTo>
                <a:cubicBezTo>
                  <a:pt x="5263" y="321"/>
                  <a:pt x="5295" y="332"/>
                  <a:pt x="5295" y="332"/>
                </a:cubicBezTo>
                <a:cubicBezTo>
                  <a:pt x="5326" y="354"/>
                  <a:pt x="5356" y="365"/>
                  <a:pt x="5389" y="387"/>
                </a:cubicBezTo>
                <a:cubicBezTo>
                  <a:pt x="5397" y="392"/>
                  <a:pt x="5405" y="398"/>
                  <a:pt x="5413" y="403"/>
                </a:cubicBezTo>
                <a:cubicBezTo>
                  <a:pt x="5421" y="408"/>
                  <a:pt x="5437" y="419"/>
                  <a:pt x="5437" y="419"/>
                </a:cubicBezTo>
                <a:cubicBezTo>
                  <a:pt x="5442" y="435"/>
                  <a:pt x="5448" y="450"/>
                  <a:pt x="5453" y="466"/>
                </a:cubicBezTo>
                <a:cubicBezTo>
                  <a:pt x="5500" y="603"/>
                  <a:pt x="5515" y="1107"/>
                  <a:pt x="5303" y="1255"/>
                </a:cubicBezTo>
                <a:cubicBezTo>
                  <a:pt x="5260" y="1320"/>
                  <a:pt x="5317" y="1242"/>
                  <a:pt x="5263" y="1294"/>
                </a:cubicBezTo>
                <a:cubicBezTo>
                  <a:pt x="5202" y="1353"/>
                  <a:pt x="5294" y="1286"/>
                  <a:pt x="5224" y="1334"/>
                </a:cubicBezTo>
                <a:cubicBezTo>
                  <a:pt x="5187" y="1389"/>
                  <a:pt x="5208" y="1370"/>
                  <a:pt x="5168" y="1397"/>
                </a:cubicBezTo>
                <a:cubicBezTo>
                  <a:pt x="5158" y="1413"/>
                  <a:pt x="5145" y="1427"/>
                  <a:pt x="5137" y="1444"/>
                </a:cubicBezTo>
                <a:cubicBezTo>
                  <a:pt x="5114" y="1494"/>
                  <a:pt x="5120" y="1523"/>
                  <a:pt x="5074" y="1555"/>
                </a:cubicBezTo>
                <a:cubicBezTo>
                  <a:pt x="5028" y="1624"/>
                  <a:pt x="5090" y="1538"/>
                  <a:pt x="5034" y="1594"/>
                </a:cubicBezTo>
                <a:cubicBezTo>
                  <a:pt x="5027" y="1601"/>
                  <a:pt x="5025" y="1611"/>
                  <a:pt x="5019" y="1618"/>
                </a:cubicBezTo>
                <a:cubicBezTo>
                  <a:pt x="4991" y="1650"/>
                  <a:pt x="4960" y="1681"/>
                  <a:pt x="4924" y="1705"/>
                </a:cubicBezTo>
                <a:cubicBezTo>
                  <a:pt x="4919" y="1713"/>
                  <a:pt x="4916" y="1723"/>
                  <a:pt x="4908" y="1728"/>
                </a:cubicBezTo>
                <a:cubicBezTo>
                  <a:pt x="4894" y="1737"/>
                  <a:pt x="4861" y="1744"/>
                  <a:pt x="4861" y="1744"/>
                </a:cubicBezTo>
                <a:cubicBezTo>
                  <a:pt x="4825" y="1799"/>
                  <a:pt x="4847" y="1786"/>
                  <a:pt x="4806" y="1799"/>
                </a:cubicBezTo>
                <a:cubicBezTo>
                  <a:pt x="4763" y="1863"/>
                  <a:pt x="4819" y="1786"/>
                  <a:pt x="4766" y="1839"/>
                </a:cubicBezTo>
                <a:cubicBezTo>
                  <a:pt x="4749" y="1856"/>
                  <a:pt x="4706" y="1927"/>
                  <a:pt x="4695" y="1934"/>
                </a:cubicBezTo>
                <a:cubicBezTo>
                  <a:pt x="4662" y="1955"/>
                  <a:pt x="4678" y="1942"/>
                  <a:pt x="4648" y="1973"/>
                </a:cubicBezTo>
                <a:cubicBezTo>
                  <a:pt x="4629" y="2029"/>
                  <a:pt x="4646" y="2011"/>
                  <a:pt x="4608" y="2036"/>
                </a:cubicBezTo>
                <a:cubicBezTo>
                  <a:pt x="4575" y="2086"/>
                  <a:pt x="4562" y="2153"/>
                  <a:pt x="4545" y="2210"/>
                </a:cubicBezTo>
                <a:cubicBezTo>
                  <a:pt x="4531" y="2257"/>
                  <a:pt x="4531" y="2301"/>
                  <a:pt x="4490" y="2328"/>
                </a:cubicBezTo>
                <a:cubicBezTo>
                  <a:pt x="4447" y="2392"/>
                  <a:pt x="4503" y="2315"/>
                  <a:pt x="4450" y="2368"/>
                </a:cubicBezTo>
                <a:cubicBezTo>
                  <a:pt x="4444" y="2374"/>
                  <a:pt x="4442" y="2385"/>
                  <a:pt x="4435" y="2391"/>
                </a:cubicBezTo>
                <a:cubicBezTo>
                  <a:pt x="4399" y="2422"/>
                  <a:pt x="4360" y="2433"/>
                  <a:pt x="4316" y="2446"/>
                </a:cubicBezTo>
                <a:cubicBezTo>
                  <a:pt x="4300" y="2457"/>
                  <a:pt x="4285" y="2467"/>
                  <a:pt x="4269" y="2478"/>
                </a:cubicBezTo>
                <a:cubicBezTo>
                  <a:pt x="4261" y="2483"/>
                  <a:pt x="4245" y="2494"/>
                  <a:pt x="4245" y="2494"/>
                </a:cubicBezTo>
                <a:cubicBezTo>
                  <a:pt x="4237" y="2507"/>
                  <a:pt x="4215" y="2541"/>
                  <a:pt x="4206" y="2549"/>
                </a:cubicBezTo>
                <a:cubicBezTo>
                  <a:pt x="4192" y="2562"/>
                  <a:pt x="4158" y="2581"/>
                  <a:pt x="4158" y="2581"/>
                </a:cubicBezTo>
                <a:cubicBezTo>
                  <a:pt x="4104" y="2664"/>
                  <a:pt x="4186" y="2545"/>
                  <a:pt x="4119" y="2620"/>
                </a:cubicBezTo>
                <a:cubicBezTo>
                  <a:pt x="4087" y="2656"/>
                  <a:pt x="4064" y="2701"/>
                  <a:pt x="4032" y="2738"/>
                </a:cubicBezTo>
                <a:cubicBezTo>
                  <a:pt x="4011" y="2763"/>
                  <a:pt x="4006" y="2797"/>
                  <a:pt x="3969" y="2809"/>
                </a:cubicBezTo>
                <a:cubicBezTo>
                  <a:pt x="3915" y="2827"/>
                  <a:pt x="3898" y="2833"/>
                  <a:pt x="3851" y="2865"/>
                </a:cubicBezTo>
                <a:cubicBezTo>
                  <a:pt x="3835" y="2876"/>
                  <a:pt x="3803" y="2896"/>
                  <a:pt x="3803" y="2896"/>
                </a:cubicBezTo>
                <a:cubicBezTo>
                  <a:pt x="3782" y="2928"/>
                  <a:pt x="3761" y="2959"/>
                  <a:pt x="3740" y="2991"/>
                </a:cubicBezTo>
                <a:cubicBezTo>
                  <a:pt x="3735" y="2998"/>
                  <a:pt x="3738" y="3009"/>
                  <a:pt x="3732" y="3015"/>
                </a:cubicBezTo>
                <a:cubicBezTo>
                  <a:pt x="3726" y="3021"/>
                  <a:pt x="3717" y="3020"/>
                  <a:pt x="3709" y="3022"/>
                </a:cubicBezTo>
                <a:cubicBezTo>
                  <a:pt x="3686" y="3057"/>
                  <a:pt x="3657" y="3069"/>
                  <a:pt x="3622" y="3086"/>
                </a:cubicBezTo>
                <a:cubicBezTo>
                  <a:pt x="3533" y="3129"/>
                  <a:pt x="3572" y="3134"/>
                  <a:pt x="3472" y="3149"/>
                </a:cubicBezTo>
                <a:cubicBezTo>
                  <a:pt x="3103" y="3142"/>
                  <a:pt x="3113" y="3151"/>
                  <a:pt x="2864" y="3101"/>
                </a:cubicBezTo>
                <a:cubicBezTo>
                  <a:pt x="2712" y="3104"/>
                  <a:pt x="2559" y="3106"/>
                  <a:pt x="2407" y="3109"/>
                </a:cubicBezTo>
                <a:cubicBezTo>
                  <a:pt x="2320" y="3111"/>
                  <a:pt x="2233" y="3112"/>
                  <a:pt x="2146" y="3117"/>
                </a:cubicBezTo>
                <a:cubicBezTo>
                  <a:pt x="2108" y="3119"/>
                  <a:pt x="2087" y="3129"/>
                  <a:pt x="2052" y="3141"/>
                </a:cubicBezTo>
                <a:cubicBezTo>
                  <a:pt x="2044" y="3144"/>
                  <a:pt x="2028" y="3149"/>
                  <a:pt x="2028" y="3149"/>
                </a:cubicBezTo>
                <a:cubicBezTo>
                  <a:pt x="1993" y="3199"/>
                  <a:pt x="1934" y="3209"/>
                  <a:pt x="1878" y="3220"/>
                </a:cubicBezTo>
                <a:cubicBezTo>
                  <a:pt x="1860" y="3272"/>
                  <a:pt x="1877" y="3259"/>
                  <a:pt x="1847" y="3275"/>
                </a:cubicBezTo>
              </a:path>
            </a:pathLst>
          </a:custGeom>
          <a:noFill/>
          <a:ln w="38100" cap="rnd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30056" name="Text Box 8"/>
          <p:cNvSpPr txBox="1">
            <a:spLocks noChangeArrowheads="1"/>
          </p:cNvSpPr>
          <p:nvPr/>
        </p:nvSpPr>
        <p:spPr bwMode="auto">
          <a:xfrm>
            <a:off x="4635500" y="2944813"/>
            <a:ext cx="679450" cy="366712"/>
          </a:xfrm>
          <a:prstGeom prst="rect">
            <a:avLst/>
          </a:prstGeom>
          <a:solidFill>
            <a:srgbClr val="66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FFFFFF"/>
                </a:solidFill>
              </a:rPr>
              <a:t>véna</a:t>
            </a:r>
          </a:p>
        </p:txBody>
      </p:sp>
      <p:sp>
        <p:nvSpPr>
          <p:cNvPr id="130057" name="Text Box 9"/>
          <p:cNvSpPr txBox="1">
            <a:spLocks noChangeArrowheads="1"/>
          </p:cNvSpPr>
          <p:nvPr/>
        </p:nvSpPr>
        <p:spPr bwMode="auto">
          <a:xfrm>
            <a:off x="6435725" y="3448051"/>
            <a:ext cx="831850" cy="36671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FFFFFF"/>
                </a:solidFill>
              </a:rPr>
              <a:t>arterie</a:t>
            </a:r>
          </a:p>
        </p:txBody>
      </p:sp>
      <p:sp>
        <p:nvSpPr>
          <p:cNvPr id="130058" name="Text Box 10"/>
          <p:cNvSpPr txBox="1">
            <a:spLocks noChangeArrowheads="1"/>
          </p:cNvSpPr>
          <p:nvPr/>
        </p:nvSpPr>
        <p:spPr bwMode="auto">
          <a:xfrm>
            <a:off x="7372350" y="2152651"/>
            <a:ext cx="1085850" cy="366713"/>
          </a:xfrm>
          <a:prstGeom prst="rect">
            <a:avLst/>
          </a:prstGeom>
          <a:solidFill>
            <a:srgbClr val="33CC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FFFFFF"/>
                </a:solidFill>
              </a:rPr>
              <a:t>žlučovod</a:t>
            </a:r>
          </a:p>
        </p:txBody>
      </p:sp>
    </p:spTree>
    <p:extLst>
      <p:ext uri="{BB962C8B-B14F-4D97-AF65-F5344CB8AC3E}">
        <p14:creationId xmlns:p14="http://schemas.microsoft.com/office/powerpoint/2010/main" val="1917386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image008">
            <a:extLst>
              <a:ext uri="{FF2B5EF4-FFF2-40B4-BE49-F238E27FC236}">
                <a16:creationId xmlns:a16="http://schemas.microsoft.com/office/drawing/2014/main" id="{C96543D5-7331-4D94-BDAB-EB4EA3E6A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206376"/>
            <a:ext cx="7704137" cy="660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9" name="Text Box 3">
            <a:extLst>
              <a:ext uri="{FF2B5EF4-FFF2-40B4-BE49-F238E27FC236}">
                <a16:creationId xmlns:a16="http://schemas.microsoft.com/office/drawing/2014/main" id="{83F1E241-A74E-45B2-A6C6-90F6130CF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7713" y="1916114"/>
            <a:ext cx="1079500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/>
              <a:t>CARDIA</a:t>
            </a:r>
          </a:p>
        </p:txBody>
      </p:sp>
      <p:sp>
        <p:nvSpPr>
          <p:cNvPr id="34820" name="Text Box 4">
            <a:extLst>
              <a:ext uri="{FF2B5EF4-FFF2-40B4-BE49-F238E27FC236}">
                <a16:creationId xmlns:a16="http://schemas.microsoft.com/office/drawing/2014/main" id="{D0A3F871-0626-4E9E-80DD-BADB98FBA2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6413" y="6473825"/>
            <a:ext cx="1037592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PYLORUS</a:t>
            </a:r>
          </a:p>
        </p:txBody>
      </p:sp>
      <p:sp>
        <p:nvSpPr>
          <p:cNvPr id="34821" name="Text Box 5">
            <a:extLst>
              <a:ext uri="{FF2B5EF4-FFF2-40B4-BE49-F238E27FC236}">
                <a16:creationId xmlns:a16="http://schemas.microsoft.com/office/drawing/2014/main" id="{2200FDF2-58BB-4BB5-A88C-6E0A7F5EC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8663" y="6473825"/>
            <a:ext cx="2050498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FUNDUS et CORPUS</a:t>
            </a:r>
          </a:p>
        </p:txBody>
      </p:sp>
      <p:sp>
        <p:nvSpPr>
          <p:cNvPr id="34822" name="Rectangle 6">
            <a:extLst>
              <a:ext uri="{FF2B5EF4-FFF2-40B4-BE49-F238E27FC236}">
                <a16:creationId xmlns:a16="http://schemas.microsoft.com/office/drawing/2014/main" id="{8DB2408E-6629-400E-91CC-71DBC0651E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3339" y="188913"/>
            <a:ext cx="24709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u="sng"/>
              <a:t>lamina propria - ŽLÁZKY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22239"/>
            <a:ext cx="7543800" cy="642937"/>
          </a:xfrm>
        </p:spPr>
        <p:txBody>
          <a:bodyPr/>
          <a:lstStyle/>
          <a:p>
            <a:pPr algn="ctr"/>
            <a:r>
              <a:rPr lang="cs-CZ" altLang="cs-CZ" sz="3500"/>
              <a:t>Játra – portální triáda</a:t>
            </a:r>
          </a:p>
        </p:txBody>
      </p:sp>
      <p:pic>
        <p:nvPicPr>
          <p:cNvPr id="21509" name="Picture 5" descr="HP_img6-14-35hepa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8" y="785813"/>
            <a:ext cx="8064500" cy="6049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587" y="0"/>
            <a:ext cx="9648825" cy="703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0279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57" y="0"/>
            <a:ext cx="10952252" cy="684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3783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1865586" y="97166"/>
            <a:ext cx="3467100" cy="503237"/>
          </a:xfrm>
        </p:spPr>
        <p:txBody>
          <a:bodyPr/>
          <a:lstStyle/>
          <a:p>
            <a:r>
              <a:rPr lang="cs-CZ" altLang="cs-CZ" sz="4000" dirty="0">
                <a:solidFill>
                  <a:srgbClr val="333399"/>
                </a:solidFill>
              </a:rPr>
              <a:t>Žlučník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05208" y="764381"/>
            <a:ext cx="5019292" cy="5329237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b="1" u="sng" dirty="0">
                <a:solidFill>
                  <a:schemeClr val="tx2"/>
                </a:solidFill>
              </a:rPr>
              <a:t>tunica </a:t>
            </a:r>
            <a:r>
              <a:rPr lang="cs-CZ" altLang="cs-CZ" sz="2400" b="1" u="sng" dirty="0" err="1">
                <a:solidFill>
                  <a:schemeClr val="tx2"/>
                </a:solidFill>
              </a:rPr>
              <a:t>mucosa</a:t>
            </a:r>
            <a:endParaRPr lang="cs-CZ" altLang="cs-CZ" sz="2400" b="1" u="sng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dirty="0"/>
              <a:t>četné </a:t>
            </a:r>
            <a:r>
              <a:rPr lang="cs-CZ" altLang="cs-CZ" sz="2400" b="1" dirty="0">
                <a:solidFill>
                  <a:schemeClr val="accent2"/>
                </a:solidFill>
              </a:rPr>
              <a:t>slizniční řasy</a:t>
            </a:r>
            <a:r>
              <a:rPr lang="cs-CZ" altLang="cs-CZ" sz="2400" b="1" dirty="0"/>
              <a:t> </a:t>
            </a:r>
            <a:r>
              <a:rPr lang="cs-CZ" altLang="cs-CZ" sz="2400" dirty="0"/>
              <a:t> /v prázdném žlučníku, v naplněném mizí/</a:t>
            </a:r>
          </a:p>
          <a:p>
            <a:pPr>
              <a:lnSpc>
                <a:spcPct val="90000"/>
              </a:lnSpc>
            </a:pPr>
            <a:r>
              <a:rPr lang="cs-CZ" altLang="cs-CZ" sz="2400" b="1" dirty="0"/>
              <a:t>l. </a:t>
            </a:r>
            <a:r>
              <a:rPr lang="cs-CZ" altLang="cs-CZ" sz="2400" b="1" dirty="0" err="1"/>
              <a:t>epit</a:t>
            </a:r>
            <a:r>
              <a:rPr lang="cs-CZ" altLang="cs-CZ" sz="2400" b="1" dirty="0"/>
              <a:t>. </a:t>
            </a:r>
            <a:r>
              <a:rPr lang="cs-CZ" altLang="cs-CZ" sz="2400" b="1" u="sng" dirty="0">
                <a:solidFill>
                  <a:srgbClr val="FF0000"/>
                </a:solidFill>
              </a:rPr>
              <a:t>jednovrstevný cylindrický </a:t>
            </a:r>
            <a:r>
              <a:rPr lang="cs-CZ" altLang="cs-CZ" sz="2400" dirty="0"/>
              <a:t>(</a:t>
            </a:r>
            <a:r>
              <a:rPr lang="cs-CZ" altLang="cs-CZ" sz="2400" dirty="0" err="1"/>
              <a:t>bb</a:t>
            </a:r>
            <a:r>
              <a:rPr lang="cs-CZ" altLang="cs-CZ" sz="2400" dirty="0"/>
              <a:t>. vylučují hlen)</a:t>
            </a:r>
          </a:p>
          <a:p>
            <a:pPr>
              <a:lnSpc>
                <a:spcPct val="90000"/>
              </a:lnSpc>
            </a:pPr>
            <a:r>
              <a:rPr lang="cs-CZ" altLang="cs-CZ" sz="2400" b="1" dirty="0"/>
              <a:t>l. propria</a:t>
            </a:r>
            <a:r>
              <a:rPr lang="cs-CZ" altLang="cs-CZ" sz="2400" dirty="0"/>
              <a:t> – řídké kolagenní vazivo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l. </a:t>
            </a:r>
            <a:r>
              <a:rPr lang="cs-CZ" altLang="cs-CZ" sz="2400" dirty="0" err="1"/>
              <a:t>muscularis</a:t>
            </a:r>
            <a:r>
              <a:rPr lang="cs-CZ" altLang="cs-CZ" sz="2400" dirty="0"/>
              <a:t> – chybí</a:t>
            </a:r>
          </a:p>
          <a:p>
            <a:pPr>
              <a:lnSpc>
                <a:spcPct val="90000"/>
              </a:lnSpc>
            </a:pPr>
            <a:endParaRPr lang="cs-CZ" altLang="cs-CZ" sz="2400" b="1" u="sng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dirty="0" err="1">
                <a:solidFill>
                  <a:schemeClr val="tx2"/>
                </a:solidFill>
              </a:rPr>
              <a:t>tela</a:t>
            </a:r>
            <a:r>
              <a:rPr lang="cs-CZ" altLang="cs-CZ" sz="2400" dirty="0">
                <a:solidFill>
                  <a:schemeClr val="tx2"/>
                </a:solidFill>
              </a:rPr>
              <a:t> </a:t>
            </a:r>
            <a:r>
              <a:rPr lang="cs-CZ" altLang="cs-CZ" sz="2400" dirty="0" err="1">
                <a:solidFill>
                  <a:schemeClr val="tx2"/>
                </a:solidFill>
              </a:rPr>
              <a:t>submucosa</a:t>
            </a:r>
            <a:r>
              <a:rPr lang="cs-CZ" altLang="cs-CZ" sz="2400" u="sng" dirty="0">
                <a:solidFill>
                  <a:schemeClr val="tx2"/>
                </a:solidFill>
              </a:rPr>
              <a:t> </a:t>
            </a:r>
            <a:r>
              <a:rPr lang="cs-CZ" altLang="cs-CZ" sz="2400" dirty="0"/>
              <a:t>- chybí</a:t>
            </a:r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b="1" u="sng" dirty="0">
                <a:solidFill>
                  <a:schemeClr val="tx2"/>
                </a:solidFill>
              </a:rPr>
              <a:t>tunica </a:t>
            </a:r>
            <a:r>
              <a:rPr lang="cs-CZ" altLang="cs-CZ" sz="2400" b="1" u="sng" dirty="0" err="1">
                <a:solidFill>
                  <a:schemeClr val="tx2"/>
                </a:solidFill>
              </a:rPr>
              <a:t>muscularis</a:t>
            </a:r>
            <a:r>
              <a:rPr lang="cs-CZ" altLang="cs-CZ" sz="2400" u="sng" dirty="0"/>
              <a:t> </a:t>
            </a:r>
            <a:r>
              <a:rPr lang="cs-CZ" altLang="cs-CZ" sz="2400" b="1" u="sng" dirty="0" err="1"/>
              <a:t>externa</a:t>
            </a:r>
            <a:endParaRPr lang="cs-CZ" altLang="cs-CZ" sz="2400" b="1" u="sng" dirty="0"/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dirty="0"/>
              <a:t>- hladká </a:t>
            </a:r>
            <a:r>
              <a:rPr lang="cs-CZ" altLang="cs-CZ" sz="2400" dirty="0" err="1"/>
              <a:t>sval.tkáň</a:t>
            </a:r>
            <a:endParaRPr lang="cs-CZ" altLang="cs-CZ" sz="2400" dirty="0"/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dirty="0"/>
              <a:t>- podélná a spirální</a:t>
            </a:r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b="1" u="sng" dirty="0" err="1">
                <a:solidFill>
                  <a:schemeClr val="tx2"/>
                </a:solidFill>
              </a:rPr>
              <a:t>serosa</a:t>
            </a:r>
            <a:r>
              <a:rPr lang="cs-CZ" altLang="cs-CZ" sz="2400" b="1" u="sng" dirty="0">
                <a:solidFill>
                  <a:schemeClr val="tx2"/>
                </a:solidFill>
              </a:rPr>
              <a:t> </a:t>
            </a:r>
            <a:r>
              <a:rPr lang="cs-CZ" altLang="cs-CZ" sz="2400" dirty="0">
                <a:solidFill>
                  <a:schemeClr val="tx2"/>
                </a:solidFill>
              </a:rPr>
              <a:t>+ část </a:t>
            </a:r>
            <a:r>
              <a:rPr lang="cs-CZ" altLang="cs-CZ" sz="2400" b="1" u="sng" dirty="0" err="1">
                <a:solidFill>
                  <a:schemeClr val="tx2"/>
                </a:solidFill>
              </a:rPr>
              <a:t>adventicie</a:t>
            </a:r>
            <a:endParaRPr lang="cs-CZ" altLang="cs-CZ" sz="2400" b="1" dirty="0"/>
          </a:p>
          <a:p>
            <a:pPr>
              <a:lnSpc>
                <a:spcPct val="90000"/>
              </a:lnSpc>
            </a:pPr>
            <a:endParaRPr lang="cs-CZ" altLang="cs-CZ" sz="1800" dirty="0"/>
          </a:p>
        </p:txBody>
      </p:sp>
      <p:pic>
        <p:nvPicPr>
          <p:cNvPr id="126980" name="Picture 4" descr="gall04h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24500" y="0"/>
            <a:ext cx="51435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6981" name="Line 5"/>
          <p:cNvSpPr>
            <a:spLocks noChangeShapeType="1"/>
          </p:cNvSpPr>
          <p:nvPr/>
        </p:nvSpPr>
        <p:spPr bwMode="auto">
          <a:xfrm flipV="1">
            <a:off x="792957" y="3552497"/>
            <a:ext cx="1939734" cy="832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26982" name="Line 6"/>
          <p:cNvSpPr>
            <a:spLocks noChangeShapeType="1"/>
          </p:cNvSpPr>
          <p:nvPr/>
        </p:nvSpPr>
        <p:spPr bwMode="auto">
          <a:xfrm>
            <a:off x="415925" y="4392011"/>
            <a:ext cx="25209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2023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"/>
            <a:ext cx="8229600" cy="765175"/>
          </a:xfrm>
        </p:spPr>
        <p:txBody>
          <a:bodyPr/>
          <a:lstStyle/>
          <a:p>
            <a:pPr algn="ctr"/>
            <a:r>
              <a:rPr lang="cs-CZ" altLang="cs-CZ"/>
              <a:t>Žlučník /vesica fellea/</a:t>
            </a:r>
          </a:p>
        </p:txBody>
      </p:sp>
      <p:pic>
        <p:nvPicPr>
          <p:cNvPr id="29701" name="Picture 5" descr="HP_img6-14-37v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4" y="787400"/>
            <a:ext cx="8135937" cy="61039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875" y="1"/>
            <a:ext cx="9620250" cy="702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205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4" b="5182"/>
          <a:stretch/>
        </p:blipFill>
        <p:spPr>
          <a:xfrm>
            <a:off x="-1" y="0"/>
            <a:ext cx="11846103" cy="6986427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4805899" y="6069727"/>
            <a:ext cx="25635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400" dirty="0">
                <a:solidFill>
                  <a:srgbClr val="0000FF"/>
                </a:solidFill>
              </a:rPr>
              <a:t>žlučník s hlenem </a:t>
            </a:r>
            <a:endParaRPr lang="cs-CZ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5094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sz="half" idx="2"/>
          </p:nvPr>
        </p:nvSpPr>
        <p:spPr>
          <a:xfrm flipV="1">
            <a:off x="6189036" y="5879043"/>
            <a:ext cx="5384800" cy="77309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757237"/>
          </a:xfrm>
        </p:spPr>
        <p:txBody>
          <a:bodyPr/>
          <a:lstStyle/>
          <a:p>
            <a:r>
              <a:rPr lang="cs-CZ" altLang="cs-CZ"/>
              <a:t>Pankreas</a:t>
            </a:r>
            <a:endParaRPr lang="cs-CZ" altLang="cs-CZ" dirty="0"/>
          </a:p>
        </p:txBody>
      </p:sp>
      <p:pic>
        <p:nvPicPr>
          <p:cNvPr id="6" name="Picture 2" descr="PANCREASACINI3%20WITH%20LABEL%20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246" y="2490942"/>
            <a:ext cx="5503524" cy="479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acin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550" y="173795"/>
            <a:ext cx="3492500" cy="3429000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11997" y="1199357"/>
            <a:ext cx="4691063" cy="5327650"/>
          </a:xfrm>
        </p:spPr>
        <p:txBody>
          <a:bodyPr/>
          <a:lstStyle/>
          <a:p>
            <a:r>
              <a:rPr lang="cs-CZ" altLang="cs-CZ" sz="2400" dirty="0"/>
              <a:t>složená </a:t>
            </a:r>
            <a:r>
              <a:rPr lang="cs-CZ" altLang="cs-CZ" sz="2400" dirty="0" err="1"/>
              <a:t>tuboalveolární</a:t>
            </a:r>
            <a:r>
              <a:rPr lang="cs-CZ" altLang="cs-CZ" sz="2400" dirty="0"/>
              <a:t> žláza serózního charakteru</a:t>
            </a:r>
          </a:p>
          <a:p>
            <a:endParaRPr lang="cs-CZ" altLang="cs-CZ" sz="2400" b="1" dirty="0"/>
          </a:p>
          <a:p>
            <a:r>
              <a:rPr lang="cs-CZ" altLang="cs-CZ" sz="2400" b="1" dirty="0">
                <a:solidFill>
                  <a:schemeClr val="accent2"/>
                </a:solidFill>
              </a:rPr>
              <a:t>vazivová složka</a:t>
            </a:r>
          </a:p>
          <a:p>
            <a:pPr marL="692150" lvl="1" indent="-347663"/>
            <a:r>
              <a:rPr lang="cs-CZ" altLang="cs-CZ" sz="2400" dirty="0" err="1"/>
              <a:t>capsula</a:t>
            </a:r>
            <a:r>
              <a:rPr lang="cs-CZ" altLang="cs-CZ" sz="2400" dirty="0"/>
              <a:t> </a:t>
            </a:r>
            <a:r>
              <a:rPr lang="cs-CZ" altLang="cs-CZ" sz="2400" dirty="0" err="1"/>
              <a:t>fibrosa</a:t>
            </a:r>
            <a:endParaRPr lang="cs-CZ" altLang="cs-CZ" sz="2400" dirty="0"/>
          </a:p>
          <a:p>
            <a:pPr marL="692150" lvl="1" indent="-347663"/>
            <a:r>
              <a:rPr lang="cs-CZ" altLang="cs-CZ" sz="2400" dirty="0" err="1"/>
              <a:t>septa</a:t>
            </a:r>
            <a:r>
              <a:rPr lang="cs-CZ" altLang="cs-CZ" sz="2400" dirty="0" err="1">
                <a:cs typeface="Arial" panose="020B0604020202020204" pitchFamily="34" charset="0"/>
              </a:rPr>
              <a:t>→laloky</a:t>
            </a:r>
            <a:r>
              <a:rPr lang="cs-CZ" altLang="cs-CZ" sz="2400" dirty="0">
                <a:cs typeface="Arial" panose="020B0604020202020204" pitchFamily="34" charset="0"/>
              </a:rPr>
              <a:t> a lalůčky </a:t>
            </a:r>
          </a:p>
          <a:p>
            <a:r>
              <a:rPr lang="cs-CZ" altLang="cs-CZ" sz="2400" b="1" dirty="0">
                <a:solidFill>
                  <a:schemeClr val="accent2"/>
                </a:solidFill>
              </a:rPr>
              <a:t>parenchym</a:t>
            </a:r>
          </a:p>
          <a:p>
            <a:pPr marL="692150" lvl="1" indent="-347663"/>
            <a:r>
              <a:rPr lang="cs-CZ" altLang="cs-CZ" sz="2400" b="1" dirty="0">
                <a:solidFill>
                  <a:srgbClr val="FF0000"/>
                </a:solidFill>
              </a:rPr>
              <a:t>exokrinní žláz. složka</a:t>
            </a:r>
          </a:p>
          <a:p>
            <a:pPr marL="987425" lvl="2" indent="-293688"/>
            <a:r>
              <a:rPr lang="cs-CZ" altLang="cs-CZ" dirty="0"/>
              <a:t>sekreční oddíly</a:t>
            </a:r>
          </a:p>
          <a:p>
            <a:pPr marL="987425" lvl="2" indent="-293688"/>
            <a:r>
              <a:rPr lang="cs-CZ" altLang="cs-CZ" dirty="0"/>
              <a:t>vývodní cesty</a:t>
            </a:r>
          </a:p>
          <a:p>
            <a:pPr marL="692150" lvl="1" indent="-347663"/>
            <a:r>
              <a:rPr lang="cs-CZ" altLang="cs-CZ" sz="2400" b="1" dirty="0">
                <a:solidFill>
                  <a:srgbClr val="FF0000"/>
                </a:solidFill>
              </a:rPr>
              <a:t>endokrinní žláz. složka</a:t>
            </a:r>
          </a:p>
          <a:p>
            <a:pPr marL="987425" lvl="2" indent="-293688">
              <a:buNone/>
            </a:pPr>
            <a:r>
              <a:rPr lang="cs-CZ" altLang="cs-CZ" dirty="0"/>
              <a:t>- </a:t>
            </a:r>
            <a:r>
              <a:rPr lang="cs-CZ" altLang="cs-CZ" dirty="0" err="1"/>
              <a:t>Langherhansovy</a:t>
            </a:r>
            <a:r>
              <a:rPr lang="cs-CZ" altLang="cs-CZ" dirty="0"/>
              <a:t> ostrůvky</a:t>
            </a:r>
          </a:p>
        </p:txBody>
      </p:sp>
      <p:sp>
        <p:nvSpPr>
          <p:cNvPr id="3" name="Obdélník 2"/>
          <p:cNvSpPr/>
          <p:nvPr/>
        </p:nvSpPr>
        <p:spPr>
          <a:xfrm>
            <a:off x="5203061" y="1511817"/>
            <a:ext cx="3092682" cy="36933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987425" lvl="2" indent="-293688"/>
            <a:r>
              <a:rPr lang="cs-CZ" altLang="cs-CZ" dirty="0">
                <a:solidFill>
                  <a:srgbClr val="0000FF"/>
                </a:solidFill>
              </a:rPr>
              <a:t>vsunutý vývod</a:t>
            </a:r>
          </a:p>
        </p:txBody>
      </p:sp>
      <p:cxnSp>
        <p:nvCxnSpPr>
          <p:cNvPr id="5" name="Přímá spojnice se šipkou 4"/>
          <p:cNvCxnSpPr/>
          <p:nvPr/>
        </p:nvCxnSpPr>
        <p:spPr>
          <a:xfrm flipV="1">
            <a:off x="7561780" y="1576675"/>
            <a:ext cx="2075380" cy="119808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>
            <a:off x="7048072" y="1888295"/>
            <a:ext cx="215757" cy="3094671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2796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Trávící systém III - 16 Žlučový měchýř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9" y="490538"/>
            <a:ext cx="9001125" cy="636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1682750" y="65088"/>
            <a:ext cx="27717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/>
              <a:t>Vesica fellea – slizniční řasy</a:t>
            </a: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7119939" y="825501"/>
            <a:ext cx="31527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/>
              <a:t>simple columnar epithelium</a:t>
            </a: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3556000" y="5824538"/>
            <a:ext cx="24488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lamina propria mucosae</a:t>
            </a:r>
          </a:p>
        </p:txBody>
      </p:sp>
      <p:sp>
        <p:nvSpPr>
          <p:cNvPr id="64518" name="Line 6"/>
          <p:cNvSpPr>
            <a:spLocks noChangeShapeType="1"/>
          </p:cNvSpPr>
          <p:nvPr/>
        </p:nvSpPr>
        <p:spPr bwMode="auto">
          <a:xfrm flipH="1">
            <a:off x="7248525" y="1196976"/>
            <a:ext cx="64770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334" y="1"/>
            <a:ext cx="9685333" cy="759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3388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p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49276"/>
            <a:ext cx="9144000" cy="630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7185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537" y="-176213"/>
            <a:ext cx="9686925" cy="721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5858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0"/>
            <a:ext cx="9677400" cy="706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gastric gland">
            <a:extLst>
              <a:ext uri="{FF2B5EF4-FFF2-40B4-BE49-F238E27FC236}">
                <a16:creationId xmlns:a16="http://schemas.microsoft.com/office/drawing/2014/main" id="{1422BF14-9A75-4BAA-B4EA-6FC4341B668A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43700" y="1125539"/>
            <a:ext cx="4064000" cy="558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4" name="Rectangle 2">
            <a:extLst>
              <a:ext uri="{FF2B5EF4-FFF2-40B4-BE49-F238E27FC236}">
                <a16:creationId xmlns:a16="http://schemas.microsoft.com/office/drawing/2014/main" id="{3BC6DE7C-9050-4D46-8620-6816C092F7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908050"/>
          </a:xfrm>
        </p:spPr>
        <p:txBody>
          <a:bodyPr/>
          <a:lstStyle/>
          <a:p>
            <a:r>
              <a:rPr lang="cs-CZ" altLang="cs-CZ"/>
              <a:t>Žaludeční žlázky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4EA0834D-47DD-412F-8BBB-D559C73EE1C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1052513"/>
            <a:ext cx="5183188" cy="55435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000" b="1" u="sng"/>
              <a:t>Gll. cardiacae</a:t>
            </a:r>
            <a:r>
              <a:rPr lang="cs-CZ" altLang="cs-CZ" sz="2000"/>
              <a:t> </a:t>
            </a:r>
          </a:p>
          <a:p>
            <a:pPr marL="692150" lvl="1" indent="-347663"/>
            <a:r>
              <a:rPr lang="cs-CZ" altLang="cs-CZ" sz="2000" u="sng"/>
              <a:t>rozvětvené tubulózní žlázky mucinózní</a:t>
            </a:r>
            <a:r>
              <a:rPr lang="cs-CZ" altLang="cs-CZ" sz="2000"/>
              <a:t> </a:t>
            </a:r>
          </a:p>
          <a:p>
            <a:pPr>
              <a:lnSpc>
                <a:spcPct val="90000"/>
              </a:lnSpc>
            </a:pPr>
            <a:r>
              <a:rPr lang="cs-CZ" altLang="cs-CZ" sz="2000" b="1" u="sng"/>
              <a:t>Gll gastricae propriae</a:t>
            </a:r>
            <a:r>
              <a:rPr lang="cs-CZ" altLang="cs-CZ" sz="2000"/>
              <a:t> </a:t>
            </a:r>
          </a:p>
          <a:p>
            <a:pPr marL="692150" lvl="1" indent="-347663"/>
            <a:r>
              <a:rPr lang="cs-CZ" altLang="cs-CZ" sz="1900"/>
              <a:t>2 - 4 do jedné žaludeční jamky</a:t>
            </a:r>
          </a:p>
          <a:p>
            <a:pPr marL="692150" lvl="1" indent="-347663"/>
            <a:r>
              <a:rPr lang="cs-CZ" altLang="cs-CZ" sz="2000" u="sng"/>
              <a:t>jednoduché tubulózní</a:t>
            </a:r>
          </a:p>
          <a:p>
            <a:pPr marL="692150" lvl="1" indent="-347663"/>
            <a:r>
              <a:rPr lang="cs-CZ" altLang="cs-CZ" sz="2000"/>
              <a:t>krček, tělo, dno</a:t>
            </a:r>
          </a:p>
          <a:p>
            <a:pPr marL="987425" lvl="2" indent="-293688"/>
            <a:r>
              <a:rPr lang="cs-CZ" altLang="cs-CZ" b="1">
                <a:solidFill>
                  <a:srgbClr val="0066FF"/>
                </a:solidFill>
              </a:rPr>
              <a:t>hlavní</a:t>
            </a:r>
            <a:r>
              <a:rPr lang="cs-CZ" altLang="cs-CZ">
                <a:solidFill>
                  <a:schemeClr val="tx2"/>
                </a:solidFill>
              </a:rPr>
              <a:t> b. </a:t>
            </a:r>
            <a:r>
              <a:rPr lang="cs-CZ" altLang="cs-CZ"/>
              <a:t>/pepsinogenní/- dno, dole</a:t>
            </a:r>
          </a:p>
          <a:p>
            <a:pPr marL="987425" lvl="2" indent="-293688"/>
            <a:r>
              <a:rPr lang="cs-CZ" altLang="cs-CZ" b="1">
                <a:solidFill>
                  <a:srgbClr val="FF0000"/>
                </a:solidFill>
              </a:rPr>
              <a:t>parietální, krycí</a:t>
            </a:r>
            <a:r>
              <a:rPr lang="cs-CZ" altLang="cs-CZ"/>
              <a:t> b. /HCl,„intrinsic factor“/-rozhr.tělo/krček; invaginace</a:t>
            </a:r>
          </a:p>
          <a:p>
            <a:pPr marL="987425" lvl="2" indent="-293688"/>
            <a:r>
              <a:rPr lang="cs-CZ" altLang="cs-CZ" b="1"/>
              <a:t>buňky krčků</a:t>
            </a:r>
            <a:r>
              <a:rPr lang="cs-CZ" altLang="cs-CZ"/>
              <a:t> – prod. hlen</a:t>
            </a:r>
          </a:p>
          <a:p>
            <a:pPr marL="987425" lvl="2" indent="-293688"/>
            <a:r>
              <a:rPr lang="cs-CZ" altLang="cs-CZ" b="1"/>
              <a:t>endokrinní buňky </a:t>
            </a:r>
            <a:r>
              <a:rPr lang="cs-CZ" altLang="cs-CZ"/>
              <a:t>- dno</a:t>
            </a:r>
          </a:p>
          <a:p>
            <a:pPr marL="987425" lvl="2" indent="-293688"/>
            <a:r>
              <a:rPr lang="cs-CZ" altLang="cs-CZ"/>
              <a:t>(nediferencované buňky) </a:t>
            </a:r>
          </a:p>
          <a:p>
            <a:pPr>
              <a:lnSpc>
                <a:spcPct val="90000"/>
              </a:lnSpc>
            </a:pPr>
            <a:r>
              <a:rPr lang="cs-CZ" altLang="cs-CZ" sz="2000" b="1" u="sng"/>
              <a:t>Gll. pyloricae</a:t>
            </a:r>
          </a:p>
          <a:p>
            <a:pPr marL="692150" lvl="1" indent="-347663"/>
            <a:r>
              <a:rPr lang="cs-CZ" altLang="cs-CZ" sz="2000" u="sng"/>
              <a:t>rozvětvené tubulózní žlázky mucinózní </a:t>
            </a:r>
            <a:r>
              <a:rPr lang="cs-CZ" altLang="cs-CZ" sz="2000"/>
              <a:t>– alkalický hlen.sekret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1971675" y="136526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/>
          </a:p>
        </p:txBody>
      </p:sp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1703389" y="260350"/>
            <a:ext cx="8605837" cy="6617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3600" b="1" dirty="0"/>
              <a:t> </a:t>
            </a:r>
          </a:p>
          <a:p>
            <a:pPr algn="ctr"/>
            <a:r>
              <a:rPr lang="cs-CZ" altLang="cs-CZ" sz="3600" b="1" dirty="0"/>
              <a:t>Trávicí systém - II</a:t>
            </a:r>
          </a:p>
          <a:p>
            <a:endParaRPr lang="cs-CZ" altLang="cs-CZ" sz="1600" dirty="0"/>
          </a:p>
          <a:p>
            <a:r>
              <a:rPr lang="cs-CZ" altLang="cs-CZ" sz="2800" b="1" u="sng" dirty="0"/>
              <a:t>       Preparáty</a:t>
            </a:r>
            <a:r>
              <a:rPr lang="cs-CZ" altLang="cs-CZ" sz="2800" b="1" dirty="0"/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800" b="1" dirty="0">
                <a:solidFill>
                  <a:srgbClr val="FF0000"/>
                </a:solidFill>
              </a:rPr>
              <a:t>12. </a:t>
            </a:r>
            <a:r>
              <a:rPr lang="cs-CZ" altLang="cs-CZ" sz="2800" b="1" dirty="0" err="1">
                <a:solidFill>
                  <a:srgbClr val="FF0000"/>
                </a:solidFill>
              </a:rPr>
              <a:t>Cardia</a:t>
            </a:r>
            <a:r>
              <a:rPr lang="cs-CZ" altLang="cs-CZ" sz="2800" b="1" dirty="0">
                <a:solidFill>
                  <a:srgbClr val="FF0000"/>
                </a:solidFill>
              </a:rPr>
              <a:t>(HE)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800" b="1" dirty="0">
                <a:solidFill>
                  <a:srgbClr val="FF0000"/>
                </a:solidFill>
              </a:rPr>
              <a:t>13. Fundus </a:t>
            </a:r>
            <a:r>
              <a:rPr lang="cs-CZ" altLang="cs-CZ" sz="2800" b="1" dirty="0" err="1">
                <a:solidFill>
                  <a:srgbClr val="FF0000"/>
                </a:solidFill>
              </a:rPr>
              <a:t>ventriculi</a:t>
            </a:r>
            <a:r>
              <a:rPr lang="cs-CZ" altLang="cs-CZ" sz="2800" b="1" dirty="0">
                <a:solidFill>
                  <a:srgbClr val="FF0000"/>
                </a:solidFill>
              </a:rPr>
              <a:t>(HE)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800" b="1" dirty="0">
                <a:solidFill>
                  <a:srgbClr val="000000"/>
                </a:solidFill>
              </a:rPr>
              <a:t>14. Pylorus (HE)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800" b="1" dirty="0">
                <a:solidFill>
                  <a:srgbClr val="000000"/>
                </a:solidFill>
              </a:rPr>
              <a:t>15. Duodenum (HE)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800" b="1" dirty="0">
                <a:solidFill>
                  <a:srgbClr val="FF0000"/>
                </a:solidFill>
              </a:rPr>
              <a:t>16. Intestinum </a:t>
            </a:r>
            <a:r>
              <a:rPr lang="cs-CZ" altLang="cs-CZ" sz="2800" b="1" dirty="0" err="1">
                <a:solidFill>
                  <a:srgbClr val="FF0000"/>
                </a:solidFill>
              </a:rPr>
              <a:t>tenue</a:t>
            </a:r>
            <a:r>
              <a:rPr lang="cs-CZ" altLang="cs-CZ" sz="2800" dirty="0">
                <a:solidFill>
                  <a:srgbClr val="FF0000"/>
                </a:solidFill>
              </a:rPr>
              <a:t> </a:t>
            </a:r>
            <a:r>
              <a:rPr lang="cs-CZ" altLang="cs-CZ" sz="2800" b="1" dirty="0">
                <a:solidFill>
                  <a:srgbClr val="FF0000"/>
                </a:solidFill>
              </a:rPr>
              <a:t>(HE)</a:t>
            </a:r>
          </a:p>
          <a:p>
            <a:r>
              <a:rPr lang="cs-CZ" altLang="cs-CZ" sz="2800" b="1" dirty="0">
                <a:solidFill>
                  <a:srgbClr val="FF0000"/>
                </a:solidFill>
              </a:rPr>
              <a:t>17. Intestinum </a:t>
            </a:r>
            <a:r>
              <a:rPr lang="cs-CZ" altLang="cs-CZ" sz="2800" b="1" dirty="0" err="1">
                <a:solidFill>
                  <a:srgbClr val="FF0000"/>
                </a:solidFill>
              </a:rPr>
              <a:t>crassum</a:t>
            </a:r>
            <a:r>
              <a:rPr lang="cs-CZ" altLang="cs-CZ" sz="2800" b="1" dirty="0">
                <a:solidFill>
                  <a:srgbClr val="FF0000"/>
                </a:solidFill>
              </a:rPr>
              <a:t> (HE)</a:t>
            </a:r>
          </a:p>
          <a:p>
            <a:r>
              <a:rPr lang="cs-CZ" altLang="cs-CZ" sz="2800" b="1" dirty="0"/>
              <a:t>18. </a:t>
            </a:r>
            <a:r>
              <a:rPr lang="cs-CZ" altLang="cs-CZ" sz="2800" b="1" dirty="0" err="1"/>
              <a:t>Appendix</a:t>
            </a:r>
            <a:r>
              <a:rPr lang="cs-CZ" altLang="cs-CZ" sz="2800" b="1" dirty="0"/>
              <a:t> (HE)</a:t>
            </a:r>
          </a:p>
          <a:p>
            <a:r>
              <a:rPr lang="cs-CZ" altLang="cs-CZ" sz="2800" b="1" dirty="0">
                <a:solidFill>
                  <a:srgbClr val="FF0000"/>
                </a:solidFill>
              </a:rPr>
              <a:t>20. </a:t>
            </a:r>
            <a:r>
              <a:rPr lang="cs-CZ" altLang="cs-CZ" sz="2800" b="1" dirty="0" err="1">
                <a:solidFill>
                  <a:srgbClr val="FF0000"/>
                </a:solidFill>
              </a:rPr>
              <a:t>Hepar</a:t>
            </a:r>
            <a:r>
              <a:rPr lang="cs-CZ" altLang="cs-CZ" sz="2800" b="1" dirty="0">
                <a:solidFill>
                  <a:srgbClr val="FF0000"/>
                </a:solidFill>
              </a:rPr>
              <a:t>(HE)</a:t>
            </a:r>
          </a:p>
          <a:p>
            <a:r>
              <a:rPr lang="cs-CZ" altLang="cs-CZ" sz="2800" b="1" dirty="0"/>
              <a:t>22. </a:t>
            </a:r>
            <a:r>
              <a:rPr lang="cs-CZ" altLang="cs-CZ" sz="2800" b="1" dirty="0" err="1"/>
              <a:t>Vesica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fellea</a:t>
            </a:r>
            <a:r>
              <a:rPr lang="cs-CZ" altLang="cs-CZ" sz="2800" b="1" dirty="0"/>
              <a:t> (HE)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sz="2800" b="1" dirty="0">
                <a:solidFill>
                  <a:srgbClr val="FF0000"/>
                </a:solidFill>
              </a:rPr>
              <a:t>23. </a:t>
            </a:r>
            <a:r>
              <a:rPr lang="cs-CZ" altLang="cs-CZ" sz="2800" b="1" dirty="0" err="1">
                <a:solidFill>
                  <a:srgbClr val="FF0000"/>
                </a:solidFill>
              </a:rPr>
              <a:t>Pancreas</a:t>
            </a:r>
            <a:r>
              <a:rPr lang="cs-CZ" altLang="cs-CZ" sz="2800" dirty="0">
                <a:solidFill>
                  <a:srgbClr val="FF0000"/>
                </a:solidFill>
              </a:rPr>
              <a:t> </a:t>
            </a:r>
            <a:r>
              <a:rPr lang="cs-CZ" altLang="cs-CZ" sz="2800" b="1" dirty="0">
                <a:solidFill>
                  <a:srgbClr val="FF0000"/>
                </a:solidFill>
              </a:rPr>
              <a:t>(HE) </a:t>
            </a:r>
          </a:p>
          <a:p>
            <a:endParaRPr lang="cs-CZ" altLang="cs-CZ" sz="2800" b="1" dirty="0">
              <a:solidFill>
                <a:srgbClr val="FF0000"/>
              </a:solidFill>
            </a:endParaRPr>
          </a:p>
        </p:txBody>
      </p:sp>
      <p:pic>
        <p:nvPicPr>
          <p:cNvPr id="78852" name="Picture 4" descr="Preview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196976"/>
            <a:ext cx="539750" cy="7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44585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P_img6-14-22cardia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1049" y="47497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4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847851" y="188913"/>
            <a:ext cx="2519363" cy="863600"/>
          </a:xfrm>
        </p:spPr>
        <p:txBody>
          <a:bodyPr/>
          <a:lstStyle/>
          <a:p>
            <a:pPr algn="l"/>
            <a:r>
              <a:rPr lang="cs-CZ" altLang="cs-CZ" sz="2400" b="1"/>
              <a:t>Cardia (HE)</a:t>
            </a: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1491048" y="1052513"/>
            <a:ext cx="604657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u="sng" dirty="0">
                <a:solidFill>
                  <a:srgbClr val="000000"/>
                </a:solidFill>
              </a:rPr>
              <a:t>přechod epitelů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u="sng" dirty="0" err="1">
                <a:solidFill>
                  <a:srgbClr val="000000"/>
                </a:solidFill>
              </a:rPr>
              <a:t>gll</a:t>
            </a:r>
            <a:r>
              <a:rPr lang="cs-CZ" altLang="cs-CZ" u="sng" dirty="0">
                <a:solidFill>
                  <a:srgbClr val="000000"/>
                </a:solidFill>
              </a:rPr>
              <a:t>. </a:t>
            </a:r>
            <a:r>
              <a:rPr lang="cs-CZ" altLang="cs-CZ" u="sng" dirty="0" err="1">
                <a:solidFill>
                  <a:srgbClr val="000000"/>
                </a:solidFill>
              </a:rPr>
              <a:t>cardiacae</a:t>
            </a:r>
            <a:r>
              <a:rPr lang="cs-CZ" altLang="cs-CZ" dirty="0">
                <a:solidFill>
                  <a:srgbClr val="000000"/>
                </a:solidFill>
              </a:rPr>
              <a:t> -rozvětvené tubulózní žlázky </a:t>
            </a:r>
            <a:r>
              <a:rPr lang="cs-CZ" altLang="cs-CZ" dirty="0" err="1">
                <a:solidFill>
                  <a:srgbClr val="000000"/>
                </a:solidFill>
              </a:rPr>
              <a:t>mucinózní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4093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592" y="243564"/>
            <a:ext cx="10156816" cy="637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37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1AB3B4EB-C5EB-42AD-888D-0D93646CC1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"/>
            <a:ext cx="8229600" cy="765175"/>
          </a:xfrm>
        </p:spPr>
        <p:txBody>
          <a:bodyPr/>
          <a:lstStyle/>
          <a:p>
            <a:pPr algn="l"/>
            <a:r>
              <a:rPr lang="cs-CZ" altLang="cs-CZ" sz="2400" b="1"/>
              <a:t>Fundus et corpus ventriculi</a:t>
            </a:r>
          </a:p>
        </p:txBody>
      </p:sp>
      <p:pic>
        <p:nvPicPr>
          <p:cNvPr id="37891" name="Picture 3" descr="HP_img6-14-24ventriculus">
            <a:extLst>
              <a:ext uri="{FF2B5EF4-FFF2-40B4-BE49-F238E27FC236}">
                <a16:creationId xmlns:a16="http://schemas.microsoft.com/office/drawing/2014/main" id="{AE92ED33-7B97-491C-A982-CB0C3C204EA5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549276"/>
            <a:ext cx="9144000" cy="6308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893" name="Rectangle 5">
            <a:extLst>
              <a:ext uri="{FF2B5EF4-FFF2-40B4-BE49-F238E27FC236}">
                <a16:creationId xmlns:a16="http://schemas.microsoft.com/office/drawing/2014/main" id="{8F75835D-592E-4315-B60C-4432352804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9" y="765175"/>
            <a:ext cx="3887787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 u="sng"/>
              <a:t>Gll gastricae propriae</a:t>
            </a:r>
            <a:r>
              <a:rPr lang="cs-CZ" altLang="cs-CZ"/>
              <a:t> </a:t>
            </a:r>
          </a:p>
          <a:p>
            <a:pPr lvl="1"/>
            <a:r>
              <a:rPr lang="cs-CZ" altLang="cs-CZ"/>
              <a:t>2 - 4 do jedné žaludeční jamky</a:t>
            </a:r>
          </a:p>
          <a:p>
            <a:pPr lvl="1"/>
            <a:r>
              <a:rPr lang="cs-CZ" altLang="cs-CZ"/>
              <a:t>jednoduché tubulózní</a:t>
            </a:r>
          </a:p>
          <a:p>
            <a:pPr lvl="2"/>
            <a:r>
              <a:rPr lang="cs-CZ" altLang="cs-CZ" b="1">
                <a:solidFill>
                  <a:schemeClr val="tx2"/>
                </a:solidFill>
              </a:rPr>
              <a:t>bb. </a:t>
            </a:r>
            <a:r>
              <a:rPr lang="cs-CZ" altLang="cs-CZ" b="1">
                <a:solidFill>
                  <a:srgbClr val="0066FF"/>
                </a:solidFill>
              </a:rPr>
              <a:t>hlavní</a:t>
            </a:r>
            <a:r>
              <a:rPr lang="cs-CZ" altLang="cs-CZ">
                <a:solidFill>
                  <a:schemeClr val="tx2"/>
                </a:solidFill>
              </a:rPr>
              <a:t> </a:t>
            </a:r>
            <a:r>
              <a:rPr lang="cs-CZ" altLang="cs-CZ"/>
              <a:t>/pepsinogenní/</a:t>
            </a:r>
          </a:p>
          <a:p>
            <a:pPr lvl="2"/>
            <a:r>
              <a:rPr lang="cs-CZ" altLang="cs-CZ" b="1">
                <a:solidFill>
                  <a:srgbClr val="FF0000"/>
                </a:solidFill>
              </a:rPr>
              <a:t>      parietální, krycí</a:t>
            </a:r>
            <a:r>
              <a:rPr lang="cs-CZ" altLang="cs-CZ"/>
              <a:t> /HCl/</a:t>
            </a:r>
          </a:p>
          <a:p>
            <a:pPr lvl="2"/>
            <a:r>
              <a:rPr lang="cs-CZ" altLang="cs-CZ"/>
              <a:t>      buňky krčků </a:t>
            </a:r>
          </a:p>
          <a:p>
            <a:pPr lvl="2"/>
            <a:r>
              <a:rPr lang="cs-CZ" altLang="cs-CZ"/>
              <a:t>      endokrinní buňky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765" y="44449"/>
            <a:ext cx="10218470" cy="676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995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683" y="95249"/>
            <a:ext cx="10294633" cy="666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36495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1250</TotalTime>
  <Words>987</Words>
  <Application>Microsoft Office PowerPoint</Application>
  <PresentationFormat>Širokoúhlá obrazovka</PresentationFormat>
  <Paragraphs>224</Paragraphs>
  <Slides>40</Slides>
  <Notes>8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4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51" baseType="lpstr">
      <vt:lpstr>Arial</vt:lpstr>
      <vt:lpstr>Calibri</vt:lpstr>
      <vt:lpstr>Calibri Light</vt:lpstr>
      <vt:lpstr>Times New Roman</vt:lpstr>
      <vt:lpstr>Verdana</vt:lpstr>
      <vt:lpstr>Wingdings</vt:lpstr>
      <vt:lpstr>Motiv Office</vt:lpstr>
      <vt:lpstr>Výchozí návrh</vt:lpstr>
      <vt:lpstr>2_Výchozí návrh</vt:lpstr>
      <vt:lpstr>3_Výchozí návrh</vt:lpstr>
      <vt:lpstr>Rastrový obrázek</vt:lpstr>
      <vt:lpstr>Prezentace aplikace PowerPoint</vt:lpstr>
      <vt:lpstr>Žaludek (gaster, ventriculus)</vt:lpstr>
      <vt:lpstr>Prezentace aplikace PowerPoint</vt:lpstr>
      <vt:lpstr>Žaludeční žlázky</vt:lpstr>
      <vt:lpstr>Cardia (HE)</vt:lpstr>
      <vt:lpstr>Prezentace aplikace PowerPoint</vt:lpstr>
      <vt:lpstr>Fundus et corpus ventriculi</vt:lpstr>
      <vt:lpstr>Prezentace aplikace PowerPoint</vt:lpstr>
      <vt:lpstr>Prezentace aplikace PowerPoint</vt:lpstr>
      <vt:lpstr>Prezentace aplikace PowerPoint</vt:lpstr>
      <vt:lpstr>Prezentace aplikace PowerPoint</vt:lpstr>
      <vt:lpstr>Intestinum tenue</vt:lpstr>
      <vt:lpstr>Zvětšení resorpční  plochy střeva</vt:lpstr>
      <vt:lpstr>Intestinum tenue</vt:lpstr>
      <vt:lpstr>Prezentace aplikace PowerPoint</vt:lpstr>
      <vt:lpstr>Intestinum tenue</vt:lpstr>
      <vt:lpstr>Prezentace aplikace PowerPoint</vt:lpstr>
      <vt:lpstr>Prezentace aplikace PowerPoint</vt:lpstr>
      <vt:lpstr>Prezentace aplikace PowerPoint</vt:lpstr>
      <vt:lpstr>Stavba střevní stěny</vt:lpstr>
      <vt:lpstr>Intestinum crassum</vt:lpstr>
      <vt:lpstr>Prezentace aplikace PowerPoint</vt:lpstr>
      <vt:lpstr>Prezentace aplikace PowerPoint</vt:lpstr>
      <vt:lpstr>Prezentace aplikace PowerPoint</vt:lpstr>
      <vt:lpstr>Játra (hepar)</vt:lpstr>
      <vt:lpstr>Lalůček centrální vény  (lobulus venae centralis)</vt:lpstr>
      <vt:lpstr>Prezentace aplikace PowerPoint</vt:lpstr>
      <vt:lpstr>Prezentace aplikace PowerPoint</vt:lpstr>
      <vt:lpstr>Prezentace aplikace PowerPoint</vt:lpstr>
      <vt:lpstr>Játra – portální triáda</vt:lpstr>
      <vt:lpstr>Prezentace aplikace PowerPoint</vt:lpstr>
      <vt:lpstr>Žlučník</vt:lpstr>
      <vt:lpstr>Žlučník /vesica fellea/</vt:lpstr>
      <vt:lpstr>Prezentace aplikace PowerPoint</vt:lpstr>
      <vt:lpstr>Pankreas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Trávicí systém III</dc:title>
  <dc:creator>Ivana Baltasová</dc:creator>
  <cp:lastModifiedBy>Eva Mecová</cp:lastModifiedBy>
  <cp:revision>82</cp:revision>
  <dcterms:created xsi:type="dcterms:W3CDTF">2015-08-18T08:51:43Z</dcterms:created>
  <dcterms:modified xsi:type="dcterms:W3CDTF">2020-04-02T09:47:11Z</dcterms:modified>
</cp:coreProperties>
</file>