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1" r:id="rId3"/>
    <p:sldId id="292" r:id="rId4"/>
    <p:sldId id="279" r:id="rId5"/>
    <p:sldId id="307" r:id="rId6"/>
    <p:sldId id="288" r:id="rId7"/>
    <p:sldId id="259" r:id="rId8"/>
    <p:sldId id="293" r:id="rId9"/>
    <p:sldId id="281" r:id="rId10"/>
    <p:sldId id="296" r:id="rId11"/>
    <p:sldId id="297" r:id="rId12"/>
    <p:sldId id="298" r:id="rId13"/>
    <p:sldId id="299" r:id="rId14"/>
    <p:sldId id="282" r:id="rId15"/>
    <p:sldId id="301" r:id="rId16"/>
    <p:sldId id="289" r:id="rId17"/>
    <p:sldId id="300" r:id="rId18"/>
    <p:sldId id="295" r:id="rId19"/>
    <p:sldId id="308" r:id="rId20"/>
    <p:sldId id="309" r:id="rId21"/>
    <p:sldId id="260" r:id="rId22"/>
    <p:sldId id="311" r:id="rId23"/>
    <p:sldId id="319" r:id="rId24"/>
    <p:sldId id="302" r:id="rId25"/>
    <p:sldId id="310" r:id="rId26"/>
    <p:sldId id="263" r:id="rId27"/>
    <p:sldId id="303" r:id="rId28"/>
    <p:sldId id="304" r:id="rId29"/>
    <p:sldId id="264" r:id="rId30"/>
    <p:sldId id="313" r:id="rId31"/>
    <p:sldId id="314" r:id="rId32"/>
    <p:sldId id="312" r:id="rId33"/>
    <p:sldId id="315" r:id="rId34"/>
    <p:sldId id="265" r:id="rId35"/>
    <p:sldId id="267" r:id="rId36"/>
    <p:sldId id="317" r:id="rId37"/>
    <p:sldId id="271" r:id="rId38"/>
    <p:sldId id="318" r:id="rId39"/>
    <p:sldId id="274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D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6" autoAdjust="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07D66-9E25-46F0-B560-4882FECADBCA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B7DD5-14C4-46D3-B64B-2CF52ADD3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529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D6474F-7A21-4023-9E4C-6C19CF02992C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539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1FCE4C-8E3C-482D-ADA8-38B6876301DF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187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930347-2E16-4378-945E-3336283E9058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2954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7DD5-14C4-46D3-B64B-2CF52ADD3C9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15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12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4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097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C4AA2-26F9-467F-8BF5-D340D513AA2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5382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0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77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13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96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392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87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74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00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08E6-1B7D-4A42-B685-A9F205228656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2D818-EE5E-45B6-B710-5FD9B1D9A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7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image" Target="http://www.shef.ac.uk/uni/projects/mc/gawkgif/10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hp.med.unsw.edu.au/embryology/index.php?title=File:Apocrine_secretion_animation.gif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uggestkeyword.com/c2tpbiB0aGlubmluZw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ggestkeyword.com/c2tpbiB0aGlubmluZw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hp.med.unsw.edu.au/embryology/index.php?title=File:Merocrine_secretion_animation.gi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00913" y="980728"/>
            <a:ext cx="7772400" cy="1470025"/>
          </a:xfrm>
        </p:spPr>
        <p:txBody>
          <a:bodyPr/>
          <a:lstStyle/>
          <a:p>
            <a:pPr algn="l"/>
            <a:r>
              <a:rPr lang="cs-CZ" dirty="0"/>
              <a:t>KŮŽE A KOŽNÍ ADNEXA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00913" y="2348880"/>
            <a:ext cx="726128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cs-CZ" sz="2800" dirty="0">
                <a:sym typeface="Wingdings"/>
              </a:rPr>
              <a:t>Kůže          tenký typ</a:t>
            </a:r>
          </a:p>
          <a:p>
            <a:r>
              <a:rPr lang="cs-CZ" sz="2800" dirty="0">
                <a:sym typeface="Wingdings"/>
              </a:rPr>
              <a:t>                        tlustý typ</a:t>
            </a:r>
          </a:p>
          <a:p>
            <a:r>
              <a:rPr lang="cs-CZ" sz="2800" dirty="0">
                <a:sym typeface="Wingdings"/>
              </a:rPr>
              <a:t> </a:t>
            </a:r>
          </a:p>
          <a:p>
            <a:pPr marL="342900" indent="-342900">
              <a:buFont typeface="Wingdings"/>
              <a:buChar char="Ø"/>
            </a:pPr>
            <a:r>
              <a:rPr lang="cs-CZ" sz="2800" dirty="0">
                <a:sym typeface="Wingdings"/>
              </a:rPr>
              <a:t>Rohovějící adnexa         vlas (chlup)</a:t>
            </a:r>
          </a:p>
          <a:p>
            <a:r>
              <a:rPr lang="cs-CZ" sz="2800" dirty="0">
                <a:sym typeface="Wingdings"/>
              </a:rPr>
              <a:t>                                               nehet</a:t>
            </a:r>
          </a:p>
          <a:p>
            <a:endParaRPr lang="cs-CZ" sz="2800" dirty="0">
              <a:sym typeface="Wingdings"/>
            </a:endParaRPr>
          </a:p>
          <a:p>
            <a:pPr marL="342900" indent="-342900">
              <a:buFont typeface="Wingdings"/>
              <a:buChar char="Ø"/>
            </a:pPr>
            <a:r>
              <a:rPr lang="cs-CZ" sz="2800" dirty="0">
                <a:sym typeface="Wingdings"/>
              </a:rPr>
              <a:t>Nerohovějící adnexa        žlázy        malé potní</a:t>
            </a:r>
          </a:p>
          <a:p>
            <a:r>
              <a:rPr lang="cs-CZ" sz="2800" dirty="0">
                <a:sym typeface="Wingdings"/>
              </a:rPr>
              <a:t>                                                                   velké potní</a:t>
            </a:r>
          </a:p>
          <a:p>
            <a:r>
              <a:rPr lang="cs-CZ" sz="2800" dirty="0">
                <a:sym typeface="Wingdings"/>
              </a:rPr>
              <a:t>                                                                   mazové</a:t>
            </a:r>
          </a:p>
          <a:p>
            <a:r>
              <a:rPr lang="cs-CZ" sz="2800" dirty="0">
                <a:sym typeface="Wingdings"/>
              </a:rPr>
              <a:t>                                                                   mléčná  </a:t>
            </a:r>
            <a:endParaRPr lang="cs-CZ" sz="2800" dirty="0"/>
          </a:p>
        </p:txBody>
      </p:sp>
      <p:pic>
        <p:nvPicPr>
          <p:cNvPr id="7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6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/>
          <p:cNvCxnSpPr/>
          <p:nvPr/>
        </p:nvCxnSpPr>
        <p:spPr>
          <a:xfrm>
            <a:off x="1979712" y="2636912"/>
            <a:ext cx="5040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1979712" y="2636912"/>
            <a:ext cx="504056" cy="3339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3851920" y="3933056"/>
            <a:ext cx="5040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3851920" y="3940886"/>
            <a:ext cx="504056" cy="36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4103948" y="5193196"/>
            <a:ext cx="468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486265" y="5193196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473202" y="5193196"/>
            <a:ext cx="432048" cy="36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512736" y="5229200"/>
            <a:ext cx="432048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5481290" y="5229200"/>
            <a:ext cx="432048" cy="1008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611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100819"/>
              </p:ext>
            </p:extLst>
          </p:nvPr>
        </p:nvGraphicFramePr>
        <p:xfrm>
          <a:off x="2627784" y="2363672"/>
          <a:ext cx="3392488" cy="449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Rastrový obrázek" r:id="rId3" imgW="2657846" imgH="3524742" progId="Paint.Picture">
                  <p:embed/>
                </p:oleObj>
              </mc:Choice>
              <mc:Fallback>
                <p:oleObj name="Rastrový obrázek" r:id="rId3" imgW="2657846" imgH="352474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2363672"/>
                        <a:ext cx="3392488" cy="449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9" r="8225"/>
          <a:stretch/>
        </p:blipFill>
        <p:spPr>
          <a:xfrm>
            <a:off x="-36512" y="1556792"/>
            <a:ext cx="2664296" cy="524723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http://www.shef.ac.uk/uni/projects/mc/gawkgif/10.gif"/>
          <p:cNvPicPr>
            <a:picLocks noChangeAspect="1" noChangeArrowheads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0"/>
          <a:stretch/>
        </p:blipFill>
        <p:spPr>
          <a:xfrm>
            <a:off x="6020272" y="557212"/>
            <a:ext cx="3123728" cy="63007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80" y="-4382"/>
            <a:ext cx="2808312" cy="236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137003"/>
            <a:ext cx="381642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chemeClr val="tx2"/>
                </a:solidFill>
              </a:rPr>
              <a:t>vývodní oddíl</a:t>
            </a:r>
          </a:p>
          <a:p>
            <a:r>
              <a:rPr lang="cs-CZ" altLang="cs-CZ" sz="2800" b="1" dirty="0">
                <a:solidFill>
                  <a:schemeClr val="tx2"/>
                </a:solidFill>
              </a:rPr>
              <a:t> </a:t>
            </a:r>
            <a:r>
              <a:rPr lang="cs-CZ" altLang="cs-CZ" sz="2400" dirty="0"/>
              <a:t>vlastní vývod </a:t>
            </a:r>
          </a:p>
          <a:p>
            <a:r>
              <a:rPr lang="cs-CZ" altLang="cs-CZ" sz="2400" dirty="0"/>
              <a:t>+ </a:t>
            </a:r>
            <a:r>
              <a:rPr lang="cs-CZ" altLang="cs-CZ" sz="2400" dirty="0" err="1"/>
              <a:t>intraepidermální</a:t>
            </a:r>
            <a:r>
              <a:rPr lang="cs-CZ" altLang="cs-CZ" sz="2400" dirty="0"/>
              <a:t> chodbička</a:t>
            </a:r>
          </a:p>
        </p:txBody>
      </p:sp>
    </p:spTree>
    <p:extLst>
      <p:ext uri="{BB962C8B-B14F-4D97-AF65-F5344CB8AC3E}">
        <p14:creationId xmlns:p14="http://schemas.microsoft.com/office/powerpoint/2010/main" val="3009100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_000205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703263"/>
            <a:ext cx="8207375" cy="61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835696" y="0"/>
            <a:ext cx="4228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dirty="0" err="1"/>
              <a:t>Gll</a:t>
            </a:r>
            <a:r>
              <a:rPr lang="cs-CZ" altLang="cs-CZ" sz="3200" dirty="0"/>
              <a:t>. </a:t>
            </a:r>
            <a:r>
              <a:rPr lang="cs-CZ" altLang="cs-CZ" sz="3200" dirty="0" err="1"/>
              <a:t>sudoriferae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eccrinae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437504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5699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500" dirty="0" err="1"/>
              <a:t>Gll</a:t>
            </a:r>
            <a:r>
              <a:rPr lang="cs-CZ" altLang="cs-CZ" sz="3500" dirty="0"/>
              <a:t>. </a:t>
            </a:r>
            <a:r>
              <a:rPr lang="cs-CZ" altLang="cs-CZ" sz="3500" dirty="0" err="1"/>
              <a:t>sudoriferae</a:t>
            </a:r>
            <a:r>
              <a:rPr lang="cs-CZ" altLang="cs-CZ" sz="3500" dirty="0"/>
              <a:t> </a:t>
            </a:r>
            <a:r>
              <a:rPr lang="cs-CZ" altLang="cs-CZ" sz="3500" dirty="0" err="1"/>
              <a:t>eccrinae</a:t>
            </a:r>
            <a:endParaRPr lang="cs-CZ" altLang="cs-CZ" sz="3500" dirty="0"/>
          </a:p>
        </p:txBody>
      </p:sp>
      <p:pic>
        <p:nvPicPr>
          <p:cNvPr id="16387" name="Picture 6" descr="Image_000203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755650"/>
            <a:ext cx="8135938" cy="610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169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498475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sz="2800" dirty="0"/>
              <a:t>Kůže z bříška prstu- </a:t>
            </a:r>
            <a:r>
              <a:rPr lang="cs-CZ" altLang="cs-CZ" sz="2800" dirty="0" err="1"/>
              <a:t>gll</a:t>
            </a:r>
            <a:r>
              <a:rPr lang="cs-CZ" altLang="cs-CZ" sz="2800" dirty="0"/>
              <a:t>. </a:t>
            </a:r>
            <a:r>
              <a:rPr lang="cs-CZ" altLang="cs-CZ" sz="2800" dirty="0" err="1"/>
              <a:t>sudoriferae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eccrinae</a:t>
            </a:r>
            <a:endParaRPr lang="cs-CZ" altLang="cs-CZ" sz="2800" dirty="0"/>
          </a:p>
        </p:txBody>
      </p:sp>
      <p:pic>
        <p:nvPicPr>
          <p:cNvPr id="19459" name="Picture 3" descr="DERMIS%20AND%20EPIDERM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692150"/>
            <a:ext cx="6553200" cy="6154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83568" y="2276872"/>
            <a:ext cx="248376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dirty="0" err="1"/>
              <a:t>intraepidermální</a:t>
            </a:r>
            <a:r>
              <a:rPr lang="cs-CZ" altLang="cs-CZ" sz="2400" dirty="0"/>
              <a:t> chodbička</a:t>
            </a:r>
          </a:p>
        </p:txBody>
      </p:sp>
    </p:spTree>
    <p:extLst>
      <p:ext uri="{BB962C8B-B14F-4D97-AF65-F5344CB8AC3E}">
        <p14:creationId xmlns:p14="http://schemas.microsoft.com/office/powerpoint/2010/main" val="2951174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250824" y="260350"/>
            <a:ext cx="86416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800" b="1" dirty="0"/>
              <a:t>POTNÍ ŽLÁZY velké -</a:t>
            </a:r>
            <a:r>
              <a:rPr lang="cs-CZ" altLang="cs-CZ" dirty="0"/>
              <a:t> </a:t>
            </a:r>
            <a:r>
              <a:rPr lang="cs-CZ" altLang="cs-CZ" sz="2800" u="sng" dirty="0"/>
              <a:t>apokrinní (aromatické)</a:t>
            </a:r>
          </a:p>
        </p:txBody>
      </p:sp>
      <p:pic>
        <p:nvPicPr>
          <p:cNvPr id="30724" name="Picture 6" descr="apocrine sweat g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9" y="1577752"/>
            <a:ext cx="3368675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303213" y="5321300"/>
            <a:ext cx="34766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800" u="sng" dirty="0"/>
              <a:t>po pubertě</a:t>
            </a:r>
            <a:r>
              <a:rPr lang="cs-CZ" altLang="cs-CZ" sz="1800" b="1" dirty="0"/>
              <a:t> </a:t>
            </a:r>
            <a:r>
              <a:rPr lang="cs-CZ" altLang="cs-CZ" sz="1800" dirty="0"/>
              <a:t>doplňují </a:t>
            </a:r>
            <a:r>
              <a:rPr lang="cs-CZ" altLang="cs-CZ" sz="1800" b="1" dirty="0"/>
              <a:t>pot </a:t>
            </a:r>
          </a:p>
          <a:p>
            <a:pPr eaLnBrk="1" hangingPunct="1"/>
            <a:r>
              <a:rPr lang="cs-CZ" altLang="cs-CZ" sz="1800" dirty="0"/>
              <a:t>–feromony, tuk, steroidy;                                                                      </a:t>
            </a:r>
            <a:endParaRPr lang="cs-CZ" altLang="cs-CZ" sz="1800" u="sng" dirty="0"/>
          </a:p>
          <a:p>
            <a:pPr eaLnBrk="1" hangingPunct="1"/>
            <a:r>
              <a:rPr lang="cs-CZ" altLang="cs-CZ" sz="1800" u="sng" dirty="0"/>
              <a:t>vliv hormonů</a:t>
            </a:r>
          </a:p>
        </p:txBody>
      </p:sp>
      <p:pic>
        <p:nvPicPr>
          <p:cNvPr id="30727" name="Picture 9" descr="Apocrine secretion anima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07" y="1453822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t="978"/>
          <a:stretch/>
        </p:blipFill>
        <p:spPr>
          <a:xfrm>
            <a:off x="4286647" y="2924944"/>
            <a:ext cx="4857353" cy="3933056"/>
          </a:xfrm>
          <a:prstGeom prst="rect">
            <a:avLst/>
          </a:prstGeom>
        </p:spPr>
      </p:pic>
      <p:pic>
        <p:nvPicPr>
          <p:cNvPr id="7" name="Picture 9" descr="pilos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5463" y="758932"/>
            <a:ext cx="2268537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747530" y="836443"/>
            <a:ext cx="30578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dirty="0"/>
              <a:t>stočené tubulózní žlázky vázané výlučně na vlasové folikuly </a:t>
            </a:r>
          </a:p>
          <a:p>
            <a:endParaRPr lang="cs-CZ" altLang="cs-CZ" sz="1600" dirty="0"/>
          </a:p>
          <a:p>
            <a:r>
              <a:rPr lang="cs-CZ" altLang="cs-CZ" sz="2400" i="1" dirty="0"/>
              <a:t>výskyt</a:t>
            </a:r>
            <a:r>
              <a:rPr lang="cs-CZ" altLang="cs-CZ" sz="2400" dirty="0"/>
              <a:t> - pouze na </a:t>
            </a:r>
            <a:r>
              <a:rPr lang="cs-CZ" altLang="cs-CZ" sz="2400" dirty="0" err="1"/>
              <a:t>někt</a:t>
            </a:r>
            <a:r>
              <a:rPr lang="cs-CZ" altLang="cs-CZ" sz="2400" dirty="0"/>
              <a:t>. konkrétních místech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867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5699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500"/>
              <a:t>Gll. sudoriferae apocrinae</a:t>
            </a:r>
          </a:p>
        </p:txBody>
      </p:sp>
      <p:pic>
        <p:nvPicPr>
          <p:cNvPr id="21507" name="Picture 8" descr="Image_000209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739775"/>
            <a:ext cx="8135938" cy="610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00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81336" y="-653143"/>
            <a:ext cx="6309320" cy="8712968"/>
          </a:xfrm>
          <a:prstGeom prst="rect">
            <a:avLst/>
          </a:prstGeom>
        </p:spPr>
      </p:pic>
      <p:pic>
        <p:nvPicPr>
          <p:cNvPr id="3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7015" y="31221"/>
            <a:ext cx="8234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Kůže z </a:t>
            </a:r>
            <a:r>
              <a:rPr lang="cs-CZ" sz="2800" b="1" dirty="0" err="1"/>
              <a:t>axilly</a:t>
            </a:r>
            <a:r>
              <a:rPr lang="cs-CZ" sz="2800" b="1" dirty="0"/>
              <a:t> – velké potní žlázy </a:t>
            </a:r>
            <a:r>
              <a:rPr lang="cs-CZ" sz="2800" dirty="0"/>
              <a:t>(apokrinní, aromatické)</a:t>
            </a:r>
          </a:p>
        </p:txBody>
      </p:sp>
    </p:spTree>
    <p:extLst>
      <p:ext uri="{BB962C8B-B14F-4D97-AF65-F5344CB8AC3E}">
        <p14:creationId xmlns:p14="http://schemas.microsoft.com/office/powerpoint/2010/main" val="693295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507288" cy="858837"/>
          </a:xfrm>
        </p:spPr>
        <p:txBody>
          <a:bodyPr>
            <a:normAutofit/>
          </a:bodyPr>
          <a:lstStyle/>
          <a:p>
            <a:pPr algn="ctr"/>
            <a:r>
              <a:rPr lang="cs-CZ" altLang="cs-CZ" dirty="0"/>
              <a:t>Kůže z axily – </a:t>
            </a:r>
            <a:r>
              <a:rPr lang="cs-CZ" altLang="cs-CZ" sz="3200" dirty="0"/>
              <a:t>aromatické  potní žlázy</a:t>
            </a:r>
          </a:p>
        </p:txBody>
      </p:sp>
      <p:pic>
        <p:nvPicPr>
          <p:cNvPr id="2355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9190038" cy="5141912"/>
          </a:xfrm>
        </p:spPr>
      </p:pic>
    </p:spTree>
    <p:extLst>
      <p:ext uri="{BB962C8B-B14F-4D97-AF65-F5344CB8AC3E}">
        <p14:creationId xmlns:p14="http://schemas.microsoft.com/office/powerpoint/2010/main" val="3120315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543800" cy="981075"/>
          </a:xfrm>
        </p:spPr>
        <p:txBody>
          <a:bodyPr/>
          <a:lstStyle/>
          <a:p>
            <a:pPr algn="ctr" eaLnBrk="1" hangingPunct="1"/>
            <a:r>
              <a:rPr lang="cs-CZ" altLang="cs-CZ" dirty="0"/>
              <a:t>Mazové žlázy - </a:t>
            </a:r>
            <a:r>
              <a:rPr lang="cs-CZ" altLang="cs-CZ" dirty="0" err="1"/>
              <a:t>gll</a:t>
            </a:r>
            <a:r>
              <a:rPr lang="cs-CZ" altLang="cs-CZ" dirty="0"/>
              <a:t>. </a:t>
            </a:r>
            <a:r>
              <a:rPr lang="cs-CZ" altLang="cs-CZ" dirty="0" err="1"/>
              <a:t>sebaceae</a:t>
            </a:r>
            <a:endParaRPr lang="cs-CZ" altLang="cs-CZ" dirty="0"/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4033838" cy="57324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 kůži celého těla   /s výjimkou dlaní a chodidel/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vývody ústí zpravidla do </a:t>
            </a:r>
            <a:r>
              <a:rPr lang="cs-CZ" altLang="cs-CZ" sz="2400" dirty="0">
                <a:solidFill>
                  <a:schemeClr val="accent1"/>
                </a:solidFill>
              </a:rPr>
              <a:t>vlasových folikulů</a:t>
            </a:r>
            <a:r>
              <a:rPr lang="cs-CZ" altLang="cs-CZ" sz="2400" dirty="0"/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2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rozvětvené alveolární žlázky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tx2"/>
                </a:solidFill>
              </a:rPr>
              <a:t>sekreční oddíl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2000" dirty="0"/>
              <a:t>alveolus vyplněný buňkami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tx2"/>
                </a:solidFill>
              </a:rPr>
              <a:t>vývodní část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2000" dirty="0"/>
              <a:t>krátký, vystlaný vrstevnatým dlaždicovým epitelem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endParaRPr lang="cs-CZ" altLang="cs-CZ" sz="19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/>
              <a:t>holokrinní</a:t>
            </a:r>
            <a:r>
              <a:rPr lang="cs-CZ" altLang="cs-CZ" sz="2400" dirty="0"/>
              <a:t> sekrece</a:t>
            </a:r>
          </a:p>
        </p:txBody>
      </p:sp>
      <p:pic>
        <p:nvPicPr>
          <p:cNvPr id="13316" name="Picture 6" descr="sebaceous011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0238" y="981075"/>
            <a:ext cx="4495800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627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85812"/>
          </a:xfrm>
        </p:spPr>
        <p:txBody>
          <a:bodyPr/>
          <a:lstStyle/>
          <a:p>
            <a:r>
              <a:rPr lang="cs-CZ" altLang="cs-CZ" dirty="0"/>
              <a:t>Kůže s vlasy- </a:t>
            </a:r>
            <a:r>
              <a:rPr lang="cs-CZ" altLang="cs-CZ" dirty="0" err="1"/>
              <a:t>gll</a:t>
            </a:r>
            <a:r>
              <a:rPr lang="cs-CZ" altLang="cs-CZ" dirty="0"/>
              <a:t>. </a:t>
            </a:r>
            <a:r>
              <a:rPr lang="cs-CZ" altLang="cs-CZ" dirty="0" err="1"/>
              <a:t>sebaceae</a:t>
            </a:r>
            <a:endParaRPr lang="cs-CZ" altLang="cs-CZ" dirty="0"/>
          </a:p>
        </p:txBody>
      </p:sp>
      <p:pic>
        <p:nvPicPr>
          <p:cNvPr id="1229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9156700" cy="5124450"/>
          </a:xfrm>
        </p:spPr>
      </p:pic>
    </p:spTree>
    <p:extLst>
      <p:ext uri="{BB962C8B-B14F-4D97-AF65-F5344CB8AC3E}">
        <p14:creationId xmlns:p14="http://schemas.microsoft.com/office/powerpoint/2010/main" val="47458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961"/>
            <a:ext cx="8228160" cy="1144800"/>
          </a:xfrm>
          <a:ln/>
        </p:spPr>
        <p:txBody>
          <a:bodyPr vert="horz" lIns="91440" tIns="35202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/>
              <a:t>Stavba kůže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521"/>
            <a:ext cx="3297600" cy="4525920"/>
          </a:xfrm>
          <a:ln/>
        </p:spPr>
        <p:txBody>
          <a:bodyPr/>
          <a:lstStyle/>
          <a:p>
            <a:pPr marL="391686" indent="-293764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cs-CZ" altLang="cs-CZ" sz="2540"/>
              <a:t>Epidermis (pokožka)</a:t>
            </a:r>
          </a:p>
          <a:p>
            <a:pPr lvl="2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cs-CZ" altLang="cs-CZ" sz="1814"/>
              <a:t>ektoderm</a:t>
            </a:r>
          </a:p>
          <a:p>
            <a:pPr marL="391686" indent="-293764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cs-CZ" altLang="cs-CZ" sz="2540"/>
          </a:p>
          <a:p>
            <a:pPr marL="391686" indent="-293764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cs-CZ" altLang="cs-CZ" sz="2540"/>
              <a:t>Demis (škára, corium)</a:t>
            </a:r>
          </a:p>
          <a:p>
            <a:pPr lvl="2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cs-CZ" altLang="cs-CZ" sz="1814"/>
              <a:t>mezenchym dermatomů</a:t>
            </a:r>
          </a:p>
          <a:p>
            <a:pPr marL="391686" indent="-293764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cs-CZ" altLang="cs-CZ" sz="2540"/>
          </a:p>
          <a:p>
            <a:pPr marL="391686" indent="-293764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cs-CZ" altLang="cs-CZ" sz="2540"/>
              <a:t>Hypodermis (podkožní vazivo, tela subcutanea)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01" y="1143721"/>
            <a:ext cx="4407840" cy="53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593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58837"/>
          </a:xfrm>
        </p:spPr>
        <p:txBody>
          <a:bodyPr/>
          <a:lstStyle/>
          <a:p>
            <a:pPr algn="ctr"/>
            <a:r>
              <a:rPr lang="cs-CZ" altLang="cs-CZ" dirty="0" err="1"/>
              <a:t>Gll</a:t>
            </a:r>
            <a:r>
              <a:rPr lang="cs-CZ" altLang="cs-CZ" dirty="0"/>
              <a:t>. </a:t>
            </a:r>
            <a:r>
              <a:rPr lang="cs-CZ" altLang="cs-CZ" dirty="0" err="1"/>
              <a:t>Sebaceae</a:t>
            </a:r>
            <a:r>
              <a:rPr lang="cs-CZ" altLang="cs-CZ" dirty="0"/>
              <a:t>- detail</a:t>
            </a:r>
          </a:p>
        </p:txBody>
      </p:sp>
      <p:pic>
        <p:nvPicPr>
          <p:cNvPr id="14339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1341438"/>
            <a:ext cx="9136063" cy="5111750"/>
          </a:xfrm>
        </p:spPr>
      </p:pic>
    </p:spTree>
    <p:extLst>
      <p:ext uri="{BB962C8B-B14F-4D97-AF65-F5344CB8AC3E}">
        <p14:creationId xmlns:p14="http://schemas.microsoft.com/office/powerpoint/2010/main" val="1100725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Kůže - 25"/>
          <p:cNvPicPr>
            <a:picLocks noChangeAspect="1" noChangeArrowheads="1"/>
          </p:cNvPicPr>
          <p:nvPr/>
        </p:nvPicPr>
        <p:blipFill>
          <a:blip r:embed="rId2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06472"/>
            <a:ext cx="9001125" cy="635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87313" y="106363"/>
            <a:ext cx="22154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rgbClr val="000000"/>
                </a:solidFill>
              </a:rPr>
              <a:t>Mazová žláza (HEŠ)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2339975" y="476250"/>
            <a:ext cx="863600" cy="3168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2700338" y="1773238"/>
            <a:ext cx="2592387" cy="1368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 rot="4558633">
            <a:off x="490538" y="3989388"/>
            <a:ext cx="2036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vlasový folikul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 rot="16916228">
            <a:off x="5998349" y="2423861"/>
            <a:ext cx="2160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>
                <a:solidFill>
                  <a:srgbClr val="000000"/>
                </a:solidFill>
              </a:rPr>
              <a:t>m. </a:t>
            </a:r>
            <a:r>
              <a:rPr lang="cs-CZ" altLang="cs-CZ" b="1" dirty="0" err="1">
                <a:solidFill>
                  <a:srgbClr val="000000"/>
                </a:solidFill>
              </a:rPr>
              <a:t>arrector</a:t>
            </a:r>
            <a:r>
              <a:rPr lang="cs-CZ" altLang="cs-CZ" b="1" dirty="0">
                <a:solidFill>
                  <a:srgbClr val="000000"/>
                </a:solidFill>
              </a:rPr>
              <a:t> pili</a:t>
            </a:r>
          </a:p>
        </p:txBody>
      </p:sp>
    </p:spTree>
    <p:extLst>
      <p:ext uri="{BB962C8B-B14F-4D97-AF65-F5344CB8AC3E}">
        <p14:creationId xmlns:p14="http://schemas.microsoft.com/office/powerpoint/2010/main" val="2938037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829452"/>
            <a:r>
              <a:rPr lang="cs-CZ" altLang="cs-CZ" sz="4000" dirty="0">
                <a:solidFill>
                  <a:srgbClr val="C00000"/>
                </a:solidFill>
              </a:rPr>
              <a:t>Mléčná žláza (</a:t>
            </a:r>
            <a:r>
              <a:rPr lang="cs-CZ" altLang="cs-CZ" sz="4000" dirty="0" err="1">
                <a:solidFill>
                  <a:srgbClr val="C00000"/>
                </a:solidFill>
              </a:rPr>
              <a:t>Gl</a:t>
            </a:r>
            <a:r>
              <a:rPr lang="cs-CZ" altLang="cs-CZ" sz="4000" dirty="0">
                <a:solidFill>
                  <a:srgbClr val="C00000"/>
                </a:solidFill>
              </a:rPr>
              <a:t>. </a:t>
            </a:r>
            <a:r>
              <a:rPr lang="cs-CZ" altLang="cs-CZ" sz="4000" dirty="0" err="1">
                <a:solidFill>
                  <a:srgbClr val="C00000"/>
                </a:solidFill>
              </a:rPr>
              <a:t>mammae</a:t>
            </a:r>
            <a:r>
              <a:rPr lang="cs-CZ" altLang="cs-CZ" sz="40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79512" y="2204864"/>
            <a:ext cx="5616624" cy="302433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r>
              <a:rPr lang="cs-CZ" altLang="cs-CZ" sz="5000" dirty="0"/>
              <a:t>15 – 20 modifikovaných apokrinních potních žláz (</a:t>
            </a:r>
            <a:r>
              <a:rPr lang="cs-CZ" altLang="cs-CZ" sz="5000" dirty="0" err="1"/>
              <a:t>lobi</a:t>
            </a:r>
            <a:r>
              <a:rPr lang="cs-CZ" altLang="cs-CZ" sz="5000" dirty="0"/>
              <a:t> </a:t>
            </a:r>
            <a:r>
              <a:rPr lang="cs-CZ" altLang="cs-CZ" sz="5000" dirty="0" err="1"/>
              <a:t>mammae</a:t>
            </a:r>
            <a:r>
              <a:rPr lang="cs-CZ" altLang="cs-CZ" sz="5000" dirty="0"/>
              <a:t>) 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r>
              <a:rPr lang="cs-CZ" altLang="cs-CZ" sz="5000" dirty="0"/>
              <a:t>vlastní mléčná žláza + husté kol. vazivo = </a:t>
            </a:r>
            <a:r>
              <a:rPr lang="cs-CZ" altLang="cs-CZ" sz="5000" b="1" dirty="0"/>
              <a:t>corpus </a:t>
            </a:r>
            <a:r>
              <a:rPr lang="cs-CZ" altLang="cs-CZ" sz="5000" b="1" dirty="0" err="1"/>
              <a:t>mammae</a:t>
            </a:r>
            <a:r>
              <a:rPr lang="cs-CZ" altLang="cs-CZ" sz="5000" b="1" dirty="0"/>
              <a:t> 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r>
              <a:rPr lang="cs-CZ" altLang="cs-CZ" sz="5000" b="1" dirty="0"/>
              <a:t>           </a:t>
            </a:r>
            <a:r>
              <a:rPr lang="cs-CZ" altLang="cs-CZ" sz="5000" dirty="0"/>
              <a:t>+ </a:t>
            </a:r>
            <a:r>
              <a:rPr lang="cs-CZ" altLang="cs-CZ" sz="5000" b="1" dirty="0"/>
              <a:t>tuková tkáň a kůže</a:t>
            </a:r>
            <a:r>
              <a:rPr lang="cs-CZ" altLang="cs-CZ" sz="5000" dirty="0"/>
              <a:t> </a:t>
            </a:r>
            <a:r>
              <a:rPr lang="cs-CZ" altLang="cs-CZ" sz="7000" dirty="0">
                <a:solidFill>
                  <a:srgbClr val="FF0000"/>
                </a:solidFill>
              </a:rPr>
              <a:t>= </a:t>
            </a:r>
            <a:r>
              <a:rPr lang="cs-CZ" altLang="cs-CZ" sz="7000" b="1" dirty="0">
                <a:solidFill>
                  <a:srgbClr val="FF0000"/>
                </a:solidFill>
              </a:rPr>
              <a:t>prs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endParaRPr lang="cs-CZ" altLang="cs-CZ" sz="5100" dirty="0"/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cs-CZ" altLang="cs-CZ" sz="5100" b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cs-CZ" altLang="cs-CZ" sz="5100" b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cs-CZ" altLang="cs-CZ" sz="5100" b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endParaRPr lang="cs-CZ" altLang="cs-CZ" sz="5100" b="1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endParaRPr lang="cs-CZ" altLang="cs-CZ" sz="1814" dirty="0">
              <a:latin typeface="Times New Roman" panose="02020603050405020304" pitchFamily="18" charset="0"/>
            </a:endParaRPr>
          </a:p>
        </p:txBody>
      </p:sp>
      <p:pic>
        <p:nvPicPr>
          <p:cNvPr id="8" name="Picture 5" descr="glandula_mamm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70087"/>
            <a:ext cx="2951162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395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7295" y="4044417"/>
            <a:ext cx="4572000" cy="26591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chemeClr val="tx2"/>
                </a:solidFill>
              </a:rPr>
              <a:t>Sekreční oddíly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r>
              <a:rPr lang="cs-CZ" altLang="cs-CZ" sz="2400" dirty="0"/>
              <a:t>alveolární uspořádání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r>
              <a:rPr lang="cs-CZ" altLang="cs-CZ" sz="2400" dirty="0"/>
              <a:t>žlázový epitel – nízce kubický až cylindrický</a:t>
            </a:r>
          </a:p>
          <a:p>
            <a:pPr lvl="1">
              <a:spcBef>
                <a:spcPct val="20000"/>
              </a:spcBef>
              <a:spcAft>
                <a:spcPct val="0"/>
              </a:spcAft>
            </a:pPr>
            <a:endParaRPr lang="cs-CZ" altLang="cs-CZ" sz="5100" dirty="0"/>
          </a:p>
        </p:txBody>
      </p:sp>
      <p:pic>
        <p:nvPicPr>
          <p:cNvPr id="6" name="Picture 8" descr="Brea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r="4853"/>
          <a:stretch/>
        </p:blipFill>
        <p:spPr>
          <a:xfrm>
            <a:off x="1403648" y="731763"/>
            <a:ext cx="6732240" cy="33390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379897" y="3933056"/>
            <a:ext cx="4752528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chemeClr val="tx2"/>
                </a:solidFill>
              </a:rPr>
              <a:t>Vývody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lactiferi</a:t>
            </a:r>
            <a:r>
              <a:rPr lang="cs-CZ" altLang="cs-CZ" sz="2400" dirty="0"/>
              <a:t>(</a:t>
            </a:r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</a:rPr>
              <a:t>mlékovody</a:t>
            </a:r>
            <a:r>
              <a:rPr lang="cs-CZ" altLang="cs-CZ" sz="2400" dirty="0"/>
              <a:t>) </a:t>
            </a:r>
            <a:r>
              <a:rPr lang="cs-CZ" altLang="cs-CZ" sz="2400" dirty="0">
                <a:sym typeface="Symbol" panose="05050102010706020507" pitchFamily="18" charset="2"/>
              </a:rPr>
              <a:t></a:t>
            </a:r>
            <a:r>
              <a:rPr lang="cs-CZ" altLang="cs-CZ" sz="2400" dirty="0"/>
              <a:t> sinus </a:t>
            </a:r>
            <a:r>
              <a:rPr lang="cs-CZ" altLang="cs-CZ" sz="2400" dirty="0" err="1"/>
              <a:t>lactiferi</a:t>
            </a:r>
            <a:r>
              <a:rPr lang="cs-CZ" altLang="cs-CZ" sz="2400" dirty="0"/>
              <a:t> </a:t>
            </a:r>
            <a:r>
              <a:rPr lang="cs-CZ" altLang="cs-CZ" sz="2400" dirty="0">
                <a:sym typeface="Symbol" panose="05050102010706020507" pitchFamily="18" charset="2"/>
              </a:rPr>
              <a:t>– ústí otvůrky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pori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lactiferi</a:t>
            </a:r>
            <a:r>
              <a:rPr lang="cs-CZ" altLang="cs-CZ" sz="2400" dirty="0"/>
              <a:t>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cs-CZ" altLang="cs-CZ" sz="2400" dirty="0"/>
              <a:t>                 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r>
              <a:rPr lang="cs-CZ" altLang="cs-CZ" sz="2400" dirty="0"/>
              <a:t>kubický</a:t>
            </a:r>
            <a:r>
              <a:rPr lang="cs-CZ" altLang="cs-CZ" sz="2400" dirty="0">
                <a:sym typeface="Symbol" panose="05050102010706020507" pitchFamily="18" charset="2"/>
              </a:rPr>
              <a:t> </a:t>
            </a:r>
            <a:r>
              <a:rPr lang="cs-CZ" altLang="cs-CZ" sz="2400" dirty="0"/>
              <a:t> cylindrický </a:t>
            </a:r>
            <a:r>
              <a:rPr lang="cs-CZ" altLang="cs-CZ" sz="2400" dirty="0">
                <a:sym typeface="Symbol" panose="05050102010706020507" pitchFamily="18" charset="2"/>
              </a:rPr>
              <a:t></a:t>
            </a:r>
            <a:r>
              <a:rPr lang="cs-CZ" altLang="cs-CZ" sz="2400" dirty="0"/>
              <a:t> 2vrstevný cylindrický </a:t>
            </a:r>
            <a:r>
              <a:rPr lang="cs-CZ" altLang="cs-CZ" sz="2400" dirty="0">
                <a:sym typeface="Symbol" panose="05050102010706020507" pitchFamily="18" charset="2"/>
              </a:rPr>
              <a:t></a:t>
            </a:r>
            <a:r>
              <a:rPr lang="cs-CZ" altLang="cs-CZ" sz="2400" dirty="0"/>
              <a:t> vrstevnatý dlaždicový)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71800" y="321709"/>
            <a:ext cx="5362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600" dirty="0"/>
              <a:t>Mléčná žláza (</a:t>
            </a:r>
            <a:r>
              <a:rPr lang="cs-CZ" altLang="cs-CZ" sz="3600" dirty="0" err="1"/>
              <a:t>Gl</a:t>
            </a:r>
            <a:r>
              <a:rPr lang="cs-CZ" altLang="cs-CZ" sz="3600" dirty="0"/>
              <a:t>. </a:t>
            </a:r>
            <a:r>
              <a:rPr lang="cs-CZ" altLang="cs-CZ" sz="3600" dirty="0" err="1"/>
              <a:t>mammae</a:t>
            </a:r>
            <a:r>
              <a:rPr lang="cs-CZ" altLang="cs-CZ" sz="3600" dirty="0"/>
              <a:t>)</a:t>
            </a:r>
            <a:endParaRPr lang="cs-CZ" sz="3600" dirty="0"/>
          </a:p>
        </p:txBody>
      </p:sp>
      <p:sp>
        <p:nvSpPr>
          <p:cNvPr id="9" name="Obdélník 8"/>
          <p:cNvSpPr/>
          <p:nvPr/>
        </p:nvSpPr>
        <p:spPr>
          <a:xfrm>
            <a:off x="3563888" y="2636912"/>
            <a:ext cx="1470915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cs-CZ" altLang="cs-CZ" dirty="0"/>
              <a:t>sinus </a:t>
            </a:r>
            <a:r>
              <a:rPr lang="cs-CZ" altLang="cs-CZ" dirty="0" err="1"/>
              <a:t>lactiferi</a:t>
            </a:r>
            <a:r>
              <a:rPr lang="cs-CZ" altLang="cs-CZ" dirty="0"/>
              <a:t> </a:t>
            </a:r>
            <a:endParaRPr lang="cs-CZ" dirty="0"/>
          </a:p>
        </p:txBody>
      </p:sp>
      <p:cxnSp>
        <p:nvCxnSpPr>
          <p:cNvPr id="11" name="Přímá spojnice se šipkou 10"/>
          <p:cNvCxnSpPr/>
          <p:nvPr/>
        </p:nvCxnSpPr>
        <p:spPr>
          <a:xfrm flipH="1" flipV="1">
            <a:off x="3059832" y="2689133"/>
            <a:ext cx="504056" cy="13244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 flipV="1">
            <a:off x="3059832" y="2504467"/>
            <a:ext cx="504056" cy="18466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663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chemeClr val="tx2"/>
                </a:solidFill>
              </a:rPr>
              <a:t>Mamma</a:t>
            </a:r>
            <a:r>
              <a:rPr lang="cs-CZ" altLang="cs-CZ" dirty="0">
                <a:solidFill>
                  <a:schemeClr val="tx2"/>
                </a:solidFill>
              </a:rPr>
              <a:t> non </a:t>
            </a:r>
            <a:r>
              <a:rPr lang="cs-CZ" altLang="cs-CZ" dirty="0" err="1">
                <a:solidFill>
                  <a:schemeClr val="tx2"/>
                </a:solidFill>
              </a:rPr>
              <a:t>lactans</a:t>
            </a:r>
            <a:endParaRPr lang="cs-CZ" altLang="cs-CZ" dirty="0">
              <a:solidFill>
                <a:schemeClr val="tx2"/>
              </a:solidFill>
            </a:endParaRPr>
          </a:p>
        </p:txBody>
      </p:sp>
      <p:pic>
        <p:nvPicPr>
          <p:cNvPr id="52228" name="Picture 4" descr="image0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521" y="1600201"/>
            <a:ext cx="2779200" cy="470304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1" name="Picture 7" descr="Image_000225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2801" y="2122920"/>
            <a:ext cx="5090400" cy="38188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3526561" y="1339560"/>
            <a:ext cx="54806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dirty="0"/>
              <a:t>převaha hustého vaziva s ložisky tukové tkáně + </a:t>
            </a: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lactiferi</a:t>
            </a:r>
            <a:r>
              <a:rPr lang="cs-CZ" altLang="cs-CZ" sz="2400" dirty="0"/>
              <a:t>(mlékovody)</a:t>
            </a:r>
          </a:p>
        </p:txBody>
      </p:sp>
    </p:spTree>
    <p:extLst>
      <p:ext uri="{BB962C8B-B14F-4D97-AF65-F5344CB8AC3E}">
        <p14:creationId xmlns:p14="http://schemas.microsoft.com/office/powerpoint/2010/main" val="4064600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42937"/>
          </a:xfrm>
        </p:spPr>
        <p:txBody>
          <a:bodyPr/>
          <a:lstStyle/>
          <a:p>
            <a:pPr eaLnBrk="1" hangingPunct="1"/>
            <a:r>
              <a:rPr lang="cs-CZ" altLang="cs-CZ" sz="3500"/>
              <a:t>Mamma non lactans</a:t>
            </a:r>
          </a:p>
        </p:txBody>
      </p:sp>
      <p:pic>
        <p:nvPicPr>
          <p:cNvPr id="37891" name="Picture 6" descr="img000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739775"/>
            <a:ext cx="8135938" cy="610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804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Kůže - 29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48680"/>
            <a:ext cx="9001125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3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231775" y="106363"/>
            <a:ext cx="3786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000000"/>
                </a:solidFill>
              </a:rPr>
              <a:t>Mamma non lactans (HE)</a:t>
            </a:r>
          </a:p>
        </p:txBody>
      </p:sp>
    </p:spTree>
    <p:extLst>
      <p:ext uri="{BB962C8B-B14F-4D97-AF65-F5344CB8AC3E}">
        <p14:creationId xmlns:p14="http://schemas.microsoft.com/office/powerpoint/2010/main" val="3164792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6" y="-129598"/>
            <a:ext cx="8229600" cy="1143000"/>
          </a:xfrm>
        </p:spPr>
        <p:txBody>
          <a:bodyPr/>
          <a:lstStyle/>
          <a:p>
            <a:r>
              <a:rPr lang="cs-CZ" altLang="cs-CZ" dirty="0" err="1">
                <a:solidFill>
                  <a:schemeClr val="tx2"/>
                </a:solidFill>
              </a:rPr>
              <a:t>Mamma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err="1">
                <a:solidFill>
                  <a:schemeClr val="tx2"/>
                </a:solidFill>
              </a:rPr>
              <a:t>lactans</a:t>
            </a:r>
            <a:endParaRPr lang="cs-CZ" altLang="cs-CZ" dirty="0">
              <a:solidFill>
                <a:schemeClr val="tx2"/>
              </a:solidFill>
            </a:endParaRPr>
          </a:p>
        </p:txBody>
      </p:sp>
      <p:pic>
        <p:nvPicPr>
          <p:cNvPr id="72708" name="Picture 4" descr="image0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721" y="1860841"/>
            <a:ext cx="2613600" cy="47548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10" name="Picture 6" descr="mag20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2641" y="1598760"/>
            <a:ext cx="3944160" cy="52588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107504" y="692696"/>
            <a:ext cx="8752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/>
              <a:t>Diferenciace</a:t>
            </a:r>
            <a:r>
              <a:rPr lang="cs-CZ" altLang="cs-CZ" sz="2000" dirty="0"/>
              <a:t>:  během těhotenství pod vlivem hormonů (estrogenů a progesteronu, prolaktin a placentární </a:t>
            </a:r>
            <a:r>
              <a:rPr lang="cs-CZ" altLang="cs-CZ" sz="2000" dirty="0" err="1"/>
              <a:t>laktogen</a:t>
            </a:r>
            <a:r>
              <a:rPr lang="cs-CZ" altLang="cs-CZ" sz="2000" dirty="0"/>
              <a:t>)</a:t>
            </a:r>
          </a:p>
          <a:p>
            <a:r>
              <a:rPr lang="cs-CZ" altLang="cs-CZ" sz="2000" b="1" dirty="0"/>
              <a:t>Laktace</a:t>
            </a:r>
            <a:r>
              <a:rPr lang="cs-CZ" altLang="cs-CZ" sz="2000" dirty="0"/>
              <a:t>:  </a:t>
            </a:r>
            <a:r>
              <a:rPr lang="cs-CZ" altLang="cs-CZ" sz="2000" u="sng" dirty="0"/>
              <a:t>prolaktin</a:t>
            </a:r>
          </a:p>
        </p:txBody>
      </p:sp>
    </p:spTree>
    <p:extLst>
      <p:ext uri="{BB962C8B-B14F-4D97-AF65-F5344CB8AC3E}">
        <p14:creationId xmlns:p14="http://schemas.microsoft.com/office/powerpoint/2010/main" val="2887566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chemeClr val="tx2"/>
                </a:solidFill>
              </a:rPr>
              <a:t>Mamma lactans</a:t>
            </a:r>
          </a:p>
        </p:txBody>
      </p:sp>
      <p:pic>
        <p:nvPicPr>
          <p:cNvPr id="75780" name="Picture 4" descr="Image_000218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561" y="1175401"/>
            <a:ext cx="7575840" cy="568224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633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Kůže - 31"/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48680"/>
            <a:ext cx="9001125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87313" y="151805"/>
            <a:ext cx="3162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solidFill>
                  <a:srgbClr val="000000"/>
                </a:solidFill>
              </a:rPr>
              <a:t>Mamma</a:t>
            </a:r>
            <a:r>
              <a:rPr lang="cs-CZ" altLang="cs-CZ" sz="2000" b="1" dirty="0">
                <a:solidFill>
                  <a:srgbClr val="000000"/>
                </a:solidFill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</a:rPr>
              <a:t>lactans</a:t>
            </a:r>
            <a:r>
              <a:rPr lang="cs-CZ" altLang="cs-CZ" sz="2000" b="1" dirty="0">
                <a:solidFill>
                  <a:srgbClr val="000000"/>
                </a:solidFill>
              </a:rPr>
              <a:t> (HE)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58611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0" y="1197001"/>
            <a:ext cx="4170240" cy="54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35"/>
              </a:spcBef>
            </a:pPr>
            <a:r>
              <a:rPr lang="cs-CZ" altLang="cs-CZ" sz="2540"/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1001"/>
            <a:ext cx="4356000" cy="659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1" y="333001"/>
            <a:ext cx="4428000" cy="652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" y="189001"/>
            <a:ext cx="9144000" cy="4626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buSzPct val="45000"/>
              <a:buFont typeface="Wingdings" panose="05000000000000000000" pitchFamily="2" charset="2"/>
              <a:buNone/>
            </a:pPr>
            <a:r>
              <a:rPr lang="cs-CZ" altLang="cs-CZ" sz="2449"/>
              <a:t> Kůže tenkého typu 			Kůže tlustého typu</a:t>
            </a:r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8172001" y="3285001"/>
            <a:ext cx="972000" cy="649440"/>
          </a:xfrm>
          <a:prstGeom prst="ellipse">
            <a:avLst/>
          </a:prstGeom>
          <a:noFill/>
          <a:ln w="5724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33"/>
          </a:p>
        </p:txBody>
      </p:sp>
    </p:spTree>
    <p:extLst>
      <p:ext uri="{BB962C8B-B14F-4D97-AF65-F5344CB8AC3E}">
        <p14:creationId xmlns:p14="http://schemas.microsoft.com/office/powerpoint/2010/main" val="3345209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hair_root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/>
        </p:blipFill>
        <p:spPr>
          <a:xfrm>
            <a:off x="4391472" y="2454480"/>
            <a:ext cx="4752528" cy="440352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44521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00FF"/>
                </a:solidFill>
              </a:rPr>
              <a:t>Vlas (chlup) = </a:t>
            </a:r>
            <a:r>
              <a:rPr lang="cs-CZ" altLang="cs-CZ" sz="4000" b="1" dirty="0" err="1">
                <a:solidFill>
                  <a:srgbClr val="0000FF"/>
                </a:solidFill>
              </a:rPr>
              <a:t>pillus</a:t>
            </a:r>
            <a:endParaRPr lang="cs-CZ" altLang="cs-CZ" sz="4000" b="1" dirty="0">
              <a:solidFill>
                <a:srgbClr val="0000FF"/>
              </a:solidFill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966759"/>
            <a:ext cx="6707808" cy="516096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r>
              <a:rPr lang="cs-CZ" altLang="cs-CZ" sz="2800" b="1" dirty="0">
                <a:solidFill>
                  <a:srgbClr val="00B0F0"/>
                </a:solidFill>
              </a:rPr>
              <a:t>volná část vlasu </a:t>
            </a:r>
            <a:r>
              <a:rPr lang="cs-CZ" altLang="cs-CZ" sz="2800" b="1" dirty="0"/>
              <a:t>+ kořen (</a:t>
            </a:r>
            <a:r>
              <a:rPr lang="cs-CZ" altLang="cs-CZ" sz="2800" b="1" dirty="0" err="1"/>
              <a:t>scapus</a:t>
            </a:r>
            <a:r>
              <a:rPr lang="cs-CZ" altLang="cs-CZ" sz="2800" b="1" dirty="0"/>
              <a:t> et radix)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r>
              <a:rPr lang="cs-CZ" altLang="cs-CZ" sz="2000" dirty="0">
                <a:solidFill>
                  <a:srgbClr val="00B0F0"/>
                </a:solidFill>
              </a:rPr>
              <a:t>dřeň (</a:t>
            </a:r>
            <a:r>
              <a:rPr lang="cs-CZ" altLang="cs-CZ" sz="2000" dirty="0" err="1">
                <a:solidFill>
                  <a:srgbClr val="00B0F0"/>
                </a:solidFill>
              </a:rPr>
              <a:t>medulla</a:t>
            </a:r>
            <a:r>
              <a:rPr lang="cs-CZ" altLang="cs-CZ" sz="2000" dirty="0">
                <a:solidFill>
                  <a:srgbClr val="00B0F0"/>
                </a:solidFill>
              </a:rPr>
              <a:t>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r>
              <a:rPr lang="cs-CZ" altLang="cs-CZ" sz="2000" dirty="0">
                <a:solidFill>
                  <a:srgbClr val="00B0F0"/>
                </a:solidFill>
              </a:rPr>
              <a:t>kůra  (</a:t>
            </a:r>
            <a:r>
              <a:rPr lang="cs-CZ" altLang="cs-CZ" sz="2000" dirty="0" err="1">
                <a:solidFill>
                  <a:srgbClr val="00B0F0"/>
                </a:solidFill>
              </a:rPr>
              <a:t>cortex</a:t>
            </a:r>
            <a:r>
              <a:rPr lang="cs-CZ" altLang="cs-CZ" sz="2000" dirty="0">
                <a:solidFill>
                  <a:srgbClr val="00B0F0"/>
                </a:solidFill>
              </a:rPr>
              <a:t>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r>
              <a:rPr lang="cs-CZ" altLang="cs-CZ" sz="2000" dirty="0">
                <a:solidFill>
                  <a:srgbClr val="00B0F0"/>
                </a:solidFill>
              </a:rPr>
              <a:t>kutikula vlasu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endParaRPr lang="cs-CZ" altLang="cs-CZ" sz="2000" b="1" dirty="0"/>
          </a:p>
          <a:p>
            <a:pPr marL="457200" lvl="1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cs-CZ" altLang="cs-CZ" sz="1814" b="1" dirty="0"/>
          </a:p>
          <a:p>
            <a:pPr marL="457200" lvl="1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  <a:t>vlasový váček= </a:t>
            </a:r>
            <a:r>
              <a:rPr lang="cs-CZ" altLang="cs-CZ" b="1" dirty="0" err="1">
                <a:solidFill>
                  <a:schemeClr val="accent1">
                    <a:lumMod val="50000"/>
                  </a:schemeClr>
                </a:solidFill>
              </a:rPr>
              <a:t>folliculus</a:t>
            </a:r>
            <a: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  <a:t> pili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r>
              <a:rPr lang="cs-CZ" altLang="cs-CZ" sz="2400" b="1" dirty="0">
                <a:solidFill>
                  <a:schemeClr val="tx2"/>
                </a:solidFill>
              </a:rPr>
              <a:t>epitelová pochva</a:t>
            </a:r>
            <a:r>
              <a:rPr lang="cs-CZ" altLang="cs-CZ" sz="2400" dirty="0"/>
              <a:t>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endParaRPr lang="cs-CZ" altLang="cs-CZ" sz="2400" dirty="0"/>
          </a:p>
          <a:p>
            <a:pPr marL="457200" lvl="1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cs-CZ" altLang="cs-CZ" sz="2400" dirty="0"/>
              <a:t>    zevní              vnitřní</a:t>
            </a:r>
          </a:p>
          <a:p>
            <a:pPr marL="457200" lvl="1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cs-CZ" altLang="cs-CZ" sz="2400" dirty="0"/>
              <a:t>                               </a:t>
            </a:r>
            <a:r>
              <a:rPr lang="cs-CZ" altLang="cs-CZ" sz="2400" dirty="0">
                <a:solidFill>
                  <a:schemeClr val="accent2"/>
                </a:solidFill>
              </a:rPr>
              <a:t>kutikula pochvy</a:t>
            </a:r>
          </a:p>
          <a:p>
            <a:pPr marL="457200" lvl="1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cs-CZ" altLang="cs-CZ" sz="2400" dirty="0"/>
          </a:p>
          <a:p>
            <a:pPr lvl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r>
              <a:rPr lang="cs-CZ" altLang="cs-CZ" sz="2400" b="1" dirty="0">
                <a:solidFill>
                  <a:schemeClr val="tx2"/>
                </a:solidFill>
              </a:rPr>
              <a:t>vazivová pochva</a:t>
            </a:r>
            <a:r>
              <a:rPr lang="cs-CZ" altLang="cs-CZ" sz="2400" dirty="0"/>
              <a:t> 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endParaRPr lang="cs-CZ" altLang="cs-CZ" dirty="0"/>
          </a:p>
        </p:txBody>
      </p:sp>
      <p:sp>
        <p:nvSpPr>
          <p:cNvPr id="2" name="Obdélník 1"/>
          <p:cNvSpPr/>
          <p:nvPr/>
        </p:nvSpPr>
        <p:spPr>
          <a:xfrm>
            <a:off x="2555776" y="1369815"/>
            <a:ext cx="6192688" cy="1205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r>
              <a:rPr lang="cs-CZ" altLang="cs-CZ" sz="2000" dirty="0"/>
              <a:t> </a:t>
            </a:r>
            <a:r>
              <a:rPr lang="cs-CZ" altLang="cs-CZ" sz="2000" b="1" dirty="0"/>
              <a:t>vlasová cibulka </a:t>
            </a:r>
            <a:r>
              <a:rPr lang="cs-CZ" altLang="cs-CZ" sz="2000" dirty="0"/>
              <a:t>=</a:t>
            </a:r>
            <a:r>
              <a:rPr lang="cs-CZ" altLang="cs-CZ" sz="2000" b="1" dirty="0"/>
              <a:t> </a:t>
            </a:r>
            <a:r>
              <a:rPr lang="cs-CZ" altLang="cs-CZ" sz="2000" dirty="0"/>
              <a:t>bulbus pili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r>
              <a:rPr lang="cs-CZ" altLang="cs-CZ" sz="2000" dirty="0"/>
              <a:t> </a:t>
            </a:r>
            <a:r>
              <a:rPr lang="cs-CZ" altLang="cs-CZ" sz="2000" b="1" dirty="0"/>
              <a:t>vlasová papila =  </a:t>
            </a:r>
            <a:r>
              <a:rPr lang="cs-CZ" altLang="cs-CZ" sz="2000" dirty="0" err="1"/>
              <a:t>papilla</a:t>
            </a:r>
            <a:r>
              <a:rPr lang="cs-CZ" altLang="cs-CZ" sz="2000" dirty="0"/>
              <a:t> pili </a:t>
            </a:r>
            <a:r>
              <a:rPr lang="cs-CZ" altLang="cs-CZ" sz="2000" b="1" dirty="0"/>
              <a:t>-</a:t>
            </a:r>
            <a:r>
              <a:rPr lang="cs-CZ" altLang="cs-CZ" sz="2000" dirty="0"/>
              <a:t> vazivo + cévy + nervy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</a:pPr>
            <a:endParaRPr lang="cs-CZ" altLang="cs-CZ" sz="2000" dirty="0"/>
          </a:p>
          <a:p>
            <a:pPr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sz="1633" b="1" dirty="0"/>
              <a:t>        </a:t>
            </a:r>
            <a:endParaRPr lang="cs-CZ" altLang="cs-CZ" sz="1814" b="1" dirty="0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2393504" y="3645024"/>
            <a:ext cx="504056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1547664" y="3645024"/>
            <a:ext cx="465618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6588224" y="5778171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/>
              <a:t>bulbus pili</a:t>
            </a:r>
          </a:p>
        </p:txBody>
      </p:sp>
      <p:sp>
        <p:nvSpPr>
          <p:cNvPr id="5" name="Plus 4"/>
          <p:cNvSpPr/>
          <p:nvPr/>
        </p:nvSpPr>
        <p:spPr>
          <a:xfrm>
            <a:off x="2693389" y="1972512"/>
            <a:ext cx="936000" cy="87817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506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85" y="51667"/>
            <a:ext cx="5904136" cy="678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13354" y="386210"/>
            <a:ext cx="321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u="sng" dirty="0"/>
              <a:t>Vlas – </a:t>
            </a:r>
            <a:r>
              <a:rPr lang="cs-CZ" sz="3600" b="1" u="sng" dirty="0" err="1"/>
              <a:t>Pilus</a:t>
            </a:r>
            <a:r>
              <a:rPr lang="cs-CZ" sz="3600" b="1" u="sng" dirty="0"/>
              <a:t> (lat)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499992" y="548680"/>
            <a:ext cx="62549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600" b="1" dirty="0"/>
              <a:t>2     1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99992" y="175329"/>
            <a:ext cx="3127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3</a:t>
            </a:r>
          </a:p>
        </p:txBody>
      </p:sp>
      <p:sp>
        <p:nvSpPr>
          <p:cNvPr id="5" name="Obdélník 4"/>
          <p:cNvSpPr/>
          <p:nvPr/>
        </p:nvSpPr>
        <p:spPr>
          <a:xfrm>
            <a:off x="4427984" y="260648"/>
            <a:ext cx="7200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688031" y="540256"/>
            <a:ext cx="2520280" cy="612475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endParaRPr lang="cs-CZ" sz="1400" dirty="0"/>
          </a:p>
          <a:p>
            <a:r>
              <a:rPr lang="cs-CZ" sz="1400" dirty="0"/>
              <a:t>vazivová pochva (</a:t>
            </a:r>
            <a:r>
              <a:rPr lang="cs-CZ" sz="1400" b="1" dirty="0"/>
              <a:t>1</a:t>
            </a:r>
            <a:r>
              <a:rPr lang="cs-CZ" sz="1400" dirty="0"/>
              <a:t>)</a:t>
            </a:r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vnější epitelová pochva (</a:t>
            </a:r>
            <a:r>
              <a:rPr lang="cs-CZ" sz="1400" b="1" dirty="0"/>
              <a:t>2</a:t>
            </a:r>
            <a:r>
              <a:rPr lang="cs-CZ" sz="1400" dirty="0"/>
              <a:t>)</a:t>
            </a:r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 err="1"/>
              <a:t>Henle</a:t>
            </a:r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Huxley</a:t>
            </a:r>
          </a:p>
          <a:p>
            <a:endParaRPr lang="cs-CZ" sz="1400" dirty="0"/>
          </a:p>
          <a:p>
            <a:r>
              <a:rPr lang="cs-CZ" sz="1400" b="1" dirty="0">
                <a:solidFill>
                  <a:srgbClr val="339933"/>
                </a:solidFill>
              </a:rPr>
              <a:t>kutikula</a:t>
            </a:r>
          </a:p>
          <a:p>
            <a:r>
              <a:rPr lang="cs-CZ" sz="1400" b="1" dirty="0">
                <a:solidFill>
                  <a:srgbClr val="339933"/>
                </a:solidFill>
              </a:rPr>
              <a:t>pochvy</a:t>
            </a:r>
            <a:r>
              <a:rPr lang="cs-CZ" sz="1400" dirty="0"/>
              <a:t> </a:t>
            </a:r>
          </a:p>
          <a:p>
            <a:endParaRPr lang="cs-CZ" sz="1400" dirty="0"/>
          </a:p>
          <a:p>
            <a:r>
              <a:rPr lang="cs-CZ" sz="1400" b="1" dirty="0">
                <a:solidFill>
                  <a:srgbClr val="FF0000"/>
                </a:solidFill>
              </a:rPr>
              <a:t>kutikula</a:t>
            </a:r>
          </a:p>
          <a:p>
            <a:r>
              <a:rPr lang="cs-CZ" sz="1400" b="1" dirty="0">
                <a:solidFill>
                  <a:srgbClr val="FF0000"/>
                </a:solidFill>
              </a:rPr>
              <a:t>vlasu</a:t>
            </a:r>
            <a:r>
              <a:rPr lang="cs-CZ" sz="1400" dirty="0"/>
              <a:t> </a:t>
            </a:r>
          </a:p>
          <a:p>
            <a:endParaRPr lang="cs-CZ" sz="1400" dirty="0"/>
          </a:p>
          <a:p>
            <a:r>
              <a:rPr lang="cs-CZ" sz="1400" dirty="0"/>
              <a:t>kůra</a:t>
            </a:r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dřeň</a:t>
            </a:r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vazivová papila </a:t>
            </a:r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kapiláry krevní      </a:t>
            </a:r>
          </a:p>
        </p:txBody>
      </p:sp>
      <p:sp>
        <p:nvSpPr>
          <p:cNvPr id="7" name="Pravá složená závorka 6"/>
          <p:cNvSpPr/>
          <p:nvPr/>
        </p:nvSpPr>
        <p:spPr>
          <a:xfrm>
            <a:off x="6372200" y="2132856"/>
            <a:ext cx="360040" cy="14782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Pravá složená závorka 9"/>
          <p:cNvSpPr/>
          <p:nvPr/>
        </p:nvSpPr>
        <p:spPr>
          <a:xfrm>
            <a:off x="6374095" y="3763457"/>
            <a:ext cx="360040" cy="14782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580112" y="717957"/>
            <a:ext cx="72008" cy="33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734135" y="2726053"/>
            <a:ext cx="21807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vnitřní epitelová pochva (</a:t>
            </a:r>
            <a:r>
              <a:rPr lang="cs-CZ" sz="1400" b="1" dirty="0"/>
              <a:t>3</a:t>
            </a:r>
            <a:r>
              <a:rPr lang="cs-CZ" sz="1400" dirty="0"/>
              <a:t>)</a:t>
            </a:r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endParaRPr lang="cs-CZ" sz="800" dirty="0"/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vlas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33690" y="6295904"/>
            <a:ext cx="115377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dirty="0"/>
              <a:t>     melanocyt</a:t>
            </a:r>
          </a:p>
          <a:p>
            <a:endParaRPr lang="cs-CZ" sz="1400" dirty="0"/>
          </a:p>
        </p:txBody>
      </p:sp>
      <p:sp>
        <p:nvSpPr>
          <p:cNvPr id="12" name="Obdélník 11"/>
          <p:cNvSpPr/>
          <p:nvPr/>
        </p:nvSpPr>
        <p:spPr>
          <a:xfrm>
            <a:off x="7162206" y="4178193"/>
            <a:ext cx="21644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- </a:t>
            </a:r>
            <a:r>
              <a:rPr lang="cs-CZ" sz="2800" dirty="0"/>
              <a:t>je umístěn ve </a:t>
            </a:r>
            <a:r>
              <a:rPr lang="cs-CZ" sz="2800" dirty="0">
                <a:solidFill>
                  <a:srgbClr val="1D9EFF"/>
                </a:solidFill>
              </a:rPr>
              <a:t>vlasovém (chlupovém) folikulu</a:t>
            </a:r>
          </a:p>
        </p:txBody>
      </p:sp>
      <p:sp>
        <p:nvSpPr>
          <p:cNvPr id="13" name="Ovál 12"/>
          <p:cNvSpPr/>
          <p:nvPr/>
        </p:nvSpPr>
        <p:spPr>
          <a:xfrm rot="2095102">
            <a:off x="5459573" y="559393"/>
            <a:ext cx="3744416" cy="2462638"/>
          </a:xfrm>
          <a:prstGeom prst="ellipse">
            <a:avLst/>
          </a:prstGeom>
          <a:noFill/>
          <a:ln w="38100">
            <a:solidFill>
              <a:srgbClr val="1D9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 flipV="1">
            <a:off x="4499992" y="3212976"/>
            <a:ext cx="953844" cy="72008"/>
          </a:xfrm>
          <a:prstGeom prst="straightConnector1">
            <a:avLst/>
          </a:prstGeom>
          <a:ln w="57150">
            <a:solidFill>
              <a:srgbClr val="1D9E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138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1" y="641161"/>
            <a:ext cx="7849440" cy="562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2031841" y="137161"/>
            <a:ext cx="5642869" cy="45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1008063"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503238" defTabSz="1008063"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008063" defTabSz="1008063"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511300" defTabSz="1008063"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16125" defTabSz="1008063"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473325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30525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387725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44925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358" dirty="0">
                <a:solidFill>
                  <a:schemeClr val="tx1"/>
                </a:solidFill>
                <a:latin typeface="Times New Roman" panose="02020603050405020304" pitchFamily="18" charset="0"/>
              </a:rPr>
              <a:t>kutikula pochvy                        kutikula vlasu</a:t>
            </a:r>
          </a:p>
        </p:txBody>
      </p:sp>
    </p:spTree>
    <p:extLst>
      <p:ext uri="{BB962C8B-B14F-4D97-AF65-F5344CB8AC3E}">
        <p14:creationId xmlns:p14="http://schemas.microsoft.com/office/powerpoint/2010/main" val="1961148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0"/>
            <a:ext cx="1087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600" b="1" dirty="0">
                <a:solidFill>
                  <a:srgbClr val="000000"/>
                </a:solidFill>
              </a:rPr>
              <a:t>Vlas </a:t>
            </a:r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2868114" y="726713"/>
            <a:ext cx="2660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92D050"/>
                </a:solidFill>
              </a:rPr>
              <a:t>epitelová pochva</a:t>
            </a:r>
            <a:r>
              <a:rPr lang="cs-CZ" sz="2400" dirty="0"/>
              <a:t>  </a:t>
            </a:r>
            <a:r>
              <a:rPr lang="cs-CZ" sz="2400" b="1" dirty="0">
                <a:solidFill>
                  <a:srgbClr val="FF0000"/>
                </a:solidFill>
              </a:rPr>
              <a:t>+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Obdélník 3"/>
          <p:cNvSpPr/>
          <p:nvPr/>
        </p:nvSpPr>
        <p:spPr>
          <a:xfrm>
            <a:off x="5384269" y="726713"/>
            <a:ext cx="2269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</a:rPr>
              <a:t>vazivová pochva </a:t>
            </a:r>
          </a:p>
        </p:txBody>
      </p:sp>
      <p:sp>
        <p:nvSpPr>
          <p:cNvPr id="5" name="Obdélník 4"/>
          <p:cNvSpPr/>
          <p:nvPr/>
        </p:nvSpPr>
        <p:spPr>
          <a:xfrm>
            <a:off x="4274221" y="82811"/>
            <a:ext cx="2220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00B0F0"/>
                </a:solidFill>
              </a:rPr>
              <a:t>vlasový folikul</a:t>
            </a:r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5155532" y="548644"/>
            <a:ext cx="123926" cy="275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5384268" y="544646"/>
            <a:ext cx="104811" cy="2837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4067944" y="1628800"/>
            <a:ext cx="432048" cy="504056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5155532" y="1628800"/>
            <a:ext cx="399277" cy="504056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 24"/>
          <p:cNvSpPr/>
          <p:nvPr/>
        </p:nvSpPr>
        <p:spPr>
          <a:xfrm>
            <a:off x="1115616" y="4725144"/>
            <a:ext cx="10956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</a:rPr>
              <a:t>vazivová</a:t>
            </a:r>
          </a:p>
          <a:p>
            <a:r>
              <a:rPr lang="cs-CZ" sz="2000" b="1" dirty="0">
                <a:solidFill>
                  <a:srgbClr val="FFFF00"/>
                </a:solidFill>
              </a:rPr>
              <a:t>papila</a:t>
            </a:r>
          </a:p>
        </p:txBody>
      </p:sp>
      <p:sp>
        <p:nvSpPr>
          <p:cNvPr id="26" name="Obdélník 25"/>
          <p:cNvSpPr/>
          <p:nvPr/>
        </p:nvSpPr>
        <p:spPr>
          <a:xfrm rot="2608555">
            <a:off x="2049149" y="4013836"/>
            <a:ext cx="163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vlasová cibulka</a:t>
            </a:r>
          </a:p>
        </p:txBody>
      </p:sp>
    </p:spTree>
    <p:extLst>
      <p:ext uri="{BB962C8B-B14F-4D97-AF65-F5344CB8AC3E}">
        <p14:creationId xmlns:p14="http://schemas.microsoft.com/office/powerpoint/2010/main" val="3339550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Kůže - 37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28992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 rot="4190895">
            <a:off x="967582" y="2053431"/>
            <a:ext cx="210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m. arrector pili</a:t>
            </a: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158750" y="106363"/>
            <a:ext cx="12529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rgbClr val="000000"/>
                </a:solidFill>
              </a:rPr>
              <a:t>Vlas (HEŠ)</a:t>
            </a:r>
          </a:p>
        </p:txBody>
      </p:sp>
    </p:spTree>
    <p:extLst>
      <p:ext uri="{BB962C8B-B14F-4D97-AF65-F5344CB8AC3E}">
        <p14:creationId xmlns:p14="http://schemas.microsoft.com/office/powerpoint/2010/main" val="1308811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C00000"/>
            </a:gs>
            <a:gs pos="34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Kůže - 40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9" y="476672"/>
            <a:ext cx="795694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5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58750" y="34925"/>
            <a:ext cx="62831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chemeClr val="bg1"/>
                </a:solidFill>
              </a:rPr>
              <a:t>Vlas – bulbus pili s melan</a:t>
            </a:r>
            <a:r>
              <a:rPr lang="cs-CZ" altLang="cs-CZ" sz="2400" b="1" dirty="0"/>
              <a:t>ocyty, </a:t>
            </a:r>
            <a:r>
              <a:rPr lang="cs-CZ" altLang="cs-CZ" sz="2400" b="1" dirty="0" err="1"/>
              <a:t>papilla</a:t>
            </a:r>
            <a:r>
              <a:rPr lang="cs-CZ" altLang="cs-CZ" sz="2400" b="1" dirty="0"/>
              <a:t> pili (HEŠ)</a:t>
            </a:r>
          </a:p>
        </p:txBody>
      </p:sp>
      <p:pic>
        <p:nvPicPr>
          <p:cNvPr id="5" name="Picture 5" descr="ROD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027389"/>
            <a:ext cx="4787900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92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58837"/>
          </a:xfrm>
        </p:spPr>
        <p:txBody>
          <a:bodyPr/>
          <a:lstStyle/>
          <a:p>
            <a:pPr algn="ctr" eaLnBrk="1" hangingPunct="1"/>
            <a:r>
              <a:rPr lang="cs-CZ" altLang="cs-CZ"/>
              <a:t>Nehet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692150"/>
            <a:ext cx="4032250" cy="61658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 sz="2600" dirty="0"/>
          </a:p>
          <a:p>
            <a:pPr eaLnBrk="1" hangingPunct="1"/>
            <a:r>
              <a:rPr lang="cs-CZ" altLang="cs-CZ" sz="2600" b="1" dirty="0">
                <a:solidFill>
                  <a:schemeClr val="tx2"/>
                </a:solidFill>
              </a:rPr>
              <a:t>nehtová ploténka</a:t>
            </a:r>
          </a:p>
          <a:p>
            <a:pPr lvl="1" eaLnBrk="1" hangingPunct="1"/>
            <a:r>
              <a:rPr lang="cs-CZ" altLang="cs-CZ" sz="2100" dirty="0"/>
              <a:t>odpovídá </a:t>
            </a:r>
            <a:r>
              <a:rPr lang="cs-CZ" altLang="cs-CZ" sz="2100" dirty="0" err="1"/>
              <a:t>stratum</a:t>
            </a:r>
            <a:r>
              <a:rPr lang="cs-CZ" altLang="cs-CZ" sz="2100" dirty="0"/>
              <a:t> </a:t>
            </a:r>
            <a:r>
              <a:rPr lang="cs-CZ" altLang="cs-CZ" sz="2100" dirty="0" err="1"/>
              <a:t>corneum</a:t>
            </a:r>
            <a:r>
              <a:rPr lang="cs-CZ" altLang="cs-CZ" sz="2100" dirty="0"/>
              <a:t> epidermis</a:t>
            </a:r>
            <a:br>
              <a:rPr lang="cs-CZ" altLang="cs-CZ" sz="2100" dirty="0"/>
            </a:br>
            <a:endParaRPr lang="cs-CZ" altLang="cs-CZ" sz="2100" dirty="0"/>
          </a:p>
          <a:p>
            <a:pPr eaLnBrk="1" hangingPunct="1"/>
            <a:r>
              <a:rPr lang="cs-CZ" altLang="cs-CZ" sz="2600" b="1" dirty="0">
                <a:solidFill>
                  <a:schemeClr val="tx2"/>
                </a:solidFill>
              </a:rPr>
              <a:t>nehtové lůžko</a:t>
            </a:r>
          </a:p>
          <a:p>
            <a:pPr lvl="1" eaLnBrk="1" hangingPunct="1"/>
            <a:r>
              <a:rPr lang="cs-CZ" altLang="cs-CZ" sz="2100" b="1" i="1" dirty="0"/>
              <a:t>epitelové</a:t>
            </a:r>
            <a:r>
              <a:rPr lang="cs-CZ" altLang="cs-CZ" sz="2100" dirty="0"/>
              <a:t> : </a:t>
            </a:r>
            <a:r>
              <a:rPr lang="cs-CZ" altLang="cs-CZ" sz="2100" dirty="0" err="1"/>
              <a:t>stratum</a:t>
            </a:r>
            <a:r>
              <a:rPr lang="cs-CZ" altLang="cs-CZ" sz="2100" dirty="0"/>
              <a:t> </a:t>
            </a:r>
            <a:r>
              <a:rPr lang="cs-CZ" altLang="cs-CZ" sz="2100" dirty="0" err="1"/>
              <a:t>germinativum</a:t>
            </a:r>
            <a:r>
              <a:rPr lang="cs-CZ" altLang="cs-CZ" sz="2100" dirty="0"/>
              <a:t> </a:t>
            </a:r>
            <a:r>
              <a:rPr lang="cs-CZ" altLang="cs-CZ" sz="2100" dirty="0" err="1"/>
              <a:t>unguis</a:t>
            </a:r>
            <a:endParaRPr lang="cs-CZ" altLang="cs-CZ" sz="2100" dirty="0"/>
          </a:p>
          <a:p>
            <a:pPr lvl="2" eaLnBrk="1" hangingPunct="1"/>
            <a:r>
              <a:rPr lang="cs-CZ" altLang="cs-CZ" sz="2000" dirty="0"/>
              <a:t>proximální úsek:         </a:t>
            </a:r>
            <a:r>
              <a:rPr lang="cs-CZ" altLang="cs-CZ" sz="2000" b="1" dirty="0">
                <a:solidFill>
                  <a:schemeClr val="tx2"/>
                </a:solidFill>
              </a:rPr>
              <a:t>radix</a:t>
            </a:r>
            <a:r>
              <a:rPr lang="cs-CZ" altLang="cs-CZ" sz="2000" dirty="0"/>
              <a:t> – silnější, intenzivní mitotická aktivita buněk</a:t>
            </a:r>
          </a:p>
          <a:p>
            <a:pPr marL="457200" lvl="1" indent="0" eaLnBrk="1" hangingPunct="1">
              <a:buNone/>
            </a:pPr>
            <a:r>
              <a:rPr lang="cs-CZ" altLang="cs-CZ" sz="2000" dirty="0"/>
              <a:t>    </a:t>
            </a:r>
            <a:r>
              <a:rPr lang="cs-CZ" altLang="cs-CZ" sz="2100" b="1" i="1" dirty="0"/>
              <a:t>vazivové </a:t>
            </a:r>
            <a:r>
              <a:rPr lang="cs-CZ" altLang="cs-CZ" sz="2100" dirty="0"/>
              <a:t>: odpovídá škáře    </a:t>
            </a:r>
          </a:p>
          <a:p>
            <a:pPr marL="457200" lvl="1" indent="0" eaLnBrk="1" hangingPunct="1">
              <a:buNone/>
            </a:pPr>
            <a:r>
              <a:rPr lang="cs-CZ" altLang="cs-CZ" sz="2100" dirty="0"/>
              <a:t>    </a:t>
            </a:r>
            <a:r>
              <a:rPr lang="cs-CZ" altLang="cs-CZ" sz="2100" dirty="0" err="1"/>
              <a:t>corium</a:t>
            </a:r>
            <a:r>
              <a:rPr lang="cs-CZ" altLang="cs-CZ" sz="2100" dirty="0"/>
              <a:t> /papily  – kapiláry –   růžové zbarvení/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sz="2100" dirty="0"/>
          </a:p>
        </p:txBody>
      </p:sp>
      <p:pic>
        <p:nvPicPr>
          <p:cNvPr id="34820" name="Picture 6" descr="n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557338"/>
            <a:ext cx="4294187" cy="453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899592" y="3356992"/>
            <a:ext cx="144016" cy="16561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385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646201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6004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620688"/>
            <a:ext cx="1099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u="sng" dirty="0"/>
              <a:t>Nehet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208611" y="1080318"/>
            <a:ext cx="16161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Podélný řez</a:t>
            </a:r>
          </a:p>
          <a:p>
            <a:r>
              <a:rPr lang="cs-CZ" sz="1200" b="1" dirty="0" err="1"/>
              <a:t>Longitutudinal</a:t>
            </a:r>
            <a:r>
              <a:rPr lang="cs-CZ" sz="1200" b="1" dirty="0"/>
              <a:t> </a:t>
            </a:r>
            <a:r>
              <a:rPr lang="cs-CZ" sz="1200" b="1" dirty="0" err="1"/>
              <a:t>section</a:t>
            </a:r>
            <a:endParaRPr lang="cs-CZ" sz="1200" b="1" dirty="0"/>
          </a:p>
          <a:p>
            <a:endParaRPr lang="cs-CZ" sz="1200" b="1" dirty="0"/>
          </a:p>
          <a:p>
            <a:endParaRPr lang="cs-CZ" sz="1200" b="1" dirty="0"/>
          </a:p>
          <a:p>
            <a:endParaRPr lang="cs-CZ" sz="1200" b="1" dirty="0"/>
          </a:p>
          <a:p>
            <a:r>
              <a:rPr lang="cs-CZ" sz="1200" b="1" dirty="0"/>
              <a:t>Příčný řez</a:t>
            </a:r>
          </a:p>
          <a:p>
            <a:r>
              <a:rPr lang="cs-CZ" sz="1200" b="1" dirty="0" err="1"/>
              <a:t>Cross</a:t>
            </a:r>
            <a:r>
              <a:rPr lang="cs-CZ" sz="1200" b="1" dirty="0"/>
              <a:t> </a:t>
            </a:r>
            <a:r>
              <a:rPr lang="cs-CZ" sz="1200" b="1" dirty="0" err="1"/>
              <a:t>section</a:t>
            </a:r>
            <a:endParaRPr lang="cs-CZ" sz="1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69832" y="1650286"/>
            <a:ext cx="4787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000" dirty="0">
                <a:solidFill>
                  <a:srgbClr val="000000"/>
                </a:solidFill>
              </a:rPr>
              <a:t>nehtový val                           nehtová ploténka</a:t>
            </a:r>
            <a:endParaRPr lang="cs-CZ" sz="2000" dirty="0"/>
          </a:p>
        </p:txBody>
      </p:sp>
      <p:cxnSp>
        <p:nvCxnSpPr>
          <p:cNvPr id="7" name="Přímá spojnice 6"/>
          <p:cNvCxnSpPr/>
          <p:nvPr/>
        </p:nvCxnSpPr>
        <p:spPr>
          <a:xfrm flipH="1">
            <a:off x="683568" y="1988840"/>
            <a:ext cx="72008" cy="180020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899592" y="2005591"/>
            <a:ext cx="128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600" dirty="0" err="1">
                <a:solidFill>
                  <a:srgbClr val="000000"/>
                </a:solidFill>
              </a:rPr>
              <a:t>sulcus</a:t>
            </a:r>
            <a:r>
              <a:rPr lang="cs-CZ" altLang="cs-CZ" sz="1600" dirty="0">
                <a:solidFill>
                  <a:srgbClr val="000000"/>
                </a:solidFill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</a:rPr>
              <a:t>unguis</a:t>
            </a:r>
            <a:endParaRPr lang="cs-CZ" dirty="0"/>
          </a:p>
        </p:txBody>
      </p:sp>
      <p:cxnSp>
        <p:nvCxnSpPr>
          <p:cNvPr id="10" name="Přímá spojnice 9"/>
          <p:cNvCxnSpPr/>
          <p:nvPr/>
        </p:nvCxnSpPr>
        <p:spPr>
          <a:xfrm flipH="1">
            <a:off x="899592" y="2344145"/>
            <a:ext cx="504056" cy="151690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436096" y="2276872"/>
            <a:ext cx="2086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epidermální lůžko</a:t>
            </a:r>
          </a:p>
        </p:txBody>
      </p:sp>
      <p:cxnSp>
        <p:nvCxnSpPr>
          <p:cNvPr id="13" name="Přímá spojnice se šipkou 12"/>
          <p:cNvCxnSpPr>
            <a:stCxn id="11" idx="1"/>
          </p:cNvCxnSpPr>
          <p:nvPr/>
        </p:nvCxnSpPr>
        <p:spPr>
          <a:xfrm flipH="1">
            <a:off x="5186786" y="2476927"/>
            <a:ext cx="249310" cy="2319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2985119" y="2732773"/>
            <a:ext cx="1714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</a:rPr>
              <a:t>dermální lůžko</a:t>
            </a:r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3842566" y="1988840"/>
            <a:ext cx="0" cy="1860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51955" y="4339843"/>
            <a:ext cx="590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Kost </a:t>
            </a: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6876256" y="260648"/>
            <a:ext cx="0" cy="1860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436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2062703"/>
            <a:ext cx="7345363" cy="411003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 rot="20345835">
            <a:off x="3258527" y="2685209"/>
            <a:ext cx="2050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rgbClr val="000000"/>
                </a:solidFill>
              </a:rPr>
              <a:t>nehtová ploténka</a:t>
            </a:r>
            <a:endParaRPr lang="cs-CZ" sz="2000" b="1" dirty="0"/>
          </a:p>
        </p:txBody>
      </p:sp>
      <p:sp>
        <p:nvSpPr>
          <p:cNvPr id="4" name="Obdélník 3"/>
          <p:cNvSpPr/>
          <p:nvPr/>
        </p:nvSpPr>
        <p:spPr>
          <a:xfrm>
            <a:off x="3131840" y="3806834"/>
            <a:ext cx="1756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dermální lůžko</a:t>
            </a:r>
          </a:p>
        </p:txBody>
      </p:sp>
      <p:sp>
        <p:nvSpPr>
          <p:cNvPr id="5" name="Obdélník 4"/>
          <p:cNvSpPr/>
          <p:nvPr/>
        </p:nvSpPr>
        <p:spPr>
          <a:xfrm>
            <a:off x="4283968" y="2996952"/>
            <a:ext cx="20865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epidermální lůžko</a:t>
            </a:r>
          </a:p>
        </p:txBody>
      </p:sp>
      <p:sp>
        <p:nvSpPr>
          <p:cNvPr id="6" name="Obdélník 5"/>
          <p:cNvSpPr/>
          <p:nvPr/>
        </p:nvSpPr>
        <p:spPr>
          <a:xfrm>
            <a:off x="1075828" y="150115"/>
            <a:ext cx="25863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/>
              <a:t>Nehet - </a:t>
            </a:r>
            <a:r>
              <a:rPr lang="cs-CZ" sz="2400" b="1" dirty="0"/>
              <a:t>podélně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19082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5146" y="1030702"/>
            <a:ext cx="5419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KŮŽE A KOŽNÍ ADNEXA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3528" y="2564904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u="sng" strike="noStrike" dirty="0">
              <a:effectLst/>
            </a:endParaRPr>
          </a:p>
          <a:p>
            <a:r>
              <a:rPr lang="cs-CZ" sz="2800" u="sng" dirty="0"/>
              <a:t>       </a:t>
            </a:r>
            <a:r>
              <a:rPr lang="cs-CZ" sz="2800" u="sng" strike="noStrike" dirty="0">
                <a:effectLst/>
              </a:rPr>
              <a:t>Preparáty:</a:t>
            </a:r>
          </a:p>
          <a:p>
            <a:r>
              <a:rPr lang="cs-CZ" sz="2800" dirty="0">
                <a:solidFill>
                  <a:srgbClr val="FF0000"/>
                </a:solidFill>
              </a:rPr>
              <a:t>69. Kůže z bříška prstu</a:t>
            </a:r>
            <a:r>
              <a:rPr lang="cs-CZ" sz="2800" dirty="0"/>
              <a:t> – tlustý typ kůže + </a:t>
            </a:r>
            <a:r>
              <a:rPr lang="cs-CZ" sz="2800" dirty="0" err="1"/>
              <a:t>ekrinní</a:t>
            </a:r>
            <a:r>
              <a:rPr lang="cs-CZ" sz="2800" dirty="0"/>
              <a:t> potní žlázy</a:t>
            </a:r>
          </a:p>
          <a:p>
            <a:r>
              <a:rPr lang="cs-CZ" sz="2800" dirty="0">
                <a:solidFill>
                  <a:srgbClr val="FF0000"/>
                </a:solidFill>
              </a:rPr>
              <a:t>70. Kůže z </a:t>
            </a:r>
            <a:r>
              <a:rPr lang="cs-CZ" sz="2800" dirty="0" err="1">
                <a:solidFill>
                  <a:srgbClr val="FF0000"/>
                </a:solidFill>
              </a:rPr>
              <a:t>axilly</a:t>
            </a:r>
            <a:r>
              <a:rPr lang="cs-CZ" sz="2800" dirty="0"/>
              <a:t> – aromatické potní žlázy</a:t>
            </a:r>
          </a:p>
          <a:p>
            <a:r>
              <a:rPr lang="cs-CZ" sz="2800" dirty="0"/>
              <a:t>71. Kůže s vlasy – tenký typ kůže + mazové žlázy + vlas</a:t>
            </a:r>
          </a:p>
          <a:p>
            <a:r>
              <a:rPr lang="cs-CZ" sz="2800" dirty="0"/>
              <a:t>72. Nehet</a:t>
            </a:r>
          </a:p>
          <a:p>
            <a:r>
              <a:rPr lang="cs-CZ" sz="2800" dirty="0">
                <a:solidFill>
                  <a:srgbClr val="FF0000"/>
                </a:solidFill>
              </a:rPr>
              <a:t>73. </a:t>
            </a:r>
            <a:r>
              <a:rPr lang="cs-CZ" sz="2800" dirty="0" err="1">
                <a:solidFill>
                  <a:srgbClr val="FF0000"/>
                </a:solidFill>
              </a:rPr>
              <a:t>Mamma</a:t>
            </a:r>
            <a:r>
              <a:rPr lang="cs-CZ" sz="2800" dirty="0">
                <a:solidFill>
                  <a:srgbClr val="FF0000"/>
                </a:solidFill>
              </a:rPr>
              <a:t> non </a:t>
            </a:r>
            <a:r>
              <a:rPr lang="cs-CZ" sz="2800" dirty="0" err="1">
                <a:solidFill>
                  <a:srgbClr val="FF0000"/>
                </a:solidFill>
              </a:rPr>
              <a:t>lactans</a:t>
            </a:r>
            <a:endParaRPr lang="cs-CZ" sz="2800" dirty="0">
              <a:solidFill>
                <a:srgbClr val="FF0000"/>
              </a:solidFill>
            </a:endParaRPr>
          </a:p>
          <a:p>
            <a:r>
              <a:rPr lang="cs-CZ" sz="2800" dirty="0">
                <a:solidFill>
                  <a:srgbClr val="FF0000"/>
                </a:solidFill>
              </a:rPr>
              <a:t>74. </a:t>
            </a:r>
            <a:r>
              <a:rPr lang="cs-CZ" sz="2800" dirty="0" err="1">
                <a:solidFill>
                  <a:srgbClr val="FF0000"/>
                </a:solidFill>
              </a:rPr>
              <a:t>Mamma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lactans</a:t>
            </a:r>
            <a:endParaRPr lang="cs-CZ" sz="2800" dirty="0">
              <a:solidFill>
                <a:srgbClr val="FF0000"/>
              </a:solidFill>
            </a:endParaRPr>
          </a:p>
          <a:p>
            <a:r>
              <a:rPr lang="cs-CZ" sz="2800" dirty="0"/>
              <a:t> 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23" y="119269"/>
            <a:ext cx="7733500" cy="798444"/>
          </a:xfrm>
          <a:prstGeom prst="rect">
            <a:avLst/>
          </a:prstGeom>
        </p:spPr>
      </p:pic>
      <p:pic>
        <p:nvPicPr>
          <p:cNvPr id="5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8" y="1897435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125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classconnection.s3.amazonaws.com/229/flashcards/1229229/png/thin_skin_21363025011184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" y="6666"/>
            <a:ext cx="7081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12160" y="260648"/>
            <a:ext cx="2954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u="sng" dirty="0"/>
              <a:t>Kůže tenkého typu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426665" y="735697"/>
            <a:ext cx="2717336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Pokožka(epidermis)</a:t>
            </a:r>
          </a:p>
          <a:p>
            <a:r>
              <a:rPr lang="cs-CZ" sz="2000" dirty="0" err="1"/>
              <a:t>stratum</a:t>
            </a:r>
            <a:r>
              <a:rPr lang="cs-CZ" sz="2000" dirty="0"/>
              <a:t> </a:t>
            </a:r>
            <a:r>
              <a:rPr lang="cs-CZ" sz="2000" dirty="0" err="1"/>
              <a:t>corneum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r>
              <a:rPr lang="cs-CZ" sz="2000" dirty="0" err="1"/>
              <a:t>stratum</a:t>
            </a:r>
            <a:r>
              <a:rPr lang="cs-CZ" sz="2000" dirty="0"/>
              <a:t>  </a:t>
            </a:r>
            <a:r>
              <a:rPr lang="cs-CZ" sz="2000" dirty="0" err="1"/>
              <a:t>granulosum</a:t>
            </a:r>
            <a:endParaRPr lang="cs-CZ" sz="2000" dirty="0"/>
          </a:p>
          <a:p>
            <a:r>
              <a:rPr lang="cs-CZ" sz="2000" dirty="0" err="1"/>
              <a:t>stratum</a:t>
            </a:r>
            <a:r>
              <a:rPr lang="cs-CZ" sz="2000" dirty="0"/>
              <a:t> </a:t>
            </a:r>
            <a:r>
              <a:rPr lang="cs-CZ" sz="2000" dirty="0" err="1"/>
              <a:t>spinosum</a:t>
            </a:r>
            <a:endParaRPr lang="cs-CZ" sz="2000" dirty="0"/>
          </a:p>
          <a:p>
            <a:r>
              <a:rPr lang="cs-CZ" sz="2000" dirty="0" err="1"/>
              <a:t>stratum</a:t>
            </a:r>
            <a:r>
              <a:rPr lang="cs-CZ" sz="2000" dirty="0"/>
              <a:t> </a:t>
            </a:r>
            <a:r>
              <a:rPr lang="cs-CZ" sz="2000" dirty="0" err="1"/>
              <a:t>basale</a:t>
            </a:r>
            <a:endParaRPr lang="cs-CZ" sz="2000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5940152" y="1412776"/>
            <a:ext cx="746830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940153" y="1988840"/>
            <a:ext cx="576063" cy="3240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5868146" y="2312877"/>
            <a:ext cx="648070" cy="3240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5580113" y="2636912"/>
            <a:ext cx="936103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084167" y="3948475"/>
            <a:ext cx="307653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Škára (dermis, </a:t>
            </a:r>
            <a:r>
              <a:rPr lang="cs-CZ" sz="2400" b="1" dirty="0" err="1"/>
              <a:t>corium</a:t>
            </a:r>
            <a:r>
              <a:rPr lang="cs-CZ" sz="2400" b="1" dirty="0"/>
              <a:t>)</a:t>
            </a:r>
          </a:p>
          <a:p>
            <a:r>
              <a:rPr lang="cs-CZ" sz="2000" dirty="0" err="1"/>
              <a:t>pars</a:t>
            </a:r>
            <a:r>
              <a:rPr lang="cs-CZ" sz="2000" dirty="0"/>
              <a:t> </a:t>
            </a:r>
            <a:r>
              <a:rPr lang="cs-CZ" sz="2000" dirty="0" err="1"/>
              <a:t>papillaris</a:t>
            </a:r>
            <a:endParaRPr lang="cs-CZ" sz="2000" dirty="0"/>
          </a:p>
          <a:p>
            <a:r>
              <a:rPr lang="cs-CZ" sz="2000" dirty="0" err="1"/>
              <a:t>pars</a:t>
            </a:r>
            <a:r>
              <a:rPr lang="cs-CZ" sz="2000" dirty="0"/>
              <a:t> </a:t>
            </a:r>
            <a:r>
              <a:rPr lang="cs-CZ" sz="2000" dirty="0" err="1"/>
              <a:t>reticularis</a:t>
            </a:r>
            <a:endParaRPr lang="cs-CZ" sz="2000" dirty="0"/>
          </a:p>
        </p:txBody>
      </p:sp>
      <p:sp>
        <p:nvSpPr>
          <p:cNvPr id="17" name="Volný tvar 16"/>
          <p:cNvSpPr/>
          <p:nvPr/>
        </p:nvSpPr>
        <p:spPr>
          <a:xfrm>
            <a:off x="17253" y="2924944"/>
            <a:ext cx="6685472" cy="1751162"/>
          </a:xfrm>
          <a:custGeom>
            <a:avLst/>
            <a:gdLst>
              <a:gd name="connsiteX0" fmla="*/ 6685472 w 6685472"/>
              <a:gd name="connsiteY0" fmla="*/ 1751162 h 1751162"/>
              <a:gd name="connsiteX1" fmla="*/ 6409426 w 6685472"/>
              <a:gd name="connsiteY1" fmla="*/ 1733909 h 1751162"/>
              <a:gd name="connsiteX2" fmla="*/ 6383547 w 6685472"/>
              <a:gd name="connsiteY2" fmla="*/ 1725283 h 1751162"/>
              <a:gd name="connsiteX3" fmla="*/ 6280030 w 6685472"/>
              <a:gd name="connsiteY3" fmla="*/ 1716657 h 1751162"/>
              <a:gd name="connsiteX4" fmla="*/ 6047117 w 6685472"/>
              <a:gd name="connsiteY4" fmla="*/ 1708030 h 1751162"/>
              <a:gd name="connsiteX5" fmla="*/ 5934973 w 6685472"/>
              <a:gd name="connsiteY5" fmla="*/ 1699404 h 1751162"/>
              <a:gd name="connsiteX6" fmla="*/ 5874589 w 6685472"/>
              <a:gd name="connsiteY6" fmla="*/ 1682151 h 1751162"/>
              <a:gd name="connsiteX7" fmla="*/ 5753819 w 6685472"/>
              <a:gd name="connsiteY7" fmla="*/ 1656272 h 1751162"/>
              <a:gd name="connsiteX8" fmla="*/ 5719313 w 6685472"/>
              <a:gd name="connsiteY8" fmla="*/ 1647645 h 1751162"/>
              <a:gd name="connsiteX9" fmla="*/ 5520905 w 6685472"/>
              <a:gd name="connsiteY9" fmla="*/ 1639019 h 1751162"/>
              <a:gd name="connsiteX10" fmla="*/ 5451894 w 6685472"/>
              <a:gd name="connsiteY10" fmla="*/ 1621766 h 1751162"/>
              <a:gd name="connsiteX11" fmla="*/ 5417389 w 6685472"/>
              <a:gd name="connsiteY11" fmla="*/ 1613140 h 1751162"/>
              <a:gd name="connsiteX12" fmla="*/ 5374256 w 6685472"/>
              <a:gd name="connsiteY12" fmla="*/ 1604513 h 1751162"/>
              <a:gd name="connsiteX13" fmla="*/ 5348377 w 6685472"/>
              <a:gd name="connsiteY13" fmla="*/ 1595887 h 1751162"/>
              <a:gd name="connsiteX14" fmla="*/ 5313872 w 6685472"/>
              <a:gd name="connsiteY14" fmla="*/ 1587260 h 1751162"/>
              <a:gd name="connsiteX15" fmla="*/ 5236234 w 6685472"/>
              <a:gd name="connsiteY15" fmla="*/ 1561381 h 1751162"/>
              <a:gd name="connsiteX16" fmla="*/ 5210355 w 6685472"/>
              <a:gd name="connsiteY16" fmla="*/ 1552755 h 1751162"/>
              <a:gd name="connsiteX17" fmla="*/ 5106838 w 6685472"/>
              <a:gd name="connsiteY17" fmla="*/ 1526876 h 1751162"/>
              <a:gd name="connsiteX18" fmla="*/ 5037826 w 6685472"/>
              <a:gd name="connsiteY18" fmla="*/ 1509623 h 1751162"/>
              <a:gd name="connsiteX19" fmla="*/ 4968815 w 6685472"/>
              <a:gd name="connsiteY19" fmla="*/ 1500996 h 1751162"/>
              <a:gd name="connsiteX20" fmla="*/ 4942936 w 6685472"/>
              <a:gd name="connsiteY20" fmla="*/ 1492370 h 1751162"/>
              <a:gd name="connsiteX21" fmla="*/ 4839419 w 6685472"/>
              <a:gd name="connsiteY21" fmla="*/ 1466491 h 1751162"/>
              <a:gd name="connsiteX22" fmla="*/ 4787660 w 6685472"/>
              <a:gd name="connsiteY22" fmla="*/ 1449238 h 1751162"/>
              <a:gd name="connsiteX23" fmla="*/ 4701396 w 6685472"/>
              <a:gd name="connsiteY23" fmla="*/ 1414732 h 1751162"/>
              <a:gd name="connsiteX24" fmla="*/ 4658264 w 6685472"/>
              <a:gd name="connsiteY24" fmla="*/ 1406106 h 1751162"/>
              <a:gd name="connsiteX25" fmla="*/ 4632385 w 6685472"/>
              <a:gd name="connsiteY25" fmla="*/ 1397479 h 1751162"/>
              <a:gd name="connsiteX26" fmla="*/ 4563373 w 6685472"/>
              <a:gd name="connsiteY26" fmla="*/ 1388853 h 1751162"/>
              <a:gd name="connsiteX27" fmla="*/ 4451230 w 6685472"/>
              <a:gd name="connsiteY27" fmla="*/ 1371600 h 1751162"/>
              <a:gd name="connsiteX28" fmla="*/ 4416724 w 6685472"/>
              <a:gd name="connsiteY28" fmla="*/ 1362974 h 1751162"/>
              <a:gd name="connsiteX29" fmla="*/ 4313207 w 6685472"/>
              <a:gd name="connsiteY29" fmla="*/ 1345721 h 1751162"/>
              <a:gd name="connsiteX30" fmla="*/ 4278702 w 6685472"/>
              <a:gd name="connsiteY30" fmla="*/ 1328468 h 1751162"/>
              <a:gd name="connsiteX31" fmla="*/ 4226943 w 6685472"/>
              <a:gd name="connsiteY31" fmla="*/ 1311215 h 1751162"/>
              <a:gd name="connsiteX32" fmla="*/ 4201064 w 6685472"/>
              <a:gd name="connsiteY32" fmla="*/ 1293962 h 1751162"/>
              <a:gd name="connsiteX33" fmla="*/ 4114800 w 6685472"/>
              <a:gd name="connsiteY33" fmla="*/ 1268083 h 1751162"/>
              <a:gd name="connsiteX34" fmla="*/ 4088921 w 6685472"/>
              <a:gd name="connsiteY34" fmla="*/ 1259457 h 1751162"/>
              <a:gd name="connsiteX35" fmla="*/ 4054415 w 6685472"/>
              <a:gd name="connsiteY35" fmla="*/ 1250830 h 1751162"/>
              <a:gd name="connsiteX36" fmla="*/ 4002656 w 6685472"/>
              <a:gd name="connsiteY36" fmla="*/ 1233577 h 1751162"/>
              <a:gd name="connsiteX37" fmla="*/ 3976777 w 6685472"/>
              <a:gd name="connsiteY37" fmla="*/ 1224951 h 1751162"/>
              <a:gd name="connsiteX38" fmla="*/ 3942272 w 6685472"/>
              <a:gd name="connsiteY38" fmla="*/ 1216325 h 1751162"/>
              <a:gd name="connsiteX39" fmla="*/ 3916392 w 6685472"/>
              <a:gd name="connsiteY39" fmla="*/ 1207698 h 1751162"/>
              <a:gd name="connsiteX40" fmla="*/ 3864634 w 6685472"/>
              <a:gd name="connsiteY40" fmla="*/ 1199072 h 1751162"/>
              <a:gd name="connsiteX41" fmla="*/ 3821502 w 6685472"/>
              <a:gd name="connsiteY41" fmla="*/ 1190445 h 1751162"/>
              <a:gd name="connsiteX42" fmla="*/ 3726611 w 6685472"/>
              <a:gd name="connsiteY42" fmla="*/ 1173192 h 1751162"/>
              <a:gd name="connsiteX43" fmla="*/ 3700732 w 6685472"/>
              <a:gd name="connsiteY43" fmla="*/ 1155940 h 1751162"/>
              <a:gd name="connsiteX44" fmla="*/ 3623094 w 6685472"/>
              <a:gd name="connsiteY44" fmla="*/ 1138687 h 1751162"/>
              <a:gd name="connsiteX45" fmla="*/ 3588589 w 6685472"/>
              <a:gd name="connsiteY45" fmla="*/ 1112808 h 1751162"/>
              <a:gd name="connsiteX46" fmla="*/ 3502324 w 6685472"/>
              <a:gd name="connsiteY46" fmla="*/ 1086928 h 1751162"/>
              <a:gd name="connsiteX47" fmla="*/ 3433313 w 6685472"/>
              <a:gd name="connsiteY47" fmla="*/ 1052423 h 1751162"/>
              <a:gd name="connsiteX48" fmla="*/ 3407434 w 6685472"/>
              <a:gd name="connsiteY48" fmla="*/ 1035170 h 1751162"/>
              <a:gd name="connsiteX49" fmla="*/ 3372928 w 6685472"/>
              <a:gd name="connsiteY49" fmla="*/ 1026543 h 1751162"/>
              <a:gd name="connsiteX50" fmla="*/ 3338422 w 6685472"/>
              <a:gd name="connsiteY50" fmla="*/ 1009291 h 1751162"/>
              <a:gd name="connsiteX51" fmla="*/ 3312543 w 6685472"/>
              <a:gd name="connsiteY51" fmla="*/ 992038 h 1751162"/>
              <a:gd name="connsiteX52" fmla="*/ 3217653 w 6685472"/>
              <a:gd name="connsiteY52" fmla="*/ 966159 h 1751162"/>
              <a:gd name="connsiteX53" fmla="*/ 3191773 w 6685472"/>
              <a:gd name="connsiteY53" fmla="*/ 957532 h 1751162"/>
              <a:gd name="connsiteX54" fmla="*/ 3105509 w 6685472"/>
              <a:gd name="connsiteY54" fmla="*/ 948906 h 1751162"/>
              <a:gd name="connsiteX55" fmla="*/ 3045124 w 6685472"/>
              <a:gd name="connsiteY55" fmla="*/ 923026 h 1751162"/>
              <a:gd name="connsiteX56" fmla="*/ 3010619 w 6685472"/>
              <a:gd name="connsiteY56" fmla="*/ 914400 h 1751162"/>
              <a:gd name="connsiteX57" fmla="*/ 2984739 w 6685472"/>
              <a:gd name="connsiteY57" fmla="*/ 897147 h 1751162"/>
              <a:gd name="connsiteX58" fmla="*/ 2915728 w 6685472"/>
              <a:gd name="connsiteY58" fmla="*/ 879894 h 1751162"/>
              <a:gd name="connsiteX59" fmla="*/ 2829464 w 6685472"/>
              <a:gd name="connsiteY59" fmla="*/ 862642 h 1751162"/>
              <a:gd name="connsiteX60" fmla="*/ 2803585 w 6685472"/>
              <a:gd name="connsiteY60" fmla="*/ 854015 h 1751162"/>
              <a:gd name="connsiteX61" fmla="*/ 2751826 w 6685472"/>
              <a:gd name="connsiteY61" fmla="*/ 845389 h 1751162"/>
              <a:gd name="connsiteX62" fmla="*/ 2717321 w 6685472"/>
              <a:gd name="connsiteY62" fmla="*/ 836762 h 1751162"/>
              <a:gd name="connsiteX63" fmla="*/ 2622430 w 6685472"/>
              <a:gd name="connsiteY63" fmla="*/ 793630 h 1751162"/>
              <a:gd name="connsiteX64" fmla="*/ 2596551 w 6685472"/>
              <a:gd name="connsiteY64" fmla="*/ 776377 h 1751162"/>
              <a:gd name="connsiteX65" fmla="*/ 2562045 w 6685472"/>
              <a:gd name="connsiteY65" fmla="*/ 767751 h 1751162"/>
              <a:gd name="connsiteX66" fmla="*/ 2536166 w 6685472"/>
              <a:gd name="connsiteY66" fmla="*/ 759125 h 1751162"/>
              <a:gd name="connsiteX67" fmla="*/ 2510287 w 6685472"/>
              <a:gd name="connsiteY67" fmla="*/ 741872 h 1751162"/>
              <a:gd name="connsiteX68" fmla="*/ 2458528 w 6685472"/>
              <a:gd name="connsiteY68" fmla="*/ 724619 h 1751162"/>
              <a:gd name="connsiteX69" fmla="*/ 2398143 w 6685472"/>
              <a:gd name="connsiteY69" fmla="*/ 698740 h 1751162"/>
              <a:gd name="connsiteX70" fmla="*/ 2363638 w 6685472"/>
              <a:gd name="connsiteY70" fmla="*/ 672860 h 1751162"/>
              <a:gd name="connsiteX71" fmla="*/ 2294626 w 6685472"/>
              <a:gd name="connsiteY71" fmla="*/ 655608 h 1751162"/>
              <a:gd name="connsiteX72" fmla="*/ 2234241 w 6685472"/>
              <a:gd name="connsiteY72" fmla="*/ 638355 h 1751162"/>
              <a:gd name="connsiteX73" fmla="*/ 2104845 w 6685472"/>
              <a:gd name="connsiteY73" fmla="*/ 629728 h 1751162"/>
              <a:gd name="connsiteX74" fmla="*/ 2027207 w 6685472"/>
              <a:gd name="connsiteY74" fmla="*/ 603849 h 1751162"/>
              <a:gd name="connsiteX75" fmla="*/ 2001328 w 6685472"/>
              <a:gd name="connsiteY75" fmla="*/ 595223 h 1751162"/>
              <a:gd name="connsiteX76" fmla="*/ 1846053 w 6685472"/>
              <a:gd name="connsiteY76" fmla="*/ 569343 h 1751162"/>
              <a:gd name="connsiteX77" fmla="*/ 1759789 w 6685472"/>
              <a:gd name="connsiteY77" fmla="*/ 543464 h 1751162"/>
              <a:gd name="connsiteX78" fmla="*/ 1733909 w 6685472"/>
              <a:gd name="connsiteY78" fmla="*/ 534838 h 1751162"/>
              <a:gd name="connsiteX79" fmla="*/ 1440611 w 6685472"/>
              <a:gd name="connsiteY79" fmla="*/ 526211 h 1751162"/>
              <a:gd name="connsiteX80" fmla="*/ 1362973 w 6685472"/>
              <a:gd name="connsiteY80" fmla="*/ 517585 h 1751162"/>
              <a:gd name="connsiteX81" fmla="*/ 1268083 w 6685472"/>
              <a:gd name="connsiteY81" fmla="*/ 508959 h 1751162"/>
              <a:gd name="connsiteX82" fmla="*/ 1216324 w 6685472"/>
              <a:gd name="connsiteY82" fmla="*/ 491706 h 1751162"/>
              <a:gd name="connsiteX83" fmla="*/ 1155939 w 6685472"/>
              <a:gd name="connsiteY83" fmla="*/ 474453 h 1751162"/>
              <a:gd name="connsiteX84" fmla="*/ 1104181 w 6685472"/>
              <a:gd name="connsiteY84" fmla="*/ 439947 h 1751162"/>
              <a:gd name="connsiteX85" fmla="*/ 1052422 w 6685472"/>
              <a:gd name="connsiteY85" fmla="*/ 414068 h 1751162"/>
              <a:gd name="connsiteX86" fmla="*/ 1000664 w 6685472"/>
              <a:gd name="connsiteY86" fmla="*/ 388189 h 1751162"/>
              <a:gd name="connsiteX87" fmla="*/ 974785 w 6685472"/>
              <a:gd name="connsiteY87" fmla="*/ 370936 h 1751162"/>
              <a:gd name="connsiteX88" fmla="*/ 923026 w 6685472"/>
              <a:gd name="connsiteY88" fmla="*/ 353683 h 1751162"/>
              <a:gd name="connsiteX89" fmla="*/ 845389 w 6685472"/>
              <a:gd name="connsiteY89" fmla="*/ 319177 h 1751162"/>
              <a:gd name="connsiteX90" fmla="*/ 819509 w 6685472"/>
              <a:gd name="connsiteY90" fmla="*/ 310551 h 1751162"/>
              <a:gd name="connsiteX91" fmla="*/ 802256 w 6685472"/>
              <a:gd name="connsiteY91" fmla="*/ 284672 h 1751162"/>
              <a:gd name="connsiteX92" fmla="*/ 724619 w 6685472"/>
              <a:gd name="connsiteY92" fmla="*/ 250166 h 1751162"/>
              <a:gd name="connsiteX93" fmla="*/ 690113 w 6685472"/>
              <a:gd name="connsiteY93" fmla="*/ 232913 h 1751162"/>
              <a:gd name="connsiteX94" fmla="*/ 638355 w 6685472"/>
              <a:gd name="connsiteY94" fmla="*/ 198408 h 1751162"/>
              <a:gd name="connsiteX95" fmla="*/ 560717 w 6685472"/>
              <a:gd name="connsiteY95" fmla="*/ 172528 h 1751162"/>
              <a:gd name="connsiteX96" fmla="*/ 534838 w 6685472"/>
              <a:gd name="connsiteY96" fmla="*/ 163902 h 1751162"/>
              <a:gd name="connsiteX97" fmla="*/ 508958 w 6685472"/>
              <a:gd name="connsiteY97" fmla="*/ 155276 h 1751162"/>
              <a:gd name="connsiteX98" fmla="*/ 483079 w 6685472"/>
              <a:gd name="connsiteY98" fmla="*/ 138023 h 1751162"/>
              <a:gd name="connsiteX99" fmla="*/ 336430 w 6685472"/>
              <a:gd name="connsiteY99" fmla="*/ 120770 h 1751162"/>
              <a:gd name="connsiteX100" fmla="*/ 241539 w 6685472"/>
              <a:gd name="connsiteY100" fmla="*/ 94891 h 1751162"/>
              <a:gd name="connsiteX101" fmla="*/ 215660 w 6685472"/>
              <a:gd name="connsiteY101" fmla="*/ 103517 h 1751162"/>
              <a:gd name="connsiteX102" fmla="*/ 138022 w 6685472"/>
              <a:gd name="connsiteY102" fmla="*/ 94891 h 1751162"/>
              <a:gd name="connsiteX103" fmla="*/ 120770 w 6685472"/>
              <a:gd name="connsiteY103" fmla="*/ 69011 h 1751162"/>
              <a:gd name="connsiteX104" fmla="*/ 94890 w 6685472"/>
              <a:gd name="connsiteY104" fmla="*/ 51759 h 1751162"/>
              <a:gd name="connsiteX105" fmla="*/ 69011 w 6685472"/>
              <a:gd name="connsiteY105" fmla="*/ 43132 h 1751162"/>
              <a:gd name="connsiteX106" fmla="*/ 43132 w 6685472"/>
              <a:gd name="connsiteY106" fmla="*/ 25879 h 1751162"/>
              <a:gd name="connsiteX107" fmla="*/ 0 w 6685472"/>
              <a:gd name="connsiteY107" fmla="*/ 0 h 175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685472" h="1751162">
                <a:moveTo>
                  <a:pt x="6685472" y="1751162"/>
                </a:moveTo>
                <a:cubicBezTo>
                  <a:pt x="6542266" y="1727296"/>
                  <a:pt x="6726678" y="1755789"/>
                  <a:pt x="6409426" y="1733909"/>
                </a:cubicBezTo>
                <a:cubicBezTo>
                  <a:pt x="6400355" y="1733283"/>
                  <a:pt x="6392560" y="1726485"/>
                  <a:pt x="6383547" y="1725283"/>
                </a:cubicBezTo>
                <a:cubicBezTo>
                  <a:pt x="6349225" y="1720707"/>
                  <a:pt x="6314610" y="1718430"/>
                  <a:pt x="6280030" y="1716657"/>
                </a:cubicBezTo>
                <a:cubicBezTo>
                  <a:pt x="6202441" y="1712678"/>
                  <a:pt x="6124755" y="1710906"/>
                  <a:pt x="6047117" y="1708030"/>
                </a:cubicBezTo>
                <a:cubicBezTo>
                  <a:pt x="6009736" y="1705155"/>
                  <a:pt x="5972208" y="1703785"/>
                  <a:pt x="5934973" y="1699404"/>
                </a:cubicBezTo>
                <a:cubicBezTo>
                  <a:pt x="5909715" y="1696432"/>
                  <a:pt x="5897858" y="1688497"/>
                  <a:pt x="5874589" y="1682151"/>
                </a:cubicBezTo>
                <a:cubicBezTo>
                  <a:pt x="5768765" y="1653290"/>
                  <a:pt x="5843603" y="1674229"/>
                  <a:pt x="5753819" y="1656272"/>
                </a:cubicBezTo>
                <a:cubicBezTo>
                  <a:pt x="5742193" y="1653947"/>
                  <a:pt x="5731137" y="1648521"/>
                  <a:pt x="5719313" y="1647645"/>
                </a:cubicBezTo>
                <a:cubicBezTo>
                  <a:pt x="5653295" y="1642755"/>
                  <a:pt x="5587041" y="1641894"/>
                  <a:pt x="5520905" y="1639019"/>
                </a:cubicBezTo>
                <a:cubicBezTo>
                  <a:pt x="5474662" y="1623604"/>
                  <a:pt x="5514349" y="1635644"/>
                  <a:pt x="5451894" y="1621766"/>
                </a:cubicBezTo>
                <a:cubicBezTo>
                  <a:pt x="5440321" y="1619194"/>
                  <a:pt x="5428962" y="1615712"/>
                  <a:pt x="5417389" y="1613140"/>
                </a:cubicBezTo>
                <a:cubicBezTo>
                  <a:pt x="5403076" y="1609959"/>
                  <a:pt x="5388481" y="1608069"/>
                  <a:pt x="5374256" y="1604513"/>
                </a:cubicBezTo>
                <a:cubicBezTo>
                  <a:pt x="5365435" y="1602308"/>
                  <a:pt x="5357120" y="1598385"/>
                  <a:pt x="5348377" y="1595887"/>
                </a:cubicBezTo>
                <a:cubicBezTo>
                  <a:pt x="5336977" y="1592630"/>
                  <a:pt x="5325228" y="1590667"/>
                  <a:pt x="5313872" y="1587260"/>
                </a:cubicBezTo>
                <a:cubicBezTo>
                  <a:pt x="5313775" y="1587231"/>
                  <a:pt x="5249222" y="1565710"/>
                  <a:pt x="5236234" y="1561381"/>
                </a:cubicBezTo>
                <a:cubicBezTo>
                  <a:pt x="5227608" y="1558506"/>
                  <a:pt x="5219176" y="1554960"/>
                  <a:pt x="5210355" y="1552755"/>
                </a:cubicBezTo>
                <a:lnTo>
                  <a:pt x="5106838" y="1526876"/>
                </a:lnTo>
                <a:cubicBezTo>
                  <a:pt x="5106828" y="1526873"/>
                  <a:pt x="5037837" y="1509624"/>
                  <a:pt x="5037826" y="1509623"/>
                </a:cubicBezTo>
                <a:lnTo>
                  <a:pt x="4968815" y="1500996"/>
                </a:lnTo>
                <a:cubicBezTo>
                  <a:pt x="4960189" y="1498121"/>
                  <a:pt x="4951722" y="1494713"/>
                  <a:pt x="4942936" y="1492370"/>
                </a:cubicBezTo>
                <a:cubicBezTo>
                  <a:pt x="4908569" y="1483206"/>
                  <a:pt x="4873161" y="1477738"/>
                  <a:pt x="4839419" y="1466491"/>
                </a:cubicBezTo>
                <a:cubicBezTo>
                  <a:pt x="4822166" y="1460740"/>
                  <a:pt x="4803926" y="1457371"/>
                  <a:pt x="4787660" y="1449238"/>
                </a:cubicBezTo>
                <a:cubicBezTo>
                  <a:pt x="4756988" y="1433902"/>
                  <a:pt x="4736929" y="1421838"/>
                  <a:pt x="4701396" y="1414732"/>
                </a:cubicBezTo>
                <a:cubicBezTo>
                  <a:pt x="4687019" y="1411857"/>
                  <a:pt x="4672488" y="1409662"/>
                  <a:pt x="4658264" y="1406106"/>
                </a:cubicBezTo>
                <a:cubicBezTo>
                  <a:pt x="4649442" y="1403901"/>
                  <a:pt x="4641331" y="1399106"/>
                  <a:pt x="4632385" y="1397479"/>
                </a:cubicBezTo>
                <a:cubicBezTo>
                  <a:pt x="4609576" y="1393332"/>
                  <a:pt x="4586377" y="1391728"/>
                  <a:pt x="4563373" y="1388853"/>
                </a:cubicBezTo>
                <a:cubicBezTo>
                  <a:pt x="4485518" y="1369388"/>
                  <a:pt x="4580379" y="1391468"/>
                  <a:pt x="4451230" y="1371600"/>
                </a:cubicBezTo>
                <a:cubicBezTo>
                  <a:pt x="4439512" y="1369797"/>
                  <a:pt x="4428377" y="1365159"/>
                  <a:pt x="4416724" y="1362974"/>
                </a:cubicBezTo>
                <a:cubicBezTo>
                  <a:pt x="4382342" y="1356527"/>
                  <a:pt x="4313207" y="1345721"/>
                  <a:pt x="4313207" y="1345721"/>
                </a:cubicBezTo>
                <a:cubicBezTo>
                  <a:pt x="4301705" y="1339970"/>
                  <a:pt x="4290642" y="1333244"/>
                  <a:pt x="4278702" y="1328468"/>
                </a:cubicBezTo>
                <a:cubicBezTo>
                  <a:pt x="4261817" y="1321714"/>
                  <a:pt x="4242075" y="1321303"/>
                  <a:pt x="4226943" y="1311215"/>
                </a:cubicBezTo>
                <a:cubicBezTo>
                  <a:pt x="4218317" y="1305464"/>
                  <a:pt x="4210538" y="1298173"/>
                  <a:pt x="4201064" y="1293962"/>
                </a:cubicBezTo>
                <a:cubicBezTo>
                  <a:pt x="4164164" y="1277562"/>
                  <a:pt x="4149930" y="1278120"/>
                  <a:pt x="4114800" y="1268083"/>
                </a:cubicBezTo>
                <a:cubicBezTo>
                  <a:pt x="4106057" y="1265585"/>
                  <a:pt x="4097664" y="1261955"/>
                  <a:pt x="4088921" y="1259457"/>
                </a:cubicBezTo>
                <a:cubicBezTo>
                  <a:pt x="4077521" y="1256200"/>
                  <a:pt x="4065771" y="1254237"/>
                  <a:pt x="4054415" y="1250830"/>
                </a:cubicBezTo>
                <a:cubicBezTo>
                  <a:pt x="4036996" y="1245604"/>
                  <a:pt x="4019909" y="1239328"/>
                  <a:pt x="4002656" y="1233577"/>
                </a:cubicBezTo>
                <a:cubicBezTo>
                  <a:pt x="3994030" y="1230702"/>
                  <a:pt x="3985598" y="1227156"/>
                  <a:pt x="3976777" y="1224951"/>
                </a:cubicBezTo>
                <a:cubicBezTo>
                  <a:pt x="3965275" y="1222076"/>
                  <a:pt x="3953671" y="1219582"/>
                  <a:pt x="3942272" y="1216325"/>
                </a:cubicBezTo>
                <a:cubicBezTo>
                  <a:pt x="3933529" y="1213827"/>
                  <a:pt x="3925269" y="1209671"/>
                  <a:pt x="3916392" y="1207698"/>
                </a:cubicBezTo>
                <a:cubicBezTo>
                  <a:pt x="3899318" y="1203904"/>
                  <a:pt x="3881842" y="1202201"/>
                  <a:pt x="3864634" y="1199072"/>
                </a:cubicBezTo>
                <a:cubicBezTo>
                  <a:pt x="3850208" y="1196449"/>
                  <a:pt x="3835965" y="1192855"/>
                  <a:pt x="3821502" y="1190445"/>
                </a:cubicBezTo>
                <a:cubicBezTo>
                  <a:pt x="3728770" y="1174989"/>
                  <a:pt x="3792861" y="1189755"/>
                  <a:pt x="3726611" y="1173192"/>
                </a:cubicBezTo>
                <a:cubicBezTo>
                  <a:pt x="3717985" y="1167441"/>
                  <a:pt x="3710261" y="1160024"/>
                  <a:pt x="3700732" y="1155940"/>
                </a:cubicBezTo>
                <a:cubicBezTo>
                  <a:pt x="3690067" y="1151370"/>
                  <a:pt x="3630777" y="1140224"/>
                  <a:pt x="3623094" y="1138687"/>
                </a:cubicBezTo>
                <a:cubicBezTo>
                  <a:pt x="3611592" y="1130061"/>
                  <a:pt x="3601157" y="1119790"/>
                  <a:pt x="3588589" y="1112808"/>
                </a:cubicBezTo>
                <a:cubicBezTo>
                  <a:pt x="3556671" y="1095076"/>
                  <a:pt x="3537132" y="1093890"/>
                  <a:pt x="3502324" y="1086928"/>
                </a:cubicBezTo>
                <a:cubicBezTo>
                  <a:pt x="3442362" y="1046955"/>
                  <a:pt x="3517733" y="1094633"/>
                  <a:pt x="3433313" y="1052423"/>
                </a:cubicBezTo>
                <a:cubicBezTo>
                  <a:pt x="3424040" y="1047786"/>
                  <a:pt x="3416963" y="1039254"/>
                  <a:pt x="3407434" y="1035170"/>
                </a:cubicBezTo>
                <a:cubicBezTo>
                  <a:pt x="3396537" y="1030500"/>
                  <a:pt x="3384029" y="1030706"/>
                  <a:pt x="3372928" y="1026543"/>
                </a:cubicBezTo>
                <a:cubicBezTo>
                  <a:pt x="3360887" y="1022028"/>
                  <a:pt x="3349587" y="1015671"/>
                  <a:pt x="3338422" y="1009291"/>
                </a:cubicBezTo>
                <a:cubicBezTo>
                  <a:pt x="3329420" y="1004147"/>
                  <a:pt x="3322169" y="995888"/>
                  <a:pt x="3312543" y="992038"/>
                </a:cubicBezTo>
                <a:cubicBezTo>
                  <a:pt x="3282290" y="979937"/>
                  <a:pt x="3248946" y="975100"/>
                  <a:pt x="3217653" y="966159"/>
                </a:cubicBezTo>
                <a:cubicBezTo>
                  <a:pt x="3208910" y="963661"/>
                  <a:pt x="3200761" y="958915"/>
                  <a:pt x="3191773" y="957532"/>
                </a:cubicBezTo>
                <a:cubicBezTo>
                  <a:pt x="3163211" y="953138"/>
                  <a:pt x="3134264" y="951781"/>
                  <a:pt x="3105509" y="948906"/>
                </a:cubicBezTo>
                <a:cubicBezTo>
                  <a:pt x="3006441" y="924137"/>
                  <a:pt x="3128534" y="958773"/>
                  <a:pt x="3045124" y="923026"/>
                </a:cubicBezTo>
                <a:cubicBezTo>
                  <a:pt x="3034227" y="918356"/>
                  <a:pt x="3022121" y="917275"/>
                  <a:pt x="3010619" y="914400"/>
                </a:cubicBezTo>
                <a:cubicBezTo>
                  <a:pt x="3001992" y="908649"/>
                  <a:pt x="2994012" y="901784"/>
                  <a:pt x="2984739" y="897147"/>
                </a:cubicBezTo>
                <a:cubicBezTo>
                  <a:pt x="2965023" y="887289"/>
                  <a:pt x="2935409" y="884814"/>
                  <a:pt x="2915728" y="879894"/>
                </a:cubicBezTo>
                <a:cubicBezTo>
                  <a:pt x="2835439" y="859822"/>
                  <a:pt x="2977383" y="883772"/>
                  <a:pt x="2829464" y="862642"/>
                </a:cubicBezTo>
                <a:cubicBezTo>
                  <a:pt x="2820838" y="859766"/>
                  <a:pt x="2812461" y="855988"/>
                  <a:pt x="2803585" y="854015"/>
                </a:cubicBezTo>
                <a:cubicBezTo>
                  <a:pt x="2786511" y="850221"/>
                  <a:pt x="2768977" y="848819"/>
                  <a:pt x="2751826" y="845389"/>
                </a:cubicBezTo>
                <a:cubicBezTo>
                  <a:pt x="2740201" y="843064"/>
                  <a:pt x="2728823" y="839638"/>
                  <a:pt x="2717321" y="836762"/>
                </a:cubicBezTo>
                <a:cubicBezTo>
                  <a:pt x="2653362" y="794124"/>
                  <a:pt x="2685895" y="806324"/>
                  <a:pt x="2622430" y="793630"/>
                </a:cubicBezTo>
                <a:cubicBezTo>
                  <a:pt x="2613804" y="787879"/>
                  <a:pt x="2606080" y="780461"/>
                  <a:pt x="2596551" y="776377"/>
                </a:cubicBezTo>
                <a:cubicBezTo>
                  <a:pt x="2585654" y="771707"/>
                  <a:pt x="2573445" y="771008"/>
                  <a:pt x="2562045" y="767751"/>
                </a:cubicBezTo>
                <a:cubicBezTo>
                  <a:pt x="2553302" y="765253"/>
                  <a:pt x="2544792" y="762000"/>
                  <a:pt x="2536166" y="759125"/>
                </a:cubicBezTo>
                <a:cubicBezTo>
                  <a:pt x="2527540" y="753374"/>
                  <a:pt x="2519761" y="746083"/>
                  <a:pt x="2510287" y="741872"/>
                </a:cubicBezTo>
                <a:cubicBezTo>
                  <a:pt x="2493668" y="734486"/>
                  <a:pt x="2458528" y="724619"/>
                  <a:pt x="2458528" y="724619"/>
                </a:cubicBezTo>
                <a:cubicBezTo>
                  <a:pt x="2364327" y="661817"/>
                  <a:pt x="2509557" y="754448"/>
                  <a:pt x="2398143" y="698740"/>
                </a:cubicBezTo>
                <a:cubicBezTo>
                  <a:pt x="2385284" y="692310"/>
                  <a:pt x="2376121" y="679993"/>
                  <a:pt x="2363638" y="672860"/>
                </a:cubicBezTo>
                <a:cubicBezTo>
                  <a:pt x="2348303" y="664097"/>
                  <a:pt x="2307243" y="658762"/>
                  <a:pt x="2294626" y="655608"/>
                </a:cubicBezTo>
                <a:cubicBezTo>
                  <a:pt x="2269345" y="649288"/>
                  <a:pt x="2262124" y="641290"/>
                  <a:pt x="2234241" y="638355"/>
                </a:cubicBezTo>
                <a:cubicBezTo>
                  <a:pt x="2191251" y="633830"/>
                  <a:pt x="2147977" y="632604"/>
                  <a:pt x="2104845" y="629728"/>
                </a:cubicBezTo>
                <a:lnTo>
                  <a:pt x="2027207" y="603849"/>
                </a:lnTo>
                <a:cubicBezTo>
                  <a:pt x="2018581" y="600974"/>
                  <a:pt x="2010330" y="596509"/>
                  <a:pt x="2001328" y="595223"/>
                </a:cubicBezTo>
                <a:cubicBezTo>
                  <a:pt x="1949369" y="587800"/>
                  <a:pt x="1897337" y="580740"/>
                  <a:pt x="1846053" y="569343"/>
                </a:cubicBezTo>
                <a:cubicBezTo>
                  <a:pt x="1806930" y="560649"/>
                  <a:pt x="1802813" y="557805"/>
                  <a:pt x="1759789" y="543464"/>
                </a:cubicBezTo>
                <a:cubicBezTo>
                  <a:pt x="1751162" y="540588"/>
                  <a:pt x="1742998" y="535105"/>
                  <a:pt x="1733909" y="534838"/>
                </a:cubicBezTo>
                <a:lnTo>
                  <a:pt x="1440611" y="526211"/>
                </a:lnTo>
                <a:lnTo>
                  <a:pt x="1362973" y="517585"/>
                </a:lnTo>
                <a:cubicBezTo>
                  <a:pt x="1331370" y="514425"/>
                  <a:pt x="1299360" y="514478"/>
                  <a:pt x="1268083" y="508959"/>
                </a:cubicBezTo>
                <a:cubicBezTo>
                  <a:pt x="1250173" y="505799"/>
                  <a:pt x="1233577" y="497457"/>
                  <a:pt x="1216324" y="491706"/>
                </a:cubicBezTo>
                <a:cubicBezTo>
                  <a:pt x="1179190" y="479328"/>
                  <a:pt x="1199277" y="485287"/>
                  <a:pt x="1155939" y="474453"/>
                </a:cubicBezTo>
                <a:cubicBezTo>
                  <a:pt x="1106881" y="425395"/>
                  <a:pt x="1154117" y="464916"/>
                  <a:pt x="1104181" y="439947"/>
                </a:cubicBezTo>
                <a:cubicBezTo>
                  <a:pt x="1037301" y="406506"/>
                  <a:pt x="1117463" y="435746"/>
                  <a:pt x="1052422" y="414068"/>
                </a:cubicBezTo>
                <a:cubicBezTo>
                  <a:pt x="978256" y="364623"/>
                  <a:pt x="1072093" y="423904"/>
                  <a:pt x="1000664" y="388189"/>
                </a:cubicBezTo>
                <a:cubicBezTo>
                  <a:pt x="991391" y="383552"/>
                  <a:pt x="984259" y="375147"/>
                  <a:pt x="974785" y="370936"/>
                </a:cubicBezTo>
                <a:cubicBezTo>
                  <a:pt x="958166" y="363550"/>
                  <a:pt x="923026" y="353683"/>
                  <a:pt x="923026" y="353683"/>
                </a:cubicBezTo>
                <a:cubicBezTo>
                  <a:pt x="882017" y="326343"/>
                  <a:pt x="906981" y="339707"/>
                  <a:pt x="845389" y="319177"/>
                </a:cubicBezTo>
                <a:lnTo>
                  <a:pt x="819509" y="310551"/>
                </a:lnTo>
                <a:cubicBezTo>
                  <a:pt x="813758" y="301925"/>
                  <a:pt x="809587" y="292003"/>
                  <a:pt x="802256" y="284672"/>
                </a:cubicBezTo>
                <a:cubicBezTo>
                  <a:pt x="776881" y="259297"/>
                  <a:pt x="758787" y="267250"/>
                  <a:pt x="724619" y="250166"/>
                </a:cubicBezTo>
                <a:cubicBezTo>
                  <a:pt x="713117" y="244415"/>
                  <a:pt x="701140" y="239529"/>
                  <a:pt x="690113" y="232913"/>
                </a:cubicBezTo>
                <a:cubicBezTo>
                  <a:pt x="672333" y="222245"/>
                  <a:pt x="658026" y="204965"/>
                  <a:pt x="638355" y="198408"/>
                </a:cubicBezTo>
                <a:lnTo>
                  <a:pt x="560717" y="172528"/>
                </a:lnTo>
                <a:lnTo>
                  <a:pt x="534838" y="163902"/>
                </a:lnTo>
                <a:lnTo>
                  <a:pt x="508958" y="155276"/>
                </a:lnTo>
                <a:cubicBezTo>
                  <a:pt x="500332" y="149525"/>
                  <a:pt x="493289" y="139825"/>
                  <a:pt x="483079" y="138023"/>
                </a:cubicBezTo>
                <a:cubicBezTo>
                  <a:pt x="266282" y="99764"/>
                  <a:pt x="420189" y="148688"/>
                  <a:pt x="336430" y="120770"/>
                </a:cubicBezTo>
                <a:cubicBezTo>
                  <a:pt x="277367" y="81394"/>
                  <a:pt x="301543" y="79890"/>
                  <a:pt x="241539" y="94891"/>
                </a:cubicBezTo>
                <a:cubicBezTo>
                  <a:pt x="232718" y="97096"/>
                  <a:pt x="224286" y="100642"/>
                  <a:pt x="215660" y="103517"/>
                </a:cubicBezTo>
                <a:cubicBezTo>
                  <a:pt x="189781" y="100642"/>
                  <a:pt x="162493" y="103790"/>
                  <a:pt x="138022" y="94891"/>
                </a:cubicBezTo>
                <a:cubicBezTo>
                  <a:pt x="128279" y="91348"/>
                  <a:pt x="128101" y="76342"/>
                  <a:pt x="120770" y="69011"/>
                </a:cubicBezTo>
                <a:cubicBezTo>
                  <a:pt x="113439" y="61680"/>
                  <a:pt x="104163" y="56396"/>
                  <a:pt x="94890" y="51759"/>
                </a:cubicBezTo>
                <a:cubicBezTo>
                  <a:pt x="86757" y="47693"/>
                  <a:pt x="77144" y="47199"/>
                  <a:pt x="69011" y="43132"/>
                </a:cubicBezTo>
                <a:cubicBezTo>
                  <a:pt x="59738" y="38495"/>
                  <a:pt x="52405" y="30516"/>
                  <a:pt x="43132" y="25879"/>
                </a:cubicBezTo>
                <a:cubicBezTo>
                  <a:pt x="-1662" y="3482"/>
                  <a:pt x="33700" y="3370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/>
        </p:nvCxnSpPr>
        <p:spPr>
          <a:xfrm>
            <a:off x="6702725" y="4676106"/>
            <a:ext cx="139766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6670277" y="6453336"/>
            <a:ext cx="249042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/>
              <a:t>Podkoží (hypodermis)</a:t>
            </a:r>
          </a:p>
        </p:txBody>
      </p:sp>
    </p:spTree>
    <p:extLst>
      <p:ext uri="{BB962C8B-B14F-4D97-AF65-F5344CB8AC3E}">
        <p14:creationId xmlns:p14="http://schemas.microsoft.com/office/powerpoint/2010/main" val="127939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" y="1739900"/>
            <a:ext cx="9144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6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47712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Kůže tlustého typu - detail</a:t>
            </a:r>
          </a:p>
        </p:txBody>
      </p:sp>
      <p:sp>
        <p:nvSpPr>
          <p:cNvPr id="3" name="Obdélník 2"/>
          <p:cNvSpPr/>
          <p:nvPr/>
        </p:nvSpPr>
        <p:spPr>
          <a:xfrm>
            <a:off x="0" y="1739900"/>
            <a:ext cx="3131840" cy="20005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400" b="1" dirty="0"/>
              <a:t>Pokožka (epidermis)</a:t>
            </a:r>
          </a:p>
          <a:p>
            <a:r>
              <a:rPr lang="cs-CZ" sz="2000" dirty="0" err="1"/>
              <a:t>stratum</a:t>
            </a:r>
            <a:r>
              <a:rPr lang="cs-CZ" sz="2000" dirty="0"/>
              <a:t> </a:t>
            </a:r>
            <a:r>
              <a:rPr lang="cs-CZ" sz="2000" dirty="0" err="1"/>
              <a:t>corneum</a:t>
            </a:r>
            <a:r>
              <a:rPr lang="cs-CZ" sz="2000" dirty="0"/>
              <a:t> </a:t>
            </a:r>
          </a:p>
          <a:p>
            <a:r>
              <a:rPr lang="cs-CZ" sz="2000" dirty="0" err="1"/>
              <a:t>stratum</a:t>
            </a:r>
            <a:r>
              <a:rPr lang="cs-CZ" sz="2000" dirty="0"/>
              <a:t> </a:t>
            </a:r>
            <a:r>
              <a:rPr lang="cs-CZ" sz="2000" dirty="0" err="1"/>
              <a:t>lucidum</a:t>
            </a:r>
            <a:endParaRPr lang="cs-CZ" sz="2000" dirty="0"/>
          </a:p>
          <a:p>
            <a:r>
              <a:rPr lang="cs-CZ" sz="2000" dirty="0" err="1"/>
              <a:t>stratum</a:t>
            </a:r>
            <a:r>
              <a:rPr lang="cs-CZ" sz="2000" dirty="0"/>
              <a:t>  </a:t>
            </a:r>
            <a:r>
              <a:rPr lang="cs-CZ" sz="2000" dirty="0" err="1"/>
              <a:t>granulosum</a:t>
            </a:r>
            <a:endParaRPr lang="cs-CZ" sz="2000" dirty="0"/>
          </a:p>
          <a:p>
            <a:r>
              <a:rPr lang="cs-CZ" sz="2000" dirty="0" err="1"/>
              <a:t>stratum</a:t>
            </a:r>
            <a:r>
              <a:rPr lang="cs-CZ" sz="2000" dirty="0"/>
              <a:t> </a:t>
            </a:r>
            <a:r>
              <a:rPr lang="cs-CZ" sz="2000" dirty="0" err="1"/>
              <a:t>spinosum</a:t>
            </a:r>
            <a:endParaRPr lang="cs-CZ" sz="2000" dirty="0"/>
          </a:p>
          <a:p>
            <a:r>
              <a:rPr lang="cs-CZ" sz="2000" dirty="0" err="1"/>
              <a:t>stratum</a:t>
            </a:r>
            <a:r>
              <a:rPr lang="cs-CZ" sz="2000" dirty="0"/>
              <a:t> </a:t>
            </a:r>
            <a:r>
              <a:rPr lang="cs-CZ" sz="2000" dirty="0" err="1"/>
              <a:t>basale</a:t>
            </a:r>
            <a:endParaRPr lang="cs-CZ" sz="2000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619672" y="3573016"/>
            <a:ext cx="675151" cy="936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1979712" y="3284984"/>
            <a:ext cx="1422310" cy="187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2267744" y="2924944"/>
            <a:ext cx="1512168" cy="2742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1850125" y="2651783"/>
            <a:ext cx="2577859" cy="5029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1979712" y="2348880"/>
            <a:ext cx="2340564" cy="2896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179512" y="5373216"/>
            <a:ext cx="2751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škára -</a:t>
            </a:r>
            <a:r>
              <a:rPr lang="cs-CZ" sz="2400" dirty="0" err="1"/>
              <a:t>pars</a:t>
            </a:r>
            <a:r>
              <a:rPr lang="cs-CZ" sz="2400" dirty="0"/>
              <a:t> </a:t>
            </a:r>
            <a:r>
              <a:rPr lang="cs-CZ" sz="2400" dirty="0" err="1"/>
              <a:t>papillaris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0903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20588" y="1328397"/>
            <a:ext cx="4941167" cy="4499992"/>
          </a:xfrm>
          <a:prstGeom prst="rect">
            <a:avLst/>
          </a:prstGeom>
        </p:spPr>
      </p:pic>
      <p:pic>
        <p:nvPicPr>
          <p:cNvPr id="4" name="Picture 6" descr="http://classconnection.s3.amazonaws.com/229/flashcards/1229229/png/thin_skin_21363025011184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18" y="1107809"/>
            <a:ext cx="4560876" cy="49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46583" y="404664"/>
            <a:ext cx="6999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Tlustý typ kůže                   Tenký typ kůže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47688" y="6167346"/>
            <a:ext cx="91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Výskyt: palma </a:t>
            </a:r>
            <a:r>
              <a:rPr lang="cs-CZ" sz="2000" dirty="0" err="1"/>
              <a:t>manus</a:t>
            </a:r>
            <a:r>
              <a:rPr lang="cs-CZ" sz="2000" dirty="0"/>
              <a:t>, planta </a:t>
            </a:r>
            <a:r>
              <a:rPr lang="cs-CZ" sz="2000" dirty="0" err="1"/>
              <a:t>pedis</a:t>
            </a:r>
            <a:r>
              <a:rPr lang="cs-CZ" sz="2000" dirty="0"/>
              <a:t>                Výskyt: pokrývá všechny ostatní části těla</a:t>
            </a:r>
          </a:p>
        </p:txBody>
      </p:sp>
    </p:spTree>
    <p:extLst>
      <p:ext uri="{BB962C8B-B14F-4D97-AF65-F5344CB8AC3E}">
        <p14:creationId xmlns:p14="http://schemas.microsoft.com/office/powerpoint/2010/main" val="4158936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4" name="Picture 4" descr="melanocy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/>
          <a:stretch/>
        </p:blipFill>
        <p:spPr bwMode="auto">
          <a:xfrm>
            <a:off x="203902" y="476671"/>
            <a:ext cx="8856984" cy="630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6" name="Text Box 6"/>
          <p:cNvSpPr txBox="1">
            <a:spLocks noChangeArrowheads="1"/>
          </p:cNvSpPr>
          <p:nvPr/>
        </p:nvSpPr>
        <p:spPr bwMode="auto">
          <a:xfrm>
            <a:off x="3708400" y="6021388"/>
            <a:ext cx="2016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melanocyty</a:t>
            </a:r>
          </a:p>
        </p:txBody>
      </p:sp>
      <p:sp>
        <p:nvSpPr>
          <p:cNvPr id="307207" name="Line 7"/>
          <p:cNvSpPr>
            <a:spLocks noChangeShapeType="1"/>
          </p:cNvSpPr>
          <p:nvPr/>
        </p:nvSpPr>
        <p:spPr bwMode="auto">
          <a:xfrm flipH="1" flipV="1">
            <a:off x="1331913" y="4437063"/>
            <a:ext cx="3024187" cy="1584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08" name="Line 8"/>
          <p:cNvSpPr>
            <a:spLocks noChangeShapeType="1"/>
          </p:cNvSpPr>
          <p:nvPr/>
        </p:nvSpPr>
        <p:spPr bwMode="auto">
          <a:xfrm flipH="1" flipV="1">
            <a:off x="2339975" y="4292600"/>
            <a:ext cx="2016125" cy="17287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09" name="Line 9"/>
          <p:cNvSpPr>
            <a:spLocks noChangeShapeType="1"/>
          </p:cNvSpPr>
          <p:nvPr/>
        </p:nvSpPr>
        <p:spPr bwMode="auto">
          <a:xfrm flipV="1">
            <a:off x="4356100" y="3573463"/>
            <a:ext cx="3671888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012160" y="2852936"/>
            <a:ext cx="944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melanin</a:t>
            </a:r>
          </a:p>
        </p:txBody>
      </p:sp>
      <p:cxnSp>
        <p:nvCxnSpPr>
          <p:cNvPr id="6" name="Přímá spojnice se šipkou 5"/>
          <p:cNvCxnSpPr>
            <a:stCxn id="4" idx="1"/>
          </p:cNvCxnSpPr>
          <p:nvPr/>
        </p:nvCxnSpPr>
        <p:spPr>
          <a:xfrm flipH="1">
            <a:off x="5292080" y="3037602"/>
            <a:ext cx="720080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>
            <a:stCxn id="4" idx="1"/>
          </p:cNvCxnSpPr>
          <p:nvPr/>
        </p:nvCxnSpPr>
        <p:spPr>
          <a:xfrm flipH="1">
            <a:off x="5436096" y="3037602"/>
            <a:ext cx="576064" cy="5358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3627842" y="-46549"/>
            <a:ext cx="1664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000000"/>
                </a:solidFill>
              </a:rPr>
              <a:t>Epidermis</a:t>
            </a:r>
          </a:p>
        </p:txBody>
      </p:sp>
    </p:spTree>
    <p:extLst>
      <p:ext uri="{BB962C8B-B14F-4D97-AF65-F5344CB8AC3E}">
        <p14:creationId xmlns:p14="http://schemas.microsoft.com/office/powerpoint/2010/main" val="4162613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961"/>
            <a:ext cx="8228160" cy="1144800"/>
          </a:xfrm>
          <a:ln/>
        </p:spPr>
        <p:txBody>
          <a:bodyPr vert="horz" lIns="91440" tIns="35202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/>
              <a:t>Kožní adnexa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1515241"/>
            <a:ext cx="8228160" cy="4525920"/>
          </a:xfrm>
          <a:ln/>
        </p:spPr>
        <p:txBody>
          <a:bodyPr/>
          <a:lstStyle/>
          <a:p>
            <a:pPr marL="391686" indent="-293764">
              <a:lnSpc>
                <a:spcPct val="83000"/>
              </a:lnSpc>
              <a:spcBef>
                <a:spcPts val="726"/>
              </a:spcBef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 b="1"/>
              <a:t>Žlázy</a:t>
            </a:r>
            <a:r>
              <a:rPr lang="cs-CZ" altLang="cs-CZ"/>
              <a:t>         </a:t>
            </a:r>
          </a:p>
          <a:p>
            <a:pPr marL="783372" lvl="1" indent="-293764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/>
              <a:t>mazové (gll. sebaceae)</a:t>
            </a:r>
          </a:p>
          <a:p>
            <a:pPr marL="783372" lvl="1" indent="-293764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/>
              <a:t>potní (gll. sudoriferae)</a:t>
            </a:r>
          </a:p>
          <a:p>
            <a:pPr lvl="2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/>
              <a:t>Ekrinní</a:t>
            </a:r>
          </a:p>
          <a:p>
            <a:pPr lvl="2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/>
              <a:t>Apokrinní</a:t>
            </a:r>
          </a:p>
          <a:p>
            <a:pPr marL="783372" lvl="1" indent="-293764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/>
              <a:t>mléčná (gl. mammae)</a:t>
            </a:r>
          </a:p>
          <a:p>
            <a:pPr marL="391686" indent="-293764">
              <a:lnSpc>
                <a:spcPct val="83000"/>
              </a:lnSpc>
              <a:spcBef>
                <a:spcPts val="726"/>
              </a:spcBef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cs-CZ" altLang="cs-CZ"/>
          </a:p>
          <a:p>
            <a:pPr marL="391686" indent="-293764">
              <a:lnSpc>
                <a:spcPct val="83000"/>
              </a:lnSpc>
              <a:spcBef>
                <a:spcPts val="726"/>
              </a:spcBef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 b="1"/>
              <a:t>Adnexa rohového typu</a:t>
            </a:r>
            <a:r>
              <a:rPr lang="cs-CZ" altLang="cs-CZ"/>
              <a:t>         </a:t>
            </a:r>
          </a:p>
          <a:p>
            <a:pPr marL="783372" lvl="1" indent="-293764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/>
              <a:t>vlas, chlup (pilus)</a:t>
            </a:r>
          </a:p>
          <a:p>
            <a:pPr marL="783372" lvl="1" indent="-293764">
              <a:lnSpc>
                <a:spcPct val="83000"/>
              </a:lnSpc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/>
              <a:t>nehet (unguis)</a:t>
            </a:r>
          </a:p>
          <a:p>
            <a:pPr marL="783372" lvl="1" indent="-293764">
              <a:lnSpc>
                <a:spcPct val="83000"/>
              </a:lnSpc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cs-CZ" altLang="cs-CZ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68841"/>
            <a:ext cx="4572000" cy="546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797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03213" y="260350"/>
            <a:ext cx="828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800" b="1" dirty="0"/>
              <a:t>POTNÍ ŽLÁZY malé </a:t>
            </a:r>
            <a:r>
              <a:rPr lang="cs-CZ" altLang="cs-CZ" sz="2800" dirty="0"/>
              <a:t>-  </a:t>
            </a:r>
            <a:r>
              <a:rPr lang="cs-CZ" altLang="cs-CZ" sz="2800" u="sng" dirty="0" err="1"/>
              <a:t>ekrinní</a:t>
            </a:r>
            <a:endParaRPr lang="cs-CZ" altLang="cs-CZ" sz="2800" u="sng" dirty="0"/>
          </a:p>
        </p:txBody>
      </p:sp>
      <p:pic>
        <p:nvPicPr>
          <p:cNvPr id="30723" name="Picture 5" descr="eccrine sweat g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50" y="2204864"/>
            <a:ext cx="3311525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272543" y="6165304"/>
            <a:ext cx="36927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600" b="1" dirty="0"/>
              <a:t>POT – </a:t>
            </a:r>
            <a:r>
              <a:rPr lang="cs-CZ" altLang="cs-CZ" sz="1600" dirty="0"/>
              <a:t>H</a:t>
            </a:r>
            <a:r>
              <a:rPr lang="cs-CZ" altLang="cs-CZ" sz="1600" baseline="-25000" dirty="0"/>
              <a:t>2</a:t>
            </a:r>
            <a:r>
              <a:rPr lang="cs-CZ" altLang="cs-CZ" sz="1600" dirty="0"/>
              <a:t>O, NaCl</a:t>
            </a:r>
            <a:r>
              <a:rPr lang="cs-CZ" altLang="cs-CZ" sz="1600" baseline="-25000" dirty="0"/>
              <a:t>2</a:t>
            </a:r>
            <a:r>
              <a:rPr lang="cs-CZ" altLang="cs-CZ" sz="1600" dirty="0"/>
              <a:t>, NH</a:t>
            </a:r>
            <a:r>
              <a:rPr lang="cs-CZ" altLang="cs-CZ" sz="1600" baseline="-25000" dirty="0"/>
              <a:t>3</a:t>
            </a:r>
            <a:r>
              <a:rPr lang="cs-CZ" altLang="cs-CZ" sz="1600" dirty="0"/>
              <a:t>, </a:t>
            </a:r>
          </a:p>
          <a:p>
            <a:pPr eaLnBrk="1" hangingPunct="1"/>
            <a:r>
              <a:rPr lang="cs-CZ" altLang="cs-CZ" sz="1600" dirty="0"/>
              <a:t>urea, </a:t>
            </a:r>
            <a:r>
              <a:rPr lang="cs-CZ" altLang="cs-CZ" sz="1600" dirty="0" err="1"/>
              <a:t>kys</a:t>
            </a:r>
            <a:r>
              <a:rPr lang="cs-CZ" altLang="cs-CZ" sz="1600" dirty="0"/>
              <a:t>. močová, proteiny</a:t>
            </a:r>
            <a:endParaRPr lang="cs-CZ" altLang="cs-CZ" sz="1600" u="sng" dirty="0"/>
          </a:p>
        </p:txBody>
      </p:sp>
      <p:pic>
        <p:nvPicPr>
          <p:cNvPr id="30726" name="Picture 8" descr="Merocrine secretion anima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75" y="2193721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weat020h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" b="1836"/>
          <a:stretch/>
        </p:blipFill>
        <p:spPr>
          <a:xfrm>
            <a:off x="4427985" y="1700808"/>
            <a:ext cx="4704184" cy="5158782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850563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sz="2400" i="1" dirty="0">
                <a:sym typeface="Wingdings"/>
              </a:rPr>
              <a:t>sekreční oddíl </a:t>
            </a:r>
            <a:r>
              <a:rPr lang="cs-CZ" sz="2400" dirty="0">
                <a:sym typeface="Wingdings"/>
              </a:rPr>
              <a:t>– jednoduchá trubička stočená do klubíčka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400" i="1" dirty="0">
                <a:sym typeface="Wingdings"/>
              </a:rPr>
              <a:t>vývodní oddíl </a:t>
            </a:r>
            <a:r>
              <a:rPr lang="cs-CZ" sz="2400" dirty="0">
                <a:sym typeface="Wingdings"/>
              </a:rPr>
              <a:t>– jednoduchý krátký vývod + </a:t>
            </a:r>
            <a:r>
              <a:rPr lang="cs-CZ" sz="2400" dirty="0" err="1">
                <a:sym typeface="Wingdings"/>
              </a:rPr>
              <a:t>intraepidermální</a:t>
            </a:r>
            <a:r>
              <a:rPr lang="cs-CZ" sz="2400" dirty="0">
                <a:sym typeface="Wingdings"/>
              </a:rPr>
              <a:t> chodbička</a:t>
            </a:r>
          </a:p>
          <a:p>
            <a:r>
              <a:rPr lang="cs-CZ" sz="2000" dirty="0">
                <a:sym typeface="Wingdings"/>
              </a:rPr>
              <a:t>    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981531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777</Words>
  <Application>Microsoft Office PowerPoint</Application>
  <PresentationFormat>Předvádění na obrazovce (4:3)</PresentationFormat>
  <Paragraphs>234</Paragraphs>
  <Slides>39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7" baseType="lpstr">
      <vt:lpstr>Arial</vt:lpstr>
      <vt:lpstr>Arial Unicode MS</vt:lpstr>
      <vt:lpstr>Calibri</vt:lpstr>
      <vt:lpstr>Symbol</vt:lpstr>
      <vt:lpstr>Times New Roman</vt:lpstr>
      <vt:lpstr>Wingdings</vt:lpstr>
      <vt:lpstr>Motiv systému Office</vt:lpstr>
      <vt:lpstr>Rastrový obrázek</vt:lpstr>
      <vt:lpstr>KŮŽE A KOŽNÍ ADNEXA </vt:lpstr>
      <vt:lpstr>Stavba kůže</vt:lpstr>
      <vt:lpstr>Prezentace aplikace PowerPoint</vt:lpstr>
      <vt:lpstr>Prezentace aplikace PowerPoint</vt:lpstr>
      <vt:lpstr>Kůže tlustého typu - detail</vt:lpstr>
      <vt:lpstr>Prezentace aplikace PowerPoint</vt:lpstr>
      <vt:lpstr>Prezentace aplikace PowerPoint</vt:lpstr>
      <vt:lpstr>Kožní adnexa</vt:lpstr>
      <vt:lpstr>Prezentace aplikace PowerPoint</vt:lpstr>
      <vt:lpstr>Prezentace aplikace PowerPoint</vt:lpstr>
      <vt:lpstr>Prezentace aplikace PowerPoint</vt:lpstr>
      <vt:lpstr>Gll. sudoriferae eccrinae</vt:lpstr>
      <vt:lpstr>Kůže z bříška prstu- gll. sudoriferae eccrinae</vt:lpstr>
      <vt:lpstr>Prezentace aplikace PowerPoint</vt:lpstr>
      <vt:lpstr>Gll. sudoriferae apocrinae</vt:lpstr>
      <vt:lpstr>Prezentace aplikace PowerPoint</vt:lpstr>
      <vt:lpstr>Kůže z axily – aromatické  potní žlázy</vt:lpstr>
      <vt:lpstr>Mazové žlázy - gll. sebaceae</vt:lpstr>
      <vt:lpstr>Kůže s vlasy- gll. sebaceae</vt:lpstr>
      <vt:lpstr>Gll. Sebaceae- detail</vt:lpstr>
      <vt:lpstr>Prezentace aplikace PowerPoint</vt:lpstr>
      <vt:lpstr>Mléčná žláza (Gl. mammae)</vt:lpstr>
      <vt:lpstr>Prezentace aplikace PowerPoint</vt:lpstr>
      <vt:lpstr>Mamma non lactans</vt:lpstr>
      <vt:lpstr>Mamma non lactans</vt:lpstr>
      <vt:lpstr>Prezentace aplikace PowerPoint</vt:lpstr>
      <vt:lpstr>Mamma lactans</vt:lpstr>
      <vt:lpstr>Mamma lactans</vt:lpstr>
      <vt:lpstr>Prezentace aplikace PowerPoint</vt:lpstr>
      <vt:lpstr>Vlas (chlup) = pillus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Nehet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Kůže</dc:title>
  <dc:creator>Doma</dc:creator>
  <cp:lastModifiedBy>Eva Mecová</cp:lastModifiedBy>
  <cp:revision>80</cp:revision>
  <dcterms:created xsi:type="dcterms:W3CDTF">2015-07-19T14:24:55Z</dcterms:created>
  <dcterms:modified xsi:type="dcterms:W3CDTF">2020-04-24T14:38:50Z</dcterms:modified>
</cp:coreProperties>
</file>