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7" r:id="rId4"/>
    <p:sldId id="279" r:id="rId5"/>
    <p:sldId id="261" r:id="rId6"/>
    <p:sldId id="262" r:id="rId7"/>
    <p:sldId id="263" r:id="rId8"/>
    <p:sldId id="266" r:id="rId9"/>
    <p:sldId id="280" r:id="rId10"/>
    <p:sldId id="268" r:id="rId11"/>
    <p:sldId id="269" r:id="rId12"/>
    <p:sldId id="281" r:id="rId13"/>
    <p:sldId id="282" r:id="rId14"/>
    <p:sldId id="270" r:id="rId15"/>
    <p:sldId id="271" r:id="rId16"/>
    <p:sldId id="283" r:id="rId17"/>
    <p:sldId id="284" r:id="rId18"/>
    <p:sldId id="285" r:id="rId19"/>
    <p:sldId id="274" r:id="rId20"/>
    <p:sldId id="276" r:id="rId21"/>
    <p:sldId id="28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710E97-9B3C-4E36-A4D9-91A91E050359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D17631B-87AB-4CE2-833D-C9BAAF8D592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9709421-FCE2-4562-B558-CA7A2BD7858A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D70643A-4278-4E5C-A36A-63A7B328D307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411760" y="26064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/>
              <a:t> </a:t>
            </a:r>
            <a:r>
              <a:rPr lang="cs-CZ" sz="3200" b="1" dirty="0">
                <a:solidFill>
                  <a:srgbClr val="FFFF00"/>
                </a:solidFill>
              </a:rPr>
              <a:t>Lymfatický systém</a:t>
            </a:r>
          </a:p>
        </p:txBody>
      </p:sp>
      <p:pic>
        <p:nvPicPr>
          <p:cNvPr id="5" name="Picture 5" descr="lymphatic-system-dependent-on-detoxif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272338" cy="496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6480"/>
          <a:stretch>
            <a:fillRect/>
          </a:stretch>
        </p:blipFill>
        <p:spPr bwMode="auto">
          <a:xfrm>
            <a:off x="179512" y="1124744"/>
            <a:ext cx="885467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3275856" y="260648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 err="1"/>
              <a:t>Thymus</a:t>
            </a:r>
            <a:r>
              <a:rPr lang="cs-CZ" altLang="cs-CZ" sz="2400" b="1" dirty="0"/>
              <a:t> v involuci</a:t>
            </a:r>
            <a:endParaRPr lang="cs-CZ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yn041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39952" y="0"/>
            <a:ext cx="5004048" cy="6858000"/>
          </a:xfrm>
          <a:prstGeom prst="rect">
            <a:avLst/>
          </a:prstGeom>
          <a:noFill/>
          <a:ln/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540568" y="188640"/>
            <a:ext cx="6813872" cy="71437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Lymfatická uzlina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08050"/>
            <a:ext cx="4140200" cy="583331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900" dirty="0"/>
              <a:t>Velikost: 1-25 mm, tvar – oválný, ledvinovitý</a:t>
            </a:r>
          </a:p>
          <a:p>
            <a:pPr>
              <a:lnSpc>
                <a:spcPct val="80000"/>
              </a:lnSpc>
            </a:pPr>
            <a:r>
              <a:rPr lang="cs-CZ" sz="1900" dirty="0"/>
              <a:t>Stavba</a:t>
            </a:r>
          </a:p>
          <a:p>
            <a:pPr lvl="1">
              <a:lnSpc>
                <a:spcPct val="80000"/>
              </a:lnSpc>
            </a:pPr>
            <a:r>
              <a:rPr lang="cs-CZ" sz="1900" b="1" i="1" dirty="0"/>
              <a:t>Vazivo</a:t>
            </a:r>
            <a:r>
              <a:rPr lang="cs-CZ" sz="1900" dirty="0"/>
              <a:t> – vazivové pouzdro + vazivové trámce a septa </a:t>
            </a:r>
          </a:p>
          <a:p>
            <a:pPr lvl="1">
              <a:lnSpc>
                <a:spcPct val="80000"/>
              </a:lnSpc>
            </a:pPr>
            <a:r>
              <a:rPr lang="cs-CZ" sz="1900" b="1" i="1" dirty="0"/>
              <a:t>Lymfatická tkáň</a:t>
            </a:r>
            <a:r>
              <a:rPr lang="cs-CZ" sz="1900" dirty="0"/>
              <a:t> – retikulární </a:t>
            </a:r>
            <a:r>
              <a:rPr lang="cs-CZ" sz="1900" dirty="0" err="1"/>
              <a:t>vazivo+volné</a:t>
            </a:r>
            <a:r>
              <a:rPr lang="cs-CZ" sz="1900" dirty="0"/>
              <a:t> buňky</a:t>
            </a:r>
          </a:p>
          <a:p>
            <a:pPr>
              <a:lnSpc>
                <a:spcPct val="80000"/>
              </a:lnSpc>
            </a:pPr>
            <a:r>
              <a:rPr lang="cs-CZ" sz="1900" b="1" dirty="0"/>
              <a:t>Vrstva korová</a:t>
            </a:r>
          </a:p>
          <a:p>
            <a:pPr lvl="1">
              <a:lnSpc>
                <a:spcPct val="80000"/>
              </a:lnSpc>
            </a:pPr>
            <a:r>
              <a:rPr lang="cs-CZ" sz="1900" dirty="0"/>
              <a:t>Lymfatické uzlíky – </a:t>
            </a:r>
            <a:r>
              <a:rPr lang="cs-CZ" sz="1900" i="1" dirty="0"/>
              <a:t>primární </a:t>
            </a:r>
            <a:r>
              <a:rPr lang="cs-CZ" sz="1900" dirty="0"/>
              <a:t>a </a:t>
            </a:r>
            <a:r>
              <a:rPr lang="cs-CZ" sz="1900" i="1" dirty="0"/>
              <a:t>sekundární  - </a:t>
            </a:r>
            <a:r>
              <a:rPr lang="cs-CZ" sz="1900" dirty="0"/>
              <a:t>B-lymfocyty</a:t>
            </a:r>
          </a:p>
          <a:p>
            <a:pPr lvl="1">
              <a:lnSpc>
                <a:spcPct val="80000"/>
              </a:lnSpc>
            </a:pPr>
            <a:r>
              <a:rPr lang="cs-CZ" sz="1900" dirty="0" err="1"/>
              <a:t>Parakortikální</a:t>
            </a:r>
            <a:r>
              <a:rPr lang="cs-CZ" sz="1900" dirty="0"/>
              <a:t> oblast – T-lymfocyty,</a:t>
            </a:r>
          </a:p>
          <a:p>
            <a:pPr lvl="1">
              <a:lnSpc>
                <a:spcPct val="80000"/>
              </a:lnSpc>
            </a:pPr>
            <a:r>
              <a:rPr lang="cs-CZ" sz="19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Sinus </a:t>
            </a:r>
            <a:r>
              <a:rPr lang="cs-CZ" sz="19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subcapsularis</a:t>
            </a:r>
            <a:r>
              <a:rPr lang="cs-CZ" sz="19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900" dirty="0"/>
              <a:t>/</a:t>
            </a:r>
            <a:r>
              <a:rPr lang="cs-CZ" sz="1900" dirty="0" err="1"/>
              <a:t>marginalis</a:t>
            </a:r>
            <a:r>
              <a:rPr lang="cs-CZ" sz="1900" dirty="0"/>
              <a:t>/</a:t>
            </a:r>
          </a:p>
          <a:p>
            <a:pPr lvl="1">
              <a:lnSpc>
                <a:spcPct val="80000"/>
              </a:lnSpc>
            </a:pPr>
            <a:r>
              <a:rPr lang="cs-CZ" sz="19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Sinusy korové </a:t>
            </a:r>
            <a:r>
              <a:rPr lang="cs-CZ" sz="1900" dirty="0"/>
              <a:t>/</a:t>
            </a:r>
            <a:r>
              <a:rPr lang="cs-CZ" sz="1900" dirty="0" err="1"/>
              <a:t>perifolikulární</a:t>
            </a:r>
            <a:r>
              <a:rPr lang="cs-CZ" sz="1900" dirty="0"/>
              <a:t>/</a:t>
            </a:r>
          </a:p>
          <a:p>
            <a:pPr>
              <a:lnSpc>
                <a:spcPct val="80000"/>
              </a:lnSpc>
            </a:pPr>
            <a:r>
              <a:rPr lang="cs-CZ" sz="1900" b="1" dirty="0"/>
              <a:t>Vrstva dřeňová</a:t>
            </a:r>
          </a:p>
          <a:p>
            <a:pPr lvl="1">
              <a:lnSpc>
                <a:spcPct val="80000"/>
              </a:lnSpc>
            </a:pPr>
            <a:r>
              <a:rPr lang="cs-CZ" sz="1900" dirty="0"/>
              <a:t>Dřeňové provazce</a:t>
            </a:r>
          </a:p>
          <a:p>
            <a:pPr lvl="1">
              <a:lnSpc>
                <a:spcPct val="80000"/>
              </a:lnSpc>
            </a:pPr>
            <a:r>
              <a:rPr lang="cs-CZ" sz="19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Dřeňové sinusy</a:t>
            </a:r>
          </a:p>
          <a:p>
            <a:pPr>
              <a:lnSpc>
                <a:spcPct val="80000"/>
              </a:lnSpc>
            </a:pPr>
            <a:endParaRPr lang="cs-CZ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Lymfatický systém - 3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/>
          <a:stretch/>
        </p:blipFill>
        <p:spPr>
          <a:xfrm>
            <a:off x="-108520" y="0"/>
            <a:ext cx="612832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22325" y="112713"/>
            <a:ext cx="23653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Aferentní lymf. cévy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>
            <a:off x="3048000" y="1524000"/>
            <a:ext cx="76200" cy="685800"/>
          </a:xfrm>
          <a:prstGeom prst="line">
            <a:avLst/>
          </a:prstGeom>
          <a:noFill/>
          <a:ln w="76200">
            <a:solidFill>
              <a:srgbClr val="38F6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3048000" y="2209800"/>
            <a:ext cx="0" cy="304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>
            <a:off x="2895600" y="2514600"/>
            <a:ext cx="152400" cy="1752600"/>
          </a:xfrm>
          <a:prstGeom prst="line">
            <a:avLst/>
          </a:prstGeom>
          <a:noFill/>
          <a:ln w="76200">
            <a:solidFill>
              <a:srgbClr val="1DA4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394325" y="265113"/>
            <a:ext cx="19716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Capsula fibrosa 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927725" y="1103313"/>
            <a:ext cx="2289175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38F62E"/>
                </a:solidFill>
              </a:rPr>
              <a:t>Cortex</a:t>
            </a:r>
          </a:p>
          <a:p>
            <a:r>
              <a:rPr lang="cs-CZ" altLang="cs-CZ" b="1">
                <a:solidFill>
                  <a:srgbClr val="FF3300"/>
                </a:solidFill>
              </a:rPr>
              <a:t>Parakortikální zóna</a:t>
            </a:r>
          </a:p>
          <a:p>
            <a:r>
              <a:rPr lang="cs-CZ" altLang="cs-CZ" b="1">
                <a:solidFill>
                  <a:srgbClr val="1DA4FF"/>
                </a:solidFill>
              </a:rPr>
              <a:t>Medulla 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03325" y="6132513"/>
            <a:ext cx="405271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Krevní cévy a lymf. eferentní véna 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6003925" y="2551113"/>
            <a:ext cx="17938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Folikuly v kůře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5927725" y="3694113"/>
            <a:ext cx="21367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Provazce ve dřeni</a:t>
            </a: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>
            <a:off x="4495800" y="609600"/>
            <a:ext cx="9144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 flipH="1" flipV="1">
            <a:off x="4267200" y="2362200"/>
            <a:ext cx="1752600" cy="381000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4800600" y="2743200"/>
            <a:ext cx="1219200" cy="76200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H="1" flipV="1">
            <a:off x="3429000" y="3200400"/>
            <a:ext cx="2514600" cy="53340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60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Lymfatický systém - 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062663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6156325" y="188913"/>
            <a:ext cx="22415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Lymfatické sinusy</a:t>
            </a:r>
            <a:r>
              <a:rPr lang="cs-CZ" altLang="cs-CZ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</a:p>
          <a:p>
            <a:endParaRPr lang="cs-CZ" altLang="cs-CZ" b="1" dirty="0"/>
          </a:p>
          <a:p>
            <a:r>
              <a:rPr lang="cs-CZ" altLang="cs-CZ" b="1" dirty="0"/>
              <a:t>1 – </a:t>
            </a:r>
            <a:r>
              <a:rPr lang="cs-CZ" altLang="cs-CZ" b="1" dirty="0" err="1">
                <a:solidFill>
                  <a:srgbClr val="FF3300"/>
                </a:solidFill>
              </a:rPr>
              <a:t>subcapsularis</a:t>
            </a:r>
            <a:endParaRPr lang="cs-CZ" altLang="cs-CZ" b="1" dirty="0">
              <a:solidFill>
                <a:srgbClr val="FF3300"/>
              </a:solidFill>
            </a:endParaRPr>
          </a:p>
          <a:p>
            <a:endParaRPr lang="cs-CZ" altLang="cs-CZ" b="1" dirty="0"/>
          </a:p>
          <a:p>
            <a:r>
              <a:rPr lang="cs-CZ" altLang="cs-CZ" b="1" dirty="0"/>
              <a:t>2 – </a:t>
            </a:r>
            <a:r>
              <a:rPr lang="cs-CZ" altLang="cs-CZ" b="1" dirty="0" err="1">
                <a:solidFill>
                  <a:srgbClr val="38F62E"/>
                </a:solidFill>
              </a:rPr>
              <a:t>corticalis</a:t>
            </a:r>
            <a:endParaRPr lang="cs-CZ" altLang="cs-CZ" b="1" dirty="0">
              <a:solidFill>
                <a:srgbClr val="38F62E"/>
              </a:solidFill>
            </a:endParaRPr>
          </a:p>
          <a:p>
            <a:endParaRPr lang="cs-CZ" altLang="cs-CZ" b="1" dirty="0"/>
          </a:p>
          <a:p>
            <a:r>
              <a:rPr lang="cs-CZ" altLang="cs-CZ" b="1" dirty="0"/>
              <a:t>3 – </a:t>
            </a:r>
            <a:r>
              <a:rPr lang="cs-CZ" altLang="cs-CZ" b="1" dirty="0" err="1">
                <a:solidFill>
                  <a:srgbClr val="1DA4FF"/>
                </a:solidFill>
              </a:rPr>
              <a:t>medullaris</a:t>
            </a:r>
            <a:r>
              <a:rPr lang="cs-CZ" altLang="cs-CZ" b="1" dirty="0"/>
              <a:t> </a:t>
            </a: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H="1">
            <a:off x="4724400" y="914400"/>
            <a:ext cx="14478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H="1">
            <a:off x="3200400" y="914400"/>
            <a:ext cx="2971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H="1">
            <a:off x="5105400" y="1447800"/>
            <a:ext cx="1066800" cy="1143000"/>
          </a:xfrm>
          <a:prstGeom prst="line">
            <a:avLst/>
          </a:prstGeom>
          <a:noFill/>
          <a:ln w="57150">
            <a:solidFill>
              <a:srgbClr val="38F62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 flipH="1">
            <a:off x="3276600" y="2133600"/>
            <a:ext cx="2971800" cy="1676400"/>
          </a:xfrm>
          <a:prstGeom prst="line">
            <a:avLst/>
          </a:prstGeom>
          <a:noFill/>
          <a:ln w="57150">
            <a:solidFill>
              <a:srgbClr val="1DA4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 flipH="1">
            <a:off x="3962400" y="2133600"/>
            <a:ext cx="2286000" cy="2286000"/>
          </a:xfrm>
          <a:prstGeom prst="line">
            <a:avLst/>
          </a:prstGeom>
          <a:noFill/>
          <a:ln w="57150">
            <a:solidFill>
              <a:srgbClr val="1DA4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H="1">
            <a:off x="1676400" y="381000"/>
            <a:ext cx="76200" cy="1295400"/>
          </a:xfrm>
          <a:prstGeom prst="line">
            <a:avLst/>
          </a:prstGeom>
          <a:noFill/>
          <a:ln w="57150">
            <a:solidFill>
              <a:srgbClr val="38F62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25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42937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Lymphonodus</a:t>
            </a:r>
          </a:p>
        </p:txBody>
      </p:sp>
      <p:pic>
        <p:nvPicPr>
          <p:cNvPr id="80902" name="Picture 6" descr="lymfonod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60425"/>
            <a:ext cx="7993062" cy="5997575"/>
          </a:xfrm>
          <a:noFill/>
          <a:ln/>
        </p:spPr>
      </p:pic>
      <p:pic>
        <p:nvPicPr>
          <p:cNvPr id="80903" name="Picture 7" descr="j03052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0"/>
            <a:ext cx="1138237" cy="182880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2950" name="Picture 6" descr="lymfonodus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54838"/>
          </a:xfrm>
          <a:noFill/>
          <a:ln/>
        </p:spPr>
      </p:pic>
      <p:sp>
        <p:nvSpPr>
          <p:cNvPr id="2" name="Obdélník 1"/>
          <p:cNvSpPr/>
          <p:nvPr/>
        </p:nvSpPr>
        <p:spPr>
          <a:xfrm>
            <a:off x="1619672" y="188640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chemeClr val="bg1"/>
                </a:solidFill>
              </a:rPr>
              <a:t>capsula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7504" y="927583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</a:rPr>
              <a:t>sinus </a:t>
            </a:r>
            <a:r>
              <a:rPr lang="cs-CZ" altLang="cs-CZ" b="1" dirty="0" err="1">
                <a:solidFill>
                  <a:schemeClr val="bg1"/>
                </a:solidFill>
              </a:rPr>
              <a:t>subcapsularis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18844" y="927583"/>
            <a:ext cx="178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</a:rPr>
              <a:t>sinus </a:t>
            </a:r>
            <a:r>
              <a:rPr lang="cs-CZ" altLang="cs-CZ" b="1" dirty="0" err="1">
                <a:solidFill>
                  <a:schemeClr val="bg1"/>
                </a:solidFill>
              </a:rPr>
              <a:t>corticalis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987824" y="1340768"/>
            <a:ext cx="288032" cy="15121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/>
          <p:cNvSpPr/>
          <p:nvPr/>
        </p:nvSpPr>
        <p:spPr>
          <a:xfrm>
            <a:off x="4139952" y="1957004"/>
            <a:ext cx="3600400" cy="341621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932040" y="1573933"/>
            <a:ext cx="22349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Primární lymf. uzlík</a:t>
            </a:r>
          </a:p>
        </p:txBody>
      </p:sp>
      <p:sp>
        <p:nvSpPr>
          <p:cNvPr id="9" name="Obdélník 8"/>
          <p:cNvSpPr/>
          <p:nvPr/>
        </p:nvSpPr>
        <p:spPr>
          <a:xfrm>
            <a:off x="3544276" y="82828"/>
            <a:ext cx="3159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chemeClr val="bg1"/>
                </a:solidFill>
              </a:rPr>
              <a:t>LU – detail kůry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2"/>
          <p:cNvSpPr txBox="1">
            <a:spLocks noChangeArrowheads="1"/>
          </p:cNvSpPr>
          <p:nvPr/>
        </p:nvSpPr>
        <p:spPr bwMode="auto">
          <a:xfrm>
            <a:off x="250825" y="188913"/>
            <a:ext cx="7987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err="1"/>
              <a:t>Lymphonodus</a:t>
            </a:r>
            <a:r>
              <a:rPr lang="cs-CZ" altLang="cs-CZ" dirty="0"/>
              <a:t> – kůra, </a:t>
            </a:r>
            <a:r>
              <a:rPr lang="cs-CZ" altLang="cs-CZ" dirty="0" err="1"/>
              <a:t>parakortikální</a:t>
            </a:r>
            <a:r>
              <a:rPr lang="cs-CZ" altLang="cs-CZ" dirty="0"/>
              <a:t> zóna, dřeň</a:t>
            </a:r>
            <a:endParaRPr lang="cs-CZ" altLang="cs-CZ" sz="1800" dirty="0"/>
          </a:p>
        </p:txBody>
      </p:sp>
      <p:pic>
        <p:nvPicPr>
          <p:cNvPr id="7171" name="Picture 2" descr="C:\Documents and Settings\Sedláčková.HIST4\Dokumenty\Obrázky\prezentace, testy lymfatický\lymfonodus2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4863"/>
            <a:ext cx="90011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1547664" y="2060848"/>
            <a:ext cx="2066528" cy="14401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020642" y="980728"/>
            <a:ext cx="2066528" cy="14401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29411" y="773113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sekundární </a:t>
            </a:r>
            <a:r>
              <a:rPr lang="cs-CZ" b="1" dirty="0" err="1">
                <a:solidFill>
                  <a:schemeClr val="bg1"/>
                </a:solidFill>
              </a:rPr>
              <a:t>lymf.uzlíky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796136" y="3717032"/>
            <a:ext cx="2661306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dřeňové provazce s </a:t>
            </a:r>
            <a:r>
              <a:rPr lang="cs-CZ" b="1" dirty="0" err="1">
                <a:solidFill>
                  <a:schemeClr val="bg1"/>
                </a:solidFill>
              </a:rPr>
              <a:t>ly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/>
          <p:cNvCxnSpPr>
            <a:stCxn id="4" idx="2"/>
          </p:cNvCxnSpPr>
          <p:nvPr/>
        </p:nvCxnSpPr>
        <p:spPr>
          <a:xfrm>
            <a:off x="7126789" y="4086364"/>
            <a:ext cx="447843" cy="11931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6876256" y="4086364"/>
            <a:ext cx="250533" cy="17189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3589757" y="5620598"/>
            <a:ext cx="1853392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dřeňové sinusy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5292080" y="5989930"/>
            <a:ext cx="504056" cy="4634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13" idx="3"/>
          </p:cNvCxnSpPr>
          <p:nvPr/>
        </p:nvCxnSpPr>
        <p:spPr>
          <a:xfrm>
            <a:off x="5443149" y="5805264"/>
            <a:ext cx="497003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7"/>
          <p:cNvSpPr>
            <a:spLocks/>
          </p:cNvSpPr>
          <p:nvPr/>
        </p:nvSpPr>
        <p:spPr bwMode="auto">
          <a:xfrm>
            <a:off x="2230900" y="2397041"/>
            <a:ext cx="6921500" cy="4327525"/>
          </a:xfrm>
          <a:custGeom>
            <a:avLst/>
            <a:gdLst>
              <a:gd name="T0" fmla="*/ 0 w 4360"/>
              <a:gd name="T1" fmla="*/ 2726 h 2726"/>
              <a:gd name="T2" fmla="*/ 128 w 4360"/>
              <a:gd name="T3" fmla="*/ 2662 h 2726"/>
              <a:gd name="T4" fmla="*/ 167 w 4360"/>
              <a:gd name="T5" fmla="*/ 2637 h 2726"/>
              <a:gd name="T6" fmla="*/ 231 w 4360"/>
              <a:gd name="T7" fmla="*/ 2573 h 2726"/>
              <a:gd name="T8" fmla="*/ 307 w 4360"/>
              <a:gd name="T9" fmla="*/ 2496 h 2726"/>
              <a:gd name="T10" fmla="*/ 423 w 4360"/>
              <a:gd name="T11" fmla="*/ 1869 h 2726"/>
              <a:gd name="T12" fmla="*/ 461 w 4360"/>
              <a:gd name="T13" fmla="*/ 1779 h 2726"/>
              <a:gd name="T14" fmla="*/ 512 w 4360"/>
              <a:gd name="T15" fmla="*/ 1626 h 2726"/>
              <a:gd name="T16" fmla="*/ 640 w 4360"/>
              <a:gd name="T17" fmla="*/ 1485 h 2726"/>
              <a:gd name="T18" fmla="*/ 743 w 4360"/>
              <a:gd name="T19" fmla="*/ 1395 h 2726"/>
              <a:gd name="T20" fmla="*/ 807 w 4360"/>
              <a:gd name="T21" fmla="*/ 1331 h 2726"/>
              <a:gd name="T22" fmla="*/ 909 w 4360"/>
              <a:gd name="T23" fmla="*/ 1242 h 2726"/>
              <a:gd name="T24" fmla="*/ 1050 w 4360"/>
              <a:gd name="T25" fmla="*/ 1088 h 2726"/>
              <a:gd name="T26" fmla="*/ 1178 w 4360"/>
              <a:gd name="T27" fmla="*/ 896 h 2726"/>
              <a:gd name="T28" fmla="*/ 1267 w 4360"/>
              <a:gd name="T29" fmla="*/ 845 h 2726"/>
              <a:gd name="T30" fmla="*/ 1421 w 4360"/>
              <a:gd name="T31" fmla="*/ 691 h 2726"/>
              <a:gd name="T32" fmla="*/ 1549 w 4360"/>
              <a:gd name="T33" fmla="*/ 589 h 2726"/>
              <a:gd name="T34" fmla="*/ 1639 w 4360"/>
              <a:gd name="T35" fmla="*/ 538 h 2726"/>
              <a:gd name="T36" fmla="*/ 1767 w 4360"/>
              <a:gd name="T37" fmla="*/ 435 h 2726"/>
              <a:gd name="T38" fmla="*/ 1792 w 4360"/>
              <a:gd name="T39" fmla="*/ 397 h 2726"/>
              <a:gd name="T40" fmla="*/ 1831 w 4360"/>
              <a:gd name="T41" fmla="*/ 384 h 2726"/>
              <a:gd name="T42" fmla="*/ 1946 w 4360"/>
              <a:gd name="T43" fmla="*/ 307 h 2726"/>
              <a:gd name="T44" fmla="*/ 2202 w 4360"/>
              <a:gd name="T45" fmla="*/ 154 h 2726"/>
              <a:gd name="T46" fmla="*/ 2445 w 4360"/>
              <a:gd name="T47" fmla="*/ 77 h 2726"/>
              <a:gd name="T48" fmla="*/ 2522 w 4360"/>
              <a:gd name="T49" fmla="*/ 26 h 2726"/>
              <a:gd name="T50" fmla="*/ 2611 w 4360"/>
              <a:gd name="T51" fmla="*/ 0 h 2726"/>
              <a:gd name="T52" fmla="*/ 2829 w 4360"/>
              <a:gd name="T53" fmla="*/ 13 h 2726"/>
              <a:gd name="T54" fmla="*/ 3085 w 4360"/>
              <a:gd name="T55" fmla="*/ 64 h 2726"/>
              <a:gd name="T56" fmla="*/ 3405 w 4360"/>
              <a:gd name="T57" fmla="*/ 243 h 2726"/>
              <a:gd name="T58" fmla="*/ 3533 w 4360"/>
              <a:gd name="T59" fmla="*/ 282 h 2726"/>
              <a:gd name="T60" fmla="*/ 3648 w 4360"/>
              <a:gd name="T61" fmla="*/ 371 h 2726"/>
              <a:gd name="T62" fmla="*/ 3866 w 4360"/>
              <a:gd name="T63" fmla="*/ 474 h 2726"/>
              <a:gd name="T64" fmla="*/ 3968 w 4360"/>
              <a:gd name="T65" fmla="*/ 499 h 2726"/>
              <a:gd name="T66" fmla="*/ 4083 w 4360"/>
              <a:gd name="T67" fmla="*/ 563 h 2726"/>
              <a:gd name="T68" fmla="*/ 4237 w 4360"/>
              <a:gd name="T69" fmla="*/ 602 h 2726"/>
              <a:gd name="T70" fmla="*/ 4352 w 4360"/>
              <a:gd name="T71" fmla="*/ 627 h 2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60" h="2726">
                <a:moveTo>
                  <a:pt x="0" y="2726"/>
                </a:moveTo>
                <a:cubicBezTo>
                  <a:pt x="83" y="2707"/>
                  <a:pt x="34" y="2724"/>
                  <a:pt x="128" y="2662"/>
                </a:cubicBezTo>
                <a:cubicBezTo>
                  <a:pt x="141" y="2653"/>
                  <a:pt x="167" y="2637"/>
                  <a:pt x="167" y="2637"/>
                </a:cubicBezTo>
                <a:cubicBezTo>
                  <a:pt x="219" y="2555"/>
                  <a:pt x="160" y="2636"/>
                  <a:pt x="231" y="2573"/>
                </a:cubicBezTo>
                <a:cubicBezTo>
                  <a:pt x="258" y="2549"/>
                  <a:pt x="307" y="2496"/>
                  <a:pt x="307" y="2496"/>
                </a:cubicBezTo>
                <a:cubicBezTo>
                  <a:pt x="375" y="2298"/>
                  <a:pt x="228" y="1994"/>
                  <a:pt x="423" y="1869"/>
                </a:cubicBezTo>
                <a:cubicBezTo>
                  <a:pt x="455" y="1764"/>
                  <a:pt x="408" y="1908"/>
                  <a:pt x="461" y="1779"/>
                </a:cubicBezTo>
                <a:cubicBezTo>
                  <a:pt x="481" y="1730"/>
                  <a:pt x="495" y="1677"/>
                  <a:pt x="512" y="1626"/>
                </a:cubicBezTo>
                <a:cubicBezTo>
                  <a:pt x="528" y="1579"/>
                  <a:pt x="603" y="1516"/>
                  <a:pt x="640" y="1485"/>
                </a:cubicBezTo>
                <a:cubicBezTo>
                  <a:pt x="689" y="1444"/>
                  <a:pt x="682" y="1415"/>
                  <a:pt x="743" y="1395"/>
                </a:cubicBezTo>
                <a:cubicBezTo>
                  <a:pt x="789" y="1326"/>
                  <a:pt x="743" y="1384"/>
                  <a:pt x="807" y="1331"/>
                </a:cubicBezTo>
                <a:cubicBezTo>
                  <a:pt x="855" y="1291"/>
                  <a:pt x="848" y="1261"/>
                  <a:pt x="909" y="1242"/>
                </a:cubicBezTo>
                <a:cubicBezTo>
                  <a:pt x="948" y="1183"/>
                  <a:pt x="1000" y="1137"/>
                  <a:pt x="1050" y="1088"/>
                </a:cubicBezTo>
                <a:cubicBezTo>
                  <a:pt x="1110" y="1030"/>
                  <a:pt x="1108" y="946"/>
                  <a:pt x="1178" y="896"/>
                </a:cubicBezTo>
                <a:cubicBezTo>
                  <a:pt x="1228" y="860"/>
                  <a:pt x="1225" y="883"/>
                  <a:pt x="1267" y="845"/>
                </a:cubicBezTo>
                <a:cubicBezTo>
                  <a:pt x="1318" y="800"/>
                  <a:pt x="1365" y="732"/>
                  <a:pt x="1421" y="691"/>
                </a:cubicBezTo>
                <a:cubicBezTo>
                  <a:pt x="1464" y="659"/>
                  <a:pt x="1506" y="620"/>
                  <a:pt x="1549" y="589"/>
                </a:cubicBezTo>
                <a:cubicBezTo>
                  <a:pt x="1595" y="556"/>
                  <a:pt x="1599" y="573"/>
                  <a:pt x="1639" y="538"/>
                </a:cubicBezTo>
                <a:cubicBezTo>
                  <a:pt x="1758" y="433"/>
                  <a:pt x="1667" y="485"/>
                  <a:pt x="1767" y="435"/>
                </a:cubicBezTo>
                <a:cubicBezTo>
                  <a:pt x="1775" y="422"/>
                  <a:pt x="1780" y="406"/>
                  <a:pt x="1792" y="397"/>
                </a:cubicBezTo>
                <a:cubicBezTo>
                  <a:pt x="1803" y="388"/>
                  <a:pt x="1819" y="391"/>
                  <a:pt x="1831" y="384"/>
                </a:cubicBezTo>
                <a:cubicBezTo>
                  <a:pt x="1871" y="362"/>
                  <a:pt x="1908" y="332"/>
                  <a:pt x="1946" y="307"/>
                </a:cubicBezTo>
                <a:cubicBezTo>
                  <a:pt x="2028" y="253"/>
                  <a:pt x="2112" y="194"/>
                  <a:pt x="2202" y="154"/>
                </a:cubicBezTo>
                <a:cubicBezTo>
                  <a:pt x="2277" y="121"/>
                  <a:pt x="2374" y="117"/>
                  <a:pt x="2445" y="77"/>
                </a:cubicBezTo>
                <a:cubicBezTo>
                  <a:pt x="2472" y="62"/>
                  <a:pt x="2492" y="34"/>
                  <a:pt x="2522" y="26"/>
                </a:cubicBezTo>
                <a:cubicBezTo>
                  <a:pt x="2586" y="10"/>
                  <a:pt x="2556" y="19"/>
                  <a:pt x="2611" y="0"/>
                </a:cubicBezTo>
                <a:cubicBezTo>
                  <a:pt x="2684" y="4"/>
                  <a:pt x="2757" y="6"/>
                  <a:pt x="2829" y="13"/>
                </a:cubicBezTo>
                <a:cubicBezTo>
                  <a:pt x="2909" y="21"/>
                  <a:pt x="3001" y="53"/>
                  <a:pt x="3085" y="64"/>
                </a:cubicBezTo>
                <a:cubicBezTo>
                  <a:pt x="3203" y="104"/>
                  <a:pt x="3301" y="174"/>
                  <a:pt x="3405" y="243"/>
                </a:cubicBezTo>
                <a:cubicBezTo>
                  <a:pt x="3424" y="256"/>
                  <a:pt x="3504" y="275"/>
                  <a:pt x="3533" y="282"/>
                </a:cubicBezTo>
                <a:cubicBezTo>
                  <a:pt x="3575" y="309"/>
                  <a:pt x="3606" y="344"/>
                  <a:pt x="3648" y="371"/>
                </a:cubicBezTo>
                <a:cubicBezTo>
                  <a:pt x="3700" y="449"/>
                  <a:pt x="3777" y="463"/>
                  <a:pt x="3866" y="474"/>
                </a:cubicBezTo>
                <a:cubicBezTo>
                  <a:pt x="3899" y="485"/>
                  <a:pt x="3935" y="487"/>
                  <a:pt x="3968" y="499"/>
                </a:cubicBezTo>
                <a:cubicBezTo>
                  <a:pt x="4007" y="514"/>
                  <a:pt x="4045" y="546"/>
                  <a:pt x="4083" y="563"/>
                </a:cubicBezTo>
                <a:cubicBezTo>
                  <a:pt x="4158" y="596"/>
                  <a:pt x="4159" y="585"/>
                  <a:pt x="4237" y="602"/>
                </a:cubicBezTo>
                <a:cubicBezTo>
                  <a:pt x="4360" y="628"/>
                  <a:pt x="4302" y="627"/>
                  <a:pt x="4352" y="627"/>
                </a:cubicBezTo>
              </a:path>
            </a:pathLst>
          </a:custGeom>
          <a:noFill/>
          <a:ln w="28575" cap="flat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2740811" y="3339291"/>
            <a:ext cx="6359525" cy="3397250"/>
          </a:xfrm>
          <a:custGeom>
            <a:avLst/>
            <a:gdLst>
              <a:gd name="T0" fmla="*/ 0 w 4006"/>
              <a:gd name="T1" fmla="*/ 2140 h 2140"/>
              <a:gd name="T2" fmla="*/ 115 w 4006"/>
              <a:gd name="T3" fmla="*/ 2102 h 2140"/>
              <a:gd name="T4" fmla="*/ 268 w 4006"/>
              <a:gd name="T5" fmla="*/ 1986 h 2140"/>
              <a:gd name="T6" fmla="*/ 345 w 4006"/>
              <a:gd name="T7" fmla="*/ 1858 h 2140"/>
              <a:gd name="T8" fmla="*/ 435 w 4006"/>
              <a:gd name="T9" fmla="*/ 1538 h 2140"/>
              <a:gd name="T10" fmla="*/ 537 w 4006"/>
              <a:gd name="T11" fmla="*/ 1372 h 2140"/>
              <a:gd name="T12" fmla="*/ 665 w 4006"/>
              <a:gd name="T13" fmla="*/ 1218 h 2140"/>
              <a:gd name="T14" fmla="*/ 742 w 4006"/>
              <a:gd name="T15" fmla="*/ 1103 h 2140"/>
              <a:gd name="T16" fmla="*/ 768 w 4006"/>
              <a:gd name="T17" fmla="*/ 1026 h 2140"/>
              <a:gd name="T18" fmla="*/ 806 w 4006"/>
              <a:gd name="T19" fmla="*/ 975 h 2140"/>
              <a:gd name="T20" fmla="*/ 870 w 4006"/>
              <a:gd name="T21" fmla="*/ 758 h 2140"/>
              <a:gd name="T22" fmla="*/ 921 w 4006"/>
              <a:gd name="T23" fmla="*/ 681 h 2140"/>
              <a:gd name="T24" fmla="*/ 1011 w 4006"/>
              <a:gd name="T25" fmla="*/ 566 h 2140"/>
              <a:gd name="T26" fmla="*/ 1139 w 4006"/>
              <a:gd name="T27" fmla="*/ 425 h 2140"/>
              <a:gd name="T28" fmla="*/ 1216 w 4006"/>
              <a:gd name="T29" fmla="*/ 399 h 2140"/>
              <a:gd name="T30" fmla="*/ 1318 w 4006"/>
              <a:gd name="T31" fmla="*/ 297 h 2140"/>
              <a:gd name="T32" fmla="*/ 1446 w 4006"/>
              <a:gd name="T33" fmla="*/ 284 h 2140"/>
              <a:gd name="T34" fmla="*/ 1907 w 4006"/>
              <a:gd name="T35" fmla="*/ 182 h 2140"/>
              <a:gd name="T36" fmla="*/ 2060 w 4006"/>
              <a:gd name="T37" fmla="*/ 54 h 2140"/>
              <a:gd name="T38" fmla="*/ 2137 w 4006"/>
              <a:gd name="T39" fmla="*/ 28 h 2140"/>
              <a:gd name="T40" fmla="*/ 2291 w 4006"/>
              <a:gd name="T41" fmla="*/ 41 h 2140"/>
              <a:gd name="T42" fmla="*/ 2355 w 4006"/>
              <a:gd name="T43" fmla="*/ 54 h 2140"/>
              <a:gd name="T44" fmla="*/ 2572 w 4006"/>
              <a:gd name="T45" fmla="*/ 2 h 2140"/>
              <a:gd name="T46" fmla="*/ 2982 w 4006"/>
              <a:gd name="T47" fmla="*/ 15 h 2140"/>
              <a:gd name="T48" fmla="*/ 3059 w 4006"/>
              <a:gd name="T49" fmla="*/ 41 h 2140"/>
              <a:gd name="T50" fmla="*/ 3161 w 4006"/>
              <a:gd name="T51" fmla="*/ 28 h 2140"/>
              <a:gd name="T52" fmla="*/ 3200 w 4006"/>
              <a:gd name="T53" fmla="*/ 2 h 2140"/>
              <a:gd name="T54" fmla="*/ 3328 w 4006"/>
              <a:gd name="T55" fmla="*/ 28 h 2140"/>
              <a:gd name="T56" fmla="*/ 3571 w 4006"/>
              <a:gd name="T57" fmla="*/ 105 h 2140"/>
              <a:gd name="T58" fmla="*/ 3648 w 4006"/>
              <a:gd name="T59" fmla="*/ 156 h 2140"/>
              <a:gd name="T60" fmla="*/ 3724 w 4006"/>
              <a:gd name="T61" fmla="*/ 207 h 2140"/>
              <a:gd name="T62" fmla="*/ 3955 w 4006"/>
              <a:gd name="T63" fmla="*/ 271 h 2140"/>
              <a:gd name="T64" fmla="*/ 4006 w 4006"/>
              <a:gd name="T65" fmla="*/ 310 h 2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6" h="2140">
                <a:moveTo>
                  <a:pt x="0" y="2140"/>
                </a:moveTo>
                <a:cubicBezTo>
                  <a:pt x="89" y="2110"/>
                  <a:pt x="50" y="2122"/>
                  <a:pt x="115" y="2102"/>
                </a:cubicBezTo>
                <a:cubicBezTo>
                  <a:pt x="158" y="2058"/>
                  <a:pt x="210" y="2006"/>
                  <a:pt x="268" y="1986"/>
                </a:cubicBezTo>
                <a:cubicBezTo>
                  <a:pt x="296" y="1945"/>
                  <a:pt x="318" y="1900"/>
                  <a:pt x="345" y="1858"/>
                </a:cubicBezTo>
                <a:cubicBezTo>
                  <a:pt x="373" y="1750"/>
                  <a:pt x="400" y="1644"/>
                  <a:pt x="435" y="1538"/>
                </a:cubicBezTo>
                <a:cubicBezTo>
                  <a:pt x="450" y="1494"/>
                  <a:pt x="514" y="1407"/>
                  <a:pt x="537" y="1372"/>
                </a:cubicBezTo>
                <a:cubicBezTo>
                  <a:pt x="580" y="1308"/>
                  <a:pt x="597" y="1265"/>
                  <a:pt x="665" y="1218"/>
                </a:cubicBezTo>
                <a:cubicBezTo>
                  <a:pt x="725" y="1129"/>
                  <a:pt x="699" y="1167"/>
                  <a:pt x="742" y="1103"/>
                </a:cubicBezTo>
                <a:cubicBezTo>
                  <a:pt x="757" y="1080"/>
                  <a:pt x="752" y="1048"/>
                  <a:pt x="768" y="1026"/>
                </a:cubicBezTo>
                <a:cubicBezTo>
                  <a:pt x="781" y="1009"/>
                  <a:pt x="793" y="992"/>
                  <a:pt x="806" y="975"/>
                </a:cubicBezTo>
                <a:cubicBezTo>
                  <a:pt x="828" y="910"/>
                  <a:pt x="832" y="815"/>
                  <a:pt x="870" y="758"/>
                </a:cubicBezTo>
                <a:cubicBezTo>
                  <a:pt x="887" y="732"/>
                  <a:pt x="911" y="710"/>
                  <a:pt x="921" y="681"/>
                </a:cubicBezTo>
                <a:cubicBezTo>
                  <a:pt x="941" y="621"/>
                  <a:pt x="936" y="618"/>
                  <a:pt x="1011" y="566"/>
                </a:cubicBezTo>
                <a:cubicBezTo>
                  <a:pt x="1072" y="525"/>
                  <a:pt x="1097" y="488"/>
                  <a:pt x="1139" y="425"/>
                </a:cubicBezTo>
                <a:cubicBezTo>
                  <a:pt x="1154" y="402"/>
                  <a:pt x="1216" y="399"/>
                  <a:pt x="1216" y="399"/>
                </a:cubicBezTo>
                <a:cubicBezTo>
                  <a:pt x="1229" y="380"/>
                  <a:pt x="1299" y="303"/>
                  <a:pt x="1318" y="297"/>
                </a:cubicBezTo>
                <a:cubicBezTo>
                  <a:pt x="1359" y="284"/>
                  <a:pt x="1403" y="288"/>
                  <a:pt x="1446" y="284"/>
                </a:cubicBezTo>
                <a:cubicBezTo>
                  <a:pt x="1641" y="155"/>
                  <a:pt x="1589" y="195"/>
                  <a:pt x="1907" y="182"/>
                </a:cubicBezTo>
                <a:cubicBezTo>
                  <a:pt x="2006" y="83"/>
                  <a:pt x="1954" y="125"/>
                  <a:pt x="2060" y="54"/>
                </a:cubicBezTo>
                <a:cubicBezTo>
                  <a:pt x="2082" y="39"/>
                  <a:pt x="2137" y="28"/>
                  <a:pt x="2137" y="28"/>
                </a:cubicBezTo>
                <a:cubicBezTo>
                  <a:pt x="2188" y="32"/>
                  <a:pt x="2240" y="35"/>
                  <a:pt x="2291" y="41"/>
                </a:cubicBezTo>
                <a:cubicBezTo>
                  <a:pt x="2313" y="44"/>
                  <a:pt x="2333" y="54"/>
                  <a:pt x="2355" y="54"/>
                </a:cubicBezTo>
                <a:cubicBezTo>
                  <a:pt x="2422" y="54"/>
                  <a:pt x="2506" y="15"/>
                  <a:pt x="2572" y="2"/>
                </a:cubicBezTo>
                <a:cubicBezTo>
                  <a:pt x="2709" y="6"/>
                  <a:pt x="2846" y="4"/>
                  <a:pt x="2982" y="15"/>
                </a:cubicBezTo>
                <a:cubicBezTo>
                  <a:pt x="3009" y="17"/>
                  <a:pt x="3059" y="41"/>
                  <a:pt x="3059" y="41"/>
                </a:cubicBezTo>
                <a:cubicBezTo>
                  <a:pt x="3093" y="37"/>
                  <a:pt x="3128" y="37"/>
                  <a:pt x="3161" y="28"/>
                </a:cubicBezTo>
                <a:cubicBezTo>
                  <a:pt x="3176" y="24"/>
                  <a:pt x="3184" y="4"/>
                  <a:pt x="3200" y="2"/>
                </a:cubicBezTo>
                <a:cubicBezTo>
                  <a:pt x="3215" y="0"/>
                  <a:pt x="3305" y="21"/>
                  <a:pt x="3328" y="28"/>
                </a:cubicBezTo>
                <a:cubicBezTo>
                  <a:pt x="3409" y="53"/>
                  <a:pt x="3491" y="78"/>
                  <a:pt x="3571" y="105"/>
                </a:cubicBezTo>
                <a:cubicBezTo>
                  <a:pt x="3656" y="190"/>
                  <a:pt x="3564" y="109"/>
                  <a:pt x="3648" y="156"/>
                </a:cubicBezTo>
                <a:cubicBezTo>
                  <a:pt x="3675" y="171"/>
                  <a:pt x="3695" y="197"/>
                  <a:pt x="3724" y="207"/>
                </a:cubicBezTo>
                <a:cubicBezTo>
                  <a:pt x="3803" y="234"/>
                  <a:pt x="3873" y="257"/>
                  <a:pt x="3955" y="271"/>
                </a:cubicBezTo>
                <a:cubicBezTo>
                  <a:pt x="4002" y="287"/>
                  <a:pt x="3987" y="272"/>
                  <a:pt x="4006" y="310"/>
                </a:cubicBezTo>
              </a:path>
            </a:pathLst>
          </a:custGeom>
          <a:noFill/>
          <a:ln w="28575" cap="flat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Obdélník 17"/>
          <p:cNvSpPr/>
          <p:nvPr/>
        </p:nvSpPr>
        <p:spPr>
          <a:xfrm rot="19162211">
            <a:off x="3227673" y="3468309"/>
            <a:ext cx="2960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kern="10" spc="36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rPr>
              <a:t>paracortical</a:t>
            </a:r>
            <a:r>
              <a:rPr lang="cs-CZ" kern="10" spc="36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kern="10" spc="36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rPr>
              <a:t>zone</a:t>
            </a:r>
            <a:endParaRPr lang="cs-CZ" kern="10" spc="36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64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4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8213"/>
          <a:stretch/>
        </p:blipFill>
        <p:spPr bwMode="auto">
          <a:xfrm>
            <a:off x="3203848" y="3545632"/>
            <a:ext cx="58326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cs-CZ" altLang="cs-CZ" sz="4000" b="1" dirty="0" err="1"/>
              <a:t>Lien</a:t>
            </a:r>
            <a:r>
              <a:rPr lang="cs-CZ" altLang="cs-CZ" sz="4000" b="1" dirty="0"/>
              <a:t> (slezina)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9144000" cy="5715000"/>
          </a:xfrm>
        </p:spPr>
        <p:txBody>
          <a:bodyPr/>
          <a:lstStyle/>
          <a:p>
            <a:r>
              <a:rPr lang="cs-CZ" altLang="cs-CZ" dirty="0" err="1">
                <a:solidFill>
                  <a:schemeClr val="hlink"/>
                </a:solidFill>
              </a:rPr>
              <a:t>Capsula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fibrosa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+ </a:t>
            </a:r>
            <a:r>
              <a:rPr lang="cs-CZ" altLang="cs-CZ" dirty="0" err="1">
                <a:solidFill>
                  <a:schemeClr val="hlink"/>
                </a:solidFill>
              </a:rPr>
              <a:t>trabeculae</a:t>
            </a:r>
            <a:endParaRPr lang="cs-CZ" altLang="cs-CZ" dirty="0"/>
          </a:p>
          <a:p>
            <a:r>
              <a:rPr lang="cs-CZ" altLang="cs-CZ" b="1" dirty="0">
                <a:solidFill>
                  <a:srgbClr val="1DA4FF"/>
                </a:solidFill>
              </a:rPr>
              <a:t>pulpa:</a:t>
            </a:r>
            <a:r>
              <a:rPr lang="cs-CZ" altLang="cs-CZ" dirty="0">
                <a:solidFill>
                  <a:srgbClr val="1DA4FF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1DA4FF"/>
                </a:solidFill>
              </a:rPr>
              <a:t>            bílá</a:t>
            </a:r>
            <a:r>
              <a:rPr lang="cs-CZ" altLang="cs-CZ" dirty="0"/>
              <a:t> </a:t>
            </a:r>
            <a:r>
              <a:rPr lang="cs-CZ" altLang="cs-CZ" sz="2800" dirty="0"/>
              <a:t>(</a:t>
            </a:r>
            <a:r>
              <a:rPr lang="cs-CZ" altLang="cs-CZ" sz="2800" b="1" dirty="0" err="1">
                <a:solidFill>
                  <a:srgbClr val="000000"/>
                </a:solidFill>
              </a:rPr>
              <a:t>p</a:t>
            </a:r>
            <a:r>
              <a:rPr lang="cs-CZ" altLang="cs-CZ" sz="2800" dirty="0" err="1"/>
              <a:t>eri</a:t>
            </a:r>
            <a:r>
              <a:rPr lang="cs-CZ" altLang="cs-CZ" sz="2800" b="1" dirty="0" err="1">
                <a:solidFill>
                  <a:srgbClr val="000000"/>
                </a:solidFill>
              </a:rPr>
              <a:t>a</a:t>
            </a:r>
            <a:r>
              <a:rPr lang="cs-CZ" altLang="cs-CZ" sz="2800" dirty="0" err="1"/>
              <a:t>rteriální</a:t>
            </a:r>
            <a:r>
              <a:rPr lang="cs-CZ" altLang="cs-CZ" sz="2800" dirty="0"/>
              <a:t> </a:t>
            </a:r>
            <a:r>
              <a:rPr lang="cs-CZ" altLang="cs-CZ" sz="2800" b="1" dirty="0" err="1">
                <a:solidFill>
                  <a:srgbClr val="000000"/>
                </a:solidFill>
              </a:rPr>
              <a:t>l</a:t>
            </a:r>
            <a:r>
              <a:rPr lang="cs-CZ" altLang="cs-CZ" sz="2800" dirty="0" err="1"/>
              <a:t>ymfat</a:t>
            </a:r>
            <a:r>
              <a:rPr lang="cs-CZ" altLang="cs-CZ" sz="2800" dirty="0"/>
              <a:t>. pochva – </a:t>
            </a:r>
            <a:r>
              <a:rPr lang="cs-CZ" altLang="cs-CZ" sz="2800" b="1" dirty="0">
                <a:solidFill>
                  <a:srgbClr val="000000"/>
                </a:solidFill>
              </a:rPr>
              <a:t>PALS</a:t>
            </a:r>
          </a:p>
          <a:p>
            <a:pPr>
              <a:buNone/>
            </a:pPr>
            <a:r>
              <a:rPr lang="cs-CZ" altLang="cs-CZ" sz="2800" dirty="0"/>
              <a:t>              </a:t>
            </a:r>
            <a:r>
              <a:rPr lang="cs-CZ" altLang="cs-CZ" sz="2400" b="1" dirty="0">
                <a:solidFill>
                  <a:srgbClr val="FF3300"/>
                </a:solidFill>
              </a:rPr>
              <a:t>marginální zóna</a:t>
            </a:r>
            <a:r>
              <a:rPr lang="cs-CZ" altLang="cs-CZ" sz="2000" dirty="0"/>
              <a:t>             </a:t>
            </a:r>
            <a:r>
              <a:rPr lang="cs-CZ" altLang="cs-CZ" sz="2800" dirty="0"/>
              <a:t>a </a:t>
            </a:r>
            <a:r>
              <a:rPr lang="cs-CZ" altLang="cs-CZ" sz="2800" dirty="0" err="1"/>
              <a:t>Malpighiho</a:t>
            </a:r>
            <a:r>
              <a:rPr lang="cs-CZ" altLang="cs-CZ" sz="2800" dirty="0"/>
              <a:t> tělíska)</a:t>
            </a: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1DA4FF"/>
                </a:solidFill>
              </a:rPr>
              <a:t>         červená </a:t>
            </a:r>
            <a:r>
              <a:rPr lang="cs-CZ" altLang="cs-CZ" sz="2800" dirty="0"/>
              <a:t>(</a:t>
            </a:r>
            <a:r>
              <a:rPr lang="cs-CZ" altLang="cs-CZ" sz="2800" dirty="0" err="1"/>
              <a:t>Billrothovy</a:t>
            </a:r>
            <a:r>
              <a:rPr lang="cs-CZ" altLang="cs-CZ" sz="2800" dirty="0"/>
              <a:t> provazce a sinusy krevní)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3300"/>
                </a:solidFill>
              </a:rPr>
              <a:t>    </a:t>
            </a:r>
            <a:endParaRPr lang="cs-CZ" altLang="cs-CZ" dirty="0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838200" y="1907704"/>
            <a:ext cx="533400" cy="30480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838200" y="1907704"/>
            <a:ext cx="266700" cy="1267942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9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Lymfatický systém - 12"/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5727" r="11406" b="4613"/>
          <a:stretch>
            <a:fillRect/>
          </a:stretch>
        </p:blipFill>
        <p:spPr bwMode="auto">
          <a:xfrm>
            <a:off x="3048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7855676" y="3336925"/>
            <a:ext cx="1364524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Trabecula</a:t>
            </a:r>
          </a:p>
          <a:p>
            <a:endParaRPr lang="cs-CZ" altLang="cs-CZ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8061325" y="5599113"/>
            <a:ext cx="1035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Malpighi</a:t>
            </a:r>
          </a:p>
          <a:p>
            <a:r>
              <a:rPr lang="cs-CZ" altLang="cs-CZ"/>
              <a:t>bodies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491880" y="118063"/>
            <a:ext cx="121081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 err="1"/>
              <a:t>capsule</a:t>
            </a:r>
            <a:endParaRPr lang="cs-CZ" altLang="cs-CZ" dirty="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0" y="950913"/>
            <a:ext cx="838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Red</a:t>
            </a:r>
          </a:p>
          <a:p>
            <a:r>
              <a:rPr lang="cs-CZ" altLang="cs-CZ"/>
              <a:t>pulp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0" y="5675313"/>
            <a:ext cx="10436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cs-CZ" altLang="cs-CZ" dirty="0" err="1"/>
              <a:t>Central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arteries</a:t>
            </a:r>
            <a:endParaRPr lang="cs-CZ" altLang="cs-CZ" dirty="0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0" y="2622550"/>
            <a:ext cx="99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cs-CZ" altLang="cs-CZ" dirty="0" err="1">
                <a:latin typeface="Verdana" panose="020B0604030504040204" pitchFamily="34" charset="0"/>
              </a:rPr>
              <a:t>White</a:t>
            </a:r>
            <a:endParaRPr lang="cs-CZ" altLang="cs-CZ" dirty="0">
              <a:latin typeface="Verdana" panose="020B0604030504040204" pitchFamily="34" charset="0"/>
            </a:endParaRPr>
          </a:p>
          <a:p>
            <a:r>
              <a:rPr lang="cs-CZ" altLang="cs-CZ" dirty="0">
                <a:latin typeface="Verdana" panose="020B0604030504040204" pitchFamily="34" charset="0"/>
              </a:rPr>
              <a:t>pulp</a:t>
            </a: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V="1">
            <a:off x="762000" y="1143000"/>
            <a:ext cx="762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V="1">
            <a:off x="838200" y="2514600"/>
            <a:ext cx="838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838200" y="2819400"/>
            <a:ext cx="457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00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8581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Slezina</a:t>
            </a:r>
          </a:p>
        </p:txBody>
      </p:sp>
      <p:pic>
        <p:nvPicPr>
          <p:cNvPr id="154630" name="Picture 6" descr="img0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81075"/>
            <a:ext cx="9144000" cy="5876925"/>
          </a:xfrm>
          <a:noFill/>
          <a:ln/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09CDE316-0265-4FF8-984B-C109A2ECA300}"/>
              </a:ext>
            </a:extLst>
          </p:cNvPr>
          <p:cNvSpPr/>
          <p:nvPr/>
        </p:nvSpPr>
        <p:spPr>
          <a:xfrm>
            <a:off x="4860032" y="2636912"/>
            <a:ext cx="1008112" cy="10801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66C6784-0BE4-44BF-B138-5B51EF9C8E9E}"/>
              </a:ext>
            </a:extLst>
          </p:cNvPr>
          <p:cNvSpPr/>
          <p:nvPr/>
        </p:nvSpPr>
        <p:spPr>
          <a:xfrm>
            <a:off x="6237103" y="3176972"/>
            <a:ext cx="2444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Malpighiho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tělíska</a:t>
            </a:r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950B43B-5D40-4329-8AD2-A2BC81E85E1B}"/>
              </a:ext>
            </a:extLst>
          </p:cNvPr>
          <p:cNvSpPr/>
          <p:nvPr/>
        </p:nvSpPr>
        <p:spPr>
          <a:xfrm>
            <a:off x="2627784" y="2780928"/>
            <a:ext cx="936104" cy="8640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F9E81B7-F4A4-49FE-A95B-D068B0501A24}"/>
              </a:ext>
            </a:extLst>
          </p:cNvPr>
          <p:cNvSpPr/>
          <p:nvPr/>
        </p:nvSpPr>
        <p:spPr>
          <a:xfrm>
            <a:off x="6804248" y="1340768"/>
            <a:ext cx="936104" cy="8640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01625"/>
            <a:ext cx="8424167" cy="823913"/>
          </a:xfrm>
        </p:spPr>
        <p:txBody>
          <a:bodyPr>
            <a:normAutofit/>
          </a:bodyPr>
          <a:lstStyle/>
          <a:p>
            <a:r>
              <a:rPr lang="cs-CZ" sz="3500" b="0" dirty="0"/>
              <a:t> </a:t>
            </a:r>
            <a:r>
              <a:rPr lang="cs-CZ" sz="3500" b="1" dirty="0"/>
              <a:t>Lymfatické orgány a lymfatické cévy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340768"/>
            <a:ext cx="4824536" cy="53276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b="1" dirty="0"/>
              <a:t>Centrální</a:t>
            </a:r>
          </a:p>
          <a:p>
            <a:pPr lvl="1">
              <a:lnSpc>
                <a:spcPct val="90000"/>
              </a:lnSpc>
            </a:pPr>
            <a:r>
              <a:rPr lang="cs-CZ" sz="2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Thymus</a:t>
            </a:r>
            <a:r>
              <a:rPr lang="cs-CZ" sz="2200" dirty="0"/>
              <a:t> /T-lymfocyty/</a:t>
            </a:r>
          </a:p>
          <a:p>
            <a:pPr lvl="1">
              <a:lnSpc>
                <a:spcPct val="90000"/>
              </a:lnSpc>
            </a:pPr>
            <a:r>
              <a:rPr lang="cs-CZ" sz="2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Kostní dřeň </a:t>
            </a:r>
            <a:r>
              <a:rPr lang="cs-CZ" sz="2200" dirty="0"/>
              <a:t>/B-lymfocyty/</a:t>
            </a:r>
          </a:p>
          <a:p>
            <a:pPr lvl="1">
              <a:lnSpc>
                <a:spcPct val="90000"/>
              </a:lnSpc>
              <a:buNone/>
            </a:pPr>
            <a:r>
              <a:rPr lang="cs-CZ" sz="2200" dirty="0"/>
              <a:t>též řazena k </a:t>
            </a:r>
            <a:r>
              <a:rPr lang="cs-CZ" sz="2200" dirty="0" err="1"/>
              <a:t>hemopoetickým</a:t>
            </a:r>
            <a:r>
              <a:rPr lang="cs-CZ" sz="2200" dirty="0"/>
              <a:t> orgánům</a:t>
            </a:r>
          </a:p>
          <a:p>
            <a:pPr>
              <a:lnSpc>
                <a:spcPct val="90000"/>
              </a:lnSpc>
            </a:pPr>
            <a:r>
              <a:rPr lang="cs-CZ" sz="2500" b="1" dirty="0"/>
              <a:t>Periferní</a:t>
            </a: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Opouzdřené</a:t>
            </a:r>
            <a:r>
              <a:rPr lang="cs-CZ" sz="2200" dirty="0"/>
              <a:t> – lymfatické uzliny, slezina</a:t>
            </a: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Neúplně opouzdřené </a:t>
            </a:r>
            <a:r>
              <a:rPr lang="cs-CZ" sz="2200" dirty="0"/>
              <a:t>– tonzily</a:t>
            </a: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Neopouzdřené</a:t>
            </a:r>
            <a:r>
              <a:rPr lang="cs-CZ" sz="2200" dirty="0"/>
              <a:t> – lymfatické uzlíky a lymfatická infiltrace /</a:t>
            </a:r>
            <a:r>
              <a:rPr lang="cs-CZ" sz="2200" dirty="0" err="1"/>
              <a:t>např.ve</a:t>
            </a:r>
            <a:r>
              <a:rPr lang="cs-CZ" sz="2200" dirty="0"/>
              <a:t> střevní sliznici/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08625" y="1412875"/>
            <a:ext cx="3178175" cy="4718050"/>
          </a:xfrm>
        </p:spPr>
        <p:txBody>
          <a:bodyPr/>
          <a:lstStyle/>
          <a:p>
            <a:r>
              <a:rPr lang="cs-CZ" sz="2200" dirty="0"/>
              <a:t>Kapiláry</a:t>
            </a:r>
          </a:p>
          <a:p>
            <a:r>
              <a:rPr lang="cs-CZ" sz="2200" dirty="0"/>
              <a:t>Malé a střední lymfatické cévy</a:t>
            </a:r>
          </a:p>
          <a:p>
            <a:r>
              <a:rPr lang="cs-CZ" sz="2200" dirty="0"/>
              <a:t>Lymfatické kmeny</a:t>
            </a:r>
          </a:p>
          <a:p>
            <a:endParaRPr lang="cs-CZ" sz="2200" dirty="0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5148263" y="1341438"/>
            <a:ext cx="0" cy="559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243" r="11539"/>
          <a:stretch/>
        </p:blipFill>
        <p:spPr bwMode="auto">
          <a:xfrm>
            <a:off x="198152" y="692696"/>
            <a:ext cx="864096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6588224" y="2852936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a. </a:t>
            </a:r>
            <a:r>
              <a:rPr lang="cs-CZ" b="1" dirty="0" err="1">
                <a:solidFill>
                  <a:schemeClr val="bg1"/>
                </a:solidFill>
              </a:rPr>
              <a:t>centralis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67744" y="522920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pulpa bílá</a:t>
            </a:r>
          </a:p>
        </p:txBody>
      </p:sp>
      <p:sp>
        <p:nvSpPr>
          <p:cNvPr id="5" name="Obdélník 4"/>
          <p:cNvSpPr/>
          <p:nvPr/>
        </p:nvSpPr>
        <p:spPr>
          <a:xfrm>
            <a:off x="5148064" y="4077072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trámec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19872" y="3699128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pulpa červená</a:t>
            </a:r>
          </a:p>
        </p:txBody>
      </p:sp>
      <p:sp>
        <p:nvSpPr>
          <p:cNvPr id="6" name="Obdélník 5"/>
          <p:cNvSpPr/>
          <p:nvPr/>
        </p:nvSpPr>
        <p:spPr>
          <a:xfrm>
            <a:off x="3779912" y="116632"/>
            <a:ext cx="1189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Slezina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Lymfatický systém- preparáty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dirty="0"/>
              <a:t> </a:t>
            </a:r>
            <a:r>
              <a:rPr lang="cs-CZ" altLang="cs-CZ" dirty="0" err="1"/>
              <a:t>Lymphonodus</a:t>
            </a:r>
            <a:r>
              <a:rPr lang="cs-CZ" altLang="cs-CZ" dirty="0"/>
              <a:t> (HE) - 66</a:t>
            </a:r>
          </a:p>
          <a:p>
            <a:pPr>
              <a:buFontTx/>
              <a:buNone/>
            </a:pPr>
            <a:r>
              <a:rPr lang="cs-CZ" altLang="cs-CZ" dirty="0"/>
              <a:t> </a:t>
            </a:r>
            <a:r>
              <a:rPr lang="cs-CZ" altLang="cs-CZ" dirty="0" err="1"/>
              <a:t>Lien</a:t>
            </a:r>
            <a:r>
              <a:rPr lang="cs-CZ" altLang="cs-CZ" dirty="0"/>
              <a:t> (HE, impregnace) – 67, 68</a:t>
            </a:r>
          </a:p>
          <a:p>
            <a:pPr>
              <a:buFontTx/>
              <a:buNone/>
            </a:pPr>
            <a:r>
              <a:rPr lang="cs-CZ" altLang="cs-CZ" dirty="0"/>
              <a:t> </a:t>
            </a:r>
            <a:r>
              <a:rPr lang="cs-CZ" altLang="cs-CZ" dirty="0" err="1"/>
              <a:t>Thymus</a:t>
            </a:r>
            <a:r>
              <a:rPr lang="cs-CZ" altLang="cs-CZ" dirty="0"/>
              <a:t> mladý (HE) - 57</a:t>
            </a:r>
          </a:p>
          <a:p>
            <a:pPr>
              <a:buFontTx/>
              <a:buNone/>
            </a:pPr>
            <a:r>
              <a:rPr lang="cs-CZ" altLang="cs-CZ" dirty="0"/>
              <a:t> </a:t>
            </a:r>
            <a:r>
              <a:rPr lang="cs-CZ" altLang="cs-CZ" dirty="0" err="1"/>
              <a:t>Thymus</a:t>
            </a:r>
            <a:r>
              <a:rPr lang="cs-CZ" altLang="cs-CZ" dirty="0"/>
              <a:t> v involuci (HE) - 58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103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Obecná stavba lymfatických orgánů        </a:t>
            </a:r>
            <a:r>
              <a:rPr lang="cs-CZ" altLang="cs-CZ" sz="3200"/>
              <a:t>(vyjma thymus)</a:t>
            </a:r>
            <a:endParaRPr lang="cs-CZ" altLang="cs-CZ" sz="360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5410200"/>
          </a:xfrm>
        </p:spPr>
        <p:txBody>
          <a:bodyPr/>
          <a:lstStyle/>
          <a:p>
            <a:r>
              <a:rPr lang="cs-CZ" altLang="cs-CZ" sz="2800"/>
              <a:t>Retikulární vazivo </a:t>
            </a:r>
          </a:p>
          <a:p>
            <a:r>
              <a:rPr lang="cs-CZ" altLang="cs-CZ" sz="2800"/>
              <a:t>Lymfocyty + ost. buňky imunitního systému</a:t>
            </a:r>
          </a:p>
        </p:txBody>
      </p:sp>
      <p:sp>
        <p:nvSpPr>
          <p:cNvPr id="79876" name="Freeform 4"/>
          <p:cNvSpPr>
            <a:spLocks/>
          </p:cNvSpPr>
          <p:nvPr/>
        </p:nvSpPr>
        <p:spPr bwMode="auto">
          <a:xfrm>
            <a:off x="2057400" y="2870200"/>
            <a:ext cx="5842000" cy="3987800"/>
          </a:xfrm>
          <a:custGeom>
            <a:avLst/>
            <a:gdLst>
              <a:gd name="T0" fmla="*/ 909 w 3680"/>
              <a:gd name="T1" fmla="*/ 269 h 2512"/>
              <a:gd name="T2" fmla="*/ 666 w 3680"/>
              <a:gd name="T3" fmla="*/ 486 h 2512"/>
              <a:gd name="T4" fmla="*/ 461 w 3680"/>
              <a:gd name="T5" fmla="*/ 627 h 2512"/>
              <a:gd name="T6" fmla="*/ 256 w 3680"/>
              <a:gd name="T7" fmla="*/ 934 h 2512"/>
              <a:gd name="T8" fmla="*/ 192 w 3680"/>
              <a:gd name="T9" fmla="*/ 1485 h 2512"/>
              <a:gd name="T10" fmla="*/ 461 w 3680"/>
              <a:gd name="T11" fmla="*/ 1984 h 2512"/>
              <a:gd name="T12" fmla="*/ 1306 w 3680"/>
              <a:gd name="T13" fmla="*/ 2330 h 2512"/>
              <a:gd name="T14" fmla="*/ 2406 w 3680"/>
              <a:gd name="T15" fmla="*/ 2227 h 2512"/>
              <a:gd name="T16" fmla="*/ 2675 w 3680"/>
              <a:gd name="T17" fmla="*/ 2125 h 2512"/>
              <a:gd name="T18" fmla="*/ 2880 w 3680"/>
              <a:gd name="T19" fmla="*/ 1933 h 2512"/>
              <a:gd name="T20" fmla="*/ 2918 w 3680"/>
              <a:gd name="T21" fmla="*/ 973 h 2512"/>
              <a:gd name="T22" fmla="*/ 2637 w 3680"/>
              <a:gd name="T23" fmla="*/ 525 h 2512"/>
              <a:gd name="T24" fmla="*/ 2022 w 3680"/>
              <a:gd name="T25" fmla="*/ 141 h 2512"/>
              <a:gd name="T26" fmla="*/ 1088 w 3680"/>
              <a:gd name="T27" fmla="*/ 192 h 2512"/>
              <a:gd name="T28" fmla="*/ 947 w 3680"/>
              <a:gd name="T29" fmla="*/ 384 h 2512"/>
              <a:gd name="T30" fmla="*/ 461 w 3680"/>
              <a:gd name="T31" fmla="*/ 576 h 2512"/>
              <a:gd name="T32" fmla="*/ 0 w 3680"/>
              <a:gd name="T33" fmla="*/ 1101 h 2512"/>
              <a:gd name="T34" fmla="*/ 435 w 3680"/>
              <a:gd name="T35" fmla="*/ 1779 h 2512"/>
              <a:gd name="T36" fmla="*/ 538 w 3680"/>
              <a:gd name="T37" fmla="*/ 1869 h 2512"/>
              <a:gd name="T38" fmla="*/ 717 w 3680"/>
              <a:gd name="T39" fmla="*/ 2061 h 2512"/>
              <a:gd name="T40" fmla="*/ 1190 w 3680"/>
              <a:gd name="T41" fmla="*/ 2253 h 2512"/>
              <a:gd name="T42" fmla="*/ 1574 w 3680"/>
              <a:gd name="T43" fmla="*/ 2342 h 2512"/>
              <a:gd name="T44" fmla="*/ 2214 w 3680"/>
              <a:gd name="T45" fmla="*/ 2432 h 2512"/>
              <a:gd name="T46" fmla="*/ 2803 w 3680"/>
              <a:gd name="T47" fmla="*/ 2291 h 2512"/>
              <a:gd name="T48" fmla="*/ 3162 w 3680"/>
              <a:gd name="T49" fmla="*/ 2061 h 2512"/>
              <a:gd name="T50" fmla="*/ 3149 w 3680"/>
              <a:gd name="T51" fmla="*/ 947 h 2512"/>
              <a:gd name="T52" fmla="*/ 2765 w 3680"/>
              <a:gd name="T53" fmla="*/ 499 h 2512"/>
              <a:gd name="T54" fmla="*/ 2445 w 3680"/>
              <a:gd name="T55" fmla="*/ 282 h 2512"/>
              <a:gd name="T56" fmla="*/ 2227 w 3680"/>
              <a:gd name="T57" fmla="*/ 192 h 2512"/>
              <a:gd name="T58" fmla="*/ 499 w 3680"/>
              <a:gd name="T59" fmla="*/ 307 h 2512"/>
              <a:gd name="T60" fmla="*/ 320 w 3680"/>
              <a:gd name="T61" fmla="*/ 755 h 2512"/>
              <a:gd name="T62" fmla="*/ 448 w 3680"/>
              <a:gd name="T63" fmla="*/ 1459 h 2512"/>
              <a:gd name="T64" fmla="*/ 397 w 3680"/>
              <a:gd name="T65" fmla="*/ 1907 h 2512"/>
              <a:gd name="T66" fmla="*/ 602 w 3680"/>
              <a:gd name="T67" fmla="*/ 2266 h 2512"/>
              <a:gd name="T68" fmla="*/ 1165 w 3680"/>
              <a:gd name="T69" fmla="*/ 2342 h 2512"/>
              <a:gd name="T70" fmla="*/ 2022 w 3680"/>
              <a:gd name="T71" fmla="*/ 2368 h 2512"/>
              <a:gd name="T72" fmla="*/ 2163 w 3680"/>
              <a:gd name="T73" fmla="*/ 2163 h 2512"/>
              <a:gd name="T74" fmla="*/ 2368 w 3680"/>
              <a:gd name="T75" fmla="*/ 1856 h 2512"/>
              <a:gd name="T76" fmla="*/ 3494 w 3680"/>
              <a:gd name="T77" fmla="*/ 1677 h 2512"/>
              <a:gd name="T78" fmla="*/ 3661 w 3680"/>
              <a:gd name="T79" fmla="*/ 1421 h 2512"/>
              <a:gd name="T80" fmla="*/ 2739 w 3680"/>
              <a:gd name="T81" fmla="*/ 320 h 2512"/>
              <a:gd name="T82" fmla="*/ 1818 w 3680"/>
              <a:gd name="T83" fmla="*/ 166 h 2512"/>
              <a:gd name="T84" fmla="*/ 1254 w 3680"/>
              <a:gd name="T85" fmla="*/ 13 h 2512"/>
              <a:gd name="T86" fmla="*/ 909 w 3680"/>
              <a:gd name="T87" fmla="*/ 77 h 2512"/>
              <a:gd name="T88" fmla="*/ 640 w 3680"/>
              <a:gd name="T89" fmla="*/ 294 h 2512"/>
              <a:gd name="T90" fmla="*/ 307 w 3680"/>
              <a:gd name="T91" fmla="*/ 435 h 2512"/>
              <a:gd name="T92" fmla="*/ 410 w 3680"/>
              <a:gd name="T93" fmla="*/ 1523 h 2512"/>
              <a:gd name="T94" fmla="*/ 115 w 3680"/>
              <a:gd name="T95" fmla="*/ 1830 h 2512"/>
              <a:gd name="T96" fmla="*/ 474 w 3680"/>
              <a:gd name="T97" fmla="*/ 2099 h 2512"/>
              <a:gd name="T98" fmla="*/ 768 w 3680"/>
              <a:gd name="T99" fmla="*/ 1958 h 2512"/>
              <a:gd name="T100" fmla="*/ 960 w 3680"/>
              <a:gd name="T101" fmla="*/ 2150 h 2512"/>
              <a:gd name="T102" fmla="*/ 1958 w 3680"/>
              <a:gd name="T103" fmla="*/ 2304 h 2512"/>
              <a:gd name="T104" fmla="*/ 2867 w 3680"/>
              <a:gd name="T105" fmla="*/ 2330 h 2512"/>
              <a:gd name="T106" fmla="*/ 2790 w 3680"/>
              <a:gd name="T107" fmla="*/ 2035 h 2512"/>
              <a:gd name="T108" fmla="*/ 2214 w 3680"/>
              <a:gd name="T109" fmla="*/ 1766 h 2512"/>
              <a:gd name="T110" fmla="*/ 2138 w 3680"/>
              <a:gd name="T111" fmla="*/ 1587 h 2512"/>
              <a:gd name="T112" fmla="*/ 2906 w 3680"/>
              <a:gd name="T113" fmla="*/ 1370 h 2512"/>
              <a:gd name="T114" fmla="*/ 3251 w 3680"/>
              <a:gd name="T115" fmla="*/ 934 h 2512"/>
              <a:gd name="T116" fmla="*/ 3021 w 3680"/>
              <a:gd name="T117" fmla="*/ 320 h 2512"/>
              <a:gd name="T118" fmla="*/ 1971 w 3680"/>
              <a:gd name="T119" fmla="*/ 77 h 2512"/>
              <a:gd name="T120" fmla="*/ 1574 w 3680"/>
              <a:gd name="T121" fmla="*/ 38 h 2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80" h="2512">
                <a:moveTo>
                  <a:pt x="1830" y="230"/>
                </a:moveTo>
                <a:cubicBezTo>
                  <a:pt x="1608" y="84"/>
                  <a:pt x="1285" y="201"/>
                  <a:pt x="1050" y="205"/>
                </a:cubicBezTo>
                <a:cubicBezTo>
                  <a:pt x="995" y="219"/>
                  <a:pt x="955" y="237"/>
                  <a:pt x="909" y="269"/>
                </a:cubicBezTo>
                <a:cubicBezTo>
                  <a:pt x="877" y="332"/>
                  <a:pt x="834" y="378"/>
                  <a:pt x="781" y="422"/>
                </a:cubicBezTo>
                <a:cubicBezTo>
                  <a:pt x="767" y="434"/>
                  <a:pt x="758" y="452"/>
                  <a:pt x="742" y="461"/>
                </a:cubicBezTo>
                <a:cubicBezTo>
                  <a:pt x="719" y="474"/>
                  <a:pt x="691" y="478"/>
                  <a:pt x="666" y="486"/>
                </a:cubicBezTo>
                <a:cubicBezTo>
                  <a:pt x="653" y="490"/>
                  <a:pt x="627" y="499"/>
                  <a:pt x="627" y="499"/>
                </a:cubicBezTo>
                <a:cubicBezTo>
                  <a:pt x="537" y="558"/>
                  <a:pt x="575" y="533"/>
                  <a:pt x="512" y="576"/>
                </a:cubicBezTo>
                <a:cubicBezTo>
                  <a:pt x="492" y="590"/>
                  <a:pt x="479" y="611"/>
                  <a:pt x="461" y="627"/>
                </a:cubicBezTo>
                <a:cubicBezTo>
                  <a:pt x="449" y="637"/>
                  <a:pt x="435" y="644"/>
                  <a:pt x="422" y="653"/>
                </a:cubicBezTo>
                <a:cubicBezTo>
                  <a:pt x="397" y="691"/>
                  <a:pt x="361" y="725"/>
                  <a:pt x="346" y="768"/>
                </a:cubicBezTo>
                <a:cubicBezTo>
                  <a:pt x="326" y="826"/>
                  <a:pt x="291" y="883"/>
                  <a:pt x="256" y="934"/>
                </a:cubicBezTo>
                <a:cubicBezTo>
                  <a:pt x="236" y="993"/>
                  <a:pt x="223" y="1054"/>
                  <a:pt x="205" y="1114"/>
                </a:cubicBezTo>
                <a:cubicBezTo>
                  <a:pt x="197" y="1140"/>
                  <a:pt x="179" y="1190"/>
                  <a:pt x="179" y="1190"/>
                </a:cubicBezTo>
                <a:cubicBezTo>
                  <a:pt x="183" y="1288"/>
                  <a:pt x="182" y="1387"/>
                  <a:pt x="192" y="1485"/>
                </a:cubicBezTo>
                <a:cubicBezTo>
                  <a:pt x="195" y="1512"/>
                  <a:pt x="218" y="1562"/>
                  <a:pt x="218" y="1562"/>
                </a:cubicBezTo>
                <a:cubicBezTo>
                  <a:pt x="233" y="1674"/>
                  <a:pt x="262" y="1798"/>
                  <a:pt x="346" y="1882"/>
                </a:cubicBezTo>
                <a:cubicBezTo>
                  <a:pt x="371" y="1907"/>
                  <a:pt x="419" y="1965"/>
                  <a:pt x="461" y="1984"/>
                </a:cubicBezTo>
                <a:cubicBezTo>
                  <a:pt x="486" y="1995"/>
                  <a:pt x="538" y="2010"/>
                  <a:pt x="538" y="2010"/>
                </a:cubicBezTo>
                <a:cubicBezTo>
                  <a:pt x="591" y="2091"/>
                  <a:pt x="710" y="2202"/>
                  <a:pt x="806" y="2227"/>
                </a:cubicBezTo>
                <a:cubicBezTo>
                  <a:pt x="973" y="2337"/>
                  <a:pt x="1103" y="2320"/>
                  <a:pt x="1306" y="2330"/>
                </a:cubicBezTo>
                <a:cubicBezTo>
                  <a:pt x="1433" y="2350"/>
                  <a:pt x="1562" y="2356"/>
                  <a:pt x="1690" y="2368"/>
                </a:cubicBezTo>
                <a:cubicBezTo>
                  <a:pt x="1779" y="2364"/>
                  <a:pt x="1869" y="2362"/>
                  <a:pt x="1958" y="2355"/>
                </a:cubicBezTo>
                <a:cubicBezTo>
                  <a:pt x="2113" y="2343"/>
                  <a:pt x="2255" y="2258"/>
                  <a:pt x="2406" y="2227"/>
                </a:cubicBezTo>
                <a:cubicBezTo>
                  <a:pt x="2503" y="2165"/>
                  <a:pt x="2368" y="2244"/>
                  <a:pt x="2522" y="2189"/>
                </a:cubicBezTo>
                <a:cubicBezTo>
                  <a:pt x="2558" y="2176"/>
                  <a:pt x="2590" y="2155"/>
                  <a:pt x="2624" y="2138"/>
                </a:cubicBezTo>
                <a:cubicBezTo>
                  <a:pt x="2640" y="2130"/>
                  <a:pt x="2658" y="2129"/>
                  <a:pt x="2675" y="2125"/>
                </a:cubicBezTo>
                <a:cubicBezTo>
                  <a:pt x="2694" y="2112"/>
                  <a:pt x="2780" y="2058"/>
                  <a:pt x="2803" y="2035"/>
                </a:cubicBezTo>
                <a:cubicBezTo>
                  <a:pt x="2888" y="1950"/>
                  <a:pt x="2766" y="2040"/>
                  <a:pt x="2867" y="1971"/>
                </a:cubicBezTo>
                <a:cubicBezTo>
                  <a:pt x="2871" y="1958"/>
                  <a:pt x="2874" y="1945"/>
                  <a:pt x="2880" y="1933"/>
                </a:cubicBezTo>
                <a:cubicBezTo>
                  <a:pt x="2887" y="1919"/>
                  <a:pt x="2901" y="1909"/>
                  <a:pt x="2906" y="1894"/>
                </a:cubicBezTo>
                <a:cubicBezTo>
                  <a:pt x="2918" y="1861"/>
                  <a:pt x="2931" y="1792"/>
                  <a:pt x="2931" y="1792"/>
                </a:cubicBezTo>
                <a:cubicBezTo>
                  <a:pt x="2927" y="1519"/>
                  <a:pt x="2926" y="1246"/>
                  <a:pt x="2918" y="973"/>
                </a:cubicBezTo>
                <a:cubicBezTo>
                  <a:pt x="2916" y="897"/>
                  <a:pt x="2840" y="804"/>
                  <a:pt x="2803" y="742"/>
                </a:cubicBezTo>
                <a:cubicBezTo>
                  <a:pt x="2787" y="716"/>
                  <a:pt x="2752" y="666"/>
                  <a:pt x="2752" y="666"/>
                </a:cubicBezTo>
                <a:cubicBezTo>
                  <a:pt x="2733" y="609"/>
                  <a:pt x="2687" y="558"/>
                  <a:pt x="2637" y="525"/>
                </a:cubicBezTo>
                <a:cubicBezTo>
                  <a:pt x="2604" y="475"/>
                  <a:pt x="2570" y="446"/>
                  <a:pt x="2522" y="410"/>
                </a:cubicBezTo>
                <a:cubicBezTo>
                  <a:pt x="2466" y="326"/>
                  <a:pt x="2363" y="268"/>
                  <a:pt x="2266" y="243"/>
                </a:cubicBezTo>
                <a:cubicBezTo>
                  <a:pt x="2183" y="188"/>
                  <a:pt x="2117" y="165"/>
                  <a:pt x="2022" y="141"/>
                </a:cubicBezTo>
                <a:cubicBezTo>
                  <a:pt x="1882" y="45"/>
                  <a:pt x="1790" y="107"/>
                  <a:pt x="1574" y="115"/>
                </a:cubicBezTo>
                <a:cubicBezTo>
                  <a:pt x="1436" y="162"/>
                  <a:pt x="1378" y="157"/>
                  <a:pt x="1203" y="166"/>
                </a:cubicBezTo>
                <a:cubicBezTo>
                  <a:pt x="1164" y="174"/>
                  <a:pt x="1119" y="168"/>
                  <a:pt x="1088" y="192"/>
                </a:cubicBezTo>
                <a:cubicBezTo>
                  <a:pt x="1078" y="200"/>
                  <a:pt x="1083" y="220"/>
                  <a:pt x="1075" y="230"/>
                </a:cubicBezTo>
                <a:cubicBezTo>
                  <a:pt x="1065" y="242"/>
                  <a:pt x="1050" y="247"/>
                  <a:pt x="1037" y="256"/>
                </a:cubicBezTo>
                <a:cubicBezTo>
                  <a:pt x="1032" y="264"/>
                  <a:pt x="965" y="369"/>
                  <a:pt x="947" y="384"/>
                </a:cubicBezTo>
                <a:cubicBezTo>
                  <a:pt x="921" y="407"/>
                  <a:pt x="845" y="426"/>
                  <a:pt x="819" y="435"/>
                </a:cubicBezTo>
                <a:cubicBezTo>
                  <a:pt x="752" y="457"/>
                  <a:pt x="729" y="470"/>
                  <a:pt x="666" y="512"/>
                </a:cubicBezTo>
                <a:cubicBezTo>
                  <a:pt x="609" y="550"/>
                  <a:pt x="519" y="537"/>
                  <a:pt x="461" y="576"/>
                </a:cubicBezTo>
                <a:cubicBezTo>
                  <a:pt x="414" y="607"/>
                  <a:pt x="337" y="640"/>
                  <a:pt x="294" y="678"/>
                </a:cubicBezTo>
                <a:cubicBezTo>
                  <a:pt x="208" y="755"/>
                  <a:pt x="153" y="852"/>
                  <a:pt x="90" y="947"/>
                </a:cubicBezTo>
                <a:cubicBezTo>
                  <a:pt x="56" y="998"/>
                  <a:pt x="19" y="1043"/>
                  <a:pt x="0" y="1101"/>
                </a:cubicBezTo>
                <a:cubicBezTo>
                  <a:pt x="17" y="1283"/>
                  <a:pt x="35" y="1392"/>
                  <a:pt x="166" y="1523"/>
                </a:cubicBezTo>
                <a:cubicBezTo>
                  <a:pt x="188" y="1589"/>
                  <a:pt x="239" y="1626"/>
                  <a:pt x="294" y="1664"/>
                </a:cubicBezTo>
                <a:cubicBezTo>
                  <a:pt x="330" y="1717"/>
                  <a:pt x="382" y="1744"/>
                  <a:pt x="435" y="1779"/>
                </a:cubicBezTo>
                <a:cubicBezTo>
                  <a:pt x="448" y="1788"/>
                  <a:pt x="461" y="1796"/>
                  <a:pt x="474" y="1805"/>
                </a:cubicBezTo>
                <a:cubicBezTo>
                  <a:pt x="487" y="1813"/>
                  <a:pt x="512" y="1830"/>
                  <a:pt x="512" y="1830"/>
                </a:cubicBezTo>
                <a:cubicBezTo>
                  <a:pt x="521" y="1843"/>
                  <a:pt x="527" y="1858"/>
                  <a:pt x="538" y="1869"/>
                </a:cubicBezTo>
                <a:cubicBezTo>
                  <a:pt x="549" y="1880"/>
                  <a:pt x="566" y="1883"/>
                  <a:pt x="576" y="1894"/>
                </a:cubicBezTo>
                <a:cubicBezTo>
                  <a:pt x="620" y="1945"/>
                  <a:pt x="621" y="1977"/>
                  <a:pt x="666" y="2022"/>
                </a:cubicBezTo>
                <a:cubicBezTo>
                  <a:pt x="681" y="2037"/>
                  <a:pt x="702" y="2046"/>
                  <a:pt x="717" y="2061"/>
                </a:cubicBezTo>
                <a:cubicBezTo>
                  <a:pt x="755" y="2100"/>
                  <a:pt x="762" y="2132"/>
                  <a:pt x="819" y="2150"/>
                </a:cubicBezTo>
                <a:cubicBezTo>
                  <a:pt x="915" y="2214"/>
                  <a:pt x="982" y="2205"/>
                  <a:pt x="1101" y="2214"/>
                </a:cubicBezTo>
                <a:cubicBezTo>
                  <a:pt x="1132" y="2224"/>
                  <a:pt x="1159" y="2243"/>
                  <a:pt x="1190" y="2253"/>
                </a:cubicBezTo>
                <a:cubicBezTo>
                  <a:pt x="1262" y="2277"/>
                  <a:pt x="1346" y="2278"/>
                  <a:pt x="1421" y="2291"/>
                </a:cubicBezTo>
                <a:cubicBezTo>
                  <a:pt x="1452" y="2301"/>
                  <a:pt x="1479" y="2320"/>
                  <a:pt x="1510" y="2330"/>
                </a:cubicBezTo>
                <a:cubicBezTo>
                  <a:pt x="1531" y="2337"/>
                  <a:pt x="1553" y="2337"/>
                  <a:pt x="1574" y="2342"/>
                </a:cubicBezTo>
                <a:cubicBezTo>
                  <a:pt x="1619" y="2353"/>
                  <a:pt x="1658" y="2380"/>
                  <a:pt x="1702" y="2394"/>
                </a:cubicBezTo>
                <a:cubicBezTo>
                  <a:pt x="1769" y="2416"/>
                  <a:pt x="1839" y="2428"/>
                  <a:pt x="1907" y="2445"/>
                </a:cubicBezTo>
                <a:cubicBezTo>
                  <a:pt x="2009" y="2441"/>
                  <a:pt x="2112" y="2439"/>
                  <a:pt x="2214" y="2432"/>
                </a:cubicBezTo>
                <a:cubicBezTo>
                  <a:pt x="2292" y="2427"/>
                  <a:pt x="2368" y="2394"/>
                  <a:pt x="2445" y="2381"/>
                </a:cubicBezTo>
                <a:cubicBezTo>
                  <a:pt x="2588" y="2333"/>
                  <a:pt x="2456" y="2373"/>
                  <a:pt x="2598" y="2342"/>
                </a:cubicBezTo>
                <a:cubicBezTo>
                  <a:pt x="2670" y="2326"/>
                  <a:pt x="2729" y="2302"/>
                  <a:pt x="2803" y="2291"/>
                </a:cubicBezTo>
                <a:cubicBezTo>
                  <a:pt x="2861" y="2268"/>
                  <a:pt x="2914" y="2239"/>
                  <a:pt x="2970" y="2214"/>
                </a:cubicBezTo>
                <a:cubicBezTo>
                  <a:pt x="3005" y="2198"/>
                  <a:pt x="3072" y="2163"/>
                  <a:pt x="3072" y="2163"/>
                </a:cubicBezTo>
                <a:cubicBezTo>
                  <a:pt x="3100" y="2123"/>
                  <a:pt x="3140" y="2105"/>
                  <a:pt x="3162" y="2061"/>
                </a:cubicBezTo>
                <a:cubicBezTo>
                  <a:pt x="3230" y="1925"/>
                  <a:pt x="3245" y="1761"/>
                  <a:pt x="3264" y="1613"/>
                </a:cubicBezTo>
                <a:cubicBezTo>
                  <a:pt x="3258" y="1433"/>
                  <a:pt x="3291" y="1260"/>
                  <a:pt x="3213" y="1101"/>
                </a:cubicBezTo>
                <a:cubicBezTo>
                  <a:pt x="3198" y="1027"/>
                  <a:pt x="3175" y="1013"/>
                  <a:pt x="3149" y="947"/>
                </a:cubicBezTo>
                <a:cubicBezTo>
                  <a:pt x="3113" y="856"/>
                  <a:pt x="3092" y="748"/>
                  <a:pt x="3008" y="691"/>
                </a:cubicBezTo>
                <a:cubicBezTo>
                  <a:pt x="2987" y="630"/>
                  <a:pt x="2927" y="568"/>
                  <a:pt x="2867" y="538"/>
                </a:cubicBezTo>
                <a:cubicBezTo>
                  <a:pt x="2720" y="465"/>
                  <a:pt x="2915" y="593"/>
                  <a:pt x="2765" y="499"/>
                </a:cubicBezTo>
                <a:cubicBezTo>
                  <a:pt x="2678" y="445"/>
                  <a:pt x="2750" y="473"/>
                  <a:pt x="2675" y="448"/>
                </a:cubicBezTo>
                <a:cubicBezTo>
                  <a:pt x="2637" y="410"/>
                  <a:pt x="2610" y="388"/>
                  <a:pt x="2560" y="371"/>
                </a:cubicBezTo>
                <a:cubicBezTo>
                  <a:pt x="2474" y="285"/>
                  <a:pt x="2518" y="305"/>
                  <a:pt x="2445" y="282"/>
                </a:cubicBezTo>
                <a:cubicBezTo>
                  <a:pt x="2394" y="248"/>
                  <a:pt x="2410" y="255"/>
                  <a:pt x="2342" y="230"/>
                </a:cubicBezTo>
                <a:cubicBezTo>
                  <a:pt x="2317" y="221"/>
                  <a:pt x="2291" y="213"/>
                  <a:pt x="2266" y="205"/>
                </a:cubicBezTo>
                <a:cubicBezTo>
                  <a:pt x="2253" y="201"/>
                  <a:pt x="2227" y="192"/>
                  <a:pt x="2227" y="192"/>
                </a:cubicBezTo>
                <a:cubicBezTo>
                  <a:pt x="1791" y="204"/>
                  <a:pt x="1371" y="189"/>
                  <a:pt x="934" y="179"/>
                </a:cubicBezTo>
                <a:cubicBezTo>
                  <a:pt x="833" y="189"/>
                  <a:pt x="829" y="183"/>
                  <a:pt x="755" y="205"/>
                </a:cubicBezTo>
                <a:cubicBezTo>
                  <a:pt x="667" y="231"/>
                  <a:pt x="586" y="278"/>
                  <a:pt x="499" y="307"/>
                </a:cubicBezTo>
                <a:cubicBezTo>
                  <a:pt x="447" y="341"/>
                  <a:pt x="396" y="363"/>
                  <a:pt x="346" y="397"/>
                </a:cubicBezTo>
                <a:cubicBezTo>
                  <a:pt x="318" y="438"/>
                  <a:pt x="285" y="464"/>
                  <a:pt x="269" y="512"/>
                </a:cubicBezTo>
                <a:cubicBezTo>
                  <a:pt x="277" y="609"/>
                  <a:pt x="267" y="678"/>
                  <a:pt x="320" y="755"/>
                </a:cubicBezTo>
                <a:cubicBezTo>
                  <a:pt x="335" y="829"/>
                  <a:pt x="350" y="893"/>
                  <a:pt x="384" y="960"/>
                </a:cubicBezTo>
                <a:cubicBezTo>
                  <a:pt x="404" y="1100"/>
                  <a:pt x="403" y="1242"/>
                  <a:pt x="422" y="1382"/>
                </a:cubicBezTo>
                <a:cubicBezTo>
                  <a:pt x="426" y="1409"/>
                  <a:pt x="439" y="1433"/>
                  <a:pt x="448" y="1459"/>
                </a:cubicBezTo>
                <a:cubicBezTo>
                  <a:pt x="452" y="1472"/>
                  <a:pt x="461" y="1498"/>
                  <a:pt x="461" y="1498"/>
                </a:cubicBezTo>
                <a:cubicBezTo>
                  <a:pt x="457" y="1570"/>
                  <a:pt x="455" y="1643"/>
                  <a:pt x="448" y="1715"/>
                </a:cubicBezTo>
                <a:cubicBezTo>
                  <a:pt x="442" y="1777"/>
                  <a:pt x="410" y="1845"/>
                  <a:pt x="397" y="1907"/>
                </a:cubicBezTo>
                <a:cubicBezTo>
                  <a:pt x="398" y="1920"/>
                  <a:pt x="396" y="2061"/>
                  <a:pt x="422" y="2112"/>
                </a:cubicBezTo>
                <a:cubicBezTo>
                  <a:pt x="447" y="2162"/>
                  <a:pt x="445" y="2142"/>
                  <a:pt x="486" y="2176"/>
                </a:cubicBezTo>
                <a:cubicBezTo>
                  <a:pt x="522" y="2206"/>
                  <a:pt x="553" y="2254"/>
                  <a:pt x="602" y="2266"/>
                </a:cubicBezTo>
                <a:cubicBezTo>
                  <a:pt x="640" y="2275"/>
                  <a:pt x="679" y="2281"/>
                  <a:pt x="717" y="2291"/>
                </a:cubicBezTo>
                <a:cubicBezTo>
                  <a:pt x="756" y="2302"/>
                  <a:pt x="792" y="2329"/>
                  <a:pt x="832" y="2330"/>
                </a:cubicBezTo>
                <a:cubicBezTo>
                  <a:pt x="943" y="2334"/>
                  <a:pt x="1054" y="2338"/>
                  <a:pt x="1165" y="2342"/>
                </a:cubicBezTo>
                <a:cubicBezTo>
                  <a:pt x="1325" y="2365"/>
                  <a:pt x="1469" y="2434"/>
                  <a:pt x="1626" y="2470"/>
                </a:cubicBezTo>
                <a:cubicBezTo>
                  <a:pt x="1708" y="2512"/>
                  <a:pt x="1732" y="2508"/>
                  <a:pt x="1830" y="2496"/>
                </a:cubicBezTo>
                <a:cubicBezTo>
                  <a:pt x="1903" y="2459"/>
                  <a:pt x="1954" y="2419"/>
                  <a:pt x="2022" y="2368"/>
                </a:cubicBezTo>
                <a:cubicBezTo>
                  <a:pt x="2051" y="2346"/>
                  <a:pt x="2099" y="2291"/>
                  <a:pt x="2099" y="2291"/>
                </a:cubicBezTo>
                <a:cubicBezTo>
                  <a:pt x="2129" y="2202"/>
                  <a:pt x="2087" y="2313"/>
                  <a:pt x="2150" y="2202"/>
                </a:cubicBezTo>
                <a:cubicBezTo>
                  <a:pt x="2157" y="2190"/>
                  <a:pt x="2157" y="2175"/>
                  <a:pt x="2163" y="2163"/>
                </a:cubicBezTo>
                <a:cubicBezTo>
                  <a:pt x="2170" y="2149"/>
                  <a:pt x="2180" y="2138"/>
                  <a:pt x="2189" y="2125"/>
                </a:cubicBezTo>
                <a:cubicBezTo>
                  <a:pt x="2213" y="2031"/>
                  <a:pt x="2191" y="2092"/>
                  <a:pt x="2278" y="1971"/>
                </a:cubicBezTo>
                <a:cubicBezTo>
                  <a:pt x="2307" y="1931"/>
                  <a:pt x="2328" y="1887"/>
                  <a:pt x="2368" y="1856"/>
                </a:cubicBezTo>
                <a:cubicBezTo>
                  <a:pt x="2643" y="1643"/>
                  <a:pt x="3081" y="1733"/>
                  <a:pt x="3379" y="1728"/>
                </a:cubicBezTo>
                <a:cubicBezTo>
                  <a:pt x="3392" y="1719"/>
                  <a:pt x="3404" y="1708"/>
                  <a:pt x="3418" y="1702"/>
                </a:cubicBezTo>
                <a:cubicBezTo>
                  <a:pt x="3442" y="1691"/>
                  <a:pt x="3472" y="1692"/>
                  <a:pt x="3494" y="1677"/>
                </a:cubicBezTo>
                <a:cubicBezTo>
                  <a:pt x="3520" y="1660"/>
                  <a:pt x="3571" y="1626"/>
                  <a:pt x="3571" y="1626"/>
                </a:cubicBezTo>
                <a:cubicBezTo>
                  <a:pt x="3591" y="1595"/>
                  <a:pt x="3620" y="1570"/>
                  <a:pt x="3635" y="1536"/>
                </a:cubicBezTo>
                <a:cubicBezTo>
                  <a:pt x="3651" y="1500"/>
                  <a:pt x="3651" y="1459"/>
                  <a:pt x="3661" y="1421"/>
                </a:cubicBezTo>
                <a:cubicBezTo>
                  <a:pt x="3654" y="1254"/>
                  <a:pt x="3680" y="1116"/>
                  <a:pt x="3610" y="973"/>
                </a:cubicBezTo>
                <a:cubicBezTo>
                  <a:pt x="3550" y="675"/>
                  <a:pt x="3237" y="426"/>
                  <a:pt x="2944" y="384"/>
                </a:cubicBezTo>
                <a:cubicBezTo>
                  <a:pt x="2874" y="360"/>
                  <a:pt x="2812" y="332"/>
                  <a:pt x="2739" y="320"/>
                </a:cubicBezTo>
                <a:cubicBezTo>
                  <a:pt x="2482" y="215"/>
                  <a:pt x="2861" y="365"/>
                  <a:pt x="2611" y="282"/>
                </a:cubicBezTo>
                <a:cubicBezTo>
                  <a:pt x="2520" y="252"/>
                  <a:pt x="2433" y="210"/>
                  <a:pt x="2342" y="179"/>
                </a:cubicBezTo>
                <a:cubicBezTo>
                  <a:pt x="2176" y="123"/>
                  <a:pt x="1993" y="170"/>
                  <a:pt x="1818" y="166"/>
                </a:cubicBezTo>
                <a:cubicBezTo>
                  <a:pt x="1796" y="152"/>
                  <a:pt x="1725" y="109"/>
                  <a:pt x="1702" y="102"/>
                </a:cubicBezTo>
                <a:cubicBezTo>
                  <a:pt x="1648" y="86"/>
                  <a:pt x="1590" y="91"/>
                  <a:pt x="1536" y="77"/>
                </a:cubicBezTo>
                <a:cubicBezTo>
                  <a:pt x="1442" y="53"/>
                  <a:pt x="1349" y="32"/>
                  <a:pt x="1254" y="13"/>
                </a:cubicBezTo>
                <a:cubicBezTo>
                  <a:pt x="1160" y="20"/>
                  <a:pt x="1103" y="14"/>
                  <a:pt x="1024" y="38"/>
                </a:cubicBezTo>
                <a:cubicBezTo>
                  <a:pt x="998" y="46"/>
                  <a:pt x="973" y="55"/>
                  <a:pt x="947" y="64"/>
                </a:cubicBezTo>
                <a:cubicBezTo>
                  <a:pt x="934" y="68"/>
                  <a:pt x="909" y="77"/>
                  <a:pt x="909" y="77"/>
                </a:cubicBezTo>
                <a:cubicBezTo>
                  <a:pt x="842" y="127"/>
                  <a:pt x="773" y="171"/>
                  <a:pt x="704" y="218"/>
                </a:cubicBezTo>
                <a:cubicBezTo>
                  <a:pt x="689" y="228"/>
                  <a:pt x="678" y="242"/>
                  <a:pt x="666" y="256"/>
                </a:cubicBezTo>
                <a:cubicBezTo>
                  <a:pt x="656" y="268"/>
                  <a:pt x="652" y="284"/>
                  <a:pt x="640" y="294"/>
                </a:cubicBezTo>
                <a:cubicBezTo>
                  <a:pt x="630" y="302"/>
                  <a:pt x="614" y="300"/>
                  <a:pt x="602" y="307"/>
                </a:cubicBezTo>
                <a:cubicBezTo>
                  <a:pt x="472" y="380"/>
                  <a:pt x="573" y="342"/>
                  <a:pt x="486" y="371"/>
                </a:cubicBezTo>
                <a:cubicBezTo>
                  <a:pt x="429" y="410"/>
                  <a:pt x="371" y="414"/>
                  <a:pt x="307" y="435"/>
                </a:cubicBezTo>
                <a:cubicBezTo>
                  <a:pt x="177" y="568"/>
                  <a:pt x="296" y="707"/>
                  <a:pt x="397" y="806"/>
                </a:cubicBezTo>
                <a:cubicBezTo>
                  <a:pt x="416" y="883"/>
                  <a:pt x="423" y="963"/>
                  <a:pt x="448" y="1037"/>
                </a:cubicBezTo>
                <a:cubicBezTo>
                  <a:pt x="443" y="1199"/>
                  <a:pt x="525" y="1408"/>
                  <a:pt x="410" y="1523"/>
                </a:cubicBezTo>
                <a:cubicBezTo>
                  <a:pt x="353" y="1580"/>
                  <a:pt x="272" y="1629"/>
                  <a:pt x="218" y="1690"/>
                </a:cubicBezTo>
                <a:cubicBezTo>
                  <a:pt x="190" y="1722"/>
                  <a:pt x="166" y="1758"/>
                  <a:pt x="141" y="1792"/>
                </a:cubicBezTo>
                <a:cubicBezTo>
                  <a:pt x="132" y="1804"/>
                  <a:pt x="115" y="1830"/>
                  <a:pt x="115" y="1830"/>
                </a:cubicBezTo>
                <a:cubicBezTo>
                  <a:pt x="119" y="1886"/>
                  <a:pt x="121" y="1942"/>
                  <a:pt x="128" y="1997"/>
                </a:cubicBezTo>
                <a:cubicBezTo>
                  <a:pt x="138" y="2072"/>
                  <a:pt x="241" y="2089"/>
                  <a:pt x="294" y="2125"/>
                </a:cubicBezTo>
                <a:cubicBezTo>
                  <a:pt x="307" y="2124"/>
                  <a:pt x="431" y="2123"/>
                  <a:pt x="474" y="2099"/>
                </a:cubicBezTo>
                <a:cubicBezTo>
                  <a:pt x="537" y="2064"/>
                  <a:pt x="583" y="2031"/>
                  <a:pt x="653" y="2010"/>
                </a:cubicBezTo>
                <a:cubicBezTo>
                  <a:pt x="666" y="2001"/>
                  <a:pt x="677" y="1990"/>
                  <a:pt x="691" y="1984"/>
                </a:cubicBezTo>
                <a:cubicBezTo>
                  <a:pt x="716" y="1973"/>
                  <a:pt x="768" y="1958"/>
                  <a:pt x="768" y="1958"/>
                </a:cubicBezTo>
                <a:cubicBezTo>
                  <a:pt x="794" y="1975"/>
                  <a:pt x="819" y="1993"/>
                  <a:pt x="845" y="2010"/>
                </a:cubicBezTo>
                <a:cubicBezTo>
                  <a:pt x="861" y="2021"/>
                  <a:pt x="860" y="2045"/>
                  <a:pt x="870" y="2061"/>
                </a:cubicBezTo>
                <a:cubicBezTo>
                  <a:pt x="921" y="2146"/>
                  <a:pt x="896" y="2130"/>
                  <a:pt x="960" y="2150"/>
                </a:cubicBezTo>
                <a:cubicBezTo>
                  <a:pt x="1029" y="2197"/>
                  <a:pt x="1094" y="2193"/>
                  <a:pt x="1178" y="2214"/>
                </a:cubicBezTo>
                <a:cubicBezTo>
                  <a:pt x="1326" y="2252"/>
                  <a:pt x="1418" y="2255"/>
                  <a:pt x="1587" y="2266"/>
                </a:cubicBezTo>
                <a:cubicBezTo>
                  <a:pt x="1711" y="2274"/>
                  <a:pt x="1834" y="2292"/>
                  <a:pt x="1958" y="2304"/>
                </a:cubicBezTo>
                <a:cubicBezTo>
                  <a:pt x="2154" y="2434"/>
                  <a:pt x="2511" y="2364"/>
                  <a:pt x="2675" y="2368"/>
                </a:cubicBezTo>
                <a:cubicBezTo>
                  <a:pt x="2713" y="2364"/>
                  <a:pt x="2752" y="2362"/>
                  <a:pt x="2790" y="2355"/>
                </a:cubicBezTo>
                <a:cubicBezTo>
                  <a:pt x="2816" y="2350"/>
                  <a:pt x="2841" y="2338"/>
                  <a:pt x="2867" y="2330"/>
                </a:cubicBezTo>
                <a:cubicBezTo>
                  <a:pt x="2880" y="2326"/>
                  <a:pt x="2906" y="2317"/>
                  <a:pt x="2906" y="2317"/>
                </a:cubicBezTo>
                <a:cubicBezTo>
                  <a:pt x="2953" y="2244"/>
                  <a:pt x="2927" y="2172"/>
                  <a:pt x="2867" y="2112"/>
                </a:cubicBezTo>
                <a:cubicBezTo>
                  <a:pt x="2841" y="2086"/>
                  <a:pt x="2824" y="2048"/>
                  <a:pt x="2790" y="2035"/>
                </a:cubicBezTo>
                <a:cubicBezTo>
                  <a:pt x="2649" y="1980"/>
                  <a:pt x="2567" y="1924"/>
                  <a:pt x="2419" y="1894"/>
                </a:cubicBezTo>
                <a:cubicBezTo>
                  <a:pt x="2363" y="1866"/>
                  <a:pt x="2305" y="1852"/>
                  <a:pt x="2253" y="1818"/>
                </a:cubicBezTo>
                <a:cubicBezTo>
                  <a:pt x="2240" y="1801"/>
                  <a:pt x="2231" y="1780"/>
                  <a:pt x="2214" y="1766"/>
                </a:cubicBezTo>
                <a:cubicBezTo>
                  <a:pt x="2204" y="1758"/>
                  <a:pt x="2186" y="1762"/>
                  <a:pt x="2176" y="1754"/>
                </a:cubicBezTo>
                <a:cubicBezTo>
                  <a:pt x="2160" y="1741"/>
                  <a:pt x="2132" y="1678"/>
                  <a:pt x="2125" y="1664"/>
                </a:cubicBezTo>
                <a:cubicBezTo>
                  <a:pt x="2129" y="1638"/>
                  <a:pt x="2126" y="1610"/>
                  <a:pt x="2138" y="1587"/>
                </a:cubicBezTo>
                <a:cubicBezTo>
                  <a:pt x="2178" y="1508"/>
                  <a:pt x="2344" y="1483"/>
                  <a:pt x="2419" y="1472"/>
                </a:cubicBezTo>
                <a:cubicBezTo>
                  <a:pt x="2537" y="1433"/>
                  <a:pt x="2351" y="1492"/>
                  <a:pt x="2637" y="1434"/>
                </a:cubicBezTo>
                <a:cubicBezTo>
                  <a:pt x="2727" y="1416"/>
                  <a:pt x="2818" y="1397"/>
                  <a:pt x="2906" y="1370"/>
                </a:cubicBezTo>
                <a:cubicBezTo>
                  <a:pt x="2947" y="1342"/>
                  <a:pt x="2989" y="1328"/>
                  <a:pt x="3034" y="1306"/>
                </a:cubicBezTo>
                <a:cubicBezTo>
                  <a:pt x="3069" y="1271"/>
                  <a:pt x="3113" y="1236"/>
                  <a:pt x="3136" y="1190"/>
                </a:cubicBezTo>
                <a:cubicBezTo>
                  <a:pt x="3178" y="1107"/>
                  <a:pt x="3210" y="1019"/>
                  <a:pt x="3251" y="934"/>
                </a:cubicBezTo>
                <a:cubicBezTo>
                  <a:pt x="3284" y="772"/>
                  <a:pt x="3295" y="641"/>
                  <a:pt x="3238" y="474"/>
                </a:cubicBezTo>
                <a:cubicBezTo>
                  <a:pt x="3225" y="435"/>
                  <a:pt x="3138" y="395"/>
                  <a:pt x="3110" y="371"/>
                </a:cubicBezTo>
                <a:cubicBezTo>
                  <a:pt x="3047" y="318"/>
                  <a:pt x="3101" y="340"/>
                  <a:pt x="3021" y="320"/>
                </a:cubicBezTo>
                <a:cubicBezTo>
                  <a:pt x="2970" y="286"/>
                  <a:pt x="2913" y="258"/>
                  <a:pt x="2854" y="243"/>
                </a:cubicBezTo>
                <a:cubicBezTo>
                  <a:pt x="2681" y="129"/>
                  <a:pt x="2326" y="134"/>
                  <a:pt x="2150" y="128"/>
                </a:cubicBezTo>
                <a:cubicBezTo>
                  <a:pt x="2090" y="113"/>
                  <a:pt x="2031" y="92"/>
                  <a:pt x="1971" y="77"/>
                </a:cubicBezTo>
                <a:cubicBezTo>
                  <a:pt x="1920" y="42"/>
                  <a:pt x="1860" y="28"/>
                  <a:pt x="1805" y="0"/>
                </a:cubicBezTo>
                <a:cubicBezTo>
                  <a:pt x="1741" y="4"/>
                  <a:pt x="1676" y="3"/>
                  <a:pt x="1613" y="13"/>
                </a:cubicBezTo>
                <a:cubicBezTo>
                  <a:pt x="1598" y="16"/>
                  <a:pt x="1574" y="38"/>
                  <a:pt x="1574" y="3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877" name="Freeform 5"/>
          <p:cNvSpPr>
            <a:spLocks/>
          </p:cNvSpPr>
          <p:nvPr/>
        </p:nvSpPr>
        <p:spPr bwMode="auto">
          <a:xfrm>
            <a:off x="2600325" y="3089275"/>
            <a:ext cx="3768725" cy="3321050"/>
          </a:xfrm>
          <a:custGeom>
            <a:avLst/>
            <a:gdLst>
              <a:gd name="T0" fmla="*/ 704 w 2374"/>
              <a:gd name="T1" fmla="*/ 179 h 2092"/>
              <a:gd name="T2" fmla="*/ 1037 w 2374"/>
              <a:gd name="T3" fmla="*/ 793 h 2092"/>
              <a:gd name="T4" fmla="*/ 1319 w 2374"/>
              <a:gd name="T5" fmla="*/ 972 h 2092"/>
              <a:gd name="T6" fmla="*/ 1472 w 2374"/>
              <a:gd name="T7" fmla="*/ 1075 h 2092"/>
              <a:gd name="T8" fmla="*/ 1524 w 2374"/>
              <a:gd name="T9" fmla="*/ 1190 h 2092"/>
              <a:gd name="T10" fmla="*/ 1600 w 2374"/>
              <a:gd name="T11" fmla="*/ 1446 h 2092"/>
              <a:gd name="T12" fmla="*/ 1664 w 2374"/>
              <a:gd name="T13" fmla="*/ 1651 h 2092"/>
              <a:gd name="T14" fmla="*/ 1844 w 2374"/>
              <a:gd name="T15" fmla="*/ 1792 h 2092"/>
              <a:gd name="T16" fmla="*/ 1933 w 2374"/>
              <a:gd name="T17" fmla="*/ 1932 h 2092"/>
              <a:gd name="T18" fmla="*/ 1984 w 2374"/>
              <a:gd name="T19" fmla="*/ 1356 h 2092"/>
              <a:gd name="T20" fmla="*/ 2087 w 2374"/>
              <a:gd name="T21" fmla="*/ 1203 h 2092"/>
              <a:gd name="T22" fmla="*/ 2304 w 2374"/>
              <a:gd name="T23" fmla="*/ 819 h 2092"/>
              <a:gd name="T24" fmla="*/ 2164 w 2374"/>
              <a:gd name="T25" fmla="*/ 166 h 2092"/>
              <a:gd name="T26" fmla="*/ 2215 w 2374"/>
              <a:gd name="T27" fmla="*/ 140 h 2092"/>
              <a:gd name="T28" fmla="*/ 1780 w 2374"/>
              <a:gd name="T29" fmla="*/ 384 h 2092"/>
              <a:gd name="T30" fmla="*/ 1511 w 2374"/>
              <a:gd name="T31" fmla="*/ 537 h 2092"/>
              <a:gd name="T32" fmla="*/ 1306 w 2374"/>
              <a:gd name="T33" fmla="*/ 640 h 2092"/>
              <a:gd name="T34" fmla="*/ 960 w 2374"/>
              <a:gd name="T35" fmla="*/ 768 h 2092"/>
              <a:gd name="T36" fmla="*/ 589 w 2374"/>
              <a:gd name="T37" fmla="*/ 972 h 2092"/>
              <a:gd name="T38" fmla="*/ 448 w 2374"/>
              <a:gd name="T39" fmla="*/ 1100 h 2092"/>
              <a:gd name="T40" fmla="*/ 333 w 2374"/>
              <a:gd name="T41" fmla="*/ 499 h 2092"/>
              <a:gd name="T42" fmla="*/ 269 w 2374"/>
              <a:gd name="T43" fmla="*/ 345 h 2092"/>
              <a:gd name="T44" fmla="*/ 269 w 2374"/>
              <a:gd name="T45" fmla="*/ 307 h 2092"/>
              <a:gd name="T46" fmla="*/ 384 w 2374"/>
              <a:gd name="T47" fmla="*/ 371 h 2092"/>
              <a:gd name="T48" fmla="*/ 628 w 2374"/>
              <a:gd name="T49" fmla="*/ 460 h 2092"/>
              <a:gd name="T50" fmla="*/ 807 w 2374"/>
              <a:gd name="T51" fmla="*/ 499 h 2092"/>
              <a:gd name="T52" fmla="*/ 1293 w 2374"/>
              <a:gd name="T53" fmla="*/ 640 h 2092"/>
              <a:gd name="T54" fmla="*/ 1703 w 2374"/>
              <a:gd name="T55" fmla="*/ 704 h 2092"/>
              <a:gd name="T56" fmla="*/ 1895 w 2374"/>
              <a:gd name="T57" fmla="*/ 793 h 2092"/>
              <a:gd name="T58" fmla="*/ 2266 w 2374"/>
              <a:gd name="T59" fmla="*/ 1036 h 2092"/>
              <a:gd name="T60" fmla="*/ 2304 w 2374"/>
              <a:gd name="T61" fmla="*/ 1228 h 2092"/>
              <a:gd name="T62" fmla="*/ 2253 w 2374"/>
              <a:gd name="T63" fmla="*/ 1280 h 2092"/>
              <a:gd name="T64" fmla="*/ 1485 w 2374"/>
              <a:gd name="T65" fmla="*/ 1228 h 2092"/>
              <a:gd name="T66" fmla="*/ 1268 w 2374"/>
              <a:gd name="T67" fmla="*/ 1267 h 2092"/>
              <a:gd name="T68" fmla="*/ 986 w 2374"/>
              <a:gd name="T69" fmla="*/ 1446 h 2092"/>
              <a:gd name="T70" fmla="*/ 743 w 2374"/>
              <a:gd name="T71" fmla="*/ 1753 h 2092"/>
              <a:gd name="T72" fmla="*/ 564 w 2374"/>
              <a:gd name="T73" fmla="*/ 1510 h 2092"/>
              <a:gd name="T74" fmla="*/ 282 w 2374"/>
              <a:gd name="T75" fmla="*/ 1318 h 2092"/>
              <a:gd name="T76" fmla="*/ 180 w 2374"/>
              <a:gd name="T77" fmla="*/ 1254 h 2092"/>
              <a:gd name="T78" fmla="*/ 52 w 2374"/>
              <a:gd name="T79" fmla="*/ 1088 h 2092"/>
              <a:gd name="T80" fmla="*/ 13 w 2374"/>
              <a:gd name="T81" fmla="*/ 934 h 2092"/>
              <a:gd name="T82" fmla="*/ 320 w 2374"/>
              <a:gd name="T83" fmla="*/ 768 h 2092"/>
              <a:gd name="T84" fmla="*/ 768 w 2374"/>
              <a:gd name="T85" fmla="*/ 486 h 2092"/>
              <a:gd name="T86" fmla="*/ 1063 w 2374"/>
              <a:gd name="T87" fmla="*/ 256 h 2092"/>
              <a:gd name="T88" fmla="*/ 1306 w 2374"/>
              <a:gd name="T89" fmla="*/ 102 h 2092"/>
              <a:gd name="T90" fmla="*/ 1460 w 2374"/>
              <a:gd name="T91" fmla="*/ 0 h 2092"/>
              <a:gd name="T92" fmla="*/ 1498 w 2374"/>
              <a:gd name="T93" fmla="*/ 128 h 2092"/>
              <a:gd name="T94" fmla="*/ 1575 w 2374"/>
              <a:gd name="T95" fmla="*/ 460 h 2092"/>
              <a:gd name="T96" fmla="*/ 1882 w 2374"/>
              <a:gd name="T97" fmla="*/ 832 h 2092"/>
              <a:gd name="T98" fmla="*/ 1984 w 2374"/>
              <a:gd name="T99" fmla="*/ 1049 h 2092"/>
              <a:gd name="T100" fmla="*/ 2215 w 2374"/>
              <a:gd name="T101" fmla="*/ 1395 h 2092"/>
              <a:gd name="T102" fmla="*/ 2240 w 2374"/>
              <a:gd name="T103" fmla="*/ 1932 h 2092"/>
              <a:gd name="T104" fmla="*/ 2074 w 2374"/>
              <a:gd name="T105" fmla="*/ 1881 h 2092"/>
              <a:gd name="T106" fmla="*/ 1575 w 2374"/>
              <a:gd name="T107" fmla="*/ 1689 h 2092"/>
              <a:gd name="T108" fmla="*/ 1178 w 2374"/>
              <a:gd name="T109" fmla="*/ 1843 h 2092"/>
              <a:gd name="T110" fmla="*/ 1050 w 2374"/>
              <a:gd name="T111" fmla="*/ 1792 h 2092"/>
              <a:gd name="T112" fmla="*/ 948 w 2374"/>
              <a:gd name="T113" fmla="*/ 1497 h 2092"/>
              <a:gd name="T114" fmla="*/ 871 w 2374"/>
              <a:gd name="T115" fmla="*/ 1049 h 2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74" h="2092">
                <a:moveTo>
                  <a:pt x="692" y="102"/>
                </a:moveTo>
                <a:cubicBezTo>
                  <a:pt x="696" y="128"/>
                  <a:pt x="702" y="153"/>
                  <a:pt x="704" y="179"/>
                </a:cubicBezTo>
                <a:cubicBezTo>
                  <a:pt x="715" y="311"/>
                  <a:pt x="717" y="579"/>
                  <a:pt x="845" y="678"/>
                </a:cubicBezTo>
                <a:cubicBezTo>
                  <a:pt x="905" y="724"/>
                  <a:pt x="973" y="753"/>
                  <a:pt x="1037" y="793"/>
                </a:cubicBezTo>
                <a:cubicBezTo>
                  <a:pt x="1083" y="822"/>
                  <a:pt x="1133" y="827"/>
                  <a:pt x="1178" y="857"/>
                </a:cubicBezTo>
                <a:cubicBezTo>
                  <a:pt x="1229" y="891"/>
                  <a:pt x="1271" y="936"/>
                  <a:pt x="1319" y="972"/>
                </a:cubicBezTo>
                <a:cubicBezTo>
                  <a:pt x="1339" y="987"/>
                  <a:pt x="1362" y="997"/>
                  <a:pt x="1383" y="1011"/>
                </a:cubicBezTo>
                <a:cubicBezTo>
                  <a:pt x="1413" y="1031"/>
                  <a:pt x="1472" y="1075"/>
                  <a:pt x="1472" y="1075"/>
                </a:cubicBezTo>
                <a:cubicBezTo>
                  <a:pt x="1481" y="1088"/>
                  <a:pt x="1492" y="1099"/>
                  <a:pt x="1498" y="1113"/>
                </a:cubicBezTo>
                <a:cubicBezTo>
                  <a:pt x="1509" y="1138"/>
                  <a:pt x="1524" y="1190"/>
                  <a:pt x="1524" y="1190"/>
                </a:cubicBezTo>
                <a:cubicBezTo>
                  <a:pt x="1534" y="1262"/>
                  <a:pt x="1535" y="1310"/>
                  <a:pt x="1575" y="1369"/>
                </a:cubicBezTo>
                <a:cubicBezTo>
                  <a:pt x="1583" y="1395"/>
                  <a:pt x="1597" y="1419"/>
                  <a:pt x="1600" y="1446"/>
                </a:cubicBezTo>
                <a:cubicBezTo>
                  <a:pt x="1606" y="1502"/>
                  <a:pt x="1598" y="1563"/>
                  <a:pt x="1626" y="1612"/>
                </a:cubicBezTo>
                <a:cubicBezTo>
                  <a:pt x="1635" y="1628"/>
                  <a:pt x="1653" y="1636"/>
                  <a:pt x="1664" y="1651"/>
                </a:cubicBezTo>
                <a:cubicBezTo>
                  <a:pt x="1675" y="1667"/>
                  <a:pt x="1676" y="1689"/>
                  <a:pt x="1690" y="1702"/>
                </a:cubicBezTo>
                <a:cubicBezTo>
                  <a:pt x="1729" y="1740"/>
                  <a:pt x="1791" y="1774"/>
                  <a:pt x="1844" y="1792"/>
                </a:cubicBezTo>
                <a:cubicBezTo>
                  <a:pt x="1885" y="1917"/>
                  <a:pt x="1867" y="1841"/>
                  <a:pt x="1882" y="2022"/>
                </a:cubicBezTo>
                <a:cubicBezTo>
                  <a:pt x="1923" y="1903"/>
                  <a:pt x="1854" y="2092"/>
                  <a:pt x="1933" y="1932"/>
                </a:cubicBezTo>
                <a:cubicBezTo>
                  <a:pt x="1939" y="1919"/>
                  <a:pt x="1957" y="1825"/>
                  <a:pt x="1959" y="1817"/>
                </a:cubicBezTo>
                <a:cubicBezTo>
                  <a:pt x="1954" y="1701"/>
                  <a:pt x="1912" y="1482"/>
                  <a:pt x="1984" y="1356"/>
                </a:cubicBezTo>
                <a:cubicBezTo>
                  <a:pt x="1993" y="1340"/>
                  <a:pt x="2060" y="1242"/>
                  <a:pt x="2087" y="1203"/>
                </a:cubicBezTo>
                <a:lnTo>
                  <a:pt x="2087" y="1203"/>
                </a:lnTo>
                <a:cubicBezTo>
                  <a:pt x="2124" y="1141"/>
                  <a:pt x="2155" y="1062"/>
                  <a:pt x="2215" y="1024"/>
                </a:cubicBezTo>
                <a:cubicBezTo>
                  <a:pt x="2239" y="953"/>
                  <a:pt x="2277" y="889"/>
                  <a:pt x="2304" y="819"/>
                </a:cubicBezTo>
                <a:cubicBezTo>
                  <a:pt x="2293" y="650"/>
                  <a:pt x="2273" y="497"/>
                  <a:pt x="2240" y="332"/>
                </a:cubicBezTo>
                <a:cubicBezTo>
                  <a:pt x="2228" y="271"/>
                  <a:pt x="2211" y="212"/>
                  <a:pt x="2164" y="166"/>
                </a:cubicBezTo>
                <a:cubicBezTo>
                  <a:pt x="2151" y="153"/>
                  <a:pt x="2109" y="136"/>
                  <a:pt x="2125" y="128"/>
                </a:cubicBezTo>
                <a:cubicBezTo>
                  <a:pt x="2152" y="114"/>
                  <a:pt x="2185" y="136"/>
                  <a:pt x="2215" y="140"/>
                </a:cubicBezTo>
                <a:cubicBezTo>
                  <a:pt x="2151" y="161"/>
                  <a:pt x="2115" y="218"/>
                  <a:pt x="2061" y="256"/>
                </a:cubicBezTo>
                <a:cubicBezTo>
                  <a:pt x="1980" y="313"/>
                  <a:pt x="1868" y="336"/>
                  <a:pt x="1780" y="384"/>
                </a:cubicBezTo>
                <a:cubicBezTo>
                  <a:pt x="1710" y="422"/>
                  <a:pt x="1645" y="474"/>
                  <a:pt x="1575" y="512"/>
                </a:cubicBezTo>
                <a:cubicBezTo>
                  <a:pt x="1555" y="523"/>
                  <a:pt x="1531" y="526"/>
                  <a:pt x="1511" y="537"/>
                </a:cubicBezTo>
                <a:cubicBezTo>
                  <a:pt x="1465" y="563"/>
                  <a:pt x="1420" y="608"/>
                  <a:pt x="1370" y="627"/>
                </a:cubicBezTo>
                <a:cubicBezTo>
                  <a:pt x="1350" y="635"/>
                  <a:pt x="1327" y="635"/>
                  <a:pt x="1306" y="640"/>
                </a:cubicBezTo>
                <a:cubicBezTo>
                  <a:pt x="1251" y="653"/>
                  <a:pt x="1209" y="680"/>
                  <a:pt x="1152" y="691"/>
                </a:cubicBezTo>
                <a:cubicBezTo>
                  <a:pt x="1077" y="728"/>
                  <a:pt x="1044" y="751"/>
                  <a:pt x="960" y="768"/>
                </a:cubicBezTo>
                <a:cubicBezTo>
                  <a:pt x="893" y="812"/>
                  <a:pt x="812" y="827"/>
                  <a:pt x="743" y="870"/>
                </a:cubicBezTo>
                <a:cubicBezTo>
                  <a:pt x="693" y="902"/>
                  <a:pt x="634" y="933"/>
                  <a:pt x="589" y="972"/>
                </a:cubicBezTo>
                <a:cubicBezTo>
                  <a:pt x="527" y="1026"/>
                  <a:pt x="579" y="1002"/>
                  <a:pt x="512" y="1024"/>
                </a:cubicBezTo>
                <a:cubicBezTo>
                  <a:pt x="496" y="1040"/>
                  <a:pt x="456" y="1075"/>
                  <a:pt x="448" y="1100"/>
                </a:cubicBezTo>
                <a:cubicBezTo>
                  <a:pt x="419" y="1187"/>
                  <a:pt x="446" y="1235"/>
                  <a:pt x="359" y="1292"/>
                </a:cubicBezTo>
                <a:cubicBezTo>
                  <a:pt x="277" y="1620"/>
                  <a:pt x="356" y="1322"/>
                  <a:pt x="333" y="499"/>
                </a:cubicBezTo>
                <a:cubicBezTo>
                  <a:pt x="332" y="456"/>
                  <a:pt x="332" y="407"/>
                  <a:pt x="308" y="371"/>
                </a:cubicBezTo>
                <a:cubicBezTo>
                  <a:pt x="299" y="358"/>
                  <a:pt x="282" y="354"/>
                  <a:pt x="269" y="345"/>
                </a:cubicBezTo>
                <a:cubicBezTo>
                  <a:pt x="256" y="328"/>
                  <a:pt x="231" y="315"/>
                  <a:pt x="231" y="294"/>
                </a:cubicBezTo>
                <a:cubicBezTo>
                  <a:pt x="231" y="281"/>
                  <a:pt x="257" y="300"/>
                  <a:pt x="269" y="307"/>
                </a:cubicBezTo>
                <a:cubicBezTo>
                  <a:pt x="287" y="318"/>
                  <a:pt x="301" y="335"/>
                  <a:pt x="320" y="345"/>
                </a:cubicBezTo>
                <a:cubicBezTo>
                  <a:pt x="340" y="356"/>
                  <a:pt x="363" y="361"/>
                  <a:pt x="384" y="371"/>
                </a:cubicBezTo>
                <a:cubicBezTo>
                  <a:pt x="419" y="387"/>
                  <a:pt x="453" y="405"/>
                  <a:pt x="487" y="422"/>
                </a:cubicBezTo>
                <a:cubicBezTo>
                  <a:pt x="517" y="437"/>
                  <a:pt x="589" y="443"/>
                  <a:pt x="628" y="460"/>
                </a:cubicBezTo>
                <a:cubicBezTo>
                  <a:pt x="646" y="467"/>
                  <a:pt x="660" y="482"/>
                  <a:pt x="679" y="486"/>
                </a:cubicBezTo>
                <a:cubicBezTo>
                  <a:pt x="721" y="495"/>
                  <a:pt x="764" y="495"/>
                  <a:pt x="807" y="499"/>
                </a:cubicBezTo>
                <a:cubicBezTo>
                  <a:pt x="917" y="537"/>
                  <a:pt x="1031" y="564"/>
                  <a:pt x="1140" y="601"/>
                </a:cubicBezTo>
                <a:cubicBezTo>
                  <a:pt x="1201" y="622"/>
                  <a:pt x="1228" y="636"/>
                  <a:pt x="1293" y="640"/>
                </a:cubicBezTo>
                <a:cubicBezTo>
                  <a:pt x="1395" y="647"/>
                  <a:pt x="1498" y="648"/>
                  <a:pt x="1600" y="652"/>
                </a:cubicBezTo>
                <a:cubicBezTo>
                  <a:pt x="1730" y="685"/>
                  <a:pt x="1569" y="637"/>
                  <a:pt x="1703" y="704"/>
                </a:cubicBezTo>
                <a:cubicBezTo>
                  <a:pt x="1820" y="762"/>
                  <a:pt x="1697" y="677"/>
                  <a:pt x="1792" y="729"/>
                </a:cubicBezTo>
                <a:cubicBezTo>
                  <a:pt x="1827" y="748"/>
                  <a:pt x="1857" y="780"/>
                  <a:pt x="1895" y="793"/>
                </a:cubicBezTo>
                <a:cubicBezTo>
                  <a:pt x="1990" y="825"/>
                  <a:pt x="2069" y="866"/>
                  <a:pt x="2151" y="921"/>
                </a:cubicBezTo>
                <a:cubicBezTo>
                  <a:pt x="2197" y="952"/>
                  <a:pt x="2232" y="993"/>
                  <a:pt x="2266" y="1036"/>
                </a:cubicBezTo>
                <a:cubicBezTo>
                  <a:pt x="2285" y="1060"/>
                  <a:pt x="2317" y="1113"/>
                  <a:pt x="2317" y="1113"/>
                </a:cubicBezTo>
                <a:cubicBezTo>
                  <a:pt x="2313" y="1151"/>
                  <a:pt x="2310" y="1190"/>
                  <a:pt x="2304" y="1228"/>
                </a:cubicBezTo>
                <a:cubicBezTo>
                  <a:pt x="2302" y="1241"/>
                  <a:pt x="2302" y="1257"/>
                  <a:pt x="2292" y="1267"/>
                </a:cubicBezTo>
                <a:cubicBezTo>
                  <a:pt x="2282" y="1277"/>
                  <a:pt x="2266" y="1276"/>
                  <a:pt x="2253" y="1280"/>
                </a:cubicBezTo>
                <a:cubicBezTo>
                  <a:pt x="2182" y="1262"/>
                  <a:pt x="2120" y="1230"/>
                  <a:pt x="2048" y="1216"/>
                </a:cubicBezTo>
                <a:cubicBezTo>
                  <a:pt x="1860" y="1220"/>
                  <a:pt x="1673" y="1221"/>
                  <a:pt x="1485" y="1228"/>
                </a:cubicBezTo>
                <a:cubicBezTo>
                  <a:pt x="1446" y="1229"/>
                  <a:pt x="1408" y="1234"/>
                  <a:pt x="1370" y="1241"/>
                </a:cubicBezTo>
                <a:cubicBezTo>
                  <a:pt x="1335" y="1247"/>
                  <a:pt x="1268" y="1267"/>
                  <a:pt x="1268" y="1267"/>
                </a:cubicBezTo>
                <a:cubicBezTo>
                  <a:pt x="1090" y="1397"/>
                  <a:pt x="1308" y="1246"/>
                  <a:pt x="1178" y="1318"/>
                </a:cubicBezTo>
                <a:cubicBezTo>
                  <a:pt x="1112" y="1355"/>
                  <a:pt x="1048" y="1403"/>
                  <a:pt x="986" y="1446"/>
                </a:cubicBezTo>
                <a:cubicBezTo>
                  <a:pt x="917" y="1493"/>
                  <a:pt x="902" y="1580"/>
                  <a:pt x="832" y="1625"/>
                </a:cubicBezTo>
                <a:cubicBezTo>
                  <a:pt x="807" y="1676"/>
                  <a:pt x="774" y="1707"/>
                  <a:pt x="743" y="1753"/>
                </a:cubicBezTo>
                <a:cubicBezTo>
                  <a:pt x="725" y="1699"/>
                  <a:pt x="700" y="1669"/>
                  <a:pt x="653" y="1638"/>
                </a:cubicBezTo>
                <a:cubicBezTo>
                  <a:pt x="626" y="1597"/>
                  <a:pt x="598" y="1544"/>
                  <a:pt x="564" y="1510"/>
                </a:cubicBezTo>
                <a:cubicBezTo>
                  <a:pt x="553" y="1499"/>
                  <a:pt x="537" y="1494"/>
                  <a:pt x="525" y="1484"/>
                </a:cubicBezTo>
                <a:cubicBezTo>
                  <a:pt x="451" y="1421"/>
                  <a:pt x="376" y="1350"/>
                  <a:pt x="282" y="1318"/>
                </a:cubicBezTo>
                <a:cubicBezTo>
                  <a:pt x="265" y="1305"/>
                  <a:pt x="249" y="1291"/>
                  <a:pt x="231" y="1280"/>
                </a:cubicBezTo>
                <a:cubicBezTo>
                  <a:pt x="215" y="1270"/>
                  <a:pt x="196" y="1265"/>
                  <a:pt x="180" y="1254"/>
                </a:cubicBezTo>
                <a:cubicBezTo>
                  <a:pt x="138" y="1224"/>
                  <a:pt x="114" y="1175"/>
                  <a:pt x="77" y="1139"/>
                </a:cubicBezTo>
                <a:cubicBezTo>
                  <a:pt x="69" y="1122"/>
                  <a:pt x="62" y="1104"/>
                  <a:pt x="52" y="1088"/>
                </a:cubicBezTo>
                <a:cubicBezTo>
                  <a:pt x="36" y="1061"/>
                  <a:pt x="0" y="1011"/>
                  <a:pt x="0" y="1011"/>
                </a:cubicBezTo>
                <a:cubicBezTo>
                  <a:pt x="4" y="985"/>
                  <a:pt x="2" y="958"/>
                  <a:pt x="13" y="934"/>
                </a:cubicBezTo>
                <a:cubicBezTo>
                  <a:pt x="31" y="894"/>
                  <a:pt x="141" y="854"/>
                  <a:pt x="180" y="844"/>
                </a:cubicBezTo>
                <a:cubicBezTo>
                  <a:pt x="229" y="812"/>
                  <a:pt x="262" y="782"/>
                  <a:pt x="320" y="768"/>
                </a:cubicBezTo>
                <a:cubicBezTo>
                  <a:pt x="409" y="679"/>
                  <a:pt x="503" y="581"/>
                  <a:pt x="628" y="550"/>
                </a:cubicBezTo>
                <a:cubicBezTo>
                  <a:pt x="674" y="527"/>
                  <a:pt x="724" y="513"/>
                  <a:pt x="768" y="486"/>
                </a:cubicBezTo>
                <a:cubicBezTo>
                  <a:pt x="855" y="432"/>
                  <a:pt x="784" y="460"/>
                  <a:pt x="858" y="435"/>
                </a:cubicBezTo>
                <a:cubicBezTo>
                  <a:pt x="908" y="359"/>
                  <a:pt x="989" y="306"/>
                  <a:pt x="1063" y="256"/>
                </a:cubicBezTo>
                <a:cubicBezTo>
                  <a:pt x="1123" y="216"/>
                  <a:pt x="1179" y="163"/>
                  <a:pt x="1242" y="128"/>
                </a:cubicBezTo>
                <a:cubicBezTo>
                  <a:pt x="1262" y="117"/>
                  <a:pt x="1286" y="113"/>
                  <a:pt x="1306" y="102"/>
                </a:cubicBezTo>
                <a:cubicBezTo>
                  <a:pt x="1444" y="26"/>
                  <a:pt x="1332" y="68"/>
                  <a:pt x="1421" y="38"/>
                </a:cubicBezTo>
                <a:cubicBezTo>
                  <a:pt x="1434" y="25"/>
                  <a:pt x="1442" y="0"/>
                  <a:pt x="1460" y="0"/>
                </a:cubicBezTo>
                <a:cubicBezTo>
                  <a:pt x="1475" y="0"/>
                  <a:pt x="1481" y="23"/>
                  <a:pt x="1485" y="38"/>
                </a:cubicBezTo>
                <a:cubicBezTo>
                  <a:pt x="1494" y="67"/>
                  <a:pt x="1494" y="98"/>
                  <a:pt x="1498" y="128"/>
                </a:cubicBezTo>
                <a:cubicBezTo>
                  <a:pt x="1507" y="201"/>
                  <a:pt x="1510" y="275"/>
                  <a:pt x="1536" y="345"/>
                </a:cubicBezTo>
                <a:cubicBezTo>
                  <a:pt x="1550" y="383"/>
                  <a:pt x="1557" y="424"/>
                  <a:pt x="1575" y="460"/>
                </a:cubicBezTo>
                <a:cubicBezTo>
                  <a:pt x="1615" y="541"/>
                  <a:pt x="1705" y="592"/>
                  <a:pt x="1754" y="665"/>
                </a:cubicBezTo>
                <a:cubicBezTo>
                  <a:pt x="1794" y="724"/>
                  <a:pt x="1832" y="781"/>
                  <a:pt x="1882" y="832"/>
                </a:cubicBezTo>
                <a:cubicBezTo>
                  <a:pt x="1912" y="921"/>
                  <a:pt x="1870" y="810"/>
                  <a:pt x="1933" y="921"/>
                </a:cubicBezTo>
                <a:cubicBezTo>
                  <a:pt x="1955" y="960"/>
                  <a:pt x="1964" y="1009"/>
                  <a:pt x="1984" y="1049"/>
                </a:cubicBezTo>
                <a:cubicBezTo>
                  <a:pt x="2020" y="1121"/>
                  <a:pt x="2052" y="1143"/>
                  <a:pt x="2100" y="1216"/>
                </a:cubicBezTo>
                <a:cubicBezTo>
                  <a:pt x="2141" y="1278"/>
                  <a:pt x="2162" y="1342"/>
                  <a:pt x="2215" y="1395"/>
                </a:cubicBezTo>
                <a:cubicBezTo>
                  <a:pt x="2246" y="1458"/>
                  <a:pt x="2280" y="1511"/>
                  <a:pt x="2330" y="1561"/>
                </a:cubicBezTo>
                <a:cubicBezTo>
                  <a:pt x="2374" y="1691"/>
                  <a:pt x="2366" y="1851"/>
                  <a:pt x="2240" y="1932"/>
                </a:cubicBezTo>
                <a:cubicBezTo>
                  <a:pt x="2210" y="1928"/>
                  <a:pt x="2180" y="1929"/>
                  <a:pt x="2151" y="1920"/>
                </a:cubicBezTo>
                <a:cubicBezTo>
                  <a:pt x="2123" y="1912"/>
                  <a:pt x="2101" y="1890"/>
                  <a:pt x="2074" y="1881"/>
                </a:cubicBezTo>
                <a:cubicBezTo>
                  <a:pt x="2014" y="1836"/>
                  <a:pt x="1942" y="1809"/>
                  <a:pt x="1869" y="1792"/>
                </a:cubicBezTo>
                <a:cubicBezTo>
                  <a:pt x="1784" y="1734"/>
                  <a:pt x="1676" y="1706"/>
                  <a:pt x="1575" y="1689"/>
                </a:cubicBezTo>
                <a:cubicBezTo>
                  <a:pt x="1452" y="1698"/>
                  <a:pt x="1376" y="1686"/>
                  <a:pt x="1280" y="1753"/>
                </a:cubicBezTo>
                <a:cubicBezTo>
                  <a:pt x="1254" y="1771"/>
                  <a:pt x="1200" y="1814"/>
                  <a:pt x="1178" y="1843"/>
                </a:cubicBezTo>
                <a:cubicBezTo>
                  <a:pt x="1159" y="1867"/>
                  <a:pt x="1127" y="1920"/>
                  <a:pt x="1127" y="1920"/>
                </a:cubicBezTo>
                <a:cubicBezTo>
                  <a:pt x="1099" y="1878"/>
                  <a:pt x="1078" y="1834"/>
                  <a:pt x="1050" y="1792"/>
                </a:cubicBezTo>
                <a:cubicBezTo>
                  <a:pt x="1015" y="1688"/>
                  <a:pt x="1036" y="1739"/>
                  <a:pt x="986" y="1638"/>
                </a:cubicBezTo>
                <a:cubicBezTo>
                  <a:pt x="976" y="1590"/>
                  <a:pt x="958" y="1545"/>
                  <a:pt x="948" y="1497"/>
                </a:cubicBezTo>
                <a:cubicBezTo>
                  <a:pt x="932" y="1417"/>
                  <a:pt x="922" y="1335"/>
                  <a:pt x="909" y="1254"/>
                </a:cubicBezTo>
                <a:cubicBezTo>
                  <a:pt x="880" y="1071"/>
                  <a:pt x="916" y="1233"/>
                  <a:pt x="871" y="1049"/>
                </a:cubicBezTo>
                <a:cubicBezTo>
                  <a:pt x="867" y="1034"/>
                  <a:pt x="845" y="1011"/>
                  <a:pt x="845" y="1011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879" name="AutoShape 7"/>
          <p:cNvSpPr>
            <a:spLocks noChangeArrowheads="1"/>
          </p:cNvSpPr>
          <p:nvPr/>
        </p:nvSpPr>
        <p:spPr bwMode="auto">
          <a:xfrm>
            <a:off x="6629400" y="32766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0" name="AutoShape 8"/>
          <p:cNvSpPr>
            <a:spLocks noChangeArrowheads="1"/>
          </p:cNvSpPr>
          <p:nvPr/>
        </p:nvSpPr>
        <p:spPr bwMode="auto">
          <a:xfrm>
            <a:off x="3429000" y="34290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4800600" y="35814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5181600" y="57150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3" name="AutoShape 11"/>
          <p:cNvSpPr>
            <a:spLocks noChangeArrowheads="1"/>
          </p:cNvSpPr>
          <p:nvPr/>
        </p:nvSpPr>
        <p:spPr bwMode="auto">
          <a:xfrm>
            <a:off x="2438400" y="47244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4" name="Oval 12"/>
          <p:cNvSpPr>
            <a:spLocks noChangeArrowheads="1"/>
          </p:cNvSpPr>
          <p:nvPr/>
        </p:nvSpPr>
        <p:spPr bwMode="auto">
          <a:xfrm>
            <a:off x="3581400" y="2743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>
            <a:off x="2286000" y="3962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6" name="Oval 14"/>
          <p:cNvSpPr>
            <a:spLocks noChangeArrowheads="1"/>
          </p:cNvSpPr>
          <p:nvPr/>
        </p:nvSpPr>
        <p:spPr bwMode="auto">
          <a:xfrm>
            <a:off x="2514600" y="3657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7" name="Oval 15"/>
          <p:cNvSpPr>
            <a:spLocks noChangeArrowheads="1"/>
          </p:cNvSpPr>
          <p:nvPr/>
        </p:nvSpPr>
        <p:spPr bwMode="auto">
          <a:xfrm>
            <a:off x="3200400" y="2971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8" name="Oval 16"/>
          <p:cNvSpPr>
            <a:spLocks noChangeArrowheads="1"/>
          </p:cNvSpPr>
          <p:nvPr/>
        </p:nvSpPr>
        <p:spPr bwMode="auto">
          <a:xfrm>
            <a:off x="2895600" y="3200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89" name="Oval 17"/>
          <p:cNvSpPr>
            <a:spLocks noChangeArrowheads="1"/>
          </p:cNvSpPr>
          <p:nvPr/>
        </p:nvSpPr>
        <p:spPr bwMode="auto">
          <a:xfrm>
            <a:off x="2514600" y="3352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0" name="Oval 18"/>
          <p:cNvSpPr>
            <a:spLocks noChangeArrowheads="1"/>
          </p:cNvSpPr>
          <p:nvPr/>
        </p:nvSpPr>
        <p:spPr bwMode="auto">
          <a:xfrm>
            <a:off x="5334000" y="2819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1" name="Oval 19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2" name="Oval 20"/>
          <p:cNvSpPr>
            <a:spLocks noChangeArrowheads="1"/>
          </p:cNvSpPr>
          <p:nvPr/>
        </p:nvSpPr>
        <p:spPr bwMode="auto">
          <a:xfrm>
            <a:off x="4648200" y="2743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3" name="Oval 21"/>
          <p:cNvSpPr>
            <a:spLocks noChangeArrowheads="1"/>
          </p:cNvSpPr>
          <p:nvPr/>
        </p:nvSpPr>
        <p:spPr bwMode="auto">
          <a:xfrm>
            <a:off x="4343400" y="2667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4" name="Oval 22"/>
          <p:cNvSpPr>
            <a:spLocks noChangeArrowheads="1"/>
          </p:cNvSpPr>
          <p:nvPr/>
        </p:nvSpPr>
        <p:spPr bwMode="auto">
          <a:xfrm>
            <a:off x="2057400" y="4343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5" name="Oval 23"/>
          <p:cNvSpPr>
            <a:spLocks noChangeArrowheads="1"/>
          </p:cNvSpPr>
          <p:nvPr/>
        </p:nvSpPr>
        <p:spPr bwMode="auto">
          <a:xfrm>
            <a:off x="2362200" y="4267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6" name="Oval 24"/>
          <p:cNvSpPr>
            <a:spLocks noChangeArrowheads="1"/>
          </p:cNvSpPr>
          <p:nvPr/>
        </p:nvSpPr>
        <p:spPr bwMode="auto">
          <a:xfrm>
            <a:off x="3962400" y="2667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7" name="Oval 25"/>
          <p:cNvSpPr>
            <a:spLocks noChangeArrowheads="1"/>
          </p:cNvSpPr>
          <p:nvPr/>
        </p:nvSpPr>
        <p:spPr bwMode="auto">
          <a:xfrm>
            <a:off x="2362200" y="5715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8" name="Oval 26"/>
          <p:cNvSpPr>
            <a:spLocks noChangeArrowheads="1"/>
          </p:cNvSpPr>
          <p:nvPr/>
        </p:nvSpPr>
        <p:spPr bwMode="auto">
          <a:xfrm>
            <a:off x="3048000" y="5410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899" name="Oval 27"/>
          <p:cNvSpPr>
            <a:spLocks noChangeArrowheads="1"/>
          </p:cNvSpPr>
          <p:nvPr/>
        </p:nvSpPr>
        <p:spPr bwMode="auto">
          <a:xfrm>
            <a:off x="2743200" y="5410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2362200" y="5410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1" name="Oval 29"/>
          <p:cNvSpPr>
            <a:spLocks noChangeArrowheads="1"/>
          </p:cNvSpPr>
          <p:nvPr/>
        </p:nvSpPr>
        <p:spPr bwMode="auto">
          <a:xfrm>
            <a:off x="2133600" y="5105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2" name="Oval 30"/>
          <p:cNvSpPr>
            <a:spLocks noChangeArrowheads="1"/>
          </p:cNvSpPr>
          <p:nvPr/>
        </p:nvSpPr>
        <p:spPr bwMode="auto">
          <a:xfrm>
            <a:off x="2209800" y="4800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>
            <a:off x="2362200" y="4572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4" name="Oval 32"/>
          <p:cNvSpPr>
            <a:spLocks noChangeArrowheads="1"/>
          </p:cNvSpPr>
          <p:nvPr/>
        </p:nvSpPr>
        <p:spPr bwMode="auto">
          <a:xfrm>
            <a:off x="3810000" y="6019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5" name="Oval 33"/>
          <p:cNvSpPr>
            <a:spLocks noChangeArrowheads="1"/>
          </p:cNvSpPr>
          <p:nvPr/>
        </p:nvSpPr>
        <p:spPr bwMode="auto">
          <a:xfrm>
            <a:off x="3505200" y="5943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6" name="Oval 34"/>
          <p:cNvSpPr>
            <a:spLocks noChangeArrowheads="1"/>
          </p:cNvSpPr>
          <p:nvPr/>
        </p:nvSpPr>
        <p:spPr bwMode="auto">
          <a:xfrm>
            <a:off x="3200400" y="6019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7" name="Oval 35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8" name="Oval 36"/>
          <p:cNvSpPr>
            <a:spLocks noChangeArrowheads="1"/>
          </p:cNvSpPr>
          <p:nvPr/>
        </p:nvSpPr>
        <p:spPr bwMode="auto">
          <a:xfrm>
            <a:off x="3048000" y="5791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09" name="Oval 37"/>
          <p:cNvSpPr>
            <a:spLocks noChangeArrowheads="1"/>
          </p:cNvSpPr>
          <p:nvPr/>
        </p:nvSpPr>
        <p:spPr bwMode="auto">
          <a:xfrm>
            <a:off x="2819400" y="6019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0" name="Oval 38"/>
          <p:cNvSpPr>
            <a:spLocks noChangeArrowheads="1"/>
          </p:cNvSpPr>
          <p:nvPr/>
        </p:nvSpPr>
        <p:spPr bwMode="auto">
          <a:xfrm>
            <a:off x="2743200" y="5715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1" name="Oval 39"/>
          <p:cNvSpPr>
            <a:spLocks noChangeArrowheads="1"/>
          </p:cNvSpPr>
          <p:nvPr/>
        </p:nvSpPr>
        <p:spPr bwMode="auto">
          <a:xfrm>
            <a:off x="6400800" y="3276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2" name="Oval 40"/>
          <p:cNvSpPr>
            <a:spLocks noChangeArrowheads="1"/>
          </p:cNvSpPr>
          <p:nvPr/>
        </p:nvSpPr>
        <p:spPr bwMode="auto">
          <a:xfrm>
            <a:off x="6629400" y="2971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3" name="Oval 41"/>
          <p:cNvSpPr>
            <a:spLocks noChangeArrowheads="1"/>
          </p:cNvSpPr>
          <p:nvPr/>
        </p:nvSpPr>
        <p:spPr bwMode="auto">
          <a:xfrm>
            <a:off x="6248400" y="3048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4" name="Oval 42"/>
          <p:cNvSpPr>
            <a:spLocks noChangeArrowheads="1"/>
          </p:cNvSpPr>
          <p:nvPr/>
        </p:nvSpPr>
        <p:spPr bwMode="auto">
          <a:xfrm>
            <a:off x="6096000" y="3352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5" name="Oval 43"/>
          <p:cNvSpPr>
            <a:spLocks noChangeArrowheads="1"/>
          </p:cNvSpPr>
          <p:nvPr/>
        </p:nvSpPr>
        <p:spPr bwMode="auto">
          <a:xfrm>
            <a:off x="5867400" y="3048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6" name="Oval 44"/>
          <p:cNvSpPr>
            <a:spLocks noChangeArrowheads="1"/>
          </p:cNvSpPr>
          <p:nvPr/>
        </p:nvSpPr>
        <p:spPr bwMode="auto">
          <a:xfrm>
            <a:off x="6096000" y="2819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7" name="Oval 45"/>
          <p:cNvSpPr>
            <a:spLocks noChangeArrowheads="1"/>
          </p:cNvSpPr>
          <p:nvPr/>
        </p:nvSpPr>
        <p:spPr bwMode="auto">
          <a:xfrm>
            <a:off x="5715000" y="2819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8" name="Oval 46"/>
          <p:cNvSpPr>
            <a:spLocks noChangeArrowheads="1"/>
          </p:cNvSpPr>
          <p:nvPr/>
        </p:nvSpPr>
        <p:spPr bwMode="auto">
          <a:xfrm>
            <a:off x="2590800" y="4038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19" name="Oval 47"/>
          <p:cNvSpPr>
            <a:spLocks noChangeArrowheads="1"/>
          </p:cNvSpPr>
          <p:nvPr/>
        </p:nvSpPr>
        <p:spPr bwMode="auto">
          <a:xfrm>
            <a:off x="6324600" y="4572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0" name="Oval 48"/>
          <p:cNvSpPr>
            <a:spLocks noChangeArrowheads="1"/>
          </p:cNvSpPr>
          <p:nvPr/>
        </p:nvSpPr>
        <p:spPr bwMode="auto">
          <a:xfrm>
            <a:off x="6705600" y="4343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1" name="Oval 49"/>
          <p:cNvSpPr>
            <a:spLocks noChangeArrowheads="1"/>
          </p:cNvSpPr>
          <p:nvPr/>
        </p:nvSpPr>
        <p:spPr bwMode="auto">
          <a:xfrm>
            <a:off x="6324600" y="4267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2" name="Oval 50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3" name="Oval 51"/>
          <p:cNvSpPr>
            <a:spLocks noChangeArrowheads="1"/>
          </p:cNvSpPr>
          <p:nvPr/>
        </p:nvSpPr>
        <p:spPr bwMode="auto">
          <a:xfrm>
            <a:off x="6781800" y="4038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4" name="Oval 52"/>
          <p:cNvSpPr>
            <a:spLocks noChangeArrowheads="1"/>
          </p:cNvSpPr>
          <p:nvPr/>
        </p:nvSpPr>
        <p:spPr bwMode="auto">
          <a:xfrm>
            <a:off x="7315200" y="3886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5" name="Oval 53"/>
          <p:cNvSpPr>
            <a:spLocks noChangeArrowheads="1"/>
          </p:cNvSpPr>
          <p:nvPr/>
        </p:nvSpPr>
        <p:spPr bwMode="auto">
          <a:xfrm>
            <a:off x="7239000" y="3581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6" name="Oval 54"/>
          <p:cNvSpPr>
            <a:spLocks noChangeArrowheads="1"/>
          </p:cNvSpPr>
          <p:nvPr/>
        </p:nvSpPr>
        <p:spPr bwMode="auto">
          <a:xfrm>
            <a:off x="6248400" y="3733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7" name="Oval 55"/>
          <p:cNvSpPr>
            <a:spLocks noChangeArrowheads="1"/>
          </p:cNvSpPr>
          <p:nvPr/>
        </p:nvSpPr>
        <p:spPr bwMode="auto">
          <a:xfrm>
            <a:off x="7239000" y="4724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8" name="Oval 56"/>
          <p:cNvSpPr>
            <a:spLocks noChangeArrowheads="1"/>
          </p:cNvSpPr>
          <p:nvPr/>
        </p:nvSpPr>
        <p:spPr bwMode="auto">
          <a:xfrm>
            <a:off x="6781800" y="5029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29" name="Oval 57"/>
          <p:cNvSpPr>
            <a:spLocks noChangeArrowheads="1"/>
          </p:cNvSpPr>
          <p:nvPr/>
        </p:nvSpPr>
        <p:spPr bwMode="auto">
          <a:xfrm>
            <a:off x="6858000" y="4724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0" name="Oval 58"/>
          <p:cNvSpPr>
            <a:spLocks noChangeArrowheads="1"/>
          </p:cNvSpPr>
          <p:nvPr/>
        </p:nvSpPr>
        <p:spPr bwMode="auto">
          <a:xfrm>
            <a:off x="7543800" y="45720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1" name="Oval 59"/>
          <p:cNvSpPr>
            <a:spLocks noChangeArrowheads="1"/>
          </p:cNvSpPr>
          <p:nvPr/>
        </p:nvSpPr>
        <p:spPr bwMode="auto">
          <a:xfrm>
            <a:off x="7239000" y="4419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2" name="Oval 60"/>
          <p:cNvSpPr>
            <a:spLocks noChangeArrowheads="1"/>
          </p:cNvSpPr>
          <p:nvPr/>
        </p:nvSpPr>
        <p:spPr bwMode="auto">
          <a:xfrm>
            <a:off x="7543800" y="4267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>
            <a:off x="7239000" y="4114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>
            <a:off x="4953000" y="6248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5" name="Oval 63"/>
          <p:cNvSpPr>
            <a:spLocks noChangeArrowheads="1"/>
          </p:cNvSpPr>
          <p:nvPr/>
        </p:nvSpPr>
        <p:spPr bwMode="auto">
          <a:xfrm>
            <a:off x="4876800" y="5943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>
            <a:off x="4495800" y="6324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>
            <a:off x="4495800" y="6019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8" name="Oval 66"/>
          <p:cNvSpPr>
            <a:spLocks noChangeArrowheads="1"/>
          </p:cNvSpPr>
          <p:nvPr/>
        </p:nvSpPr>
        <p:spPr bwMode="auto">
          <a:xfrm>
            <a:off x="4114800" y="6172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>
            <a:off x="6248400" y="5105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0" name="Oval 68"/>
          <p:cNvSpPr>
            <a:spLocks noChangeArrowheads="1"/>
          </p:cNvSpPr>
          <p:nvPr/>
        </p:nvSpPr>
        <p:spPr bwMode="auto">
          <a:xfrm>
            <a:off x="6400800" y="4876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1" name="Oval 69"/>
          <p:cNvSpPr>
            <a:spLocks noChangeArrowheads="1"/>
          </p:cNvSpPr>
          <p:nvPr/>
        </p:nvSpPr>
        <p:spPr bwMode="auto">
          <a:xfrm>
            <a:off x="6629400" y="55626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2" name="Oval 70"/>
          <p:cNvSpPr>
            <a:spLocks noChangeArrowheads="1"/>
          </p:cNvSpPr>
          <p:nvPr/>
        </p:nvSpPr>
        <p:spPr bwMode="auto">
          <a:xfrm>
            <a:off x="6705600" y="5867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3" name="Oval 71"/>
          <p:cNvSpPr>
            <a:spLocks noChangeArrowheads="1"/>
          </p:cNvSpPr>
          <p:nvPr/>
        </p:nvSpPr>
        <p:spPr bwMode="auto">
          <a:xfrm>
            <a:off x="6248400" y="60198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4" name="Oval 72"/>
          <p:cNvSpPr>
            <a:spLocks noChangeArrowheads="1"/>
          </p:cNvSpPr>
          <p:nvPr/>
        </p:nvSpPr>
        <p:spPr bwMode="auto">
          <a:xfrm>
            <a:off x="6324600" y="5486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5" name="Oval 73"/>
          <p:cNvSpPr>
            <a:spLocks noChangeArrowheads="1"/>
          </p:cNvSpPr>
          <p:nvPr/>
        </p:nvSpPr>
        <p:spPr bwMode="auto">
          <a:xfrm>
            <a:off x="5943600" y="5486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6" name="Oval 74"/>
          <p:cNvSpPr>
            <a:spLocks noChangeArrowheads="1"/>
          </p:cNvSpPr>
          <p:nvPr/>
        </p:nvSpPr>
        <p:spPr bwMode="auto">
          <a:xfrm>
            <a:off x="5943600" y="5867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7" name="Oval 75"/>
          <p:cNvSpPr>
            <a:spLocks noChangeArrowheads="1"/>
          </p:cNvSpPr>
          <p:nvPr/>
        </p:nvSpPr>
        <p:spPr bwMode="auto">
          <a:xfrm>
            <a:off x="5943600" y="6172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8" name="Oval 76"/>
          <p:cNvSpPr>
            <a:spLocks noChangeArrowheads="1"/>
          </p:cNvSpPr>
          <p:nvPr/>
        </p:nvSpPr>
        <p:spPr bwMode="auto">
          <a:xfrm>
            <a:off x="5334000" y="5486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49" name="Oval 77"/>
          <p:cNvSpPr>
            <a:spLocks noChangeArrowheads="1"/>
          </p:cNvSpPr>
          <p:nvPr/>
        </p:nvSpPr>
        <p:spPr bwMode="auto">
          <a:xfrm>
            <a:off x="3962400" y="5791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0" name="Oval 78"/>
          <p:cNvSpPr>
            <a:spLocks noChangeArrowheads="1"/>
          </p:cNvSpPr>
          <p:nvPr/>
        </p:nvSpPr>
        <p:spPr bwMode="auto">
          <a:xfrm>
            <a:off x="2133600" y="35814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1" name="Oval 79"/>
          <p:cNvSpPr>
            <a:spLocks noChangeArrowheads="1"/>
          </p:cNvSpPr>
          <p:nvPr/>
        </p:nvSpPr>
        <p:spPr bwMode="auto">
          <a:xfrm>
            <a:off x="6858000" y="5410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2" name="Oval 80"/>
          <p:cNvSpPr>
            <a:spLocks noChangeArrowheads="1"/>
          </p:cNvSpPr>
          <p:nvPr/>
        </p:nvSpPr>
        <p:spPr bwMode="auto">
          <a:xfrm>
            <a:off x="7315200" y="5029200"/>
            <a:ext cx="228600" cy="2286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9747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3" name="Oval 81"/>
          <p:cNvSpPr>
            <a:spLocks noChangeArrowheads="1"/>
          </p:cNvSpPr>
          <p:nvPr/>
        </p:nvSpPr>
        <p:spPr bwMode="auto">
          <a:xfrm>
            <a:off x="2819400" y="37338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4" name="Oval 82"/>
          <p:cNvSpPr>
            <a:spLocks noChangeArrowheads="1"/>
          </p:cNvSpPr>
          <p:nvPr/>
        </p:nvSpPr>
        <p:spPr bwMode="auto">
          <a:xfrm>
            <a:off x="3505200" y="51054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5" name="Oval 83"/>
          <p:cNvSpPr>
            <a:spLocks noChangeArrowheads="1"/>
          </p:cNvSpPr>
          <p:nvPr/>
        </p:nvSpPr>
        <p:spPr bwMode="auto">
          <a:xfrm>
            <a:off x="4800600" y="32004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6" name="Oval 84"/>
          <p:cNvSpPr>
            <a:spLocks noChangeArrowheads="1"/>
          </p:cNvSpPr>
          <p:nvPr/>
        </p:nvSpPr>
        <p:spPr bwMode="auto">
          <a:xfrm>
            <a:off x="4267200" y="35052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7" name="Oval 85"/>
          <p:cNvSpPr>
            <a:spLocks noChangeArrowheads="1"/>
          </p:cNvSpPr>
          <p:nvPr/>
        </p:nvSpPr>
        <p:spPr bwMode="auto">
          <a:xfrm>
            <a:off x="3962400" y="30480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8" name="Oval 86"/>
          <p:cNvSpPr>
            <a:spLocks noChangeArrowheads="1"/>
          </p:cNvSpPr>
          <p:nvPr/>
        </p:nvSpPr>
        <p:spPr bwMode="auto">
          <a:xfrm>
            <a:off x="3276600" y="41148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59" name="Oval 87"/>
          <p:cNvSpPr>
            <a:spLocks noChangeArrowheads="1"/>
          </p:cNvSpPr>
          <p:nvPr/>
        </p:nvSpPr>
        <p:spPr bwMode="auto">
          <a:xfrm>
            <a:off x="4495800" y="41910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0" name="Oval 88"/>
          <p:cNvSpPr>
            <a:spLocks noChangeArrowheads="1"/>
          </p:cNvSpPr>
          <p:nvPr/>
        </p:nvSpPr>
        <p:spPr bwMode="auto">
          <a:xfrm>
            <a:off x="5257800" y="45720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>
            <a:off x="5562600" y="37338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>
            <a:off x="5410200" y="32004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>
            <a:off x="3505200" y="46482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>
            <a:off x="4038600" y="44958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>
            <a:off x="4267200" y="54864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>
            <a:off x="4648200" y="51054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>
            <a:off x="4953000" y="42672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>
            <a:off x="3048000" y="4572000"/>
            <a:ext cx="381000" cy="381000"/>
          </a:xfrm>
          <a:prstGeom prst="ellipse">
            <a:avLst/>
          </a:prstGeom>
          <a:solidFill>
            <a:srgbClr val="FEDEFA"/>
          </a:solidFill>
          <a:ln w="9525">
            <a:solidFill>
              <a:srgbClr val="C880C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69" name="AutoShape 97"/>
          <p:cNvSpPr>
            <a:spLocks noChangeArrowheads="1"/>
          </p:cNvSpPr>
          <p:nvPr/>
        </p:nvSpPr>
        <p:spPr bwMode="auto">
          <a:xfrm>
            <a:off x="3962400" y="48006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970" name="AutoShape 98"/>
          <p:cNvSpPr>
            <a:spLocks noChangeArrowheads="1"/>
          </p:cNvSpPr>
          <p:nvPr/>
        </p:nvSpPr>
        <p:spPr bwMode="auto">
          <a:xfrm>
            <a:off x="6019800" y="4648200"/>
            <a:ext cx="685800" cy="762000"/>
          </a:xfrm>
          <a:prstGeom prst="irregularSeal2">
            <a:avLst/>
          </a:prstGeom>
          <a:solidFill>
            <a:srgbClr val="E87562"/>
          </a:solidFill>
          <a:ln w="9525">
            <a:solidFill>
              <a:srgbClr val="FEDE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9971" name="Picture 99" descr="animation_excla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86" y="1085850"/>
            <a:ext cx="3143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2" name="Picture 100" descr="animation_excla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3" y="1085850"/>
            <a:ext cx="3143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34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cs-CZ" altLang="cs-CZ" sz="3600" b="1"/>
              <a:t>Stavba thymu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534400" cy="5715000"/>
          </a:xfrm>
        </p:spPr>
        <p:txBody>
          <a:bodyPr/>
          <a:lstStyle/>
          <a:p>
            <a:r>
              <a:rPr lang="cs-CZ" altLang="cs-CZ" sz="2800"/>
              <a:t>Cytoretikulum (epitelové retikulum) </a:t>
            </a:r>
          </a:p>
          <a:p>
            <a:r>
              <a:rPr lang="cs-CZ" altLang="cs-CZ" sz="2800"/>
              <a:t>Lymfocyty</a:t>
            </a:r>
          </a:p>
        </p:txBody>
      </p:sp>
      <p:sp>
        <p:nvSpPr>
          <p:cNvPr id="84996" name="Freeform 4"/>
          <p:cNvSpPr>
            <a:spLocks/>
          </p:cNvSpPr>
          <p:nvPr/>
        </p:nvSpPr>
        <p:spPr bwMode="auto">
          <a:xfrm>
            <a:off x="995363" y="3048000"/>
            <a:ext cx="3313112" cy="2925763"/>
          </a:xfrm>
          <a:custGeom>
            <a:avLst/>
            <a:gdLst>
              <a:gd name="T0" fmla="*/ 346 w 2087"/>
              <a:gd name="T1" fmla="*/ 320 h 1843"/>
              <a:gd name="T2" fmla="*/ 538 w 2087"/>
              <a:gd name="T3" fmla="*/ 422 h 1843"/>
              <a:gd name="T4" fmla="*/ 781 w 2087"/>
              <a:gd name="T5" fmla="*/ 486 h 1843"/>
              <a:gd name="T6" fmla="*/ 922 w 2087"/>
              <a:gd name="T7" fmla="*/ 371 h 1843"/>
              <a:gd name="T8" fmla="*/ 1063 w 2087"/>
              <a:gd name="T9" fmla="*/ 243 h 1843"/>
              <a:gd name="T10" fmla="*/ 1408 w 2087"/>
              <a:gd name="T11" fmla="*/ 26 h 1843"/>
              <a:gd name="T12" fmla="*/ 1690 w 2087"/>
              <a:gd name="T13" fmla="*/ 0 h 1843"/>
              <a:gd name="T14" fmla="*/ 1498 w 2087"/>
              <a:gd name="T15" fmla="*/ 102 h 1843"/>
              <a:gd name="T16" fmla="*/ 1229 w 2087"/>
              <a:gd name="T17" fmla="*/ 256 h 1843"/>
              <a:gd name="T18" fmla="*/ 1114 w 2087"/>
              <a:gd name="T19" fmla="*/ 538 h 1843"/>
              <a:gd name="T20" fmla="*/ 1242 w 2087"/>
              <a:gd name="T21" fmla="*/ 666 h 1843"/>
              <a:gd name="T22" fmla="*/ 1664 w 2087"/>
              <a:gd name="T23" fmla="*/ 640 h 1843"/>
              <a:gd name="T24" fmla="*/ 1907 w 2087"/>
              <a:gd name="T25" fmla="*/ 742 h 1843"/>
              <a:gd name="T26" fmla="*/ 2023 w 2087"/>
              <a:gd name="T27" fmla="*/ 794 h 1843"/>
              <a:gd name="T28" fmla="*/ 2023 w 2087"/>
              <a:gd name="T29" fmla="*/ 819 h 1843"/>
              <a:gd name="T30" fmla="*/ 1946 w 2087"/>
              <a:gd name="T31" fmla="*/ 781 h 1843"/>
              <a:gd name="T32" fmla="*/ 1331 w 2087"/>
              <a:gd name="T33" fmla="*/ 794 h 1843"/>
              <a:gd name="T34" fmla="*/ 1613 w 2087"/>
              <a:gd name="T35" fmla="*/ 922 h 1843"/>
              <a:gd name="T36" fmla="*/ 1715 w 2087"/>
              <a:gd name="T37" fmla="*/ 1011 h 1843"/>
              <a:gd name="T38" fmla="*/ 1715 w 2087"/>
              <a:gd name="T39" fmla="*/ 986 h 1843"/>
              <a:gd name="T40" fmla="*/ 1459 w 2087"/>
              <a:gd name="T41" fmla="*/ 909 h 1843"/>
              <a:gd name="T42" fmla="*/ 1165 w 2087"/>
              <a:gd name="T43" fmla="*/ 1024 h 1843"/>
              <a:gd name="T44" fmla="*/ 1101 w 2087"/>
              <a:gd name="T45" fmla="*/ 1114 h 1843"/>
              <a:gd name="T46" fmla="*/ 973 w 2087"/>
              <a:gd name="T47" fmla="*/ 1651 h 1843"/>
              <a:gd name="T48" fmla="*/ 935 w 2087"/>
              <a:gd name="T49" fmla="*/ 1792 h 1843"/>
              <a:gd name="T50" fmla="*/ 755 w 2087"/>
              <a:gd name="T51" fmla="*/ 1037 h 1843"/>
              <a:gd name="T52" fmla="*/ 640 w 2087"/>
              <a:gd name="T53" fmla="*/ 909 h 1843"/>
              <a:gd name="T54" fmla="*/ 295 w 2087"/>
              <a:gd name="T55" fmla="*/ 986 h 1843"/>
              <a:gd name="T56" fmla="*/ 231 w 2087"/>
              <a:gd name="T57" fmla="*/ 922 h 1843"/>
              <a:gd name="T58" fmla="*/ 423 w 2087"/>
              <a:gd name="T59" fmla="*/ 858 h 1843"/>
              <a:gd name="T60" fmla="*/ 589 w 2087"/>
              <a:gd name="T61" fmla="*/ 730 h 1843"/>
              <a:gd name="T62" fmla="*/ 371 w 2087"/>
              <a:gd name="T63" fmla="*/ 410 h 1843"/>
              <a:gd name="T64" fmla="*/ 192 w 2087"/>
              <a:gd name="T65" fmla="*/ 128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7" h="1843">
                <a:moveTo>
                  <a:pt x="192" y="128"/>
                </a:moveTo>
                <a:cubicBezTo>
                  <a:pt x="247" y="211"/>
                  <a:pt x="276" y="250"/>
                  <a:pt x="346" y="320"/>
                </a:cubicBezTo>
                <a:cubicBezTo>
                  <a:pt x="355" y="329"/>
                  <a:pt x="372" y="326"/>
                  <a:pt x="384" y="333"/>
                </a:cubicBezTo>
                <a:cubicBezTo>
                  <a:pt x="442" y="365"/>
                  <a:pt x="477" y="403"/>
                  <a:pt x="538" y="422"/>
                </a:cubicBezTo>
                <a:cubicBezTo>
                  <a:pt x="588" y="456"/>
                  <a:pt x="645" y="484"/>
                  <a:pt x="704" y="499"/>
                </a:cubicBezTo>
                <a:cubicBezTo>
                  <a:pt x="730" y="495"/>
                  <a:pt x="757" y="496"/>
                  <a:pt x="781" y="486"/>
                </a:cubicBezTo>
                <a:cubicBezTo>
                  <a:pt x="809" y="474"/>
                  <a:pt x="858" y="435"/>
                  <a:pt x="858" y="435"/>
                </a:cubicBezTo>
                <a:cubicBezTo>
                  <a:pt x="924" y="335"/>
                  <a:pt x="837" y="456"/>
                  <a:pt x="922" y="371"/>
                </a:cubicBezTo>
                <a:cubicBezTo>
                  <a:pt x="933" y="360"/>
                  <a:pt x="936" y="344"/>
                  <a:pt x="947" y="333"/>
                </a:cubicBezTo>
                <a:cubicBezTo>
                  <a:pt x="980" y="300"/>
                  <a:pt x="1027" y="273"/>
                  <a:pt x="1063" y="243"/>
                </a:cubicBezTo>
                <a:cubicBezTo>
                  <a:pt x="1109" y="205"/>
                  <a:pt x="1158" y="148"/>
                  <a:pt x="1216" y="128"/>
                </a:cubicBezTo>
                <a:cubicBezTo>
                  <a:pt x="1292" y="102"/>
                  <a:pt x="1341" y="70"/>
                  <a:pt x="1408" y="26"/>
                </a:cubicBezTo>
                <a:cubicBezTo>
                  <a:pt x="1426" y="14"/>
                  <a:pt x="1450" y="15"/>
                  <a:pt x="1472" y="13"/>
                </a:cubicBezTo>
                <a:cubicBezTo>
                  <a:pt x="1544" y="6"/>
                  <a:pt x="1617" y="4"/>
                  <a:pt x="1690" y="0"/>
                </a:cubicBezTo>
                <a:cubicBezTo>
                  <a:pt x="1664" y="9"/>
                  <a:pt x="1639" y="17"/>
                  <a:pt x="1613" y="26"/>
                </a:cubicBezTo>
                <a:cubicBezTo>
                  <a:pt x="1569" y="41"/>
                  <a:pt x="1542" y="87"/>
                  <a:pt x="1498" y="102"/>
                </a:cubicBezTo>
                <a:cubicBezTo>
                  <a:pt x="1439" y="122"/>
                  <a:pt x="1355" y="135"/>
                  <a:pt x="1306" y="179"/>
                </a:cubicBezTo>
                <a:cubicBezTo>
                  <a:pt x="1279" y="203"/>
                  <a:pt x="1255" y="230"/>
                  <a:pt x="1229" y="256"/>
                </a:cubicBezTo>
                <a:cubicBezTo>
                  <a:pt x="1207" y="278"/>
                  <a:pt x="1152" y="307"/>
                  <a:pt x="1152" y="307"/>
                </a:cubicBezTo>
                <a:cubicBezTo>
                  <a:pt x="1087" y="405"/>
                  <a:pt x="1075" y="389"/>
                  <a:pt x="1114" y="538"/>
                </a:cubicBezTo>
                <a:cubicBezTo>
                  <a:pt x="1119" y="555"/>
                  <a:pt x="1141" y="562"/>
                  <a:pt x="1152" y="576"/>
                </a:cubicBezTo>
                <a:cubicBezTo>
                  <a:pt x="1224" y="669"/>
                  <a:pt x="1168" y="641"/>
                  <a:pt x="1242" y="666"/>
                </a:cubicBezTo>
                <a:cubicBezTo>
                  <a:pt x="1360" y="658"/>
                  <a:pt x="1424" y="661"/>
                  <a:pt x="1523" y="627"/>
                </a:cubicBezTo>
                <a:cubicBezTo>
                  <a:pt x="1570" y="631"/>
                  <a:pt x="1619" y="627"/>
                  <a:pt x="1664" y="640"/>
                </a:cubicBezTo>
                <a:cubicBezTo>
                  <a:pt x="1694" y="649"/>
                  <a:pt x="1712" y="681"/>
                  <a:pt x="1741" y="691"/>
                </a:cubicBezTo>
                <a:cubicBezTo>
                  <a:pt x="1796" y="710"/>
                  <a:pt x="1852" y="724"/>
                  <a:pt x="1907" y="742"/>
                </a:cubicBezTo>
                <a:cubicBezTo>
                  <a:pt x="1908" y="742"/>
                  <a:pt x="1983" y="767"/>
                  <a:pt x="1984" y="768"/>
                </a:cubicBezTo>
                <a:cubicBezTo>
                  <a:pt x="1997" y="777"/>
                  <a:pt x="2008" y="789"/>
                  <a:pt x="2023" y="794"/>
                </a:cubicBezTo>
                <a:cubicBezTo>
                  <a:pt x="2043" y="802"/>
                  <a:pt x="2087" y="806"/>
                  <a:pt x="2087" y="806"/>
                </a:cubicBezTo>
                <a:cubicBezTo>
                  <a:pt x="2066" y="810"/>
                  <a:pt x="2045" y="822"/>
                  <a:pt x="2023" y="819"/>
                </a:cubicBezTo>
                <a:cubicBezTo>
                  <a:pt x="2008" y="817"/>
                  <a:pt x="1998" y="801"/>
                  <a:pt x="1984" y="794"/>
                </a:cubicBezTo>
                <a:cubicBezTo>
                  <a:pt x="1972" y="788"/>
                  <a:pt x="1959" y="782"/>
                  <a:pt x="1946" y="781"/>
                </a:cubicBezTo>
                <a:cubicBezTo>
                  <a:pt x="1878" y="774"/>
                  <a:pt x="1809" y="772"/>
                  <a:pt x="1741" y="768"/>
                </a:cubicBezTo>
                <a:cubicBezTo>
                  <a:pt x="1619" y="684"/>
                  <a:pt x="1436" y="689"/>
                  <a:pt x="1331" y="794"/>
                </a:cubicBezTo>
                <a:cubicBezTo>
                  <a:pt x="1396" y="889"/>
                  <a:pt x="1469" y="896"/>
                  <a:pt x="1575" y="909"/>
                </a:cubicBezTo>
                <a:cubicBezTo>
                  <a:pt x="1588" y="913"/>
                  <a:pt x="1601" y="915"/>
                  <a:pt x="1613" y="922"/>
                </a:cubicBezTo>
                <a:cubicBezTo>
                  <a:pt x="1640" y="937"/>
                  <a:pt x="1690" y="973"/>
                  <a:pt x="1690" y="973"/>
                </a:cubicBezTo>
                <a:cubicBezTo>
                  <a:pt x="1698" y="986"/>
                  <a:pt x="1701" y="1005"/>
                  <a:pt x="1715" y="1011"/>
                </a:cubicBezTo>
                <a:cubicBezTo>
                  <a:pt x="1728" y="1016"/>
                  <a:pt x="1754" y="1012"/>
                  <a:pt x="1754" y="998"/>
                </a:cubicBezTo>
                <a:cubicBezTo>
                  <a:pt x="1754" y="984"/>
                  <a:pt x="1728" y="988"/>
                  <a:pt x="1715" y="986"/>
                </a:cubicBezTo>
                <a:cubicBezTo>
                  <a:pt x="1669" y="980"/>
                  <a:pt x="1622" y="977"/>
                  <a:pt x="1575" y="973"/>
                </a:cubicBezTo>
                <a:cubicBezTo>
                  <a:pt x="1527" y="957"/>
                  <a:pt x="1507" y="925"/>
                  <a:pt x="1459" y="909"/>
                </a:cubicBezTo>
                <a:cubicBezTo>
                  <a:pt x="1135" y="930"/>
                  <a:pt x="1339" y="885"/>
                  <a:pt x="1191" y="986"/>
                </a:cubicBezTo>
                <a:cubicBezTo>
                  <a:pt x="1182" y="999"/>
                  <a:pt x="1175" y="1012"/>
                  <a:pt x="1165" y="1024"/>
                </a:cubicBezTo>
                <a:cubicBezTo>
                  <a:pt x="1153" y="1038"/>
                  <a:pt x="1137" y="1047"/>
                  <a:pt x="1127" y="1062"/>
                </a:cubicBezTo>
                <a:cubicBezTo>
                  <a:pt x="1116" y="1078"/>
                  <a:pt x="1111" y="1097"/>
                  <a:pt x="1101" y="1114"/>
                </a:cubicBezTo>
                <a:cubicBezTo>
                  <a:pt x="1008" y="1269"/>
                  <a:pt x="1084" y="1123"/>
                  <a:pt x="1024" y="1242"/>
                </a:cubicBezTo>
                <a:cubicBezTo>
                  <a:pt x="1015" y="1380"/>
                  <a:pt x="1012" y="1518"/>
                  <a:pt x="973" y="1651"/>
                </a:cubicBezTo>
                <a:cubicBezTo>
                  <a:pt x="958" y="1704"/>
                  <a:pt x="922" y="1773"/>
                  <a:pt x="922" y="1830"/>
                </a:cubicBezTo>
                <a:cubicBezTo>
                  <a:pt x="922" y="1843"/>
                  <a:pt x="931" y="1805"/>
                  <a:pt x="935" y="1792"/>
                </a:cubicBezTo>
                <a:cubicBezTo>
                  <a:pt x="930" y="1560"/>
                  <a:pt x="1061" y="1265"/>
                  <a:pt x="858" y="1126"/>
                </a:cubicBezTo>
                <a:cubicBezTo>
                  <a:pt x="828" y="1081"/>
                  <a:pt x="807" y="1054"/>
                  <a:pt x="755" y="1037"/>
                </a:cubicBezTo>
                <a:cubicBezTo>
                  <a:pt x="737" y="1008"/>
                  <a:pt x="720" y="941"/>
                  <a:pt x="691" y="922"/>
                </a:cubicBezTo>
                <a:cubicBezTo>
                  <a:pt x="676" y="912"/>
                  <a:pt x="657" y="913"/>
                  <a:pt x="640" y="909"/>
                </a:cubicBezTo>
                <a:cubicBezTo>
                  <a:pt x="576" y="913"/>
                  <a:pt x="512" y="915"/>
                  <a:pt x="448" y="922"/>
                </a:cubicBezTo>
                <a:cubicBezTo>
                  <a:pt x="412" y="926"/>
                  <a:pt x="334" y="974"/>
                  <a:pt x="295" y="986"/>
                </a:cubicBezTo>
                <a:cubicBezTo>
                  <a:pt x="200" y="1015"/>
                  <a:pt x="97" y="1030"/>
                  <a:pt x="0" y="1050"/>
                </a:cubicBezTo>
                <a:cubicBezTo>
                  <a:pt x="70" y="1003"/>
                  <a:pt x="144" y="936"/>
                  <a:pt x="231" y="922"/>
                </a:cubicBezTo>
                <a:cubicBezTo>
                  <a:pt x="269" y="916"/>
                  <a:pt x="308" y="913"/>
                  <a:pt x="346" y="909"/>
                </a:cubicBezTo>
                <a:cubicBezTo>
                  <a:pt x="372" y="892"/>
                  <a:pt x="397" y="875"/>
                  <a:pt x="423" y="858"/>
                </a:cubicBezTo>
                <a:cubicBezTo>
                  <a:pt x="445" y="843"/>
                  <a:pt x="499" y="832"/>
                  <a:pt x="499" y="832"/>
                </a:cubicBezTo>
                <a:cubicBezTo>
                  <a:pt x="527" y="791"/>
                  <a:pt x="561" y="771"/>
                  <a:pt x="589" y="730"/>
                </a:cubicBezTo>
                <a:cubicBezTo>
                  <a:pt x="578" y="622"/>
                  <a:pt x="594" y="591"/>
                  <a:pt x="512" y="538"/>
                </a:cubicBezTo>
                <a:cubicBezTo>
                  <a:pt x="479" y="486"/>
                  <a:pt x="423" y="444"/>
                  <a:pt x="371" y="410"/>
                </a:cubicBezTo>
                <a:cubicBezTo>
                  <a:pt x="315" y="326"/>
                  <a:pt x="310" y="335"/>
                  <a:pt x="243" y="269"/>
                </a:cubicBezTo>
                <a:cubicBezTo>
                  <a:pt x="228" y="221"/>
                  <a:pt x="215" y="173"/>
                  <a:pt x="192" y="128"/>
                </a:cubicBezTo>
                <a:close/>
              </a:path>
            </a:pathLst>
          </a:custGeom>
          <a:solidFill>
            <a:srgbClr val="E87562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997" name="Freeform 5"/>
          <p:cNvSpPr>
            <a:spLocks/>
          </p:cNvSpPr>
          <p:nvPr/>
        </p:nvSpPr>
        <p:spPr bwMode="auto">
          <a:xfrm rot="1712516">
            <a:off x="3200400" y="2286000"/>
            <a:ext cx="3313113" cy="2925763"/>
          </a:xfrm>
          <a:custGeom>
            <a:avLst/>
            <a:gdLst>
              <a:gd name="T0" fmla="*/ 346 w 2087"/>
              <a:gd name="T1" fmla="*/ 320 h 1843"/>
              <a:gd name="T2" fmla="*/ 538 w 2087"/>
              <a:gd name="T3" fmla="*/ 422 h 1843"/>
              <a:gd name="T4" fmla="*/ 781 w 2087"/>
              <a:gd name="T5" fmla="*/ 486 h 1843"/>
              <a:gd name="T6" fmla="*/ 922 w 2087"/>
              <a:gd name="T7" fmla="*/ 371 h 1843"/>
              <a:gd name="T8" fmla="*/ 1063 w 2087"/>
              <a:gd name="T9" fmla="*/ 243 h 1843"/>
              <a:gd name="T10" fmla="*/ 1408 w 2087"/>
              <a:gd name="T11" fmla="*/ 26 h 1843"/>
              <a:gd name="T12" fmla="*/ 1690 w 2087"/>
              <a:gd name="T13" fmla="*/ 0 h 1843"/>
              <a:gd name="T14" fmla="*/ 1498 w 2087"/>
              <a:gd name="T15" fmla="*/ 102 h 1843"/>
              <a:gd name="T16" fmla="*/ 1229 w 2087"/>
              <a:gd name="T17" fmla="*/ 256 h 1843"/>
              <a:gd name="T18" fmla="*/ 1114 w 2087"/>
              <a:gd name="T19" fmla="*/ 538 h 1843"/>
              <a:gd name="T20" fmla="*/ 1242 w 2087"/>
              <a:gd name="T21" fmla="*/ 666 h 1843"/>
              <a:gd name="T22" fmla="*/ 1664 w 2087"/>
              <a:gd name="T23" fmla="*/ 640 h 1843"/>
              <a:gd name="T24" fmla="*/ 1907 w 2087"/>
              <a:gd name="T25" fmla="*/ 742 h 1843"/>
              <a:gd name="T26" fmla="*/ 2023 w 2087"/>
              <a:gd name="T27" fmla="*/ 794 h 1843"/>
              <a:gd name="T28" fmla="*/ 2023 w 2087"/>
              <a:gd name="T29" fmla="*/ 819 h 1843"/>
              <a:gd name="T30" fmla="*/ 1946 w 2087"/>
              <a:gd name="T31" fmla="*/ 781 h 1843"/>
              <a:gd name="T32" fmla="*/ 1331 w 2087"/>
              <a:gd name="T33" fmla="*/ 794 h 1843"/>
              <a:gd name="T34" fmla="*/ 1613 w 2087"/>
              <a:gd name="T35" fmla="*/ 922 h 1843"/>
              <a:gd name="T36" fmla="*/ 1715 w 2087"/>
              <a:gd name="T37" fmla="*/ 1011 h 1843"/>
              <a:gd name="T38" fmla="*/ 1715 w 2087"/>
              <a:gd name="T39" fmla="*/ 986 h 1843"/>
              <a:gd name="T40" fmla="*/ 1459 w 2087"/>
              <a:gd name="T41" fmla="*/ 909 h 1843"/>
              <a:gd name="T42" fmla="*/ 1165 w 2087"/>
              <a:gd name="T43" fmla="*/ 1024 h 1843"/>
              <a:gd name="T44" fmla="*/ 1101 w 2087"/>
              <a:gd name="T45" fmla="*/ 1114 h 1843"/>
              <a:gd name="T46" fmla="*/ 973 w 2087"/>
              <a:gd name="T47" fmla="*/ 1651 h 1843"/>
              <a:gd name="T48" fmla="*/ 935 w 2087"/>
              <a:gd name="T49" fmla="*/ 1792 h 1843"/>
              <a:gd name="T50" fmla="*/ 755 w 2087"/>
              <a:gd name="T51" fmla="*/ 1037 h 1843"/>
              <a:gd name="T52" fmla="*/ 640 w 2087"/>
              <a:gd name="T53" fmla="*/ 909 h 1843"/>
              <a:gd name="T54" fmla="*/ 295 w 2087"/>
              <a:gd name="T55" fmla="*/ 986 h 1843"/>
              <a:gd name="T56" fmla="*/ 231 w 2087"/>
              <a:gd name="T57" fmla="*/ 922 h 1843"/>
              <a:gd name="T58" fmla="*/ 423 w 2087"/>
              <a:gd name="T59" fmla="*/ 858 h 1843"/>
              <a:gd name="T60" fmla="*/ 589 w 2087"/>
              <a:gd name="T61" fmla="*/ 730 h 1843"/>
              <a:gd name="T62" fmla="*/ 371 w 2087"/>
              <a:gd name="T63" fmla="*/ 410 h 1843"/>
              <a:gd name="T64" fmla="*/ 192 w 2087"/>
              <a:gd name="T65" fmla="*/ 128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7" h="1843">
                <a:moveTo>
                  <a:pt x="192" y="128"/>
                </a:moveTo>
                <a:cubicBezTo>
                  <a:pt x="247" y="211"/>
                  <a:pt x="276" y="250"/>
                  <a:pt x="346" y="320"/>
                </a:cubicBezTo>
                <a:cubicBezTo>
                  <a:pt x="355" y="329"/>
                  <a:pt x="372" y="326"/>
                  <a:pt x="384" y="333"/>
                </a:cubicBezTo>
                <a:cubicBezTo>
                  <a:pt x="442" y="365"/>
                  <a:pt x="477" y="403"/>
                  <a:pt x="538" y="422"/>
                </a:cubicBezTo>
                <a:cubicBezTo>
                  <a:pt x="588" y="456"/>
                  <a:pt x="645" y="484"/>
                  <a:pt x="704" y="499"/>
                </a:cubicBezTo>
                <a:cubicBezTo>
                  <a:pt x="730" y="495"/>
                  <a:pt x="757" y="496"/>
                  <a:pt x="781" y="486"/>
                </a:cubicBezTo>
                <a:cubicBezTo>
                  <a:pt x="809" y="474"/>
                  <a:pt x="858" y="435"/>
                  <a:pt x="858" y="435"/>
                </a:cubicBezTo>
                <a:cubicBezTo>
                  <a:pt x="924" y="335"/>
                  <a:pt x="837" y="456"/>
                  <a:pt x="922" y="371"/>
                </a:cubicBezTo>
                <a:cubicBezTo>
                  <a:pt x="933" y="360"/>
                  <a:pt x="936" y="344"/>
                  <a:pt x="947" y="333"/>
                </a:cubicBezTo>
                <a:cubicBezTo>
                  <a:pt x="980" y="300"/>
                  <a:pt x="1027" y="273"/>
                  <a:pt x="1063" y="243"/>
                </a:cubicBezTo>
                <a:cubicBezTo>
                  <a:pt x="1109" y="205"/>
                  <a:pt x="1158" y="148"/>
                  <a:pt x="1216" y="128"/>
                </a:cubicBezTo>
                <a:cubicBezTo>
                  <a:pt x="1292" y="102"/>
                  <a:pt x="1341" y="70"/>
                  <a:pt x="1408" y="26"/>
                </a:cubicBezTo>
                <a:cubicBezTo>
                  <a:pt x="1426" y="14"/>
                  <a:pt x="1450" y="15"/>
                  <a:pt x="1472" y="13"/>
                </a:cubicBezTo>
                <a:cubicBezTo>
                  <a:pt x="1544" y="6"/>
                  <a:pt x="1617" y="4"/>
                  <a:pt x="1690" y="0"/>
                </a:cubicBezTo>
                <a:cubicBezTo>
                  <a:pt x="1664" y="9"/>
                  <a:pt x="1639" y="17"/>
                  <a:pt x="1613" y="26"/>
                </a:cubicBezTo>
                <a:cubicBezTo>
                  <a:pt x="1569" y="41"/>
                  <a:pt x="1542" y="87"/>
                  <a:pt x="1498" y="102"/>
                </a:cubicBezTo>
                <a:cubicBezTo>
                  <a:pt x="1439" y="122"/>
                  <a:pt x="1355" y="135"/>
                  <a:pt x="1306" y="179"/>
                </a:cubicBezTo>
                <a:cubicBezTo>
                  <a:pt x="1279" y="203"/>
                  <a:pt x="1255" y="230"/>
                  <a:pt x="1229" y="256"/>
                </a:cubicBezTo>
                <a:cubicBezTo>
                  <a:pt x="1207" y="278"/>
                  <a:pt x="1152" y="307"/>
                  <a:pt x="1152" y="307"/>
                </a:cubicBezTo>
                <a:cubicBezTo>
                  <a:pt x="1087" y="405"/>
                  <a:pt x="1075" y="389"/>
                  <a:pt x="1114" y="538"/>
                </a:cubicBezTo>
                <a:cubicBezTo>
                  <a:pt x="1119" y="555"/>
                  <a:pt x="1141" y="562"/>
                  <a:pt x="1152" y="576"/>
                </a:cubicBezTo>
                <a:cubicBezTo>
                  <a:pt x="1224" y="669"/>
                  <a:pt x="1168" y="641"/>
                  <a:pt x="1242" y="666"/>
                </a:cubicBezTo>
                <a:cubicBezTo>
                  <a:pt x="1360" y="658"/>
                  <a:pt x="1424" y="661"/>
                  <a:pt x="1523" y="627"/>
                </a:cubicBezTo>
                <a:cubicBezTo>
                  <a:pt x="1570" y="631"/>
                  <a:pt x="1619" y="627"/>
                  <a:pt x="1664" y="640"/>
                </a:cubicBezTo>
                <a:cubicBezTo>
                  <a:pt x="1694" y="649"/>
                  <a:pt x="1712" y="681"/>
                  <a:pt x="1741" y="691"/>
                </a:cubicBezTo>
                <a:cubicBezTo>
                  <a:pt x="1796" y="710"/>
                  <a:pt x="1852" y="724"/>
                  <a:pt x="1907" y="742"/>
                </a:cubicBezTo>
                <a:cubicBezTo>
                  <a:pt x="1908" y="742"/>
                  <a:pt x="1983" y="767"/>
                  <a:pt x="1984" y="768"/>
                </a:cubicBezTo>
                <a:cubicBezTo>
                  <a:pt x="1997" y="777"/>
                  <a:pt x="2008" y="789"/>
                  <a:pt x="2023" y="794"/>
                </a:cubicBezTo>
                <a:cubicBezTo>
                  <a:pt x="2043" y="802"/>
                  <a:pt x="2087" y="806"/>
                  <a:pt x="2087" y="806"/>
                </a:cubicBezTo>
                <a:cubicBezTo>
                  <a:pt x="2066" y="810"/>
                  <a:pt x="2045" y="822"/>
                  <a:pt x="2023" y="819"/>
                </a:cubicBezTo>
                <a:cubicBezTo>
                  <a:pt x="2008" y="817"/>
                  <a:pt x="1998" y="801"/>
                  <a:pt x="1984" y="794"/>
                </a:cubicBezTo>
                <a:cubicBezTo>
                  <a:pt x="1972" y="788"/>
                  <a:pt x="1959" y="782"/>
                  <a:pt x="1946" y="781"/>
                </a:cubicBezTo>
                <a:cubicBezTo>
                  <a:pt x="1878" y="774"/>
                  <a:pt x="1809" y="772"/>
                  <a:pt x="1741" y="768"/>
                </a:cubicBezTo>
                <a:cubicBezTo>
                  <a:pt x="1619" y="684"/>
                  <a:pt x="1436" y="689"/>
                  <a:pt x="1331" y="794"/>
                </a:cubicBezTo>
                <a:cubicBezTo>
                  <a:pt x="1396" y="889"/>
                  <a:pt x="1469" y="896"/>
                  <a:pt x="1575" y="909"/>
                </a:cubicBezTo>
                <a:cubicBezTo>
                  <a:pt x="1588" y="913"/>
                  <a:pt x="1601" y="915"/>
                  <a:pt x="1613" y="922"/>
                </a:cubicBezTo>
                <a:cubicBezTo>
                  <a:pt x="1640" y="937"/>
                  <a:pt x="1690" y="973"/>
                  <a:pt x="1690" y="973"/>
                </a:cubicBezTo>
                <a:cubicBezTo>
                  <a:pt x="1698" y="986"/>
                  <a:pt x="1701" y="1005"/>
                  <a:pt x="1715" y="1011"/>
                </a:cubicBezTo>
                <a:cubicBezTo>
                  <a:pt x="1728" y="1016"/>
                  <a:pt x="1754" y="1012"/>
                  <a:pt x="1754" y="998"/>
                </a:cubicBezTo>
                <a:cubicBezTo>
                  <a:pt x="1754" y="984"/>
                  <a:pt x="1728" y="988"/>
                  <a:pt x="1715" y="986"/>
                </a:cubicBezTo>
                <a:cubicBezTo>
                  <a:pt x="1669" y="980"/>
                  <a:pt x="1622" y="977"/>
                  <a:pt x="1575" y="973"/>
                </a:cubicBezTo>
                <a:cubicBezTo>
                  <a:pt x="1527" y="957"/>
                  <a:pt x="1507" y="925"/>
                  <a:pt x="1459" y="909"/>
                </a:cubicBezTo>
                <a:cubicBezTo>
                  <a:pt x="1135" y="930"/>
                  <a:pt x="1339" y="885"/>
                  <a:pt x="1191" y="986"/>
                </a:cubicBezTo>
                <a:cubicBezTo>
                  <a:pt x="1182" y="999"/>
                  <a:pt x="1175" y="1012"/>
                  <a:pt x="1165" y="1024"/>
                </a:cubicBezTo>
                <a:cubicBezTo>
                  <a:pt x="1153" y="1038"/>
                  <a:pt x="1137" y="1047"/>
                  <a:pt x="1127" y="1062"/>
                </a:cubicBezTo>
                <a:cubicBezTo>
                  <a:pt x="1116" y="1078"/>
                  <a:pt x="1111" y="1097"/>
                  <a:pt x="1101" y="1114"/>
                </a:cubicBezTo>
                <a:cubicBezTo>
                  <a:pt x="1008" y="1269"/>
                  <a:pt x="1084" y="1123"/>
                  <a:pt x="1024" y="1242"/>
                </a:cubicBezTo>
                <a:cubicBezTo>
                  <a:pt x="1015" y="1380"/>
                  <a:pt x="1012" y="1518"/>
                  <a:pt x="973" y="1651"/>
                </a:cubicBezTo>
                <a:cubicBezTo>
                  <a:pt x="958" y="1704"/>
                  <a:pt x="922" y="1773"/>
                  <a:pt x="922" y="1830"/>
                </a:cubicBezTo>
                <a:cubicBezTo>
                  <a:pt x="922" y="1843"/>
                  <a:pt x="931" y="1805"/>
                  <a:pt x="935" y="1792"/>
                </a:cubicBezTo>
                <a:cubicBezTo>
                  <a:pt x="930" y="1560"/>
                  <a:pt x="1061" y="1265"/>
                  <a:pt x="858" y="1126"/>
                </a:cubicBezTo>
                <a:cubicBezTo>
                  <a:pt x="828" y="1081"/>
                  <a:pt x="807" y="1054"/>
                  <a:pt x="755" y="1037"/>
                </a:cubicBezTo>
                <a:cubicBezTo>
                  <a:pt x="737" y="1008"/>
                  <a:pt x="720" y="941"/>
                  <a:pt x="691" y="922"/>
                </a:cubicBezTo>
                <a:cubicBezTo>
                  <a:pt x="676" y="912"/>
                  <a:pt x="657" y="913"/>
                  <a:pt x="640" y="909"/>
                </a:cubicBezTo>
                <a:cubicBezTo>
                  <a:pt x="576" y="913"/>
                  <a:pt x="512" y="915"/>
                  <a:pt x="448" y="922"/>
                </a:cubicBezTo>
                <a:cubicBezTo>
                  <a:pt x="412" y="926"/>
                  <a:pt x="334" y="974"/>
                  <a:pt x="295" y="986"/>
                </a:cubicBezTo>
                <a:cubicBezTo>
                  <a:pt x="200" y="1015"/>
                  <a:pt x="97" y="1030"/>
                  <a:pt x="0" y="1050"/>
                </a:cubicBezTo>
                <a:cubicBezTo>
                  <a:pt x="70" y="1003"/>
                  <a:pt x="144" y="936"/>
                  <a:pt x="231" y="922"/>
                </a:cubicBezTo>
                <a:cubicBezTo>
                  <a:pt x="269" y="916"/>
                  <a:pt x="308" y="913"/>
                  <a:pt x="346" y="909"/>
                </a:cubicBezTo>
                <a:cubicBezTo>
                  <a:pt x="372" y="892"/>
                  <a:pt x="397" y="875"/>
                  <a:pt x="423" y="858"/>
                </a:cubicBezTo>
                <a:cubicBezTo>
                  <a:pt x="445" y="843"/>
                  <a:pt x="499" y="832"/>
                  <a:pt x="499" y="832"/>
                </a:cubicBezTo>
                <a:cubicBezTo>
                  <a:pt x="527" y="791"/>
                  <a:pt x="561" y="771"/>
                  <a:pt x="589" y="730"/>
                </a:cubicBezTo>
                <a:cubicBezTo>
                  <a:pt x="578" y="622"/>
                  <a:pt x="594" y="591"/>
                  <a:pt x="512" y="538"/>
                </a:cubicBezTo>
                <a:cubicBezTo>
                  <a:pt x="479" y="486"/>
                  <a:pt x="423" y="444"/>
                  <a:pt x="371" y="410"/>
                </a:cubicBezTo>
                <a:cubicBezTo>
                  <a:pt x="315" y="326"/>
                  <a:pt x="310" y="335"/>
                  <a:pt x="243" y="269"/>
                </a:cubicBezTo>
                <a:cubicBezTo>
                  <a:pt x="228" y="221"/>
                  <a:pt x="215" y="173"/>
                  <a:pt x="192" y="128"/>
                </a:cubicBezTo>
                <a:close/>
              </a:path>
            </a:pathLst>
          </a:custGeom>
          <a:solidFill>
            <a:srgbClr val="E87562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 rot="-3522924">
            <a:off x="5673725" y="3775075"/>
            <a:ext cx="3313113" cy="2925763"/>
          </a:xfrm>
          <a:custGeom>
            <a:avLst/>
            <a:gdLst>
              <a:gd name="T0" fmla="*/ 346 w 2087"/>
              <a:gd name="T1" fmla="*/ 320 h 1843"/>
              <a:gd name="T2" fmla="*/ 538 w 2087"/>
              <a:gd name="T3" fmla="*/ 422 h 1843"/>
              <a:gd name="T4" fmla="*/ 781 w 2087"/>
              <a:gd name="T5" fmla="*/ 486 h 1843"/>
              <a:gd name="T6" fmla="*/ 922 w 2087"/>
              <a:gd name="T7" fmla="*/ 371 h 1843"/>
              <a:gd name="T8" fmla="*/ 1063 w 2087"/>
              <a:gd name="T9" fmla="*/ 243 h 1843"/>
              <a:gd name="T10" fmla="*/ 1408 w 2087"/>
              <a:gd name="T11" fmla="*/ 26 h 1843"/>
              <a:gd name="T12" fmla="*/ 1690 w 2087"/>
              <a:gd name="T13" fmla="*/ 0 h 1843"/>
              <a:gd name="T14" fmla="*/ 1498 w 2087"/>
              <a:gd name="T15" fmla="*/ 102 h 1843"/>
              <a:gd name="T16" fmla="*/ 1229 w 2087"/>
              <a:gd name="T17" fmla="*/ 256 h 1843"/>
              <a:gd name="T18" fmla="*/ 1114 w 2087"/>
              <a:gd name="T19" fmla="*/ 538 h 1843"/>
              <a:gd name="T20" fmla="*/ 1242 w 2087"/>
              <a:gd name="T21" fmla="*/ 666 h 1843"/>
              <a:gd name="T22" fmla="*/ 1664 w 2087"/>
              <a:gd name="T23" fmla="*/ 640 h 1843"/>
              <a:gd name="T24" fmla="*/ 1907 w 2087"/>
              <a:gd name="T25" fmla="*/ 742 h 1843"/>
              <a:gd name="T26" fmla="*/ 2023 w 2087"/>
              <a:gd name="T27" fmla="*/ 794 h 1843"/>
              <a:gd name="T28" fmla="*/ 2023 w 2087"/>
              <a:gd name="T29" fmla="*/ 819 h 1843"/>
              <a:gd name="T30" fmla="*/ 1946 w 2087"/>
              <a:gd name="T31" fmla="*/ 781 h 1843"/>
              <a:gd name="T32" fmla="*/ 1331 w 2087"/>
              <a:gd name="T33" fmla="*/ 794 h 1843"/>
              <a:gd name="T34" fmla="*/ 1613 w 2087"/>
              <a:gd name="T35" fmla="*/ 922 h 1843"/>
              <a:gd name="T36" fmla="*/ 1715 w 2087"/>
              <a:gd name="T37" fmla="*/ 1011 h 1843"/>
              <a:gd name="T38" fmla="*/ 1715 w 2087"/>
              <a:gd name="T39" fmla="*/ 986 h 1843"/>
              <a:gd name="T40" fmla="*/ 1459 w 2087"/>
              <a:gd name="T41" fmla="*/ 909 h 1843"/>
              <a:gd name="T42" fmla="*/ 1165 w 2087"/>
              <a:gd name="T43" fmla="*/ 1024 h 1843"/>
              <a:gd name="T44" fmla="*/ 1101 w 2087"/>
              <a:gd name="T45" fmla="*/ 1114 h 1843"/>
              <a:gd name="T46" fmla="*/ 973 w 2087"/>
              <a:gd name="T47" fmla="*/ 1651 h 1843"/>
              <a:gd name="T48" fmla="*/ 935 w 2087"/>
              <a:gd name="T49" fmla="*/ 1792 h 1843"/>
              <a:gd name="T50" fmla="*/ 755 w 2087"/>
              <a:gd name="T51" fmla="*/ 1037 h 1843"/>
              <a:gd name="T52" fmla="*/ 640 w 2087"/>
              <a:gd name="T53" fmla="*/ 909 h 1843"/>
              <a:gd name="T54" fmla="*/ 295 w 2087"/>
              <a:gd name="T55" fmla="*/ 986 h 1843"/>
              <a:gd name="T56" fmla="*/ 231 w 2087"/>
              <a:gd name="T57" fmla="*/ 922 h 1843"/>
              <a:gd name="T58" fmla="*/ 423 w 2087"/>
              <a:gd name="T59" fmla="*/ 858 h 1843"/>
              <a:gd name="T60" fmla="*/ 589 w 2087"/>
              <a:gd name="T61" fmla="*/ 730 h 1843"/>
              <a:gd name="T62" fmla="*/ 371 w 2087"/>
              <a:gd name="T63" fmla="*/ 410 h 1843"/>
              <a:gd name="T64" fmla="*/ 192 w 2087"/>
              <a:gd name="T65" fmla="*/ 128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7" h="1843">
                <a:moveTo>
                  <a:pt x="192" y="128"/>
                </a:moveTo>
                <a:cubicBezTo>
                  <a:pt x="247" y="211"/>
                  <a:pt x="276" y="250"/>
                  <a:pt x="346" y="320"/>
                </a:cubicBezTo>
                <a:cubicBezTo>
                  <a:pt x="355" y="329"/>
                  <a:pt x="372" y="326"/>
                  <a:pt x="384" y="333"/>
                </a:cubicBezTo>
                <a:cubicBezTo>
                  <a:pt x="442" y="365"/>
                  <a:pt x="477" y="403"/>
                  <a:pt x="538" y="422"/>
                </a:cubicBezTo>
                <a:cubicBezTo>
                  <a:pt x="588" y="456"/>
                  <a:pt x="645" y="484"/>
                  <a:pt x="704" y="499"/>
                </a:cubicBezTo>
                <a:cubicBezTo>
                  <a:pt x="730" y="495"/>
                  <a:pt x="757" y="496"/>
                  <a:pt x="781" y="486"/>
                </a:cubicBezTo>
                <a:cubicBezTo>
                  <a:pt x="809" y="474"/>
                  <a:pt x="858" y="435"/>
                  <a:pt x="858" y="435"/>
                </a:cubicBezTo>
                <a:cubicBezTo>
                  <a:pt x="924" y="335"/>
                  <a:pt x="837" y="456"/>
                  <a:pt x="922" y="371"/>
                </a:cubicBezTo>
                <a:cubicBezTo>
                  <a:pt x="933" y="360"/>
                  <a:pt x="936" y="344"/>
                  <a:pt x="947" y="333"/>
                </a:cubicBezTo>
                <a:cubicBezTo>
                  <a:pt x="980" y="300"/>
                  <a:pt x="1027" y="273"/>
                  <a:pt x="1063" y="243"/>
                </a:cubicBezTo>
                <a:cubicBezTo>
                  <a:pt x="1109" y="205"/>
                  <a:pt x="1158" y="148"/>
                  <a:pt x="1216" y="128"/>
                </a:cubicBezTo>
                <a:cubicBezTo>
                  <a:pt x="1292" y="102"/>
                  <a:pt x="1341" y="70"/>
                  <a:pt x="1408" y="26"/>
                </a:cubicBezTo>
                <a:cubicBezTo>
                  <a:pt x="1426" y="14"/>
                  <a:pt x="1450" y="15"/>
                  <a:pt x="1472" y="13"/>
                </a:cubicBezTo>
                <a:cubicBezTo>
                  <a:pt x="1544" y="6"/>
                  <a:pt x="1617" y="4"/>
                  <a:pt x="1690" y="0"/>
                </a:cubicBezTo>
                <a:cubicBezTo>
                  <a:pt x="1664" y="9"/>
                  <a:pt x="1639" y="17"/>
                  <a:pt x="1613" y="26"/>
                </a:cubicBezTo>
                <a:cubicBezTo>
                  <a:pt x="1569" y="41"/>
                  <a:pt x="1542" y="87"/>
                  <a:pt x="1498" y="102"/>
                </a:cubicBezTo>
                <a:cubicBezTo>
                  <a:pt x="1439" y="122"/>
                  <a:pt x="1355" y="135"/>
                  <a:pt x="1306" y="179"/>
                </a:cubicBezTo>
                <a:cubicBezTo>
                  <a:pt x="1279" y="203"/>
                  <a:pt x="1255" y="230"/>
                  <a:pt x="1229" y="256"/>
                </a:cubicBezTo>
                <a:cubicBezTo>
                  <a:pt x="1207" y="278"/>
                  <a:pt x="1152" y="307"/>
                  <a:pt x="1152" y="307"/>
                </a:cubicBezTo>
                <a:cubicBezTo>
                  <a:pt x="1087" y="405"/>
                  <a:pt x="1075" y="389"/>
                  <a:pt x="1114" y="538"/>
                </a:cubicBezTo>
                <a:cubicBezTo>
                  <a:pt x="1119" y="555"/>
                  <a:pt x="1141" y="562"/>
                  <a:pt x="1152" y="576"/>
                </a:cubicBezTo>
                <a:cubicBezTo>
                  <a:pt x="1224" y="669"/>
                  <a:pt x="1168" y="641"/>
                  <a:pt x="1242" y="666"/>
                </a:cubicBezTo>
                <a:cubicBezTo>
                  <a:pt x="1360" y="658"/>
                  <a:pt x="1424" y="661"/>
                  <a:pt x="1523" y="627"/>
                </a:cubicBezTo>
                <a:cubicBezTo>
                  <a:pt x="1570" y="631"/>
                  <a:pt x="1619" y="627"/>
                  <a:pt x="1664" y="640"/>
                </a:cubicBezTo>
                <a:cubicBezTo>
                  <a:pt x="1694" y="649"/>
                  <a:pt x="1712" y="681"/>
                  <a:pt x="1741" y="691"/>
                </a:cubicBezTo>
                <a:cubicBezTo>
                  <a:pt x="1796" y="710"/>
                  <a:pt x="1852" y="724"/>
                  <a:pt x="1907" y="742"/>
                </a:cubicBezTo>
                <a:cubicBezTo>
                  <a:pt x="1908" y="742"/>
                  <a:pt x="1983" y="767"/>
                  <a:pt x="1984" y="768"/>
                </a:cubicBezTo>
                <a:cubicBezTo>
                  <a:pt x="1997" y="777"/>
                  <a:pt x="2008" y="789"/>
                  <a:pt x="2023" y="794"/>
                </a:cubicBezTo>
                <a:cubicBezTo>
                  <a:pt x="2043" y="802"/>
                  <a:pt x="2087" y="806"/>
                  <a:pt x="2087" y="806"/>
                </a:cubicBezTo>
                <a:cubicBezTo>
                  <a:pt x="2066" y="810"/>
                  <a:pt x="2045" y="822"/>
                  <a:pt x="2023" y="819"/>
                </a:cubicBezTo>
                <a:cubicBezTo>
                  <a:pt x="2008" y="817"/>
                  <a:pt x="1998" y="801"/>
                  <a:pt x="1984" y="794"/>
                </a:cubicBezTo>
                <a:cubicBezTo>
                  <a:pt x="1972" y="788"/>
                  <a:pt x="1959" y="782"/>
                  <a:pt x="1946" y="781"/>
                </a:cubicBezTo>
                <a:cubicBezTo>
                  <a:pt x="1878" y="774"/>
                  <a:pt x="1809" y="772"/>
                  <a:pt x="1741" y="768"/>
                </a:cubicBezTo>
                <a:cubicBezTo>
                  <a:pt x="1619" y="684"/>
                  <a:pt x="1436" y="689"/>
                  <a:pt x="1331" y="794"/>
                </a:cubicBezTo>
                <a:cubicBezTo>
                  <a:pt x="1396" y="889"/>
                  <a:pt x="1469" y="896"/>
                  <a:pt x="1575" y="909"/>
                </a:cubicBezTo>
                <a:cubicBezTo>
                  <a:pt x="1588" y="913"/>
                  <a:pt x="1601" y="915"/>
                  <a:pt x="1613" y="922"/>
                </a:cubicBezTo>
                <a:cubicBezTo>
                  <a:pt x="1640" y="937"/>
                  <a:pt x="1690" y="973"/>
                  <a:pt x="1690" y="973"/>
                </a:cubicBezTo>
                <a:cubicBezTo>
                  <a:pt x="1698" y="986"/>
                  <a:pt x="1701" y="1005"/>
                  <a:pt x="1715" y="1011"/>
                </a:cubicBezTo>
                <a:cubicBezTo>
                  <a:pt x="1728" y="1016"/>
                  <a:pt x="1754" y="1012"/>
                  <a:pt x="1754" y="998"/>
                </a:cubicBezTo>
                <a:cubicBezTo>
                  <a:pt x="1754" y="984"/>
                  <a:pt x="1728" y="988"/>
                  <a:pt x="1715" y="986"/>
                </a:cubicBezTo>
                <a:cubicBezTo>
                  <a:pt x="1669" y="980"/>
                  <a:pt x="1622" y="977"/>
                  <a:pt x="1575" y="973"/>
                </a:cubicBezTo>
                <a:cubicBezTo>
                  <a:pt x="1527" y="957"/>
                  <a:pt x="1507" y="925"/>
                  <a:pt x="1459" y="909"/>
                </a:cubicBezTo>
                <a:cubicBezTo>
                  <a:pt x="1135" y="930"/>
                  <a:pt x="1339" y="885"/>
                  <a:pt x="1191" y="986"/>
                </a:cubicBezTo>
                <a:cubicBezTo>
                  <a:pt x="1182" y="999"/>
                  <a:pt x="1175" y="1012"/>
                  <a:pt x="1165" y="1024"/>
                </a:cubicBezTo>
                <a:cubicBezTo>
                  <a:pt x="1153" y="1038"/>
                  <a:pt x="1137" y="1047"/>
                  <a:pt x="1127" y="1062"/>
                </a:cubicBezTo>
                <a:cubicBezTo>
                  <a:pt x="1116" y="1078"/>
                  <a:pt x="1111" y="1097"/>
                  <a:pt x="1101" y="1114"/>
                </a:cubicBezTo>
                <a:cubicBezTo>
                  <a:pt x="1008" y="1269"/>
                  <a:pt x="1084" y="1123"/>
                  <a:pt x="1024" y="1242"/>
                </a:cubicBezTo>
                <a:cubicBezTo>
                  <a:pt x="1015" y="1380"/>
                  <a:pt x="1012" y="1518"/>
                  <a:pt x="973" y="1651"/>
                </a:cubicBezTo>
                <a:cubicBezTo>
                  <a:pt x="958" y="1704"/>
                  <a:pt x="922" y="1773"/>
                  <a:pt x="922" y="1830"/>
                </a:cubicBezTo>
                <a:cubicBezTo>
                  <a:pt x="922" y="1843"/>
                  <a:pt x="931" y="1805"/>
                  <a:pt x="935" y="1792"/>
                </a:cubicBezTo>
                <a:cubicBezTo>
                  <a:pt x="930" y="1560"/>
                  <a:pt x="1061" y="1265"/>
                  <a:pt x="858" y="1126"/>
                </a:cubicBezTo>
                <a:cubicBezTo>
                  <a:pt x="828" y="1081"/>
                  <a:pt x="807" y="1054"/>
                  <a:pt x="755" y="1037"/>
                </a:cubicBezTo>
                <a:cubicBezTo>
                  <a:pt x="737" y="1008"/>
                  <a:pt x="720" y="941"/>
                  <a:pt x="691" y="922"/>
                </a:cubicBezTo>
                <a:cubicBezTo>
                  <a:pt x="676" y="912"/>
                  <a:pt x="657" y="913"/>
                  <a:pt x="640" y="909"/>
                </a:cubicBezTo>
                <a:cubicBezTo>
                  <a:pt x="576" y="913"/>
                  <a:pt x="512" y="915"/>
                  <a:pt x="448" y="922"/>
                </a:cubicBezTo>
                <a:cubicBezTo>
                  <a:pt x="412" y="926"/>
                  <a:pt x="334" y="974"/>
                  <a:pt x="295" y="986"/>
                </a:cubicBezTo>
                <a:cubicBezTo>
                  <a:pt x="200" y="1015"/>
                  <a:pt x="97" y="1030"/>
                  <a:pt x="0" y="1050"/>
                </a:cubicBezTo>
                <a:cubicBezTo>
                  <a:pt x="70" y="1003"/>
                  <a:pt x="144" y="936"/>
                  <a:pt x="231" y="922"/>
                </a:cubicBezTo>
                <a:cubicBezTo>
                  <a:pt x="269" y="916"/>
                  <a:pt x="308" y="913"/>
                  <a:pt x="346" y="909"/>
                </a:cubicBezTo>
                <a:cubicBezTo>
                  <a:pt x="372" y="892"/>
                  <a:pt x="397" y="875"/>
                  <a:pt x="423" y="858"/>
                </a:cubicBezTo>
                <a:cubicBezTo>
                  <a:pt x="445" y="843"/>
                  <a:pt x="499" y="832"/>
                  <a:pt x="499" y="832"/>
                </a:cubicBezTo>
                <a:cubicBezTo>
                  <a:pt x="527" y="791"/>
                  <a:pt x="561" y="771"/>
                  <a:pt x="589" y="730"/>
                </a:cubicBezTo>
                <a:cubicBezTo>
                  <a:pt x="578" y="622"/>
                  <a:pt x="594" y="591"/>
                  <a:pt x="512" y="538"/>
                </a:cubicBezTo>
                <a:cubicBezTo>
                  <a:pt x="479" y="486"/>
                  <a:pt x="423" y="444"/>
                  <a:pt x="371" y="410"/>
                </a:cubicBezTo>
                <a:cubicBezTo>
                  <a:pt x="315" y="326"/>
                  <a:pt x="310" y="335"/>
                  <a:pt x="243" y="269"/>
                </a:cubicBezTo>
                <a:cubicBezTo>
                  <a:pt x="228" y="221"/>
                  <a:pt x="215" y="173"/>
                  <a:pt x="192" y="128"/>
                </a:cubicBezTo>
                <a:close/>
              </a:path>
            </a:pathLst>
          </a:custGeom>
          <a:solidFill>
            <a:srgbClr val="E87562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999" name="Freeform 7"/>
          <p:cNvSpPr>
            <a:spLocks/>
          </p:cNvSpPr>
          <p:nvPr/>
        </p:nvSpPr>
        <p:spPr bwMode="auto">
          <a:xfrm rot="-2622466">
            <a:off x="2971800" y="4419600"/>
            <a:ext cx="3313113" cy="2925763"/>
          </a:xfrm>
          <a:custGeom>
            <a:avLst/>
            <a:gdLst>
              <a:gd name="T0" fmla="*/ 346 w 2087"/>
              <a:gd name="T1" fmla="*/ 320 h 1843"/>
              <a:gd name="T2" fmla="*/ 538 w 2087"/>
              <a:gd name="T3" fmla="*/ 422 h 1843"/>
              <a:gd name="T4" fmla="*/ 781 w 2087"/>
              <a:gd name="T5" fmla="*/ 486 h 1843"/>
              <a:gd name="T6" fmla="*/ 922 w 2087"/>
              <a:gd name="T7" fmla="*/ 371 h 1843"/>
              <a:gd name="T8" fmla="*/ 1063 w 2087"/>
              <a:gd name="T9" fmla="*/ 243 h 1843"/>
              <a:gd name="T10" fmla="*/ 1408 w 2087"/>
              <a:gd name="T11" fmla="*/ 26 h 1843"/>
              <a:gd name="T12" fmla="*/ 1690 w 2087"/>
              <a:gd name="T13" fmla="*/ 0 h 1843"/>
              <a:gd name="T14" fmla="*/ 1498 w 2087"/>
              <a:gd name="T15" fmla="*/ 102 h 1843"/>
              <a:gd name="T16" fmla="*/ 1229 w 2087"/>
              <a:gd name="T17" fmla="*/ 256 h 1843"/>
              <a:gd name="T18" fmla="*/ 1114 w 2087"/>
              <a:gd name="T19" fmla="*/ 538 h 1843"/>
              <a:gd name="T20" fmla="*/ 1242 w 2087"/>
              <a:gd name="T21" fmla="*/ 666 h 1843"/>
              <a:gd name="T22" fmla="*/ 1664 w 2087"/>
              <a:gd name="T23" fmla="*/ 640 h 1843"/>
              <a:gd name="T24" fmla="*/ 1907 w 2087"/>
              <a:gd name="T25" fmla="*/ 742 h 1843"/>
              <a:gd name="T26" fmla="*/ 2023 w 2087"/>
              <a:gd name="T27" fmla="*/ 794 h 1843"/>
              <a:gd name="T28" fmla="*/ 2023 w 2087"/>
              <a:gd name="T29" fmla="*/ 819 h 1843"/>
              <a:gd name="T30" fmla="*/ 1946 w 2087"/>
              <a:gd name="T31" fmla="*/ 781 h 1843"/>
              <a:gd name="T32" fmla="*/ 1331 w 2087"/>
              <a:gd name="T33" fmla="*/ 794 h 1843"/>
              <a:gd name="T34" fmla="*/ 1613 w 2087"/>
              <a:gd name="T35" fmla="*/ 922 h 1843"/>
              <a:gd name="T36" fmla="*/ 1715 w 2087"/>
              <a:gd name="T37" fmla="*/ 1011 h 1843"/>
              <a:gd name="T38" fmla="*/ 1715 w 2087"/>
              <a:gd name="T39" fmla="*/ 986 h 1843"/>
              <a:gd name="T40" fmla="*/ 1459 w 2087"/>
              <a:gd name="T41" fmla="*/ 909 h 1843"/>
              <a:gd name="T42" fmla="*/ 1165 w 2087"/>
              <a:gd name="T43" fmla="*/ 1024 h 1843"/>
              <a:gd name="T44" fmla="*/ 1101 w 2087"/>
              <a:gd name="T45" fmla="*/ 1114 h 1843"/>
              <a:gd name="T46" fmla="*/ 973 w 2087"/>
              <a:gd name="T47" fmla="*/ 1651 h 1843"/>
              <a:gd name="T48" fmla="*/ 935 w 2087"/>
              <a:gd name="T49" fmla="*/ 1792 h 1843"/>
              <a:gd name="T50" fmla="*/ 755 w 2087"/>
              <a:gd name="T51" fmla="*/ 1037 h 1843"/>
              <a:gd name="T52" fmla="*/ 640 w 2087"/>
              <a:gd name="T53" fmla="*/ 909 h 1843"/>
              <a:gd name="T54" fmla="*/ 295 w 2087"/>
              <a:gd name="T55" fmla="*/ 986 h 1843"/>
              <a:gd name="T56" fmla="*/ 231 w 2087"/>
              <a:gd name="T57" fmla="*/ 922 h 1843"/>
              <a:gd name="T58" fmla="*/ 423 w 2087"/>
              <a:gd name="T59" fmla="*/ 858 h 1843"/>
              <a:gd name="T60" fmla="*/ 589 w 2087"/>
              <a:gd name="T61" fmla="*/ 730 h 1843"/>
              <a:gd name="T62" fmla="*/ 371 w 2087"/>
              <a:gd name="T63" fmla="*/ 410 h 1843"/>
              <a:gd name="T64" fmla="*/ 192 w 2087"/>
              <a:gd name="T65" fmla="*/ 128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7" h="1843">
                <a:moveTo>
                  <a:pt x="192" y="128"/>
                </a:moveTo>
                <a:cubicBezTo>
                  <a:pt x="247" y="211"/>
                  <a:pt x="276" y="250"/>
                  <a:pt x="346" y="320"/>
                </a:cubicBezTo>
                <a:cubicBezTo>
                  <a:pt x="355" y="329"/>
                  <a:pt x="372" y="326"/>
                  <a:pt x="384" y="333"/>
                </a:cubicBezTo>
                <a:cubicBezTo>
                  <a:pt x="442" y="365"/>
                  <a:pt x="477" y="403"/>
                  <a:pt x="538" y="422"/>
                </a:cubicBezTo>
                <a:cubicBezTo>
                  <a:pt x="588" y="456"/>
                  <a:pt x="645" y="484"/>
                  <a:pt x="704" y="499"/>
                </a:cubicBezTo>
                <a:cubicBezTo>
                  <a:pt x="730" y="495"/>
                  <a:pt x="757" y="496"/>
                  <a:pt x="781" y="486"/>
                </a:cubicBezTo>
                <a:cubicBezTo>
                  <a:pt x="809" y="474"/>
                  <a:pt x="858" y="435"/>
                  <a:pt x="858" y="435"/>
                </a:cubicBezTo>
                <a:cubicBezTo>
                  <a:pt x="924" y="335"/>
                  <a:pt x="837" y="456"/>
                  <a:pt x="922" y="371"/>
                </a:cubicBezTo>
                <a:cubicBezTo>
                  <a:pt x="933" y="360"/>
                  <a:pt x="936" y="344"/>
                  <a:pt x="947" y="333"/>
                </a:cubicBezTo>
                <a:cubicBezTo>
                  <a:pt x="980" y="300"/>
                  <a:pt x="1027" y="273"/>
                  <a:pt x="1063" y="243"/>
                </a:cubicBezTo>
                <a:cubicBezTo>
                  <a:pt x="1109" y="205"/>
                  <a:pt x="1158" y="148"/>
                  <a:pt x="1216" y="128"/>
                </a:cubicBezTo>
                <a:cubicBezTo>
                  <a:pt x="1292" y="102"/>
                  <a:pt x="1341" y="70"/>
                  <a:pt x="1408" y="26"/>
                </a:cubicBezTo>
                <a:cubicBezTo>
                  <a:pt x="1426" y="14"/>
                  <a:pt x="1450" y="15"/>
                  <a:pt x="1472" y="13"/>
                </a:cubicBezTo>
                <a:cubicBezTo>
                  <a:pt x="1544" y="6"/>
                  <a:pt x="1617" y="4"/>
                  <a:pt x="1690" y="0"/>
                </a:cubicBezTo>
                <a:cubicBezTo>
                  <a:pt x="1664" y="9"/>
                  <a:pt x="1639" y="17"/>
                  <a:pt x="1613" y="26"/>
                </a:cubicBezTo>
                <a:cubicBezTo>
                  <a:pt x="1569" y="41"/>
                  <a:pt x="1542" y="87"/>
                  <a:pt x="1498" y="102"/>
                </a:cubicBezTo>
                <a:cubicBezTo>
                  <a:pt x="1439" y="122"/>
                  <a:pt x="1355" y="135"/>
                  <a:pt x="1306" y="179"/>
                </a:cubicBezTo>
                <a:cubicBezTo>
                  <a:pt x="1279" y="203"/>
                  <a:pt x="1255" y="230"/>
                  <a:pt x="1229" y="256"/>
                </a:cubicBezTo>
                <a:cubicBezTo>
                  <a:pt x="1207" y="278"/>
                  <a:pt x="1152" y="307"/>
                  <a:pt x="1152" y="307"/>
                </a:cubicBezTo>
                <a:cubicBezTo>
                  <a:pt x="1087" y="405"/>
                  <a:pt x="1075" y="389"/>
                  <a:pt x="1114" y="538"/>
                </a:cubicBezTo>
                <a:cubicBezTo>
                  <a:pt x="1119" y="555"/>
                  <a:pt x="1141" y="562"/>
                  <a:pt x="1152" y="576"/>
                </a:cubicBezTo>
                <a:cubicBezTo>
                  <a:pt x="1224" y="669"/>
                  <a:pt x="1168" y="641"/>
                  <a:pt x="1242" y="666"/>
                </a:cubicBezTo>
                <a:cubicBezTo>
                  <a:pt x="1360" y="658"/>
                  <a:pt x="1424" y="661"/>
                  <a:pt x="1523" y="627"/>
                </a:cubicBezTo>
                <a:cubicBezTo>
                  <a:pt x="1570" y="631"/>
                  <a:pt x="1619" y="627"/>
                  <a:pt x="1664" y="640"/>
                </a:cubicBezTo>
                <a:cubicBezTo>
                  <a:pt x="1694" y="649"/>
                  <a:pt x="1712" y="681"/>
                  <a:pt x="1741" y="691"/>
                </a:cubicBezTo>
                <a:cubicBezTo>
                  <a:pt x="1796" y="710"/>
                  <a:pt x="1852" y="724"/>
                  <a:pt x="1907" y="742"/>
                </a:cubicBezTo>
                <a:cubicBezTo>
                  <a:pt x="1908" y="742"/>
                  <a:pt x="1983" y="767"/>
                  <a:pt x="1984" y="768"/>
                </a:cubicBezTo>
                <a:cubicBezTo>
                  <a:pt x="1997" y="777"/>
                  <a:pt x="2008" y="789"/>
                  <a:pt x="2023" y="794"/>
                </a:cubicBezTo>
                <a:cubicBezTo>
                  <a:pt x="2043" y="802"/>
                  <a:pt x="2087" y="806"/>
                  <a:pt x="2087" y="806"/>
                </a:cubicBezTo>
                <a:cubicBezTo>
                  <a:pt x="2066" y="810"/>
                  <a:pt x="2045" y="822"/>
                  <a:pt x="2023" y="819"/>
                </a:cubicBezTo>
                <a:cubicBezTo>
                  <a:pt x="2008" y="817"/>
                  <a:pt x="1998" y="801"/>
                  <a:pt x="1984" y="794"/>
                </a:cubicBezTo>
                <a:cubicBezTo>
                  <a:pt x="1972" y="788"/>
                  <a:pt x="1959" y="782"/>
                  <a:pt x="1946" y="781"/>
                </a:cubicBezTo>
                <a:cubicBezTo>
                  <a:pt x="1878" y="774"/>
                  <a:pt x="1809" y="772"/>
                  <a:pt x="1741" y="768"/>
                </a:cubicBezTo>
                <a:cubicBezTo>
                  <a:pt x="1619" y="684"/>
                  <a:pt x="1436" y="689"/>
                  <a:pt x="1331" y="794"/>
                </a:cubicBezTo>
                <a:cubicBezTo>
                  <a:pt x="1396" y="889"/>
                  <a:pt x="1469" y="896"/>
                  <a:pt x="1575" y="909"/>
                </a:cubicBezTo>
                <a:cubicBezTo>
                  <a:pt x="1588" y="913"/>
                  <a:pt x="1601" y="915"/>
                  <a:pt x="1613" y="922"/>
                </a:cubicBezTo>
                <a:cubicBezTo>
                  <a:pt x="1640" y="937"/>
                  <a:pt x="1690" y="973"/>
                  <a:pt x="1690" y="973"/>
                </a:cubicBezTo>
                <a:cubicBezTo>
                  <a:pt x="1698" y="986"/>
                  <a:pt x="1701" y="1005"/>
                  <a:pt x="1715" y="1011"/>
                </a:cubicBezTo>
                <a:cubicBezTo>
                  <a:pt x="1728" y="1016"/>
                  <a:pt x="1754" y="1012"/>
                  <a:pt x="1754" y="998"/>
                </a:cubicBezTo>
                <a:cubicBezTo>
                  <a:pt x="1754" y="984"/>
                  <a:pt x="1728" y="988"/>
                  <a:pt x="1715" y="986"/>
                </a:cubicBezTo>
                <a:cubicBezTo>
                  <a:pt x="1669" y="980"/>
                  <a:pt x="1622" y="977"/>
                  <a:pt x="1575" y="973"/>
                </a:cubicBezTo>
                <a:cubicBezTo>
                  <a:pt x="1527" y="957"/>
                  <a:pt x="1507" y="925"/>
                  <a:pt x="1459" y="909"/>
                </a:cubicBezTo>
                <a:cubicBezTo>
                  <a:pt x="1135" y="930"/>
                  <a:pt x="1339" y="885"/>
                  <a:pt x="1191" y="986"/>
                </a:cubicBezTo>
                <a:cubicBezTo>
                  <a:pt x="1182" y="999"/>
                  <a:pt x="1175" y="1012"/>
                  <a:pt x="1165" y="1024"/>
                </a:cubicBezTo>
                <a:cubicBezTo>
                  <a:pt x="1153" y="1038"/>
                  <a:pt x="1137" y="1047"/>
                  <a:pt x="1127" y="1062"/>
                </a:cubicBezTo>
                <a:cubicBezTo>
                  <a:pt x="1116" y="1078"/>
                  <a:pt x="1111" y="1097"/>
                  <a:pt x="1101" y="1114"/>
                </a:cubicBezTo>
                <a:cubicBezTo>
                  <a:pt x="1008" y="1269"/>
                  <a:pt x="1084" y="1123"/>
                  <a:pt x="1024" y="1242"/>
                </a:cubicBezTo>
                <a:cubicBezTo>
                  <a:pt x="1015" y="1380"/>
                  <a:pt x="1012" y="1518"/>
                  <a:pt x="973" y="1651"/>
                </a:cubicBezTo>
                <a:cubicBezTo>
                  <a:pt x="958" y="1704"/>
                  <a:pt x="922" y="1773"/>
                  <a:pt x="922" y="1830"/>
                </a:cubicBezTo>
                <a:cubicBezTo>
                  <a:pt x="922" y="1843"/>
                  <a:pt x="931" y="1805"/>
                  <a:pt x="935" y="1792"/>
                </a:cubicBezTo>
                <a:cubicBezTo>
                  <a:pt x="930" y="1560"/>
                  <a:pt x="1061" y="1265"/>
                  <a:pt x="858" y="1126"/>
                </a:cubicBezTo>
                <a:cubicBezTo>
                  <a:pt x="828" y="1081"/>
                  <a:pt x="807" y="1054"/>
                  <a:pt x="755" y="1037"/>
                </a:cubicBezTo>
                <a:cubicBezTo>
                  <a:pt x="737" y="1008"/>
                  <a:pt x="720" y="941"/>
                  <a:pt x="691" y="922"/>
                </a:cubicBezTo>
                <a:cubicBezTo>
                  <a:pt x="676" y="912"/>
                  <a:pt x="657" y="913"/>
                  <a:pt x="640" y="909"/>
                </a:cubicBezTo>
                <a:cubicBezTo>
                  <a:pt x="576" y="913"/>
                  <a:pt x="512" y="915"/>
                  <a:pt x="448" y="922"/>
                </a:cubicBezTo>
                <a:cubicBezTo>
                  <a:pt x="412" y="926"/>
                  <a:pt x="334" y="974"/>
                  <a:pt x="295" y="986"/>
                </a:cubicBezTo>
                <a:cubicBezTo>
                  <a:pt x="200" y="1015"/>
                  <a:pt x="97" y="1030"/>
                  <a:pt x="0" y="1050"/>
                </a:cubicBezTo>
                <a:cubicBezTo>
                  <a:pt x="70" y="1003"/>
                  <a:pt x="144" y="936"/>
                  <a:pt x="231" y="922"/>
                </a:cubicBezTo>
                <a:cubicBezTo>
                  <a:pt x="269" y="916"/>
                  <a:pt x="308" y="913"/>
                  <a:pt x="346" y="909"/>
                </a:cubicBezTo>
                <a:cubicBezTo>
                  <a:pt x="372" y="892"/>
                  <a:pt x="397" y="875"/>
                  <a:pt x="423" y="858"/>
                </a:cubicBezTo>
                <a:cubicBezTo>
                  <a:pt x="445" y="843"/>
                  <a:pt x="499" y="832"/>
                  <a:pt x="499" y="832"/>
                </a:cubicBezTo>
                <a:cubicBezTo>
                  <a:pt x="527" y="791"/>
                  <a:pt x="561" y="771"/>
                  <a:pt x="589" y="730"/>
                </a:cubicBezTo>
                <a:cubicBezTo>
                  <a:pt x="578" y="622"/>
                  <a:pt x="594" y="591"/>
                  <a:pt x="512" y="538"/>
                </a:cubicBezTo>
                <a:cubicBezTo>
                  <a:pt x="479" y="486"/>
                  <a:pt x="423" y="444"/>
                  <a:pt x="371" y="410"/>
                </a:cubicBezTo>
                <a:cubicBezTo>
                  <a:pt x="315" y="326"/>
                  <a:pt x="310" y="335"/>
                  <a:pt x="243" y="269"/>
                </a:cubicBezTo>
                <a:cubicBezTo>
                  <a:pt x="228" y="221"/>
                  <a:pt x="215" y="173"/>
                  <a:pt x="192" y="128"/>
                </a:cubicBezTo>
                <a:close/>
              </a:path>
            </a:pathLst>
          </a:custGeom>
          <a:solidFill>
            <a:srgbClr val="E87562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0" name="Oval 8"/>
          <p:cNvSpPr>
            <a:spLocks noChangeArrowheads="1"/>
          </p:cNvSpPr>
          <p:nvPr/>
        </p:nvSpPr>
        <p:spPr bwMode="auto">
          <a:xfrm>
            <a:off x="3352800" y="4191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1" name="Oval 9"/>
          <p:cNvSpPr>
            <a:spLocks noChangeArrowheads="1"/>
          </p:cNvSpPr>
          <p:nvPr/>
        </p:nvSpPr>
        <p:spPr bwMode="auto">
          <a:xfrm>
            <a:off x="3886200" y="3886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2" name="Oval 10"/>
          <p:cNvSpPr>
            <a:spLocks noChangeArrowheads="1"/>
          </p:cNvSpPr>
          <p:nvPr/>
        </p:nvSpPr>
        <p:spPr bwMode="auto">
          <a:xfrm>
            <a:off x="3352800" y="37338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3" name="Oval 11"/>
          <p:cNvSpPr>
            <a:spLocks noChangeArrowheads="1"/>
          </p:cNvSpPr>
          <p:nvPr/>
        </p:nvSpPr>
        <p:spPr bwMode="auto">
          <a:xfrm>
            <a:off x="3810000" y="3429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4" name="Oval 12"/>
          <p:cNvSpPr>
            <a:spLocks noChangeArrowheads="1"/>
          </p:cNvSpPr>
          <p:nvPr/>
        </p:nvSpPr>
        <p:spPr bwMode="auto">
          <a:xfrm>
            <a:off x="3276600" y="33528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5" name="Oval 13"/>
          <p:cNvSpPr>
            <a:spLocks noChangeArrowheads="1"/>
          </p:cNvSpPr>
          <p:nvPr/>
        </p:nvSpPr>
        <p:spPr bwMode="auto">
          <a:xfrm>
            <a:off x="2895600" y="3581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6" name="Oval 14"/>
          <p:cNvSpPr>
            <a:spLocks noChangeArrowheads="1"/>
          </p:cNvSpPr>
          <p:nvPr/>
        </p:nvSpPr>
        <p:spPr bwMode="auto">
          <a:xfrm>
            <a:off x="2667000" y="5181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7" name="Oval 15"/>
          <p:cNvSpPr>
            <a:spLocks noChangeArrowheads="1"/>
          </p:cNvSpPr>
          <p:nvPr/>
        </p:nvSpPr>
        <p:spPr bwMode="auto">
          <a:xfrm>
            <a:off x="2971800" y="4953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8" name="Oval 16"/>
          <p:cNvSpPr>
            <a:spLocks noChangeArrowheads="1"/>
          </p:cNvSpPr>
          <p:nvPr/>
        </p:nvSpPr>
        <p:spPr bwMode="auto">
          <a:xfrm>
            <a:off x="3429000" y="5410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09" name="Oval 17"/>
          <p:cNvSpPr>
            <a:spLocks noChangeArrowheads="1"/>
          </p:cNvSpPr>
          <p:nvPr/>
        </p:nvSpPr>
        <p:spPr bwMode="auto">
          <a:xfrm>
            <a:off x="3429000" y="5029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0" name="Oval 18"/>
          <p:cNvSpPr>
            <a:spLocks noChangeArrowheads="1"/>
          </p:cNvSpPr>
          <p:nvPr/>
        </p:nvSpPr>
        <p:spPr bwMode="auto">
          <a:xfrm>
            <a:off x="3352800" y="4648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1" name="Oval 19"/>
          <p:cNvSpPr>
            <a:spLocks noChangeArrowheads="1"/>
          </p:cNvSpPr>
          <p:nvPr/>
        </p:nvSpPr>
        <p:spPr bwMode="auto">
          <a:xfrm>
            <a:off x="2895600" y="4572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2" name="Oval 20"/>
          <p:cNvSpPr>
            <a:spLocks noChangeArrowheads="1"/>
          </p:cNvSpPr>
          <p:nvPr/>
        </p:nvSpPr>
        <p:spPr bwMode="auto">
          <a:xfrm>
            <a:off x="5257800" y="4267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3" name="Oval 21"/>
          <p:cNvSpPr>
            <a:spLocks noChangeArrowheads="1"/>
          </p:cNvSpPr>
          <p:nvPr/>
        </p:nvSpPr>
        <p:spPr bwMode="auto">
          <a:xfrm>
            <a:off x="4876800" y="4419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4" name="Oval 22"/>
          <p:cNvSpPr>
            <a:spLocks noChangeArrowheads="1"/>
          </p:cNvSpPr>
          <p:nvPr/>
        </p:nvSpPr>
        <p:spPr bwMode="auto">
          <a:xfrm>
            <a:off x="4495800" y="4724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5" name="Oval 23"/>
          <p:cNvSpPr>
            <a:spLocks noChangeArrowheads="1"/>
          </p:cNvSpPr>
          <p:nvPr/>
        </p:nvSpPr>
        <p:spPr bwMode="auto">
          <a:xfrm>
            <a:off x="4800600" y="4038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6" name="Oval 24"/>
          <p:cNvSpPr>
            <a:spLocks noChangeArrowheads="1"/>
          </p:cNvSpPr>
          <p:nvPr/>
        </p:nvSpPr>
        <p:spPr bwMode="auto">
          <a:xfrm>
            <a:off x="4495800" y="4419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7" name="Oval 25"/>
          <p:cNvSpPr>
            <a:spLocks noChangeArrowheads="1"/>
          </p:cNvSpPr>
          <p:nvPr/>
        </p:nvSpPr>
        <p:spPr bwMode="auto">
          <a:xfrm>
            <a:off x="4191000" y="4800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8" name="Oval 26"/>
          <p:cNvSpPr>
            <a:spLocks noChangeArrowheads="1"/>
          </p:cNvSpPr>
          <p:nvPr/>
        </p:nvSpPr>
        <p:spPr bwMode="auto">
          <a:xfrm>
            <a:off x="2895600" y="5486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19" name="Oval 27"/>
          <p:cNvSpPr>
            <a:spLocks noChangeArrowheads="1"/>
          </p:cNvSpPr>
          <p:nvPr/>
        </p:nvSpPr>
        <p:spPr bwMode="auto">
          <a:xfrm>
            <a:off x="6096000" y="4724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0" name="Oval 28"/>
          <p:cNvSpPr>
            <a:spLocks noChangeArrowheads="1"/>
          </p:cNvSpPr>
          <p:nvPr/>
        </p:nvSpPr>
        <p:spPr bwMode="auto">
          <a:xfrm>
            <a:off x="5791200" y="4572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1" name="Oval 29"/>
          <p:cNvSpPr>
            <a:spLocks noChangeArrowheads="1"/>
          </p:cNvSpPr>
          <p:nvPr/>
        </p:nvSpPr>
        <p:spPr bwMode="auto">
          <a:xfrm>
            <a:off x="5867400" y="4267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2" name="Oval 30"/>
          <p:cNvSpPr>
            <a:spLocks noChangeArrowheads="1"/>
          </p:cNvSpPr>
          <p:nvPr/>
        </p:nvSpPr>
        <p:spPr bwMode="auto">
          <a:xfrm>
            <a:off x="5562600" y="3886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3" name="Oval 31"/>
          <p:cNvSpPr>
            <a:spLocks noChangeArrowheads="1"/>
          </p:cNvSpPr>
          <p:nvPr/>
        </p:nvSpPr>
        <p:spPr bwMode="auto">
          <a:xfrm>
            <a:off x="5410200" y="4800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4" name="Oval 32"/>
          <p:cNvSpPr>
            <a:spLocks noChangeArrowheads="1"/>
          </p:cNvSpPr>
          <p:nvPr/>
        </p:nvSpPr>
        <p:spPr bwMode="auto">
          <a:xfrm>
            <a:off x="5029200" y="5029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5" name="Oval 33"/>
          <p:cNvSpPr>
            <a:spLocks noChangeArrowheads="1"/>
          </p:cNvSpPr>
          <p:nvPr/>
        </p:nvSpPr>
        <p:spPr bwMode="auto">
          <a:xfrm>
            <a:off x="6019800" y="5715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6" name="Oval 34"/>
          <p:cNvSpPr>
            <a:spLocks noChangeArrowheads="1"/>
          </p:cNvSpPr>
          <p:nvPr/>
        </p:nvSpPr>
        <p:spPr bwMode="auto">
          <a:xfrm>
            <a:off x="5181600" y="5791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7" name="Oval 35"/>
          <p:cNvSpPr>
            <a:spLocks noChangeArrowheads="1"/>
          </p:cNvSpPr>
          <p:nvPr/>
        </p:nvSpPr>
        <p:spPr bwMode="auto">
          <a:xfrm>
            <a:off x="5029200" y="5486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8" name="Oval 36"/>
          <p:cNvSpPr>
            <a:spLocks noChangeArrowheads="1"/>
          </p:cNvSpPr>
          <p:nvPr/>
        </p:nvSpPr>
        <p:spPr bwMode="auto">
          <a:xfrm>
            <a:off x="5410200" y="5334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29" name="Oval 37"/>
          <p:cNvSpPr>
            <a:spLocks noChangeArrowheads="1"/>
          </p:cNvSpPr>
          <p:nvPr/>
        </p:nvSpPr>
        <p:spPr bwMode="auto">
          <a:xfrm>
            <a:off x="6096000" y="5105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0" name="Oval 38"/>
          <p:cNvSpPr>
            <a:spLocks noChangeArrowheads="1"/>
          </p:cNvSpPr>
          <p:nvPr/>
        </p:nvSpPr>
        <p:spPr bwMode="auto">
          <a:xfrm>
            <a:off x="5715000" y="5029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1" name="Oval 39"/>
          <p:cNvSpPr>
            <a:spLocks noChangeArrowheads="1"/>
          </p:cNvSpPr>
          <p:nvPr/>
        </p:nvSpPr>
        <p:spPr bwMode="auto">
          <a:xfrm>
            <a:off x="6096000" y="3657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2" name="Oval 40"/>
          <p:cNvSpPr>
            <a:spLocks noChangeArrowheads="1"/>
          </p:cNvSpPr>
          <p:nvPr/>
        </p:nvSpPr>
        <p:spPr bwMode="auto">
          <a:xfrm>
            <a:off x="5791200" y="33528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3" name="Oval 41"/>
          <p:cNvSpPr>
            <a:spLocks noChangeArrowheads="1"/>
          </p:cNvSpPr>
          <p:nvPr/>
        </p:nvSpPr>
        <p:spPr bwMode="auto">
          <a:xfrm>
            <a:off x="5715000" y="29718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4" name="Oval 42"/>
          <p:cNvSpPr>
            <a:spLocks noChangeArrowheads="1"/>
          </p:cNvSpPr>
          <p:nvPr/>
        </p:nvSpPr>
        <p:spPr bwMode="auto">
          <a:xfrm>
            <a:off x="5410200" y="3276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5" name="Oval 43"/>
          <p:cNvSpPr>
            <a:spLocks noChangeArrowheads="1"/>
          </p:cNvSpPr>
          <p:nvPr/>
        </p:nvSpPr>
        <p:spPr bwMode="auto">
          <a:xfrm>
            <a:off x="6629400" y="3962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6" name="Oval 44"/>
          <p:cNvSpPr>
            <a:spLocks noChangeArrowheads="1"/>
          </p:cNvSpPr>
          <p:nvPr/>
        </p:nvSpPr>
        <p:spPr bwMode="auto">
          <a:xfrm>
            <a:off x="6934200" y="41148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7" name="Oval 45"/>
          <p:cNvSpPr>
            <a:spLocks noChangeArrowheads="1"/>
          </p:cNvSpPr>
          <p:nvPr/>
        </p:nvSpPr>
        <p:spPr bwMode="auto">
          <a:xfrm>
            <a:off x="6705600" y="4419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8" name="Oval 46"/>
          <p:cNvSpPr>
            <a:spLocks noChangeArrowheads="1"/>
          </p:cNvSpPr>
          <p:nvPr/>
        </p:nvSpPr>
        <p:spPr bwMode="auto">
          <a:xfrm>
            <a:off x="7010400" y="5867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39" name="Oval 47"/>
          <p:cNvSpPr>
            <a:spLocks noChangeArrowheads="1"/>
          </p:cNvSpPr>
          <p:nvPr/>
        </p:nvSpPr>
        <p:spPr bwMode="auto">
          <a:xfrm>
            <a:off x="5638800" y="5943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0" name="Oval 48"/>
          <p:cNvSpPr>
            <a:spLocks noChangeArrowheads="1"/>
          </p:cNvSpPr>
          <p:nvPr/>
        </p:nvSpPr>
        <p:spPr bwMode="auto">
          <a:xfrm>
            <a:off x="3352800" y="6096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1" name="Oval 49"/>
          <p:cNvSpPr>
            <a:spLocks noChangeArrowheads="1"/>
          </p:cNvSpPr>
          <p:nvPr/>
        </p:nvSpPr>
        <p:spPr bwMode="auto">
          <a:xfrm>
            <a:off x="2133600" y="4953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2" name="Oval 50"/>
          <p:cNvSpPr>
            <a:spLocks noChangeArrowheads="1"/>
          </p:cNvSpPr>
          <p:nvPr/>
        </p:nvSpPr>
        <p:spPr bwMode="auto">
          <a:xfrm>
            <a:off x="1752600" y="46482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3" name="Oval 51"/>
          <p:cNvSpPr>
            <a:spLocks noChangeArrowheads="1"/>
          </p:cNvSpPr>
          <p:nvPr/>
        </p:nvSpPr>
        <p:spPr bwMode="auto">
          <a:xfrm>
            <a:off x="6781800" y="3581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4" name="Oval 52"/>
          <p:cNvSpPr>
            <a:spLocks noChangeArrowheads="1"/>
          </p:cNvSpPr>
          <p:nvPr/>
        </p:nvSpPr>
        <p:spPr bwMode="auto">
          <a:xfrm>
            <a:off x="6248400" y="32766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5" name="Oval 53"/>
          <p:cNvSpPr>
            <a:spLocks noChangeArrowheads="1"/>
          </p:cNvSpPr>
          <p:nvPr/>
        </p:nvSpPr>
        <p:spPr bwMode="auto">
          <a:xfrm>
            <a:off x="4724400" y="25908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6" name="Oval 54"/>
          <p:cNvSpPr>
            <a:spLocks noChangeArrowheads="1"/>
          </p:cNvSpPr>
          <p:nvPr/>
        </p:nvSpPr>
        <p:spPr bwMode="auto">
          <a:xfrm>
            <a:off x="2438400" y="3048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7" name="Oval 55"/>
          <p:cNvSpPr>
            <a:spLocks noChangeArrowheads="1"/>
          </p:cNvSpPr>
          <p:nvPr/>
        </p:nvSpPr>
        <p:spPr bwMode="auto">
          <a:xfrm>
            <a:off x="1981200" y="34290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048" name="Oval 56"/>
          <p:cNvSpPr>
            <a:spLocks noChangeArrowheads="1"/>
          </p:cNvSpPr>
          <p:nvPr/>
        </p:nvSpPr>
        <p:spPr bwMode="auto">
          <a:xfrm>
            <a:off x="1600200" y="3962400"/>
            <a:ext cx="304800" cy="304800"/>
          </a:xfrm>
          <a:prstGeom prst="ellipse">
            <a:avLst/>
          </a:prstGeom>
          <a:solidFill>
            <a:srgbClr val="974797"/>
          </a:solidFill>
          <a:ln w="9525">
            <a:solidFill>
              <a:srgbClr val="FEDE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87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30275"/>
          </a:xfrm>
        </p:spPr>
        <p:txBody>
          <a:bodyPr/>
          <a:lstStyle/>
          <a:p>
            <a:pPr algn="ctr"/>
            <a:r>
              <a:rPr lang="en-US" sz="4300" dirty="0"/>
              <a:t>Thymus</a:t>
            </a:r>
            <a:endParaRPr lang="cs-CZ" sz="430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1125538"/>
            <a:ext cx="5219700" cy="54721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dirty="0">
                <a:cs typeface="Arial" charset="0"/>
              </a:rPr>
              <a:t>Stavba</a:t>
            </a:r>
          </a:p>
          <a:p>
            <a:pPr lvl="1">
              <a:lnSpc>
                <a:spcPct val="90000"/>
              </a:lnSpc>
            </a:pPr>
            <a:r>
              <a:rPr lang="cs-CZ" sz="25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Vazivo</a:t>
            </a:r>
            <a:r>
              <a:rPr lang="cs-CZ" sz="2500" dirty="0"/>
              <a:t> – vazivové </a:t>
            </a:r>
            <a:r>
              <a:rPr lang="cs-CZ" sz="2500" dirty="0" err="1"/>
              <a:t>poudro</a:t>
            </a:r>
            <a:r>
              <a:rPr lang="cs-CZ" sz="2500" dirty="0"/>
              <a:t> + vazivová septa /</a:t>
            </a:r>
            <a:r>
              <a:rPr lang="cs-CZ" sz="2500" dirty="0" err="1"/>
              <a:t>lobuli</a:t>
            </a:r>
            <a:r>
              <a:rPr lang="cs-CZ" sz="2500" dirty="0"/>
              <a:t>/</a:t>
            </a:r>
          </a:p>
          <a:p>
            <a:pPr lvl="1">
              <a:lnSpc>
                <a:spcPct val="90000"/>
              </a:lnSpc>
            </a:pPr>
            <a:r>
              <a:rPr lang="cs-CZ" sz="25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Parenchym</a:t>
            </a:r>
            <a:r>
              <a:rPr lang="cs-CZ" sz="2500" dirty="0"/>
              <a:t> – </a:t>
            </a:r>
            <a:r>
              <a:rPr lang="cs-CZ" sz="2500" b="1" i="1" dirty="0" err="1"/>
              <a:t>cytoretikulum</a:t>
            </a:r>
            <a:r>
              <a:rPr lang="cs-CZ" sz="2500" b="1" i="1" dirty="0"/>
              <a:t> – epitelové retikulum</a:t>
            </a:r>
            <a:r>
              <a:rPr lang="cs-CZ" sz="2500" dirty="0"/>
              <a:t>,  do něhož jsou vloženy lymfocyty</a:t>
            </a:r>
            <a:endParaRPr lang="cs-CZ" sz="25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sz="2500" b="1" i="1" dirty="0">
                <a:cs typeface="Arial" charset="0"/>
              </a:rPr>
              <a:t>Kůra</a:t>
            </a:r>
            <a:r>
              <a:rPr lang="cs-CZ" sz="2500" dirty="0">
                <a:cs typeface="Arial" charset="0"/>
              </a:rPr>
              <a:t> – tmavší, převaha T-lymfocytů nad </a:t>
            </a:r>
            <a:r>
              <a:rPr lang="cs-CZ" sz="2500" dirty="0" err="1">
                <a:cs typeface="Arial" charset="0"/>
              </a:rPr>
              <a:t>epit</a:t>
            </a:r>
            <a:r>
              <a:rPr lang="cs-CZ" sz="2500" dirty="0">
                <a:cs typeface="Arial" charset="0"/>
              </a:rPr>
              <a:t>. retikulem</a:t>
            </a:r>
          </a:p>
          <a:p>
            <a:pPr>
              <a:lnSpc>
                <a:spcPct val="90000"/>
              </a:lnSpc>
            </a:pPr>
            <a:r>
              <a:rPr lang="cs-CZ" sz="2500" b="1" i="1" dirty="0">
                <a:cs typeface="Arial" charset="0"/>
              </a:rPr>
              <a:t>Dřeň</a:t>
            </a:r>
            <a:r>
              <a:rPr lang="cs-CZ" sz="2500" dirty="0">
                <a:cs typeface="Arial" charset="0"/>
              </a:rPr>
              <a:t> – lymfocyty v omezeném množství, vynikne epitelové retikulum, </a:t>
            </a:r>
            <a:r>
              <a:rPr lang="cs-CZ" sz="2500" dirty="0" err="1">
                <a:cs typeface="Arial" charset="0"/>
              </a:rPr>
              <a:t>Hassalova</a:t>
            </a:r>
            <a:r>
              <a:rPr lang="cs-CZ" sz="2500" dirty="0">
                <a:cs typeface="Arial" charset="0"/>
              </a:rPr>
              <a:t> tělíska</a:t>
            </a:r>
            <a:endParaRPr lang="cs-CZ" sz="2500" dirty="0"/>
          </a:p>
        </p:txBody>
      </p:sp>
      <p:pic>
        <p:nvPicPr>
          <p:cNvPr id="32773" name="Picture 5" descr="thym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2205038"/>
            <a:ext cx="3851275" cy="2841625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Thymus</a:t>
            </a:r>
            <a:r>
              <a:rPr lang="cs-CZ" dirty="0"/>
              <a:t> mladý</a:t>
            </a:r>
          </a:p>
        </p:txBody>
      </p:sp>
      <p:pic>
        <p:nvPicPr>
          <p:cNvPr id="89094" name="Picture 6" descr="thymus mlad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765175"/>
            <a:ext cx="7345362" cy="6051550"/>
          </a:xfrm>
          <a:noFill/>
          <a:ln/>
        </p:spPr>
      </p:pic>
      <p:pic>
        <p:nvPicPr>
          <p:cNvPr id="89095" name="Picture 7" descr="j03052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260350"/>
            <a:ext cx="1138237" cy="1828800"/>
          </a:xfrm>
          <a:noFill/>
          <a:ln/>
        </p:spPr>
      </p:pic>
      <p:sp>
        <p:nvSpPr>
          <p:cNvPr id="2" name="Obdélník 1"/>
          <p:cNvSpPr/>
          <p:nvPr/>
        </p:nvSpPr>
        <p:spPr>
          <a:xfrm>
            <a:off x="3923928" y="4797152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chemeClr val="bg1"/>
                </a:solidFill>
              </a:rPr>
              <a:t>medulla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644008" y="3790950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chemeClr val="bg1"/>
                </a:solidFill>
              </a:rPr>
              <a:t>cortex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543613" y="3353872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</a:rPr>
              <a:t>septa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6350244" y="3286126"/>
            <a:ext cx="266487" cy="2524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6300192" y="3606284"/>
            <a:ext cx="316539" cy="8308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4931569" y="3538538"/>
            <a:ext cx="648543" cy="1846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79145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347864" y="116632"/>
            <a:ext cx="2286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Thymus</a:t>
            </a:r>
            <a:r>
              <a:rPr lang="cs-CZ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mladý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thymus v involuci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6951"/>
          <a:stretch/>
        </p:blipFill>
        <p:spPr>
          <a:xfrm>
            <a:off x="0" y="476672"/>
            <a:ext cx="9144000" cy="6381328"/>
          </a:xfrm>
          <a:noFill/>
          <a:ln/>
        </p:spPr>
      </p:pic>
      <p:sp>
        <p:nvSpPr>
          <p:cNvPr id="2" name="Obdélník 1"/>
          <p:cNvSpPr/>
          <p:nvPr/>
        </p:nvSpPr>
        <p:spPr>
          <a:xfrm>
            <a:off x="2411760" y="15007"/>
            <a:ext cx="4132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 err="1"/>
              <a:t>Hassallova</a:t>
            </a:r>
            <a:r>
              <a:rPr lang="cs-CZ" altLang="cs-CZ" sz="2400" b="1" dirty="0"/>
              <a:t> tělíska ve dřeni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Lymfatický systém - 21"/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900112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41324" y="112713"/>
            <a:ext cx="4059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err="1"/>
              <a:t>Thymus</a:t>
            </a:r>
            <a:r>
              <a:rPr lang="cs-CZ" altLang="cs-CZ" sz="2400" b="1" dirty="0"/>
              <a:t> – involuční znaky: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860925" y="112713"/>
            <a:ext cx="39909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arenR"/>
            </a:pPr>
            <a:r>
              <a:rPr lang="cs-CZ" altLang="cs-CZ" dirty="0"/>
              <a:t>Redukce lymfatické tkáně</a:t>
            </a:r>
          </a:p>
          <a:p>
            <a:pPr>
              <a:buFontTx/>
              <a:buAutoNum type="arabicParenR"/>
            </a:pPr>
            <a:r>
              <a:rPr lang="cs-CZ" altLang="cs-CZ" dirty="0"/>
              <a:t>Substituce tukovým vazivem </a:t>
            </a:r>
          </a:p>
          <a:p>
            <a:pPr>
              <a:buFontTx/>
              <a:buAutoNum type="arabicParenR"/>
            </a:pPr>
            <a:r>
              <a:rPr lang="cs-CZ" altLang="cs-CZ" dirty="0"/>
              <a:t>Setření hranic mezi dření a kůrou</a:t>
            </a:r>
          </a:p>
          <a:p>
            <a:r>
              <a:rPr lang="cs-CZ" altLang="cs-CZ" dirty="0"/>
              <a:t>4)  </a:t>
            </a:r>
            <a:r>
              <a:rPr lang="cs-CZ" altLang="cs-CZ" dirty="0" err="1"/>
              <a:t>Hassallova</a:t>
            </a:r>
            <a:r>
              <a:rPr lang="cs-CZ" altLang="cs-CZ" dirty="0"/>
              <a:t> tělíska</a:t>
            </a:r>
          </a:p>
        </p:txBody>
      </p:sp>
    </p:spTree>
    <p:extLst>
      <p:ext uri="{BB962C8B-B14F-4D97-AF65-F5344CB8AC3E}">
        <p14:creationId xmlns:p14="http://schemas.microsoft.com/office/powerpoint/2010/main" val="13657646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165</TotalTime>
  <Words>390</Words>
  <Application>Microsoft Office PowerPoint</Application>
  <PresentationFormat>Předvádění na obrazovce (4:3)</PresentationFormat>
  <Paragraphs>106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Verdana</vt:lpstr>
      <vt:lpstr>Wingdings 2</vt:lpstr>
      <vt:lpstr>Talent</vt:lpstr>
      <vt:lpstr>Prezentace aplikace PowerPoint</vt:lpstr>
      <vt:lpstr> Lymfatické orgány a lymfatické cévy</vt:lpstr>
      <vt:lpstr>Obecná stavba lymfatických orgánů        (vyjma thymus)</vt:lpstr>
      <vt:lpstr>Stavba thymu</vt:lpstr>
      <vt:lpstr>Thymus</vt:lpstr>
      <vt:lpstr>Thymus mladý</vt:lpstr>
      <vt:lpstr>Prezentace aplikace PowerPoint</vt:lpstr>
      <vt:lpstr>Prezentace aplikace PowerPoint</vt:lpstr>
      <vt:lpstr>Prezentace aplikace PowerPoint</vt:lpstr>
      <vt:lpstr>Prezentace aplikace PowerPoint</vt:lpstr>
      <vt:lpstr>Lymfatická uzlina</vt:lpstr>
      <vt:lpstr>Prezentace aplikace PowerPoint</vt:lpstr>
      <vt:lpstr>Prezentace aplikace PowerPoint</vt:lpstr>
      <vt:lpstr>Lymphonodus</vt:lpstr>
      <vt:lpstr>Prezentace aplikace PowerPoint</vt:lpstr>
      <vt:lpstr>Prezentace aplikace PowerPoint</vt:lpstr>
      <vt:lpstr>Lien (slezina)</vt:lpstr>
      <vt:lpstr>Prezentace aplikace PowerPoint</vt:lpstr>
      <vt:lpstr>Slezina</vt:lpstr>
      <vt:lpstr>Prezentace aplikace PowerPoint</vt:lpstr>
      <vt:lpstr>Lymfatický systém- preparáty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Meca</dc:creator>
  <cp:lastModifiedBy>Eva Mecová</cp:lastModifiedBy>
  <cp:revision>20</cp:revision>
  <dcterms:created xsi:type="dcterms:W3CDTF">2016-03-31T19:33:29Z</dcterms:created>
  <dcterms:modified xsi:type="dcterms:W3CDTF">2020-03-17T11:59:13Z</dcterms:modified>
</cp:coreProperties>
</file>