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1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03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5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96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3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45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4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2FD4-2DB9-4179-AA4B-890EAEB0790F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68E3-634F-4AC8-B649-96A86C761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3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uvey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334032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Chirurgická</a:t>
            </a:r>
          </a:p>
          <a:p>
            <a:r>
              <a:rPr lang="cs-CZ" dirty="0"/>
              <a:t>Ozáření </a:t>
            </a:r>
          </a:p>
          <a:p>
            <a:r>
              <a:rPr lang="cs-CZ" dirty="0"/>
              <a:t>Gama nůž</a:t>
            </a:r>
          </a:p>
          <a:p>
            <a:r>
              <a:rPr lang="cs-CZ" dirty="0"/>
              <a:t>Chemoterapie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30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uveitid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Exogenní- úraz, </a:t>
            </a:r>
            <a:r>
              <a:rPr lang="cs-CZ" dirty="0" err="1"/>
              <a:t>ulcus</a:t>
            </a:r>
            <a:r>
              <a:rPr lang="cs-CZ" dirty="0"/>
              <a:t> rohovky, krevní cestou při sepsi, indukcí- toxické, u hnisavé pak mluvíme o </a:t>
            </a:r>
            <a:r>
              <a:rPr lang="cs-CZ" dirty="0" err="1"/>
              <a:t>endoftalmitidě</a:t>
            </a:r>
            <a:endParaRPr lang="cs-CZ" dirty="0"/>
          </a:p>
          <a:p>
            <a:r>
              <a:rPr lang="cs-CZ" dirty="0"/>
              <a:t>Endogenní- dominují změny imunologické </a:t>
            </a:r>
          </a:p>
        </p:txBody>
      </p:sp>
    </p:spTree>
    <p:extLst>
      <p:ext uri="{BB962C8B-B14F-4D97-AF65-F5344CB8AC3E}">
        <p14:creationId xmlns:p14="http://schemas.microsoft.com/office/powerpoint/2010/main" val="298917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 u 60% zjistíme etiologii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Toxoplasmóza</a:t>
            </a:r>
            <a:r>
              <a:rPr lang="cs-CZ" dirty="0"/>
              <a:t>, rubeola, </a:t>
            </a:r>
            <a:r>
              <a:rPr lang="cs-CZ" dirty="0" err="1"/>
              <a:t>cytomegalovirus</a:t>
            </a:r>
            <a:r>
              <a:rPr lang="cs-CZ" dirty="0"/>
              <a:t>, herpes simplex virus- vrozené </a:t>
            </a:r>
            <a:r>
              <a:rPr lang="cs-CZ" dirty="0" err="1"/>
              <a:t>chorioretinitis</a:t>
            </a:r>
            <a:endParaRPr lang="cs-CZ" dirty="0"/>
          </a:p>
          <a:p>
            <a:r>
              <a:rPr lang="cs-CZ" dirty="0" err="1"/>
              <a:t>Toxoplasmóza</a:t>
            </a:r>
            <a:endParaRPr lang="cs-CZ" dirty="0"/>
          </a:p>
          <a:p>
            <a:r>
              <a:rPr lang="cs-CZ" dirty="0"/>
              <a:t>Rubeola, herpes simplex</a:t>
            </a:r>
          </a:p>
          <a:p>
            <a:r>
              <a:rPr lang="cs-CZ" dirty="0"/>
              <a:t>TBC, syfilis, antropozoonózy, </a:t>
            </a:r>
            <a:r>
              <a:rPr lang="cs-CZ" dirty="0" err="1"/>
              <a:t>toxokára</a:t>
            </a:r>
            <a:r>
              <a:rPr lang="cs-CZ" dirty="0"/>
              <a:t>, sarkoidóza</a:t>
            </a:r>
          </a:p>
          <a:p>
            <a:r>
              <a:rPr lang="cs-CZ" dirty="0" err="1"/>
              <a:t>Revmatogenní</a:t>
            </a:r>
            <a:r>
              <a:rPr lang="cs-CZ" dirty="0"/>
              <a:t> uveitidy- </a:t>
            </a:r>
            <a:r>
              <a:rPr lang="cs-CZ" dirty="0" err="1"/>
              <a:t>Bechtěrev</a:t>
            </a:r>
            <a:r>
              <a:rPr lang="cs-CZ" dirty="0"/>
              <a:t>, juvenilní artritida, lupus </a:t>
            </a:r>
            <a:r>
              <a:rPr lang="cs-CZ" dirty="0" err="1"/>
              <a:t>erythematodes</a:t>
            </a:r>
            <a:r>
              <a:rPr lang="cs-CZ" dirty="0"/>
              <a:t>, </a:t>
            </a:r>
            <a:r>
              <a:rPr lang="cs-CZ" dirty="0" err="1"/>
              <a:t>Sjögren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Reiter syndrom</a:t>
            </a:r>
          </a:p>
          <a:p>
            <a:r>
              <a:rPr lang="cs-CZ" dirty="0"/>
              <a:t>Sympatická oftalmie</a:t>
            </a:r>
          </a:p>
          <a:p>
            <a:r>
              <a:rPr lang="cs-CZ" dirty="0" err="1"/>
              <a:t>Heterochromní</a:t>
            </a:r>
            <a:r>
              <a:rPr lang="cs-CZ" dirty="0"/>
              <a:t> cyklitida</a:t>
            </a:r>
          </a:p>
        </p:txBody>
      </p:sp>
    </p:spTree>
    <p:extLst>
      <p:ext uri="{BB962C8B-B14F-4D97-AF65-F5344CB8AC3E}">
        <p14:creationId xmlns:p14="http://schemas.microsoft.com/office/powerpoint/2010/main" val="52421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Iridoclitida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9608" b="7865"/>
          <a:stretch/>
        </p:blipFill>
        <p:spPr>
          <a:xfrm>
            <a:off x="3367314" y="1845726"/>
            <a:ext cx="4180745" cy="3989018"/>
          </a:xfrm>
        </p:spPr>
      </p:pic>
    </p:spTree>
    <p:extLst>
      <p:ext uri="{BB962C8B-B14F-4D97-AF65-F5344CB8AC3E}">
        <p14:creationId xmlns:p14="http://schemas.microsoft.com/office/powerpoint/2010/main" val="77805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 </a:t>
            </a:r>
            <a:r>
              <a:rPr lang="cs-CZ" dirty="0" err="1"/>
              <a:t>intraokulare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r="46916" b="40220"/>
          <a:stretch/>
        </p:blipFill>
        <p:spPr>
          <a:xfrm>
            <a:off x="4448501" y="2495227"/>
            <a:ext cx="3345670" cy="3694812"/>
          </a:xfrm>
        </p:spPr>
      </p:pic>
    </p:spTree>
    <p:extLst>
      <p:ext uri="{BB962C8B-B14F-4D97-AF65-F5344CB8AC3E}">
        <p14:creationId xmlns:p14="http://schemas.microsoft.com/office/powerpoint/2010/main" val="377401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Pupilární membrána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4347" b="31881"/>
          <a:stretch/>
        </p:blipFill>
        <p:spPr>
          <a:xfrm>
            <a:off x="3708540" y="2014779"/>
            <a:ext cx="3852015" cy="3878021"/>
          </a:xfrm>
        </p:spPr>
      </p:pic>
    </p:spTree>
    <p:extLst>
      <p:ext uri="{BB962C8B-B14F-4D97-AF65-F5344CB8AC3E}">
        <p14:creationId xmlns:p14="http://schemas.microsoft.com/office/powerpoint/2010/main" val="357025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Kolobom</a:t>
            </a:r>
            <a:r>
              <a:rPr lang="cs-CZ" dirty="0"/>
              <a:t> duhovky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r="18066"/>
          <a:stretch/>
        </p:blipFill>
        <p:spPr>
          <a:xfrm rot="16200000">
            <a:off x="4506686" y="1793988"/>
            <a:ext cx="3178628" cy="4351338"/>
          </a:xfrm>
        </p:spPr>
      </p:pic>
    </p:spTree>
    <p:extLst>
      <p:ext uri="{BB962C8B-B14F-4D97-AF65-F5344CB8AC3E}">
        <p14:creationId xmlns:p14="http://schemas.microsoft.com/office/powerpoint/2010/main" val="109266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Kolobom</a:t>
            </a:r>
            <a:r>
              <a:rPr lang="cs-CZ" dirty="0"/>
              <a:t> </a:t>
            </a:r>
            <a:r>
              <a:rPr lang="cs-CZ" dirty="0" err="1"/>
              <a:t>cévnakty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24688"/>
          <a:stretch/>
        </p:blipFill>
        <p:spPr>
          <a:xfrm rot="16200000">
            <a:off x="4361542" y="2408500"/>
            <a:ext cx="3468915" cy="3877056"/>
          </a:xfrm>
        </p:spPr>
      </p:pic>
    </p:spTree>
    <p:extLst>
      <p:ext uri="{BB962C8B-B14F-4D97-AF65-F5344CB8AC3E}">
        <p14:creationId xmlns:p14="http://schemas.microsoft.com/office/powerpoint/2010/main" val="234338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chorioretinitis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r="20640"/>
          <a:stretch/>
        </p:blipFill>
        <p:spPr>
          <a:xfrm rot="16200000">
            <a:off x="4245428" y="2185874"/>
            <a:ext cx="3701143" cy="4351338"/>
          </a:xfrm>
        </p:spPr>
      </p:pic>
    </p:spTree>
    <p:extLst>
      <p:ext uri="{BB962C8B-B14F-4D97-AF65-F5344CB8AC3E}">
        <p14:creationId xmlns:p14="http://schemas.microsoft.com/office/powerpoint/2010/main" val="88605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 </a:t>
            </a:r>
            <a:r>
              <a:rPr lang="cs-CZ" dirty="0" err="1"/>
              <a:t>intraokulare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/>
          <a:stretch/>
        </p:blipFill>
        <p:spPr>
          <a:xfrm>
            <a:off x="4136930" y="2975675"/>
            <a:ext cx="3918140" cy="3201288"/>
          </a:xfrm>
        </p:spPr>
      </p:pic>
    </p:spTree>
    <p:extLst>
      <p:ext uri="{BB962C8B-B14F-4D97-AF65-F5344CB8AC3E}">
        <p14:creationId xmlns:p14="http://schemas.microsoft.com/office/powerpoint/2010/main" val="28299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Duhovka</a:t>
            </a:r>
          </a:p>
          <a:p>
            <a:r>
              <a:rPr lang="cs-CZ" dirty="0"/>
              <a:t>Řasnaté tělísko</a:t>
            </a:r>
          </a:p>
          <a:p>
            <a:r>
              <a:rPr lang="cs-CZ" dirty="0"/>
              <a:t>cévnatka</a:t>
            </a:r>
          </a:p>
        </p:txBody>
      </p:sp>
    </p:spTree>
    <p:extLst>
      <p:ext uri="{BB962C8B-B14F-4D97-AF65-F5344CB8AC3E}">
        <p14:creationId xmlns:p14="http://schemas.microsoft.com/office/powerpoint/2010/main" val="298336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Chorioretinitis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9763"/>
            <a:ext cx="9884824" cy="39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Ložisková </a:t>
            </a:r>
            <a:r>
              <a:rPr lang="cs-CZ" dirty="0" err="1"/>
              <a:t>chorioretinitis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023" y="1825625"/>
            <a:ext cx="58399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endoftalmitis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Duhovka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Pupilární a ciliární část</a:t>
            </a:r>
          </a:p>
          <a:p>
            <a:r>
              <a:rPr lang="cs-CZ" dirty="0"/>
              <a:t>Přední list- trámčina a krypty</a:t>
            </a:r>
          </a:p>
          <a:p>
            <a:r>
              <a:rPr lang="cs-CZ" dirty="0"/>
              <a:t>Zadní list pigment</a:t>
            </a:r>
          </a:p>
          <a:p>
            <a:r>
              <a:rPr lang="cs-CZ" dirty="0"/>
              <a:t>Svaly- sfinkter a dilatátor pupily</a:t>
            </a:r>
          </a:p>
          <a:p>
            <a:r>
              <a:rPr lang="cs-CZ" dirty="0"/>
              <a:t>Inervace </a:t>
            </a:r>
            <a:r>
              <a:rPr lang="cs-CZ" dirty="0" err="1"/>
              <a:t>parasymatická</a:t>
            </a:r>
            <a:r>
              <a:rPr lang="cs-CZ" dirty="0"/>
              <a:t> – ganglion </a:t>
            </a:r>
            <a:r>
              <a:rPr lang="cs-CZ" dirty="0" err="1"/>
              <a:t>ciliare</a:t>
            </a:r>
            <a:endParaRPr lang="cs-CZ" dirty="0"/>
          </a:p>
          <a:p>
            <a:r>
              <a:rPr lang="cs-CZ" dirty="0"/>
              <a:t>Inervace sympatická </a:t>
            </a:r>
          </a:p>
        </p:txBody>
      </p:sp>
    </p:spTree>
    <p:extLst>
      <p:ext uri="{BB962C8B-B14F-4D97-AF65-F5344CB8AC3E}">
        <p14:creationId xmlns:p14="http://schemas.microsoft.com/office/powerpoint/2010/main" val="11460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Řasnaté tělísko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plicata</a:t>
            </a:r>
            <a:r>
              <a:rPr lang="cs-CZ" dirty="0"/>
              <a:t>-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ciliares</a:t>
            </a:r>
            <a:r>
              <a:rPr lang="cs-CZ" dirty="0"/>
              <a:t>- sekreční epitel</a:t>
            </a:r>
          </a:p>
          <a:p>
            <a:r>
              <a:rPr lang="cs-CZ" dirty="0"/>
              <a:t>Svaly m. </a:t>
            </a:r>
            <a:r>
              <a:rPr lang="cs-CZ" dirty="0" err="1"/>
              <a:t>ciliares</a:t>
            </a:r>
            <a:r>
              <a:rPr lang="cs-CZ" dirty="0"/>
              <a:t>- </a:t>
            </a:r>
            <a:r>
              <a:rPr lang="cs-CZ" dirty="0" err="1"/>
              <a:t>ineervace</a:t>
            </a:r>
            <a:r>
              <a:rPr lang="cs-CZ" dirty="0"/>
              <a:t> </a:t>
            </a:r>
            <a:r>
              <a:rPr lang="cs-CZ" dirty="0" err="1"/>
              <a:t>parasympaticus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88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Cévnatka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Bruchova</a:t>
            </a:r>
            <a:r>
              <a:rPr lang="cs-CZ" dirty="0"/>
              <a:t> membrána</a:t>
            </a:r>
          </a:p>
          <a:p>
            <a:r>
              <a:rPr lang="cs-CZ" dirty="0" err="1"/>
              <a:t>Choriokapilaris</a:t>
            </a:r>
            <a:endParaRPr lang="cs-CZ" dirty="0"/>
          </a:p>
          <a:p>
            <a:r>
              <a:rPr lang="cs-CZ" dirty="0"/>
              <a:t>Vrstva velkých cév</a:t>
            </a:r>
          </a:p>
        </p:txBody>
      </p:sp>
    </p:spTree>
    <p:extLst>
      <p:ext uri="{BB962C8B-B14F-4D97-AF65-F5344CB8AC3E}">
        <p14:creationId xmlns:p14="http://schemas.microsoft.com/office/powerpoint/2010/main" val="16327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Heterochromie</a:t>
            </a:r>
            <a:endParaRPr lang="cs-CZ" dirty="0"/>
          </a:p>
          <a:p>
            <a:r>
              <a:rPr lang="cs-CZ" dirty="0" err="1"/>
              <a:t>Kolobom</a:t>
            </a:r>
            <a:endParaRPr lang="cs-CZ" dirty="0"/>
          </a:p>
          <a:p>
            <a:r>
              <a:rPr lang="cs-CZ" dirty="0" err="1"/>
              <a:t>Aniridie</a:t>
            </a:r>
            <a:endParaRPr lang="cs-CZ" dirty="0"/>
          </a:p>
          <a:p>
            <a:r>
              <a:rPr lang="cs-CZ" dirty="0"/>
              <a:t>Mesodermální dysgeneze- sekundární glaukom, kongenitální</a:t>
            </a:r>
          </a:p>
          <a:p>
            <a:r>
              <a:rPr lang="cs-CZ" dirty="0"/>
              <a:t>Persistence pupilární membrány</a:t>
            </a:r>
          </a:p>
          <a:p>
            <a:r>
              <a:rPr lang="cs-CZ" dirty="0" err="1"/>
              <a:t>Korektopie</a:t>
            </a:r>
            <a:r>
              <a:rPr lang="cs-CZ" dirty="0"/>
              <a:t> dislokace </a:t>
            </a:r>
          </a:p>
          <a:p>
            <a:r>
              <a:rPr lang="cs-CZ" dirty="0"/>
              <a:t>Albinismus</a:t>
            </a:r>
          </a:p>
          <a:p>
            <a:r>
              <a:rPr lang="cs-CZ" dirty="0" err="1"/>
              <a:t>Chorioderemie</a:t>
            </a:r>
            <a:r>
              <a:rPr lang="cs-CZ" dirty="0"/>
              <a:t>- vrozená atrofie cévnatky</a:t>
            </a:r>
          </a:p>
          <a:p>
            <a:r>
              <a:rPr lang="cs-CZ" dirty="0"/>
              <a:t>Atrofie </a:t>
            </a:r>
            <a:r>
              <a:rPr lang="cs-CZ" dirty="0" err="1"/>
              <a:t>gyrata</a:t>
            </a:r>
            <a:r>
              <a:rPr lang="cs-CZ" dirty="0"/>
              <a:t>- ložisková atrofie</a:t>
            </a:r>
          </a:p>
        </p:txBody>
      </p:sp>
    </p:spTree>
    <p:extLst>
      <p:ext uri="{BB962C8B-B14F-4D97-AF65-F5344CB8AC3E}">
        <p14:creationId xmlns:p14="http://schemas.microsoft.com/office/powerpoint/2010/main" val="389691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duhovky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Přední uveitida- </a:t>
            </a:r>
            <a:r>
              <a:rPr lang="cs-CZ" dirty="0" err="1"/>
              <a:t>iridocyklitis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Akutní: bolest, světloplachost, akomodační bolest, hluboká injekce, </a:t>
            </a:r>
            <a:r>
              <a:rPr lang="cs-CZ" dirty="0" err="1"/>
              <a:t>dekolorace</a:t>
            </a:r>
            <a:r>
              <a:rPr lang="cs-CZ" dirty="0"/>
              <a:t>, </a:t>
            </a:r>
            <a:r>
              <a:rPr lang="cs-CZ" dirty="0" err="1"/>
              <a:t>miosa</a:t>
            </a:r>
            <a:r>
              <a:rPr lang="cs-CZ" dirty="0"/>
              <a:t>, </a:t>
            </a:r>
            <a:r>
              <a:rPr lang="cs-CZ" dirty="0" err="1"/>
              <a:t>tyndalizace</a:t>
            </a:r>
            <a:r>
              <a:rPr lang="cs-CZ" dirty="0"/>
              <a:t>, precipitáty, </a:t>
            </a:r>
            <a:r>
              <a:rPr lang="cs-CZ" dirty="0" err="1"/>
              <a:t>hypopyon</a:t>
            </a:r>
            <a:r>
              <a:rPr lang="cs-CZ" dirty="0"/>
              <a:t>, zadní synechie, iris </a:t>
            </a:r>
            <a:r>
              <a:rPr lang="cs-CZ" dirty="0" err="1"/>
              <a:t>bombata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Chronická- časté recidivy,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planitis</a:t>
            </a:r>
            <a:r>
              <a:rPr lang="cs-CZ" dirty="0"/>
              <a:t> (někdy uváděna </a:t>
            </a:r>
            <a:r>
              <a:rPr lang="cs-CZ" dirty="0" err="1"/>
              <a:t>ingtermediární</a:t>
            </a:r>
            <a:r>
              <a:rPr lang="cs-CZ"/>
              <a:t> uveitida)</a:t>
            </a:r>
            <a:endParaRPr lang="cs-CZ" dirty="0"/>
          </a:p>
          <a:p>
            <a:r>
              <a:rPr lang="cs-CZ" dirty="0"/>
              <a:t>Zadní uveitida- </a:t>
            </a:r>
            <a:r>
              <a:rPr lang="cs-CZ" dirty="0" err="1"/>
              <a:t>chorioretinitis</a:t>
            </a:r>
            <a:r>
              <a:rPr lang="cs-CZ" dirty="0"/>
              <a:t>, zákalky, defekt v zorném poli</a:t>
            </a:r>
          </a:p>
          <a:p>
            <a:pPr lvl="1"/>
            <a:r>
              <a:rPr lang="cs-CZ" dirty="0"/>
              <a:t>Ložisková, </a:t>
            </a:r>
            <a:r>
              <a:rPr lang="cs-CZ" dirty="0" err="1"/>
              <a:t>disseminovaná</a:t>
            </a:r>
            <a:r>
              <a:rPr lang="cs-CZ" dirty="0"/>
              <a:t>,  AIDS, </a:t>
            </a:r>
            <a:r>
              <a:rPr lang="cs-CZ" dirty="0" err="1"/>
              <a:t>cytomegalovirus</a:t>
            </a:r>
            <a:endParaRPr lang="cs-CZ" dirty="0"/>
          </a:p>
          <a:p>
            <a:r>
              <a:rPr lang="cs-CZ" dirty="0"/>
              <a:t>Mydriatika, antiflogistika, léčba dle etiologie, kortikosteroidy, cytostatika</a:t>
            </a:r>
          </a:p>
        </p:txBody>
      </p:sp>
    </p:spTree>
    <p:extLst>
      <p:ext uri="{BB962C8B-B14F-4D97-AF65-F5344CB8AC3E}">
        <p14:creationId xmlns:p14="http://schemas.microsoft.com/office/powerpoint/2010/main" val="282298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Nevus</a:t>
            </a:r>
            <a:r>
              <a:rPr lang="cs-CZ" dirty="0"/>
              <a:t> duhovky</a:t>
            </a:r>
          </a:p>
          <a:p>
            <a:r>
              <a:rPr lang="cs-CZ" dirty="0" err="1"/>
              <a:t>Leiomyom</a:t>
            </a:r>
            <a:r>
              <a:rPr lang="cs-CZ" dirty="0"/>
              <a:t> duhovky</a:t>
            </a:r>
          </a:p>
          <a:p>
            <a:r>
              <a:rPr lang="cs-CZ" dirty="0"/>
              <a:t>Maligní melanom duhovky, řasnatého tělíska, cévnatky</a:t>
            </a:r>
          </a:p>
          <a:p>
            <a:r>
              <a:rPr lang="cs-CZ" dirty="0" err="1"/>
              <a:t>Nevus</a:t>
            </a:r>
            <a:r>
              <a:rPr lang="cs-CZ" dirty="0"/>
              <a:t> cévnatky</a:t>
            </a:r>
          </a:p>
          <a:p>
            <a:r>
              <a:rPr lang="cs-CZ" dirty="0"/>
              <a:t>Hemangiom cévnatky</a:t>
            </a:r>
          </a:p>
          <a:p>
            <a:r>
              <a:rPr lang="cs-CZ" dirty="0"/>
              <a:t>Metastázy do </a:t>
            </a:r>
            <a:r>
              <a:rPr lang="cs-CZ" dirty="0" err="1"/>
              <a:t>žívnatky</a:t>
            </a:r>
            <a:r>
              <a:rPr lang="cs-CZ" dirty="0"/>
              <a:t>- bronchogenní karcinom, prsu, GIT, ledviny, </a:t>
            </a:r>
          </a:p>
        </p:txBody>
      </p:sp>
    </p:spTree>
    <p:extLst>
      <p:ext uri="{BB962C8B-B14F-4D97-AF65-F5344CB8AC3E}">
        <p14:creationId xmlns:p14="http://schemas.microsoft.com/office/powerpoint/2010/main" val="89211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Klinické vyšetření</a:t>
            </a:r>
          </a:p>
          <a:p>
            <a:r>
              <a:rPr lang="cs-CZ" dirty="0"/>
              <a:t>Zorné pole</a:t>
            </a:r>
          </a:p>
          <a:p>
            <a:r>
              <a:rPr lang="cs-CZ" dirty="0"/>
              <a:t>UZV</a:t>
            </a:r>
          </a:p>
          <a:p>
            <a:r>
              <a:rPr lang="cs-CZ" dirty="0"/>
              <a:t>CT a magnetická rezonance</a:t>
            </a:r>
          </a:p>
          <a:p>
            <a:r>
              <a:rPr lang="cs-CZ" dirty="0"/>
              <a:t>biopsie</a:t>
            </a:r>
          </a:p>
        </p:txBody>
      </p:sp>
    </p:spTree>
    <p:extLst>
      <p:ext uri="{BB962C8B-B14F-4D97-AF65-F5344CB8AC3E}">
        <p14:creationId xmlns:p14="http://schemas.microsoft.com/office/powerpoint/2010/main" val="695279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296</Words>
  <Application>Microsoft Office PowerPoint</Application>
  <PresentationFormat>Širokoúhlá obrazovka</PresentationFormat>
  <Paragraphs>77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Onemocnění uvey</vt:lpstr>
      <vt:lpstr>Anatomické poznámky</vt:lpstr>
      <vt:lpstr>Duhovka</vt:lpstr>
      <vt:lpstr>Řasnaté tělísko</vt:lpstr>
      <vt:lpstr>Cévnatka </vt:lpstr>
      <vt:lpstr>Vrozené vady</vt:lpstr>
      <vt:lpstr>Záněty duhovky</vt:lpstr>
      <vt:lpstr>Tumory </vt:lpstr>
      <vt:lpstr>Diagnostika </vt:lpstr>
      <vt:lpstr>Léčba </vt:lpstr>
      <vt:lpstr>Etiologie uveitid</vt:lpstr>
      <vt:lpstr>Asi u 60% zjistíme etiologii testy</vt:lpstr>
      <vt:lpstr>Iridoclitida </vt:lpstr>
      <vt:lpstr>Tu intraokulare</vt:lpstr>
      <vt:lpstr>Pupilární membrána</vt:lpstr>
      <vt:lpstr>Kolobom duhovky</vt:lpstr>
      <vt:lpstr>Kolobom cévnakty</vt:lpstr>
      <vt:lpstr>chorioretinitis</vt:lpstr>
      <vt:lpstr>Tu intraokulare</vt:lpstr>
      <vt:lpstr>Chorioretinitis </vt:lpstr>
      <vt:lpstr>Ložisková chorioretinitis</vt:lpstr>
      <vt:lpstr>endoftalmitis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uvey</dc:title>
  <dc:creator>Svatopluk Synek</dc:creator>
  <cp:lastModifiedBy>Svatopluk Synek</cp:lastModifiedBy>
  <cp:revision>7</cp:revision>
  <dcterms:created xsi:type="dcterms:W3CDTF">2018-04-13T06:32:17Z</dcterms:created>
  <dcterms:modified xsi:type="dcterms:W3CDTF">2020-04-14T06:30:40Z</dcterms:modified>
</cp:coreProperties>
</file>