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3" r:id="rId2"/>
    <p:sldId id="257" r:id="rId3"/>
    <p:sldId id="285" r:id="rId4"/>
    <p:sldId id="289" r:id="rId5"/>
    <p:sldId id="258" r:id="rId6"/>
    <p:sldId id="259" r:id="rId7"/>
    <p:sldId id="286" r:id="rId8"/>
    <p:sldId id="260" r:id="rId9"/>
    <p:sldId id="261" r:id="rId10"/>
    <p:sldId id="263" r:id="rId11"/>
    <p:sldId id="264" r:id="rId12"/>
    <p:sldId id="290" r:id="rId13"/>
    <p:sldId id="266" r:id="rId14"/>
    <p:sldId id="267" r:id="rId15"/>
    <p:sldId id="268" r:id="rId16"/>
    <p:sldId id="269" r:id="rId17"/>
    <p:sldId id="265" r:id="rId18"/>
    <p:sldId id="273" r:id="rId19"/>
    <p:sldId id="271" r:id="rId20"/>
    <p:sldId id="270" r:id="rId21"/>
    <p:sldId id="276" r:id="rId22"/>
    <p:sldId id="277" r:id="rId23"/>
    <p:sldId id="288" r:id="rId24"/>
    <p:sldId id="275" r:id="rId25"/>
    <p:sldId id="287" r:id="rId26"/>
    <p:sldId id="274" r:id="rId27"/>
    <p:sldId id="280" r:id="rId28"/>
    <p:sldId id="281" r:id="rId29"/>
    <p:sldId id="279" r:id="rId30"/>
    <p:sldId id="282" r:id="rId31"/>
    <p:sldId id="278" r:id="rId32"/>
    <p:sldId id="284" r:id="rId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4AD90F5-A565-44C3-B665-84026E2391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24A2A9A-4B51-4210-AAC4-A919B7755F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43EDC6A2-40F5-4F66-ACD6-F64F67E0901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91F359C-8A85-4EE8-91C3-54DA196BFC9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E1B7D4A-DEBC-4F67-AB4A-49C73A6FB76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60818EE-8F01-4ADD-949A-4F8B73776F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A47A6A-65D6-465E-8CF9-84A3E1F79E7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6CE6A2E1-A061-4146-BC81-BF13358420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CFBF4BB-4AEC-4FEA-9078-4E3ACA28F98D}" type="slidenum">
              <a:rPr lang="cs-CZ" altLang="cs-CZ"/>
              <a:pPr eaLnBrk="1" hangingPunct="1"/>
              <a:t>1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E56A4A6-D314-428B-A584-27269EE3D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07574595-1E5A-4768-807A-80A0CF515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A8A6FE3-9467-4EE2-AAF5-FA74491172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E57AF69-4B5C-48CF-BD53-CEB529EFE30D}" type="slidenum">
              <a:rPr lang="cs-CZ" altLang="cs-CZ"/>
              <a:pPr eaLnBrk="1" hangingPunct="1"/>
              <a:t>11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AA537852-B93A-4B8E-80D6-C0D32E052F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117FEDB-CD3E-4AB3-A728-2992E52CD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59A1B4A-6EAE-4DB6-9242-EA565BE0C5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629B34C-75C7-45BB-90A4-11700C39B5EA}" type="slidenum">
              <a:rPr lang="cs-CZ" altLang="cs-CZ"/>
              <a:pPr eaLnBrk="1" hangingPunct="1"/>
              <a:t>13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44B0E22-736C-4A85-B588-7DD6D71D62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C4B0E069-7DD2-4E28-81F5-54EE341FF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4085F67-6EC6-4EB4-B8BF-5AD9662E6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57C5AC-1DE7-49CD-84BB-E904CEDD5945}" type="slidenum">
              <a:rPr lang="cs-CZ" altLang="cs-CZ"/>
              <a:pPr eaLnBrk="1" hangingPunct="1"/>
              <a:t>14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00897C40-AD12-48BE-8C7E-9B57FA43B1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B121B6BA-B0CC-47F9-8611-5C7CACA07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F06D673C-53DB-4A02-AA7A-A4337423AE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8C28623-FD52-49ED-A20D-D9EEC85E38E6}" type="slidenum">
              <a:rPr lang="cs-CZ" altLang="cs-CZ"/>
              <a:pPr eaLnBrk="1" hangingPunct="1"/>
              <a:t>15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624A4393-5A14-4197-B280-8F050ABA7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778F2B1E-2599-4131-9A44-B42542A59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DFBCC3C5-7344-4D77-861E-539BDAB942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19AC331-B07A-4203-8D35-29D617E33B33}" type="slidenum">
              <a:rPr lang="cs-CZ" altLang="cs-CZ"/>
              <a:pPr eaLnBrk="1" hangingPunct="1"/>
              <a:t>16</a:t>
            </a:fld>
            <a:endParaRPr lang="cs-CZ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6388EB95-21D4-40EC-8A98-224A71BFB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D497D2A3-E8CF-422B-8A8A-63450382C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66D64D05-B778-4193-8F42-60E199699E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99860B-E360-4A39-9758-549CD17F77DD}" type="slidenum">
              <a:rPr lang="cs-CZ" altLang="cs-CZ"/>
              <a:pPr eaLnBrk="1" hangingPunct="1"/>
              <a:t>17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56A057ED-D3EB-43EB-915F-302550929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14C409C3-E7E3-4B12-9DB7-0BC0158C0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F58DC485-2F10-4BE0-99CD-06A261D621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55E9A2-5A4D-4570-8BBD-442D80605E9B}" type="slidenum">
              <a:rPr lang="cs-CZ" altLang="cs-CZ"/>
              <a:pPr eaLnBrk="1" hangingPunct="1"/>
              <a:t>18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0DAA8FFD-536F-44EA-91B2-4F6079B45E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FA5E0E4-1FDD-4EA9-9FA5-2DAC43F73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1E31C376-6505-4BE6-AB20-DC64F3A3CC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C0B7BE-7C8F-4901-8C2F-0B631156FBF0}" type="slidenum">
              <a:rPr lang="cs-CZ" altLang="cs-CZ"/>
              <a:pPr eaLnBrk="1" hangingPunct="1"/>
              <a:t>19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E4C41A4E-EA39-46BC-99B3-495AFEC301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FEC72555-9E08-4ADA-B566-2939B53E1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E5BB44E9-A1C4-45F8-81DB-0041F256C8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372D1DC-B79A-467A-91BF-CA446297B68A}" type="slidenum">
              <a:rPr lang="cs-CZ" altLang="cs-CZ"/>
              <a:pPr eaLnBrk="1" hangingPunct="1"/>
              <a:t>20</a:t>
            </a:fld>
            <a:endParaRPr lang="cs-CZ" altLang="cs-CZ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F0880E2-F6CC-4176-95B8-AA4E1C70B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5DC719CB-2D1B-454C-B208-D0239C7B9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C84361E5-93FB-4533-87C9-2375C16C6A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4B5194-6313-4764-A3C7-BA4E1A6A5DA2}" type="slidenum">
              <a:rPr lang="cs-CZ" altLang="cs-CZ"/>
              <a:pPr eaLnBrk="1" hangingPunct="1"/>
              <a:t>21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8D9EAE4-2A44-4E0C-B4EF-79BA3450EA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879123F7-BE7A-4091-86A7-4934393AF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6385960C-AABA-40CB-B3D3-EF3793F2C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864C5B-1D90-46D0-8FC0-5EDCDF5158B1}" type="slidenum">
              <a:rPr lang="cs-CZ" altLang="cs-CZ"/>
              <a:pPr eaLnBrk="1" hangingPunct="1"/>
              <a:t>2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6767702-8A45-440E-AE59-DC7D45F1D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004815A-2EFE-4929-AF7F-8929F37FF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385A0E9-39A4-4963-8BCD-8AC93A696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A7D9FA-D082-492B-B39E-D9DE880772BE}" type="slidenum">
              <a:rPr lang="cs-CZ" altLang="cs-CZ"/>
              <a:pPr eaLnBrk="1" hangingPunct="1"/>
              <a:t>22</a:t>
            </a:fld>
            <a:endParaRPr lang="cs-CZ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5A7ADD91-073D-4243-9AD1-6FFDD74F19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0349643-008D-49E8-A875-C357CD9C4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0396DC54-35AB-4CA3-BEE6-2A7E2D7CA8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430CD5-C34C-47BA-970F-4F43F8229133}" type="slidenum">
              <a:rPr lang="cs-CZ" altLang="cs-CZ"/>
              <a:pPr eaLnBrk="1" hangingPunct="1"/>
              <a:t>23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4ABA928A-4EFC-4F87-84EC-D72F3A4705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4BE82090-1E48-46DA-9817-F8A984EAC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B34848AB-963C-426C-AAB5-C077E9AC33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AAF1E81-DF07-4C76-A045-657A45CCEE8E}" type="slidenum">
              <a:rPr lang="cs-CZ" altLang="cs-CZ"/>
              <a:pPr eaLnBrk="1" hangingPunct="1"/>
              <a:t>24</a:t>
            </a:fld>
            <a:endParaRPr lang="cs-CZ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7BAF2BDE-6FCC-4617-B314-3AF6C765F4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53A4291F-78F0-46FC-897D-0022C2FE3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F9B49A2E-2C7B-4034-BE7A-7FDB24885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292687-B126-437F-811B-FB49E00A508B}" type="slidenum">
              <a:rPr lang="cs-CZ" altLang="cs-CZ"/>
              <a:pPr eaLnBrk="1" hangingPunct="1"/>
              <a:t>25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1D3434BC-915C-4A53-B82F-AA1BA9528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E5FAEBB6-D552-4C17-9DF6-C519AAD90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AB74AA92-B52F-44C2-AAC0-948F79FFDA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9C196C-BBFC-4FBA-85CA-7A64C97C78B4}" type="slidenum">
              <a:rPr lang="cs-CZ" altLang="cs-CZ"/>
              <a:pPr eaLnBrk="1" hangingPunct="1"/>
              <a:t>26</a:t>
            </a:fld>
            <a:endParaRPr lang="cs-CZ" altLang="cs-CZ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6CAE6008-9EBC-4ADB-93EA-85218DDFAA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C358D81A-4F22-4076-8C9C-37468DCF1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7D983C7-6B64-4571-B8D4-9E7F2CD1D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3ABD9F-55D2-4AD4-A380-B7CB6090AE19}" type="slidenum">
              <a:rPr lang="cs-CZ" altLang="cs-CZ"/>
              <a:pPr eaLnBrk="1" hangingPunct="1"/>
              <a:t>27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6FBB3033-7C5F-4508-9462-32F9FB174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6749FF75-E423-43B3-9560-836FA8D3D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575C6EA0-AFC7-45BD-8D57-1E7745FCB3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4720CC-D967-42F8-B775-2CCCCAAE576B}" type="slidenum">
              <a:rPr lang="cs-CZ" altLang="cs-CZ"/>
              <a:pPr eaLnBrk="1" hangingPunct="1"/>
              <a:t>28</a:t>
            </a:fld>
            <a:endParaRPr lang="cs-CZ" altLang="cs-CZ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2AD45E80-5AA6-4FCA-9A06-0CB6F0982C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1E2EE7A6-E194-4EFA-9AE8-02DA2B24D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74907B0-1158-49F4-BC22-172C103063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E3C9005-11CC-4FC9-8DB0-2007B43E1987}" type="slidenum">
              <a:rPr lang="cs-CZ" altLang="cs-CZ"/>
              <a:pPr eaLnBrk="1" hangingPunct="1"/>
              <a:t>29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A5C7C0F-9A61-4FDF-B9EB-EDC827BEAB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16223B3-9E16-484A-A908-FA8AD9781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D00A7D23-8CD7-4128-9A4E-FAF18776B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EFD478-D8AA-437F-9064-AA7A8ED41CAE}" type="slidenum">
              <a:rPr lang="cs-CZ" altLang="cs-CZ"/>
              <a:pPr eaLnBrk="1" hangingPunct="1"/>
              <a:t>30</a:t>
            </a:fld>
            <a:endParaRPr lang="cs-CZ" altLang="cs-CZ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C832BF75-1951-44D5-B7A3-12747A371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0692A029-A5DF-4F25-9BBD-E2DD4EC09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7E6C12F7-168C-4957-8665-D23A824349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6F0270-FEC4-41A8-B279-790C03DF0054}" type="slidenum">
              <a:rPr lang="cs-CZ" altLang="cs-CZ"/>
              <a:pPr eaLnBrk="1" hangingPunct="1"/>
              <a:t>31</a:t>
            </a:fld>
            <a:endParaRPr lang="cs-CZ" altLang="cs-CZ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16F06C09-7FC0-40F1-B0E0-6F7DCB7F1F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B2016C1F-9EE9-46B1-B0F7-8755D1D86D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8C98D623-7B70-40DD-8049-F27C9B90E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A7B17A-C22F-4CC9-BF84-F5FDD14E54AD}" type="slidenum">
              <a:rPr lang="cs-CZ" altLang="cs-CZ"/>
              <a:pPr eaLnBrk="1" hangingPunct="1"/>
              <a:t>3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7EE1F27F-5455-4F4E-82FE-7386CDFCDE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EC9E5DC9-7D77-4E04-846E-5A725D0A6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4293B06B-911A-45AE-AE91-1C989A2CD0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17731F-C51D-4571-8A42-E96B8E29B0C4}" type="slidenum">
              <a:rPr lang="cs-CZ" altLang="cs-CZ"/>
              <a:pPr eaLnBrk="1" hangingPunct="1"/>
              <a:t>32</a:t>
            </a:fld>
            <a:endParaRPr lang="cs-CZ" altLang="cs-CZ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596D290F-AB67-4C84-A7C1-F67B037B2B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25DBEC68-C3A7-4060-B168-3A481D1CB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B7DE047-859C-43C8-8F0C-20AC02DE7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F34B9D8-684F-4BFA-B648-998284E23E69}" type="slidenum">
              <a:rPr lang="cs-CZ" altLang="cs-CZ"/>
              <a:pPr eaLnBrk="1" hangingPunct="1"/>
              <a:t>5</a:t>
            </a:fld>
            <a:endParaRPr lang="cs-CZ" altLang="cs-CZ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D051D56-65D3-4BC8-8D14-627A1220C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3CB583D9-153E-435A-BCB7-ADC3AE74A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856BE498-620E-48C2-9D06-39003BB9D7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512176-E31B-47FF-ABEC-3A226EAF96A7}" type="slidenum">
              <a:rPr lang="cs-CZ" altLang="cs-CZ"/>
              <a:pPr eaLnBrk="1" hangingPunct="1"/>
              <a:t>6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42153C05-05E4-46EB-A4CB-D165F97F9A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ABB6BFBB-C5E9-4BEF-8256-F36FCBC781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7DF4C06-F96C-4798-9D30-05F59DF4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A31E50-1256-4BB8-980C-075A2999F4D6}" type="slidenum">
              <a:rPr lang="cs-CZ" altLang="cs-CZ"/>
              <a:pPr eaLnBrk="1" hangingPunct="1"/>
              <a:t>7</a:t>
            </a:fld>
            <a:endParaRPr lang="cs-CZ" altLang="cs-CZ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2220074-B65D-4135-98F6-697AB2470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425DE617-85FA-4ACB-933C-9B2D2C351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A42A0365-9A6B-436D-9E20-47590E919E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ED6B29-2257-4EB6-BE4B-EA7A673B8180}" type="slidenum">
              <a:rPr lang="cs-CZ" altLang="cs-CZ"/>
              <a:pPr eaLnBrk="1" hangingPunct="1"/>
              <a:t>8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519936D3-08BE-4264-8403-D9DDC62E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C56CA03-3A00-4B59-874B-7C5E8C6EE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507285DB-453D-417B-A5DF-60343E51C4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D2A3AB-BE39-48E5-8145-CCCB683EEBAB}" type="slidenum">
              <a:rPr lang="cs-CZ" altLang="cs-CZ"/>
              <a:pPr eaLnBrk="1" hangingPunct="1"/>
              <a:t>9</a:t>
            </a:fld>
            <a:endParaRPr lang="cs-CZ" altLang="cs-CZ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0674A67D-B603-4714-AFF6-C9B6FA783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7DA6369A-A169-456F-B77D-6C2F0E85D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3BC0A4E-5C28-495D-910B-DEF2FC7AA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469F0E8-46BF-4EF5-A40B-281BFF4C6376}" type="slidenum">
              <a:rPr lang="cs-CZ" altLang="cs-CZ"/>
              <a:pPr eaLnBrk="1" hangingPunct="1"/>
              <a:t>10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1918A5D-9A9C-4D5E-9D4F-1D02EF6E31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74E0A981-73B0-476D-AC3F-ABE14149C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F7C015-6A19-4CD0-BE8B-78FEAC0700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A28D96-A783-4B20-8461-6CEC2D85B9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5B6251-2B38-4AFB-8137-E7F81B3BAC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15E32-CD43-4437-9A98-CF0918DBCD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134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DCF57F-1F6F-41D8-ADED-EB2781F44A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7D56B0-3E8F-43C3-9E1D-320BC837B9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E9B79-9AB4-4062-8F4B-CBDED89F30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2A2C3-A891-47A6-AC9D-81E739F309C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231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46A9C6-7FA6-4B5E-81AB-9504282461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87D317-8D59-4C40-98E9-5C2CBC00A1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91D079-9055-4DE4-848A-8DA20426D5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BED63-D82F-4FB9-A2A4-F44BCEADC5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6418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35CA32E-0DF7-453E-A4EE-C37DEDDE0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F5E049E-2593-4C2B-87C2-CA68F06D2A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06443EA-2022-48CC-BA2E-CC01749D1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D73ED0-E09B-4DCC-B6C3-87F81C6FFA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513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746BBD-65A5-4717-B023-65BA3FB60F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83B8EA-AF74-4766-B976-CD577B1442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A23C7D-8643-45AE-8753-439454131D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EA1F1-1F28-4C85-8AB7-EC0341AFB1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557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5EA02-5CE1-4470-9E9A-5D6C17B50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491A29-DF1F-4774-84B5-5E7E5BD0C8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EEAB90-2A69-48EC-B86B-137563A24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B5747-5C6A-4AAE-A68B-7D320AE1BC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884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3F0730-DBBC-4253-83F1-5A3D99C6F8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97D6E3-C8F0-4195-88D9-8609A8530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1376E9-6D9A-4155-9611-4372C2665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CE771-F9D9-42F0-85A6-6508817DC0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663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90E00C-4AD4-4EEB-B1A2-EE9EBDB686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9A1BD-E322-4929-9363-78D370DF1E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C3F600-64AF-41A2-A890-D3D0ED1B5E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A7F97-05B7-4489-A072-C36DBA7D517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238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8981C6-6848-481E-B937-71D28CC04C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B950AB2-9AA7-4060-9A80-4782ADFB8A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68FCBF4-1998-44FE-AC0D-757A1E1CD3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52EA4-DE06-40C6-8999-A3DB310BED4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003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AE364F-F6E3-4C54-9AF9-82D54E040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547E6C-042E-435F-BFE3-8219B181E6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E0CB69-7B99-4FA7-B84C-AB724D9EC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89735-E0B2-4B8D-B7FC-4913EF69D1D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7563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FA2D10-70D1-472C-B912-B43A7772F3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C322DB-E53D-4E1B-9980-B095A7CAC3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E74432-406D-46C4-81C3-74C488AE70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CE63B-2922-46BF-838C-B1CE591574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999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BDA7A6-7B05-4633-91DC-0E977C8B3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D5FC6-F7D1-457F-892F-55431E6118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DD9217-5EC7-4673-9CFE-5A69BED9F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64EC9E-5D4A-4D7C-BB15-39B2EE6E9CC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266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9A43D-2A6F-4D34-B812-5EE6FA2C3C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9E2CA4-97D5-441D-9C92-1357728761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0E8EA9-8FCE-407D-876F-DC98F97A69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89AFF-9DF7-401D-96E6-9097A30B2B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276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6201EB5-7F3E-4097-9FD9-DDD198CFB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4DAC7B7-60C7-4DDE-8459-1576FBF5A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40CF5EF-435C-4373-AA2A-FC4AF3F28A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8CF52A-4352-4088-ADAF-CC9EBF4724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A8B5E3-48BC-4ECF-B34A-103A13CD79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72CE5E6-BC21-4F3F-A488-EC23DB501E6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../media/image7.wmf"/><Relationship Id="rId2" Type="http://schemas.microsoft.com/office/2007/relationships/media" Target="../media/media1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7.m4a"/><Relationship Id="rId7" Type="http://schemas.openxmlformats.org/officeDocument/2006/relationships/image" Target="../media/image11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48B0853-AE7F-49E6-B070-8C816EF554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3068638"/>
            <a:ext cx="7772400" cy="172878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cs-CZ" altLang="cs-CZ" sz="4000"/>
              <a:t>Základy radiochemie</a:t>
            </a:r>
            <a:br>
              <a:rPr lang="cs-CZ" altLang="cs-CZ" sz="4000"/>
            </a:br>
            <a:r>
              <a:rPr lang="cs-CZ" altLang="cs-CZ" sz="4000"/>
              <a:t>(radiobiologie I)</a:t>
            </a:r>
            <a:br>
              <a:rPr lang="cs-CZ" altLang="cs-CZ" sz="4000"/>
            </a:br>
            <a:r>
              <a:rPr lang="cs-CZ" altLang="cs-CZ" sz="2400"/>
              <a:t>Prof. RNDr. V. Mornstein, CSc.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B6AFE0C9-0269-4B27-8300-8566A594A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052513"/>
            <a:ext cx="504031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800"/>
              <a:t>Biofyzikální ústav</a:t>
            </a:r>
          </a:p>
          <a:p>
            <a:pPr algn="ctr"/>
            <a:r>
              <a:rPr lang="cs-CZ" altLang="cs-CZ" sz="2800"/>
              <a:t>Lékařské fakulty </a:t>
            </a:r>
            <a:br>
              <a:rPr lang="cs-CZ" altLang="cs-CZ" sz="2800"/>
            </a:br>
            <a:r>
              <a:rPr lang="cs-CZ" altLang="cs-CZ" sz="2800"/>
              <a:t>Masarykovy university, Brno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EF4B1F4D-C110-49D8-8868-C5C9AD607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3256"/>
            <a:ext cx="889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 dirty="0"/>
              <a:t>Tato přednáška se opírá převážně o monografii E. L. </a:t>
            </a:r>
            <a:r>
              <a:rPr lang="cs-CZ" altLang="cs-CZ" b="1" dirty="0" err="1"/>
              <a:t>Alpen</a:t>
            </a:r>
            <a:r>
              <a:rPr lang="cs-CZ" altLang="cs-CZ" b="1" dirty="0"/>
              <a:t>: </a:t>
            </a:r>
          </a:p>
          <a:p>
            <a:pPr algn="ctr" eaLnBrk="1" hangingPunct="1"/>
            <a:r>
              <a:rPr lang="cs-CZ" altLang="cs-CZ" b="1" dirty="0" err="1"/>
              <a:t>Radiation</a:t>
            </a:r>
            <a:r>
              <a:rPr lang="cs-CZ" altLang="cs-CZ" b="1" dirty="0"/>
              <a:t> </a:t>
            </a:r>
            <a:r>
              <a:rPr lang="cs-CZ" altLang="cs-CZ" b="1" dirty="0" err="1"/>
              <a:t>Biophysics</a:t>
            </a:r>
            <a:r>
              <a:rPr lang="cs-CZ" altLang="cs-CZ" b="1" dirty="0"/>
              <a:t> (1998), novější </a:t>
            </a:r>
            <a:r>
              <a:rPr lang="cs-CZ" altLang="cs-CZ" b="1" dirty="0" err="1"/>
              <a:t>radibiologickou</a:t>
            </a:r>
            <a:r>
              <a:rPr lang="cs-CZ" altLang="cs-CZ" b="1" dirty="0"/>
              <a:t> literaturu a internetové materiály.</a:t>
            </a:r>
          </a:p>
        </p:txBody>
      </p:sp>
      <p:pic>
        <p:nvPicPr>
          <p:cNvPr id="5125" name="Picture 6" descr="http://www.radiochemistry.org/courses/images/courses_img02.jpg">
            <a:extLst>
              <a:ext uri="{FF2B5EF4-FFF2-40B4-BE49-F238E27FC236}">
                <a16:creationId xmlns:a16="http://schemas.microsoft.com/office/drawing/2014/main" id="{18A84136-639E-47DF-A8FF-4085AF815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16668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5DB6B4-E850-4635-90E5-E203688F8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48680"/>
            <a:ext cx="612682" cy="612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10A898DD-2C47-4DE0-9261-A8268BDF4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Oxidace iontů železnatých (Fe</a:t>
            </a:r>
            <a:r>
              <a:rPr lang="cs-CZ" altLang="cs-CZ" sz="2400" baseline="30000"/>
              <a:t>2+</a:t>
            </a:r>
            <a:r>
              <a:rPr lang="cs-CZ" altLang="cs-CZ" sz="2400"/>
              <a:t>) na železité (Fe</a:t>
            </a:r>
            <a:r>
              <a:rPr lang="cs-CZ" altLang="cs-CZ" sz="2400" baseline="30000"/>
              <a:t>3+</a:t>
            </a:r>
            <a:r>
              <a:rPr lang="cs-CZ" altLang="cs-CZ" sz="2400"/>
              <a:t>). Využití pro dosimetrické účely je omezené (což platí i pro jiné chemické dozimetry), protože hodnota G silně závisí na LET. Jde však o cenný model interakce volných radikálů s jejich lapači. Jde o následující systém reakcí: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H</a:t>
            </a:r>
            <a:r>
              <a:rPr lang="cs-CZ" altLang="cs-CZ" sz="2400">
                <a:cs typeface="Arial" panose="020B0604020202020204" pitchFamily="34" charset="0"/>
              </a:rPr>
              <a:t>∙ + 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 → HO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∙				2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HO</a:t>
            </a:r>
            <a:r>
              <a:rPr lang="cs-CZ" altLang="cs-CZ" sz="2400" baseline="-25000"/>
              <a:t>2</a:t>
            </a:r>
            <a:r>
              <a:rPr lang="cs-CZ" altLang="cs-CZ" sz="2400">
                <a:cs typeface="Arial" panose="020B0604020202020204" pitchFamily="34" charset="0"/>
              </a:rPr>
              <a:t>∙ + Fe</a:t>
            </a:r>
            <a:r>
              <a:rPr lang="cs-CZ" altLang="cs-CZ" sz="2400" baseline="30000">
                <a:cs typeface="Arial" panose="020B0604020202020204" pitchFamily="34" charset="0"/>
              </a:rPr>
              <a:t>2+</a:t>
            </a:r>
            <a:r>
              <a:rPr lang="cs-CZ" altLang="cs-CZ" sz="2400">
                <a:cs typeface="Arial" panose="020B0604020202020204" pitchFamily="34" charset="0"/>
              </a:rPr>
              <a:t> → HO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 baseline="30000">
                <a:cs typeface="Arial" panose="020B0604020202020204" pitchFamily="34" charset="0"/>
              </a:rPr>
              <a:t>-</a:t>
            </a:r>
            <a:r>
              <a:rPr lang="cs-CZ" altLang="cs-CZ" sz="2400">
                <a:cs typeface="Arial" panose="020B0604020202020204" pitchFamily="34" charset="0"/>
              </a:rPr>
              <a:t> + Fe</a:t>
            </a:r>
            <a:r>
              <a:rPr lang="cs-CZ" altLang="cs-CZ" sz="2400" baseline="30000">
                <a:cs typeface="Arial" panose="020B0604020202020204" pitchFamily="34" charset="0"/>
              </a:rPr>
              <a:t>3+		</a:t>
            </a:r>
            <a:r>
              <a:rPr lang="cs-CZ" altLang="cs-CZ" sz="2400">
                <a:cs typeface="Arial" panose="020B0604020202020204" pitchFamily="34" charset="0"/>
              </a:rPr>
              <a:t>3</a:t>
            </a:r>
            <a:endParaRPr lang="cs-CZ" altLang="cs-CZ" sz="2400" baseline="300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HO</a:t>
            </a:r>
            <a:r>
              <a:rPr lang="cs-CZ" altLang="cs-CZ" sz="2400" baseline="-25000"/>
              <a:t>2</a:t>
            </a:r>
            <a:r>
              <a:rPr lang="cs-CZ" altLang="cs-CZ" sz="2400" baseline="30000"/>
              <a:t>-</a:t>
            </a:r>
            <a:r>
              <a:rPr lang="cs-CZ" altLang="cs-CZ" sz="2400">
                <a:cs typeface="Arial" panose="020B0604020202020204" pitchFamily="34" charset="0"/>
              </a:rPr>
              <a:t> + H</a:t>
            </a:r>
            <a:r>
              <a:rPr lang="cs-CZ" altLang="cs-CZ" sz="2400" baseline="30000">
                <a:cs typeface="Arial" panose="020B0604020202020204" pitchFamily="34" charset="0"/>
              </a:rPr>
              <a:t>+</a:t>
            </a:r>
            <a:r>
              <a:rPr lang="cs-CZ" altLang="cs-CZ" sz="2400">
                <a:cs typeface="Arial" panose="020B0604020202020204" pitchFamily="34" charset="0"/>
              </a:rPr>
              <a:t> → H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			4</a:t>
            </a:r>
            <a:endParaRPr lang="cs-CZ" altLang="cs-CZ" sz="2400" baseline="-250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OH</a:t>
            </a:r>
            <a:r>
              <a:rPr lang="cs-CZ" altLang="cs-CZ" sz="2400">
                <a:cs typeface="Arial" panose="020B0604020202020204" pitchFamily="34" charset="0"/>
              </a:rPr>
              <a:t>∙ + Fe</a:t>
            </a:r>
            <a:r>
              <a:rPr lang="cs-CZ" altLang="cs-CZ" sz="2400" baseline="30000">
                <a:cs typeface="Arial" panose="020B0604020202020204" pitchFamily="34" charset="0"/>
              </a:rPr>
              <a:t>2+</a:t>
            </a:r>
            <a:r>
              <a:rPr lang="cs-CZ" altLang="cs-CZ" sz="2400">
                <a:cs typeface="Arial" panose="020B0604020202020204" pitchFamily="34" charset="0"/>
              </a:rPr>
              <a:t> → OH</a:t>
            </a:r>
            <a:r>
              <a:rPr lang="cs-CZ" altLang="cs-CZ" sz="2400" baseline="30000">
                <a:cs typeface="Arial" panose="020B0604020202020204" pitchFamily="34" charset="0"/>
              </a:rPr>
              <a:t>-</a:t>
            </a:r>
            <a:r>
              <a:rPr lang="cs-CZ" altLang="cs-CZ" sz="2400">
                <a:cs typeface="Arial" panose="020B0604020202020204" pitchFamily="34" charset="0"/>
              </a:rPr>
              <a:t> + Fe</a:t>
            </a:r>
            <a:r>
              <a:rPr lang="cs-CZ" altLang="cs-CZ" sz="2400" baseline="30000">
                <a:cs typeface="Arial" panose="020B0604020202020204" pitchFamily="34" charset="0"/>
              </a:rPr>
              <a:t>3+</a:t>
            </a:r>
            <a:r>
              <a:rPr lang="cs-CZ" altLang="cs-CZ" sz="2400">
                <a:cs typeface="Arial" panose="020B0604020202020204" pitchFamily="34" charset="0"/>
              </a:rPr>
              <a:t>		5</a:t>
            </a:r>
            <a:endParaRPr lang="cs-CZ" altLang="cs-CZ" sz="2400" baseline="300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H</a:t>
            </a:r>
            <a:r>
              <a:rPr lang="cs-CZ" altLang="cs-CZ" sz="2400" baseline="-25000"/>
              <a:t>2</a:t>
            </a:r>
            <a:r>
              <a:rPr lang="cs-CZ" altLang="cs-CZ" sz="2400"/>
              <a:t>O</a:t>
            </a:r>
            <a:r>
              <a:rPr lang="cs-CZ" altLang="cs-CZ" sz="2400" baseline="-25000"/>
              <a:t>2</a:t>
            </a:r>
            <a:r>
              <a:rPr lang="cs-CZ" altLang="cs-CZ" sz="2400">
                <a:cs typeface="Arial" panose="020B0604020202020204" pitchFamily="34" charset="0"/>
              </a:rPr>
              <a:t> + Fe</a:t>
            </a:r>
            <a:r>
              <a:rPr lang="cs-CZ" altLang="cs-CZ" sz="2400" baseline="30000">
                <a:cs typeface="Arial" panose="020B0604020202020204" pitchFamily="34" charset="0"/>
              </a:rPr>
              <a:t>2+</a:t>
            </a:r>
            <a:r>
              <a:rPr lang="cs-CZ" altLang="cs-CZ" sz="2400">
                <a:cs typeface="Arial" panose="020B0604020202020204" pitchFamily="34" charset="0"/>
              </a:rPr>
              <a:t> → OH</a:t>
            </a:r>
            <a:r>
              <a:rPr lang="cs-CZ" altLang="cs-CZ" sz="2400" baseline="30000">
                <a:cs typeface="Arial" panose="020B0604020202020204" pitchFamily="34" charset="0"/>
              </a:rPr>
              <a:t>-</a:t>
            </a:r>
            <a:r>
              <a:rPr lang="cs-CZ" altLang="cs-CZ" sz="2400">
                <a:cs typeface="Arial" panose="020B0604020202020204" pitchFamily="34" charset="0"/>
              </a:rPr>
              <a:t> + Fe</a:t>
            </a:r>
            <a:r>
              <a:rPr lang="cs-CZ" altLang="cs-CZ" sz="2400" baseline="30000">
                <a:cs typeface="Arial" panose="020B0604020202020204" pitchFamily="34" charset="0"/>
              </a:rPr>
              <a:t>3+</a:t>
            </a:r>
            <a:r>
              <a:rPr lang="cs-CZ" altLang="cs-CZ" sz="2400">
                <a:cs typeface="Arial" panose="020B0604020202020204" pitchFamily="34" charset="0"/>
              </a:rPr>
              <a:t> +OH∙	6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chemeClr val="accent2"/>
                </a:solidFill>
              </a:rPr>
              <a:t>H</a:t>
            </a:r>
            <a:r>
              <a:rPr lang="cs-CZ" altLang="cs-CZ" sz="2400">
                <a:solidFill>
                  <a:schemeClr val="accent2"/>
                </a:solidFill>
                <a:cs typeface="Arial" panose="020B0604020202020204" pitchFamily="34" charset="0"/>
              </a:rPr>
              <a:t>∙ + H</a:t>
            </a:r>
            <a:r>
              <a:rPr lang="cs-CZ" altLang="cs-CZ" sz="2400" baseline="-2500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cs-CZ" altLang="cs-CZ" sz="2400">
                <a:solidFill>
                  <a:schemeClr val="accent2"/>
                </a:solidFill>
                <a:cs typeface="Arial" panose="020B0604020202020204" pitchFamily="34" charset="0"/>
              </a:rPr>
              <a:t>O → OH∙ + H</a:t>
            </a:r>
            <a:r>
              <a:rPr lang="cs-CZ" altLang="cs-CZ" sz="2400" baseline="-2500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cs-CZ" altLang="cs-CZ" sz="2400">
                <a:solidFill>
                  <a:schemeClr val="accent2"/>
                </a:solidFill>
                <a:cs typeface="Arial" panose="020B0604020202020204" pitchFamily="34" charset="0"/>
              </a:rPr>
              <a:t>			7</a:t>
            </a:r>
            <a:endParaRPr lang="cs-CZ" altLang="cs-CZ" sz="2400" baseline="-2500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6531C071-5CB8-4A33-85BD-B5AB365F3825}"/>
              </a:ext>
            </a:extLst>
          </p:cNvPr>
          <p:cNvSpPr/>
          <p:nvPr/>
        </p:nvSpPr>
        <p:spPr>
          <a:xfrm>
            <a:off x="3492500" y="4437063"/>
            <a:ext cx="935038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AC7F97BC-3561-4F7A-84DB-ABEE58DF5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Frickeův dozimetr jako model radiochemické reakce</a:t>
            </a:r>
          </a:p>
        </p:txBody>
      </p:sp>
      <p:cxnSp>
        <p:nvCxnSpPr>
          <p:cNvPr id="5" name="Pravoúhlá spojovací čára 4">
            <a:extLst>
              <a:ext uri="{FF2B5EF4-FFF2-40B4-BE49-F238E27FC236}">
                <a16:creationId xmlns:a16="http://schemas.microsoft.com/office/drawing/2014/main" id="{48BD53FB-32D5-4DDF-9486-7B6D500E2F96}"/>
              </a:ext>
            </a:extLst>
          </p:cNvPr>
          <p:cNvCxnSpPr/>
          <p:nvPr/>
        </p:nvCxnSpPr>
        <p:spPr>
          <a:xfrm rot="10800000" flipV="1">
            <a:off x="1116013" y="4076700"/>
            <a:ext cx="2087562" cy="431800"/>
          </a:xfrm>
          <a:prstGeom prst="bentConnector3">
            <a:avLst>
              <a:gd name="adj1" fmla="val 50000"/>
            </a:avLst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oúhlá spojovací čára 17">
            <a:extLst>
              <a:ext uri="{FF2B5EF4-FFF2-40B4-BE49-F238E27FC236}">
                <a16:creationId xmlns:a16="http://schemas.microsoft.com/office/drawing/2014/main" id="{6BD803D9-05DD-43DF-B2AC-71F6711B522D}"/>
              </a:ext>
            </a:extLst>
          </p:cNvPr>
          <p:cNvCxnSpPr/>
          <p:nvPr/>
        </p:nvCxnSpPr>
        <p:spPr>
          <a:xfrm rot="10800000">
            <a:off x="971550" y="4868863"/>
            <a:ext cx="3960813" cy="431800"/>
          </a:xfrm>
          <a:prstGeom prst="bentConnector3">
            <a:avLst>
              <a:gd name="adj1" fmla="val 50000"/>
            </a:avLst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a 22">
            <a:extLst>
              <a:ext uri="{FF2B5EF4-FFF2-40B4-BE49-F238E27FC236}">
                <a16:creationId xmlns:a16="http://schemas.microsoft.com/office/drawing/2014/main" id="{8B633BC2-719B-467F-AADC-DC8402229804}"/>
              </a:ext>
            </a:extLst>
          </p:cNvPr>
          <p:cNvSpPr/>
          <p:nvPr/>
        </p:nvSpPr>
        <p:spPr>
          <a:xfrm>
            <a:off x="3708400" y="3716338"/>
            <a:ext cx="935038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B130FDAF-D44B-43EB-9F47-7E3698D95698}"/>
              </a:ext>
            </a:extLst>
          </p:cNvPr>
          <p:cNvSpPr/>
          <p:nvPr/>
        </p:nvSpPr>
        <p:spPr>
          <a:xfrm>
            <a:off x="3563938" y="4941888"/>
            <a:ext cx="936625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26" name="Pravoúhlá spojovací čára 25">
            <a:extLst>
              <a:ext uri="{FF2B5EF4-FFF2-40B4-BE49-F238E27FC236}">
                <a16:creationId xmlns:a16="http://schemas.microsoft.com/office/drawing/2014/main" id="{B17F16D0-E091-4164-9927-0ECCD91CAF8A}"/>
              </a:ext>
            </a:extLst>
          </p:cNvPr>
          <p:cNvCxnSpPr/>
          <p:nvPr/>
        </p:nvCxnSpPr>
        <p:spPr>
          <a:xfrm rot="10800000" flipV="1">
            <a:off x="1042988" y="3716338"/>
            <a:ext cx="1441450" cy="360362"/>
          </a:xfrm>
          <a:prstGeom prst="bentConnector3">
            <a:avLst>
              <a:gd name="adj1" fmla="val 50000"/>
            </a:avLst>
          </a:prstGeom>
          <a:ln w="222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5242FD-05FB-46ED-8BC9-27B393A4C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3600" y="274638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48932B-70FC-4C60-9838-167500968A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3600" y="7819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01A9BDA-4B99-459B-8046-92858450D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Frickeův dozimetr jako model radiochemické reakce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743ABDF-7A36-46EC-8A69-657015CDB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92442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Reakce (7) nastává jen za absence kyslíku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Prostudování těchto reakcí vede k závěru, že za přítomnosti kyslíku a v </a:t>
            </a:r>
            <a:r>
              <a:rPr lang="cs-CZ" altLang="cs-CZ" sz="2400" i="1"/>
              <a:t>kyselém prostředí </a:t>
            </a:r>
            <a:r>
              <a:rPr lang="cs-CZ" altLang="cs-CZ" sz="2400"/>
              <a:t>každý vodíkový radikál způsobí oxidaci </a:t>
            </a:r>
            <a:r>
              <a:rPr lang="cs-CZ" altLang="cs-CZ" sz="2400" b="1"/>
              <a:t>tří železnatých iontů</a:t>
            </a:r>
            <a:r>
              <a:rPr lang="cs-CZ" altLang="cs-CZ" sz="2400"/>
              <a:t>.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/>
              <a:t>V reakci (2) vzniká superoxidový radikál HO</a:t>
            </a:r>
            <a:r>
              <a:rPr lang="cs-CZ" altLang="cs-CZ" sz="2000" baseline="-25000"/>
              <a:t>2</a:t>
            </a:r>
            <a:r>
              <a:rPr lang="cs-CZ" altLang="cs-CZ" sz="2000">
                <a:cs typeface="Arial" panose="020B0604020202020204" pitchFamily="34" charset="0"/>
              </a:rPr>
              <a:t>∙, který následně oxiduje </a:t>
            </a:r>
            <a:r>
              <a:rPr lang="cs-CZ" altLang="cs-CZ" sz="2000" b="1">
                <a:cs typeface="Arial" panose="020B0604020202020204" pitchFamily="34" charset="0"/>
              </a:rPr>
              <a:t>první</a:t>
            </a:r>
            <a:r>
              <a:rPr lang="cs-CZ" altLang="cs-CZ" sz="2000">
                <a:cs typeface="Arial" panose="020B0604020202020204" pitchFamily="34" charset="0"/>
              </a:rPr>
              <a:t> železnatý iont.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Ze superoxidového aniontu a vodíkového iontu vzniká peroxid vodíku, který pak oxiduje </a:t>
            </a:r>
            <a:r>
              <a:rPr lang="cs-CZ" altLang="cs-CZ" sz="2000" b="1">
                <a:cs typeface="Arial" panose="020B0604020202020204" pitchFamily="34" charset="0"/>
              </a:rPr>
              <a:t>druhý</a:t>
            </a:r>
            <a:r>
              <a:rPr lang="cs-CZ" altLang="cs-CZ" sz="2000">
                <a:cs typeface="Arial" panose="020B0604020202020204" pitchFamily="34" charset="0"/>
              </a:rPr>
              <a:t> iont Fe</a:t>
            </a:r>
            <a:r>
              <a:rPr lang="cs-CZ" altLang="cs-CZ" sz="2000" baseline="30000">
                <a:cs typeface="Arial" panose="020B0604020202020204" pitchFamily="34" charset="0"/>
              </a:rPr>
              <a:t>2+</a:t>
            </a:r>
            <a:r>
              <a:rPr lang="cs-CZ" altLang="cs-CZ" sz="2000">
                <a:cs typeface="Arial" panose="020B0604020202020204" pitchFamily="34" charset="0"/>
              </a:rPr>
              <a:t>.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V této reakci (6) vzniklý hydroxylový radikál pak oxiduje </a:t>
            </a:r>
            <a:r>
              <a:rPr lang="cs-CZ" altLang="cs-CZ" sz="2000" b="1">
                <a:cs typeface="Arial" panose="020B0604020202020204" pitchFamily="34" charset="0"/>
              </a:rPr>
              <a:t>třetí </a:t>
            </a:r>
            <a:r>
              <a:rPr lang="cs-CZ" altLang="cs-CZ" sz="2000">
                <a:cs typeface="Arial" panose="020B0604020202020204" pitchFamily="34" charset="0"/>
              </a:rPr>
              <a:t>iont Fe</a:t>
            </a:r>
            <a:r>
              <a:rPr lang="cs-CZ" altLang="cs-CZ" sz="2000" baseline="30000">
                <a:cs typeface="Arial" panose="020B0604020202020204" pitchFamily="34" charset="0"/>
              </a:rPr>
              <a:t>2+</a:t>
            </a:r>
            <a:r>
              <a:rPr lang="cs-CZ" altLang="cs-CZ" sz="2000">
                <a:cs typeface="Arial" panose="020B0604020202020204" pitchFamily="34" charset="0"/>
              </a:rPr>
              <a:t> (5).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cs typeface="Arial" panose="020B0604020202020204" pitchFamily="34" charset="0"/>
              </a:rPr>
              <a:t>Je dále zjevné, že jiným způsobem (</a:t>
            </a:r>
            <a:r>
              <a:rPr lang="cs-CZ" altLang="cs-CZ" sz="2400" i="1">
                <a:cs typeface="Arial" panose="020B0604020202020204" pitchFamily="34" charset="0"/>
              </a:rPr>
              <a:t>radiolyticky</a:t>
            </a:r>
            <a:r>
              <a:rPr lang="cs-CZ" altLang="cs-CZ" sz="2400">
                <a:cs typeface="Arial" panose="020B0604020202020204" pitchFamily="34" charset="0"/>
              </a:rPr>
              <a:t>) vzniklý H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 sám poskytuje </a:t>
            </a:r>
            <a:r>
              <a:rPr lang="cs-CZ" altLang="cs-CZ" sz="2400" b="1">
                <a:cs typeface="Arial" panose="020B0604020202020204" pitchFamily="34" charset="0"/>
              </a:rPr>
              <a:t>2 ionty</a:t>
            </a:r>
            <a:r>
              <a:rPr lang="cs-CZ" altLang="cs-CZ" sz="2400">
                <a:cs typeface="Arial" panose="020B0604020202020204" pitchFamily="34" charset="0"/>
              </a:rPr>
              <a:t> Fe</a:t>
            </a:r>
            <a:r>
              <a:rPr lang="cs-CZ" altLang="cs-CZ" sz="2400" baseline="30000">
                <a:cs typeface="Arial" panose="020B0604020202020204" pitchFamily="34" charset="0"/>
              </a:rPr>
              <a:t>3+</a:t>
            </a:r>
            <a:r>
              <a:rPr lang="cs-CZ" altLang="cs-CZ" sz="2400">
                <a:cs typeface="Arial" panose="020B0604020202020204" pitchFamily="34" charset="0"/>
              </a:rPr>
              <a:t> (reakce 5,6). </a:t>
            </a:r>
            <a:r>
              <a:rPr lang="cs-CZ" altLang="cs-CZ" sz="2400" i="1">
                <a:cs typeface="Arial" panose="020B0604020202020204" pitchFamily="34" charset="0"/>
              </a:rPr>
              <a:t>Radiolyticky</a:t>
            </a:r>
            <a:r>
              <a:rPr lang="cs-CZ" altLang="cs-CZ" sz="2400">
                <a:cs typeface="Arial" panose="020B0604020202020204" pitchFamily="34" charset="0"/>
              </a:rPr>
              <a:t> vzniklý radikál OH∙ (</a:t>
            </a:r>
            <a:r>
              <a:rPr lang="cs-CZ" altLang="cs-CZ" sz="2400" i="1">
                <a:cs typeface="Arial" panose="020B0604020202020204" pitchFamily="34" charset="0"/>
              </a:rPr>
              <a:t>reakce (1), která není v předchozím přehledu reakcí uvedena</a:t>
            </a:r>
            <a:r>
              <a:rPr lang="cs-CZ" altLang="cs-CZ" sz="2400">
                <a:cs typeface="Arial" panose="020B0604020202020204" pitchFamily="34" charset="0"/>
              </a:rPr>
              <a:t>) stvoří v reakci (5) </a:t>
            </a:r>
            <a:r>
              <a:rPr lang="cs-CZ" altLang="cs-CZ" sz="2400" b="1">
                <a:cs typeface="Arial" panose="020B0604020202020204" pitchFamily="34" charset="0"/>
              </a:rPr>
              <a:t>další iont</a:t>
            </a:r>
            <a:r>
              <a:rPr lang="cs-CZ" altLang="cs-CZ" sz="2400">
                <a:cs typeface="Arial" panose="020B0604020202020204" pitchFamily="34" charset="0"/>
              </a:rPr>
              <a:t> Fe</a:t>
            </a:r>
            <a:r>
              <a:rPr lang="cs-CZ" altLang="cs-CZ" sz="2400" baseline="30000">
                <a:cs typeface="Arial" panose="020B0604020202020204" pitchFamily="34" charset="0"/>
              </a:rPr>
              <a:t>3+</a:t>
            </a:r>
            <a:r>
              <a:rPr lang="cs-CZ" altLang="cs-CZ" sz="2400"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6BB4A5-BE0F-4F46-AE12-FCE2FC307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4397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263BB80A-6278-4F06-8A2A-42A76ED8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Frickeův dozimetr jako model radiochemické reakce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039C9640-0D82-4248-A2A0-D2A584C9C4E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cs typeface="Arial" panose="020B0604020202020204" pitchFamily="34" charset="0"/>
              </a:rPr>
              <a:t>Pro celkový výtěžek Fe</a:t>
            </a:r>
            <a:r>
              <a:rPr lang="cs-CZ" altLang="cs-CZ" baseline="30000">
                <a:cs typeface="Arial" panose="020B0604020202020204" pitchFamily="34" charset="0"/>
              </a:rPr>
              <a:t>3+</a:t>
            </a:r>
            <a:r>
              <a:rPr lang="cs-CZ" altLang="cs-CZ">
                <a:cs typeface="Arial" panose="020B0604020202020204" pitchFamily="34" charset="0"/>
              </a:rPr>
              <a:t> pak můžeme napsat: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>
                <a:cs typeface="Arial" panose="020B0604020202020204" pitchFamily="34" charset="0"/>
              </a:rPr>
              <a:t>G(Fe</a:t>
            </a:r>
            <a:r>
              <a:rPr lang="cs-CZ" altLang="cs-CZ" baseline="30000">
                <a:cs typeface="Arial" panose="020B0604020202020204" pitchFamily="34" charset="0"/>
              </a:rPr>
              <a:t>3+</a:t>
            </a:r>
            <a:r>
              <a:rPr lang="cs-CZ" altLang="cs-CZ">
                <a:cs typeface="Arial" panose="020B0604020202020204" pitchFamily="34" charset="0"/>
              </a:rPr>
              <a:t>) = 2G(H</a:t>
            </a:r>
            <a:r>
              <a:rPr lang="cs-CZ" altLang="cs-CZ" baseline="-25000">
                <a:cs typeface="Arial" panose="020B0604020202020204" pitchFamily="34" charset="0"/>
              </a:rPr>
              <a:t>2</a:t>
            </a:r>
            <a:r>
              <a:rPr lang="cs-CZ" altLang="cs-CZ">
                <a:cs typeface="Arial" panose="020B0604020202020204" pitchFamily="34" charset="0"/>
              </a:rPr>
              <a:t>O</a:t>
            </a:r>
            <a:r>
              <a:rPr lang="cs-CZ" altLang="cs-CZ" baseline="-25000">
                <a:cs typeface="Arial" panose="020B0604020202020204" pitchFamily="34" charset="0"/>
              </a:rPr>
              <a:t>2</a:t>
            </a:r>
            <a:r>
              <a:rPr lang="cs-CZ" altLang="cs-CZ">
                <a:cs typeface="Arial" panose="020B0604020202020204" pitchFamily="34" charset="0"/>
              </a:rPr>
              <a:t>) + 3G(H∙) + G(OH∙)</a:t>
            </a:r>
          </a:p>
          <a:p>
            <a:pPr eaLnBrk="1" hangingPunct="1">
              <a:lnSpc>
                <a:spcPct val="80000"/>
              </a:lnSpc>
            </a:pPr>
            <a:endParaRPr lang="cs-CZ" altLang="cs-CZ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cs typeface="Arial" panose="020B0604020202020204" pitchFamily="34" charset="0"/>
              </a:rPr>
              <a:t>Za nepřístupu kyslíku analogicky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>
                <a:cs typeface="Arial" panose="020B0604020202020204" pitchFamily="34" charset="0"/>
              </a:rPr>
              <a:t>G(Fe</a:t>
            </a:r>
            <a:r>
              <a:rPr lang="cs-CZ" altLang="cs-CZ" baseline="30000">
                <a:cs typeface="Arial" panose="020B0604020202020204" pitchFamily="34" charset="0"/>
              </a:rPr>
              <a:t>3+</a:t>
            </a:r>
            <a:r>
              <a:rPr lang="cs-CZ" altLang="cs-CZ">
                <a:cs typeface="Arial" panose="020B0604020202020204" pitchFamily="34" charset="0"/>
              </a:rPr>
              <a:t>) = 2G(H</a:t>
            </a:r>
            <a:r>
              <a:rPr lang="cs-CZ" altLang="cs-CZ" baseline="-25000">
                <a:cs typeface="Arial" panose="020B0604020202020204" pitchFamily="34" charset="0"/>
              </a:rPr>
              <a:t>2</a:t>
            </a:r>
            <a:r>
              <a:rPr lang="cs-CZ" altLang="cs-CZ">
                <a:cs typeface="Arial" panose="020B0604020202020204" pitchFamily="34" charset="0"/>
              </a:rPr>
              <a:t>O</a:t>
            </a:r>
            <a:r>
              <a:rPr lang="cs-CZ" altLang="cs-CZ" baseline="-25000">
                <a:cs typeface="Arial" panose="020B0604020202020204" pitchFamily="34" charset="0"/>
              </a:rPr>
              <a:t>2</a:t>
            </a:r>
            <a:r>
              <a:rPr lang="cs-CZ" altLang="cs-CZ">
                <a:cs typeface="Arial" panose="020B0604020202020204" pitchFamily="34" charset="0"/>
              </a:rPr>
              <a:t>) + G(H∙) + G(OH∙)</a:t>
            </a:r>
          </a:p>
          <a:p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1531E9-7B95-4C39-8343-405E728B8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838" y="1011238"/>
            <a:ext cx="588962" cy="588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28C7E19-EECE-407C-ADD7-9B38FCA0B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Frickeův dozimetr jako model radiochemické reakce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51A2554-BC43-400C-A225-D3D17F927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Pro </a:t>
            </a:r>
            <a:r>
              <a:rPr lang="cs-CZ" altLang="cs-CZ" sz="2400">
                <a:latin typeface="Symbol" panose="05050102010706020507" pitchFamily="18" charset="2"/>
              </a:rPr>
              <a:t>g</a:t>
            </a:r>
            <a:r>
              <a:rPr lang="cs-CZ" altLang="cs-CZ" sz="2400"/>
              <a:t>-záření Co-60 o nízkém LET jsou platné hodnoty: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G(H</a:t>
            </a:r>
            <a:r>
              <a:rPr lang="cs-CZ" altLang="cs-CZ" sz="2000" baseline="-25000">
                <a:cs typeface="Arial" panose="020B0604020202020204" pitchFamily="34" charset="0"/>
              </a:rPr>
              <a:t>2</a:t>
            </a:r>
            <a:r>
              <a:rPr lang="cs-CZ" altLang="cs-CZ" sz="2000">
                <a:cs typeface="Arial" panose="020B0604020202020204" pitchFamily="34" charset="0"/>
              </a:rPr>
              <a:t>O</a:t>
            </a:r>
            <a:r>
              <a:rPr lang="cs-CZ" altLang="cs-CZ" sz="2000" baseline="-25000">
                <a:cs typeface="Arial" panose="020B0604020202020204" pitchFamily="34" charset="0"/>
              </a:rPr>
              <a:t>2</a:t>
            </a:r>
            <a:r>
              <a:rPr lang="cs-CZ" altLang="cs-CZ" sz="2000">
                <a:cs typeface="Arial" panose="020B0604020202020204" pitchFamily="34" charset="0"/>
              </a:rPr>
              <a:t>) = 0,75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G(H) = 3,65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G(OH) = 3,15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Takže s ohledem na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G(Fe</a:t>
            </a:r>
            <a:r>
              <a:rPr lang="cs-CZ" altLang="cs-CZ" sz="2400" baseline="30000">
                <a:cs typeface="Arial" panose="020B0604020202020204" pitchFamily="34" charset="0"/>
              </a:rPr>
              <a:t>3+</a:t>
            </a:r>
            <a:r>
              <a:rPr lang="cs-CZ" altLang="cs-CZ" sz="2400">
                <a:cs typeface="Arial" panose="020B0604020202020204" pitchFamily="34" charset="0"/>
              </a:rPr>
              <a:t>) = 2G(H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) + 3G(H∙) + G(OH∙),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je G(Fe</a:t>
            </a:r>
            <a:r>
              <a:rPr lang="cs-CZ" altLang="cs-CZ" sz="2400" baseline="30000">
                <a:cs typeface="Arial" panose="020B0604020202020204" pitchFamily="34" charset="0"/>
              </a:rPr>
              <a:t>3+</a:t>
            </a:r>
            <a:r>
              <a:rPr lang="cs-CZ" altLang="cs-CZ" sz="2400">
                <a:cs typeface="Arial" panose="020B0604020202020204" pitchFamily="34" charset="0"/>
              </a:rPr>
              <a:t>) rovno 15,6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 za nepřítomnosti kyslíku analogicky 8,30. Tyto hodnoty jsou ovšem nižší než jejich teoretický odhad, protože část energie záření nevyvolá změny lapače radikálů (železnatých iontů nebo jiných redukujících molekul).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Za předpokladu spotřeby 17 eV na vytvoření jednoho páru H∙ a OH∙ by hodnota G měla vyjít pro Fe</a:t>
            </a:r>
            <a:r>
              <a:rPr lang="cs-CZ" altLang="cs-CZ" sz="2400" baseline="30000">
                <a:cs typeface="Arial" panose="020B0604020202020204" pitchFamily="34" charset="0"/>
              </a:rPr>
              <a:t>3+</a:t>
            </a:r>
            <a:r>
              <a:rPr lang="cs-CZ" altLang="cs-CZ" sz="2400">
                <a:cs typeface="Arial" panose="020B0604020202020204" pitchFamily="34" charset="0"/>
              </a:rPr>
              <a:t> 23,53. </a:t>
            </a:r>
            <a:endParaRPr lang="cs-CZ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CA6F3E-B1A7-4357-81A4-B00630041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0948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39B6F55F-31E9-45AD-B9FE-628AFA58A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Přímý a nepřímý účinek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8728A42E-E932-4BDE-81E1-EAB0480F1D2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8569325" cy="1612900"/>
          </a:xfrm>
          <a:solidFill>
            <a:schemeClr val="accent1"/>
          </a:solidFill>
        </p:spPr>
        <p:txBody>
          <a:bodyPr/>
          <a:lstStyle/>
          <a:p>
            <a:pPr marL="4763" indent="22225" eaLnBrk="1" hangingPunct="1">
              <a:buFontTx/>
              <a:buNone/>
            </a:pPr>
            <a:r>
              <a:rPr lang="cs-CZ" altLang="cs-CZ" sz="2400" b="1"/>
              <a:t>Přímý účinek:</a:t>
            </a:r>
            <a:r>
              <a:rPr lang="cs-CZ" altLang="cs-CZ" sz="2400"/>
              <a:t> místo molekul vody jsou zasahovány přímo biologicky významné molekuly, zejména DNA. Počet </a:t>
            </a:r>
            <a:r>
              <a:rPr lang="cs-CZ" altLang="cs-CZ" sz="2400" b="1"/>
              <a:t>nepoškozených molekul </a:t>
            </a:r>
            <a:r>
              <a:rPr lang="cs-CZ" altLang="cs-CZ" sz="2400" b="1" i="1"/>
              <a:t>N</a:t>
            </a:r>
            <a:r>
              <a:rPr lang="cs-CZ" altLang="cs-CZ" sz="2400"/>
              <a:t> po působení dávky </a:t>
            </a:r>
            <a:r>
              <a:rPr lang="cs-CZ" altLang="cs-CZ" sz="2400" i="1"/>
              <a:t>D</a:t>
            </a:r>
            <a:r>
              <a:rPr lang="cs-CZ" altLang="cs-CZ" sz="2400"/>
              <a:t> je dán původním počtem nepoškozených molekul </a:t>
            </a:r>
            <a:r>
              <a:rPr lang="cs-CZ" altLang="cs-CZ" sz="2400" i="1"/>
              <a:t>N</a:t>
            </a:r>
            <a:r>
              <a:rPr lang="cs-CZ" altLang="cs-CZ" sz="2400" i="1" baseline="-25000"/>
              <a:t>0</a:t>
            </a:r>
            <a:r>
              <a:rPr lang="cs-CZ" altLang="cs-CZ" sz="2400"/>
              <a:t>:</a:t>
            </a:r>
          </a:p>
        </p:txBody>
      </p:sp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7CA82349-9573-4221-8ED2-0846467106F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2339975" y="3313113"/>
          <a:ext cx="3744913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Rovnice" r:id="rId6" imgW="774360" imgH="241200" progId="Equation.3">
                  <p:embed/>
                </p:oleObj>
              </mc:Choice>
              <mc:Fallback>
                <p:oleObj name="Rovnice" r:id="rId6" imgW="7743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313113"/>
                        <a:ext cx="3744913" cy="116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6">
            <a:extLst>
              <a:ext uri="{FF2B5EF4-FFF2-40B4-BE49-F238E27FC236}">
                <a16:creationId xmlns:a16="http://schemas.microsoft.com/office/drawing/2014/main" id="{AE3A5027-3FA8-4C61-A4F9-AB9BF3A96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37063"/>
            <a:ext cx="8642350" cy="21240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/>
              <a:t>Kde </a:t>
            </a:r>
            <a:r>
              <a:rPr lang="cs-CZ" altLang="cs-CZ" sz="2400" i="1"/>
              <a:t>k</a:t>
            </a:r>
            <a:r>
              <a:rPr lang="cs-CZ" altLang="cs-CZ" sz="2400"/>
              <a:t> je tzv. </a:t>
            </a:r>
            <a:r>
              <a:rPr lang="cs-CZ" altLang="cs-CZ" sz="2400" b="1"/>
              <a:t>inaktivační konstanta</a:t>
            </a:r>
            <a:r>
              <a:rPr lang="cs-CZ" altLang="cs-CZ" sz="2400"/>
              <a:t> s jednotkou Gy</a:t>
            </a:r>
            <a:r>
              <a:rPr lang="cs-CZ" altLang="cs-CZ" sz="2400" baseline="30000"/>
              <a:t>-1</a:t>
            </a:r>
            <a:r>
              <a:rPr lang="cs-CZ" altLang="cs-CZ" sz="2400"/>
              <a:t>, jejíž převrácená hodnota udává dávku (</a:t>
            </a:r>
            <a:r>
              <a:rPr lang="cs-CZ" altLang="cs-CZ" sz="2400" i="1"/>
              <a:t>D = 1/k</a:t>
            </a:r>
            <a:r>
              <a:rPr lang="cs-CZ" altLang="cs-CZ" sz="2400"/>
              <a:t>), která sníží počet nepoškozených molekul faktorem 1/e, tj. na 37% původní hodnoty (</a:t>
            </a:r>
            <a:r>
              <a:rPr lang="cs-CZ" altLang="cs-CZ" sz="2400" i="1"/>
              <a:t>N</a:t>
            </a:r>
            <a:r>
              <a:rPr lang="cs-CZ" altLang="cs-CZ" sz="2400"/>
              <a:t> = </a:t>
            </a:r>
            <a:r>
              <a:rPr lang="cs-CZ" altLang="cs-CZ" sz="2400" i="1"/>
              <a:t>N</a:t>
            </a:r>
            <a:r>
              <a:rPr lang="cs-CZ" altLang="cs-CZ" sz="2400" baseline="-25000"/>
              <a:t>0</a:t>
            </a:r>
            <a:r>
              <a:rPr lang="cs-CZ" altLang="cs-CZ" sz="2400"/>
              <a:t>.e</a:t>
            </a:r>
            <a:r>
              <a:rPr lang="cs-CZ" altLang="cs-CZ" sz="2400" baseline="30000"/>
              <a:t>-1</a:t>
            </a:r>
            <a:r>
              <a:rPr lang="cs-CZ" altLang="cs-CZ" sz="2400"/>
              <a:t>). Tato dávka se označuje též </a:t>
            </a:r>
            <a:r>
              <a:rPr lang="cs-CZ" altLang="cs-CZ" sz="2400" i="1"/>
              <a:t>D</a:t>
            </a:r>
            <a:r>
              <a:rPr lang="cs-CZ" altLang="cs-CZ" sz="2400" baseline="-25000"/>
              <a:t>0</a:t>
            </a:r>
            <a:r>
              <a:rPr lang="cs-CZ" altLang="cs-CZ" sz="2400"/>
              <a:t> nebo </a:t>
            </a:r>
            <a:r>
              <a:rPr lang="cs-CZ" altLang="cs-CZ" sz="2400" i="1"/>
              <a:t>D</a:t>
            </a:r>
            <a:r>
              <a:rPr lang="cs-CZ" altLang="cs-CZ" sz="2400" baseline="-25000"/>
              <a:t>37</a:t>
            </a:r>
            <a:r>
              <a:rPr lang="cs-CZ" altLang="cs-CZ" sz="2400"/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Úvahy platí, pokud jediný zásah inaktivuje biomolekulu.</a:t>
            </a:r>
            <a:endParaRPr lang="cs-CZ" altLang="cs-CZ" sz="2400" baseline="-25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947118-A269-42A8-8479-67441D4BAB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4350" y="439738"/>
            <a:ext cx="612998" cy="612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9A4A4D78-64EB-42D6-A473-6E2A225CE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/>
              <a:t>Přímý a nepřímý účinek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DCD0D6DB-B0E5-4039-A97A-72C644A2FA7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96975"/>
            <a:ext cx="8291512" cy="2332038"/>
          </a:xfrm>
          <a:solidFill>
            <a:schemeClr val="accent1"/>
          </a:solidFill>
        </p:spPr>
        <p:txBody>
          <a:bodyPr/>
          <a:lstStyle/>
          <a:p>
            <a:pPr marL="4763" indent="22225"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Zejména v souvislosti s tzv. zásahovou teorií má velký význam pojem </a:t>
            </a:r>
            <a:r>
              <a:rPr lang="cs-CZ" altLang="cs-CZ" sz="2000" b="1" dirty="0"/>
              <a:t>terče</a:t>
            </a:r>
            <a:r>
              <a:rPr lang="cs-CZ" altLang="cs-CZ" sz="2000" dirty="0"/>
              <a:t>. Tímto terčem myslíme zpravidla nějakou molekulu. Existuje vztah mezi molekulovou hmotností a velikostí terče (</a:t>
            </a:r>
            <a:r>
              <a:rPr lang="cs-CZ" altLang="cs-CZ" sz="2000" i="1" dirty="0"/>
              <a:t>v.t.</a:t>
            </a:r>
            <a:r>
              <a:rPr lang="cs-CZ" altLang="cs-CZ" sz="2000" dirty="0"/>
              <a:t>). </a:t>
            </a:r>
            <a:r>
              <a:rPr lang="cs-CZ" altLang="cs-CZ" sz="2000" b="1" dirty="0"/>
              <a:t>Lze dokonce považovat molekulovou hmotnost přímo za velikost terče </a:t>
            </a:r>
            <a:r>
              <a:rPr lang="cs-CZ" altLang="cs-CZ" sz="2000" dirty="0"/>
              <a:t>(při inaktivaci jediným zásahem). </a:t>
            </a:r>
          </a:p>
          <a:p>
            <a:pPr marL="4763" indent="22225"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D</a:t>
            </a:r>
            <a:r>
              <a:rPr lang="cs-CZ" altLang="cs-CZ" sz="2000" baseline="-25000" dirty="0"/>
              <a:t>37</a:t>
            </a:r>
            <a:r>
              <a:rPr lang="cs-CZ" altLang="cs-CZ" sz="2000" dirty="0"/>
              <a:t> považujeme za inaktivační dávku. </a:t>
            </a:r>
          </a:p>
          <a:p>
            <a:pPr marL="4763" indent="22225"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Je-li experimentálně zjištěná hodnota průměrného množství energie předané při jedné interakční události 75 eV, platí: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50" name="Object 4">
                <a:extLst>
                  <a:ext uri="{FF2B5EF4-FFF2-40B4-BE49-F238E27FC236}">
                    <a16:creationId xmlns:a16="http://schemas.microsoft.com/office/drawing/2014/main" id="{E89823F2-9D2F-4C1E-B8F0-6309CB18AF56}"/>
                  </a:ext>
                </a:extLst>
              </p:cNvPr>
              <p:cNvSpPr txBox="1"/>
              <p:nvPr>
                <p:ph sz="half" idx="2"/>
              </p:nvPr>
            </p:nvSpPr>
            <p:spPr bwMode="auto">
              <a:xfrm>
                <a:off x="755650" y="3935413"/>
                <a:ext cx="7632700" cy="7286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47500" lnSpcReduction="2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75×1,602.1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37</m:t>
                              </m:r>
                            </m:sub>
                          </m:sSub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37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.6,2.1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  <m:r>
                                <a:rPr lang="cs-CZ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 </m:t>
                          </m:r>
                        </m:den>
                      </m:f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6,2.1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sup>
                          </m:sSup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050" name="Object 4">
                <a:extLst>
                  <a:ext uri="{FF2B5EF4-FFF2-40B4-BE49-F238E27FC236}">
                    <a16:creationId xmlns:a16="http://schemas.microsoft.com/office/drawing/2014/main" id="{E89823F2-9D2F-4C1E-B8F0-6309CB18A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755650" y="3935413"/>
                <a:ext cx="7632700" cy="7286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3" name="Text Box 6">
            <a:extLst>
              <a:ext uri="{FF2B5EF4-FFF2-40B4-BE49-F238E27FC236}">
                <a16:creationId xmlns:a16="http://schemas.microsoft.com/office/drawing/2014/main" id="{3E36AF27-FF43-4BD9-810A-40E64CB84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919663"/>
            <a:ext cx="8856663" cy="15700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u="sng"/>
              <a:t>Pro pochopení rovnic</a:t>
            </a:r>
            <a:r>
              <a:rPr lang="cs-CZ" altLang="cs-CZ" sz="2400"/>
              <a:t>: „energie potřebná pro inaktivaci terče dělená inaktivační energií na gram poskytuje počet gramů připadajících na jeden terč“. Numerický výraz ve druhém či třetím jmenovateli je přepočítací faktor z Gy, tj. J.kg</a:t>
            </a:r>
            <a:r>
              <a:rPr lang="cs-CZ" altLang="cs-CZ" sz="2400" baseline="30000"/>
              <a:t>-1</a:t>
            </a:r>
            <a:r>
              <a:rPr lang="cs-CZ" altLang="cs-CZ" sz="2400"/>
              <a:t>, na eV.g</a:t>
            </a:r>
            <a:r>
              <a:rPr lang="cs-CZ" altLang="cs-CZ" sz="2400" baseline="30000"/>
              <a:t>-1</a:t>
            </a:r>
            <a:r>
              <a:rPr lang="cs-CZ" altLang="cs-CZ" sz="240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04B7FC-5E88-42B6-A94B-630AB2383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3131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>
            <a:extLst>
              <a:ext uri="{FF2B5EF4-FFF2-40B4-BE49-F238E27FC236}">
                <a16:creationId xmlns:a16="http://schemas.microsoft.com/office/drawing/2014/main" id="{68673E6F-C76C-4A91-9853-C58A97DEC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cs-CZ" altLang="cs-CZ"/>
              <a:t>Přímý a nepřímý účinek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A6A879DA-C094-49E0-811A-6659C38E631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8147050" cy="136842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Molekulová hmotnost terče je dána součinem Avogadrovy konstanty a velikostí terče vyjádřenou jako hmotnost v gramech. Po výpočtu s využitím výrazu z předchozího snímku dostáváme: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1CC2E344-770E-44E5-BDB6-D4288CF9BA99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908175" y="2565400"/>
          <a:ext cx="5113338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Rovnice" r:id="rId4" imgW="1993680" imgH="457200" progId="Equation.3">
                  <p:embed/>
                </p:oleObj>
              </mc:Choice>
              <mc:Fallback>
                <p:oleObj name="Rovnice" r:id="rId4" imgW="199368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565400"/>
                        <a:ext cx="5113338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7">
            <a:extLst>
              <a:ext uri="{FF2B5EF4-FFF2-40B4-BE49-F238E27FC236}">
                <a16:creationId xmlns:a16="http://schemas.microsoft.com/office/drawing/2014/main" id="{D5584DE3-9A74-4C95-8F68-2585DC6EA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933825"/>
            <a:ext cx="8642350" cy="21018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200"/>
              <a:t>D</a:t>
            </a:r>
            <a:r>
              <a:rPr lang="cs-CZ" altLang="cs-CZ" sz="2200" baseline="-25000"/>
              <a:t>37</a:t>
            </a:r>
            <a:r>
              <a:rPr lang="cs-CZ" altLang="cs-CZ" sz="2200"/>
              <a:t> je dosazena za převrácenou hodnotou k a je ji nutno vyjadřovat v eV.g</a:t>
            </a:r>
            <a:r>
              <a:rPr lang="cs-CZ" altLang="cs-CZ" sz="2200" baseline="30000"/>
              <a:t>-1</a:t>
            </a:r>
            <a:r>
              <a:rPr lang="cs-CZ" altLang="cs-CZ" sz="2200"/>
              <a:t>. Mezi mol. hmotností určenou z radiochemického experimentu a mol. hmotností určenou nezávisle na ozáření je značná shoda, což naznačuje platnost jednozásahové inaktivační hypotézy. </a:t>
            </a:r>
            <a:r>
              <a:rPr lang="cs-CZ" altLang="cs-CZ" sz="2200" b="1"/>
              <a:t>Teorie platí v plném rozsahu pro molekuly v suchém stavu, ve vodném prostředí se více uplatňuje nepřímý účinek.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8326353-0BBC-40FB-BE40-BA40F5CEF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Přímý a nepřímý účinek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6F7D9C8-A625-4617-96D6-C9887D0CE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3844925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cs-CZ" altLang="cs-CZ"/>
              <a:t>Nepřímý účinek: poškození terčové biomolekuly je </a:t>
            </a:r>
            <a:r>
              <a:rPr lang="cs-CZ" altLang="cs-CZ" b="1"/>
              <a:t>zprostředkováno </a:t>
            </a:r>
            <a:r>
              <a:rPr lang="cs-CZ" altLang="cs-CZ"/>
              <a:t>radikálovými produkty radiolýzy vody. Proces je řízen difuzí. </a:t>
            </a:r>
          </a:p>
          <a:p>
            <a:pPr eaLnBrk="1" hangingPunct="1"/>
            <a:r>
              <a:rPr lang="cs-CZ" altLang="cs-CZ"/>
              <a:t>Pokusy se specifickými lapači radikálů ukázaly, že rozhodující význam má pro poškození biomolekul </a:t>
            </a:r>
            <a:r>
              <a:rPr lang="cs-CZ" altLang="cs-CZ" b="1"/>
              <a:t>radikál OH</a:t>
            </a:r>
            <a:r>
              <a:rPr lang="cs-CZ" altLang="cs-CZ" b="1">
                <a:cs typeface="Arial" panose="020B0604020202020204" pitchFamily="34" charset="0"/>
              </a:rPr>
              <a:t>∙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B03796-8FFC-4477-A734-27C46C70E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4397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A3A14BE-7052-42F2-99E3-6969265FF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Rekombinace, restituce, oprava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C6B3DBA-5B14-4A62-9B43-499581668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852988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3</a:t>
            </a:r>
            <a:r>
              <a:rPr lang="cs-CZ" altLang="cs-CZ" sz="2400" dirty="0"/>
              <a:t> způsoby obnovy stavu molekul před ozářením.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Rekombinace</a:t>
            </a:r>
            <a:r>
              <a:rPr lang="cs-CZ" altLang="cs-CZ" sz="2400" dirty="0"/>
              <a:t> může nastat prakticky jen velmi krátce po interakční události – s ohledem na rychlost difuze je tento čas kratší než 10</a:t>
            </a:r>
            <a:r>
              <a:rPr lang="cs-CZ" altLang="cs-CZ" sz="2400" baseline="30000" dirty="0"/>
              <a:t>-11</a:t>
            </a:r>
            <a:r>
              <a:rPr lang="cs-CZ" altLang="cs-CZ" sz="2400" dirty="0"/>
              <a:t> s. Rekombinace je prostým </a:t>
            </a:r>
            <a:r>
              <a:rPr lang="cs-CZ" altLang="cs-CZ" sz="2400" dirty="0" err="1"/>
              <a:t>znovuspojením</a:t>
            </a:r>
            <a:r>
              <a:rPr lang="cs-CZ" altLang="cs-CZ" sz="2400" dirty="0"/>
              <a:t> iontového nebo radikálového páru.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Restituce</a:t>
            </a:r>
            <a:r>
              <a:rPr lang="cs-CZ" altLang="cs-CZ" sz="2400" dirty="0"/>
              <a:t> je chemická (neenzymová) obnova původní molekuly. Dochází k ní v časech kratších než je jedna </a:t>
            </a:r>
            <a:r>
              <a:rPr lang="cs-CZ" altLang="cs-CZ" sz="2400" dirty="0" err="1"/>
              <a:t>ms</a:t>
            </a:r>
            <a:r>
              <a:rPr lang="cs-CZ" altLang="cs-CZ" sz="2400" dirty="0"/>
              <a:t>. Příkladem takového procesu je reakce radikálu DNA s molekulou obsahující </a:t>
            </a:r>
            <a:r>
              <a:rPr lang="cs-CZ" altLang="cs-CZ" sz="2400" dirty="0" err="1"/>
              <a:t>sulfhydrylovou</a:t>
            </a:r>
            <a:r>
              <a:rPr lang="cs-CZ" altLang="cs-CZ" sz="2400" dirty="0"/>
              <a:t> skupinu -SH: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Příklad: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DNA</a:t>
            </a:r>
            <a:r>
              <a:rPr lang="cs-CZ" altLang="cs-CZ" sz="2400" dirty="0">
                <a:cs typeface="Arial" panose="020B0604020202020204" pitchFamily="34" charset="0"/>
              </a:rPr>
              <a:t>∙ + RSH → RS∙ + DNA (s obnoveným H)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cs typeface="Arial" panose="020B0604020202020204" pitchFamily="34" charset="0"/>
              </a:rPr>
              <a:t>Opravy</a:t>
            </a:r>
            <a:r>
              <a:rPr lang="cs-CZ" altLang="cs-CZ" sz="2400" dirty="0">
                <a:cs typeface="Arial" panose="020B0604020202020204" pitchFamily="34" charset="0"/>
              </a:rPr>
              <a:t> jsou enzymatické a vyžadují podstatně delší čas.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B47DD0-C141-488B-8FBA-2CF9E8EFA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20161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95E9C25-8C53-462D-A242-DDBBEBEAA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Makromolekulární terč v buňce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2DA0500-95C3-4FE4-9559-F8D04D71E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6565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cs-CZ" altLang="cs-CZ" sz="2800"/>
              <a:t>Dnes je jasné, že hlavním terčem je </a:t>
            </a:r>
            <a:r>
              <a:rPr lang="cs-CZ" altLang="cs-CZ" sz="2800" b="1"/>
              <a:t>DNA</a:t>
            </a:r>
            <a:r>
              <a:rPr lang="cs-CZ" altLang="cs-CZ" sz="2800"/>
              <a:t>, ať se jedná o účinek přímý nebo nepřímý. </a:t>
            </a:r>
          </a:p>
          <a:p>
            <a:pPr eaLnBrk="1" hangingPunct="1"/>
            <a:r>
              <a:rPr lang="cs-CZ" altLang="cs-CZ" sz="2800"/>
              <a:t>Ostatní makromolekuly (bílkoviny i RNA) mohou být poměrně snadno nahrazeny resyntézou.</a:t>
            </a:r>
          </a:p>
          <a:p>
            <a:pPr eaLnBrk="1" hangingPunct="1"/>
            <a:r>
              <a:rPr lang="cs-CZ" altLang="cs-CZ" sz="2800"/>
              <a:t>Důkazy: </a:t>
            </a:r>
          </a:p>
          <a:p>
            <a:pPr lvl="1" eaLnBrk="1" hangingPunct="1"/>
            <a:r>
              <a:rPr lang="cs-CZ" altLang="cs-CZ" sz="2400"/>
              <a:t>korelace existence dvouvláknových zlomů DNA se ztrátou biologické aktivity. </a:t>
            </a:r>
          </a:p>
          <a:p>
            <a:pPr lvl="1" eaLnBrk="1" hangingPunct="1"/>
            <a:r>
              <a:rPr lang="cs-CZ" altLang="cs-CZ" sz="2400"/>
              <a:t>Buňky neschopné oprav DNA nebo s chemicky zablokovanými opravami DNA jsou mnohem citlivější na působení ionizujícího záření.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AF6313-107B-4163-8C91-FE5C35828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6490" y="188640"/>
            <a:ext cx="503510" cy="503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145B37D-18E5-4854-9CB4-7BD359435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/>
              <a:t>Ionizační a excitační procesy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5E3AAE0-8C53-4D03-9E25-6CDC1F0B7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Většina energie rozptýleného (sekundárního) záření je nesena elektrony, které ionizují prostředí.Tyto </a:t>
            </a:r>
            <a:r>
              <a:rPr lang="cs-CZ" altLang="cs-CZ" sz="2400" b="1"/>
              <a:t>vysokoenergetické elektrony </a:t>
            </a:r>
            <a:r>
              <a:rPr lang="cs-CZ" altLang="cs-CZ" sz="2400"/>
              <a:t>vznikly (v radiologických souvislostech) </a:t>
            </a:r>
            <a:r>
              <a:rPr lang="cs-CZ" altLang="cs-CZ" sz="2400" b="1"/>
              <a:t>fotoelektrickým jevem </a:t>
            </a:r>
            <a:r>
              <a:rPr lang="cs-CZ" altLang="cs-CZ" sz="2400"/>
              <a:t>a </a:t>
            </a:r>
            <a:r>
              <a:rPr lang="cs-CZ" altLang="cs-CZ" sz="2400" b="1"/>
              <a:t>Comptonovým rozptylem záření rentgenového i gama</a:t>
            </a:r>
            <a:r>
              <a:rPr lang="cs-CZ" altLang="cs-CZ" sz="240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Pro nás podstatným prostředím je </a:t>
            </a:r>
            <a:r>
              <a:rPr lang="cs-CZ" altLang="cs-CZ" sz="2400" b="1"/>
              <a:t>voda, </a:t>
            </a:r>
            <a:r>
              <a:rPr lang="cs-CZ" altLang="cs-CZ" sz="2400"/>
              <a:t>která tvoří u dospělých kolem 60% váhy těla. </a:t>
            </a: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Tzv. první ionizační potenciál vody je 12,6 eV.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Pro srovnání, elektrony o energii 20 keV ztrácejí při interakci s vodou s největší pravděpodobností kvantum energie 22 eV (průměrná velikost ztráty je 60 eV (viz obr.)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Ztráty energie mají v každém případě diskrétní hodnoty.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FEE1904-7809-4ECD-9426-50CE2EE16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3434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2A19DE5-CD92-48AA-A143-797ABEB82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189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Chemické reakce vyvolané produkty radiolýzy vody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3245B06-9F15-4B39-9A01-F2DDA68A9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pPr marL="6350" indent="22225" eaLnBrk="1" hangingPunct="1">
              <a:buFontTx/>
              <a:buNone/>
            </a:pPr>
            <a:r>
              <a:rPr lang="cs-CZ" altLang="cs-CZ" sz="2800"/>
              <a:t>Není jisté, které z následujících radikálových reakcí jsou nejdůležitější pro nepřímé poškození DNA, ale uplatňují se zřejmě všechny.</a:t>
            </a:r>
          </a:p>
          <a:p>
            <a:pPr marL="6350" indent="22225" eaLnBrk="1" hangingPunct="1">
              <a:buFontTx/>
              <a:buNone/>
            </a:pPr>
            <a:r>
              <a:rPr lang="cs-CZ" altLang="cs-CZ" sz="2800"/>
              <a:t>1. Vytržení vodíkového atomu</a:t>
            </a:r>
          </a:p>
          <a:p>
            <a:pPr marL="406400" lvl="1" indent="22225" eaLnBrk="1" hangingPunct="1">
              <a:buFontTx/>
              <a:buNone/>
            </a:pPr>
            <a:r>
              <a:rPr lang="cs-CZ" altLang="cs-CZ" sz="2400"/>
              <a:t>R-H + H</a:t>
            </a:r>
            <a:r>
              <a:rPr lang="cs-CZ" altLang="cs-CZ" sz="2400">
                <a:cs typeface="Arial" panose="020B0604020202020204" pitchFamily="34" charset="0"/>
              </a:rPr>
              <a:t>∙ → R∙ + H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endParaRPr lang="cs-CZ" altLang="cs-CZ" sz="2400">
              <a:cs typeface="Arial" panose="020B0604020202020204" pitchFamily="34" charset="0"/>
            </a:endParaRPr>
          </a:p>
          <a:p>
            <a:pPr marL="406400" lvl="1" indent="22225" eaLnBrk="1" hangingPunct="1">
              <a:buFontTx/>
              <a:buNone/>
            </a:pPr>
            <a:r>
              <a:rPr lang="cs-CZ" altLang="cs-CZ" sz="2400"/>
              <a:t>R-H + OH</a:t>
            </a:r>
            <a:r>
              <a:rPr lang="cs-CZ" altLang="cs-CZ" sz="2400">
                <a:cs typeface="Arial" panose="020B0604020202020204" pitchFamily="34" charset="0"/>
              </a:rPr>
              <a:t>∙ → R∙ + H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O</a:t>
            </a:r>
          </a:p>
          <a:p>
            <a:pPr marL="6350" indent="22225" eaLnBrk="1" hangingPunct="1">
              <a:buFontTx/>
              <a:buNone/>
            </a:pPr>
            <a:r>
              <a:rPr lang="cs-CZ" altLang="cs-CZ" sz="2800">
                <a:cs typeface="Arial" panose="020B0604020202020204" pitchFamily="34" charset="0"/>
              </a:rPr>
              <a:t>2. Disociativní reakce</a:t>
            </a:r>
          </a:p>
          <a:p>
            <a:pPr marL="406400" lvl="1" indent="22225" eaLnBrk="1" hangingPunct="1"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R-NH</a:t>
            </a:r>
            <a:r>
              <a:rPr lang="cs-CZ" altLang="cs-CZ" sz="2400" baseline="-25000">
                <a:cs typeface="Arial" panose="020B0604020202020204" pitchFamily="34" charset="0"/>
              </a:rPr>
              <a:t>3</a:t>
            </a:r>
            <a:r>
              <a:rPr lang="cs-CZ" altLang="cs-CZ" sz="2400" baseline="30000">
                <a:cs typeface="Arial" panose="020B0604020202020204" pitchFamily="34" charset="0"/>
              </a:rPr>
              <a:t>+</a:t>
            </a:r>
            <a:r>
              <a:rPr lang="cs-CZ" altLang="cs-CZ" sz="2400">
                <a:cs typeface="Arial" panose="020B0604020202020204" pitchFamily="34" charset="0"/>
              </a:rPr>
              <a:t> + e</a:t>
            </a:r>
            <a:r>
              <a:rPr lang="cs-CZ" altLang="cs-CZ" sz="2400" baseline="30000">
                <a:cs typeface="Arial" panose="020B0604020202020204" pitchFamily="34" charset="0"/>
              </a:rPr>
              <a:t>-</a:t>
            </a:r>
            <a:r>
              <a:rPr lang="cs-CZ" altLang="cs-CZ" sz="2400" baseline="-25000">
                <a:cs typeface="Arial" panose="020B0604020202020204" pitchFamily="34" charset="0"/>
              </a:rPr>
              <a:t>aq</a:t>
            </a:r>
            <a:r>
              <a:rPr lang="cs-CZ" altLang="cs-CZ" sz="2400">
                <a:cs typeface="Arial" panose="020B0604020202020204" pitchFamily="34" charset="0"/>
              </a:rPr>
              <a:t> → R∙ + NH</a:t>
            </a:r>
            <a:r>
              <a:rPr lang="cs-CZ" altLang="cs-CZ" sz="2400" baseline="-25000">
                <a:cs typeface="Arial" panose="020B0604020202020204" pitchFamily="34" charset="0"/>
              </a:rPr>
              <a:t>3</a:t>
            </a:r>
            <a:endParaRPr lang="cs-CZ" altLang="cs-CZ" sz="2400">
              <a:cs typeface="Arial" panose="020B0604020202020204" pitchFamily="34" charset="0"/>
            </a:endParaRPr>
          </a:p>
          <a:p>
            <a:pPr marL="406400" lvl="1" indent="22225" eaLnBrk="1" hangingPunct="1"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R-NH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 + H∙ → R∙ + NH</a:t>
            </a:r>
            <a:r>
              <a:rPr lang="cs-CZ" altLang="cs-CZ" sz="2400" baseline="-25000"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AEC67D-A33E-4D9D-9020-7A56C7704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206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6A9ADD3-B857-4624-9101-1058873D1E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Chemické reakce vyvolané produkty radiolýzy vody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DA14EF2-8169-4A03-91FD-E091374D2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/>
              <a:t>3. Adiční reakce</a:t>
            </a:r>
          </a:p>
          <a:p>
            <a:pPr lvl="1" eaLnBrk="1" hangingPunct="1">
              <a:buFontTx/>
              <a:buNone/>
            </a:pPr>
            <a:r>
              <a:rPr lang="cs-CZ" altLang="cs-CZ" sz="2400"/>
              <a:t>R-CH=CH-R + OH</a:t>
            </a:r>
            <a:r>
              <a:rPr lang="cs-CZ" altLang="cs-CZ" sz="2400">
                <a:cs typeface="Arial" panose="020B0604020202020204" pitchFamily="34" charset="0"/>
              </a:rPr>
              <a:t>∙ → R-CHOH-CH∙-R</a:t>
            </a:r>
          </a:p>
          <a:p>
            <a:pPr eaLnBrk="1" hangingPunct="1">
              <a:buFontTx/>
              <a:buNone/>
            </a:pPr>
            <a:r>
              <a:rPr lang="cs-CZ" altLang="cs-CZ" sz="2800">
                <a:cs typeface="Arial" panose="020B0604020202020204" pitchFamily="34" charset="0"/>
              </a:rPr>
              <a:t>4. Restituce</a:t>
            </a:r>
          </a:p>
          <a:p>
            <a:pPr lvl="1" eaLnBrk="1" hangingPunct="1">
              <a:buFontTx/>
              <a:buNone/>
            </a:pPr>
            <a:r>
              <a:rPr lang="cs-CZ" altLang="cs-CZ" sz="2400"/>
              <a:t>R</a:t>
            </a:r>
            <a:r>
              <a:rPr lang="cs-CZ" altLang="cs-CZ" sz="2400">
                <a:cs typeface="Arial" panose="020B0604020202020204" pitchFamily="34" charset="0"/>
              </a:rPr>
              <a:t>∙ + R-SH → R-H + R-S∙</a:t>
            </a:r>
          </a:p>
          <a:p>
            <a:pPr eaLnBrk="1" hangingPunct="1">
              <a:buFontTx/>
              <a:buNone/>
            </a:pPr>
            <a:r>
              <a:rPr lang="cs-CZ" altLang="cs-CZ" sz="2800">
                <a:cs typeface="Arial" panose="020B0604020202020204" pitchFamily="34" charset="0"/>
              </a:rPr>
              <a:t>5. Fixace poškození (radikálu biomolekuly) vazbou kyslíku – vzniká peroxid</a:t>
            </a:r>
          </a:p>
          <a:p>
            <a:pPr lvl="1" eaLnBrk="1" hangingPunct="1">
              <a:buFontTx/>
              <a:buNone/>
            </a:pPr>
            <a:r>
              <a:rPr lang="cs-CZ" altLang="cs-CZ" sz="2400"/>
              <a:t>R</a:t>
            </a:r>
            <a:r>
              <a:rPr lang="cs-CZ" altLang="cs-CZ" sz="2400">
                <a:cs typeface="Arial" panose="020B0604020202020204" pitchFamily="34" charset="0"/>
              </a:rPr>
              <a:t>∙ + 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 → R-O-O∙</a:t>
            </a:r>
          </a:p>
          <a:p>
            <a:pPr eaLnBrk="1" hangingPunct="1">
              <a:buFontTx/>
              <a:buNone/>
            </a:pPr>
            <a:r>
              <a:rPr lang="cs-CZ" altLang="cs-CZ" sz="2800">
                <a:cs typeface="Arial" panose="020B0604020202020204" pitchFamily="34" charset="0"/>
              </a:rPr>
              <a:t>Peroxidový radikál je dosti stabilní, nepodléhá restituci, ale není to finální produkt.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F7BCFE-85FD-470F-AC61-B1E63A269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4397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6EF681F-257A-4CD6-A794-071BB27D1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 sz="4000"/>
              <a:t>Reakce s DNA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1E131BB-F502-48AC-A10B-3E15A5E5AC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713788" cy="56165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Jedná se o interakce s OH</a:t>
            </a:r>
            <a:r>
              <a:rPr lang="cs-CZ" altLang="cs-CZ" sz="2400">
                <a:cs typeface="Arial" panose="020B0604020202020204" pitchFamily="34" charset="0"/>
              </a:rPr>
              <a:t>∙, H∙ a e</a:t>
            </a:r>
            <a:r>
              <a:rPr lang="cs-CZ" altLang="cs-CZ" sz="2400" baseline="30000">
                <a:cs typeface="Arial" panose="020B0604020202020204" pitchFamily="34" charset="0"/>
              </a:rPr>
              <a:t>-</a:t>
            </a:r>
            <a:r>
              <a:rPr lang="cs-CZ" altLang="cs-CZ" sz="2400" baseline="-25000">
                <a:cs typeface="Arial" panose="020B0604020202020204" pitchFamily="34" charset="0"/>
              </a:rPr>
              <a:t>aq</a:t>
            </a:r>
            <a:r>
              <a:rPr lang="cs-CZ" altLang="cs-CZ" sz="2400">
                <a:cs typeface="Arial" panose="020B0604020202020204" pitchFamily="34" charset="0"/>
              </a:rPr>
              <a:t>, přičemž nejdůležitější jsou interakce s </a:t>
            </a:r>
            <a:r>
              <a:rPr lang="cs-CZ" altLang="cs-CZ" sz="2400" b="1">
                <a:cs typeface="Arial" panose="020B0604020202020204" pitchFamily="34" charset="0"/>
              </a:rPr>
              <a:t>hydroxylem</a:t>
            </a:r>
            <a:r>
              <a:rPr lang="cs-CZ" altLang="cs-CZ" sz="240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Funkční skupiny na bázích a cukrech mohou být změněny – chybný nukleotid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Poškození bází může být tak silné, že dochází k jejich ztrátám, vznikají místa bez purinů nebo pirimidinů v DNA.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Přesun radikálu z báze na cukr-fosfátovou páteř může vést ke ztrátě báze.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Vznikají jednovláknové a dvouvláknové zlomy. Blízké (max. 10 bází vzdálené) zlomy na obou řetězcích se označují jako dvouvláknové – vedou k přerušení dvoušroubovice.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V experimentech s viry se zjistilo, že hydroxylový radikál nejčastěji napadá vodík deoxyribózy v poloze 4 (obr.), odnímá jej cukrovému zbytku za vzniku vody.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Látky se sulfhydrylovými skupinami vznik radikálů na DNA tlumí (mechanismem restituce), přítomnost kyslíku je naopak stabilizuje. </a:t>
            </a:r>
            <a:endParaRPr lang="cs-CZ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BD6C7F-7DE3-4125-AAE7-24B965281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045" y="3349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o3_5">
            <a:extLst>
              <a:ext uri="{FF2B5EF4-FFF2-40B4-BE49-F238E27FC236}">
                <a16:creationId xmlns:a16="http://schemas.microsoft.com/office/drawing/2014/main" id="{CFCBC55B-03CC-42CE-97DB-24B04436BE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698500"/>
            <a:ext cx="6985000" cy="5427663"/>
          </a:xfrm>
          <a:noFill/>
        </p:spPr>
      </p:pic>
      <p:sp>
        <p:nvSpPr>
          <p:cNvPr id="24579" name="Line 9">
            <a:extLst>
              <a:ext uri="{FF2B5EF4-FFF2-40B4-BE49-F238E27FC236}">
                <a16:creationId xmlns:a16="http://schemas.microsoft.com/office/drawing/2014/main" id="{E450506A-E1C0-473C-8BD0-8AF1528C52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0288" y="2060575"/>
            <a:ext cx="936625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74B8D6-0D66-4064-877E-88F9D602C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3780" y="495300"/>
            <a:ext cx="629444" cy="629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C9B78EC-3970-4DE1-9E7A-CBF830116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Přerušení řetězce DNA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AE507E4-2FA0-449B-84E2-AC29C5A0B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642350" cy="5472112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Jednovláknový zlom – </a:t>
            </a:r>
            <a:r>
              <a:rPr lang="cs-CZ" altLang="cs-CZ" sz="2400" i="1"/>
              <a:t>single-strand break </a:t>
            </a:r>
            <a:r>
              <a:rPr lang="cs-CZ" altLang="cs-CZ" sz="2400"/>
              <a:t>(SSB): Poměrně snadná reparace, v radiačním poškození buněk hraje jen malou roli.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Dvouvláknový zlom – </a:t>
            </a:r>
            <a:r>
              <a:rPr lang="cs-CZ" altLang="cs-CZ" sz="2400" i="1"/>
              <a:t>double-strand break </a:t>
            </a:r>
            <a:r>
              <a:rPr lang="cs-CZ" altLang="cs-CZ" sz="2400"/>
              <a:t>(DSB): Reparace obtížná, protože pro ni chybí templát (předloha), časté chyby projevující se mutacemi. Různé mechanismy vzniku: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a) Jeden zásah DNA vede k </a:t>
            </a:r>
            <a:r>
              <a:rPr lang="cs-CZ" altLang="cs-CZ" sz="2000" b="1"/>
              <a:t>přímému</a:t>
            </a:r>
            <a:r>
              <a:rPr lang="cs-CZ" altLang="cs-CZ" sz="2000"/>
              <a:t> vzniku DSB v komplementárních místech řetězce.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b) Jeden zásah DNA může vést k tzv. </a:t>
            </a:r>
            <a:r>
              <a:rPr lang="cs-CZ" altLang="cs-CZ" sz="2000" b="1"/>
              <a:t>kooperativnímu</a:t>
            </a:r>
            <a:r>
              <a:rPr lang="cs-CZ" altLang="cs-CZ" sz="2000"/>
              <a:t> vzniku DSB v blízkých místech obou řetězců.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c) Dva </a:t>
            </a:r>
            <a:r>
              <a:rPr lang="cs-CZ" altLang="cs-CZ" sz="2000" b="1"/>
              <a:t>nezávislé zásahy</a:t>
            </a:r>
            <a:r>
              <a:rPr lang="cs-CZ" altLang="cs-CZ" sz="2000"/>
              <a:t> komplementárních řetězců v místech vzdálených od sebe max. 10 bází. Při větší vzdálenosti udrží dvoušroubovici vcelku vodíkové i jiné vazby.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JEDNOVLÁKNOVÉ I DVOUVLÁKNOVÉ ZLOMY MOHOU VZNIKNOUT TAKÉ JAKO D</a:t>
            </a:r>
            <a:r>
              <a:rPr lang="en-US" altLang="cs-CZ" sz="2400">
                <a:cs typeface="Arial" panose="020B0604020202020204" pitchFamily="34" charset="0"/>
              </a:rPr>
              <a:t>Ů</a:t>
            </a:r>
            <a:r>
              <a:rPr lang="cs-CZ" altLang="cs-CZ" sz="2400"/>
              <a:t>SLEDEK NEPŘÍMÉHO ÚČINKU - P</a:t>
            </a:r>
            <a:r>
              <a:rPr lang="en-US" altLang="cs-CZ" sz="2400">
                <a:cs typeface="Arial" panose="020B0604020202020204" pitchFamily="34" charset="0"/>
              </a:rPr>
              <a:t>Ů</a:t>
            </a:r>
            <a:r>
              <a:rPr lang="cs-CZ" altLang="cs-CZ" sz="2400"/>
              <a:t>SOBENÍ VOLNÝCH RADIKÁL</a:t>
            </a:r>
            <a:r>
              <a:rPr lang="en-US" altLang="cs-CZ" sz="2400">
                <a:cs typeface="Arial" panose="020B0604020202020204" pitchFamily="34" charset="0"/>
              </a:rPr>
              <a:t>Ů</a:t>
            </a:r>
            <a:r>
              <a:rPr lang="cs-CZ" altLang="cs-CZ" sz="2400">
                <a:cs typeface="Arial" panose="020B0604020202020204" pitchFamily="34" charset="0"/>
              </a:rPr>
              <a:t>.</a:t>
            </a:r>
            <a:endParaRPr lang="en-US" altLang="cs-CZ" sz="240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C76403-239A-4042-B414-CFC815A37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33265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Alpen-6-4-SSB-DSB">
            <a:extLst>
              <a:ext uri="{FF2B5EF4-FFF2-40B4-BE49-F238E27FC236}">
                <a16:creationId xmlns:a16="http://schemas.microsoft.com/office/drawing/2014/main" id="{A13C41DD-A3C0-4311-9F3E-4CB32F01A8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826070"/>
            <a:ext cx="5688013" cy="5675313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1EE279-DF85-42EA-A065-4AE222640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571500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213D11-F6E3-4405-8CE4-4CED1F20F3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3222" y="155679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06D23C6-4BBF-4CA7-B72D-A752DBCD4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Vliv konfigurace DNA na její radiační poškození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9E43C25-6EAA-46E7-BB09-2F541E992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cs-CZ" altLang="cs-CZ" sz="2800" dirty="0"/>
              <a:t>V živých buňkách se DNA nachází ve vysoce kondenzovaném stavu (</a:t>
            </a:r>
            <a:r>
              <a:rPr lang="cs-CZ" altLang="cs-CZ" sz="2800" i="1" dirty="0" err="1"/>
              <a:t>supercoil</a:t>
            </a:r>
            <a:r>
              <a:rPr lang="cs-CZ" altLang="cs-CZ" sz="2800" i="1" dirty="0"/>
              <a:t>, </a:t>
            </a:r>
            <a:r>
              <a:rPr lang="cs-CZ" altLang="cs-CZ" sz="2800" i="1" dirty="0" err="1"/>
              <a:t>superhelix</a:t>
            </a:r>
            <a:r>
              <a:rPr lang="cs-CZ" altLang="cs-CZ" sz="2800" i="1" dirty="0"/>
              <a:t>, </a:t>
            </a:r>
            <a:r>
              <a:rPr lang="cs-CZ" altLang="cs-CZ" sz="2800" i="1" dirty="0" err="1"/>
              <a:t>nadšroubovice</a:t>
            </a:r>
            <a:r>
              <a:rPr lang="cs-CZ" altLang="cs-CZ" sz="2800" i="1" dirty="0"/>
              <a:t>, </a:t>
            </a:r>
            <a:r>
              <a:rPr lang="cs-CZ" altLang="cs-CZ" sz="2800" i="1" dirty="0" err="1"/>
              <a:t>supervinutí</a:t>
            </a:r>
            <a:r>
              <a:rPr lang="cs-CZ" altLang="cs-CZ" sz="2800" i="1" dirty="0"/>
              <a:t> – </a:t>
            </a:r>
            <a:r>
              <a:rPr lang="cs-CZ" altLang="cs-CZ" sz="2800" dirty="0"/>
              <a:t>viz biofyzika, přednáška o struktuře živé hmoty) a v pevné vazbě s histony. Tato vazba je ovlivňována ionizujícím zářením již při dávkách řádově jednotek </a:t>
            </a:r>
            <a:r>
              <a:rPr lang="cs-CZ" altLang="cs-CZ" sz="2800" dirty="0" err="1"/>
              <a:t>Gy</a:t>
            </a:r>
            <a:r>
              <a:rPr lang="cs-CZ" altLang="cs-CZ" sz="2800" dirty="0"/>
              <a:t>. </a:t>
            </a:r>
          </a:p>
          <a:p>
            <a:pPr eaLnBrk="1" hangingPunct="1"/>
            <a:r>
              <a:rPr lang="cs-CZ" altLang="cs-CZ" sz="2800" dirty="0"/>
              <a:t>Relaxace „</a:t>
            </a:r>
            <a:r>
              <a:rPr lang="cs-CZ" altLang="cs-CZ" sz="2800" dirty="0" err="1"/>
              <a:t>supervinutí</a:t>
            </a:r>
            <a:r>
              <a:rPr lang="cs-CZ" altLang="cs-CZ" sz="2800" dirty="0"/>
              <a:t>“ (tj. rozvinutí onoho </a:t>
            </a:r>
            <a:r>
              <a:rPr lang="cs-CZ" altLang="cs-CZ" sz="2800" dirty="0" err="1"/>
              <a:t>supervinutí</a:t>
            </a:r>
            <a:r>
              <a:rPr lang="cs-CZ" altLang="cs-CZ" sz="2800" dirty="0"/>
              <a:t>) v důsledku dvouvláknových zlomů zřejmě znemožňuje reparační procesy.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2B5995-19A3-4C9D-828A-C1AA92075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38579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6D211A8-EF37-462A-8A11-A0258420E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Reparace DNA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F0AACF2-A776-4684-8747-3AD39C53D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  <a:solidFill>
            <a:schemeClr val="accent1"/>
          </a:solidFill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/>
              <a:t>Odhaduje se, že počet DSB v jedné buňce je 15-60 na 1 Gy, zatímco počet SSB je více než 1000 na 1 Gy. Poškození DNA však působením SSB vzniká jen minimálně.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/>
              <a:t>Poškození DNA v důsledku působení ionizujícího záření:</a:t>
            </a:r>
          </a:p>
          <a:p>
            <a:pPr marL="1009650" lvl="1" indent="-609600" eaLnBrk="1" hangingPunct="1">
              <a:lnSpc>
                <a:spcPct val="90000"/>
              </a:lnSpc>
              <a:buFontTx/>
              <a:buAutoNum type="alphaLcParenR"/>
            </a:pPr>
            <a:r>
              <a:rPr lang="cs-CZ" altLang="cs-CZ" sz="2000" b="1"/>
              <a:t>DSB a SSB v dvoušroubovici</a:t>
            </a:r>
          </a:p>
          <a:p>
            <a:pPr marL="1009650" lvl="1" indent="-609600" eaLnBrk="1" hangingPunct="1">
              <a:lnSpc>
                <a:spcPct val="90000"/>
              </a:lnSpc>
              <a:buFontTx/>
              <a:buAutoNum type="alphaLcParenR"/>
            </a:pPr>
            <a:r>
              <a:rPr lang="cs-CZ" altLang="cs-CZ" sz="2000" b="1"/>
              <a:t>Chemické změny bazí</a:t>
            </a:r>
          </a:p>
          <a:p>
            <a:pPr marL="1009650" lvl="1" indent="-609600" eaLnBrk="1" hangingPunct="1">
              <a:lnSpc>
                <a:spcPct val="90000"/>
              </a:lnSpc>
              <a:buFontTx/>
              <a:buAutoNum type="alphaLcParenR"/>
            </a:pPr>
            <a:r>
              <a:rPr lang="cs-CZ" altLang="cs-CZ" sz="2000" b="1"/>
              <a:t>Chemické změny cukrových zbytků</a:t>
            </a:r>
          </a:p>
          <a:p>
            <a:pPr marL="1009650" lvl="1" indent="-609600" eaLnBrk="1" hangingPunct="1">
              <a:lnSpc>
                <a:spcPct val="90000"/>
              </a:lnSpc>
              <a:buFontTx/>
              <a:buAutoNum type="alphaLcParenR"/>
            </a:pPr>
            <a:r>
              <a:rPr lang="cs-CZ" altLang="cs-CZ" sz="2000" b="1"/>
              <a:t>Vznik spojek (cross-links) </a:t>
            </a:r>
            <a:r>
              <a:rPr lang="cs-CZ" altLang="cs-CZ" sz="2000"/>
              <a:t>mezi bílkovinnou matrix a DNA nebo v DNA samotné.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Tato poškození jsou opravována několika různými způsoby, jejichž detailní popis je předmětem zájmu molekulární biologie.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E75172-E311-470B-8414-1BF1D8550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708" y="371421"/>
            <a:ext cx="681092" cy="681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439D07D-782D-4BA0-9FA2-6C938C429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Reparace DNA – Excizní oprava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C11A568-0F6C-4124-A4E5-BB5495185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/>
              <a:t>Excizní oprava </a:t>
            </a:r>
            <a:r>
              <a:rPr lang="cs-CZ" altLang="cs-CZ" sz="2800"/>
              <a:t>– typická pro jednovláknové zlomy v nereplikujících se molekulách DNA.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/>
              <a:t>Templát</a:t>
            </a:r>
            <a:r>
              <a:rPr lang="cs-CZ" altLang="cs-CZ" sz="2800"/>
              <a:t> (předloha) komplementárního vlákna musí být k dispozici!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Dochází k </a:t>
            </a:r>
            <a:r>
              <a:rPr lang="cs-CZ" altLang="cs-CZ" sz="2800" b="1"/>
              <a:t>odbourání</a:t>
            </a:r>
            <a:r>
              <a:rPr lang="cs-CZ" altLang="cs-CZ" sz="2800"/>
              <a:t> dalších bází z okolí zlomu a pak se od 3‘-hydroxylového konce vlákna </a:t>
            </a:r>
            <a:r>
              <a:rPr lang="cs-CZ" altLang="cs-CZ" sz="2800" b="1"/>
              <a:t>doplňuje </a:t>
            </a:r>
            <a:r>
              <a:rPr lang="cs-CZ" altLang="cs-CZ" sz="2800"/>
              <a:t>chybějící sekvence (působením DNA-polymerázy I).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Podobně se opravují poškozené báze nebo cukrové zbytky.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1C5BCB-AA78-4C37-9B9C-4BB648E20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2746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D3F2532-9387-4D0F-8F3D-12E406AB5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Rekombinační oprava DSB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404D891-D5EB-4B61-AB77-7A304846E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Opravy DSB patří mezi tzv. </a:t>
            </a:r>
            <a:r>
              <a:rPr lang="cs-CZ" altLang="cs-CZ" sz="2400" i="1"/>
              <a:t>error-prone</a:t>
            </a:r>
            <a:r>
              <a:rPr lang="cs-CZ" altLang="cs-CZ" sz="2400"/>
              <a:t> (k chybám náchylné) opravy. Klíčovou roli v těchto opravách hraje bílkovina </a:t>
            </a:r>
            <a:r>
              <a:rPr lang="cs-CZ" altLang="cs-CZ" sz="2400" b="1"/>
              <a:t>recA</a:t>
            </a:r>
            <a:r>
              <a:rPr lang="cs-CZ" altLang="cs-CZ" sz="2400"/>
              <a:t> (mutace genu pro recA podstatně zvyšuje citlivost k radiačnímu poškození). Prokázáno u bakterií a něco podobného se projevuje i u savčích buněk.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Pro částečnou rekonstrukci místa s DSB je využito homologního duplexu = chromosomu (u diploidní buňky).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Rekombinační oprava začíná odbouráním jednoho vlákna duplexu exonukleázou na obou fragmentech. Bílkovina recA se váže k obnaženým „jednovláknům“ a iniciuje výměnu vláken s homologním duplexem, čímž vznikají dvě blízká rekombinační místa. Další postup viz obr.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D40751-0EDB-4268-BEFD-CB4C6DD808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37.62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045" y="5286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Alpen-6-1-ztráty energie">
            <a:extLst>
              <a:ext uri="{FF2B5EF4-FFF2-40B4-BE49-F238E27FC236}">
                <a16:creationId xmlns:a16="http://schemas.microsoft.com/office/drawing/2014/main" id="{DD12CE66-3525-44A2-B04B-D25A15C7D5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692150"/>
            <a:ext cx="7345362" cy="5537200"/>
          </a:xfrm>
          <a:solidFill>
            <a:srgbClr val="FFFFCC"/>
          </a:solidFill>
        </p:spPr>
      </p:pic>
      <p:sp>
        <p:nvSpPr>
          <p:cNvPr id="7171" name="Text Box 7">
            <a:extLst>
              <a:ext uri="{FF2B5EF4-FFF2-40B4-BE49-F238E27FC236}">
                <a16:creationId xmlns:a16="http://schemas.microsoft.com/office/drawing/2014/main" id="{9E164AAF-CD22-4DE8-868F-EF24BD059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8913"/>
            <a:ext cx="849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/>
              <a:t>Histogram ztrát energie elektronu při jeho interakcích s látkou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000" i="1"/>
              <a:t>(elektrony o relativně nízké energii ve vodě)</a:t>
            </a:r>
          </a:p>
        </p:txBody>
      </p:sp>
      <p:sp>
        <p:nvSpPr>
          <p:cNvPr id="7172" name="TextovéPole 3">
            <a:extLst>
              <a:ext uri="{FF2B5EF4-FFF2-40B4-BE49-F238E27FC236}">
                <a16:creationId xmlns:a16="http://schemas.microsoft.com/office/drawing/2014/main" id="{C4F1C06D-7652-4589-866F-65220F34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237288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>
                <a:solidFill>
                  <a:srgbClr val="FF0000"/>
                </a:solidFill>
              </a:rPr>
              <a:t>Dost podobně tomu je s průměrným a nejpravděpodobnějším platem!!!!!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BBFFA9-578F-4349-AAB4-30781A689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2924944"/>
            <a:ext cx="647304" cy="647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404CFDE4-AB09-4A9F-B70A-9AAC294E7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/>
              <a:t>Rekombinační oprava DSB</a:t>
            </a:r>
          </a:p>
        </p:txBody>
      </p:sp>
      <p:pic>
        <p:nvPicPr>
          <p:cNvPr id="31747" name="Picture 10" descr="recombination repair">
            <a:extLst>
              <a:ext uri="{FF2B5EF4-FFF2-40B4-BE49-F238E27FC236}">
                <a16:creationId xmlns:a16="http://schemas.microsoft.com/office/drawing/2014/main" id="{FD9048BB-8087-4D27-855B-ED3069AA53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196975"/>
            <a:ext cx="7632700" cy="4210050"/>
          </a:xfrm>
          <a:solidFill>
            <a:schemeClr val="bg1">
              <a:alpha val="0"/>
            </a:schemeClr>
          </a:solidFill>
        </p:spPr>
      </p:pic>
      <p:sp>
        <p:nvSpPr>
          <p:cNvPr id="31748" name="Text Box 11">
            <a:extLst>
              <a:ext uri="{FF2B5EF4-FFF2-40B4-BE49-F238E27FC236}">
                <a16:creationId xmlns:a16="http://schemas.microsoft.com/office/drawing/2014/main" id="{2C7006FD-0E4D-43CC-B288-F7BC4CC69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89588"/>
            <a:ext cx="8713788" cy="1200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A – dvouvláknový zlom, B – částečné odbourání jednoho z vláken v okolí zlomu a asociace s homologní dvoušroubovicí (duplexem), C – pod vlivem recA nastává rekombinace poškozených a nepoškozených úseků, D – syntéza komplementárních řetězců (vláken) DNA polymerázou, E – opravené dvoušroubovice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A998ECA-14A9-4E4A-AAA0-91535BDA2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Věrnost oprav (</a:t>
            </a:r>
            <a:r>
              <a:rPr lang="cs-CZ" altLang="cs-CZ" i="1"/>
              <a:t>repair fidelity</a:t>
            </a:r>
            <a:r>
              <a:rPr lang="cs-CZ" altLang="cs-CZ"/>
              <a:t>)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3DD6CB0-29A2-415F-BD02-7E4E62575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cs-CZ" altLang="cs-CZ"/>
              <a:t>Excizní opravy SSB jsou všeobecně považovány za téměř bezchybné. Pravděpodobnost chyb je vyjadřována poměrem 1 : 10</a:t>
            </a:r>
            <a:r>
              <a:rPr lang="cs-CZ" altLang="cs-CZ" baseline="30000"/>
              <a:t>7</a:t>
            </a:r>
            <a:r>
              <a:rPr lang="cs-CZ" altLang="cs-CZ"/>
              <a:t> až 1 : 10</a:t>
            </a:r>
            <a:r>
              <a:rPr lang="cs-CZ" altLang="cs-CZ" baseline="30000"/>
              <a:t>11</a:t>
            </a:r>
            <a:r>
              <a:rPr lang="cs-CZ" altLang="cs-CZ"/>
              <a:t>.</a:t>
            </a:r>
          </a:p>
          <a:p>
            <a:pPr eaLnBrk="1" hangingPunct="1"/>
            <a:r>
              <a:rPr lang="cs-CZ" altLang="cs-CZ"/>
              <a:t>Pravděpodobnost bezchybného spojení DSB je odhadována na jen asi 75% a dochází k němu zejména během prvních dvou hodin po poškození.</a:t>
            </a:r>
            <a:endParaRPr lang="cs-CZ" altLang="cs-CZ" baseline="30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5F38EF-10D2-4BAD-8C6F-2C6FFE4B8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3254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B7563830-F96A-42F6-8449-698DD47241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/>
              <a:t>Autor: Vojtěch Mornstein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Poslední revize a ozvučení</a:t>
            </a:r>
            <a:r>
              <a:rPr lang="cs-CZ" altLang="cs-CZ"/>
              <a:t>: duben 2020</a:t>
            </a:r>
            <a:endParaRPr lang="cs-CZ"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EBC958B-7449-431D-B6D4-84413A4E1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/>
              <a:t>Ionizační a excitační procesy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AC83AEB-108F-4006-AB09-032B2DA1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589587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Patrně podle vzhledu ionizačních stop získaných pomocí bublinkových komor a množství „předané = ztracené“ energie se tyto události dělí na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/>
              <a:t>Ostruhy (</a:t>
            </a:r>
            <a:r>
              <a:rPr lang="cs-CZ" altLang="cs-CZ" sz="2000" i="1" dirty="0" err="1"/>
              <a:t>Spurs</a:t>
            </a:r>
            <a:r>
              <a:rPr lang="cs-CZ" altLang="cs-CZ" sz="2000" dirty="0"/>
              <a:t>) – 6 – 100 eV – jen několik iontů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/>
              <a:t>Kuličky, </a:t>
            </a:r>
            <a:r>
              <a:rPr lang="cs-CZ" altLang="cs-CZ" sz="2000" dirty="0" err="1"/>
              <a:t>bloby</a:t>
            </a:r>
            <a:r>
              <a:rPr lang="cs-CZ" altLang="cs-CZ" sz="2000" dirty="0"/>
              <a:t> (</a:t>
            </a:r>
            <a:r>
              <a:rPr lang="cs-CZ" altLang="cs-CZ" sz="2000" i="1" dirty="0" err="1"/>
              <a:t>Blobs</a:t>
            </a:r>
            <a:r>
              <a:rPr lang="cs-CZ" altLang="cs-CZ" sz="2000" dirty="0"/>
              <a:t>) – 100 – 500 eV – desítky iontů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/>
              <a:t>Krátké stopy (</a:t>
            </a:r>
            <a:r>
              <a:rPr lang="cs-CZ" altLang="cs-CZ" sz="2000" i="1" dirty="0" err="1"/>
              <a:t>Short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tracks</a:t>
            </a:r>
            <a:r>
              <a:rPr lang="cs-CZ" altLang="cs-CZ" sz="2000" dirty="0"/>
              <a:t>) – 500 – 5000 eV – stovky iontů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Elektron o energii 1 </a:t>
            </a:r>
            <a:r>
              <a:rPr lang="cs-CZ" altLang="cs-CZ" sz="2400" dirty="0" err="1"/>
              <a:t>MeV</a:t>
            </a:r>
            <a:r>
              <a:rPr lang="cs-CZ" altLang="cs-CZ" sz="2400" dirty="0"/>
              <a:t>, předává asi 65% energie v „ostruhách“, 15% v „</a:t>
            </a:r>
            <a:r>
              <a:rPr lang="cs-CZ" altLang="cs-CZ" sz="2400" dirty="0" err="1"/>
              <a:t>blobech</a:t>
            </a:r>
            <a:r>
              <a:rPr lang="cs-CZ" altLang="cs-CZ" sz="2400" dirty="0"/>
              <a:t>“ a 20% v „krátkých stopách“ (což jsou vlastně ionizační stopy terciárních elektronů)</a:t>
            </a:r>
          </a:p>
          <a:p>
            <a:endParaRPr lang="cs-CZ" altLang="cs-CZ" dirty="0"/>
          </a:p>
        </p:txBody>
      </p:sp>
      <p:pic>
        <p:nvPicPr>
          <p:cNvPr id="8196" name="Picture 2" descr="fig 8.jpg (19526 bytes)">
            <a:extLst>
              <a:ext uri="{FF2B5EF4-FFF2-40B4-BE49-F238E27FC236}">
                <a16:creationId xmlns:a16="http://schemas.microsoft.com/office/drawing/2014/main" id="{B3FBFE46-B293-4ECD-969A-510DF418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97425"/>
            <a:ext cx="35623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ovéPole 4">
            <a:extLst>
              <a:ext uri="{FF2B5EF4-FFF2-40B4-BE49-F238E27FC236}">
                <a16:creationId xmlns:a16="http://schemas.microsoft.com/office/drawing/2014/main" id="{FC03DA5F-869C-403B-B38E-8EC0494DB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22922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http://www.photobiology.com/educational/len/part2.htm</a:t>
            </a:r>
          </a:p>
        </p:txBody>
      </p: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C3E140EC-96F6-434E-8FC4-0F9BBA70FA75}"/>
              </a:ext>
            </a:extLst>
          </p:cNvPr>
          <p:cNvCxnSpPr/>
          <p:nvPr/>
        </p:nvCxnSpPr>
        <p:spPr>
          <a:xfrm flipH="1" flipV="1">
            <a:off x="3348038" y="5805488"/>
            <a:ext cx="1944687" cy="503237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TextovéPole 8">
            <a:extLst>
              <a:ext uri="{FF2B5EF4-FFF2-40B4-BE49-F238E27FC236}">
                <a16:creationId xmlns:a16="http://schemas.microsoft.com/office/drawing/2014/main" id="{C78883B8-33DD-45E9-89C2-0E3501E5C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6165850"/>
            <a:ext cx="237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Větvení stopy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7B6D5B-9595-4BCA-8FE4-4DD5E1D91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3600" y="272069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516524-F834-4D0B-91C8-A9BC7330A6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3600" y="79057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9EBE407-B1FD-420E-9A54-8A306CE8E0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/>
              <a:t>Ionizační a excitační procesy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14F9C0B-9C46-48BB-81CB-C33203F53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256212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Výsledek předání energie: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/>
              <a:t>ionizace</a:t>
            </a:r>
            <a:r>
              <a:rPr lang="cs-CZ" altLang="cs-CZ" sz="2000" dirty="0"/>
              <a:t> – 1 nebo více elektronů vyraženo z molekuly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/>
              <a:t>excitace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 err="1"/>
              <a:t>superexcitace</a:t>
            </a:r>
            <a:r>
              <a:rPr lang="cs-CZ" altLang="cs-CZ" sz="2000" dirty="0"/>
              <a:t> (přijatá energie je vyšší než ionizační, avšak elektron zůstává vázán k původnímu jádru)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Ve všech těchto případech je důsledkem </a:t>
            </a:r>
            <a:r>
              <a:rPr lang="cs-CZ" altLang="cs-CZ" sz="2400" b="1" dirty="0"/>
              <a:t>nestabilita</a:t>
            </a:r>
            <a:r>
              <a:rPr lang="cs-CZ" altLang="cs-CZ" sz="2400" dirty="0"/>
              <a:t>, která může vést ke </a:t>
            </a:r>
            <a:r>
              <a:rPr lang="cs-CZ" altLang="cs-CZ" sz="2400" b="1" dirty="0"/>
              <a:t>změnám struktury</a:t>
            </a:r>
            <a:r>
              <a:rPr lang="cs-CZ" altLang="cs-CZ" sz="2400" dirty="0"/>
              <a:t> molekuly nebo </a:t>
            </a:r>
            <a:r>
              <a:rPr lang="cs-CZ" altLang="cs-CZ" sz="2400" b="1" dirty="0" err="1"/>
              <a:t>mezimolekulovým</a:t>
            </a:r>
            <a:r>
              <a:rPr lang="cs-CZ" altLang="cs-CZ" sz="2400" b="1" dirty="0"/>
              <a:t> interakcím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Jednotlivé „ostruhy“, tj, nejmenší skupiny ionizačních událostí, jsou od sebe </a:t>
            </a:r>
            <a:r>
              <a:rPr lang="cs-CZ" altLang="cs-CZ" sz="2400" b="1" dirty="0"/>
              <a:t>vzdáleny</a:t>
            </a:r>
            <a:r>
              <a:rPr lang="cs-CZ" altLang="cs-CZ" sz="2400" dirty="0"/>
              <a:t> v průměru 400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 při vlastní velikosti cca 1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, vodíkový radikál je schopen difundovat do vzdálenosti v průměru 180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, dokud nezanikne.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rgbClr val="FF3300"/>
                </a:solidFill>
              </a:rPr>
              <a:t>Důsledek: interakce (rekombinace) volných radikálů vytvářených v </a:t>
            </a:r>
            <a:r>
              <a:rPr lang="cs-CZ" altLang="cs-CZ" sz="2400" b="1" dirty="0">
                <a:solidFill>
                  <a:srgbClr val="FF3300"/>
                </a:solidFill>
              </a:rPr>
              <a:t>různých</a:t>
            </a:r>
            <a:r>
              <a:rPr lang="cs-CZ" altLang="cs-CZ" sz="2400" dirty="0">
                <a:solidFill>
                  <a:srgbClr val="FF3300"/>
                </a:solidFill>
              </a:rPr>
              <a:t> </a:t>
            </a:r>
            <a:r>
              <a:rPr lang="cs-CZ" altLang="cs-CZ" sz="2400" dirty="0" err="1">
                <a:solidFill>
                  <a:srgbClr val="FF3300"/>
                </a:solidFill>
              </a:rPr>
              <a:t>blobech</a:t>
            </a:r>
            <a:r>
              <a:rPr lang="cs-CZ" altLang="cs-CZ" sz="2400" dirty="0">
                <a:solidFill>
                  <a:srgbClr val="FF3300"/>
                </a:solidFill>
              </a:rPr>
              <a:t>, ostruhách a krátkých stopách prakticky není možná (pravděpodobná).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41C529-C70F-4BC0-A839-0BBE6F446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2936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8225AD5-2920-4E2F-BD29-7BC2361B5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Radiochemie vody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FEE55F0-4027-4B10-BAAC-5CF5035B6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908050"/>
            <a:ext cx="8229600" cy="5329238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Primární produkty radiolýzy vody</a:t>
            </a:r>
            <a:r>
              <a:rPr lang="cs-CZ" altLang="cs-CZ" sz="2400" dirty="0"/>
              <a:t>, které se objevují v čase od 10</a:t>
            </a:r>
            <a:r>
              <a:rPr lang="cs-CZ" altLang="cs-CZ" sz="2400" baseline="30000" dirty="0"/>
              <a:t>-16</a:t>
            </a:r>
            <a:r>
              <a:rPr lang="cs-CZ" altLang="cs-CZ" sz="2400" dirty="0"/>
              <a:t> do 10</a:t>
            </a:r>
            <a:r>
              <a:rPr lang="cs-CZ" altLang="cs-CZ" sz="2400" baseline="30000" dirty="0"/>
              <a:t>-12</a:t>
            </a:r>
            <a:r>
              <a:rPr lang="cs-CZ" altLang="cs-CZ" sz="2400" dirty="0"/>
              <a:t> s: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/>
              <a:t>Excitovaná molekula vody H</a:t>
            </a:r>
            <a:r>
              <a:rPr lang="cs-CZ" altLang="cs-CZ" sz="2000" b="1" baseline="-25000" dirty="0"/>
              <a:t>2</a:t>
            </a:r>
            <a:r>
              <a:rPr lang="cs-CZ" altLang="cs-CZ" sz="2000" b="1" dirty="0"/>
              <a:t>O*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/>
              <a:t>Radikály H</a:t>
            </a:r>
            <a:r>
              <a:rPr lang="cs-CZ" altLang="cs-CZ" sz="2000" b="1" dirty="0">
                <a:cs typeface="Arial" panose="020B0604020202020204" pitchFamily="34" charset="0"/>
              </a:rPr>
              <a:t>∙</a:t>
            </a:r>
            <a:r>
              <a:rPr lang="cs-CZ" altLang="cs-CZ" sz="2000" b="1" dirty="0"/>
              <a:t> a OH</a:t>
            </a:r>
            <a:r>
              <a:rPr lang="cs-CZ" altLang="cs-CZ" sz="2000" b="1" dirty="0">
                <a:cs typeface="Arial" panose="020B0604020202020204" pitchFamily="34" charset="0"/>
              </a:rPr>
              <a:t>∙ </a:t>
            </a:r>
            <a:r>
              <a:rPr lang="cs-CZ" altLang="cs-CZ" sz="2000" dirty="0">
                <a:cs typeface="Arial" panose="020B0604020202020204" pitchFamily="34" charset="0"/>
              </a:rPr>
              <a:t>(důsledek disociace excitované molekuly)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>
                <a:cs typeface="Arial" panose="020B0604020202020204" pitchFamily="34" charset="0"/>
              </a:rPr>
              <a:t>H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0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+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a </a:t>
            </a:r>
            <a:r>
              <a:rPr lang="cs-CZ" altLang="cs-CZ" sz="2000" b="1" dirty="0">
                <a:cs typeface="Arial" panose="020B0604020202020204" pitchFamily="34" charset="0"/>
              </a:rPr>
              <a:t>e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(důsledek přímé ionizace nárazem)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Navazující procesy: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baseline="30000" dirty="0">
                <a:cs typeface="Arial" panose="020B0604020202020204" pitchFamily="34" charset="0"/>
              </a:rPr>
              <a:t>+</a:t>
            </a:r>
            <a:r>
              <a:rPr lang="cs-CZ" altLang="cs-CZ" sz="2000" dirty="0">
                <a:cs typeface="Arial" panose="020B0604020202020204" pitchFamily="34" charset="0"/>
              </a:rPr>
              <a:t> →  H</a:t>
            </a:r>
            <a:r>
              <a:rPr lang="cs-CZ" altLang="cs-CZ" sz="2000" baseline="30000" dirty="0">
                <a:cs typeface="Arial" panose="020B0604020202020204" pitchFamily="34" charset="0"/>
              </a:rPr>
              <a:t>+</a:t>
            </a:r>
            <a:r>
              <a:rPr lang="cs-CZ" altLang="cs-CZ" sz="2000" dirty="0">
                <a:cs typeface="Arial" panose="020B0604020202020204" pitchFamily="34" charset="0"/>
              </a:rPr>
              <a:t> + OH∙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e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+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 →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e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+ H</a:t>
            </a:r>
            <a:r>
              <a:rPr lang="cs-CZ" altLang="cs-CZ" sz="2000" baseline="30000" dirty="0">
                <a:cs typeface="Arial" panose="020B0604020202020204" pitchFamily="34" charset="0"/>
              </a:rPr>
              <a:t>+</a:t>
            </a:r>
            <a:r>
              <a:rPr lang="cs-CZ" altLang="cs-CZ" sz="2000" dirty="0">
                <a:cs typeface="Arial" panose="020B0604020202020204" pitchFamily="34" charset="0"/>
              </a:rPr>
              <a:t> → H∙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e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+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0 → e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aq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solvatovaný</a:t>
            </a:r>
            <a:r>
              <a:rPr lang="cs-CZ" altLang="cs-CZ" sz="2000" dirty="0">
                <a:cs typeface="Arial" panose="020B0604020202020204" pitchFamily="34" charset="0"/>
              </a:rPr>
              <a:t>, vodný, 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hydratovaný elektron</a:t>
            </a:r>
            <a:r>
              <a:rPr lang="cs-CZ" altLang="cs-CZ" sz="2000" dirty="0">
                <a:cs typeface="Arial" panose="020B0604020202020204" pitchFamily="34" charset="0"/>
              </a:rPr>
              <a:t>, doba života přibližně 0,2 </a:t>
            </a:r>
            <a:r>
              <a:rPr lang="cs-CZ" altLang="cs-CZ" sz="2000" dirty="0" err="1">
                <a:cs typeface="Arial" panose="020B0604020202020204" pitchFamily="34" charset="0"/>
              </a:rPr>
              <a:t>ms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a také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		</a:t>
            </a:r>
            <a:r>
              <a:rPr lang="cs-CZ" altLang="cs-CZ" sz="2000" dirty="0">
                <a:cs typeface="Arial" panose="020B0604020202020204" pitchFamily="34" charset="0"/>
              </a:rPr>
              <a:t>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→ H∙ + OH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0244" name="Picture 5" descr="http://www.nature.com/nchem/journal/v2/n4/images/nchem.604-f1.jpg">
            <a:extLst>
              <a:ext uri="{FF2B5EF4-FFF2-40B4-BE49-F238E27FC236}">
                <a16:creationId xmlns:a16="http://schemas.microsoft.com/office/drawing/2014/main" id="{4F53978C-5BBC-455B-B315-7749E0B1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516438"/>
            <a:ext cx="3779838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4">
            <a:extLst>
              <a:ext uri="{FF2B5EF4-FFF2-40B4-BE49-F238E27FC236}">
                <a16:creationId xmlns:a16="http://schemas.microsoft.com/office/drawing/2014/main" id="{FEF4AC20-9827-49CB-849D-B6B7CC66A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6563"/>
            <a:ext cx="4946650" cy="147732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Vazba </a:t>
            </a:r>
            <a:r>
              <a:rPr lang="cs-CZ" altLang="cs-CZ" dirty="0" err="1"/>
              <a:t>solvatovaného</a:t>
            </a:r>
            <a:r>
              <a:rPr lang="cs-CZ" altLang="cs-CZ" dirty="0"/>
              <a:t> elektronu obklopeného šesti molekulami vody má 3,3 eV, na povrchu vody jen 1,6 eV – měřeno na základě energie elektronů, vyražených z vody světelnými fotony!!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D567FE-FC6C-4660-8968-BF10DAAD9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7238" y="24124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5F121510-67DB-45C0-997D-34849EBE4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3200"/>
              <a:t>Schéma radiolýzy vody</a:t>
            </a:r>
          </a:p>
        </p:txBody>
      </p:sp>
      <p:pic>
        <p:nvPicPr>
          <p:cNvPr id="10243" name="Picture 4" descr="Alpen-6-2-radiolýza vody">
            <a:extLst>
              <a:ext uri="{FF2B5EF4-FFF2-40B4-BE49-F238E27FC236}">
                <a16:creationId xmlns:a16="http://schemas.microsoft.com/office/drawing/2014/main" id="{9E6C463B-088A-4B60-A90C-E7B2032CE7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900113" y="1557338"/>
            <a:ext cx="7504112" cy="4565650"/>
          </a:xfrm>
          <a:solidFill>
            <a:srgbClr val="FFC000">
              <a:alpha val="20000"/>
            </a:srgbClr>
          </a:solidFill>
          <a:ln w="104775">
            <a:solidFill>
              <a:schemeClr val="accent5">
                <a:lumMod val="50000"/>
              </a:schemeClr>
            </a:solidFill>
          </a:ln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2ED0C9BD-79AF-423C-B1D2-15A78B8F9F21}"/>
              </a:ext>
            </a:extLst>
          </p:cNvPr>
          <p:cNvSpPr/>
          <p:nvPr/>
        </p:nvSpPr>
        <p:spPr>
          <a:xfrm>
            <a:off x="1763713" y="1628775"/>
            <a:ext cx="1944687" cy="1728788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269" name="TextovéPole 5">
            <a:extLst>
              <a:ext uri="{FF2B5EF4-FFF2-40B4-BE49-F238E27FC236}">
                <a16:creationId xmlns:a16="http://schemas.microsoft.com/office/drawing/2014/main" id="{C9D4C410-367D-4EC2-BB53-17FBE632D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211888"/>
            <a:ext cx="597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Pozor, pravděpodobnost obou procesů není stejná – závisí na energii elektronů a dalších faktorech</a:t>
            </a:r>
          </a:p>
        </p:txBody>
      </p:sp>
      <p:cxnSp>
        <p:nvCxnSpPr>
          <p:cNvPr id="21" name="Zakřivená spojovací čára 20">
            <a:extLst>
              <a:ext uri="{FF2B5EF4-FFF2-40B4-BE49-F238E27FC236}">
                <a16:creationId xmlns:a16="http://schemas.microsoft.com/office/drawing/2014/main" id="{A7F1FD5A-0DB6-401D-97E4-BF46F5DBC07C}"/>
              </a:ext>
            </a:extLst>
          </p:cNvPr>
          <p:cNvCxnSpPr/>
          <p:nvPr/>
        </p:nvCxnSpPr>
        <p:spPr>
          <a:xfrm rot="5400000">
            <a:off x="323850" y="4292601"/>
            <a:ext cx="3024187" cy="1008062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EA63A5-07CD-46F1-B5D4-FF8650DFE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40466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FAA5878-D4B6-4A24-882C-462AB727A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/>
              <a:t>Radiochemie vody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5FE735D-1217-4DA7-8093-BE9AB822B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8229600" cy="47529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Produkty radiolýzy vody tedy jsou: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>
                <a:cs typeface="Arial" panose="020B0604020202020204" pitchFamily="34" charset="0"/>
              </a:rPr>
              <a:t>H∙, OH∙, e</a:t>
            </a:r>
            <a:r>
              <a:rPr lang="cs-CZ" altLang="cs-CZ" sz="2800" baseline="30000">
                <a:cs typeface="Arial" panose="020B0604020202020204" pitchFamily="34" charset="0"/>
              </a:rPr>
              <a:t>-</a:t>
            </a:r>
            <a:r>
              <a:rPr lang="cs-CZ" altLang="cs-CZ" sz="2800" baseline="-25000">
                <a:cs typeface="Arial" panose="020B0604020202020204" pitchFamily="34" charset="0"/>
              </a:rPr>
              <a:t>aq</a:t>
            </a:r>
            <a:r>
              <a:rPr lang="cs-CZ" altLang="cs-CZ" sz="2800">
                <a:cs typeface="Arial" panose="020B0604020202020204" pitchFamily="34" charset="0"/>
              </a:rPr>
              <a:t>, H</a:t>
            </a:r>
            <a:r>
              <a:rPr lang="cs-CZ" altLang="cs-CZ" sz="2800" baseline="30000">
                <a:cs typeface="Arial" panose="020B0604020202020204" pitchFamily="34" charset="0"/>
              </a:rPr>
              <a:t>+</a:t>
            </a:r>
            <a:r>
              <a:rPr lang="cs-CZ" altLang="cs-CZ" sz="2800">
                <a:cs typeface="Arial" panose="020B0604020202020204" pitchFamily="34" charset="0"/>
              </a:rPr>
              <a:t>, OH</a:t>
            </a:r>
            <a:r>
              <a:rPr lang="cs-CZ" altLang="cs-CZ" sz="2800" baseline="30000">
                <a:cs typeface="Arial" panose="020B0604020202020204" pitchFamily="34" charset="0"/>
              </a:rPr>
              <a:t>-</a:t>
            </a:r>
            <a:endParaRPr lang="cs-CZ" altLang="cs-CZ" sz="28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cs typeface="Arial" panose="020B0604020202020204" pitchFamily="34" charset="0"/>
              </a:rPr>
              <a:t>Ionty H</a:t>
            </a:r>
            <a:r>
              <a:rPr lang="cs-CZ" altLang="cs-CZ" sz="2800" baseline="30000">
                <a:cs typeface="Arial" panose="020B0604020202020204" pitchFamily="34" charset="0"/>
              </a:rPr>
              <a:t>+ </a:t>
            </a:r>
            <a:r>
              <a:rPr lang="cs-CZ" altLang="cs-CZ" sz="2800">
                <a:cs typeface="Arial" panose="020B0604020202020204" pitchFamily="34" charset="0"/>
              </a:rPr>
              <a:t>a OH</a:t>
            </a:r>
            <a:r>
              <a:rPr lang="cs-CZ" altLang="cs-CZ" sz="2800" baseline="30000">
                <a:cs typeface="Arial" panose="020B0604020202020204" pitchFamily="34" charset="0"/>
              </a:rPr>
              <a:t>-</a:t>
            </a:r>
            <a:r>
              <a:rPr lang="cs-CZ" altLang="cs-CZ" sz="2800">
                <a:cs typeface="Arial" panose="020B0604020202020204" pitchFamily="34" charset="0"/>
              </a:rPr>
              <a:t> však nemají z hlediska působení na živou hmotu valný význam, protože jsou ve vodě a vodných roztocích všudypřítomné.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cs typeface="Arial" panose="020B0604020202020204" pitchFamily="34" charset="0"/>
              </a:rPr>
              <a:t>Část volných radikálů i iontů rekombinuje (spojuje se do původních celků).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cs typeface="Arial" panose="020B0604020202020204" pitchFamily="34" charset="0"/>
              </a:rPr>
              <a:t>Následuje chemická fáze, popsatelná souhrnnou rovnicí: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>
                <a:cs typeface="Arial" panose="020B0604020202020204" pitchFamily="34" charset="0"/>
              </a:rPr>
              <a:t>H</a:t>
            </a:r>
            <a:r>
              <a:rPr lang="cs-CZ" altLang="cs-CZ" sz="2800" baseline="-25000">
                <a:cs typeface="Arial" panose="020B0604020202020204" pitchFamily="34" charset="0"/>
              </a:rPr>
              <a:t>2</a:t>
            </a:r>
            <a:r>
              <a:rPr lang="cs-CZ" altLang="cs-CZ" sz="2800">
                <a:cs typeface="Arial" panose="020B0604020202020204" pitchFamily="34" charset="0"/>
              </a:rPr>
              <a:t>O (ozářená) → H∙, e</a:t>
            </a:r>
            <a:r>
              <a:rPr lang="cs-CZ" altLang="cs-CZ" sz="2800" baseline="30000">
                <a:cs typeface="Arial" panose="020B0604020202020204" pitchFamily="34" charset="0"/>
              </a:rPr>
              <a:t>-</a:t>
            </a:r>
            <a:r>
              <a:rPr lang="cs-CZ" altLang="cs-CZ" sz="2800" baseline="-25000">
                <a:cs typeface="Arial" panose="020B0604020202020204" pitchFamily="34" charset="0"/>
              </a:rPr>
              <a:t>aq</a:t>
            </a:r>
            <a:r>
              <a:rPr lang="cs-CZ" altLang="cs-CZ" sz="2800">
                <a:cs typeface="Arial" panose="020B0604020202020204" pitchFamily="34" charset="0"/>
              </a:rPr>
              <a:t>, OH∙, H</a:t>
            </a:r>
            <a:r>
              <a:rPr lang="cs-CZ" altLang="cs-CZ" sz="2800" baseline="-25000">
                <a:cs typeface="Arial" panose="020B0604020202020204" pitchFamily="34" charset="0"/>
              </a:rPr>
              <a:t>3</a:t>
            </a:r>
            <a:r>
              <a:rPr lang="cs-CZ" altLang="cs-CZ" sz="2800">
                <a:cs typeface="Arial" panose="020B0604020202020204" pitchFamily="34" charset="0"/>
              </a:rPr>
              <a:t>0</a:t>
            </a:r>
            <a:r>
              <a:rPr lang="cs-CZ" altLang="cs-CZ" sz="2800" baseline="30000">
                <a:cs typeface="Arial" panose="020B0604020202020204" pitchFamily="34" charset="0"/>
              </a:rPr>
              <a:t>+</a:t>
            </a:r>
            <a:r>
              <a:rPr lang="cs-CZ" altLang="cs-CZ" sz="2800">
                <a:cs typeface="Arial" panose="020B0604020202020204" pitchFamily="34" charset="0"/>
              </a:rPr>
              <a:t>, H</a:t>
            </a:r>
            <a:r>
              <a:rPr lang="cs-CZ" altLang="cs-CZ" sz="2800" baseline="-25000">
                <a:cs typeface="Arial" panose="020B0604020202020204" pitchFamily="34" charset="0"/>
              </a:rPr>
              <a:t>2</a:t>
            </a:r>
            <a:r>
              <a:rPr lang="cs-CZ" altLang="cs-CZ" sz="2800">
                <a:cs typeface="Arial" panose="020B0604020202020204" pitchFamily="34" charset="0"/>
              </a:rPr>
              <a:t>, OH</a:t>
            </a:r>
            <a:r>
              <a:rPr lang="cs-CZ" altLang="cs-CZ" sz="2800" baseline="30000">
                <a:cs typeface="Arial" panose="020B0604020202020204" pitchFamily="34" charset="0"/>
              </a:rPr>
              <a:t>-</a:t>
            </a:r>
            <a:r>
              <a:rPr lang="cs-CZ" altLang="cs-CZ" sz="2800">
                <a:cs typeface="Arial" panose="020B0604020202020204" pitchFamily="34" charset="0"/>
              </a:rPr>
              <a:t>, HO</a:t>
            </a:r>
            <a:r>
              <a:rPr lang="cs-CZ" altLang="cs-CZ" sz="2800" baseline="-25000">
                <a:cs typeface="Arial" panose="020B0604020202020204" pitchFamily="34" charset="0"/>
              </a:rPr>
              <a:t>2</a:t>
            </a:r>
            <a:r>
              <a:rPr lang="cs-CZ" altLang="cs-CZ" sz="2800">
                <a:cs typeface="Arial" panose="020B0604020202020204" pitchFamily="34" charset="0"/>
              </a:rPr>
              <a:t>∙, O</a:t>
            </a:r>
            <a:r>
              <a:rPr lang="cs-CZ" altLang="cs-CZ" sz="2800" baseline="-25000">
                <a:cs typeface="Arial" panose="020B0604020202020204" pitchFamily="34" charset="0"/>
              </a:rPr>
              <a:t>2</a:t>
            </a:r>
            <a:r>
              <a:rPr lang="cs-CZ" altLang="cs-CZ" sz="2800">
                <a:cs typeface="Arial" panose="020B0604020202020204" pitchFamily="34" charset="0"/>
              </a:rPr>
              <a:t>, O</a:t>
            </a:r>
            <a:r>
              <a:rPr lang="cs-CZ" altLang="cs-CZ" sz="2800" baseline="-25000">
                <a:cs typeface="Arial" panose="020B0604020202020204" pitchFamily="34" charset="0"/>
              </a:rPr>
              <a:t>2</a:t>
            </a:r>
            <a:r>
              <a:rPr lang="cs-CZ" altLang="cs-CZ" sz="2800" baseline="30000">
                <a:cs typeface="Arial" panose="020B0604020202020204" pitchFamily="34" charset="0"/>
              </a:rPr>
              <a:t>-</a:t>
            </a:r>
            <a:r>
              <a:rPr lang="cs-CZ" altLang="cs-CZ" sz="2800">
                <a:cs typeface="Arial" panose="020B0604020202020204" pitchFamily="34" charset="0"/>
              </a:rPr>
              <a:t>, HO</a:t>
            </a:r>
            <a:r>
              <a:rPr lang="cs-CZ" altLang="cs-CZ" sz="2800" baseline="-25000">
                <a:cs typeface="Arial" panose="020B0604020202020204" pitchFamily="34" charset="0"/>
              </a:rPr>
              <a:t>2</a:t>
            </a:r>
            <a:r>
              <a:rPr lang="cs-CZ" altLang="cs-CZ" sz="2800" baseline="30000">
                <a:cs typeface="Arial" panose="020B0604020202020204" pitchFamily="34" charset="0"/>
              </a:rPr>
              <a:t>-</a:t>
            </a:r>
            <a:r>
              <a:rPr lang="cs-CZ" altLang="cs-CZ" sz="2800">
                <a:cs typeface="Arial" panose="020B0604020202020204" pitchFamily="34" charset="0"/>
              </a:rPr>
              <a:t>, H</a:t>
            </a:r>
            <a:r>
              <a:rPr lang="cs-CZ" altLang="cs-CZ" sz="2800" baseline="-25000">
                <a:cs typeface="Arial" panose="020B0604020202020204" pitchFamily="34" charset="0"/>
              </a:rPr>
              <a:t>2</a:t>
            </a:r>
            <a:r>
              <a:rPr lang="cs-CZ" altLang="cs-CZ" sz="2800">
                <a:cs typeface="Arial" panose="020B0604020202020204" pitchFamily="34" charset="0"/>
              </a:rPr>
              <a:t>O</a:t>
            </a:r>
            <a:r>
              <a:rPr lang="cs-CZ" altLang="cs-CZ" sz="2800" baseline="-25000">
                <a:cs typeface="Arial" panose="020B0604020202020204" pitchFamily="34" charset="0"/>
              </a:rPr>
              <a:t>2</a:t>
            </a:r>
          </a:p>
        </p:txBody>
      </p:sp>
      <p:sp>
        <p:nvSpPr>
          <p:cNvPr id="12292" name="TextovéPole 3">
            <a:extLst>
              <a:ext uri="{FF2B5EF4-FFF2-40B4-BE49-F238E27FC236}">
                <a16:creationId xmlns:a16="http://schemas.microsoft.com/office/drawing/2014/main" id="{69252830-3CD2-40CD-9E7C-908F1B78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6308725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Superoxidový anion</a:t>
            </a:r>
          </a:p>
        </p:txBody>
      </p:sp>
      <p:sp>
        <p:nvSpPr>
          <p:cNvPr id="12293" name="TextovéPole 5">
            <a:extLst>
              <a:ext uri="{FF2B5EF4-FFF2-40B4-BE49-F238E27FC236}">
                <a16:creationId xmlns:a16="http://schemas.microsoft.com/office/drawing/2014/main" id="{A4ABCE2E-66C0-4058-B0C2-9583ADC70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08725"/>
            <a:ext cx="446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 "hydroperoxyl" nebo "perhydroxy radikál"</a:t>
            </a:r>
          </a:p>
        </p:txBody>
      </p:sp>
      <p:cxnSp>
        <p:nvCxnSpPr>
          <p:cNvPr id="11" name="Přímá spojovací šipka 10">
            <a:extLst>
              <a:ext uri="{FF2B5EF4-FFF2-40B4-BE49-F238E27FC236}">
                <a16:creationId xmlns:a16="http://schemas.microsoft.com/office/drawing/2014/main" id="{EFF32E2D-7624-4AF0-8CC8-545F12A37AC4}"/>
              </a:ext>
            </a:extLst>
          </p:cNvPr>
          <p:cNvCxnSpPr/>
          <p:nvPr/>
        </p:nvCxnSpPr>
        <p:spPr>
          <a:xfrm flipV="1">
            <a:off x="1187450" y="5949950"/>
            <a:ext cx="0" cy="28733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36AF3869-D4FE-446A-ABF8-260DF46D6188}"/>
              </a:ext>
            </a:extLst>
          </p:cNvPr>
          <p:cNvCxnSpPr>
            <a:stCxn id="12292" idx="1"/>
          </p:cNvCxnSpPr>
          <p:nvPr/>
        </p:nvCxnSpPr>
        <p:spPr>
          <a:xfrm flipH="1" flipV="1">
            <a:off x="2700338" y="5949950"/>
            <a:ext cx="2808287" cy="54451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6" name="TextovéPole 15">
            <a:extLst>
              <a:ext uri="{FF2B5EF4-FFF2-40B4-BE49-F238E27FC236}">
                <a16:creationId xmlns:a16="http://schemas.microsoft.com/office/drawing/2014/main" id="{C65B30FD-2C64-4D14-8A3D-98142B6EE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949950"/>
            <a:ext cx="2592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Superoxid vodíku</a:t>
            </a:r>
          </a:p>
        </p:txBody>
      </p: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id="{920A318B-E738-4FF9-87C8-A556DDFD646E}"/>
              </a:ext>
            </a:extLst>
          </p:cNvPr>
          <p:cNvCxnSpPr/>
          <p:nvPr/>
        </p:nvCxnSpPr>
        <p:spPr>
          <a:xfrm flipH="1" flipV="1">
            <a:off x="3492500" y="5949950"/>
            <a:ext cx="1871663" cy="215900"/>
          </a:xfrm>
          <a:prstGeom prst="straightConnector1">
            <a:avLst/>
          </a:prstGeom>
          <a:ln w="222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72C805-1320-48BE-A057-79E047212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3184" y="32940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D1A1EE8-F3B4-4071-BEB3-AF348ED32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/>
              <a:t>Hodnota G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F1E53B6-0071-4956-BAD7-81E3A8D80A6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8075613" cy="4929188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Hodnota G – měřítko chemického výtěžku.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/>
              <a:t>G je počet molekul vytvořených nebo rozpadlých v důsledku předání 100 eV energie sekundárního elektronu.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Vybrané hodnoty G při </a:t>
            </a:r>
            <a:r>
              <a:rPr lang="cs-CZ" altLang="cs-CZ" sz="2800" i="1"/>
              <a:t>neutrálním</a:t>
            </a:r>
            <a:r>
              <a:rPr lang="cs-CZ" altLang="cs-CZ" sz="2800"/>
              <a:t> pH: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>
                <a:cs typeface="Arial" panose="020B0604020202020204" pitchFamily="34" charset="0"/>
              </a:rPr>
              <a:t>H∙		0,6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u="sng">
                <a:cs typeface="Arial" panose="020B0604020202020204" pitchFamily="34" charset="0"/>
              </a:rPr>
              <a:t>e</a:t>
            </a:r>
            <a:r>
              <a:rPr lang="cs-CZ" altLang="cs-CZ" sz="2800" u="sng" baseline="30000">
                <a:cs typeface="Arial" panose="020B0604020202020204" pitchFamily="34" charset="0"/>
              </a:rPr>
              <a:t>-</a:t>
            </a:r>
            <a:r>
              <a:rPr lang="cs-CZ" altLang="cs-CZ" sz="2800" u="sng" baseline="-25000">
                <a:cs typeface="Arial" panose="020B0604020202020204" pitchFamily="34" charset="0"/>
              </a:rPr>
              <a:t>aq</a:t>
            </a:r>
            <a:r>
              <a:rPr lang="cs-CZ" altLang="cs-CZ" sz="2800" baseline="-25000">
                <a:cs typeface="Arial" panose="020B0604020202020204" pitchFamily="34" charset="0"/>
              </a:rPr>
              <a:t>		</a:t>
            </a:r>
            <a:r>
              <a:rPr lang="cs-CZ" altLang="cs-CZ" sz="2800" u="sng">
                <a:cs typeface="Arial" panose="020B0604020202020204" pitchFamily="34" charset="0"/>
              </a:rPr>
              <a:t>2,6</a:t>
            </a:r>
            <a:endParaRPr lang="cs-CZ" altLang="cs-CZ" sz="2800" u="sng" baseline="-25000"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u="sng">
                <a:cs typeface="Arial" panose="020B0604020202020204" pitchFamily="34" charset="0"/>
              </a:rPr>
              <a:t>OH∙</a:t>
            </a:r>
            <a:r>
              <a:rPr lang="cs-CZ" altLang="cs-CZ" sz="2800">
                <a:cs typeface="Arial" panose="020B0604020202020204" pitchFamily="34" charset="0"/>
              </a:rPr>
              <a:t>		</a:t>
            </a:r>
            <a:r>
              <a:rPr lang="cs-CZ" altLang="cs-CZ" sz="2800" u="sng">
                <a:cs typeface="Arial" panose="020B0604020202020204" pitchFamily="34" charset="0"/>
              </a:rPr>
              <a:t>2,6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>
                <a:cs typeface="Arial" panose="020B0604020202020204" pitchFamily="34" charset="0"/>
              </a:rPr>
              <a:t>H</a:t>
            </a:r>
            <a:r>
              <a:rPr lang="cs-CZ" altLang="cs-CZ" sz="2800" baseline="-25000">
                <a:cs typeface="Arial" panose="020B0604020202020204" pitchFamily="34" charset="0"/>
              </a:rPr>
              <a:t>2		</a:t>
            </a:r>
            <a:r>
              <a:rPr lang="cs-CZ" altLang="cs-CZ" sz="2800">
                <a:cs typeface="Arial" panose="020B0604020202020204" pitchFamily="34" charset="0"/>
              </a:rPr>
              <a:t>0,45</a:t>
            </a:r>
            <a:endParaRPr lang="cs-CZ" altLang="cs-CZ" sz="2800" baseline="-25000"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>
                <a:cs typeface="Arial" panose="020B0604020202020204" pitchFamily="34" charset="0"/>
              </a:rPr>
              <a:t>H</a:t>
            </a:r>
            <a:r>
              <a:rPr lang="cs-CZ" altLang="cs-CZ" sz="2800" baseline="-25000">
                <a:cs typeface="Arial" panose="020B0604020202020204" pitchFamily="34" charset="0"/>
              </a:rPr>
              <a:t>2</a:t>
            </a:r>
            <a:r>
              <a:rPr lang="cs-CZ" altLang="cs-CZ" sz="2800">
                <a:cs typeface="Arial" panose="020B0604020202020204" pitchFamily="34" charset="0"/>
              </a:rPr>
              <a:t>O</a:t>
            </a:r>
            <a:r>
              <a:rPr lang="cs-CZ" altLang="cs-CZ" sz="2800" baseline="-25000">
                <a:cs typeface="Arial" panose="020B0604020202020204" pitchFamily="34" charset="0"/>
              </a:rPr>
              <a:t>2		</a:t>
            </a:r>
            <a:r>
              <a:rPr lang="cs-CZ" altLang="cs-CZ" sz="2800">
                <a:cs typeface="Arial" panose="020B0604020202020204" pitchFamily="34" charset="0"/>
              </a:rPr>
              <a:t>0,75</a:t>
            </a:r>
            <a:endParaRPr lang="cs-CZ" altLang="cs-CZ" sz="2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F023A9-4436-495F-B26B-B9B0ECBE5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1222" y="2936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6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</TotalTime>
  <Words>2637</Words>
  <Application>Microsoft Office PowerPoint</Application>
  <PresentationFormat>Předvádění na obrazovce (4:3)</PresentationFormat>
  <Paragraphs>219</Paragraphs>
  <Slides>32</Slides>
  <Notes>30</Notes>
  <HiddenSlides>0</HiddenSlides>
  <MMClips>32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Cambria Math</vt:lpstr>
      <vt:lpstr>Symbol</vt:lpstr>
      <vt:lpstr>Výchozí návrh</vt:lpstr>
      <vt:lpstr>Rovnice</vt:lpstr>
      <vt:lpstr>Základy radiochemie (radiobiologie I) Prof. RNDr. V. Mornstein, CSc.</vt:lpstr>
      <vt:lpstr>Ionizační a excitační procesy</vt:lpstr>
      <vt:lpstr>Prezentace aplikace PowerPoint</vt:lpstr>
      <vt:lpstr>Ionizační a excitační procesy</vt:lpstr>
      <vt:lpstr>Ionizační a excitační procesy</vt:lpstr>
      <vt:lpstr>Radiochemie vody</vt:lpstr>
      <vt:lpstr>Schéma radiolýzy vody</vt:lpstr>
      <vt:lpstr>Radiochemie vody</vt:lpstr>
      <vt:lpstr>Hodnota G</vt:lpstr>
      <vt:lpstr>Frickeův dozimetr jako model radiochemické reakce</vt:lpstr>
      <vt:lpstr>Frickeův dozimetr jako model radiochemické reakce</vt:lpstr>
      <vt:lpstr>Frickeův dozimetr jako model radiochemické reakce</vt:lpstr>
      <vt:lpstr>Frickeův dozimetr jako model radiochemické reakce</vt:lpstr>
      <vt:lpstr>Přímý a nepřímý účinek</vt:lpstr>
      <vt:lpstr>Přímý a nepřímý účinek</vt:lpstr>
      <vt:lpstr>Přímý a nepřímý účinek</vt:lpstr>
      <vt:lpstr>Přímý a nepřímý účinek</vt:lpstr>
      <vt:lpstr>Rekombinace, restituce, oprava</vt:lpstr>
      <vt:lpstr>Makromolekulární terč v buňce</vt:lpstr>
      <vt:lpstr>Chemické reakce vyvolané produkty radiolýzy vody</vt:lpstr>
      <vt:lpstr>Chemické reakce vyvolané produkty radiolýzy vody</vt:lpstr>
      <vt:lpstr>Reakce s DNA</vt:lpstr>
      <vt:lpstr>Prezentace aplikace PowerPoint</vt:lpstr>
      <vt:lpstr>Přerušení řetězce DNA</vt:lpstr>
      <vt:lpstr>Prezentace aplikace PowerPoint</vt:lpstr>
      <vt:lpstr>Vliv konfigurace DNA na její radiační poškození</vt:lpstr>
      <vt:lpstr>Reparace DNA</vt:lpstr>
      <vt:lpstr>Reparace DNA – Excizní oprava</vt:lpstr>
      <vt:lpstr>Rekombinační oprava DSB</vt:lpstr>
      <vt:lpstr>Rekombinační oprava DSB</vt:lpstr>
      <vt:lpstr>Věrnost oprav (repair fidelity)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radiochemie</dc:title>
  <dc:creator>otec</dc:creator>
  <cp:lastModifiedBy>Vojtěch Mornstein</cp:lastModifiedBy>
  <cp:revision>114</cp:revision>
  <dcterms:created xsi:type="dcterms:W3CDTF">2009-01-04T19:41:14Z</dcterms:created>
  <dcterms:modified xsi:type="dcterms:W3CDTF">2020-04-11T13:30:15Z</dcterms:modified>
</cp:coreProperties>
</file>