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39"/>
  </p:notesMasterIdLst>
  <p:sldIdLst>
    <p:sldId id="256" r:id="rId3"/>
    <p:sldId id="286" r:id="rId4"/>
    <p:sldId id="341" r:id="rId5"/>
    <p:sldId id="342" r:id="rId6"/>
    <p:sldId id="343" r:id="rId7"/>
    <p:sldId id="344" r:id="rId8"/>
    <p:sldId id="288" r:id="rId9"/>
    <p:sldId id="346" r:id="rId10"/>
    <p:sldId id="328" r:id="rId11"/>
    <p:sldId id="345" r:id="rId12"/>
    <p:sldId id="347" r:id="rId13"/>
    <p:sldId id="294" r:id="rId14"/>
    <p:sldId id="296" r:id="rId15"/>
    <p:sldId id="297" r:id="rId16"/>
    <p:sldId id="299" r:id="rId17"/>
    <p:sldId id="314" r:id="rId18"/>
    <p:sldId id="354" r:id="rId19"/>
    <p:sldId id="348" r:id="rId20"/>
    <p:sldId id="349" r:id="rId21"/>
    <p:sldId id="350" r:id="rId22"/>
    <p:sldId id="339" r:id="rId23"/>
    <p:sldId id="338" r:id="rId24"/>
    <p:sldId id="351" r:id="rId25"/>
    <p:sldId id="284" r:id="rId26"/>
    <p:sldId id="285" r:id="rId27"/>
    <p:sldId id="355" r:id="rId28"/>
    <p:sldId id="357" r:id="rId29"/>
    <p:sldId id="358" r:id="rId30"/>
    <p:sldId id="327" r:id="rId31"/>
    <p:sldId id="300" r:id="rId32"/>
    <p:sldId id="303" r:id="rId33"/>
    <p:sldId id="340" r:id="rId34"/>
    <p:sldId id="306" r:id="rId35"/>
    <p:sldId id="311" r:id="rId36"/>
    <p:sldId id="312" r:id="rId37"/>
    <p:sldId id="334" r:id="rId38"/>
  </p:sldIdLst>
  <p:sldSz cx="9144000" cy="6858000" type="screen4x3"/>
  <p:notesSz cx="6858000" cy="9144000"/>
  <p:custDataLst>
    <p:tags r:id="rId40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jtěch Mornstein" initials="VM" lastIdx="8" clrIdx="0">
    <p:extLst>
      <p:ext uri="{19B8F6BF-5375-455C-9EA6-DF929625EA0E}">
        <p15:presenceInfo xmlns:p15="http://schemas.microsoft.com/office/powerpoint/2012/main" userId="S::2001@muni.cz::b4355354-e7e7-4cd0-8876-9868b9b40844" providerId="AD"/>
      </p:ext>
    </p:extLst>
  </p:cmAuthor>
  <p:cmAuthor id="2" name="Erik Staffa" initials="ES" lastIdx="2" clrIdx="1">
    <p:extLst>
      <p:ext uri="{19B8F6BF-5375-455C-9EA6-DF929625EA0E}">
        <p15:presenceInfo xmlns:p15="http://schemas.microsoft.com/office/powerpoint/2012/main" userId="Erik Staff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33"/>
    <a:srgbClr val="FFFF99"/>
    <a:srgbClr val="5F5F5F"/>
    <a:srgbClr val="808080"/>
    <a:srgbClr val="B2B2B2"/>
    <a:srgbClr val="DDDDDD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2" autoAdjust="0"/>
    <p:restoredTop sz="94614" autoAdjust="0"/>
  </p:normalViewPr>
  <p:slideViewPr>
    <p:cSldViewPr>
      <p:cViewPr varScale="1">
        <p:scale>
          <a:sx n="67" d="100"/>
          <a:sy n="67" d="100"/>
        </p:scale>
        <p:origin x="126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>
            <a:extLst>
              <a:ext uri="{FF2B5EF4-FFF2-40B4-BE49-F238E27FC236}">
                <a16:creationId xmlns:a16="http://schemas.microsoft.com/office/drawing/2014/main" id="{F9BC944F-15E0-4265-9160-45164D2D80E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5699" name="Rectangle 3">
            <a:extLst>
              <a:ext uri="{FF2B5EF4-FFF2-40B4-BE49-F238E27FC236}">
                <a16:creationId xmlns:a16="http://schemas.microsoft.com/office/drawing/2014/main" id="{53B60BC9-D959-4F98-A4F6-9A8583DAEDD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AC1B5743-F71D-4EA5-977D-B7F61AB1C82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5701" name="Rectangle 5">
            <a:extLst>
              <a:ext uri="{FF2B5EF4-FFF2-40B4-BE49-F238E27FC236}">
                <a16:creationId xmlns:a16="http://schemas.microsoft.com/office/drawing/2014/main" id="{1D051DB7-8289-4925-B2C4-6D243350467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Klepnutím lze upravit styly předlohy textu.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Třetí úroveň</a:t>
            </a:r>
          </a:p>
          <a:p>
            <a:pPr lvl="3"/>
            <a:r>
              <a:rPr lang="en-GB" noProof="0"/>
              <a:t>Čtvrtá úroveň</a:t>
            </a:r>
          </a:p>
          <a:p>
            <a:pPr lvl="4"/>
            <a:r>
              <a:rPr lang="en-GB" noProof="0"/>
              <a:t>Pátá úroveň</a:t>
            </a:r>
          </a:p>
        </p:txBody>
      </p:sp>
      <p:sp>
        <p:nvSpPr>
          <p:cNvPr id="285702" name="Rectangle 6">
            <a:extLst>
              <a:ext uri="{FF2B5EF4-FFF2-40B4-BE49-F238E27FC236}">
                <a16:creationId xmlns:a16="http://schemas.microsoft.com/office/drawing/2014/main" id="{D0D44E19-BF27-43F4-9646-EEF1CB8CEDF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5703" name="Rectangle 7">
            <a:extLst>
              <a:ext uri="{FF2B5EF4-FFF2-40B4-BE49-F238E27FC236}">
                <a16:creationId xmlns:a16="http://schemas.microsoft.com/office/drawing/2014/main" id="{420248B9-FE78-4C90-A8CF-D67039DF55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AFAF7186-CA3E-4C78-A4DC-E5CE6511317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6529934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E49B5948-D6BD-4188-9E24-39C9082C76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BA7D68-B959-4B13-9829-BB36D94628A2}" type="slidenum">
              <a:rPr lang="en-GB" altLang="cs-CZ"/>
              <a:pPr>
                <a:spcBef>
                  <a:spcPct val="0"/>
                </a:spcBef>
              </a:pPr>
              <a:t>1</a:t>
            </a:fld>
            <a:endParaRPr lang="en-GB" altLang="cs-CZ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E7733BF-3169-46F4-8A85-6892243908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A38626E4-B024-4D2B-9EA5-79A3563A8B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157304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564E882E-5EDD-4DD6-85BC-7CCE265571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A1D016-F15C-4C28-965D-E44B692D6D7E}" type="slidenum">
              <a:rPr lang="en-GB" altLang="cs-CZ"/>
              <a:pPr>
                <a:spcBef>
                  <a:spcPct val="0"/>
                </a:spcBef>
              </a:pPr>
              <a:t>24</a:t>
            </a:fld>
            <a:endParaRPr lang="en-GB" altLang="cs-CZ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49BE2869-F2F7-4CE3-BB2F-CE197284AE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6BF71CF8-C174-4871-878D-4FCD8AF9F8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800112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6EC458DC-4247-48EB-AD21-D7DD49E01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EF526B-D077-456D-8AD9-ED28D46246DD}" type="slidenum">
              <a:rPr lang="en-GB" altLang="cs-CZ"/>
              <a:pPr>
                <a:spcBef>
                  <a:spcPct val="0"/>
                </a:spcBef>
              </a:pPr>
              <a:t>25</a:t>
            </a:fld>
            <a:endParaRPr lang="en-GB" altLang="cs-CZ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CC25DD29-C3C1-4959-96A0-675ACEB528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CA51C60E-5B30-460E-AC89-29A53B466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41392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56EC61EF-B470-47C6-9B96-EE2E960A5C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28FB12-C4D5-4A30-9387-186EEAA2F734}" type="slidenum">
              <a:rPr lang="en-GB" altLang="cs-CZ"/>
              <a:pPr>
                <a:spcBef>
                  <a:spcPct val="0"/>
                </a:spcBef>
              </a:pPr>
              <a:t>29</a:t>
            </a:fld>
            <a:endParaRPr lang="en-GB" altLang="cs-CZ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A0189FDF-9AA0-45EE-9273-7A56B7BB69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5F6EBC30-1F1F-41E9-8FF1-30326FD3CA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7047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DA9E4D5B-4C39-49EE-A887-D343A3307E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650683-6C29-4295-BA65-4E2719B65BE4}" type="slidenum">
              <a:rPr lang="en-GB" altLang="cs-CZ"/>
              <a:pPr>
                <a:spcBef>
                  <a:spcPct val="0"/>
                </a:spcBef>
              </a:pPr>
              <a:t>30</a:t>
            </a:fld>
            <a:endParaRPr lang="en-GB" altLang="cs-CZ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004A94DA-9135-40A2-9425-C0BFDD9CD6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4DC2235A-31EF-4B56-9F3F-E9299D134B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100802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A674A13F-27E2-4CED-BEE4-27EFFCC2E6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236E1-C381-45D8-8C02-3EAAC1DB72EB}" type="slidenum">
              <a:rPr lang="en-GB" altLang="cs-CZ"/>
              <a:pPr>
                <a:spcBef>
                  <a:spcPct val="0"/>
                </a:spcBef>
              </a:pPr>
              <a:t>31</a:t>
            </a:fld>
            <a:endParaRPr lang="en-GB" altLang="cs-CZ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457ADF5C-E70A-44B2-9413-0EA89FCD69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662475FA-B89D-4E58-98E8-6DE43F1C4B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5789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95E1A5D7-3B3D-451C-9A66-A87C532B1E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A355A5-7470-46FA-958B-12E5B985F8A2}" type="slidenum">
              <a:rPr lang="en-GB" altLang="cs-CZ"/>
              <a:pPr>
                <a:spcBef>
                  <a:spcPct val="0"/>
                </a:spcBef>
              </a:pPr>
              <a:t>33</a:t>
            </a:fld>
            <a:endParaRPr lang="en-GB" altLang="cs-CZ"/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1AFB99D9-AA9A-4504-B437-013C61EA7F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D901041F-68BB-4DFB-A0F8-DF62AE8841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517553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273AE909-15A6-40DE-A246-E6B85969CB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6F888D-B2A7-4BCC-AEAF-00D28ABBFA0D}" type="slidenum">
              <a:rPr lang="en-GB" altLang="cs-CZ"/>
              <a:pPr>
                <a:spcBef>
                  <a:spcPct val="0"/>
                </a:spcBef>
              </a:pPr>
              <a:t>34</a:t>
            </a:fld>
            <a:endParaRPr lang="en-GB" altLang="cs-CZ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23CEE802-AF77-4E67-9EFF-237769081D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123437CC-92AA-478D-A7C9-F54C69C98B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923405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B153C36D-834D-4982-A054-6A12AB8C47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EB5DBC-773B-4852-BF29-E1BCFB173B65}" type="slidenum">
              <a:rPr lang="en-GB" altLang="cs-CZ"/>
              <a:pPr>
                <a:spcBef>
                  <a:spcPct val="0"/>
                </a:spcBef>
              </a:pPr>
              <a:t>35</a:t>
            </a:fld>
            <a:endParaRPr lang="en-GB" altLang="cs-CZ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36915702-4202-458F-92E1-A239EB379C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0A13FD8C-8ABD-4A3F-B24C-A6D69E68F9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245694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064523AC-BCF5-45DC-9ECD-A7988A98F4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1090D8-9859-4775-A20A-72721EFAFD3F}" type="slidenum">
              <a:rPr lang="en-GB" altLang="cs-CZ"/>
              <a:pPr>
                <a:spcBef>
                  <a:spcPct val="0"/>
                </a:spcBef>
              </a:pPr>
              <a:t>36</a:t>
            </a:fld>
            <a:endParaRPr lang="en-GB" altLang="cs-CZ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1EC86CAC-317D-4E24-B458-68FABDA9D0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7FC90F54-BAA8-4B41-942A-E9740FDE1A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9315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AB3BB14E-FBD9-4677-94B6-43E421A828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A618D2-7C29-413A-8F29-2F92B44BE184}" type="slidenum">
              <a:rPr lang="en-GB" altLang="cs-CZ"/>
              <a:pPr>
                <a:spcBef>
                  <a:spcPct val="0"/>
                </a:spcBef>
              </a:pPr>
              <a:t>2</a:t>
            </a:fld>
            <a:endParaRPr lang="en-GB" altLang="cs-CZ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A1A2C338-FBED-4FD6-BA0B-32DD4302E3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741031BF-FE4D-4330-A4BF-0A0019048F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15165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4FE69789-AC85-41D6-945E-2F36EB961F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D31836-05E0-46E1-8BA7-1DF101A42B2D}" type="slidenum">
              <a:rPr lang="en-GB" altLang="cs-CZ"/>
              <a:pPr>
                <a:spcBef>
                  <a:spcPct val="0"/>
                </a:spcBef>
              </a:pPr>
              <a:t>7</a:t>
            </a:fld>
            <a:endParaRPr lang="en-GB" altLang="cs-CZ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5BEFB27B-084C-43CA-845D-7F2223F48D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0D2C203D-6DCD-42D5-85FE-1744373A7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77954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2F2F9BBA-FD2F-4FD2-9236-8A41312621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4C58B4-D9C5-462F-BF88-BB752A654B1B}" type="slidenum">
              <a:rPr lang="en-GB" altLang="cs-CZ"/>
              <a:pPr>
                <a:spcBef>
                  <a:spcPct val="0"/>
                </a:spcBef>
              </a:pPr>
              <a:t>9</a:t>
            </a:fld>
            <a:endParaRPr lang="en-GB" altLang="cs-CZ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C499D666-68C7-449F-8FAF-6593CE8A89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A43E8861-A1C9-4408-9088-A505978433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5338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1A7389C2-FA57-4709-95E8-F15F4767DE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8DF30A-776C-4CCA-955C-99A0F508FC85}" type="slidenum">
              <a:rPr lang="en-GB" altLang="cs-CZ"/>
              <a:pPr>
                <a:spcBef>
                  <a:spcPct val="0"/>
                </a:spcBef>
              </a:pPr>
              <a:t>12</a:t>
            </a:fld>
            <a:endParaRPr lang="en-GB" altLang="cs-CZ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7F1EF64B-CFF2-4FE0-9DDC-496CD78EE2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A5DE18EB-578D-4E4B-80D2-5B92557842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47087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AD44B122-9102-497A-9F66-E8D6BB482C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A58F66-6C76-4586-A126-CAE8FBD218D6}" type="slidenum">
              <a:rPr lang="en-GB" altLang="cs-CZ"/>
              <a:pPr>
                <a:spcBef>
                  <a:spcPct val="0"/>
                </a:spcBef>
              </a:pPr>
              <a:t>13</a:t>
            </a:fld>
            <a:endParaRPr lang="en-GB" altLang="cs-CZ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EFAE772B-7AE4-40E6-B4C2-CDEE9D0678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60BB711F-9EA1-497D-8151-6D7E43A97E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34734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8DD706C7-FE39-4A7E-9577-8639E8B080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E6AB75-71AC-42FC-B1B8-A497248D4BDB}" type="slidenum">
              <a:rPr lang="en-GB" altLang="cs-CZ"/>
              <a:pPr>
                <a:spcBef>
                  <a:spcPct val="0"/>
                </a:spcBef>
              </a:pPr>
              <a:t>14</a:t>
            </a:fld>
            <a:endParaRPr lang="en-GB" altLang="cs-CZ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71E2156B-D4A0-4A02-ACB2-DDECA54269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GB" altLang="cs-CZ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857001F6-809A-4DA8-8067-2D75902393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785195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307C96CC-8858-4B5A-AB1E-3C695A67D8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382C6D-3580-4423-82A3-177C3F2A51AD}" type="slidenum">
              <a:rPr lang="en-GB" altLang="cs-CZ"/>
              <a:pPr>
                <a:spcBef>
                  <a:spcPct val="0"/>
                </a:spcBef>
              </a:pPr>
              <a:t>15</a:t>
            </a:fld>
            <a:endParaRPr lang="en-GB" altLang="cs-CZ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15F3B881-4BD1-45EC-B99F-438B37C341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61F85E11-030A-48A6-A494-695B79E4A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891519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81B30C04-F2F0-4D14-9529-EC401D7E35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E972D2-48F8-4D88-B18B-AF4EA2E706DE}" type="slidenum">
              <a:rPr lang="en-GB" altLang="cs-CZ"/>
              <a:pPr>
                <a:spcBef>
                  <a:spcPct val="0"/>
                </a:spcBef>
              </a:pPr>
              <a:t>16</a:t>
            </a:fld>
            <a:endParaRPr lang="en-GB" altLang="cs-CZ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802E95A2-9020-4C2A-B882-C570C8BDEA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C1FE92AA-12A9-468C-AF3B-5D1C7991CB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75555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162377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353837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132605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123987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561968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138933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62673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020700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013014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404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268016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617797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246754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562527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946533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6481" y="6245937"/>
            <a:ext cx="2134080" cy="475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800" y="6245937"/>
            <a:ext cx="2894400" cy="475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441" y="6245937"/>
            <a:ext cx="2134080" cy="475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46863-8C2B-436B-8545-671DEE7C16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926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054809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1299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674246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847720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267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2416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36878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Bez názvu5 kopie">
            <a:extLst>
              <a:ext uri="{FF2B5EF4-FFF2-40B4-BE49-F238E27FC236}">
                <a16:creationId xmlns:a16="http://schemas.microsoft.com/office/drawing/2014/main" id="{15448ED4-340E-414A-8FA0-55D58EA2D0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lum bright="-80000"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Bez názvu5 kopie">
            <a:extLst>
              <a:ext uri="{FF2B5EF4-FFF2-40B4-BE49-F238E27FC236}">
                <a16:creationId xmlns:a16="http://schemas.microsoft.com/office/drawing/2014/main" id="{21C63EDF-3683-430E-92AB-C3A8FA59BD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lum bright="8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../media/media12.m4a"/><Relationship Id="rId7" Type="http://schemas.openxmlformats.org/officeDocument/2006/relationships/image" Target="../media/image25.png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2.m4a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microsoft.com/office/2007/relationships/media" Target="../media/media14.m4a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1.jpe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0.jpeg"/><Relationship Id="rId4" Type="http://schemas.openxmlformats.org/officeDocument/2006/relationships/audio" Target="../media/media14.m4a"/><Relationship Id="rId9" Type="http://schemas.openxmlformats.org/officeDocument/2006/relationships/image" Target="../media/image29.jpeg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5.jpeg"/><Relationship Id="rId5" Type="http://schemas.openxmlformats.org/officeDocument/2006/relationships/image" Target="../media/image34.emf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4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23.m4a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9.jpe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23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mhs5000.com/software.ht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mhs5000.com/software.htm" TargetMode="External"/><Relationship Id="rId5" Type="http://schemas.openxmlformats.org/officeDocument/2006/relationships/hyperlink" Target="http://www.dititexas.com/page6.html" TargetMode="Externa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7" Type="http://schemas.openxmlformats.org/officeDocument/2006/relationships/image" Target="../media/image3.png"/><Relationship Id="rId2" Type="http://schemas.openxmlformats.org/officeDocument/2006/relationships/video" Target="../media/media26.avi"/><Relationship Id="rId1" Type="http://schemas.microsoft.com/office/2007/relationships/media" Target="../media/media26.avi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7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30.m4a"/><Relationship Id="rId7" Type="http://schemas.openxmlformats.org/officeDocument/2006/relationships/image" Target="../media/image3.png"/><Relationship Id="rId2" Type="http://schemas.openxmlformats.org/officeDocument/2006/relationships/video" Target="../media/media29.avi"/><Relationship Id="rId1" Type="http://schemas.microsoft.com/office/2007/relationships/media" Target="../media/media29.avi"/><Relationship Id="rId6" Type="http://schemas.openxmlformats.org/officeDocument/2006/relationships/image" Target="../media/image59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0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64.jpe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microsoft.com/office/2007/relationships/media" Target="../media/media34.m4a"/><Relationship Id="rId7" Type="http://schemas.openxmlformats.org/officeDocument/2006/relationships/image" Target="../media/image66.jpe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65.jpe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34.m4a"/><Relationship Id="rId9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72.jp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audio" Target="../media/media4.m4a"/><Relationship Id="rId7" Type="http://schemas.openxmlformats.org/officeDocument/2006/relationships/oleObject" Target="../embeddings/oleObject2.bin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5.emf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ED0C573B-3A43-4CCA-9441-94389408D42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9750" y="5237811"/>
            <a:ext cx="8135938" cy="1223963"/>
          </a:xfrm>
          <a:solidFill>
            <a:srgbClr val="FF6600">
              <a:alpha val="50195"/>
            </a:srgbClr>
          </a:solidFill>
          <a:extLst>
            <a:ext uri="{91240B29-F687-4F45-9708-019B960494DF}">
              <a14:hiddenLine xmlns:a14="http://schemas.microsoft.com/office/drawing/2010/main" w="38100" cmpd="dbl">
                <a:solidFill>
                  <a:srgbClr val="339966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b="1" dirty="0"/>
              <a:t>Infračervené zobrazení (termografie/termovize)</a:t>
            </a:r>
          </a:p>
        </p:txBody>
      </p:sp>
      <p:sp>
        <p:nvSpPr>
          <p:cNvPr id="6147" name="Rectangle 43">
            <a:extLst>
              <a:ext uri="{FF2B5EF4-FFF2-40B4-BE49-F238E27FC236}">
                <a16:creationId xmlns:a16="http://schemas.microsoft.com/office/drawing/2014/main" id="{818C8A36-4B8B-4D00-B1DB-75B87C36A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692696"/>
            <a:ext cx="7993062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000" dirty="0"/>
              <a:t>Přednášky z lékařské biofyziky</a:t>
            </a:r>
            <a:br>
              <a:rPr lang="en-GB" altLang="cs-CZ" sz="4000" dirty="0"/>
            </a:br>
            <a:r>
              <a:rPr lang="cs-CZ" altLang="cs-CZ" sz="2000" b="0" dirty="0"/>
              <a:t>Biofyzikální ústav Lékařské fakulty</a:t>
            </a:r>
            <a:r>
              <a:rPr lang="en-GB" altLang="cs-CZ" sz="2000" b="0" dirty="0"/>
              <a:t> </a:t>
            </a:r>
            <a:br>
              <a:rPr lang="en-GB" altLang="cs-CZ" sz="2000" b="0" dirty="0"/>
            </a:br>
            <a:r>
              <a:rPr lang="en-GB" altLang="cs-CZ" sz="2000" b="0" dirty="0"/>
              <a:t>Masaryk</a:t>
            </a:r>
            <a:r>
              <a:rPr lang="cs-CZ" altLang="cs-CZ" sz="2000" b="0" dirty="0"/>
              <a:t>ovy univerzity, </a:t>
            </a:r>
            <a:r>
              <a:rPr lang="en-GB" altLang="cs-CZ" sz="2000" b="0" dirty="0"/>
              <a:t>Brno</a:t>
            </a:r>
            <a:br>
              <a:rPr lang="en-GB" altLang="cs-CZ" sz="2000" b="0" dirty="0"/>
            </a:br>
            <a:endParaRPr lang="en-GB" altLang="cs-CZ" sz="2000" b="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490" y="2199042"/>
            <a:ext cx="5040560" cy="2896566"/>
          </a:xfrm>
          <a:prstGeom prst="rect">
            <a:avLst/>
          </a:prstGeom>
        </p:spPr>
      </p:pic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7258050" y="0"/>
            <a:ext cx="1885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GB" altLang="cs-CZ" sz="2400" dirty="0">
                <a:solidFill>
                  <a:srgbClr val="0000E1"/>
                </a:solidFill>
                <a:latin typeface="Muni Bold" panose="00000500000000000000" pitchFamily="50" charset="-18"/>
              </a:rPr>
              <a:t>MUNI</a:t>
            </a:r>
          </a:p>
          <a:p>
            <a:pPr algn="r"/>
            <a:r>
              <a:rPr lang="en-GB" altLang="cs-CZ" sz="2400" dirty="0">
                <a:solidFill>
                  <a:srgbClr val="0000E1"/>
                </a:solidFill>
                <a:latin typeface="Muni Bold" panose="00000500000000000000" pitchFamily="50" charset="-18"/>
              </a:rPr>
              <a:t>MED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55F12AA-E7F9-444B-AC49-44BE8344C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388" y="2160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orkswell MEDIC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8641"/>
            <a:ext cx="384192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80629"/>
            <a:ext cx="3397746" cy="295232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148064" y="6604072"/>
            <a:ext cx="56166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700" dirty="0"/>
              <a:t>workswell.cz/infrakamera-pro-screening-onemocneni-infekce-nejen-na-letiste</a:t>
            </a:r>
            <a:r>
              <a:rPr lang="cs-CZ" sz="900" dirty="0"/>
              <a:t>/</a:t>
            </a:r>
          </a:p>
        </p:txBody>
      </p:sp>
      <p:pic>
        <p:nvPicPr>
          <p:cNvPr id="3076" name="Picture 4" descr="https://workswell.cz/wp-content/uploads/2020/03/0001_ink_corona_oprava_HEA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3"/>
          <a:stretch/>
        </p:blipFill>
        <p:spPr bwMode="auto">
          <a:xfrm>
            <a:off x="899593" y="4731508"/>
            <a:ext cx="4248471" cy="20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162" y="3032956"/>
            <a:ext cx="7742693" cy="1872208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CBE7C6-C31E-4879-9D38-2621F5376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504" y="80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8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30410" y="97875"/>
            <a:ext cx="7464960" cy="410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44" tIns="41472" rIns="82944" bIns="41472" numCol="1" anchor="t" anchorCtr="0" compatLnSpc="1">
            <a:prstTxWarp prst="textNoShape">
              <a:avLst/>
            </a:prstTxWarp>
          </a:bodyPr>
          <a:lstStyle>
            <a:lvl1pPr marL="188913" indent="-188913" algn="l" defTabSz="755650" rtl="0" eaLnBrk="0" fontAlgn="base" hangingPunct="0">
              <a:lnSpc>
                <a:spcPct val="90000"/>
              </a:lnSpc>
              <a:spcBef>
                <a:spcPts val="8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188913" algn="l" defTabSz="755650" rtl="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563" indent="-188913" algn="l" defTabSz="755650" rtl="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388" indent="-188913" algn="l" defTabSz="755650" rtl="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213" indent="-188913" algn="l" defTabSz="755650" rtl="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177" dirty="0"/>
              <a:t>termovizní kontroly na letištích (chřipkové epidemie)</a:t>
            </a:r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pPr>
              <a:buFontTx/>
              <a:buNone/>
            </a:pPr>
            <a:endParaRPr lang="cs-CZ" altLang="cs-CZ" sz="1451" dirty="0">
              <a:solidFill>
                <a:srgbClr val="3366FF"/>
              </a:solidFill>
            </a:endParaRPr>
          </a:p>
        </p:txBody>
      </p:sp>
      <p:pic>
        <p:nvPicPr>
          <p:cNvPr id="8" name="Picture 4" descr="termokamery na letist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79" y="685665"/>
            <a:ext cx="4286310" cy="320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37400" y="506272"/>
            <a:ext cx="4506601" cy="337995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34" y="3951198"/>
            <a:ext cx="3853027" cy="288977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778901" y="5060476"/>
            <a:ext cx="1632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Tchaj-wan </a:t>
            </a:r>
          </a:p>
          <a:p>
            <a:r>
              <a:rPr lang="cs-CZ" sz="1800" dirty="0"/>
              <a:t>Letiště </a:t>
            </a:r>
            <a:r>
              <a:rPr lang="cs-CZ" sz="1800" dirty="0" err="1"/>
              <a:t>Taipei</a:t>
            </a:r>
            <a:r>
              <a:rPr lang="cs-CZ" sz="1800" dirty="0"/>
              <a:t> – 4/2019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DBD7F6-3D36-4DF4-A345-3E145974BD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392" y="61723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9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luke">
            <a:extLst>
              <a:ext uri="{FF2B5EF4-FFF2-40B4-BE49-F238E27FC236}">
                <a16:creationId xmlns:a16="http://schemas.microsoft.com/office/drawing/2014/main" id="{B388AA0D-8FEC-4371-87B5-6E1BFEF2D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02" y="1325015"/>
            <a:ext cx="153200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>
            <a:extLst>
              <a:ext uri="{FF2B5EF4-FFF2-40B4-BE49-F238E27FC236}">
                <a16:creationId xmlns:a16="http://schemas.microsoft.com/office/drawing/2014/main" id="{1085BA5B-9CEC-4176-88E0-F95FCF365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883" y="957301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/>
              <a:t>FLIR ONE gen 2</a:t>
            </a: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A45CC5D7-4729-436F-B5B3-16FB5398CA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3895" y="93663"/>
            <a:ext cx="882015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2800" b="1" dirty="0">
                <a:solidFill>
                  <a:schemeClr val="tx1"/>
                </a:solidFill>
              </a:rPr>
              <a:t>Vybavení pro měření IR na Biofyzikálnímu ústavu LF MU, Brno</a:t>
            </a:r>
            <a:endParaRPr lang="en-GB" altLang="cs-CZ" sz="2800" b="1" dirty="0">
              <a:solidFill>
                <a:schemeClr val="tx1"/>
              </a:solidFill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1085BA5B-9CEC-4176-88E0-F95FCF365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327" y="782236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/>
              <a:t>FLIR i7</a:t>
            </a:r>
          </a:p>
        </p:txBody>
      </p:sp>
      <p:pic>
        <p:nvPicPr>
          <p:cNvPr id="5122" name="Picture 2" descr="FLIR Imaging IR Infrared Thermal Camera &amp; Thermal Imag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21343"/>
            <a:ext cx="3087916" cy="19419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ermokamera FLIR ONE pro iOS - Apple (CZ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983" y="1325015"/>
            <a:ext cx="1872208" cy="18722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1085BA5B-9CEC-4176-88E0-F95FCF365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2113" y="972320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 err="1"/>
              <a:t>Fluke</a:t>
            </a:r>
            <a:r>
              <a:rPr lang="cs-CZ" altLang="cs-CZ" sz="1600" b="0" dirty="0"/>
              <a:t> Ti30</a:t>
            </a:r>
          </a:p>
        </p:txBody>
      </p:sp>
      <p:pic>
        <p:nvPicPr>
          <p:cNvPr id="5126" name="Picture 6" descr="Seek Thermal UQ-EAAX Seek CompactPRO FastFrame - termokamera pro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46658"/>
            <a:ext cx="1628229" cy="16282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1085BA5B-9CEC-4176-88E0-F95FCF365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3826" y="1158389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 err="1"/>
              <a:t>Seek</a:t>
            </a:r>
            <a:r>
              <a:rPr lang="cs-CZ" altLang="cs-CZ" sz="1600" b="0" dirty="0"/>
              <a:t> </a:t>
            </a:r>
            <a:r>
              <a:rPr lang="cs-CZ" altLang="cs-CZ" sz="1600" b="0" dirty="0" err="1"/>
              <a:t>Thermal</a:t>
            </a:r>
            <a:r>
              <a:rPr lang="cs-CZ" altLang="cs-CZ" sz="1600" b="0" dirty="0"/>
              <a:t> </a:t>
            </a:r>
          </a:p>
        </p:txBody>
      </p:sp>
      <p:pic>
        <p:nvPicPr>
          <p:cNvPr id="5128" name="Picture 8" descr="WORKSWELL WIC-640-FUW - WIC-640-FU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958" y="4521343"/>
            <a:ext cx="2776437" cy="18694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1085BA5B-9CEC-4176-88E0-F95FCF365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428" y="3975913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 err="1"/>
              <a:t>Workswell</a:t>
            </a:r>
            <a:r>
              <a:rPr lang="cs-CZ" altLang="cs-CZ" sz="1600" b="0" dirty="0"/>
              <a:t> WIC-640</a:t>
            </a:r>
          </a:p>
        </p:txBody>
      </p:sp>
      <p:pic>
        <p:nvPicPr>
          <p:cNvPr id="5130" name="Picture 10" descr="Termodiagnostika budov • TERMOBAU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395" y="1173778"/>
            <a:ext cx="2025952" cy="20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nfrared calibration sources – Pyrometer calibrations – Ibertronix ..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1" r="19468"/>
          <a:stretch/>
        </p:blipFill>
        <p:spPr bwMode="auto">
          <a:xfrm>
            <a:off x="6694909" y="3975913"/>
            <a:ext cx="2183967" cy="267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74557BF2-E34B-4E1A-A054-F0B215B4C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168" y="3546356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/>
              <a:t>Kalibrační model ČT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D7AF4FD0-59D6-463C-9998-6449345FC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177014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/>
              <a:t>FLIR B200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C2E6EB-6A7E-41E7-B12B-DE2582199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Nahraný zvuk 2">
            <a:hlinkClick r:id="" action="ppaction://media"/>
            <a:extLst>
              <a:ext uri="{FF2B5EF4-FFF2-40B4-BE49-F238E27FC236}">
                <a16:creationId xmlns:a16="http://schemas.microsoft.com/office/drawing/2014/main" id="{3AAABAB7-682F-4101-9529-52A6181F97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014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8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>
            <a:extLst>
              <a:ext uri="{FF2B5EF4-FFF2-40B4-BE49-F238E27FC236}">
                <a16:creationId xmlns:a16="http://schemas.microsoft.com/office/drawing/2014/main" id="{038F72EF-D808-417B-A368-883855ADA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7772400" cy="1952625"/>
          </a:xfrm>
          <a:solidFill>
            <a:srgbClr val="339966">
              <a:alpha val="50195"/>
            </a:srgbClr>
          </a:solidFill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Vysoké teplotní a prostorové rozlišení</a:t>
            </a:r>
            <a:endParaRPr lang="en-GB" altLang="cs-CZ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Rozložení teplot je znázorněno pomocí izoterem</a:t>
            </a:r>
            <a:endParaRPr lang="en-GB" altLang="cs-CZ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Možnost zobrazení teplotních profilů</a:t>
            </a:r>
            <a:endParaRPr lang="en-GB" altLang="cs-CZ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Bezpečné, rychlé a ekonomické vyšetření (žádný spotřební materiál)</a:t>
            </a:r>
            <a:endParaRPr lang="en-GB" altLang="cs-CZ" sz="2400" dirty="0">
              <a:latin typeface="Times New Roman CE" panose="02020603050405020304" pitchFamily="18" charset="0"/>
            </a:endParaRPr>
          </a:p>
        </p:txBody>
      </p:sp>
      <p:sp>
        <p:nvSpPr>
          <p:cNvPr id="62467" name="Rectangle 4">
            <a:extLst>
              <a:ext uri="{FF2B5EF4-FFF2-40B4-BE49-F238E27FC236}">
                <a16:creationId xmlns:a16="http://schemas.microsoft.com/office/drawing/2014/main" id="{5C2EC7D8-F2E2-4E9F-BF1E-94D99D5D2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3933825"/>
            <a:ext cx="7777162" cy="2592388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cs-CZ" altLang="cs-CZ" sz="2000" dirty="0"/>
              <a:t>Rozložení povrchové teploty je různé i u zdravých lidí</a:t>
            </a:r>
            <a:endParaRPr lang="en-GB" altLang="cs-CZ" sz="2000" dirty="0"/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cs-CZ" altLang="cs-CZ" sz="2000" dirty="0"/>
              <a:t>Je výhodné srovnávat teploty symetrických částí těla</a:t>
            </a:r>
            <a:endParaRPr lang="en-GB" altLang="cs-CZ" sz="2000" dirty="0"/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cs-CZ" altLang="cs-CZ" sz="2000" dirty="0"/>
              <a:t>V rozporu s původním očekáváním nelze použít IR zobrazení jako screeningovou metodu pro zhoubné nádory, např. nádory prsů, protože má velmi nízkou specificitu</a:t>
            </a:r>
            <a:r>
              <a:rPr lang="en-GB" altLang="cs-CZ" sz="2000" dirty="0"/>
              <a:t>.</a:t>
            </a:r>
            <a:endParaRPr lang="en-GB" altLang="cs-CZ" sz="2000" dirty="0">
              <a:latin typeface="Times New Roman CE" panose="02020603050405020304" pitchFamily="18" charset="0"/>
            </a:endParaRPr>
          </a:p>
        </p:txBody>
      </p:sp>
      <p:sp>
        <p:nvSpPr>
          <p:cNvPr id="62468" name="Rectangle 7">
            <a:extLst>
              <a:ext uri="{FF2B5EF4-FFF2-40B4-BE49-F238E27FC236}">
                <a16:creationId xmlns:a16="http://schemas.microsoft.com/office/drawing/2014/main" id="{7B86EF0F-6F54-4B2B-B414-E93E44587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49238"/>
            <a:ext cx="83518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s-CZ" sz="3600"/>
              <a:t>IR </a:t>
            </a:r>
            <a:r>
              <a:rPr lang="cs-CZ" altLang="cs-CZ" sz="3600"/>
              <a:t>zobrazení v medicíně</a:t>
            </a:r>
            <a:r>
              <a:rPr lang="en-GB" altLang="cs-CZ" sz="3600"/>
              <a:t> – </a:t>
            </a:r>
            <a:r>
              <a:rPr lang="en-GB" altLang="cs-CZ" sz="3600">
                <a:solidFill>
                  <a:srgbClr val="339966"/>
                </a:solidFill>
              </a:rPr>
              <a:t>v</a:t>
            </a:r>
            <a:r>
              <a:rPr lang="cs-CZ" altLang="cs-CZ" sz="3600">
                <a:solidFill>
                  <a:srgbClr val="339966"/>
                </a:solidFill>
              </a:rPr>
              <a:t>ýhody</a:t>
            </a:r>
            <a:r>
              <a:rPr lang="en-GB" altLang="cs-CZ" sz="3600"/>
              <a:t> a </a:t>
            </a:r>
            <a:r>
              <a:rPr lang="en-GB" altLang="cs-CZ" sz="3600">
                <a:solidFill>
                  <a:srgbClr val="FF0000"/>
                </a:solidFill>
              </a:rPr>
              <a:t>n</a:t>
            </a:r>
            <a:r>
              <a:rPr lang="cs-CZ" altLang="cs-CZ" sz="3600">
                <a:solidFill>
                  <a:srgbClr val="FF0000"/>
                </a:solidFill>
              </a:rPr>
              <a:t>evýhody</a:t>
            </a:r>
            <a:endParaRPr lang="en-GB" altLang="cs-CZ" sz="3600">
              <a:solidFill>
                <a:srgbClr val="FF0000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A9170F-3217-49B9-A503-D6F633DDD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CB24FEFC-DBE8-42EC-B3A7-648795616E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866775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4000" b="1">
                <a:solidFill>
                  <a:schemeClr val="tx1"/>
                </a:solidFill>
              </a:rPr>
              <a:t>Klinický význam termografie</a:t>
            </a:r>
            <a:endParaRPr lang="en-GB" altLang="cs-CZ" sz="4000" b="1">
              <a:solidFill>
                <a:schemeClr val="tx1"/>
              </a:solidFill>
            </a:endParaRP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CF83F468-553D-460E-A0FE-47094CEF0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412875"/>
            <a:ext cx="8382000" cy="3024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/>
              <a:t>Metody poskytuje informaci o rozsahu a dynamice jakéhokoliv patologického procesu, který je spojený se změnou teploty.</a:t>
            </a:r>
            <a:r>
              <a:rPr lang="cs-CZ" altLang="cs-CZ" sz="2400" b="1" dirty="0"/>
              <a:t>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/>
              <a:t>Indikace</a:t>
            </a:r>
          </a:p>
          <a:p>
            <a:pPr marL="623888" lvl="1" indent="-292100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Onemocnění periferních cév</a:t>
            </a:r>
          </a:p>
          <a:p>
            <a:pPr marL="623888" lvl="1" indent="-292100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Nemoci štítné žlázy</a:t>
            </a:r>
          </a:p>
          <a:p>
            <a:pPr marL="623888" lvl="1" indent="-292100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Nemoci lymfatického systému</a:t>
            </a:r>
          </a:p>
          <a:p>
            <a:pPr marL="623888" lvl="1" indent="-292100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Záněty kloubů</a:t>
            </a:r>
          </a:p>
          <a:p>
            <a:pPr marL="623888" lvl="1" indent="-292100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Vymezení spálenin a omrzlin</a:t>
            </a:r>
          </a:p>
          <a:p>
            <a:pPr marL="623888" lvl="1" indent="-292100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Hodnocení krevního zásobení v chirurgii (chirurgie trávícího traktu, plastická chirurgie)</a:t>
            </a:r>
          </a:p>
          <a:p>
            <a:pPr marL="623888" lvl="1" indent="-292100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 err="1"/>
              <a:t>Raynaudův</a:t>
            </a:r>
            <a:r>
              <a:rPr lang="cs-CZ" altLang="cs-CZ" sz="2000" dirty="0"/>
              <a:t> syndrom</a:t>
            </a:r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71F3F482-AB05-4D69-9AC7-B8412C669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869160"/>
            <a:ext cx="85693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/>
              <a:t>Podmínky zobrazení:</a:t>
            </a:r>
            <a:r>
              <a:rPr lang="cs-CZ" altLang="cs-CZ" sz="2000" b="0" dirty="0"/>
              <a:t> </a:t>
            </a:r>
          </a:p>
          <a:p>
            <a:pPr eaLnBrk="1" hangingPunct="1"/>
            <a:r>
              <a:rPr lang="cs-CZ" altLang="cs-CZ" sz="2000" b="0" dirty="0"/>
              <a:t>Teplota zatemněné místnosti 20 °C</a:t>
            </a:r>
          </a:p>
          <a:p>
            <a:pPr eaLnBrk="1" hangingPunct="1"/>
            <a:r>
              <a:rPr lang="cs-CZ" altLang="cs-CZ" sz="2000" b="0" dirty="0"/>
              <a:t>Aklimatizační doba kolem 20 min.</a:t>
            </a:r>
          </a:p>
          <a:p>
            <a:pPr eaLnBrk="1" hangingPunct="1"/>
            <a:r>
              <a:rPr lang="cs-CZ" altLang="cs-CZ" sz="2000" b="0" dirty="0"/>
              <a:t>Vyšetřovaná část těla musí být v průběhu aklimatizace odhalena.</a:t>
            </a:r>
          </a:p>
          <a:p>
            <a:pPr eaLnBrk="1" hangingPunct="1"/>
            <a:r>
              <a:rPr lang="cs-CZ" altLang="cs-CZ" sz="2000" b="0" dirty="0"/>
              <a:t>Před vyšetřením není dovoleno kouřit, pít alkoholické nápoje, cvičit nebo brát léky, které způsobují vasodilataci nebo vasokonstrikci.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9EE3DE-2719-40BE-8D8F-F883BDD43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388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4A2E5AEC-76BD-4304-8BFB-7A00E2BAC5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997200"/>
            <a:ext cx="7777163" cy="1081088"/>
          </a:xfrm>
          <a:solidFill>
            <a:srgbClr val="FF9933">
              <a:alpha val="5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</a:rPr>
              <a:t>Klinické termogramy</a:t>
            </a:r>
            <a:endParaRPr lang="en-GB" altLang="cs-CZ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4" name="Rectangle 4">
            <a:extLst>
              <a:ext uri="{FF2B5EF4-FFF2-40B4-BE49-F238E27FC236}">
                <a16:creationId xmlns:a16="http://schemas.microsoft.com/office/drawing/2014/main" id="{1BC1632F-35DA-4832-AFDF-110C09A9F7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32048"/>
            <a:ext cx="8139112" cy="1223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cs-CZ" sz="2800" b="1" dirty="0">
                <a:solidFill>
                  <a:schemeClr val="tx1"/>
                </a:solidFill>
              </a:rPr>
              <a:t>Různé palety </a:t>
            </a:r>
            <a:r>
              <a:rPr lang="cs-CZ" sz="2800" b="1" dirty="0" err="1">
                <a:solidFill>
                  <a:schemeClr val="tx1"/>
                </a:solidFill>
              </a:rPr>
              <a:t>pseudobarev</a:t>
            </a:r>
            <a:r>
              <a:rPr lang="en-GB" sz="2800" b="1" dirty="0">
                <a:solidFill>
                  <a:schemeClr val="tx1"/>
                </a:solidFill>
              </a:rPr>
              <a:t> </a:t>
            </a:r>
            <a:endParaRPr lang="cs-CZ" sz="2400" b="1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644029"/>
            <a:ext cx="4968552" cy="3711182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0698CC30-8366-47BE-87E1-F0656FA49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37112"/>
            <a:ext cx="6048672" cy="222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9E47F3-7F36-400C-B89E-847A89745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60571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7" y="138979"/>
            <a:ext cx="4390186" cy="341169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892" y="138979"/>
            <a:ext cx="4400348" cy="3419587"/>
          </a:xfrm>
        </p:spPr>
      </p:pic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1403648" y="3558566"/>
            <a:ext cx="8856984" cy="2187345"/>
          </a:xfrm>
        </p:spPr>
        <p:txBody>
          <a:bodyPr/>
          <a:lstStyle/>
          <a:p>
            <a:r>
              <a:rPr lang="cs-CZ" sz="2400" dirty="0"/>
              <a:t>Paréza n. </a:t>
            </a:r>
            <a:r>
              <a:rPr lang="cs-CZ" sz="2400" dirty="0" err="1"/>
              <a:t>ulnaris</a:t>
            </a:r>
            <a:r>
              <a:rPr lang="cs-CZ" sz="2400" dirty="0"/>
              <a:t> – chladový test 3min (nahoře)</a:t>
            </a:r>
          </a:p>
        </p:txBody>
      </p:sp>
      <p:pic>
        <p:nvPicPr>
          <p:cNvPr id="6" name="Obrázek 2">
            <a:extLst>
              <a:ext uri="{FF2B5EF4-FFF2-40B4-BE49-F238E27FC236}">
                <a16:creationId xmlns:a16="http://schemas.microsoft.com/office/drawing/2014/main" id="{128157D5-1BB1-4FC5-94C6-0CD21DF86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8"/>
          <a:stretch/>
        </p:blipFill>
        <p:spPr bwMode="auto">
          <a:xfrm>
            <a:off x="2868734" y="4087636"/>
            <a:ext cx="3702316" cy="275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82EF584-DE70-4DE7-A553-DB07C7F9C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747" y="6109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6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1973844"/>
            <a:ext cx="4644000" cy="348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4500000" cy="337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16"/>
          <p:cNvSpPr txBox="1">
            <a:spLocks noChangeArrowheads="1"/>
          </p:cNvSpPr>
          <p:nvPr/>
        </p:nvSpPr>
        <p:spPr bwMode="auto">
          <a:xfrm>
            <a:off x="323528" y="548680"/>
            <a:ext cx="5944256" cy="42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177" dirty="0"/>
              <a:t>Zánět v oblasti lůžka nehtu palce (Flir b200)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1174029-F507-497C-8CBD-06CFC2EE9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070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3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973" y="188640"/>
            <a:ext cx="7885440" cy="1324800"/>
          </a:xfrm>
        </p:spPr>
        <p:txBody>
          <a:bodyPr rtlCol="0">
            <a:normAutofit/>
          </a:bodyPr>
          <a:lstStyle/>
          <a:p>
            <a:pPr defTabSz="685791" eaLnBrk="1" fontAlgn="auto" hangingPunct="1">
              <a:spcAft>
                <a:spcPts val="0"/>
              </a:spcAft>
              <a:defRPr/>
            </a:pPr>
            <a:r>
              <a:rPr lang="cs-CZ" altLang="cs-CZ" sz="3300" dirty="0"/>
              <a:t>Před vstupem a po výstupu z </a:t>
            </a:r>
            <a:r>
              <a:rPr lang="cs-CZ" altLang="cs-CZ" sz="3300" dirty="0" err="1"/>
              <a:t>kryokomory</a:t>
            </a:r>
            <a:endParaRPr lang="en-US" altLang="cs-CZ" sz="33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570"/>
            <a:ext cx="4572000" cy="3429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077570"/>
            <a:ext cx="4572000" cy="342900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983" y="4506211"/>
            <a:ext cx="3135240" cy="2351430"/>
          </a:xfrm>
          <a:prstGeom prst="rect">
            <a:avLst/>
          </a:prstGeom>
        </p:spPr>
      </p:pic>
      <p:pic>
        <p:nvPicPr>
          <p:cNvPr id="50178" name="Picture 2" descr="Výsledek obrázku pro kryokomor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78" y="4506211"/>
            <a:ext cx="1763572" cy="235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Výsledek obrázku pro kryokomor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61" y="4506211"/>
            <a:ext cx="2613532" cy="235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77ED3C8-BFBA-4376-B42F-19FD446FB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385" y="235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6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>
            <a:extLst>
              <a:ext uri="{FF2B5EF4-FFF2-40B4-BE49-F238E27FC236}">
                <a16:creationId xmlns:a16="http://schemas.microsoft.com/office/drawing/2014/main" id="{176BBA10-18A8-4B70-B3A5-267C140C5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33" y="4365104"/>
            <a:ext cx="8231188" cy="2304256"/>
          </a:xfrm>
          <a:solidFill>
            <a:srgbClr val="FF9933">
              <a:alpha val="50195"/>
            </a:srgbClr>
          </a:solidFill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Bezkontaktní termografická metoda je založena na měření infračerveného záření </a:t>
            </a:r>
            <a:r>
              <a:rPr lang="en-GB" altLang="cs-CZ" sz="2000" dirty="0"/>
              <a:t>(IR) emit</a:t>
            </a:r>
            <a:r>
              <a:rPr lang="cs-CZ" altLang="cs-CZ" sz="2000" dirty="0" err="1"/>
              <a:t>ovaného</a:t>
            </a:r>
            <a:r>
              <a:rPr lang="cs-CZ" altLang="cs-CZ" sz="2000" dirty="0"/>
              <a:t> povrchem těla</a:t>
            </a:r>
            <a:r>
              <a:rPr lang="en-GB" altLang="cs-CZ" sz="2000" dirty="0"/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Pro snímání obrazu se používá digitální senzorová technologie</a:t>
            </a:r>
            <a:r>
              <a:rPr lang="en-GB" altLang="cs-CZ" sz="2000" dirty="0"/>
              <a:t>. </a:t>
            </a:r>
            <a:endParaRPr lang="en-US" altLang="cs-CZ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Vlnové délky IR</a:t>
            </a:r>
            <a:r>
              <a:rPr lang="en-GB" altLang="cs-CZ" sz="2000" dirty="0"/>
              <a:t> 780 nm - 1 mm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000" dirty="0"/>
              <a:t>IR </a:t>
            </a:r>
            <a:r>
              <a:rPr lang="cs-CZ" altLang="cs-CZ" sz="2000" dirty="0"/>
              <a:t>bylo poprvé zviditelněno </a:t>
            </a:r>
            <a:r>
              <a:rPr lang="en-GB" altLang="cs-CZ" sz="2000" dirty="0"/>
              <a:t>Holst</a:t>
            </a:r>
            <a:r>
              <a:rPr lang="cs-CZ" altLang="cs-CZ" sz="2000" dirty="0" err="1"/>
              <a:t>em</a:t>
            </a:r>
            <a:r>
              <a:rPr lang="en-GB" altLang="cs-CZ" sz="2000" dirty="0"/>
              <a:t> </a:t>
            </a:r>
            <a:r>
              <a:rPr lang="cs-CZ" altLang="cs-CZ" sz="2000" dirty="0"/>
              <a:t>v r.</a:t>
            </a:r>
            <a:r>
              <a:rPr lang="en-GB" altLang="cs-CZ" sz="2000" dirty="0"/>
              <a:t> 1934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Objeveno </a:t>
            </a:r>
            <a:r>
              <a:rPr lang="en-GB" altLang="cs-CZ" sz="2000" dirty="0" err="1"/>
              <a:t>astronome</a:t>
            </a:r>
            <a:r>
              <a:rPr lang="cs-CZ" altLang="cs-CZ" sz="2000" dirty="0"/>
              <a:t>m</a:t>
            </a:r>
            <a:r>
              <a:rPr lang="en-GB" altLang="cs-CZ" sz="2000" dirty="0"/>
              <a:t> Herschel</a:t>
            </a:r>
            <a:r>
              <a:rPr lang="cs-CZ" altLang="cs-CZ" sz="2000" dirty="0" err="1"/>
              <a:t>em</a:t>
            </a:r>
            <a:r>
              <a:rPr lang="en-GB" altLang="cs-CZ" sz="2000" dirty="0"/>
              <a:t> </a:t>
            </a:r>
            <a:r>
              <a:rPr lang="cs-CZ" altLang="cs-CZ" sz="2000" dirty="0"/>
              <a:t>v r.</a:t>
            </a:r>
            <a:r>
              <a:rPr lang="en-GB" altLang="cs-CZ" sz="2000" dirty="0"/>
              <a:t> 1800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Vlnové délky využívané termografii</a:t>
            </a:r>
            <a:r>
              <a:rPr lang="en-GB" altLang="cs-CZ" sz="2000" dirty="0"/>
              <a:t> 0</a:t>
            </a:r>
            <a:r>
              <a:rPr lang="cs-CZ" altLang="cs-CZ" sz="2000" dirty="0"/>
              <a:t>,</a:t>
            </a:r>
            <a:r>
              <a:rPr lang="en-GB" altLang="cs-CZ" sz="2000" dirty="0"/>
              <a:t>7 - 14 </a:t>
            </a:r>
            <a:r>
              <a:rPr lang="en-GB" altLang="cs-CZ" sz="2000" dirty="0" err="1"/>
              <a:t>μm</a:t>
            </a:r>
            <a:endParaRPr lang="en-GB" altLang="cs-CZ" sz="2000" dirty="0"/>
          </a:p>
        </p:txBody>
      </p:sp>
      <p:sp>
        <p:nvSpPr>
          <p:cNvPr id="54275" name="Rectangle 9">
            <a:extLst>
              <a:ext uri="{FF2B5EF4-FFF2-40B4-BE49-F238E27FC236}">
                <a16:creationId xmlns:a16="http://schemas.microsoft.com/office/drawing/2014/main" id="{01E14FA6-2517-4DC3-8F75-B8323245E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2800" b="1" dirty="0"/>
              <a:t>Co to je infračervené zobrazení a infračervené záření</a:t>
            </a:r>
            <a:r>
              <a:rPr lang="en-GB" altLang="cs-CZ" sz="2800" b="1" dirty="0"/>
              <a:t>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1329200"/>
            <a:ext cx="6048672" cy="283773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932040" y="3284984"/>
            <a:ext cx="2287860" cy="235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1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25D1C1-361E-4E5D-9394-3967203A4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033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251520" y="35302"/>
            <a:ext cx="8229600" cy="1143000"/>
          </a:xfrm>
        </p:spPr>
        <p:txBody>
          <a:bodyPr/>
          <a:lstStyle/>
          <a:p>
            <a:r>
              <a:rPr lang="cs-CZ" dirty="0"/>
              <a:t>Termogram horečky u dítěte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8988" y="1508364"/>
            <a:ext cx="4221081" cy="316581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0556" y="1497829"/>
            <a:ext cx="4221079" cy="3165808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3398" y="2785028"/>
            <a:ext cx="4497205" cy="3372902"/>
          </a:xfr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7B2621-F0DA-4D28-BF4C-B6654FA1D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203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7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>
            <a:extLst>
              <a:ext uri="{FF2B5EF4-FFF2-40B4-BE49-F238E27FC236}">
                <a16:creationId xmlns:a16="http://schemas.microsoft.com/office/drawing/2014/main" id="{9B01723D-986E-49B2-89E5-99EA5AD309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7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Klinická termografie</a:t>
            </a:r>
          </a:p>
        </p:txBody>
      </p:sp>
      <p:pic>
        <p:nvPicPr>
          <p:cNvPr id="76804" name="Obrázek 3" descr="IR_1835.jpg">
            <a:extLst>
              <a:ext uri="{FF2B5EF4-FFF2-40B4-BE49-F238E27FC236}">
                <a16:creationId xmlns:a16="http://schemas.microsoft.com/office/drawing/2014/main" id="{A9A281AC-9595-48BF-98E9-F1FA68762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260475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ovéPole 4">
            <a:extLst>
              <a:ext uri="{FF2B5EF4-FFF2-40B4-BE49-F238E27FC236}">
                <a16:creationId xmlns:a16="http://schemas.microsoft.com/office/drawing/2014/main" id="{69C67C1C-B0AA-4995-9205-9F13BA4F8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063" y="1341438"/>
            <a:ext cx="38068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/>
              <a:t>Ohřev stentu pomocí radioablačního zařízení (experiment)</a:t>
            </a:r>
          </a:p>
        </p:txBody>
      </p:sp>
      <p:sp>
        <p:nvSpPr>
          <p:cNvPr id="76806" name="Obdélník 5">
            <a:extLst>
              <a:ext uri="{FF2B5EF4-FFF2-40B4-BE49-F238E27FC236}">
                <a16:creationId xmlns:a16="http://schemas.microsoft.com/office/drawing/2014/main" id="{850D26F7-1232-4946-B1F5-C2C6FDF97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5605463"/>
            <a:ext cx="370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/>
              <a:t>Identifikace části střeva pro resekci (experiment)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1AC3ED-2AF2-438E-9173-97E8777D2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70600"/>
            <a:ext cx="609600" cy="6096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CD1D0C2-33D4-4613-B521-267F14CB4A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6801" y="3609886"/>
            <a:ext cx="4013200" cy="3026529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BE08816A-880B-488C-B55D-101685FE1FA4}"/>
              </a:ext>
            </a:extLst>
          </p:cNvPr>
          <p:cNvCxnSpPr/>
          <p:nvPr/>
        </p:nvCxnSpPr>
        <p:spPr bwMode="auto">
          <a:xfrm>
            <a:off x="6948264" y="4894265"/>
            <a:ext cx="144016" cy="158417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Nahraný zvuk 2">
            <a:hlinkClick r:id="" action="ppaction://media"/>
            <a:extLst>
              <a:ext uri="{FF2B5EF4-FFF2-40B4-BE49-F238E27FC236}">
                <a16:creationId xmlns:a16="http://schemas.microsoft.com/office/drawing/2014/main" id="{89972AE7-2EBB-4BC4-8FE2-07B38A9289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>
            <a:extLst>
              <a:ext uri="{FF2B5EF4-FFF2-40B4-BE49-F238E27FC236}">
                <a16:creationId xmlns:a16="http://schemas.microsoft.com/office/drawing/2014/main" id="{70AA969D-411D-4E90-8ACF-1217CA7E29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Klinická termografie</a:t>
            </a:r>
          </a:p>
        </p:txBody>
      </p:sp>
      <p:pic>
        <p:nvPicPr>
          <p:cNvPr id="77827" name="Obrázek 2">
            <a:extLst>
              <a:ext uri="{FF2B5EF4-FFF2-40B4-BE49-F238E27FC236}">
                <a16:creationId xmlns:a16="http://schemas.microsoft.com/office/drawing/2014/main" id="{0BEF8E65-AA28-43F1-B7CD-CF9F41706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52"/>
          <a:stretch/>
        </p:blipFill>
        <p:spPr bwMode="auto">
          <a:xfrm>
            <a:off x="2483923" y="1196752"/>
            <a:ext cx="4176153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Obdélník 3">
            <a:extLst>
              <a:ext uri="{FF2B5EF4-FFF2-40B4-BE49-F238E27FC236}">
                <a16:creationId xmlns:a16="http://schemas.microsoft.com/office/drawing/2014/main" id="{6BDA826F-A507-48FB-8697-D50AA3295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50" y="4789488"/>
            <a:ext cx="75644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cs-CZ" altLang="cs-CZ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Příklad akutní končetinové ischemie u pacienta s ischemickou chorobou dolních končetin.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48D3AF1-ED69-4C39-AA8E-5C832A854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1380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r>
              <a:rPr lang="cs-CZ" sz="2000" dirty="0"/>
              <a:t>Efekt revaskularizace DK pomocí perkutánní </a:t>
            </a:r>
            <a:r>
              <a:rPr lang="cs-CZ" sz="2000" dirty="0" err="1"/>
              <a:t>transluminární</a:t>
            </a:r>
            <a:r>
              <a:rPr lang="cs-CZ" sz="2000" dirty="0"/>
              <a:t> angioplastiky (PTA)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0" y="908720"/>
            <a:ext cx="3796070" cy="570361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08720"/>
            <a:ext cx="3784912" cy="5703619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3993650" y="3365628"/>
            <a:ext cx="1078514" cy="534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/>
          </a:p>
        </p:txBody>
      </p:sp>
      <p:sp>
        <p:nvSpPr>
          <p:cNvPr id="6" name="TextovéPole 5"/>
          <p:cNvSpPr txBox="1"/>
          <p:nvPr/>
        </p:nvSpPr>
        <p:spPr>
          <a:xfrm>
            <a:off x="4177808" y="2996952"/>
            <a:ext cx="7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PTA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6BF22F-BC34-4467-9F46-BBE5A0F27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5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64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4" descr="2">
            <a:extLst>
              <a:ext uri="{FF2B5EF4-FFF2-40B4-BE49-F238E27FC236}">
                <a16:creationId xmlns:a16="http://schemas.microsoft.com/office/drawing/2014/main" id="{66214CF9-CFA2-4166-909B-AA76FC42E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47" y="620688"/>
            <a:ext cx="7102105" cy="470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 Box 6">
            <a:extLst>
              <a:ext uri="{FF2B5EF4-FFF2-40B4-BE49-F238E27FC236}">
                <a16:creationId xmlns:a16="http://schemas.microsoft.com/office/drawing/2014/main" id="{CDE7DE68-EB64-492F-9D33-8EBB302C6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4763" y="6491288"/>
            <a:ext cx="53292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800" b="0" dirty="0"/>
              <a:t>obrázek:</a:t>
            </a:r>
            <a:r>
              <a:rPr lang="en-GB" altLang="cs-CZ" sz="1800" dirty="0">
                <a:hlinkClick r:id="rId4"/>
              </a:rPr>
              <a:t>www.mhs5000.com/software.htm</a:t>
            </a:r>
            <a:r>
              <a:rPr lang="en-GB" altLang="cs-CZ" sz="1800" b="0" dirty="0"/>
              <a:t>.</a:t>
            </a:r>
            <a:r>
              <a:rPr lang="en-GB" altLang="cs-CZ" sz="1800" b="0" dirty="0">
                <a:solidFill>
                  <a:srgbClr val="00FF99"/>
                </a:solidFill>
              </a:rPr>
              <a:t>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C69D7BF-5B9F-472E-90BB-C470E974D2D2}"/>
              </a:ext>
            </a:extLst>
          </p:cNvPr>
          <p:cNvSpPr txBox="1"/>
          <p:nvPr/>
        </p:nvSpPr>
        <p:spPr>
          <a:xfrm>
            <a:off x="683568" y="5661248"/>
            <a:ext cx="757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Pomocí termografie lze objektivizovat i některé neurologické nálezy.</a:t>
            </a:r>
            <a:endParaRPr lang="en-GB" sz="1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doublebreast">
            <a:extLst>
              <a:ext uri="{FF2B5EF4-FFF2-40B4-BE49-F238E27FC236}">
                <a16:creationId xmlns:a16="http://schemas.microsoft.com/office/drawing/2014/main" id="{AED9FB43-E0D5-471F-9EC1-1BF1D0E42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4608512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4" descr="img26">
            <a:extLst>
              <a:ext uri="{FF2B5EF4-FFF2-40B4-BE49-F238E27FC236}">
                <a16:creationId xmlns:a16="http://schemas.microsoft.com/office/drawing/2014/main" id="{82595C67-DEA2-4806-9CC5-1E1CC0A17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349500"/>
            <a:ext cx="26352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5">
            <a:extLst>
              <a:ext uri="{FF2B5EF4-FFF2-40B4-BE49-F238E27FC236}">
                <a16:creationId xmlns:a16="http://schemas.microsoft.com/office/drawing/2014/main" id="{359670C8-DD56-456F-9173-D23CB573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005263"/>
            <a:ext cx="518477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800"/>
              <a:t>Únavová zlomenina u fotbalisty.</a:t>
            </a:r>
            <a:r>
              <a:rPr lang="en-GB" altLang="cs-CZ" sz="1800"/>
              <a:t> </a:t>
            </a:r>
            <a:br>
              <a:rPr lang="en-GB" altLang="cs-CZ" sz="1800"/>
            </a:br>
            <a:r>
              <a:rPr lang="cs-CZ" altLang="cs-CZ" sz="1800" b="0"/>
              <a:t>Rtg vyšetření neukázalo žádnou abnormitu, termografie však dobře korelovala s pacientovými stížnostmi na bolest a poskytla zdůvodnění pro více invazivní scintigrafické vyšetření, které jasně ukázalo únavovou zlomeninu přesně v tom místě, kde byl termografický nález</a:t>
            </a:r>
            <a:r>
              <a:rPr lang="en-GB" altLang="cs-CZ" sz="1800" b="0"/>
              <a:t>.</a:t>
            </a:r>
            <a:r>
              <a:rPr lang="en-GB" altLang="cs-CZ" sz="1800"/>
              <a:t> </a:t>
            </a:r>
          </a:p>
        </p:txBody>
      </p:sp>
      <p:sp>
        <p:nvSpPr>
          <p:cNvPr id="80901" name="Text Box 6">
            <a:extLst>
              <a:ext uri="{FF2B5EF4-FFF2-40B4-BE49-F238E27FC236}">
                <a16:creationId xmlns:a16="http://schemas.microsoft.com/office/drawing/2014/main" id="{6E21DA14-7109-4FB8-A164-3380E8290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3" y="5373688"/>
            <a:ext cx="3240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cs-CZ" sz="1800">
                <a:latin typeface="Times New Roman" panose="02020603050405020304" pitchFamily="18" charset="0"/>
                <a:hlinkClick r:id="rId5"/>
              </a:rPr>
              <a:t>www.dititexas.com/page6.html</a:t>
            </a:r>
            <a:endParaRPr lang="en-GB" altLang="cs-CZ" sz="1800" b="0">
              <a:latin typeface="Times New Roman" panose="02020603050405020304" pitchFamily="18" charset="0"/>
            </a:endParaRPr>
          </a:p>
        </p:txBody>
      </p:sp>
      <p:sp>
        <p:nvSpPr>
          <p:cNvPr id="80902" name="Text Box 7">
            <a:extLst>
              <a:ext uri="{FF2B5EF4-FFF2-40B4-BE49-F238E27FC236}">
                <a16:creationId xmlns:a16="http://schemas.microsoft.com/office/drawing/2014/main" id="{1771B60F-C003-4F85-9757-7B07993DE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08050"/>
            <a:ext cx="4391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cs-CZ" sz="1800">
                <a:latin typeface="Times New Roman" panose="02020603050405020304" pitchFamily="18" charset="0"/>
                <a:hlinkClick r:id="rId6"/>
              </a:rPr>
              <a:t>www.mhs5000.com/software.htm</a:t>
            </a:r>
            <a:endParaRPr lang="en-GB" altLang="cs-CZ" sz="18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620688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0" dirty="0"/>
              <a:t>Chladový test prokrvení při anastomóze tlustého střeva - animace</a:t>
            </a:r>
          </a:p>
        </p:txBody>
      </p:sp>
      <p:pic>
        <p:nvPicPr>
          <p:cNvPr id="3" name="dynamicka_ischemicka čá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80" y="1733327"/>
            <a:ext cx="9066735" cy="3574977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0484648-3299-46FD-886E-3A6C76F7C8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" y="1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2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7" r="18673"/>
          <a:stretch/>
        </p:blipFill>
        <p:spPr>
          <a:xfrm>
            <a:off x="467544" y="1775954"/>
            <a:ext cx="3886025" cy="3263504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66" y="1794235"/>
            <a:ext cx="4229954" cy="3287170"/>
          </a:xfrm>
          <a:prstGeom prst="rect">
            <a:avLst/>
          </a:prstGeom>
        </p:spPr>
      </p:pic>
      <p:sp>
        <p:nvSpPr>
          <p:cNvPr id="11" name="Zástupný symbol pro obsah 2"/>
          <p:cNvSpPr txBox="1">
            <a:spLocks/>
          </p:cNvSpPr>
          <p:nvPr/>
        </p:nvSpPr>
        <p:spPr>
          <a:xfrm>
            <a:off x="285689" y="475503"/>
            <a:ext cx="8572622" cy="33616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100" dirty="0"/>
              <a:t>Porovnání zobrazení prokrvení metodou barvení </a:t>
            </a:r>
            <a:r>
              <a:rPr lang="cs-CZ" sz="2100" dirty="0" err="1"/>
              <a:t>indocyaninovou</a:t>
            </a:r>
            <a:r>
              <a:rPr lang="cs-CZ" sz="2100" dirty="0"/>
              <a:t> zelení a pomocí termokamery – resekce jícnu</a:t>
            </a:r>
            <a:endParaRPr lang="en-GB" sz="2100" dirty="0"/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101031" y="647325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700" dirty="0">
              <a:solidFill>
                <a:srgbClr val="0000E1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E1BA983-730D-448B-A5AA-F0A567241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74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5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07504" y="692696"/>
            <a:ext cx="8693150" cy="1460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cs-CZ" sz="3200" b="0" kern="0" dirty="0"/>
              <a:t>Sledování teploty při kauterizaci - animace</a:t>
            </a:r>
          </a:p>
        </p:txBody>
      </p:sp>
      <p:pic>
        <p:nvPicPr>
          <p:cNvPr id="5" name="WIC 640_11-43-38_21-03-20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5696" y="1772816"/>
            <a:ext cx="5698981" cy="4437083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09E7386-1FBD-453E-A225-91A0A02C16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09" y="671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4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09130381-945A-4017-B033-A8D280501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997200"/>
            <a:ext cx="8208963" cy="1428750"/>
          </a:xfrm>
          <a:prstGeom prst="rect">
            <a:avLst/>
          </a:prstGeom>
          <a:solidFill>
            <a:srgbClr val="FF9933">
              <a:alpha val="5098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Použití </a:t>
            </a:r>
            <a:r>
              <a:rPr lang="en-US" altLang="cs-CZ"/>
              <a:t>IR </a:t>
            </a:r>
            <a:r>
              <a:rPr lang="cs-CZ" altLang="cs-CZ"/>
              <a:t>kamer v oblasti bezpečnosti</a:t>
            </a:r>
            <a:endParaRPr lang="en-US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94AA63-1DDE-4DA6-9888-1F86EB725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950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2060848"/>
            <a:ext cx="5724525" cy="164782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55776" y="4221088"/>
            <a:ext cx="7381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IR-A (760 </a:t>
            </a:r>
            <a:r>
              <a:rPr lang="cs-CZ" sz="2800" dirty="0" err="1"/>
              <a:t>nm</a:t>
            </a:r>
            <a:r>
              <a:rPr lang="cs-CZ" sz="2800" dirty="0"/>
              <a:t> – 1,4 </a:t>
            </a:r>
            <a:r>
              <a:rPr lang="el-GR" sz="2800" dirty="0"/>
              <a:t>μ</a:t>
            </a:r>
            <a:r>
              <a:rPr lang="cs-CZ" sz="2800" dirty="0"/>
              <a:t>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IR-B  (1,4 – 3 </a:t>
            </a:r>
            <a:r>
              <a:rPr lang="el-GR" sz="2800" dirty="0"/>
              <a:t>μ</a:t>
            </a:r>
            <a:r>
              <a:rPr lang="cs-CZ" sz="2800" dirty="0"/>
              <a:t>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IR-C (3 – 1000 </a:t>
            </a:r>
            <a:r>
              <a:rPr lang="el-GR" sz="2800" dirty="0"/>
              <a:t>μ</a:t>
            </a:r>
            <a:r>
              <a:rPr lang="cs-CZ" sz="2800" dirty="0"/>
              <a:t>m)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39552" y="332656"/>
            <a:ext cx="7668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Rozdělení infračerveného záření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EB9B6A-B31E-41A7-94B8-CC12ACF77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6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7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5537492C-67C6-44B4-9CC1-1611DCF8E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476250"/>
            <a:ext cx="6551612" cy="1287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>
                <a:solidFill>
                  <a:schemeClr val="tx1"/>
                </a:solidFill>
              </a:rPr>
              <a:t>Pec propouštějící teplo – kontrola tepelných zařízení</a:t>
            </a:r>
            <a:endParaRPr lang="en-GB" altLang="cs-CZ" sz="3600" b="1">
              <a:solidFill>
                <a:schemeClr val="tx1"/>
              </a:solidFill>
            </a:endParaRPr>
          </a:p>
        </p:txBody>
      </p:sp>
      <p:pic>
        <p:nvPicPr>
          <p:cNvPr id="84995" name="Picture 3" descr="pec">
            <a:extLst>
              <a:ext uri="{FF2B5EF4-FFF2-40B4-BE49-F238E27FC236}">
                <a16:creationId xmlns:a16="http://schemas.microsoft.com/office/drawing/2014/main" id="{ADD65B56-FA16-4B4B-A62A-63EF3FEB9DCB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16113"/>
            <a:ext cx="3673475" cy="292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 descr="pecfoto">
            <a:extLst>
              <a:ext uri="{FF2B5EF4-FFF2-40B4-BE49-F238E27FC236}">
                <a16:creationId xmlns:a16="http://schemas.microsoft.com/office/drawing/2014/main" id="{FB9AF32C-2ED2-4C0D-825F-73E00F5F9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906713"/>
            <a:ext cx="38163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F242F946-D9BA-4801-80CC-8EDA681A77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53282"/>
            <a:ext cx="8640960" cy="1066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200" b="1" dirty="0">
                <a:solidFill>
                  <a:schemeClr val="tx1"/>
                </a:solidFill>
              </a:rPr>
              <a:t>Přehřátý kabel a další prvky v rozvodné skříni</a:t>
            </a:r>
            <a:endParaRPr lang="en-GB" altLang="cs-CZ" sz="3200" b="1" dirty="0">
              <a:solidFill>
                <a:schemeClr val="tx1"/>
              </a:solidFill>
            </a:endParaRPr>
          </a:p>
        </p:txBody>
      </p:sp>
      <p:pic>
        <p:nvPicPr>
          <p:cNvPr id="87043" name="Picture 3" descr="energetika2">
            <a:extLst>
              <a:ext uri="{FF2B5EF4-FFF2-40B4-BE49-F238E27FC236}">
                <a16:creationId xmlns:a16="http://schemas.microsoft.com/office/drawing/2014/main" id="{C4C5EDC7-4C63-401F-A42F-325FEBCB6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5" y="1124745"/>
            <a:ext cx="4723259" cy="28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bradyinfrared.com/wp-content/uploads/2011/03/electrical-panel-scan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06229"/>
            <a:ext cx="39497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upload.wikimedia.org/wikipedia/commons/1/1d/Electrical_faul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98" y="4136046"/>
            <a:ext cx="3899671" cy="251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516DA4-757D-45B6-87A7-FB661585F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93513" y="236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1">
            <a:extLst>
              <a:ext uri="{FF2B5EF4-FFF2-40B4-BE49-F238E27FC236}">
                <a16:creationId xmlns:a16="http://schemas.microsoft.com/office/drawing/2014/main" id="{D3E30B15-BDAD-42F8-A5A4-5D8FCA2810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Termografie ve stavebnictví</a:t>
            </a:r>
          </a:p>
        </p:txBody>
      </p:sp>
      <p:pic>
        <p:nvPicPr>
          <p:cNvPr id="89091" name="Picture 2" descr="VÃ½sledek obrÃ¡zku pro thermography of houses">
            <a:extLst>
              <a:ext uri="{FF2B5EF4-FFF2-40B4-BE49-F238E27FC236}">
                <a16:creationId xmlns:a16="http://schemas.microsoft.com/office/drawing/2014/main" id="{E4519452-1F5B-4B59-B18E-2EA53DF8D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70272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755699" cy="281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potrubi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62" y="4154115"/>
            <a:ext cx="2577210" cy="257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051720" y="6489183"/>
            <a:ext cx="399097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latin typeface="+mn-lt"/>
              </a:rPr>
              <a:t>Vyhledání rozvodů vodovodního potrubí ve zdi</a:t>
            </a:r>
          </a:p>
        </p:txBody>
      </p:sp>
      <p:sp>
        <p:nvSpPr>
          <p:cNvPr id="7" name="TextovéPole 5"/>
          <p:cNvSpPr txBox="1">
            <a:spLocks noChangeArrowheads="1"/>
          </p:cNvSpPr>
          <p:nvPr/>
        </p:nvSpPr>
        <p:spPr bwMode="auto">
          <a:xfrm>
            <a:off x="5854005" y="3809722"/>
            <a:ext cx="4856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1200" b="0" dirty="0">
                <a:solidFill>
                  <a:schemeClr val="bg1"/>
                </a:solidFill>
              </a:rPr>
              <a:t>Nezateplená budova a její tepelné ztráty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7479C53-A386-4F7F-BEEE-8473C07B9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00" y="236538"/>
            <a:ext cx="609600" cy="609600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FDA074F-D9EA-4128-8C17-CC53E5E173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33195" y="57287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7B4016D-E45E-40EA-8B40-104C1C508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642350" cy="1484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4000" b="1">
                <a:solidFill>
                  <a:schemeClr val="tx1"/>
                </a:solidFill>
              </a:rPr>
              <a:t>Nízká kvalita izolace teplovodního potrubí v oblasti spojů</a:t>
            </a:r>
            <a:r>
              <a:rPr lang="en-GB" altLang="cs-CZ" sz="4000" b="1">
                <a:solidFill>
                  <a:schemeClr val="tx1"/>
                </a:solidFill>
              </a:rPr>
              <a:t> (Fluke)</a:t>
            </a:r>
          </a:p>
        </p:txBody>
      </p:sp>
      <p:pic>
        <p:nvPicPr>
          <p:cNvPr id="90115" name="Picture 3" descr="izolace">
            <a:extLst>
              <a:ext uri="{FF2B5EF4-FFF2-40B4-BE49-F238E27FC236}">
                <a16:creationId xmlns:a16="http://schemas.microsoft.com/office/drawing/2014/main" id="{E4AB445B-5D90-48CF-931F-37E3D4219DF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16113"/>
            <a:ext cx="7415213" cy="444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Oval 4">
            <a:extLst>
              <a:ext uri="{FF2B5EF4-FFF2-40B4-BE49-F238E27FC236}">
                <a16:creationId xmlns:a16="http://schemas.microsoft.com/office/drawing/2014/main" id="{8D32B44F-0151-42E9-9101-CA9567344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3500438"/>
            <a:ext cx="1295400" cy="2514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racuje">
            <a:extLst>
              <a:ext uri="{FF2B5EF4-FFF2-40B4-BE49-F238E27FC236}">
                <a16:creationId xmlns:a16="http://schemas.microsoft.com/office/drawing/2014/main" id="{0F2FD8B6-CD67-47D9-B3F4-D1B10DA41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4284663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 descr="sonofr">
            <a:extLst>
              <a:ext uri="{FF2B5EF4-FFF2-40B4-BE49-F238E27FC236}">
                <a16:creationId xmlns:a16="http://schemas.microsoft.com/office/drawing/2014/main" id="{63BFD00D-1F54-4AF9-AEAD-B3CA61680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73463"/>
            <a:ext cx="4284662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>
            <a:extLst>
              <a:ext uri="{FF2B5EF4-FFF2-40B4-BE49-F238E27FC236}">
                <a16:creationId xmlns:a16="http://schemas.microsoft.com/office/drawing/2014/main" id="{D08EF683-4201-4C27-84E1-DAA63FB0B6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>
                <a:solidFill>
                  <a:schemeClr val="tx1"/>
                </a:solidFill>
              </a:rPr>
              <a:t>Ultrasonografická sonda</a:t>
            </a:r>
            <a:r>
              <a:rPr lang="en-GB" altLang="cs-CZ" sz="3600" b="1">
                <a:solidFill>
                  <a:schemeClr val="tx1"/>
                </a:solidFill>
              </a:rPr>
              <a:t> (Fluke)</a:t>
            </a:r>
          </a:p>
        </p:txBody>
      </p:sp>
      <p:sp>
        <p:nvSpPr>
          <p:cNvPr id="92165" name="Text Box 5">
            <a:extLst>
              <a:ext uri="{FF2B5EF4-FFF2-40B4-BE49-F238E27FC236}">
                <a16:creationId xmlns:a16="http://schemas.microsoft.com/office/drawing/2014/main" id="{806E47DF-EC63-4207-A685-BBF15A542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149725"/>
            <a:ext cx="36147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0"/>
              <a:t>Sonda v provozu</a:t>
            </a:r>
            <a:endParaRPr lang="en-GB" altLang="cs-CZ" sz="2400" b="0"/>
          </a:p>
          <a:p>
            <a:pPr algn="ctr" eaLnBrk="1" hangingPunct="1"/>
            <a:r>
              <a:rPr lang="en-GB" altLang="cs-CZ" sz="2400" b="0"/>
              <a:t>28,3 </a:t>
            </a:r>
            <a:r>
              <a:rPr lang="en-GB" altLang="cs-CZ" sz="2400" b="0">
                <a:cs typeface="Times New Roman" panose="02020603050405020304" pitchFamily="18" charset="0"/>
              </a:rPr>
              <a:t>°</a:t>
            </a:r>
            <a:r>
              <a:rPr lang="en-GB" altLang="cs-CZ" sz="2400" b="0"/>
              <a:t>C</a:t>
            </a:r>
          </a:p>
        </p:txBody>
      </p:sp>
      <p:sp>
        <p:nvSpPr>
          <p:cNvPr id="92166" name="Text Box 6">
            <a:extLst>
              <a:ext uri="{FF2B5EF4-FFF2-40B4-BE49-F238E27FC236}">
                <a16:creationId xmlns:a16="http://schemas.microsoft.com/office/drawing/2014/main" id="{4B43ECD0-1DC5-4BC7-B0E8-BEA1A070B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2852738"/>
            <a:ext cx="28082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0"/>
              <a:t>Sonda</a:t>
            </a:r>
            <a:r>
              <a:rPr lang="en-GB" altLang="cs-CZ" sz="2400" b="0"/>
              <a:t> „frozen“</a:t>
            </a:r>
          </a:p>
          <a:p>
            <a:pPr algn="ctr" eaLnBrk="1" hangingPunct="1"/>
            <a:r>
              <a:rPr lang="en-GB" altLang="cs-CZ" sz="2400" b="0"/>
              <a:t>26,5 </a:t>
            </a:r>
            <a:r>
              <a:rPr lang="en-GB" altLang="cs-CZ" sz="2400" b="0">
                <a:cs typeface="Times New Roman" panose="02020603050405020304" pitchFamily="18" charset="0"/>
              </a:rPr>
              <a:t>°</a:t>
            </a:r>
            <a:r>
              <a:rPr lang="en-GB" altLang="cs-CZ" sz="2400" b="0"/>
              <a:t>C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3B360D-0A22-4CBB-819F-B2C239DEF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274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>
            <a:extLst>
              <a:ext uri="{FF2B5EF4-FFF2-40B4-BE49-F238E27FC236}">
                <a16:creationId xmlns:a16="http://schemas.microsoft.com/office/drawing/2014/main" id="{F994CE5A-A4AB-4422-99AF-3AF6299CF4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274638"/>
            <a:ext cx="8642350" cy="1714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cs-CZ" sz="3200" b="1" dirty="0">
                <a:solidFill>
                  <a:schemeClr val="tx1"/>
                </a:solidFill>
              </a:rPr>
              <a:t>Tepelná stopa zanechaná sonografickou sondou na předloktí + ochlazovací účinek kontaktního gelu</a:t>
            </a:r>
            <a:r>
              <a:rPr lang="en-GB" sz="3200" b="1" dirty="0">
                <a:solidFill>
                  <a:schemeClr val="tx1"/>
                </a:solidFill>
              </a:rPr>
              <a:t> </a:t>
            </a:r>
            <a:r>
              <a:rPr lang="cs-CZ" sz="3200" b="1" dirty="0">
                <a:solidFill>
                  <a:schemeClr val="tx1"/>
                </a:solidFill>
              </a:rPr>
              <a:t>na nártu </a:t>
            </a:r>
            <a:r>
              <a:rPr lang="en-GB" sz="3200" b="1" dirty="0">
                <a:solidFill>
                  <a:schemeClr val="tx1"/>
                </a:solidFill>
              </a:rPr>
              <a:t>(Fluke)</a:t>
            </a:r>
            <a:endParaRPr lang="cs-CZ" b="1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4211" name="Picture 3" descr="otissk1">
            <a:extLst>
              <a:ext uri="{FF2B5EF4-FFF2-40B4-BE49-F238E27FC236}">
                <a16:creationId xmlns:a16="http://schemas.microsoft.com/office/drawing/2014/main" id="{91119C9C-E38D-47D9-88DD-E56D68A9A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5040560" cy="302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86" y="1772816"/>
            <a:ext cx="3582325" cy="4776432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6787382" y="2696670"/>
            <a:ext cx="1177296" cy="126772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8B8952B-813C-45DE-8A32-FA60DF0CA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8174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9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5" name="Rectangle 5">
            <a:extLst>
              <a:ext uri="{FF2B5EF4-FFF2-40B4-BE49-F238E27FC236}">
                <a16:creationId xmlns:a16="http://schemas.microsoft.com/office/drawing/2014/main" id="{FF9B312A-6426-4B59-96DC-BCD975AC698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56894" y="3572669"/>
            <a:ext cx="44640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800" b="0">
                <a:solidFill>
                  <a:schemeClr val="bg1"/>
                </a:solidFill>
              </a:rPr>
              <a:t>Grafika</a:t>
            </a:r>
            <a:r>
              <a:rPr lang="en-GB" altLang="cs-CZ" sz="2800" b="0">
                <a:solidFill>
                  <a:schemeClr val="bg1"/>
                </a:solidFill>
              </a:rPr>
              <a:t>:</a:t>
            </a:r>
            <a:br>
              <a:rPr lang="cs-CZ" altLang="cs-CZ" sz="2800" b="0">
                <a:solidFill>
                  <a:srgbClr val="808080"/>
                </a:solidFill>
              </a:rPr>
            </a:br>
            <a:r>
              <a:rPr lang="cs-CZ" altLang="cs-CZ" sz="2800" b="0">
                <a:solidFill>
                  <a:schemeClr val="bg1"/>
                </a:solidFill>
              </a:rPr>
              <a:t>	</a:t>
            </a:r>
            <a:r>
              <a:rPr lang="en-GB" altLang="cs-CZ" sz="2800">
                <a:solidFill>
                  <a:srgbClr val="5F5F5F"/>
                </a:solidFill>
              </a:rPr>
              <a:t>Lucie Morns</a:t>
            </a:r>
            <a:r>
              <a:rPr lang="cs-CZ" altLang="cs-CZ" sz="2800">
                <a:solidFill>
                  <a:srgbClr val="5F5F5F"/>
                </a:solidFill>
              </a:rPr>
              <a:t>t</a:t>
            </a:r>
            <a:r>
              <a:rPr lang="en-GB" altLang="cs-CZ" sz="2800">
                <a:solidFill>
                  <a:srgbClr val="5F5F5F"/>
                </a:solidFill>
              </a:rPr>
              <a:t>einová</a:t>
            </a:r>
            <a:endParaRPr lang="en-GB" altLang="cs-CZ" sz="2800" b="0">
              <a:solidFill>
                <a:srgbClr val="5F5F5F"/>
              </a:solidFill>
            </a:endParaRPr>
          </a:p>
        </p:txBody>
      </p:sp>
      <p:sp>
        <p:nvSpPr>
          <p:cNvPr id="404486" name="Rectangle 6">
            <a:extLst>
              <a:ext uri="{FF2B5EF4-FFF2-40B4-BE49-F238E27FC236}">
                <a16:creationId xmlns:a16="http://schemas.microsoft.com/office/drawing/2014/main" id="{4AC469F8-52B8-45FF-AF00-2B01E513C7E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4921" y="6097866"/>
            <a:ext cx="45191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dirty="0">
                <a:solidFill>
                  <a:schemeClr val="bg1"/>
                </a:solidFill>
              </a:rPr>
              <a:t>Poslední revize a ozvučení</a:t>
            </a:r>
            <a:r>
              <a:rPr lang="en-GB" altLang="cs-CZ" sz="1800" dirty="0">
                <a:solidFill>
                  <a:schemeClr val="bg1"/>
                </a:solidFill>
              </a:rPr>
              <a:t>: </a:t>
            </a:r>
            <a:r>
              <a:rPr lang="cs-CZ" altLang="cs-CZ" sz="1800" dirty="0">
                <a:solidFill>
                  <a:schemeClr val="bg1"/>
                </a:solidFill>
              </a:rPr>
              <a:t>duben 2020</a:t>
            </a:r>
          </a:p>
        </p:txBody>
      </p:sp>
      <p:sp>
        <p:nvSpPr>
          <p:cNvPr id="404488" name="Rectangle 8">
            <a:extLst>
              <a:ext uri="{FF2B5EF4-FFF2-40B4-BE49-F238E27FC236}">
                <a16:creationId xmlns:a16="http://schemas.microsoft.com/office/drawing/2014/main" id="{71CB1396-4F8F-4949-9BEA-AB6FACE0CD4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2493806" y="2549714"/>
            <a:ext cx="654018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cs-CZ" sz="2400" b="0" dirty="0">
                <a:solidFill>
                  <a:srgbClr val="F8F8F8"/>
                </a:solidFill>
              </a:rPr>
              <a:t>Auto</a:t>
            </a:r>
            <a:r>
              <a:rPr lang="cs-CZ" altLang="cs-CZ" sz="2400" b="0" dirty="0" err="1">
                <a:solidFill>
                  <a:srgbClr val="F8F8F8"/>
                </a:solidFill>
              </a:rPr>
              <a:t>ři</a:t>
            </a:r>
            <a:r>
              <a:rPr lang="en-GB" altLang="cs-CZ" sz="2400" b="0" dirty="0">
                <a:solidFill>
                  <a:srgbClr val="F8F8F8"/>
                </a:solidFill>
              </a:rPr>
              <a:t>:</a:t>
            </a:r>
            <a:r>
              <a:rPr lang="en-GB" altLang="cs-CZ" sz="2400" b="0" dirty="0">
                <a:solidFill>
                  <a:srgbClr val="DDDDDD"/>
                </a:solidFill>
              </a:rPr>
              <a:t> </a:t>
            </a:r>
            <a:br>
              <a:rPr lang="en-GB" altLang="cs-CZ" sz="2400" b="0" dirty="0">
                <a:solidFill>
                  <a:srgbClr val="DDDDDD"/>
                </a:solidFill>
              </a:rPr>
            </a:br>
            <a:r>
              <a:rPr lang="cs-CZ" altLang="cs-CZ" sz="2400" b="0" dirty="0">
                <a:solidFill>
                  <a:schemeClr val="bg1"/>
                </a:solidFill>
              </a:rPr>
              <a:t>	</a:t>
            </a:r>
            <a:r>
              <a:rPr lang="en-GB" altLang="cs-CZ" sz="2400" dirty="0">
                <a:solidFill>
                  <a:srgbClr val="B2B2B2"/>
                </a:solidFill>
              </a:rPr>
              <a:t>Vojtěch Mornstein </a:t>
            </a:r>
            <a:r>
              <a:rPr lang="en-GB" altLang="cs-CZ" sz="2400" dirty="0">
                <a:solidFill>
                  <a:srgbClr val="DDDDDD"/>
                </a:solidFill>
              </a:rPr>
              <a:t>Carmel J. Caruana</a:t>
            </a:r>
            <a:endParaRPr lang="cs-CZ" altLang="cs-CZ" sz="2400" dirty="0">
              <a:solidFill>
                <a:srgbClr val="DDDDDD"/>
              </a:solidFill>
            </a:endParaRPr>
          </a:p>
          <a:p>
            <a:r>
              <a:rPr lang="cs-CZ" altLang="cs-CZ" sz="2400" dirty="0">
                <a:solidFill>
                  <a:srgbClr val="DDDDDD"/>
                </a:solidFill>
              </a:rPr>
              <a:t>           Ivo Hrazdira, Erik Staffa</a:t>
            </a:r>
            <a:br>
              <a:rPr lang="en-GB" altLang="cs-CZ" sz="2400" dirty="0">
                <a:solidFill>
                  <a:srgbClr val="B2B2B2"/>
                </a:solidFill>
              </a:rPr>
            </a:br>
            <a:endParaRPr lang="cs-CZ" altLang="cs-CZ" sz="2400" dirty="0">
              <a:solidFill>
                <a:srgbClr val="B2B2B2"/>
              </a:solidFill>
            </a:endParaRPr>
          </a:p>
        </p:txBody>
      </p:sp>
      <p:sp>
        <p:nvSpPr>
          <p:cNvPr id="404490" name="Rectangle 10">
            <a:extLst>
              <a:ext uri="{FF2B5EF4-FFF2-40B4-BE49-F238E27FC236}">
                <a16:creationId xmlns:a16="http://schemas.microsoft.com/office/drawing/2014/main" id="{058E3C55-2D3D-4040-B9A0-0479585BE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229225"/>
            <a:ext cx="45191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dirty="0">
                <a:solidFill>
                  <a:schemeClr val="bg1"/>
                </a:solidFill>
              </a:rPr>
              <a:t>Poslední revize a ozvučení: duben 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04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404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404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2" presetClass="exit" presetSubtype="1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8" dur="1000"/>
                                        <p:tgtEl>
                                          <p:spTgt spid="404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21" presetID="12" presetClass="exit" presetSubtype="2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2" dur="500"/>
                                        <p:tgtEl>
                                          <p:spTgt spid="404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25" presetID="12" presetClass="exit" presetSubtype="1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26" dur="500"/>
                                        <p:tgtEl>
                                          <p:spTgt spid="404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404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485" grpId="0"/>
      <p:bldP spid="404485" grpId="1"/>
      <p:bldP spid="404486" grpId="0"/>
      <p:bldP spid="404486" grpId="1"/>
      <p:bldP spid="404488" grpId="0"/>
      <p:bldP spid="404488" grpId="1"/>
      <p:bldP spid="4044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Planckův vyzařovací zákon</a:t>
            </a:r>
            <a:endParaRPr lang="sk-SK" altLang="cs-CZ" sz="3200" dirty="0"/>
          </a:p>
        </p:txBody>
      </p:sp>
      <p:graphicFrame>
        <p:nvGraphicFramePr>
          <p:cNvPr id="22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576817"/>
              </p:ext>
            </p:extLst>
          </p:nvPr>
        </p:nvGraphicFramePr>
        <p:xfrm>
          <a:off x="1746039" y="1948117"/>
          <a:ext cx="3456384" cy="995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Rovnica" r:id="rId5" imgW="2336800" imgH="673100" progId="Equation.3">
                  <p:embed/>
                </p:oleObj>
              </mc:Choice>
              <mc:Fallback>
                <p:oleObj name="Rovnica" r:id="rId5" imgW="2336800" imgH="6731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039" y="1948117"/>
                        <a:ext cx="3456384" cy="9957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659512"/>
              </p:ext>
            </p:extLst>
          </p:nvPr>
        </p:nvGraphicFramePr>
        <p:xfrm>
          <a:off x="6362775" y="2378905"/>
          <a:ext cx="2046961" cy="560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Rovnica" r:id="rId7" imgW="1574800" imgH="431800" progId="Equation.3">
                  <p:embed/>
                </p:oleObj>
              </mc:Choice>
              <mc:Fallback>
                <p:oleObj name="Rovnica" r:id="rId7" imgW="1574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2775" y="2378905"/>
                        <a:ext cx="2046961" cy="5605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bdélník 23"/>
          <p:cNvSpPr/>
          <p:nvPr/>
        </p:nvSpPr>
        <p:spPr>
          <a:xfrm>
            <a:off x="4136506" y="2956982"/>
            <a:ext cx="64994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L……… spektrální měrná zářivost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h........Planckova konstanta	6,6256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 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r>
              <a:rPr lang="cs-CZ" sz="9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-34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[J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s]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k</a:t>
            </a:r>
            <a:r>
              <a:rPr lang="cs-CZ" sz="9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.......Boltzmannova konstanta	1,3807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 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r>
              <a:rPr lang="cs-CZ" sz="9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-23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[J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K</a:t>
            </a:r>
            <a:r>
              <a:rPr lang="cs-CZ" sz="9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-1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c.........rychlost světla	2,9979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</a:t>
            </a:r>
            <a:r>
              <a:rPr lang="cs-CZ" sz="9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[m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</a:t>
            </a:r>
            <a:r>
              <a:rPr lang="cs-CZ" sz="9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-1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C</a:t>
            </a:r>
            <a:r>
              <a:rPr lang="cs-CZ" sz="9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......1. vyzařovací konstanta	1,191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</a:t>
            </a:r>
            <a:r>
              <a:rPr lang="cs-CZ" sz="9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-16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[W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</a:t>
            </a:r>
            <a:r>
              <a:rPr lang="cs-CZ" sz="9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C</a:t>
            </a:r>
            <a:r>
              <a:rPr lang="cs-CZ" sz="9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......2. vyzařovací konstanta	1,4388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</a:t>
            </a:r>
            <a:r>
              <a:rPr lang="cs-CZ" sz="9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-2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[K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·</a:t>
            </a:r>
            <a:r>
              <a:rPr lang="cs-CZ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m]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704256" y="1177870"/>
            <a:ext cx="792088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1600" b="0" dirty="0"/>
              <a:t>spektrální měrná zářivost </a:t>
            </a:r>
            <a:r>
              <a:rPr lang="cs-CZ" altLang="cs-CZ" sz="1600" b="0" i="1" dirty="0">
                <a:latin typeface="Times New Roman" panose="02020603050405020304" pitchFamily="18" charset="0"/>
              </a:rPr>
              <a:t>L</a:t>
            </a:r>
            <a:r>
              <a:rPr lang="cs-CZ" altLang="cs-CZ" sz="1600" b="0" dirty="0"/>
              <a:t> (výkon generovaný z jednotky plochy povrchu zdroje na dané vlnové délce do jednotkového prostorového úhlu) při absolutní teplotě zdroje T [K] v energetickém tvaru</a:t>
            </a:r>
          </a:p>
        </p:txBody>
      </p:sp>
      <p:pic>
        <p:nvPicPr>
          <p:cNvPr id="26" name="Picture 9" descr="plancdotextuopraven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3015053"/>
            <a:ext cx="4718400" cy="37744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BC04906-0D03-46BA-A47C-00DB5C7E87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4064" y="1882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Stefan-</a:t>
            </a:r>
            <a:r>
              <a:rPr lang="cs-CZ" altLang="cs-CZ" sz="3200" dirty="0" err="1"/>
              <a:t>Boltzmanův</a:t>
            </a:r>
            <a:r>
              <a:rPr lang="cs-CZ" altLang="cs-CZ" sz="3200" dirty="0"/>
              <a:t> zákon</a:t>
            </a:r>
            <a:endParaRPr lang="sk-SK" altLang="cs-CZ" sz="3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9552" y="1196752"/>
            <a:ext cx="8229600" cy="4852987"/>
          </a:xfrm>
          <a:prstGeom prst="rect">
            <a:avLst/>
          </a:prstGeom>
        </p:spPr>
        <p:txBody>
          <a:bodyPr>
            <a:norm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b="0" dirty="0"/>
              <a:t>Vyjadřuje intenzitu vyzařování  - „výsledná intenzita vyzařování černého tělesa je úměrná čtvrté mocnině jeho absolutní teploty (T)“: </a:t>
            </a:r>
          </a:p>
          <a:p>
            <a:pPr fontAlgn="auto">
              <a:spcAft>
                <a:spcPts val="0"/>
              </a:spcAft>
              <a:defRPr/>
            </a:pPr>
            <a:endParaRPr lang="cs-CZ" altLang="cs-CZ" b="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sz="1800" b="0" i="1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1800" b="0" i="1" dirty="0"/>
              <a:t>							</a:t>
            </a:r>
            <a:r>
              <a:rPr lang="el-GR" sz="1800" b="0" i="1" dirty="0"/>
              <a:t>σ</a:t>
            </a:r>
            <a:r>
              <a:rPr lang="cs-CZ" sz="1800" b="0" i="1" dirty="0"/>
              <a:t> = </a:t>
            </a:r>
            <a:r>
              <a:rPr lang="cs-CZ" sz="1800" b="0" dirty="0"/>
              <a:t>5,6697.10</a:t>
            </a:r>
            <a:r>
              <a:rPr lang="cs-CZ" sz="1800" b="0" baseline="30000" dirty="0"/>
              <a:t>-8</a:t>
            </a:r>
            <a:r>
              <a:rPr lang="cs-CZ" sz="1800" b="0" dirty="0"/>
              <a:t> W.m</a:t>
            </a:r>
            <a:r>
              <a:rPr lang="cs-CZ" sz="1800" b="0" baseline="30000" dirty="0"/>
              <a:t>-2</a:t>
            </a:r>
            <a:r>
              <a:rPr lang="cs-CZ" sz="1800" b="0" dirty="0"/>
              <a:t>.K</a:t>
            </a:r>
            <a:r>
              <a:rPr lang="cs-CZ" sz="1800" b="0" baseline="30000" dirty="0"/>
              <a:t>-4</a:t>
            </a:r>
            <a:endParaRPr lang="cs-CZ" altLang="cs-CZ" sz="1800" b="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b="0" dirty="0"/>
              <a:t>Lze vyjádřit integrací přes celé spektrum vlnových délek Planckova vyzařovacího zákona</a:t>
            </a:r>
          </a:p>
        </p:txBody>
      </p:sp>
      <p:graphicFrame>
        <p:nvGraphicFramePr>
          <p:cNvPr id="6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9519155"/>
              </p:ext>
            </p:extLst>
          </p:nvPr>
        </p:nvGraphicFramePr>
        <p:xfrm>
          <a:off x="2691105" y="1916832"/>
          <a:ext cx="3638462" cy="580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Rovnica" r:id="rId5" imgW="1511300" imgH="241300" progId="Equation.3">
                  <p:embed/>
                </p:oleObj>
              </mc:Choice>
              <mc:Fallback>
                <p:oleObj name="Rovnica" r:id="rId5" imgW="1511300" imgH="2413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1105" y="1916832"/>
                        <a:ext cx="3638462" cy="580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 descr="boltzm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118" y="3650904"/>
            <a:ext cx="4202435" cy="321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49A290-8B97-4400-A27C-951D4CF529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4752" y="79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1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90971" y="32345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Wienův posunovací zákon</a:t>
            </a:r>
            <a:endParaRPr lang="sk-SK" altLang="cs-CZ" sz="32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51520" y="980728"/>
            <a:ext cx="8642435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1800" b="0" dirty="0"/>
              <a:t>„Maximum spektrální intenzity vyzařování se mění v závislosti na teplotě, odpovídající vlnovou délku lze stanovit vyhledáním lokálního extrému odpovídající funkce“ – tedy, čím je těleso teplejší, tím více vyzařuje na kratších vlnových délkách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ovéPole 8"/>
              <p:cNvSpPr txBox="1"/>
              <p:nvPr/>
            </p:nvSpPr>
            <p:spPr>
              <a:xfrm>
                <a:off x="3529897" y="1787092"/>
                <a:ext cx="1788759" cy="932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cs-CZ" sz="3200" b="1" i="1" smtClean="0"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  <m:r>
                        <a:rPr lang="cs-CZ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cs-CZ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den>
                      </m:f>
                    </m:oMath>
                  </m:oMathPara>
                </a14:m>
                <a:endParaRPr lang="cs-CZ" sz="3200" dirty="0"/>
              </a:p>
            </p:txBody>
          </p:sp>
        </mc:Choice>
        <mc:Fallback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897" y="1787092"/>
                <a:ext cx="1788759" cy="9321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ovéPole 9"/>
          <p:cNvSpPr txBox="1"/>
          <p:nvPr/>
        </p:nvSpPr>
        <p:spPr>
          <a:xfrm>
            <a:off x="63795" y="2870133"/>
            <a:ext cx="90802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1" dirty="0"/>
              <a:t>Např. člověk při běžné teplotě 37°C (310 K) vyzařuje nejvíce elektromagnetické záření s vlnovou délkou 9,35 </a:t>
            </a:r>
            <a:r>
              <a:rPr lang="el-GR" sz="1400" b="0" i="1" dirty="0"/>
              <a:t>μ</a:t>
            </a:r>
            <a:r>
              <a:rPr lang="cs-CZ" sz="1400" b="0" i="1" dirty="0"/>
              <a:t>m, což odpovídá infračervenému (tepelnému) záření. Slunce, jehož povrch má teplotu asi 5800 K, má maximum spektrální intenzity vyzařování v oblasti viditelné, ale hojně vyzařuje i v oblasti infračervené a ultrafialové.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ovéPole 10"/>
              <p:cNvSpPr txBox="1"/>
              <p:nvPr/>
            </p:nvSpPr>
            <p:spPr>
              <a:xfrm>
                <a:off x="5904955" y="2333327"/>
                <a:ext cx="28083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𝟖𝟗𝟖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𝒎𝒎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𝑲</m:t>
                      </m:r>
                    </m:oMath>
                  </m:oMathPara>
                </a14:m>
                <a:endParaRPr lang="cs-CZ" i="1" dirty="0"/>
              </a:p>
            </p:txBody>
          </p:sp>
        </mc:Choice>
        <mc:Fallback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955" y="2333327"/>
                <a:ext cx="280831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ovéPole 11"/>
          <p:cNvSpPr txBox="1"/>
          <p:nvPr/>
        </p:nvSpPr>
        <p:spPr>
          <a:xfrm>
            <a:off x="6372200" y="2099293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1" dirty="0"/>
              <a:t>Wienova konstanta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530683" y="361587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1400" b="0" dirty="0"/>
              <a:t>Lze vyjádřit derivací Planckova vyzařovacího zákona: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9911" y="3644811"/>
            <a:ext cx="3358614" cy="3144474"/>
          </a:xfrm>
          <a:prstGeom prst="rect">
            <a:avLst/>
          </a:prstGeom>
        </p:spPr>
      </p:pic>
      <p:pic>
        <p:nvPicPr>
          <p:cNvPr id="15" name="Picture 4" descr="wien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43" y="3995682"/>
            <a:ext cx="3645595" cy="272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92E05AF-9B36-4356-B892-B2C06BBB4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795" y="88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3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E3728CB-BB4D-4C9F-AD95-02FD66C54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613" y="2319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/>
          </a:p>
        </p:txBody>
      </p:sp>
      <p:sp>
        <p:nvSpPr>
          <p:cNvPr id="289798" name="Text Box 6">
            <a:extLst>
              <a:ext uri="{FF2B5EF4-FFF2-40B4-BE49-F238E27FC236}">
                <a16:creationId xmlns:a16="http://schemas.microsoft.com/office/drawing/2014/main" id="{68ED2EA6-8BF9-45FD-B3B7-609B42053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446" y="1268760"/>
            <a:ext cx="828040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cs-CZ" sz="2000" b="0" dirty="0"/>
              <a:t>Digitální kamera se sadou pixelových senzorů citlivých na  IR (</a:t>
            </a:r>
            <a:r>
              <a:rPr lang="cs-CZ" sz="2000" b="0" dirty="0" err="1"/>
              <a:t>mikrobolometr</a:t>
            </a:r>
            <a:r>
              <a:rPr lang="cs-CZ" sz="2000" b="0" dirty="0"/>
              <a:t> nebo fotonový detektor).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cs-CZ" sz="2000" b="0" dirty="0"/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cs-CZ" sz="2000" b="0" dirty="0" err="1">
                <a:solidFill>
                  <a:srgbClr val="CC3300"/>
                </a:solidFill>
              </a:rPr>
              <a:t>Mikrobolometr</a:t>
            </a:r>
            <a:r>
              <a:rPr lang="cs-CZ" sz="2000" b="0" dirty="0">
                <a:solidFill>
                  <a:srgbClr val="CC3300"/>
                </a:solidFill>
              </a:rPr>
              <a:t> </a:t>
            </a:r>
            <a:r>
              <a:rPr lang="cs-CZ" sz="2000" b="0" dirty="0"/>
              <a:t>je mřížka tepelných senzorů vyrobená z oxidu vanadičného nebo amorfního křemíku, umístěná na odpovídající mřížce křemíku. IR záření o určitém rozsahu vlnových délek dopadá na oxid vanadičný a mění jeho elektrický odpor. Tato změna odporu je měřítkem teploty. Teploty lze znázornit graficky. </a:t>
            </a:r>
            <a:endParaRPr lang="cs-CZ" sz="20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cs-CZ" sz="2000" b="0" dirty="0"/>
          </a:p>
        </p:txBody>
      </p:sp>
      <p:sp>
        <p:nvSpPr>
          <p:cNvPr id="56324" name="Rectangle 7">
            <a:extLst>
              <a:ext uri="{FF2B5EF4-FFF2-40B4-BE49-F238E27FC236}">
                <a16:creationId xmlns:a16="http://schemas.microsoft.com/office/drawing/2014/main" id="{8B35A18D-E9B5-4534-8183-FDF44F7FB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33375"/>
            <a:ext cx="7848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s-CZ" sz="3600"/>
              <a:t>Princip</a:t>
            </a:r>
            <a:r>
              <a:rPr lang="cs-CZ" altLang="cs-CZ" sz="3600"/>
              <a:t> snímání obrazu</a:t>
            </a:r>
            <a:endParaRPr lang="en-GB" altLang="cs-CZ" sz="360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721" y="3861048"/>
            <a:ext cx="3775584" cy="274425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B6A69E9-02FC-44F3-9C9B-D1EFE6A592B5}"/>
              </a:ext>
            </a:extLst>
          </p:cNvPr>
          <p:cNvSpPr txBox="1"/>
          <p:nvPr/>
        </p:nvSpPr>
        <p:spPr>
          <a:xfrm>
            <a:off x="6660232" y="4656911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Příklad převodní jednotky jednoho pixelu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CAFF7C-C709-433F-8ABD-2CBFBEE26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13" y="47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85" y="359078"/>
            <a:ext cx="5196407" cy="620696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813033" y="4670032"/>
            <a:ext cx="3069923" cy="2046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1045" indent="-311045">
              <a:buAutoNum type="alphaUcPeriod"/>
            </a:pPr>
            <a:r>
              <a:rPr lang="cs-CZ" sz="1814" dirty="0"/>
              <a:t>160x120</a:t>
            </a:r>
          </a:p>
          <a:p>
            <a:pPr marL="311045" indent="-311045">
              <a:buAutoNum type="alphaUcPeriod"/>
            </a:pPr>
            <a:r>
              <a:rPr lang="cs-CZ" sz="1814" dirty="0"/>
              <a:t>320x240</a:t>
            </a:r>
          </a:p>
          <a:p>
            <a:pPr marL="311045" indent="-311045">
              <a:buAutoNum type="alphaUcPeriod"/>
            </a:pPr>
            <a:r>
              <a:rPr lang="cs-CZ" sz="1814" dirty="0"/>
              <a:t>640x480</a:t>
            </a:r>
          </a:p>
          <a:p>
            <a:pPr marL="311045" indent="-311045">
              <a:buAutoNum type="alphaUcPeriod"/>
            </a:pPr>
            <a:r>
              <a:rPr lang="cs-CZ" sz="1814" dirty="0"/>
              <a:t>640x512 fotonový </a:t>
            </a:r>
            <a:r>
              <a:rPr lang="cs-CZ" sz="1814" dirty="0" err="1"/>
              <a:t>InSb</a:t>
            </a:r>
            <a:endParaRPr lang="cs-CZ" sz="1814" dirty="0"/>
          </a:p>
          <a:p>
            <a:pPr marL="311045" indent="-311045">
              <a:buAutoNum type="alphaUcPeriod"/>
            </a:pPr>
            <a:r>
              <a:rPr lang="cs-CZ" sz="1814" dirty="0"/>
              <a:t>1344x784 fotonový</a:t>
            </a:r>
          </a:p>
          <a:p>
            <a:pPr marL="311045" indent="-311045">
              <a:buAutoNum type="alphaUcPeriod"/>
            </a:pPr>
            <a:endParaRPr lang="cs-CZ" sz="1814" dirty="0"/>
          </a:p>
          <a:p>
            <a:pPr marL="311045" indent="-311045">
              <a:buAutoNum type="alphaUcPeriod"/>
            </a:pPr>
            <a:endParaRPr lang="cs-CZ" sz="1814" dirty="0"/>
          </a:p>
        </p:txBody>
      </p:sp>
      <p:sp>
        <p:nvSpPr>
          <p:cNvPr id="2" name="TextovéPole 1"/>
          <p:cNvSpPr txBox="1"/>
          <p:nvPr/>
        </p:nvSpPr>
        <p:spPr>
          <a:xfrm>
            <a:off x="6400890" y="620348"/>
            <a:ext cx="2220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Rozlišení termogramů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DEC82D6-D333-43A9-BF67-FE82673D01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402.956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347" y="16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493A2D09-4B94-4530-8D12-2802F9BDD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8913"/>
            <a:ext cx="22987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8371" name="Picture 3">
            <a:extLst>
              <a:ext uri="{FF2B5EF4-FFF2-40B4-BE49-F238E27FC236}">
                <a16:creationId xmlns:a16="http://schemas.microsoft.com/office/drawing/2014/main" id="{6B23FD7D-1DA2-404F-8450-9E16E6ED5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33375"/>
            <a:ext cx="5486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8372" name="Picture 4">
            <a:extLst>
              <a:ext uri="{FF2B5EF4-FFF2-40B4-BE49-F238E27FC236}">
                <a16:creationId xmlns:a16="http://schemas.microsoft.com/office/drawing/2014/main" id="{C24D908A-B654-428F-81CC-51AB0D8E7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08275"/>
            <a:ext cx="83820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9752A2-42A8-4E38-AC36-D3443E695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388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6ca9db3-1dc8-47ab-a724-d850ad546509.mdb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33">
            <a:alpha val="95000"/>
          </a:srgbClr>
        </a:solidFill>
        <a:ln>
          <a:noFill/>
        </a:ln>
        <a:effectLst>
          <a:outerShdw dist="35921" dir="2700000" algn="ctr" rotWithShape="0">
            <a:srgbClr val="000000"/>
          </a:outerShdw>
        </a:effectLst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s-CZ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33">
            <a:alpha val="95000"/>
          </a:srgbClr>
        </a:solidFill>
        <a:ln>
          <a:noFill/>
        </a:ln>
        <a:effectLst>
          <a:outerShdw dist="35921" dir="2700000" algn="ctr" rotWithShape="0">
            <a:srgbClr val="000000"/>
          </a:outerShdw>
        </a:effectLst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s-CZ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33">
            <a:alpha val="95000"/>
          </a:srgbClr>
        </a:solidFill>
        <a:ln>
          <a:noFill/>
        </a:ln>
        <a:effectLst>
          <a:outerShdw dist="35921" dir="2700000" algn="ctr" rotWithShape="0">
            <a:srgbClr val="000000"/>
          </a:outerShdw>
        </a:effectLst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s-CZ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33">
            <a:alpha val="95000"/>
          </a:srgbClr>
        </a:solidFill>
        <a:ln>
          <a:noFill/>
        </a:ln>
        <a:effectLst>
          <a:outerShdw dist="35921" dir="2700000" algn="ctr" rotWithShape="0">
            <a:srgbClr val="000000"/>
          </a:outerShdw>
        </a:effectLst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s-CZ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6644</TotalTime>
  <Words>1055</Words>
  <Application>Microsoft Office PowerPoint</Application>
  <PresentationFormat>Předvádění na obrazovce (4:3)</PresentationFormat>
  <Paragraphs>147</Paragraphs>
  <Slides>36</Slides>
  <Notes>18</Notes>
  <HiddenSlides>0</HiddenSlides>
  <MMClips>36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5" baseType="lpstr">
      <vt:lpstr>Arial</vt:lpstr>
      <vt:lpstr>Cambria Math</vt:lpstr>
      <vt:lpstr>Muni Bold</vt:lpstr>
      <vt:lpstr>Times New Roman</vt:lpstr>
      <vt:lpstr>Times New Roman CE</vt:lpstr>
      <vt:lpstr>Wingdings</vt:lpstr>
      <vt:lpstr>Výchozí návrh</vt:lpstr>
      <vt:lpstr>Vlastní návrh</vt:lpstr>
      <vt:lpstr>Rovnica</vt:lpstr>
      <vt:lpstr>Prezentace aplikace PowerPoint</vt:lpstr>
      <vt:lpstr>Co to je infračervené zobrazení a infračervené záření?</vt:lpstr>
      <vt:lpstr>Prezentace aplikace PowerPoint</vt:lpstr>
      <vt:lpstr>Planckův vyzařovací zákon</vt:lpstr>
      <vt:lpstr>Stefan-Boltzmanův zákon</vt:lpstr>
      <vt:lpstr>Wienův posunovací zákon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Vybavení pro měření IR na Biofyzikálnímu ústavu LF MU, Brno</vt:lpstr>
      <vt:lpstr>Prezentace aplikace PowerPoint</vt:lpstr>
      <vt:lpstr>Klinický význam termografie</vt:lpstr>
      <vt:lpstr>Klinické termogramy</vt:lpstr>
      <vt:lpstr>Různé palety pseudobarev </vt:lpstr>
      <vt:lpstr>Prezentace aplikace PowerPoint</vt:lpstr>
      <vt:lpstr>Prezentace aplikace PowerPoint</vt:lpstr>
      <vt:lpstr>Před vstupem a po výstupu z kryokomory</vt:lpstr>
      <vt:lpstr>Termogram horečky u dítěte</vt:lpstr>
      <vt:lpstr>Klinická termografie</vt:lpstr>
      <vt:lpstr>Klinická termografie</vt:lpstr>
      <vt:lpstr>Efekt revaskularizace DK pomocí perkutánní transluminární angioplastiky (PTA)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Pec propouštějící teplo – kontrola tepelných zařízení</vt:lpstr>
      <vt:lpstr>Přehřátý kabel a další prvky v rozvodné skříni</vt:lpstr>
      <vt:lpstr>Termografie ve stavebnictví</vt:lpstr>
      <vt:lpstr>Nízká kvalita izolace teplovodního potrubí v oblasti spojů (Fluke)</vt:lpstr>
      <vt:lpstr>Ultrasonografická sonda (Fluke)</vt:lpstr>
      <vt:lpstr>Tepelná stopa zanechaná sonografickou sondou na předloktí + ochlazovací účinek kontaktního gelu na nártu (Fluke)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 Masarykova univerzita v Brně</dc:title>
  <dc:creator>doc. Mornstein</dc:creator>
  <cp:lastModifiedBy>Vojtěch Mornstein</cp:lastModifiedBy>
  <cp:revision>206</cp:revision>
  <dcterms:created xsi:type="dcterms:W3CDTF">2002-09-11T06:40:40Z</dcterms:created>
  <dcterms:modified xsi:type="dcterms:W3CDTF">2020-04-14T13:17:14Z</dcterms:modified>
</cp:coreProperties>
</file>