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708" r:id="rId2"/>
    <p:sldMasterId id="2147484747" r:id="rId3"/>
    <p:sldMasterId id="2147484759" r:id="rId4"/>
    <p:sldMasterId id="2147484787" r:id="rId5"/>
    <p:sldMasterId id="2147484827" r:id="rId6"/>
    <p:sldMasterId id="2147484867" r:id="rId7"/>
    <p:sldMasterId id="2147484882" r:id="rId8"/>
    <p:sldMasterId id="2147484894" r:id="rId9"/>
  </p:sldMasterIdLst>
  <p:notesMasterIdLst>
    <p:notesMasterId r:id="rId80"/>
  </p:notesMasterIdLst>
  <p:handoutMasterIdLst>
    <p:handoutMasterId r:id="rId81"/>
  </p:handoutMasterIdLst>
  <p:sldIdLst>
    <p:sldId id="293" r:id="rId10"/>
    <p:sldId id="849" r:id="rId11"/>
    <p:sldId id="658" r:id="rId12"/>
    <p:sldId id="818" r:id="rId13"/>
    <p:sldId id="659" r:id="rId14"/>
    <p:sldId id="660" r:id="rId15"/>
    <p:sldId id="661" r:id="rId16"/>
    <p:sldId id="662" r:id="rId17"/>
    <p:sldId id="742" r:id="rId18"/>
    <p:sldId id="848" r:id="rId19"/>
    <p:sldId id="743" r:id="rId20"/>
    <p:sldId id="744" r:id="rId21"/>
    <p:sldId id="827" r:id="rId22"/>
    <p:sldId id="828" r:id="rId23"/>
    <p:sldId id="829" r:id="rId24"/>
    <p:sldId id="830" r:id="rId25"/>
    <p:sldId id="745" r:id="rId26"/>
    <p:sldId id="746" r:id="rId27"/>
    <p:sldId id="747" r:id="rId28"/>
    <p:sldId id="748" r:id="rId29"/>
    <p:sldId id="831" r:id="rId30"/>
    <p:sldId id="834" r:id="rId31"/>
    <p:sldId id="835" r:id="rId32"/>
    <p:sldId id="836" r:id="rId33"/>
    <p:sldId id="750" r:id="rId34"/>
    <p:sldId id="751" r:id="rId35"/>
    <p:sldId id="752" r:id="rId36"/>
    <p:sldId id="753" r:id="rId37"/>
    <p:sldId id="754" r:id="rId38"/>
    <p:sldId id="755" r:id="rId39"/>
    <p:sldId id="756" r:id="rId40"/>
    <p:sldId id="760" r:id="rId41"/>
    <p:sldId id="761" r:id="rId42"/>
    <p:sldId id="762" r:id="rId43"/>
    <p:sldId id="763" r:id="rId44"/>
    <p:sldId id="764" r:id="rId45"/>
    <p:sldId id="765" r:id="rId46"/>
    <p:sldId id="766" r:id="rId47"/>
    <p:sldId id="822" r:id="rId48"/>
    <p:sldId id="767" r:id="rId49"/>
    <p:sldId id="768" r:id="rId50"/>
    <p:sldId id="769" r:id="rId51"/>
    <p:sldId id="842" r:id="rId52"/>
    <p:sldId id="367" r:id="rId53"/>
    <p:sldId id="368" r:id="rId54"/>
    <p:sldId id="369" r:id="rId55"/>
    <p:sldId id="370" r:id="rId56"/>
    <p:sldId id="371" r:id="rId57"/>
    <p:sldId id="372" r:id="rId58"/>
    <p:sldId id="375" r:id="rId59"/>
    <p:sldId id="376" r:id="rId60"/>
    <p:sldId id="383" r:id="rId61"/>
    <p:sldId id="382" r:id="rId62"/>
    <p:sldId id="384" r:id="rId63"/>
    <p:sldId id="385" r:id="rId64"/>
    <p:sldId id="425" r:id="rId65"/>
    <p:sldId id="390" r:id="rId66"/>
    <p:sldId id="449" r:id="rId67"/>
    <p:sldId id="391" r:id="rId68"/>
    <p:sldId id="457" r:id="rId69"/>
    <p:sldId id="393" r:id="rId70"/>
    <p:sldId id="394" r:id="rId71"/>
    <p:sldId id="396" r:id="rId72"/>
    <p:sldId id="426" r:id="rId73"/>
    <p:sldId id="398" r:id="rId74"/>
    <p:sldId id="399" r:id="rId75"/>
    <p:sldId id="400" r:id="rId76"/>
    <p:sldId id="401" r:id="rId77"/>
    <p:sldId id="814" r:id="rId78"/>
    <p:sldId id="405" r:id="rId79"/>
  </p:sldIdLst>
  <p:sldSz cx="12192000" cy="6858000"/>
  <p:notesSz cx="6735763" cy="98694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D3DF5"/>
    <a:srgbClr val="800000"/>
    <a:srgbClr val="E8CF18"/>
    <a:srgbClr val="ECE214"/>
    <a:srgbClr val="6565F7"/>
    <a:srgbClr val="DDFFD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3121" autoAdjust="0"/>
  </p:normalViewPr>
  <p:slideViewPr>
    <p:cSldViewPr>
      <p:cViewPr varScale="1">
        <p:scale>
          <a:sx n="121" d="100"/>
          <a:sy n="121" d="100"/>
        </p:scale>
        <p:origin x="24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58"/>
    </p:cViewPr>
  </p:sorterViewPr>
  <p:notesViewPr>
    <p:cSldViewPr>
      <p:cViewPr varScale="1">
        <p:scale>
          <a:sx n="92" d="100"/>
          <a:sy n="92" d="100"/>
        </p:scale>
        <p:origin x="3768" y="90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theme" Target="theme/theme1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61" Type="http://schemas.openxmlformats.org/officeDocument/2006/relationships/slide" Target="slides/slide52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86956521739135E-2"/>
          <c:y val="9.45945945945946E-2"/>
          <c:w val="0.52608695652173909"/>
          <c:h val="0.81756756756756754"/>
        </c:manualLayout>
      </c:layout>
      <c:pieChart>
        <c:varyColors val="1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 w="14345">
              <a:noFill/>
              <a:prstDash val="soli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c:spPr>
          <c:explosion val="25"/>
          <c:dPt>
            <c:idx val="0"/>
            <c:bubble3D val="0"/>
            <c:spPr>
              <a:solidFill>
                <a:schemeClr val="accent5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>
              <c:ext xmlns:c16="http://schemas.microsoft.com/office/drawing/2014/chart" uri="{C3380CC4-5D6E-409C-BE32-E72D297353CC}">
                <c16:uniqueId val="{00000001-E54F-4FD9-893D-BFB53BF0C30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>
              <c:ext xmlns:c16="http://schemas.microsoft.com/office/drawing/2014/chart" uri="{C3380CC4-5D6E-409C-BE32-E72D297353CC}">
                <c16:uniqueId val="{00000003-E54F-4FD9-893D-BFB53BF0C304}"/>
              </c:ext>
            </c:extLst>
          </c:dPt>
          <c:dPt>
            <c:idx val="2"/>
            <c:bubble3D val="0"/>
            <c:spPr>
              <a:solidFill>
                <a:srgbClr val="333597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>
              <c:ext xmlns:c16="http://schemas.microsoft.com/office/drawing/2014/chart" uri="{C3380CC4-5D6E-409C-BE32-E72D297353CC}">
                <c16:uniqueId val="{00000005-E54F-4FD9-893D-BFB53BF0C304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>
              <c:ext xmlns:c16="http://schemas.microsoft.com/office/drawing/2014/chart" uri="{C3380CC4-5D6E-409C-BE32-E72D297353CC}">
                <c16:uniqueId val="{00000007-E54F-4FD9-893D-BFB53BF0C304}"/>
              </c:ext>
            </c:extLst>
          </c:dPt>
          <c:dLbls>
            <c:dLbl>
              <c:idx val="0"/>
              <c:layout>
                <c:manualLayout>
                  <c:x val="-4.3733011944064135E-2"/>
                  <c:y val="6.6151994548511867E-2"/>
                </c:manualLayout>
              </c:layout>
              <c:tx>
                <c:rich>
                  <a:bodyPr/>
                  <a:lstStyle/>
                  <a:p>
                    <a:pPr>
                      <a:defRPr sz="1531" b="0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rPr lang="en-US" dirty="0"/>
                      <a:t>GENETICKÝ </a:t>
                    </a:r>
                    <a:r>
                      <a:rPr lang="en-US" baseline="0" dirty="0"/>
                      <a:t> ZÁKLAD</a:t>
                    </a:r>
                  </a:p>
                  <a:p>
                    <a:pPr>
                      <a:defRPr sz="1531" b="0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rPr lang="en-US" baseline="0" dirty="0"/>
                      <a:t>20 %</a:t>
                    </a:r>
                  </a:p>
                </c:rich>
              </c:tx>
              <c:spPr>
                <a:noFill/>
                <a:ln w="286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0590417226859"/>
                      <c:h val="0.21719271647849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4F-4FD9-893D-BFB53BF0C304}"/>
                </c:ext>
              </c:extLst>
            </c:dLbl>
            <c:dLbl>
              <c:idx val="1"/>
              <c:layout>
                <c:manualLayout>
                  <c:x val="-2.3475711572848029E-2"/>
                  <c:y val="-7.7826029139968916E-2"/>
                </c:manualLayout>
              </c:layout>
              <c:tx>
                <c:rich>
                  <a:bodyPr/>
                  <a:lstStyle/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ŽIVOTNÍ</a:t>
                    </a:r>
                  </a:p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PROSTŘEDÍ</a:t>
                    </a:r>
                  </a:p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20 %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3219931063972"/>
                      <c:h val="0.254179310818164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54F-4FD9-893D-BFB53BF0C304}"/>
                </c:ext>
              </c:extLst>
            </c:dLbl>
            <c:dLbl>
              <c:idx val="2"/>
              <c:layout>
                <c:manualLayout>
                  <c:x val="3.5248893889372919E-2"/>
                  <c:y val="-1.7510822086370788E-2"/>
                </c:manualLayout>
              </c:layout>
              <c:tx>
                <c:rich>
                  <a:bodyPr/>
                  <a:lstStyle/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ZDRAVOTNICKÝ</a:t>
                    </a:r>
                  </a:p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SYSTÉM  10 %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14359823712402"/>
                      <c:h val="0.21137507905148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54F-4FD9-893D-BFB53BF0C304}"/>
                </c:ext>
              </c:extLst>
            </c:dLbl>
            <c:dLbl>
              <c:idx val="3"/>
              <c:layout>
                <c:manualLayout>
                  <c:x val="0.10147381462033635"/>
                  <c:y val="6.6924125286178613E-3"/>
                </c:manualLayout>
              </c:layout>
              <c:tx>
                <c:rich>
                  <a:bodyPr/>
                  <a:lstStyle/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ŽIVOTNÍ</a:t>
                    </a:r>
                  </a:p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STYL</a:t>
                    </a:r>
                  </a:p>
                  <a:p>
                    <a:r>
                      <a:rPr lang="en-US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50 %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4F-4FD9-893D-BFB53BF0C304}"/>
                </c:ext>
              </c:extLst>
            </c:dLbl>
            <c:spPr>
              <a:noFill/>
              <a:ln w="28690">
                <a:noFill/>
              </a:ln>
            </c:spPr>
            <c:txPr>
              <a:bodyPr/>
              <a:lstStyle/>
              <a:p>
                <a:pPr>
                  <a:defRPr sz="1355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List1!$A$1:$A$4</c:f>
              <c:strCache>
                <c:ptCount val="4"/>
                <c:pt idx="0">
                  <c:v>Genetický základ</c:v>
                </c:pt>
                <c:pt idx="1">
                  <c:v>Životní prostředí</c:v>
                </c:pt>
                <c:pt idx="2">
                  <c:v>Zdravotnický systém</c:v>
                </c:pt>
                <c:pt idx="3">
                  <c:v>Životní styl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4F-4FD9-893D-BFB53BF0C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8690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355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26" y="0"/>
            <a:ext cx="2919565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26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B1A933-6FEE-4403-8CE2-4786E76180A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12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0"/>
            <a:ext cx="2919565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835" y="4687731"/>
            <a:ext cx="5386094" cy="444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4" rIns="90769" bIns="4538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50DE98-709B-49AB-907F-7282C41853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207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6349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DD75C-253B-4AC2-9CEC-6F3C866EF434}" type="slidenum">
              <a:rPr lang="cs-CZ" smtClean="0">
                <a:cs typeface="Arial" charset="0"/>
              </a:rPr>
              <a:pPr/>
              <a:t>1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48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0711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186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736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728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984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541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196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8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0DE98-709B-49AB-907F-7282C41853B4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02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Neobešel by se bez poznatků a metod celé řady dalších oborů </a:t>
            </a:r>
          </a:p>
        </p:txBody>
      </p:sp>
      <p:sp>
        <p:nvSpPr>
          <p:cNvPr id="7577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0549A-53C8-4F87-B47A-D2EE941B7E78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9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8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Neobešel by se bez poznatků a metod celé řady dalších oborů </a:t>
            </a:r>
          </a:p>
        </p:txBody>
      </p:sp>
      <p:sp>
        <p:nvSpPr>
          <p:cNvPr id="7577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0549A-53C8-4F87-B47A-D2EE941B7E78}" type="slidenum">
              <a:rPr lang="cs-CZ" smtClean="0">
                <a:solidFill>
                  <a:srgbClr val="000000"/>
                </a:solidFill>
                <a:cs typeface="Arial" charset="0"/>
              </a:rPr>
              <a:pPr/>
              <a:t>11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8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4880-DB25-4400-9CCB-22DB6880DAB3}" type="slidenum">
              <a:rPr lang="cs-CZ" smtClean="0">
                <a:solidFill>
                  <a:srgbClr val="000000"/>
                </a:solidFill>
              </a:rPr>
              <a:pPr/>
              <a:t>17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38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37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0DE98-709B-49AB-907F-7282C41853B4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56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92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523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cs-CZ" sz="2400" dirty="0">
              <a:latin typeface="Times New Roman" pitchFamily="18" charset="0"/>
              <a:cs typeface="+mn-c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436034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cs-CZ" sz="2400" dirty="0">
              <a:latin typeface="Times New Roman" pitchFamily="18" charset="0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dirty="0">
              <a:cs typeface="+mn-cs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4BC8C-8A12-4AA9-B9D2-2A2C42F621B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68F0-B97C-451E-9725-38D10B180D1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631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24.02.2020</a:t>
            </a:fld>
            <a:endParaRPr lang="cs-CZ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9613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24.02.2020</a:t>
            </a:fld>
            <a:endParaRPr lang="cs-CZ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195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373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322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24.02.2020</a:t>
            </a:fld>
            <a:endParaRPr lang="cs-CZ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4902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711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971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400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CE53-FBFA-4792-9ADE-DA93E0CA02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9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9A92-59C3-44E6-9394-638314F7BC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0F9BB-F46F-4B58-B59B-5E3A4F7A862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245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86654-0C37-413D-9D09-125BE4EBBEE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208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84DB0-5AB7-4450-94F3-0CF3D655A3E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395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B32D3-F8D7-459F-B128-C23F3033947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006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7AC79-E2B1-4CE7-8836-B9A132C7111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4119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E6F5-EE52-4A98-A1D7-772F13A6958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487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E5BD8-70F5-4013-A91C-A78D7444D8B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831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F1E2-8D21-463A-AD26-49EB0F1327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4648-3223-43B6-93D7-F6A8B6E5D01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7675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D17A9-6684-420D-ADF5-076441496F3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2713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A7EE-4B66-4294-98A6-6B2839165C7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1786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D2A5B-37F3-4288-A0A0-91AF80CC14D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6190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CF6B078-BD3A-41DD-A5C5-D7CF12573E7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1752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3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58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08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67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2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99A2-EAC4-43D1-9F34-BF299A71040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32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66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15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49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97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74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0F9BB-F46F-4B58-B59B-5E3A4F7A862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7666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86654-0C37-413D-9D09-125BE4EBBEE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4194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84DB0-5AB7-4450-94F3-0CF3D655A3E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0749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B32D3-F8D7-459F-B128-C23F3033947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489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793A-3C43-4D40-A865-9A944C50CC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7AC79-E2B1-4CE7-8836-B9A132C7111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3244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E6F5-EE52-4A98-A1D7-772F13A6958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3173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E5BD8-70F5-4013-A91C-A78D7444D8B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343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4648-3223-43B6-93D7-F6A8B6E5D01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5596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D17A9-6684-420D-ADF5-076441496F3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4115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A7EE-4B66-4294-98A6-6B2839165C7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4961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D2A5B-37F3-4288-A0A0-91AF80CC14D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9614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CF6B078-BD3A-41DD-A5C5-D7CF12573E7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1562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69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6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D920-313A-4FE1-9F3D-BC399D0E2F8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49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292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88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27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93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53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1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540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43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4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3489-8F12-401E-8A96-D26B10B826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92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40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74622"/>
      </p:ext>
    </p:extLst>
  </p:cSld>
  <p:clrMapOvr>
    <a:masterClrMapping/>
  </p:clrMapOvr>
  <p:transition>
    <p:blind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17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16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213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12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593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692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7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DF30-8201-45D6-AD22-CD76ACB69E7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904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97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465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435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804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122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721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726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090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0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940E-C203-4F57-B752-B58A24DBDE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289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417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509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203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64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046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784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6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82DB8-8EF2-46C8-BFC8-B9E1BAE6F2F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8611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9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B87F-7475-48B4-9076-AC61CA77FB6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893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6753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868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998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4601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905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254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145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420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7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FA3CC0-2CD3-4265-8042-6391F8F007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224368" y="228600"/>
            <a:ext cx="11764433" cy="6096000"/>
            <a:chOff x="106" y="144"/>
            <a:chExt cx="5558" cy="3840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cs-CZ" sz="2400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None/>
                <a:defRPr/>
              </a:pPr>
              <a:endParaRPr lang="cs-CZ" dirty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72A008AE-0C40-4B8E-A593-C21969023BE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  <p:sldLayoutId id="2147484720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49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cs-CZ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72A008AE-0C40-4B8E-A593-C21969023BE1}" type="slidenum">
              <a:rPr lang="cs-CZ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cs-CZ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6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  <p:sldLayoutId id="2147484771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78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  <p:sldLayoutId id="2147484799" r:id="rId12"/>
    <p:sldLayoutId id="2147484800" r:id="rId13"/>
    <p:sldLayoutId id="2147484801" r:id="rId14"/>
    <p:sldLayoutId id="214748480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7B0C09-1612-416C-AF13-A72B6F8D91B1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24.02.2020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ADE64A-8C27-4568-9969-AFDFC4078DB3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4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53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  <p:sldLayoutId id="2147484879" r:id="rId12"/>
    <p:sldLayoutId id="2147484880" r:id="rId13"/>
    <p:sldLayoutId id="2147484881" r:id="rId14"/>
    <p:sldLayoutId id="2147484906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FA3CC0-2CD3-4265-8042-6391F8F007B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51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FA3CC0-2CD3-4265-8042-6391F8F007B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28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8" r:id="rId4"/>
    <p:sldLayoutId id="2147484899" r:id="rId5"/>
    <p:sldLayoutId id="2147484900" r:id="rId6"/>
    <p:sldLayoutId id="2147484901" r:id="rId7"/>
    <p:sldLayoutId id="2147484902" r:id="rId8"/>
    <p:sldLayoutId id="2147484903" r:id="rId9"/>
    <p:sldLayoutId id="2147484904" r:id="rId10"/>
    <p:sldLayoutId id="214748490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file:///C:\WINWORD\CLIPART\CROWD.WMF" TargetMode="Externa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ags" Target="../tags/tag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6.xml"/><Relationship Id="rId1" Type="http://schemas.openxmlformats.org/officeDocument/2006/relationships/tags" Target="../tags/tag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6.xml"/><Relationship Id="rId1" Type="http://schemas.openxmlformats.org/officeDocument/2006/relationships/tags" Target="../tags/tag2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4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8.xml"/><Relationship Id="rId1" Type="http://schemas.openxmlformats.org/officeDocument/2006/relationships/tags" Target="../tags/tag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6.xml"/><Relationship Id="rId1" Type="http://schemas.openxmlformats.org/officeDocument/2006/relationships/tags" Target="../tags/tag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.xml"/><Relationship Id="rId1" Type="http://schemas.openxmlformats.org/officeDocument/2006/relationships/tags" Target="../tags/tag3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.xml"/><Relationship Id="rId1" Type="http://schemas.openxmlformats.org/officeDocument/2006/relationships/tags" Target="../tags/tag3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.xml"/><Relationship Id="rId1" Type="http://schemas.openxmlformats.org/officeDocument/2006/relationships/tags" Target="../tags/tag3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058" y="404664"/>
            <a:ext cx="9649072" cy="2376488"/>
          </a:xfrm>
        </p:spPr>
        <p:txBody>
          <a:bodyPr/>
          <a:lstStyle/>
          <a:p>
            <a:pPr algn="ctr" eaLnBrk="1" hangingPunct="1"/>
            <a:br>
              <a:rPr lang="cs-CZ" sz="3600" b="1" dirty="0">
                <a:solidFill>
                  <a:srgbClr val="0000CC"/>
                </a:solidFill>
              </a:rPr>
            </a:br>
            <a:br>
              <a:rPr lang="cs-CZ" sz="3600" b="1" dirty="0">
                <a:solidFill>
                  <a:srgbClr val="0000CC"/>
                </a:solidFill>
              </a:rPr>
            </a:br>
            <a:br>
              <a:rPr lang="cs-CZ" sz="3600" b="1" dirty="0">
                <a:solidFill>
                  <a:srgbClr val="0000CC"/>
                </a:solidFill>
              </a:rPr>
            </a:br>
            <a:br>
              <a:rPr lang="cs-CZ" sz="3600" b="1" dirty="0">
                <a:solidFill>
                  <a:srgbClr val="0000CC"/>
                </a:solidFill>
              </a:rPr>
            </a:br>
            <a:r>
              <a:rPr lang="cs-CZ" sz="3600" b="1" dirty="0">
                <a:solidFill>
                  <a:srgbClr val="0000CC"/>
                </a:solidFill>
              </a:rPr>
              <a:t>   </a:t>
            </a:r>
            <a:r>
              <a:rPr lang="cs-CZ" sz="3600" dirty="0">
                <a:solidFill>
                  <a:srgbClr val="0000CC"/>
                </a:solidFill>
              </a:rPr>
              <a:t>EKONOMIKA A POJIŠŤOVNICTVÍ</a:t>
            </a:r>
            <a:br>
              <a:rPr lang="cs-CZ" sz="3600" dirty="0">
                <a:solidFill>
                  <a:srgbClr val="0000CC"/>
                </a:solidFill>
              </a:rPr>
            </a:br>
            <a:br>
              <a:rPr lang="cs-CZ" sz="3600" dirty="0">
                <a:solidFill>
                  <a:srgbClr val="0000CC"/>
                </a:solidFill>
              </a:rPr>
            </a:br>
            <a:r>
              <a:rPr lang="cs-CZ" sz="2800" b="1" dirty="0">
                <a:solidFill>
                  <a:schemeClr val="tx1"/>
                </a:solidFill>
                <a:latin typeface="Arial" charset="0"/>
              </a:rPr>
              <a:t>Jaro 2020                                Mgr. Pavlína Kaňová, Ph.D.</a:t>
            </a:r>
            <a:br>
              <a:rPr lang="cs-CZ" sz="2800" dirty="0">
                <a:solidFill>
                  <a:schemeClr val="tx1"/>
                </a:solidFill>
                <a:latin typeface="Arial" charset="0"/>
              </a:rPr>
            </a:br>
            <a:r>
              <a:rPr lang="cs-CZ" sz="2800" dirty="0">
                <a:solidFill>
                  <a:schemeClr val="tx1"/>
                </a:solidFill>
                <a:latin typeface="Arial" charset="0"/>
              </a:rPr>
              <a:t>			                 </a:t>
            </a:r>
            <a:r>
              <a:rPr lang="cs-CZ" sz="2400" dirty="0">
                <a:solidFill>
                  <a:schemeClr val="tx1"/>
                </a:solidFill>
                <a:latin typeface="Arial" charset="0"/>
              </a:rPr>
              <a:t>e-mail: pkanova@med.muni.cz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62466" name="Picture 4" descr="C:\WINWORD\CLIPART\CROWD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3935413" y="3500439"/>
            <a:ext cx="3916362" cy="2243137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400" cap="all" dirty="0">
                <a:solidFill>
                  <a:srgbClr val="0000CC"/>
                </a:solidFill>
                <a:latin typeface="+mj-lt"/>
              </a:rPr>
              <a:t>Sociální lékařství </a:t>
            </a:r>
          </a:p>
          <a:p>
            <a:r>
              <a:rPr lang="cs-CZ" sz="4400" cap="all" dirty="0">
                <a:solidFill>
                  <a:srgbClr val="0000CC"/>
                </a:solidFill>
                <a:latin typeface="+mj-lt"/>
              </a:rPr>
              <a:t>a veřejné zdravotnictví</a:t>
            </a:r>
            <a:endParaRPr lang="cs-CZ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27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548680"/>
            <a:ext cx="8640960" cy="864096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cap="all" dirty="0">
                <a:solidFill>
                  <a:srgbClr val="0000CC"/>
                </a:solidFill>
              </a:rPr>
              <a:t>Sociální lékařství a veřejné zdravotnictví (SL </a:t>
            </a:r>
            <a:r>
              <a:rPr lang="cs-CZ" sz="3200" dirty="0">
                <a:solidFill>
                  <a:srgbClr val="0000CC"/>
                </a:solidFill>
              </a:rPr>
              <a:t>a</a:t>
            </a:r>
            <a:r>
              <a:rPr lang="cs-CZ" sz="3200" cap="all" dirty="0">
                <a:solidFill>
                  <a:srgbClr val="0000CC"/>
                </a:solidFill>
              </a:rPr>
              <a:t> VZ)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448" y="1844824"/>
            <a:ext cx="7989888" cy="46085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defRPr/>
            </a:pPr>
            <a:r>
              <a:rPr lang="cs-CZ" b="1" dirty="0"/>
              <a:t>Vědní, medicínský obor</a:t>
            </a:r>
            <a:r>
              <a:rPr lang="cs-CZ" dirty="0"/>
              <a:t> </a:t>
            </a:r>
          </a:p>
          <a:p>
            <a:pPr lvl="1" eaLnBrk="1" hangingPunct="1">
              <a:buClr>
                <a:srgbClr val="6565F7"/>
              </a:buClr>
              <a:buFont typeface="Arial" pitchFamily="34" charset="0"/>
              <a:buChar char="•"/>
              <a:defRPr/>
            </a:pPr>
            <a:r>
              <a:rPr lang="cs-CZ" sz="3100" b="1" dirty="0"/>
              <a:t>zdraví populace</a:t>
            </a:r>
            <a:r>
              <a:rPr lang="cs-CZ" sz="3100" dirty="0"/>
              <a:t>  </a:t>
            </a:r>
          </a:p>
          <a:p>
            <a:pPr lvl="1" eaLnBrk="1" hangingPunct="1">
              <a:buClr>
                <a:srgbClr val="6565F7"/>
              </a:buClr>
              <a:buFont typeface="Arial" pitchFamily="34" charset="0"/>
              <a:buChar char="•"/>
              <a:defRPr/>
            </a:pPr>
            <a:r>
              <a:rPr lang="cs-CZ" sz="3100" b="1" dirty="0"/>
              <a:t>systém péče o zdraví ve společnosti</a:t>
            </a:r>
          </a:p>
          <a:p>
            <a:pPr lvl="1" eaLnBrk="1" hangingPunct="1">
              <a:buClr>
                <a:srgbClr val="6565F7"/>
              </a:buClr>
              <a:buFont typeface="Arial" pitchFamily="34" charset="0"/>
              <a:buChar char="•"/>
              <a:defRPr/>
            </a:pPr>
            <a:r>
              <a:rPr lang="cs-CZ" sz="3100" b="1" dirty="0"/>
              <a:t>zdravotnictví</a:t>
            </a:r>
          </a:p>
          <a:p>
            <a:pPr marL="457200" lvl="1" indent="0" eaLnBrk="1" hangingPunct="1">
              <a:buClr>
                <a:srgbClr val="6565F7"/>
              </a:buClr>
              <a:buNone/>
              <a:defRPr/>
            </a:pPr>
            <a:endParaRPr lang="cs-CZ" sz="2400" b="1" dirty="0"/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/>
              <a:t>Interdisciplinární obor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r>
              <a:rPr lang="cs-CZ" dirty="0"/>
              <a:t>Hygiena, preventivní lékařství, epidemiologie, demografie, sociologie, ekonomie, psychologie, právo, etika, informatika ad.</a:t>
            </a:r>
          </a:p>
          <a:p>
            <a:pPr marL="457200" lvl="1" indent="0" eaLnBrk="1" hangingPunct="1">
              <a:buClr>
                <a:srgbClr val="3D3DF5"/>
              </a:buClr>
              <a:buNone/>
              <a:defRPr/>
            </a:pPr>
            <a:endParaRPr lang="cs-CZ" sz="2400" dirty="0"/>
          </a:p>
          <a:p>
            <a:pPr marL="0" indent="0" eaLnBrk="1" hangingPunct="1">
              <a:buClr>
                <a:srgbClr val="3D3DF5"/>
              </a:buClr>
              <a:buNone/>
              <a:defRPr/>
            </a:pPr>
            <a:endParaRPr lang="cs-CZ" dirty="0"/>
          </a:p>
          <a:p>
            <a:pPr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endParaRPr lang="cs-CZ" dirty="0"/>
          </a:p>
          <a:p>
            <a:pPr eaLnBrk="1" hangingPunct="1">
              <a:buClr>
                <a:srgbClr val="3D3DF5"/>
              </a:buClr>
              <a:buFont typeface="Arial" pitchFamily="34" charset="0"/>
              <a:buChar char="•"/>
              <a:defRPr/>
            </a:pPr>
            <a:endParaRPr lang="cs-CZ" dirty="0"/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550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5"/>
          <p:cNvSpPr>
            <a:spLocks noGrp="1"/>
          </p:cNvSpPr>
          <p:nvPr>
            <p:ph type="title"/>
          </p:nvPr>
        </p:nvSpPr>
        <p:spPr>
          <a:xfrm>
            <a:off x="983432" y="404664"/>
            <a:ext cx="9145016" cy="86699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0000CC"/>
                </a:solidFill>
                <a:cs typeface="Arial" panose="020B0604020202020204" pitchFamily="34" charset="0"/>
              </a:rPr>
              <a:t>SL a VZ v soustavě lékařských věd</a:t>
            </a:r>
          </a:p>
        </p:txBody>
      </p:sp>
      <p:sp>
        <p:nvSpPr>
          <p:cNvPr id="24579" name="Zástupný symbol pro obsah 13"/>
          <p:cNvSpPr>
            <a:spLocks noGrp="1"/>
          </p:cNvSpPr>
          <p:nvPr>
            <p:ph idx="1"/>
          </p:nvPr>
        </p:nvSpPr>
        <p:spPr>
          <a:xfrm>
            <a:off x="1002084" y="1436836"/>
            <a:ext cx="10278492" cy="5016500"/>
          </a:xfrm>
        </p:spPr>
        <p:txBody>
          <a:bodyPr/>
          <a:lstStyle/>
          <a:p>
            <a:pPr>
              <a:buClr>
                <a:srgbClr val="0000CC"/>
              </a:buClr>
            </a:pPr>
            <a:r>
              <a:rPr lang="cs-CZ" altLang="cs-CZ" b="1" dirty="0">
                <a:cs typeface="Arial" panose="020B0604020202020204" pitchFamily="34" charset="0"/>
              </a:rPr>
              <a:t>Základní biomedicínské obory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>
                <a:cs typeface="Arial" panose="020B0604020202020204" pitchFamily="34" charset="0"/>
              </a:rPr>
              <a:t>zákonitosti živé hmoty na úrovní molekul, buněk, tkání, orgánů, jednotlivých soustav apod.</a:t>
            </a:r>
          </a:p>
          <a:p>
            <a:pPr>
              <a:buClr>
                <a:srgbClr val="0000CC"/>
              </a:buClr>
            </a:pPr>
            <a:r>
              <a:rPr lang="cs-CZ" altLang="cs-CZ" b="1" dirty="0">
                <a:cs typeface="Arial" panose="020B0604020202020204" pitchFamily="34" charset="0"/>
              </a:rPr>
              <a:t>Klinické biomedicínské obory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>
                <a:cs typeface="Arial" panose="020B0604020202020204" pitchFamily="34" charset="0"/>
              </a:rPr>
              <a:t>stanovení diagnózy a léčba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>
                <a:cs typeface="Arial" panose="020B0604020202020204" pitchFamily="34" charset="0"/>
              </a:rPr>
              <a:t>uspokojení zdravotních potřeb jednotlivých lidí</a:t>
            </a:r>
          </a:p>
          <a:p>
            <a:pPr>
              <a:buClr>
                <a:srgbClr val="0000CC"/>
              </a:buClr>
            </a:pPr>
            <a:r>
              <a:rPr lang="cs-CZ" altLang="cs-CZ" b="1" dirty="0" err="1">
                <a:cs typeface="Arial" panose="020B0604020202020204" pitchFamily="34" charset="0"/>
              </a:rPr>
              <a:t>Sociomedicínské</a:t>
            </a:r>
            <a:r>
              <a:rPr lang="cs-CZ" altLang="cs-CZ" b="1" dirty="0">
                <a:cs typeface="Arial" panose="020B0604020202020204" pitchFamily="34" charset="0"/>
              </a:rPr>
              <a:t> obory 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>
                <a:cs typeface="Arial" panose="020B0604020202020204" pitchFamily="34" charset="0"/>
              </a:rPr>
              <a:t>zdravotní problémy humánních skupin a možnosti jejich zvládání</a:t>
            </a:r>
          </a:p>
          <a:p>
            <a:pPr marL="571500" lvl="1" indent="-342900">
              <a:buClr>
                <a:srgbClr val="FF0000"/>
              </a:buClr>
              <a:buSzPct val="130000"/>
            </a:pPr>
            <a:r>
              <a:rPr lang="cs-CZ" altLang="cs-CZ" sz="2400" dirty="0">
                <a:cs typeface="Arial" panose="020B0604020202020204" pitchFamily="34" charset="0"/>
              </a:rPr>
              <a:t>jde o problémy bio-psycho-sociální, přesahují rámec biomedicínského přístupu</a:t>
            </a:r>
          </a:p>
        </p:txBody>
      </p:sp>
    </p:spTree>
    <p:extLst>
      <p:ext uri="{BB962C8B-B14F-4D97-AF65-F5344CB8AC3E}">
        <p14:creationId xmlns:p14="http://schemas.microsoft.com/office/powerpoint/2010/main" val="206979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49916" y="2564904"/>
            <a:ext cx="7886700" cy="2962145"/>
          </a:xfrm>
        </p:spPr>
        <p:txBody>
          <a:bodyPr>
            <a:normAutofit fontScale="90000"/>
          </a:bodyPr>
          <a:lstStyle/>
          <a:p>
            <a:pPr algn="ctr"/>
            <a:br>
              <a:rPr lang="cs-CZ" altLang="cs-CZ" b="1" dirty="0">
                <a:solidFill>
                  <a:schemeClr val="bg1"/>
                </a:solidFill>
              </a:rPr>
            </a:br>
            <a:br>
              <a:rPr lang="cs-CZ" altLang="cs-CZ" b="1" dirty="0">
                <a:solidFill>
                  <a:schemeClr val="bg1"/>
                </a:solidFill>
              </a:rPr>
            </a:b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SVĚTOVÁ ZDRAVOTNICKÁ ORGANIZACE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678" y="1631293"/>
            <a:ext cx="4169177" cy="1667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684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 Black" panose="020B0A04020102020204" pitchFamily="34" charset="0"/>
              </a:rPr>
              <a:t>Vznik WHO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11059" y="1628799"/>
            <a:ext cx="10515600" cy="48640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3200" b="1" dirty="0">
                <a:solidFill>
                  <a:srgbClr val="333399"/>
                </a:solidFill>
              </a:rPr>
              <a:t>7. dubna 1948</a:t>
            </a:r>
            <a:r>
              <a:rPr lang="cs-CZ" sz="3200" dirty="0">
                <a:solidFill>
                  <a:srgbClr val="333399"/>
                </a:solidFill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cs-CZ" sz="3200" dirty="0">
                <a:solidFill>
                  <a:srgbClr val="333399"/>
                </a:solidFill>
              </a:rPr>
              <a:t>základní dokumenty podepsal 26. členský stát =  den vzniku WHO = Mezinárodní den zdraví</a:t>
            </a:r>
          </a:p>
          <a:p>
            <a:pPr>
              <a:spcBef>
                <a:spcPts val="1200"/>
              </a:spcBef>
            </a:pPr>
            <a:r>
              <a:rPr lang="cs-CZ" sz="3200" dirty="0">
                <a:solidFill>
                  <a:srgbClr val="333399"/>
                </a:solidFill>
              </a:rPr>
              <a:t>Funguje v rámci OSN, ale není jí podřízena</a:t>
            </a:r>
          </a:p>
          <a:p>
            <a:pPr>
              <a:spcBef>
                <a:spcPts val="1200"/>
              </a:spcBef>
            </a:pPr>
            <a:r>
              <a:rPr lang="cs-CZ" sz="3200" dirty="0">
                <a:solidFill>
                  <a:srgbClr val="333399"/>
                </a:solidFill>
              </a:rPr>
              <a:t>Sídlo v Ženevě</a:t>
            </a:r>
          </a:p>
          <a:p>
            <a:pPr>
              <a:spcBef>
                <a:spcPts val="1200"/>
              </a:spcBef>
            </a:pPr>
            <a:r>
              <a:rPr lang="cs-CZ" sz="3200" dirty="0">
                <a:solidFill>
                  <a:srgbClr val="333399"/>
                </a:solidFill>
              </a:rPr>
              <a:t>Členy WHO jsou vlády jednotlivých států, které poskytují prostředky pro činnost WHO (194)</a:t>
            </a:r>
          </a:p>
          <a:p>
            <a:pPr>
              <a:spcBef>
                <a:spcPts val="1200"/>
              </a:spcBef>
            </a:pPr>
            <a:r>
              <a:rPr lang="cs-CZ" sz="3200" dirty="0">
                <a:solidFill>
                  <a:srgbClr val="333399"/>
                </a:solidFill>
              </a:rPr>
              <a:t>Každý člen má jeden hlas bez ohledu na výši příspěvků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20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 Black" panose="020B0A04020102020204" pitchFamily="34" charset="0"/>
              </a:rPr>
              <a:t>Vnitřní organizace WHO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11424" y="1628800"/>
            <a:ext cx="9145016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sz="3200" b="1" dirty="0">
                <a:solidFill>
                  <a:srgbClr val="333399"/>
                </a:solidFill>
              </a:rPr>
              <a:t>Světové zdravotnické shromáždění</a:t>
            </a:r>
          </a:p>
          <a:p>
            <a:pPr>
              <a:lnSpc>
                <a:spcPct val="100000"/>
              </a:lnSpc>
            </a:pPr>
            <a:r>
              <a:rPr lang="cs-CZ" sz="3200" b="1" dirty="0">
                <a:solidFill>
                  <a:srgbClr val="333399"/>
                </a:solidFill>
              </a:rPr>
              <a:t>Výkonný výbor</a:t>
            </a:r>
          </a:p>
          <a:p>
            <a:pPr>
              <a:lnSpc>
                <a:spcPct val="100000"/>
              </a:lnSpc>
            </a:pPr>
            <a:r>
              <a:rPr lang="cs-CZ" sz="3200" b="1" dirty="0">
                <a:solidFill>
                  <a:srgbClr val="333399"/>
                </a:solidFill>
              </a:rPr>
              <a:t>Sekretariát</a:t>
            </a:r>
            <a:r>
              <a:rPr lang="cs-CZ" sz="3200" dirty="0">
                <a:solidFill>
                  <a:srgbClr val="333399"/>
                </a:solidFill>
              </a:rPr>
              <a:t> včele s </a:t>
            </a:r>
            <a:r>
              <a:rPr lang="cs-CZ" sz="3200" b="1" dirty="0">
                <a:solidFill>
                  <a:srgbClr val="333399"/>
                </a:solidFill>
              </a:rPr>
              <a:t>generálním ředitelem </a:t>
            </a:r>
          </a:p>
          <a:p>
            <a:pPr lvl="1">
              <a:lnSpc>
                <a:spcPct val="100000"/>
              </a:lnSpc>
            </a:pPr>
            <a:r>
              <a:rPr lang="cs-CZ" sz="3200" b="1" dirty="0" err="1">
                <a:solidFill>
                  <a:srgbClr val="333399"/>
                </a:solidFill>
              </a:rPr>
              <a:t>Tedros</a:t>
            </a:r>
            <a:r>
              <a:rPr lang="cs-CZ" sz="3200" b="1" dirty="0">
                <a:solidFill>
                  <a:srgbClr val="333399"/>
                </a:solidFill>
              </a:rPr>
              <a:t> </a:t>
            </a:r>
            <a:r>
              <a:rPr lang="cs-CZ" sz="3200" b="1" dirty="0" err="1">
                <a:solidFill>
                  <a:srgbClr val="333399"/>
                </a:solidFill>
              </a:rPr>
              <a:t>Adhanom</a:t>
            </a:r>
            <a:r>
              <a:rPr lang="cs-CZ" sz="3200" b="1" dirty="0">
                <a:solidFill>
                  <a:srgbClr val="333399"/>
                </a:solidFill>
              </a:rPr>
              <a:t> </a:t>
            </a:r>
            <a:r>
              <a:rPr lang="cs-CZ" sz="3200" b="1" dirty="0" err="1">
                <a:solidFill>
                  <a:srgbClr val="333399"/>
                </a:solidFill>
              </a:rPr>
              <a:t>Ghebreyesus</a:t>
            </a:r>
            <a:r>
              <a:rPr lang="cs-CZ" sz="3200" b="1" dirty="0">
                <a:solidFill>
                  <a:srgbClr val="333399"/>
                </a:solidFill>
              </a:rPr>
              <a:t> </a:t>
            </a:r>
          </a:p>
          <a:p>
            <a:r>
              <a:rPr lang="cs-CZ" sz="3200" b="1" dirty="0">
                <a:solidFill>
                  <a:srgbClr val="333399"/>
                </a:solidFill>
              </a:rPr>
              <a:t>Oblastní úřady</a:t>
            </a:r>
          </a:p>
          <a:p>
            <a:pPr lvl="1"/>
            <a:r>
              <a:rPr lang="cs-CZ" sz="3200" b="1" dirty="0">
                <a:solidFill>
                  <a:srgbClr val="333399"/>
                </a:solidFill>
              </a:rPr>
              <a:t>Evropa</a:t>
            </a:r>
            <a:r>
              <a:rPr lang="cs-CZ" sz="3200" dirty="0">
                <a:solidFill>
                  <a:srgbClr val="333399"/>
                </a:solidFill>
              </a:rPr>
              <a:t> (sídlo </a:t>
            </a:r>
            <a:r>
              <a:rPr lang="cs-CZ" sz="3200" b="1" dirty="0">
                <a:solidFill>
                  <a:srgbClr val="333399"/>
                </a:solidFill>
              </a:rPr>
              <a:t>v Kodani, </a:t>
            </a:r>
            <a:r>
              <a:rPr lang="cs-CZ" sz="3200" dirty="0">
                <a:solidFill>
                  <a:srgbClr val="333399"/>
                </a:solidFill>
              </a:rPr>
              <a:t>53 zemí)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Amerika (Jižní, Střední, Severní)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Afrika (mimo arabské země)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Východní Středomoří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Jihovýchodní Asie</a:t>
            </a:r>
          </a:p>
          <a:p>
            <a:pPr lvl="1"/>
            <a:r>
              <a:rPr lang="cs-CZ" sz="2400" dirty="0">
                <a:solidFill>
                  <a:srgbClr val="333399"/>
                </a:solidFill>
              </a:rPr>
              <a:t>Západní Tichomoří</a:t>
            </a:r>
          </a:p>
          <a:p>
            <a:pPr>
              <a:lnSpc>
                <a:spcPct val="100000"/>
              </a:lnSpc>
            </a:pPr>
            <a:endParaRPr lang="cs-CZ" sz="2700" b="1" dirty="0">
              <a:solidFill>
                <a:srgbClr val="333399"/>
              </a:solidFill>
            </a:endParaRPr>
          </a:p>
          <a:p>
            <a:pPr marL="342900" lvl="1" indent="0">
              <a:buNone/>
            </a:pPr>
            <a:endParaRPr lang="cs-CZ" sz="2400" dirty="0">
              <a:solidFill>
                <a:srgbClr val="333399"/>
              </a:solidFill>
            </a:endParaRPr>
          </a:p>
          <a:p>
            <a:pPr lvl="1"/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30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 Black" panose="020B0A04020102020204" pitchFamily="34" charset="0"/>
              </a:rPr>
              <a:t>Základní cíl WHO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</a:rPr>
              <a:t>Dosažení co </a:t>
            </a:r>
            <a:r>
              <a:rPr lang="cs-CZ" sz="3200" b="1" dirty="0">
                <a:solidFill>
                  <a:srgbClr val="333399"/>
                </a:solidFill>
              </a:rPr>
              <a:t>nejvyšší možné úrovně zdraví</a:t>
            </a:r>
            <a:r>
              <a:rPr lang="cs-CZ" sz="3200" dirty="0">
                <a:solidFill>
                  <a:srgbClr val="333399"/>
                </a:solidFill>
              </a:rPr>
              <a:t> pro všechny lidi na celém světě.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solidFill>
                  <a:srgbClr val="333399"/>
                </a:solidFill>
              </a:rPr>
              <a:t>Všeobecná dostupnost zdravotní péče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solidFill>
                  <a:srgbClr val="333399"/>
                </a:solidFill>
              </a:rPr>
              <a:t>Mezinárodní zdravotní řád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solidFill>
                  <a:srgbClr val="333399"/>
                </a:solidFill>
              </a:rPr>
              <a:t>Ekvita v dostupnosti léčivých přípravků a medicínských materiálů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solidFill>
                  <a:srgbClr val="333399"/>
                </a:solidFill>
              </a:rPr>
              <a:t>Sociální determinanty zdraví a vliv životního prostředí</a:t>
            </a:r>
          </a:p>
          <a:p>
            <a:pPr lvl="1">
              <a:lnSpc>
                <a:spcPct val="100000"/>
              </a:lnSpc>
            </a:pPr>
            <a:r>
              <a:rPr lang="cs-CZ" sz="2800" dirty="0">
                <a:solidFill>
                  <a:srgbClr val="333399"/>
                </a:solidFill>
              </a:rPr>
              <a:t>Neinfekční nemoci</a:t>
            </a:r>
          </a:p>
          <a:p>
            <a:pPr lvl="1">
              <a:lnSpc>
                <a:spcPct val="100000"/>
              </a:lnSpc>
            </a:pPr>
            <a:r>
              <a:rPr lang="cs-CZ" sz="2800">
                <a:solidFill>
                  <a:srgbClr val="333399"/>
                </a:solidFill>
              </a:rPr>
              <a:t>Udržitelný rozvoj</a:t>
            </a:r>
            <a:endParaRPr lang="cs-CZ" sz="28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21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15480" y="1124744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4800" b="1" cap="all" dirty="0">
                <a:solidFill>
                  <a:srgbClr val="0000CC"/>
                </a:solidFill>
                <a:latin typeface="Arial Black" panose="020B0A04020102020204" pitchFamily="34" charset="0"/>
              </a:rPr>
              <a:t>Základní otázky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4800" b="1" cap="all" dirty="0">
                <a:solidFill>
                  <a:srgbClr val="0000CC"/>
                </a:solidFill>
                <a:latin typeface="Arial Black" panose="020B0A04020102020204" pitchFamily="34" charset="0"/>
              </a:rPr>
              <a:t>SL a VZ a hlavní oblasti práce</a:t>
            </a:r>
          </a:p>
          <a:p>
            <a:pPr>
              <a:spcBef>
                <a:spcPts val="0"/>
              </a:spcBef>
            </a:pPr>
            <a:endParaRPr lang="cs-CZ" sz="28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5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09600"/>
            <a:ext cx="7991475" cy="5627688"/>
          </a:xfrm>
        </p:spPr>
        <p:txBody>
          <a:bodyPr/>
          <a:lstStyle/>
          <a:p>
            <a:pPr algn="l"/>
            <a:br>
              <a:rPr lang="cs-CZ" b="1"/>
            </a:br>
            <a:br>
              <a:rPr lang="cs-CZ" b="1"/>
            </a:br>
            <a:br>
              <a:rPr lang="cs-CZ" b="1"/>
            </a:br>
            <a:br>
              <a:rPr lang="cs-CZ" b="1"/>
            </a:br>
            <a:endParaRPr lang="cs-CZ" b="1"/>
          </a:p>
        </p:txBody>
      </p:sp>
      <p:sp>
        <p:nvSpPr>
          <p:cNvPr id="147459" name="Oval 3"/>
          <p:cNvSpPr>
            <a:spLocks noChangeArrowheads="1"/>
          </p:cNvSpPr>
          <p:nvPr/>
        </p:nvSpPr>
        <p:spPr bwMode="auto">
          <a:xfrm>
            <a:off x="2135189" y="1844676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182813" y="927100"/>
            <a:ext cx="614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3200" dirty="0">
                <a:solidFill>
                  <a:srgbClr val="0000CC"/>
                </a:solidFill>
                <a:latin typeface="Arial Black"/>
              </a:rPr>
              <a:t>1. JAKÉ JE ZDRAVÍ LIDÍ?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2208213" y="5661025"/>
            <a:ext cx="461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400" b="1" dirty="0">
                <a:solidFill>
                  <a:srgbClr val="333399"/>
                </a:solidFill>
              </a:rPr>
              <a:t>CO, KOLIK, KDE, KDY </a:t>
            </a:r>
          </a:p>
        </p:txBody>
      </p:sp>
    </p:spTree>
    <p:extLst>
      <p:ext uri="{BB962C8B-B14F-4D97-AF65-F5344CB8AC3E}">
        <p14:creationId xmlns:p14="http://schemas.microsoft.com/office/powerpoint/2010/main" val="23457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  <p:bldP spid="147461" grpId="0"/>
      <p:bldP spid="1474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1424" y="731836"/>
            <a:ext cx="8229600" cy="70609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cs-CZ" b="1" dirty="0">
                <a:solidFill>
                  <a:srgbClr val="0000CC"/>
                </a:solidFill>
                <a:ea typeface="+mn-ea"/>
                <a:cs typeface="+mn-cs"/>
              </a:rPr>
              <a:t>JAKÉ JE ZDRAVÍ LIDÍ?</a:t>
            </a:r>
            <a:br>
              <a:rPr lang="cs-CZ" b="1" dirty="0">
                <a:solidFill>
                  <a:srgbClr val="0000CC"/>
                </a:solidFill>
                <a:ea typeface="+mn-ea"/>
                <a:cs typeface="+mn-cs"/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55440" y="1268761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Zdraví je mnohem horší, než by mohlo být,</a:t>
            </a:r>
          </a:p>
          <a:p>
            <a:endParaRPr lang="cs-CZ" dirty="0"/>
          </a:p>
          <a:p>
            <a:pPr>
              <a:buClr>
                <a:srgbClr val="C00000"/>
              </a:buClr>
            </a:pPr>
            <a:r>
              <a:rPr lang="cs-CZ" dirty="0"/>
              <a:t>kdybychom dokázali </a:t>
            </a:r>
            <a:r>
              <a:rPr lang="cs-CZ" b="1" dirty="0"/>
              <a:t>lépe pomoci lidem zvolit si </a:t>
            </a:r>
            <a:r>
              <a:rPr lang="cs-CZ" dirty="0"/>
              <a:t>vlastní zdravý životní styl a pečovat o své zdraví,</a:t>
            </a:r>
          </a:p>
          <a:p>
            <a:pPr>
              <a:buClr>
                <a:srgbClr val="C00000"/>
              </a:buClr>
            </a:pPr>
            <a:endParaRPr lang="cs-CZ" dirty="0"/>
          </a:p>
          <a:p>
            <a:pPr>
              <a:buClr>
                <a:srgbClr val="C00000"/>
              </a:buClr>
            </a:pPr>
            <a:r>
              <a:rPr lang="cs-CZ" dirty="0"/>
              <a:t>kdybychom </a:t>
            </a:r>
            <a:r>
              <a:rPr lang="cs-CZ" b="1" dirty="0"/>
              <a:t>lépe využili ty vzácné zdroje</a:t>
            </a:r>
            <a:r>
              <a:rPr lang="cs-CZ" dirty="0"/>
              <a:t>, které máme pro zdraví lidí k dispozici.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0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400" cap="all" dirty="0" err="1">
                <a:solidFill>
                  <a:srgbClr val="0000CC"/>
                </a:solidFill>
                <a:latin typeface="+mj-lt"/>
              </a:rPr>
              <a:t>EKONOMIka</a:t>
            </a:r>
            <a:r>
              <a:rPr lang="cs-CZ" sz="4400" cap="all" dirty="0">
                <a:solidFill>
                  <a:srgbClr val="0000CC"/>
                </a:solidFill>
                <a:latin typeface="+mj-lt"/>
              </a:rPr>
              <a:t> ZDRAVÍ</a:t>
            </a:r>
          </a:p>
          <a:p>
            <a:r>
              <a:rPr lang="cs-CZ" sz="4400" cap="all" dirty="0">
                <a:solidFill>
                  <a:srgbClr val="0000CC"/>
                </a:solidFill>
                <a:latin typeface="+mj-lt"/>
              </a:rPr>
              <a:t>A </a:t>
            </a:r>
          </a:p>
          <a:p>
            <a:r>
              <a:rPr lang="cs-CZ" sz="4400" cap="all" dirty="0">
                <a:solidFill>
                  <a:srgbClr val="0000CC"/>
                </a:solidFill>
                <a:latin typeface="+mj-lt"/>
              </a:rPr>
              <a:t>Ekonomika ZDRAVOTNICTVÍ</a:t>
            </a:r>
            <a:endParaRPr lang="cs-CZ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792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Oval 2"/>
          <p:cNvSpPr>
            <a:spLocks noChangeArrowheads="1"/>
          </p:cNvSpPr>
          <p:nvPr/>
        </p:nvSpPr>
        <p:spPr bwMode="auto">
          <a:xfrm>
            <a:off x="2135189" y="1844676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4872039" y="3141663"/>
            <a:ext cx="2232025" cy="7921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2208214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br>
              <a:rPr lang="cs-CZ" sz="4400">
                <a:solidFill>
                  <a:srgbClr val="336666"/>
                </a:solidFill>
              </a:rPr>
            </a:br>
            <a:br>
              <a:rPr lang="cs-CZ" sz="4400">
                <a:solidFill>
                  <a:srgbClr val="336666"/>
                </a:solidFill>
              </a:rPr>
            </a:br>
            <a:br>
              <a:rPr lang="cs-CZ" sz="4400">
                <a:solidFill>
                  <a:srgbClr val="336666"/>
                </a:solidFill>
              </a:rPr>
            </a:br>
            <a:br>
              <a:rPr lang="cs-CZ" sz="4400">
                <a:solidFill>
                  <a:srgbClr val="336666"/>
                </a:solidFill>
              </a:rPr>
            </a:br>
            <a:endParaRPr lang="cs-CZ" sz="4400">
              <a:solidFill>
                <a:srgbClr val="336666"/>
              </a:solidFill>
            </a:endParaRP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2374900" y="955675"/>
            <a:ext cx="5295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3200" b="1" dirty="0">
                <a:solidFill>
                  <a:srgbClr val="0000CC"/>
                </a:solidFill>
                <a:latin typeface="Arial Black"/>
              </a:rPr>
              <a:t>2. PROČ JE TAKOVÉ ?</a:t>
            </a:r>
          </a:p>
        </p:txBody>
      </p:sp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4008439" y="1844676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4986961" y="3357563"/>
            <a:ext cx="215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ANALÝZA</a:t>
            </a:r>
          </a:p>
        </p:txBody>
      </p:sp>
    </p:spTree>
    <p:extLst>
      <p:ext uri="{BB962C8B-B14F-4D97-AF65-F5344CB8AC3E}">
        <p14:creationId xmlns:p14="http://schemas.microsoft.com/office/powerpoint/2010/main" val="32498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nimBg="1"/>
      <p:bldP spid="284679" grpId="0" animBg="1"/>
      <p:bldP spid="2846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207568" y="296652"/>
            <a:ext cx="7931150" cy="66607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ZÁKLADNÍ DETERMINANTY ZDRAVÍ</a:t>
            </a:r>
          </a:p>
          <a:p>
            <a:r>
              <a:rPr lang="cs-CZ" sz="2800" dirty="0" err="1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Lalondova</a:t>
            </a:r>
            <a:r>
              <a:rPr lang="cs-CZ" sz="2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zpráva – vymezuje čtyři základní okruhy determinant zdraví</a:t>
            </a:r>
          </a:p>
          <a:p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Nejvýznamnější determinanty zdraví leží mimo tradičně chápaný sektor zdravotnictví</a:t>
            </a:r>
          </a:p>
          <a:p>
            <a:r>
              <a:rPr lang="cs-CZ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Stres</a:t>
            </a:r>
          </a:p>
        </p:txBody>
      </p:sp>
      <p:graphicFrame>
        <p:nvGraphicFramePr>
          <p:cNvPr id="20" name="Objekt 1"/>
          <p:cNvGraphicFramePr>
            <a:graphicFrameLocks noChangeAspect="1"/>
          </p:cNvGraphicFramePr>
          <p:nvPr>
            <p:extLst/>
          </p:nvPr>
        </p:nvGraphicFramePr>
        <p:xfrm>
          <a:off x="3503712" y="1772816"/>
          <a:ext cx="4868862" cy="326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655840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prstClr val="black"/>
                </a:solidFill>
                <a:latin typeface="Calibri"/>
                <a:cs typeface="+mn-cs"/>
              </a:rPr>
              <a:t>ZDRAVÍ</a:t>
            </a:r>
          </a:p>
        </p:txBody>
      </p:sp>
    </p:spTree>
    <p:extLst>
      <p:ext uri="{BB962C8B-B14F-4D97-AF65-F5344CB8AC3E}">
        <p14:creationId xmlns:p14="http://schemas.microsoft.com/office/powerpoint/2010/main" val="37864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0" grpId="0">
        <p:bldSub>
          <a:bldChart bld="category"/>
        </p:bldSub>
      </p:bldGraphic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5089925" y="2350295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438777" y="3078958"/>
            <a:ext cx="1365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cs-CZ" altLang="cs-CZ" sz="2400">
                <a:solidFill>
                  <a:srgbClr val="CC3300"/>
                </a:solidFill>
                <a:cs typeface="+mn-cs"/>
              </a:rPr>
              <a:t>ZDRAVÍ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094436" y="1198961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 rot="1995134">
            <a:off x="4858941" y="2586039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403997" y="1821658"/>
            <a:ext cx="144303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cs-CZ" altLang="cs-CZ" sz="2100">
                <a:solidFill>
                  <a:srgbClr val="333399"/>
                </a:solidFill>
                <a:cs typeface="+mn-cs"/>
              </a:rPr>
              <a:t>ŽIVOTNÍ STYL</a:t>
            </a:r>
          </a:p>
          <a:p>
            <a:pPr algn="ctr" eaLnBrk="0" hangingPunct="0"/>
            <a:r>
              <a:rPr lang="cs-CZ" altLang="cs-CZ" sz="2100">
                <a:solidFill>
                  <a:srgbClr val="333399"/>
                </a:solidFill>
                <a:cs typeface="+mn-cs"/>
              </a:rPr>
              <a:t>40%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3144442" y="3520679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7073505" y="1191817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7073505" y="3534967"/>
            <a:ext cx="1935956" cy="1928813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7153275" y="1791893"/>
            <a:ext cx="182046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cs-CZ" altLang="cs-CZ" sz="2100" dirty="0">
                <a:solidFill>
                  <a:srgbClr val="333399"/>
                </a:solidFill>
                <a:cs typeface="+mn-cs"/>
              </a:rPr>
              <a:t>ŽIVOTNÍ PROSTŘEDÍ</a:t>
            </a:r>
          </a:p>
          <a:p>
            <a:pPr algn="ctr" eaLnBrk="0" hangingPunct="0"/>
            <a:r>
              <a:rPr lang="cs-CZ" altLang="cs-CZ" sz="2100" dirty="0">
                <a:solidFill>
                  <a:srgbClr val="333399"/>
                </a:solidFill>
                <a:cs typeface="+mn-cs"/>
              </a:rPr>
              <a:t>35%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207545" y="4106819"/>
            <a:ext cx="1771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cs-CZ" altLang="cs-CZ" sz="1500" dirty="0">
                <a:solidFill>
                  <a:srgbClr val="333399"/>
                </a:solidFill>
                <a:cs typeface="+mn-cs"/>
              </a:rPr>
              <a:t>PÉČE O ZDRAVÍ</a:t>
            </a:r>
          </a:p>
          <a:p>
            <a:pPr algn="ctr" eaLnBrk="0" hangingPunct="0"/>
            <a:r>
              <a:rPr lang="cs-CZ" altLang="cs-CZ" sz="2100" dirty="0">
                <a:solidFill>
                  <a:srgbClr val="333399"/>
                </a:solidFill>
                <a:cs typeface="+mn-cs"/>
              </a:rPr>
              <a:t>15%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118749" y="3964783"/>
            <a:ext cx="184904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cs-CZ" altLang="cs-CZ">
                <a:solidFill>
                  <a:srgbClr val="333399"/>
                </a:solidFill>
                <a:cs typeface="+mn-cs"/>
              </a:rPr>
              <a:t>BIOLOGICKÝ</a:t>
            </a:r>
          </a:p>
          <a:p>
            <a:pPr algn="ctr" eaLnBrk="0" hangingPunct="0"/>
            <a:r>
              <a:rPr lang="cs-CZ" altLang="cs-CZ">
                <a:solidFill>
                  <a:srgbClr val="333399"/>
                </a:solidFill>
                <a:cs typeface="+mn-cs"/>
              </a:rPr>
              <a:t>(GENETICKÝ)</a:t>
            </a:r>
          </a:p>
          <a:p>
            <a:pPr algn="ctr" eaLnBrk="0" hangingPunct="0"/>
            <a:r>
              <a:rPr lang="cs-CZ" altLang="cs-CZ">
                <a:solidFill>
                  <a:srgbClr val="333399"/>
                </a:solidFill>
                <a:cs typeface="+mn-cs"/>
              </a:rPr>
              <a:t>ZÁKLAD</a:t>
            </a:r>
          </a:p>
          <a:p>
            <a:pPr algn="ctr" eaLnBrk="0" hangingPunct="0"/>
            <a:r>
              <a:rPr lang="cs-CZ" altLang="cs-CZ" sz="2100">
                <a:solidFill>
                  <a:srgbClr val="333399"/>
                </a:solidFill>
                <a:cs typeface="+mn-cs"/>
              </a:rPr>
              <a:t>10%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2141185">
            <a:off x="4914900" y="3706417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 rot="8742044">
            <a:off x="6909197" y="2570561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 rot="-9007291">
            <a:off x="6829425" y="3756423"/>
            <a:ext cx="357188" cy="409575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5038726" y="1921669"/>
            <a:ext cx="2022872" cy="414338"/>
          </a:xfrm>
          <a:prstGeom prst="leftRightArrow">
            <a:avLst>
              <a:gd name="adj1" fmla="val 36204"/>
              <a:gd name="adj2" fmla="val 66701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5080399" y="4356497"/>
            <a:ext cx="1978819" cy="414338"/>
          </a:xfrm>
          <a:prstGeom prst="leftRightArrow">
            <a:avLst>
              <a:gd name="adj1" fmla="val 36204"/>
              <a:gd name="adj2" fmla="val 65248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 rot="-5400000">
            <a:off x="3926681" y="3124200"/>
            <a:ext cx="400050" cy="414338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 rot="-5400000">
            <a:off x="7868841" y="3130153"/>
            <a:ext cx="400050" cy="414338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284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/>
          <p:cNvSpPr>
            <a:spLocks noChangeArrowheads="1"/>
          </p:cNvSpPr>
          <p:nvPr/>
        </p:nvSpPr>
        <p:spPr bwMode="auto">
          <a:xfrm>
            <a:off x="5089925" y="2350295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4561286" y="2864645"/>
            <a:ext cx="1963340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5644756" y="2877742"/>
            <a:ext cx="1964531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4551762" y="1849042"/>
            <a:ext cx="1964531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5624514" y="1850232"/>
            <a:ext cx="1965722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 rot="-2644612">
            <a:off x="4452938" y="2406256"/>
            <a:ext cx="1515666" cy="1964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ŽIVOTNÍ STYL</a:t>
            </a:r>
          </a:p>
        </p:txBody>
      </p:sp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 rot="2588869">
            <a:off x="6159105" y="2412206"/>
            <a:ext cx="1516856" cy="196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ŽIV. PROSTŘEDÍ</a:t>
            </a:r>
          </a:p>
        </p:txBody>
      </p:sp>
      <p:sp>
        <p:nvSpPr>
          <p:cNvPr id="51209" name="WordArt 9"/>
          <p:cNvSpPr>
            <a:spLocks noChangeArrowheads="1" noChangeShapeType="1" noTextEdit="1"/>
          </p:cNvSpPr>
          <p:nvPr/>
        </p:nvSpPr>
        <p:spPr bwMode="auto">
          <a:xfrm rot="2750520">
            <a:off x="4480918" y="3997524"/>
            <a:ext cx="1515666" cy="197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PÉČE O ZDRAVÍ</a:t>
            </a:r>
          </a:p>
        </p:txBody>
      </p:sp>
      <p:sp>
        <p:nvSpPr>
          <p:cNvPr id="51210" name="WordArt 10"/>
          <p:cNvSpPr>
            <a:spLocks noChangeArrowheads="1" noChangeShapeType="1" noTextEdit="1"/>
          </p:cNvSpPr>
          <p:nvPr/>
        </p:nvSpPr>
        <p:spPr bwMode="auto">
          <a:xfrm rot="-2643928">
            <a:off x="6144817" y="3976687"/>
            <a:ext cx="1516856" cy="196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BIOL. ZÁKLAD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395912" y="3078958"/>
            <a:ext cx="1443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cs-CZ" altLang="cs-CZ" sz="2400">
                <a:solidFill>
                  <a:srgbClr val="CC3300"/>
                </a:solidFill>
                <a:cs typeface="+mn-cs"/>
              </a:rPr>
              <a:t>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675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5089925" y="2350295"/>
            <a:ext cx="1934765" cy="19288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4561286" y="2864645"/>
            <a:ext cx="1963340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644756" y="2877742"/>
            <a:ext cx="1964531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551762" y="1849042"/>
            <a:ext cx="1964531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624514" y="1850232"/>
            <a:ext cx="1965722" cy="1914525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 rot="-2644612">
            <a:off x="4452938" y="2406256"/>
            <a:ext cx="1515666" cy="1964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ŽIVOTNÍ STYL</a:t>
            </a:r>
          </a:p>
        </p:txBody>
      </p:sp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 rot="2588869">
            <a:off x="6159105" y="2412206"/>
            <a:ext cx="1516856" cy="196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ŽIV. PROSTŘEDÍ</a:t>
            </a:r>
          </a:p>
        </p:txBody>
      </p:sp>
      <p:sp>
        <p:nvSpPr>
          <p:cNvPr id="52233" name="WordArt 9"/>
          <p:cNvSpPr>
            <a:spLocks noChangeArrowheads="1" noChangeShapeType="1" noTextEdit="1"/>
          </p:cNvSpPr>
          <p:nvPr/>
        </p:nvSpPr>
        <p:spPr bwMode="auto">
          <a:xfrm rot="2750520">
            <a:off x="4480918" y="3997524"/>
            <a:ext cx="1515666" cy="197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PÉČE O ZDRAVÍ</a:t>
            </a:r>
          </a:p>
        </p:txBody>
      </p:sp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 rot="-2643928">
            <a:off x="6144817" y="3976687"/>
            <a:ext cx="1516856" cy="196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BIOL. ZÁKLAD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395912" y="3078958"/>
            <a:ext cx="1443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cs-CZ" altLang="cs-CZ" sz="2400">
                <a:solidFill>
                  <a:srgbClr val="CC3300"/>
                </a:solidFill>
                <a:cs typeface="+mn-cs"/>
              </a:rPr>
              <a:t>ZDRAVÍ</a:t>
            </a: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3675461" y="1207295"/>
            <a:ext cx="4786313" cy="4179094"/>
          </a:xfrm>
          <a:prstGeom prst="ellipse">
            <a:avLst/>
          </a:prstGeom>
          <a:gradFill rotWithShape="1">
            <a:gsLst>
              <a:gs pos="0">
                <a:srgbClr val="ADC5EF">
                  <a:alpha val="10999"/>
                </a:srgbClr>
              </a:gs>
              <a:gs pos="100000">
                <a:srgbClr val="ADC5EF">
                  <a:alpha val="10001"/>
                </a:srgbClr>
              </a:gs>
            </a:gsLst>
            <a:path path="rect">
              <a:fillToRect r="100000" b="100000"/>
            </a:path>
          </a:gradFill>
          <a:ln w="5715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cs-CZ" altLang="cs-CZ" sz="1350">
              <a:solidFill>
                <a:srgbClr val="333399"/>
              </a:solidFill>
              <a:cs typeface="+mn-cs"/>
            </a:endParaRPr>
          </a:p>
        </p:txBody>
      </p:sp>
      <p:sp>
        <p:nvSpPr>
          <p:cNvPr id="52237" name="WordArt 13"/>
          <p:cNvSpPr>
            <a:spLocks noChangeArrowheads="1" noChangeShapeType="1" noTextEdit="1"/>
          </p:cNvSpPr>
          <p:nvPr/>
        </p:nvSpPr>
        <p:spPr bwMode="auto">
          <a:xfrm>
            <a:off x="4013599" y="1521620"/>
            <a:ext cx="4150519" cy="37004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4636"/>
              </a:avLst>
            </a:prstTxWarp>
          </a:bodyPr>
          <a:lstStyle/>
          <a:p>
            <a:pPr algn="ctr" eaLnBrk="0" hangingPunct="0"/>
            <a:r>
              <a:rPr lang="cs-CZ" sz="27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alibri"/>
                <a:cs typeface="Arial" panose="020B0604020202020204" pitchFamily="34" charset="0"/>
              </a:rPr>
              <a:t>SOCIÁLNÍ DETERMINANTY 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637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Oval 2"/>
          <p:cNvSpPr>
            <a:spLocks noChangeArrowheads="1"/>
          </p:cNvSpPr>
          <p:nvPr/>
        </p:nvSpPr>
        <p:spPr bwMode="auto">
          <a:xfrm>
            <a:off x="4008439" y="1844676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7319964" y="2924175"/>
            <a:ext cx="1944687" cy="12255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5951539" y="1844676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2135189" y="1844676"/>
            <a:ext cx="3673475" cy="3529013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4872039" y="3141663"/>
            <a:ext cx="2232025" cy="7921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2208214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br>
              <a:rPr lang="cs-CZ" sz="4400">
                <a:solidFill>
                  <a:srgbClr val="336666"/>
                </a:solidFill>
              </a:rPr>
            </a:br>
            <a:br>
              <a:rPr lang="cs-CZ" sz="4400">
                <a:solidFill>
                  <a:srgbClr val="336666"/>
                </a:solidFill>
              </a:rPr>
            </a:br>
            <a:br>
              <a:rPr lang="cs-CZ" sz="4400">
                <a:solidFill>
                  <a:srgbClr val="336666"/>
                </a:solidFill>
              </a:rPr>
            </a:br>
            <a:br>
              <a:rPr lang="cs-CZ" sz="4400">
                <a:solidFill>
                  <a:srgbClr val="336666"/>
                </a:solidFill>
              </a:rPr>
            </a:br>
            <a:endParaRPr lang="cs-CZ" sz="4400">
              <a:solidFill>
                <a:srgbClr val="336666"/>
              </a:solidFill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4945063" y="3357563"/>
            <a:ext cx="215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286730" name="Text Box 10"/>
          <p:cNvSpPr txBox="1">
            <a:spLocks noChangeArrowheads="1"/>
          </p:cNvSpPr>
          <p:nvPr/>
        </p:nvSpPr>
        <p:spPr bwMode="auto">
          <a:xfrm>
            <a:off x="1865722" y="332656"/>
            <a:ext cx="86764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cs-CZ" sz="3200" b="1" dirty="0">
                <a:solidFill>
                  <a:srgbClr val="0000CC"/>
                </a:solidFill>
                <a:latin typeface="Arial Black"/>
              </a:rPr>
              <a:t>3. CO SE DÁ UDĚLAT PRO ZLEPŠENÍ  </a:t>
            </a:r>
          </a:p>
          <a:p>
            <a:pPr eaLnBrk="0" hangingPunct="0">
              <a:spcBef>
                <a:spcPts val="0"/>
              </a:spcBef>
            </a:pPr>
            <a:r>
              <a:rPr lang="cs-CZ" sz="3200" b="1" dirty="0">
                <a:solidFill>
                  <a:srgbClr val="0000CC"/>
                </a:solidFill>
                <a:latin typeface="Arial Black"/>
              </a:rPr>
              <a:t>    ZDRAVÍ?</a:t>
            </a: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7681913" y="3136106"/>
            <a:ext cx="2089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>
                <a:solidFill>
                  <a:srgbClr val="333399"/>
                </a:solidFill>
              </a:rPr>
              <a:t>PÉČE O ZDRAVÍ</a:t>
            </a:r>
          </a:p>
        </p:txBody>
      </p:sp>
    </p:spTree>
    <p:extLst>
      <p:ext uri="{BB962C8B-B14F-4D97-AF65-F5344CB8AC3E}">
        <p14:creationId xmlns:p14="http://schemas.microsoft.com/office/powerpoint/2010/main" val="73073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animBg="1"/>
      <p:bldP spid="286724" grpId="0" animBg="1"/>
      <p:bldP spid="2867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009112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cs-CZ" b="1" dirty="0">
                <a:solidFill>
                  <a:srgbClr val="0000CC"/>
                </a:solidFill>
                <a:ea typeface="+mn-ea"/>
                <a:cs typeface="+mn-cs"/>
              </a:rPr>
              <a:t>CO SPOLEČNĚ UDĚLÁME PRO ZLEPŠENÍ ZDRAVÍ LIDÍ?</a:t>
            </a:r>
            <a:br>
              <a:rPr lang="cs-CZ" b="1" dirty="0">
                <a:solidFill>
                  <a:srgbClr val="0000CC"/>
                </a:solidFill>
                <a:ea typeface="+mn-ea"/>
                <a:cs typeface="+mn-cs"/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55440" y="1916832"/>
            <a:ext cx="8229600" cy="4741987"/>
          </a:xfrm>
        </p:spPr>
        <p:txBody>
          <a:bodyPr/>
          <a:lstStyle/>
          <a:p>
            <a:pPr marL="0" indent="0">
              <a:buClr>
                <a:srgbClr val="C00000"/>
              </a:buClr>
              <a:buSzPct val="150000"/>
              <a:buNone/>
            </a:pPr>
            <a:r>
              <a:rPr lang="cs-CZ" b="1" dirty="0">
                <a:latin typeface="Arial" charset="0"/>
              </a:rPr>
              <a:t>SPOLEČNÁ CESTA KE ZDRAVÍ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lvl="0" fontAlgn="base">
              <a:spcAft>
                <a:spcPct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dirty="0">
                <a:latin typeface="Arial" charset="0"/>
              </a:rPr>
              <a:t>Společný </a:t>
            </a:r>
            <a:r>
              <a:rPr lang="cs-CZ" b="1" dirty="0">
                <a:latin typeface="+mj-lt"/>
              </a:rPr>
              <a:t>zájem</a:t>
            </a:r>
            <a:r>
              <a:rPr lang="cs-CZ" dirty="0">
                <a:latin typeface="Arial" charset="0"/>
              </a:rPr>
              <a:t> o zdraví</a:t>
            </a:r>
          </a:p>
          <a:p>
            <a:pPr lvl="0" fontAlgn="base">
              <a:spcAft>
                <a:spcPct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dirty="0">
                <a:latin typeface="Arial" charset="0"/>
              </a:rPr>
              <a:t>Sdílená </a:t>
            </a:r>
            <a:r>
              <a:rPr lang="cs-CZ" b="1" dirty="0">
                <a:latin typeface="+mj-lt"/>
              </a:rPr>
              <a:t>odpovědnost</a:t>
            </a:r>
            <a:r>
              <a:rPr lang="cs-CZ" dirty="0">
                <a:latin typeface="Arial" charset="0"/>
              </a:rPr>
              <a:t> – posílení motivace a odpovědnosti občanů i institucí a organizaci</a:t>
            </a:r>
          </a:p>
          <a:p>
            <a:pPr lvl="0" fontAlgn="base">
              <a:spcAft>
                <a:spcPct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dirty="0">
                <a:latin typeface="Arial" charset="0"/>
              </a:rPr>
              <a:t>Tvůrčí </a:t>
            </a:r>
            <a:r>
              <a:rPr lang="cs-CZ" b="1" dirty="0">
                <a:latin typeface="+mj-lt"/>
              </a:rPr>
              <a:t>partnerství</a:t>
            </a:r>
            <a:r>
              <a:rPr lang="cs-CZ" dirty="0">
                <a:latin typeface="Arial" charset="0"/>
              </a:rPr>
              <a:t> respektující jak svébytnost jedince, tak význam lidské sounáležitosti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23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9456" y="692696"/>
            <a:ext cx="82296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cs-CZ" sz="6000" b="1" dirty="0">
                <a:solidFill>
                  <a:srgbClr val="0000CC"/>
                </a:solidFill>
              </a:rPr>
              <a:t>SL a VZ</a:t>
            </a:r>
            <a:endParaRPr lang="cs-CZ" sz="3600" b="1" cap="all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cs-CZ" sz="3600" b="1" dirty="0">
                <a:solidFill>
                  <a:srgbClr val="0000CC"/>
                </a:solidFill>
              </a:rPr>
              <a:t> </a:t>
            </a:r>
            <a:r>
              <a:rPr lang="cs-CZ" sz="3600" b="1" cap="all" dirty="0">
                <a:solidFill>
                  <a:srgbClr val="0000CC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Zdraví a péče o zdraví </a:t>
            </a:r>
          </a:p>
          <a:p>
            <a:pPr lvl="1"/>
            <a:r>
              <a:rPr lang="cs-CZ" b="1" dirty="0"/>
              <a:t>všeobecná humánní hodnota</a:t>
            </a:r>
          </a:p>
          <a:p>
            <a:pPr lvl="2"/>
            <a:r>
              <a:rPr lang="cs-CZ" b="1" dirty="0"/>
              <a:t>důležitý individuální zájem a potřeba</a:t>
            </a:r>
          </a:p>
          <a:p>
            <a:pPr lvl="2"/>
            <a:r>
              <a:rPr lang="cs-CZ" b="1" dirty="0"/>
              <a:t>významná sociální hodnota</a:t>
            </a:r>
          </a:p>
          <a:p>
            <a:pPr marL="514350" lvl="1" indent="0">
              <a:buNone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514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557808"/>
            <a:ext cx="10009112" cy="1143000"/>
          </a:xfrm>
        </p:spPr>
        <p:txBody>
          <a:bodyPr/>
          <a:lstStyle/>
          <a:p>
            <a:pPr algn="l"/>
            <a:r>
              <a:rPr lang="cs-CZ" sz="4000" b="1" dirty="0">
                <a:solidFill>
                  <a:srgbClr val="0000CC"/>
                </a:solidFill>
                <a:latin typeface="Arial Black" panose="020B0A04020102020204" pitchFamily="34" charset="0"/>
              </a:rPr>
              <a:t>INDIVIDUÁLNÍ HODNOTA ZDRAVÍ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1700808"/>
            <a:ext cx="10846345" cy="5762625"/>
          </a:xfrm>
        </p:spPr>
        <p:txBody>
          <a:bodyPr/>
          <a:lstStyle/>
          <a:p>
            <a:pPr marL="361950" indent="-361950">
              <a:spcAft>
                <a:spcPts val="1200"/>
              </a:spcAft>
            </a:pPr>
            <a:r>
              <a:rPr lang="cs-CZ" dirty="0"/>
              <a:t>důležitá, ale nikoliv nejdůležitější hodnota</a:t>
            </a:r>
          </a:p>
          <a:p>
            <a:pPr marL="361950" indent="-361950">
              <a:spcAft>
                <a:spcPts val="1200"/>
              </a:spcAft>
            </a:pPr>
            <a:r>
              <a:rPr lang="cs-CZ" dirty="0"/>
              <a:t>pud sebezáchovy </a:t>
            </a:r>
            <a:endParaRPr lang="cs-CZ" sz="1000" dirty="0"/>
          </a:p>
          <a:p>
            <a:pPr marL="361950" indent="-361950">
              <a:spcAft>
                <a:spcPts val="1200"/>
              </a:spcAft>
            </a:pPr>
            <a:r>
              <a:rPr lang="cs-CZ" dirty="0"/>
              <a:t>mnoho lidí hodnotu zdraví podceňuje </a:t>
            </a:r>
            <a:endParaRPr lang="cs-CZ" sz="900" dirty="0"/>
          </a:p>
          <a:p>
            <a:pPr marL="361950" indent="-361950">
              <a:spcAft>
                <a:spcPts val="1200"/>
              </a:spcAft>
            </a:pPr>
            <a:r>
              <a:rPr lang="cs-CZ" dirty="0"/>
              <a:t>je důležité </a:t>
            </a:r>
            <a:r>
              <a:rPr lang="cs-CZ" b="1" dirty="0"/>
              <a:t>pomáhat</a:t>
            </a:r>
            <a:r>
              <a:rPr lang="cs-CZ" dirty="0"/>
              <a:t> občanům, aby si hodnotu svého zdraví uvědomili, když jsou ještě zdraví, aby si zdraví vážili a naučili se je účinně chránit </a:t>
            </a:r>
          </a:p>
        </p:txBody>
      </p:sp>
    </p:spTree>
    <p:extLst>
      <p:ext uri="{BB962C8B-B14F-4D97-AF65-F5344CB8AC3E}">
        <p14:creationId xmlns:p14="http://schemas.microsoft.com/office/powerpoint/2010/main" val="1352221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404664"/>
            <a:ext cx="9937104" cy="1143000"/>
          </a:xfrm>
        </p:spPr>
        <p:txBody>
          <a:bodyPr/>
          <a:lstStyle/>
          <a:p>
            <a:pPr algn="l"/>
            <a:r>
              <a:rPr lang="cs-CZ" sz="4000" b="1" dirty="0">
                <a:solidFill>
                  <a:srgbClr val="0000CC"/>
                </a:solidFill>
                <a:latin typeface="Arial Black" panose="020B0A04020102020204" pitchFamily="34" charset="0"/>
              </a:rPr>
              <a:t>SOCIÁLNÍ HODNOTA ZDRAVÍ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1844824"/>
            <a:ext cx="10657184" cy="53625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/>
              <a:t>Historicky - </a:t>
            </a:r>
            <a:r>
              <a:rPr lang="cs-CZ" b="1" dirty="0"/>
              <a:t>vojenské hledisko </a:t>
            </a:r>
            <a:r>
              <a:rPr lang="cs-CZ" dirty="0"/>
              <a:t>– armáda potřebovala zdravé muže. </a:t>
            </a:r>
          </a:p>
          <a:p>
            <a:pPr>
              <a:spcAft>
                <a:spcPts val="1200"/>
              </a:spcAft>
            </a:pPr>
            <a:r>
              <a:rPr lang="cs-CZ" b="1" dirty="0"/>
              <a:t>Ekonomický aspekt </a:t>
            </a:r>
            <a:r>
              <a:rPr lang="cs-CZ" dirty="0"/>
              <a:t>- výrobní organizace potřebovaly zdravé pracovníky. </a:t>
            </a:r>
          </a:p>
          <a:p>
            <a:pPr>
              <a:spcAft>
                <a:spcPts val="1200"/>
              </a:spcAft>
            </a:pPr>
            <a:r>
              <a:rPr lang="cs-CZ" b="1" dirty="0"/>
              <a:t>Sociální hodnota</a:t>
            </a:r>
            <a:r>
              <a:rPr lang="cs-CZ" dirty="0"/>
              <a:t> zdraví je ovšem mnohem bohatší. Jde o bezpečnost a spokojenost lidí, o právo žít ve zdravém prostředí a ve zdravé společnosti. </a:t>
            </a:r>
          </a:p>
          <a:p>
            <a:endParaRPr lang="cs-CZ" dirty="0">
              <a:solidFill>
                <a:srgbClr val="245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1B06BA"/>
                </a:solidFill>
                <a:latin typeface="Arial Black" pitchFamily="34" charset="0"/>
              </a:rPr>
              <a:t>Ekonomika a zdravotnictví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00" y="1268760"/>
            <a:ext cx="10972800" cy="504056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Zdravotnictví – významný sektor NH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cca 250 000 pracovníků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necelých  8 % HDP = 380 mld. Kč</a:t>
            </a:r>
          </a:p>
          <a:p>
            <a:pPr marL="914400" lvl="2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Efekt vynakládaných peněz není lineární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sektor, spojený s veřejnými penězi, ve kterém jdou proti sobě zájmy jednotlivých aktérů – to je ideální prostor pro korupci na různých úrovních (otázka plýtvání zdroji). 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velký (ne-li největší) producent služeb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významný zdroj inovací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přínos pro tvorbu bohatství</a:t>
            </a:r>
          </a:p>
          <a:p>
            <a:pPr marL="914400" lvl="2" indent="0">
              <a:buNone/>
            </a:pPr>
            <a:endParaRPr lang="cs-CZ" dirty="0"/>
          </a:p>
          <a:p>
            <a:pPr marL="571500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549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476672"/>
            <a:ext cx="10972800" cy="1143000"/>
          </a:xfrm>
        </p:spPr>
        <p:txBody>
          <a:bodyPr/>
          <a:lstStyle/>
          <a:p>
            <a:pPr algn="l"/>
            <a:r>
              <a:rPr lang="cs-CZ" sz="4000" b="1" dirty="0">
                <a:solidFill>
                  <a:srgbClr val="0000CC"/>
                </a:solidFill>
                <a:latin typeface="Arial Black" panose="020B0A04020102020204" pitchFamily="34" charset="0"/>
              </a:rPr>
              <a:t>EKONOMICKÝ VÝZNAM ZDRAVÍ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00" y="1844824"/>
            <a:ext cx="9361040" cy="5257800"/>
          </a:xfrm>
        </p:spPr>
        <p:txBody>
          <a:bodyPr/>
          <a:lstStyle/>
          <a:p>
            <a:r>
              <a:rPr lang="cs-CZ" dirty="0"/>
              <a:t>Zdraví a vzdělání lidí je základní podmínkou konkurenceschopnosti národní ekonomiky.</a:t>
            </a:r>
          </a:p>
        </p:txBody>
      </p:sp>
    </p:spTree>
    <p:extLst>
      <p:ext uri="{BB962C8B-B14F-4D97-AF65-F5344CB8AC3E}">
        <p14:creationId xmlns:p14="http://schemas.microsoft.com/office/powerpoint/2010/main" val="28069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455613"/>
            <a:ext cx="9299376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0000CC"/>
                </a:solidFill>
                <a:latin typeface="Arial Black" panose="020B0A04020102020204" pitchFamily="34" charset="0"/>
              </a:rPr>
              <a:t>POLITICKÝ VÝZNAM ZDRAVÍ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264" y="1916832"/>
            <a:ext cx="9699239" cy="5257800"/>
          </a:xfrm>
        </p:spPr>
        <p:txBody>
          <a:bodyPr/>
          <a:lstStyle/>
          <a:p>
            <a:r>
              <a:rPr lang="cs-CZ" sz="2800" dirty="0"/>
              <a:t>V řadě evropských zemí se zdraví lidí  dostalo do popředí </a:t>
            </a:r>
            <a:r>
              <a:rPr lang="cs-CZ" sz="2800" b="1" dirty="0"/>
              <a:t>zájmu voličů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Dobrá </a:t>
            </a:r>
            <a:r>
              <a:rPr lang="cs-CZ" sz="2800" b="1" dirty="0"/>
              <a:t>zdravotní politika + </a:t>
            </a:r>
            <a:r>
              <a:rPr lang="cs-CZ" sz="2800" dirty="0"/>
              <a:t>silná sociální politika = nástroj růstu ekonomické výkonnosti, konkurenceschopnosti, je i podmínkou kulturního a sociálního rozvoje státu.     </a:t>
            </a:r>
          </a:p>
        </p:txBody>
      </p:sp>
    </p:spTree>
    <p:extLst>
      <p:ext uri="{BB962C8B-B14F-4D97-AF65-F5344CB8AC3E}">
        <p14:creationId xmlns:p14="http://schemas.microsoft.com/office/powerpoint/2010/main" val="2729822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7408" y="332656"/>
            <a:ext cx="10585176" cy="5832648"/>
          </a:xfrm>
        </p:spPr>
        <p:txBody>
          <a:bodyPr/>
          <a:lstStyle/>
          <a:p>
            <a:pPr marL="0" indent="0" algn="ctr">
              <a:buNone/>
            </a:pPr>
            <a:r>
              <a:rPr lang="cs-CZ" sz="6000" b="1" dirty="0">
                <a:solidFill>
                  <a:srgbClr val="0000CC"/>
                </a:solidFill>
              </a:rPr>
              <a:t>Veřejné zdravotnictví</a:t>
            </a:r>
          </a:p>
          <a:p>
            <a:pPr marL="114300" indent="0" algn="ctr">
              <a:buNone/>
            </a:pPr>
            <a:r>
              <a:rPr lang="cs-CZ" sz="3600" b="1" cap="all" dirty="0">
                <a:solidFill>
                  <a:srgbClr val="0000CC"/>
                </a:solidFill>
              </a:rPr>
              <a:t>Praxe</a:t>
            </a:r>
          </a:p>
          <a:p>
            <a:pPr marL="571500" indent="-457200"/>
            <a:endParaRPr lang="cs-CZ" b="1" dirty="0">
              <a:solidFill>
                <a:schemeClr val="accent2"/>
              </a:solidFill>
            </a:endParaRPr>
          </a:p>
          <a:p>
            <a:pPr marL="114300" indent="0">
              <a:buNone/>
            </a:pPr>
            <a:r>
              <a:rPr lang="cs-CZ" b="1" dirty="0"/>
              <a:t>Veřejné zdravotnictví </a:t>
            </a:r>
          </a:p>
          <a:p>
            <a:pPr marL="571500" indent="-457200"/>
            <a:r>
              <a:rPr lang="cs-CZ" b="1" dirty="0"/>
              <a:t> systém dostupné zdravotnické péče.</a:t>
            </a:r>
          </a:p>
          <a:p>
            <a:pPr marL="1371600" lvl="2" indent="-457200"/>
            <a:r>
              <a:rPr lang="cs-CZ" sz="3200" dirty="0"/>
              <a:t>systém institucí, které svou činností reagují na základní sociálně zdravotní problémy a přispívají k jejich zvládnutí.</a:t>
            </a:r>
          </a:p>
        </p:txBody>
      </p:sp>
    </p:spTree>
    <p:extLst>
      <p:ext uri="{BB962C8B-B14F-4D97-AF65-F5344CB8AC3E}">
        <p14:creationId xmlns:p14="http://schemas.microsoft.com/office/powerpoint/2010/main" val="30220877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846640" cy="1470025"/>
          </a:xfrm>
        </p:spPr>
        <p:txBody>
          <a:bodyPr/>
          <a:lstStyle/>
          <a:p>
            <a:r>
              <a:rPr lang="cs-CZ" cap="all" dirty="0">
                <a:solidFill>
                  <a:srgbClr val="0000CC"/>
                </a:solidFill>
                <a:latin typeface="Arial Black" panose="020B0A04020102020204" pitchFamily="34" charset="0"/>
              </a:rPr>
              <a:t>Systém péče o zdraví a zdravotnictví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991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342900"/>
            <a:ext cx="10261600" cy="1143000"/>
          </a:xfrm>
        </p:spPr>
        <p:txBody>
          <a:bodyPr/>
          <a:lstStyle/>
          <a:p>
            <a:r>
              <a:rPr lang="cs-CZ" b="1" kern="0" dirty="0">
                <a:solidFill>
                  <a:srgbClr val="0000CC"/>
                </a:solidFill>
              </a:rPr>
              <a:t>SYSTÉM PÉČE O ZDRAVÍ</a:t>
            </a: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3692" y="1844824"/>
            <a:ext cx="10624616" cy="4038600"/>
          </a:xfrm>
        </p:spPr>
        <p:txBody>
          <a:bodyPr/>
          <a:lstStyle/>
          <a:p>
            <a:pPr marL="0" indent="0">
              <a:buNone/>
            </a:pPr>
            <a:r>
              <a:rPr lang="cs-CZ" sz="3200" b="1" kern="0" dirty="0"/>
              <a:t>je široce pojatý souhrn </a:t>
            </a:r>
          </a:p>
          <a:p>
            <a:r>
              <a:rPr lang="cs-CZ" sz="3200" b="1" kern="0" dirty="0"/>
              <a:t>zdravotnických, </a:t>
            </a:r>
          </a:p>
          <a:p>
            <a:r>
              <a:rPr lang="cs-CZ" sz="3200" b="1" kern="0" dirty="0"/>
              <a:t>organizačních, </a:t>
            </a:r>
          </a:p>
          <a:p>
            <a:r>
              <a:rPr lang="cs-CZ" sz="3200" b="1" kern="0" dirty="0"/>
              <a:t>ekonomických, </a:t>
            </a:r>
          </a:p>
          <a:p>
            <a:r>
              <a:rPr lang="cs-CZ" sz="3200" b="1" kern="0" dirty="0"/>
              <a:t>výchovných a dalších prostředků, opatření a aktivit, jejichž smyslem je chránit, upevňovat, rozvíjet a navracet lidem zdraví.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145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ZDRAVOTNICTVÍ</a:t>
            </a: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</a:pPr>
            <a:r>
              <a:rPr lang="cs-CZ" b="1" kern="0" dirty="0"/>
              <a:t>resortní systém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</a:pPr>
            <a:r>
              <a:rPr lang="cs-CZ" b="1" kern="0" dirty="0"/>
              <a:t>obsahuje soustavu odborných zařízení, orgánů a institucí (spolu s lidmi, vybavením, poznatky a metodami),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C00000"/>
              </a:buClr>
            </a:pPr>
            <a:r>
              <a:rPr lang="cs-CZ" b="1" kern="0" dirty="0"/>
              <a:t>které byly vytvořeny s cílem poznávat a uspokojovat </a:t>
            </a:r>
            <a:r>
              <a:rPr lang="cs-CZ" kern="0" dirty="0">
                <a:latin typeface="+mj-lt"/>
              </a:rPr>
              <a:t>zdravotní potřeby </a:t>
            </a:r>
            <a:r>
              <a:rPr lang="cs-CZ" b="1" kern="0" dirty="0"/>
              <a:t>i oprávněné požadavky lidí. </a:t>
            </a:r>
          </a:p>
          <a:p>
            <a:pPr marL="0" indent="0">
              <a:lnSpc>
                <a:spcPct val="90000"/>
              </a:lnSpc>
              <a:buClr>
                <a:srgbClr val="C00000"/>
              </a:buClr>
              <a:buNone/>
            </a:pPr>
            <a:endParaRPr lang="cs-CZ" sz="1600" b="1" dirty="0"/>
          </a:p>
          <a:p>
            <a:pPr marL="0" indent="0">
              <a:lnSpc>
                <a:spcPct val="90000"/>
              </a:lnSpc>
              <a:buClr>
                <a:srgbClr val="C00000"/>
              </a:buClr>
              <a:buNone/>
            </a:pPr>
            <a:r>
              <a:rPr lang="cs-CZ" b="1" kern="0" dirty="0">
                <a:solidFill>
                  <a:srgbClr val="0000CC"/>
                </a:solidFill>
                <a:latin typeface="+mj-lt"/>
              </a:rPr>
              <a:t>Zdravotnictví je subsystémem široce pojímané péče o zdraví.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454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Oval 2"/>
          <p:cNvSpPr>
            <a:spLocks noChangeArrowheads="1"/>
          </p:cNvSpPr>
          <p:nvPr/>
        </p:nvSpPr>
        <p:spPr bwMode="auto">
          <a:xfrm>
            <a:off x="2135188" y="404814"/>
            <a:ext cx="6337300" cy="60483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1200150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000" b="1">
                <a:solidFill>
                  <a:srgbClr val="3399FF"/>
                </a:solidFill>
              </a:rPr>
              <a:t>PÉČE O ZDRAVÍ</a:t>
            </a:r>
          </a:p>
        </p:txBody>
      </p:sp>
      <p:sp>
        <p:nvSpPr>
          <p:cNvPr id="704516" name="AutoShape 4"/>
          <p:cNvSpPr>
            <a:spLocks noChangeArrowheads="1"/>
          </p:cNvSpPr>
          <p:nvPr/>
        </p:nvSpPr>
        <p:spPr bwMode="auto">
          <a:xfrm rot="-1989632">
            <a:off x="2927351" y="2852738"/>
            <a:ext cx="792163" cy="1008062"/>
          </a:xfrm>
          <a:prstGeom prst="upArrow">
            <a:avLst>
              <a:gd name="adj1" fmla="val 50000"/>
              <a:gd name="adj2" fmla="val 3181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17" name="Text Box 5"/>
          <p:cNvSpPr txBox="1">
            <a:spLocks noChangeArrowheads="1"/>
          </p:cNvSpPr>
          <p:nvPr/>
        </p:nvSpPr>
        <p:spPr bwMode="auto">
          <a:xfrm>
            <a:off x="4513263" y="4292601"/>
            <a:ext cx="345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E5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704518" name="AutoShape 6"/>
          <p:cNvSpPr>
            <a:spLocks noChangeArrowheads="1"/>
          </p:cNvSpPr>
          <p:nvPr/>
        </p:nvSpPr>
        <p:spPr bwMode="auto">
          <a:xfrm rot="-23032755">
            <a:off x="4367214" y="3213100"/>
            <a:ext cx="1800225" cy="806450"/>
          </a:xfrm>
          <a:prstGeom prst="rightArrow">
            <a:avLst>
              <a:gd name="adj1" fmla="val 50000"/>
              <a:gd name="adj2" fmla="val 5580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19" name="AutoShape 7"/>
          <p:cNvSpPr>
            <a:spLocks noChangeArrowheads="1"/>
          </p:cNvSpPr>
          <p:nvPr/>
        </p:nvSpPr>
        <p:spPr bwMode="auto">
          <a:xfrm rot="2922917">
            <a:off x="3937001" y="4868863"/>
            <a:ext cx="1584325" cy="863600"/>
          </a:xfrm>
          <a:prstGeom prst="rightArrow">
            <a:avLst>
              <a:gd name="adj1" fmla="val 50000"/>
              <a:gd name="adj2" fmla="val 4586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0" name="Oval 8"/>
          <p:cNvSpPr>
            <a:spLocks noChangeArrowheads="1"/>
          </p:cNvSpPr>
          <p:nvPr/>
        </p:nvSpPr>
        <p:spPr bwMode="auto">
          <a:xfrm>
            <a:off x="3217863" y="3573463"/>
            <a:ext cx="1365250" cy="14398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1" name="AutoShape 9"/>
          <p:cNvSpPr>
            <a:spLocks noChangeArrowheads="1"/>
          </p:cNvSpPr>
          <p:nvPr/>
        </p:nvSpPr>
        <p:spPr bwMode="auto">
          <a:xfrm rot="16200000">
            <a:off x="3106738" y="2312988"/>
            <a:ext cx="1728788" cy="792163"/>
          </a:xfrm>
          <a:prstGeom prst="leftRightArrow">
            <a:avLst>
              <a:gd name="adj1" fmla="val 50000"/>
              <a:gd name="adj2" fmla="val 43647"/>
            </a:avLst>
          </a:prstGeom>
          <a:solidFill>
            <a:srgbClr val="33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2" name="Oval 10"/>
          <p:cNvSpPr>
            <a:spLocks noChangeArrowheads="1"/>
          </p:cNvSpPr>
          <p:nvPr/>
        </p:nvSpPr>
        <p:spPr bwMode="auto">
          <a:xfrm>
            <a:off x="6888163" y="19891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3" name="Oval 11"/>
          <p:cNvSpPr>
            <a:spLocks noChangeArrowheads="1"/>
          </p:cNvSpPr>
          <p:nvPr/>
        </p:nvSpPr>
        <p:spPr bwMode="auto">
          <a:xfrm>
            <a:off x="6024563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4" name="Oval 12"/>
          <p:cNvSpPr>
            <a:spLocks noChangeArrowheads="1"/>
          </p:cNvSpPr>
          <p:nvPr/>
        </p:nvSpPr>
        <p:spPr bwMode="auto">
          <a:xfrm>
            <a:off x="6888163" y="2997200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5" name="Oval 13"/>
          <p:cNvSpPr>
            <a:spLocks noChangeArrowheads="1"/>
          </p:cNvSpPr>
          <p:nvPr/>
        </p:nvSpPr>
        <p:spPr bwMode="auto">
          <a:xfrm>
            <a:off x="7824788" y="1484313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6" name="Oval 14"/>
          <p:cNvSpPr>
            <a:spLocks noChangeArrowheads="1"/>
          </p:cNvSpPr>
          <p:nvPr/>
        </p:nvSpPr>
        <p:spPr bwMode="auto">
          <a:xfrm>
            <a:off x="7824788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7" name="Oval 15"/>
          <p:cNvSpPr>
            <a:spLocks noChangeArrowheads="1"/>
          </p:cNvSpPr>
          <p:nvPr/>
        </p:nvSpPr>
        <p:spPr bwMode="auto">
          <a:xfrm>
            <a:off x="7751763" y="35004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28" name="Text Box 16"/>
          <p:cNvSpPr txBox="1">
            <a:spLocks noChangeArrowheads="1"/>
          </p:cNvSpPr>
          <p:nvPr/>
        </p:nvSpPr>
        <p:spPr bwMode="auto">
          <a:xfrm>
            <a:off x="6818313" y="2781301"/>
            <a:ext cx="302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333399"/>
                </a:solidFill>
              </a:rPr>
              <a:t>ostatní resorty</a:t>
            </a:r>
          </a:p>
        </p:txBody>
      </p:sp>
      <p:sp>
        <p:nvSpPr>
          <p:cNvPr id="704529" name="Oval 17"/>
          <p:cNvSpPr>
            <a:spLocks noChangeArrowheads="1"/>
          </p:cNvSpPr>
          <p:nvPr/>
        </p:nvSpPr>
        <p:spPr bwMode="auto">
          <a:xfrm>
            <a:off x="63119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0" name="Oval 18"/>
          <p:cNvSpPr>
            <a:spLocks noChangeArrowheads="1"/>
          </p:cNvSpPr>
          <p:nvPr/>
        </p:nvSpPr>
        <p:spPr bwMode="auto">
          <a:xfrm>
            <a:off x="660241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1" name="Oval 19"/>
          <p:cNvSpPr>
            <a:spLocks noChangeArrowheads="1"/>
          </p:cNvSpPr>
          <p:nvPr/>
        </p:nvSpPr>
        <p:spPr bwMode="auto">
          <a:xfrm>
            <a:off x="688816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2" name="Oval 20"/>
          <p:cNvSpPr>
            <a:spLocks noChangeArrowheads="1"/>
          </p:cNvSpPr>
          <p:nvPr/>
        </p:nvSpPr>
        <p:spPr bwMode="auto">
          <a:xfrm>
            <a:off x="71755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3" name="Oval 21"/>
          <p:cNvSpPr>
            <a:spLocks noChangeArrowheads="1"/>
          </p:cNvSpPr>
          <p:nvPr/>
        </p:nvSpPr>
        <p:spPr bwMode="auto">
          <a:xfrm>
            <a:off x="5735638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4" name="Oval 22"/>
          <p:cNvSpPr>
            <a:spLocks noChangeArrowheads="1"/>
          </p:cNvSpPr>
          <p:nvPr/>
        </p:nvSpPr>
        <p:spPr bwMode="auto">
          <a:xfrm>
            <a:off x="5735638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5" name="Oval 23"/>
          <p:cNvSpPr>
            <a:spLocks noChangeArrowheads="1"/>
          </p:cNvSpPr>
          <p:nvPr/>
        </p:nvSpPr>
        <p:spPr bwMode="auto">
          <a:xfrm>
            <a:off x="602456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6" name="Oval 24"/>
          <p:cNvSpPr>
            <a:spLocks noChangeArrowheads="1"/>
          </p:cNvSpPr>
          <p:nvPr/>
        </p:nvSpPr>
        <p:spPr bwMode="auto">
          <a:xfrm>
            <a:off x="602456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7" name="Oval 25"/>
          <p:cNvSpPr>
            <a:spLocks noChangeArrowheads="1"/>
          </p:cNvSpPr>
          <p:nvPr/>
        </p:nvSpPr>
        <p:spPr bwMode="auto">
          <a:xfrm>
            <a:off x="6311900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8" name="Oval 26"/>
          <p:cNvSpPr>
            <a:spLocks noChangeArrowheads="1"/>
          </p:cNvSpPr>
          <p:nvPr/>
        </p:nvSpPr>
        <p:spPr bwMode="auto">
          <a:xfrm>
            <a:off x="660241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39" name="Oval 27"/>
          <p:cNvSpPr>
            <a:spLocks noChangeArrowheads="1"/>
          </p:cNvSpPr>
          <p:nvPr/>
        </p:nvSpPr>
        <p:spPr bwMode="auto">
          <a:xfrm>
            <a:off x="688816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0" name="Oval 28"/>
          <p:cNvSpPr>
            <a:spLocks noChangeArrowheads="1"/>
          </p:cNvSpPr>
          <p:nvPr/>
        </p:nvSpPr>
        <p:spPr bwMode="auto">
          <a:xfrm>
            <a:off x="5735638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1" name="Oval 29"/>
          <p:cNvSpPr>
            <a:spLocks noChangeArrowheads="1"/>
          </p:cNvSpPr>
          <p:nvPr/>
        </p:nvSpPr>
        <p:spPr bwMode="auto">
          <a:xfrm>
            <a:off x="6024563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2" name="Oval 30"/>
          <p:cNvSpPr>
            <a:spLocks noChangeArrowheads="1"/>
          </p:cNvSpPr>
          <p:nvPr/>
        </p:nvSpPr>
        <p:spPr bwMode="auto">
          <a:xfrm>
            <a:off x="6311900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3" name="Oval 31"/>
          <p:cNvSpPr>
            <a:spLocks noChangeArrowheads="1"/>
          </p:cNvSpPr>
          <p:nvPr/>
        </p:nvSpPr>
        <p:spPr bwMode="auto">
          <a:xfrm>
            <a:off x="5448300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4" name="Oval 32"/>
          <p:cNvSpPr>
            <a:spLocks noChangeArrowheads="1"/>
          </p:cNvSpPr>
          <p:nvPr/>
        </p:nvSpPr>
        <p:spPr bwMode="auto">
          <a:xfrm>
            <a:off x="5448300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5" name="Oval 33"/>
          <p:cNvSpPr>
            <a:spLocks noChangeArrowheads="1"/>
          </p:cNvSpPr>
          <p:nvPr/>
        </p:nvSpPr>
        <p:spPr bwMode="auto">
          <a:xfrm>
            <a:off x="54483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546" name="Text Box 34"/>
          <p:cNvSpPr txBox="1">
            <a:spLocks noChangeArrowheads="1"/>
          </p:cNvSpPr>
          <p:nvPr/>
        </p:nvSpPr>
        <p:spPr bwMode="auto">
          <a:xfrm>
            <a:off x="7466013" y="5157789"/>
            <a:ext cx="33464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364688"/>
                </a:solidFill>
              </a:rPr>
              <a:t>všechny další organizace, instituce, orgány veřejné správy, občanské iniciativy, spolky, rodiny a jednotlivci</a:t>
            </a:r>
          </a:p>
        </p:txBody>
      </p:sp>
    </p:spTree>
    <p:extLst>
      <p:ext uri="{BB962C8B-B14F-4D97-AF65-F5344CB8AC3E}">
        <p14:creationId xmlns:p14="http://schemas.microsoft.com/office/powerpoint/2010/main" val="485693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4" grpId="0" animBg="1"/>
      <p:bldP spid="704516" grpId="0" animBg="1"/>
      <p:bldP spid="704517" grpId="0"/>
      <p:bldP spid="704518" grpId="0" animBg="1"/>
      <p:bldP spid="704519" grpId="0" animBg="1"/>
      <p:bldP spid="704520" grpId="0" animBg="1"/>
      <p:bldP spid="704521" grpId="0" animBg="1"/>
      <p:bldP spid="704522" grpId="0" animBg="1"/>
      <p:bldP spid="704523" grpId="0" animBg="1"/>
      <p:bldP spid="704524" grpId="0" animBg="1"/>
      <p:bldP spid="704525" grpId="0" animBg="1"/>
      <p:bldP spid="704526" grpId="0" animBg="1"/>
      <p:bldP spid="704527" grpId="0" animBg="1"/>
      <p:bldP spid="704528" grpId="0"/>
      <p:bldP spid="704529" grpId="0" animBg="1"/>
      <p:bldP spid="704530" grpId="0" animBg="1"/>
      <p:bldP spid="704531" grpId="0" animBg="1"/>
      <p:bldP spid="704532" grpId="0" animBg="1"/>
      <p:bldP spid="704533" grpId="0" animBg="1"/>
      <p:bldP spid="704534" grpId="0" animBg="1"/>
      <p:bldP spid="704535" grpId="0" animBg="1"/>
      <p:bldP spid="704536" grpId="0" animBg="1"/>
      <p:bldP spid="704537" grpId="0" animBg="1"/>
      <p:bldP spid="704538" grpId="0" animBg="1"/>
      <p:bldP spid="704539" grpId="0" animBg="1"/>
      <p:bldP spid="704540" grpId="0" animBg="1"/>
      <p:bldP spid="704541" grpId="0" animBg="1"/>
      <p:bldP spid="704542" grpId="0" animBg="1"/>
      <p:bldP spid="704543" grpId="0" animBg="1"/>
      <p:bldP spid="704544" grpId="0" animBg="1"/>
      <p:bldP spid="704545" grpId="0" animBg="1"/>
      <p:bldP spid="7045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767408" y="54868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b="1" dirty="0">
                <a:solidFill>
                  <a:srgbClr val="0000CC"/>
                </a:solidFill>
                <a:latin typeface="Arial Black" panose="020B0A04020102020204" pitchFamily="34" charset="0"/>
              </a:rPr>
              <a:t>FUNKCE ZDRAVOTNICTVÍ</a:t>
            </a: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911424" y="1916832"/>
            <a:ext cx="1051316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600" b="1" dirty="0">
                <a:solidFill>
                  <a:srgbClr val="0000CC"/>
                </a:solidFill>
              </a:rPr>
              <a:t>V širším smyslu: </a:t>
            </a:r>
            <a:r>
              <a:rPr lang="cs-CZ" sz="3600" b="1" dirty="0">
                <a:solidFill>
                  <a:srgbClr val="000000"/>
                </a:solidFill>
              </a:rPr>
              <a:t>vhodně usměrňovat a koordinovat systém péče o zdraví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cs-CZ" sz="36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3600" b="1" dirty="0">
                <a:solidFill>
                  <a:srgbClr val="0000CC"/>
                </a:solidFill>
              </a:rPr>
              <a:t>V užším smyslu: </a:t>
            </a:r>
            <a:r>
              <a:rPr lang="cs-CZ" sz="3600" b="1" dirty="0">
                <a:solidFill>
                  <a:srgbClr val="000000"/>
                </a:solidFill>
              </a:rPr>
              <a:t>poskytovat zdravotnické služby a řídit (ať už přímo nebo nepřímo) soustavu zdravotnictví  </a:t>
            </a:r>
          </a:p>
        </p:txBody>
      </p:sp>
    </p:spTree>
    <p:extLst>
      <p:ext uri="{BB962C8B-B14F-4D97-AF65-F5344CB8AC3E}">
        <p14:creationId xmlns:p14="http://schemas.microsoft.com/office/powerpoint/2010/main" val="867914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Oval 2"/>
          <p:cNvSpPr>
            <a:spLocks noChangeArrowheads="1"/>
          </p:cNvSpPr>
          <p:nvPr/>
        </p:nvSpPr>
        <p:spPr bwMode="auto">
          <a:xfrm>
            <a:off x="1776414" y="836614"/>
            <a:ext cx="8205787" cy="5545137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1" name="Oval 3"/>
          <p:cNvSpPr>
            <a:spLocks noChangeArrowheads="1"/>
          </p:cNvSpPr>
          <p:nvPr/>
        </p:nvSpPr>
        <p:spPr bwMode="auto">
          <a:xfrm>
            <a:off x="4008439" y="1844676"/>
            <a:ext cx="3673475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7319964" y="2924175"/>
            <a:ext cx="1944687" cy="12255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5951539" y="1844676"/>
            <a:ext cx="3673475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2135189" y="1844676"/>
            <a:ext cx="3673475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4872039" y="3141663"/>
            <a:ext cx="2232025" cy="79216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2208214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br>
              <a:rPr lang="cs-CZ" sz="4400" b="1">
                <a:solidFill>
                  <a:srgbClr val="000000"/>
                </a:solidFill>
              </a:rPr>
            </a:br>
            <a:br>
              <a:rPr lang="cs-CZ" sz="4400" b="1">
                <a:solidFill>
                  <a:srgbClr val="000000"/>
                </a:solidFill>
              </a:rPr>
            </a:br>
            <a:br>
              <a:rPr lang="cs-CZ" sz="4400" b="1">
                <a:solidFill>
                  <a:srgbClr val="000000"/>
                </a:solidFill>
              </a:rPr>
            </a:br>
            <a:br>
              <a:rPr lang="cs-CZ" sz="4400" b="1">
                <a:solidFill>
                  <a:srgbClr val="000000"/>
                </a:solidFill>
              </a:rPr>
            </a:br>
            <a:endParaRPr lang="cs-CZ" sz="4400" b="1">
              <a:solidFill>
                <a:srgbClr val="000000"/>
              </a:solidFill>
            </a:endParaRP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4945063" y="3357563"/>
            <a:ext cx="215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7535863" y="3141663"/>
            <a:ext cx="2089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>
                <a:solidFill>
                  <a:srgbClr val="333399"/>
                </a:solidFill>
              </a:rPr>
              <a:t>PÉČE O ZDRAVÍ</a:t>
            </a:r>
          </a:p>
        </p:txBody>
      </p:sp>
      <p:sp>
        <p:nvSpPr>
          <p:cNvPr id="293900" name="Oval 12"/>
          <p:cNvSpPr>
            <a:spLocks noChangeArrowheads="1"/>
          </p:cNvSpPr>
          <p:nvPr/>
        </p:nvSpPr>
        <p:spPr bwMode="auto">
          <a:xfrm>
            <a:off x="7104064" y="4076701"/>
            <a:ext cx="1296987" cy="1223963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2424113" y="188913"/>
            <a:ext cx="7346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4400" b="1">
                <a:solidFill>
                  <a:srgbClr val="333399"/>
                </a:solidFill>
              </a:rPr>
              <a:t>SOCIÁLNÍ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1933512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 animBg="1"/>
      <p:bldP spid="293891" grpId="0" animBg="1"/>
      <p:bldP spid="293892" grpId="0" animBg="1"/>
      <p:bldP spid="293893" grpId="0" animBg="1"/>
      <p:bldP spid="293894" grpId="0" animBg="1"/>
      <p:bldP spid="293895" grpId="0" animBg="1"/>
      <p:bldP spid="293897" grpId="0"/>
      <p:bldP spid="293898" grpId="0"/>
      <p:bldP spid="293899" grpId="0"/>
      <p:bldP spid="29390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620714"/>
            <a:ext cx="938148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1B06BA"/>
                </a:solidFill>
                <a:latin typeface="Arial Black" pitchFamily="34" charset="0"/>
              </a:rPr>
              <a:t>Ekonomie, zdraví a zdravotnictví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432" y="1628800"/>
            <a:ext cx="9721080" cy="48965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  <a:t>Ekonomie zdraví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Zdravotnictví je významný, ale ne jediný faktor, který ovlivňuje zdraví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Otázka přínosu investic do oblasti determinant zdraví</a:t>
            </a:r>
          </a:p>
          <a:p>
            <a:pPr fontAlgn="auto">
              <a:spcAft>
                <a:spcPts val="0"/>
              </a:spcAft>
              <a:defRPr/>
            </a:pPr>
            <a:endParaRPr lang="cs-CZ" b="1" dirty="0">
              <a:solidFill>
                <a:srgbClr val="1B06BA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1B06BA"/>
                </a:solidFill>
                <a:latin typeface="Arial" pitchFamily="34" charset="0"/>
                <a:cs typeface="Arial" pitchFamily="34" charset="0"/>
              </a:rPr>
              <a:t>Ekonomie zdravotnictví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Ekonomické faktory a procesy v rámci zdravotnického systému</a:t>
            </a:r>
          </a:p>
          <a:p>
            <a:pPr marL="914400" lvl="2" indent="0" fontAlgn="auto">
              <a:spcAft>
                <a:spcPts val="0"/>
              </a:spcAft>
              <a:buNone/>
              <a:defRPr/>
            </a:pPr>
            <a:endParaRPr lang="cs-CZ" dirty="0"/>
          </a:p>
          <a:p>
            <a:pPr marL="571500" indent="-457200" fontAlgn="auto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63042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1B06BA"/>
                </a:solidFill>
                <a:latin typeface="Arial Black" pitchFamily="34" charset="0"/>
              </a:rPr>
              <a:t>Ekonomika a zdraví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spcBef>
                <a:spcPts val="0"/>
              </a:spcBef>
            </a:pPr>
            <a:r>
              <a:rPr lang="cs-CZ" sz="3600" dirty="0"/>
              <a:t>Zdravější populace znamená:</a:t>
            </a:r>
          </a:p>
          <a:p>
            <a:pPr marL="971550" lvl="1" indent="-457200">
              <a:spcBef>
                <a:spcPts val="0"/>
              </a:spcBef>
            </a:pPr>
            <a:r>
              <a:rPr lang="cs-CZ" sz="3600" dirty="0"/>
              <a:t>nižší náklady na léčbu</a:t>
            </a:r>
          </a:p>
          <a:p>
            <a:pPr marL="971550" lvl="1" indent="-457200">
              <a:spcBef>
                <a:spcPts val="0"/>
              </a:spcBef>
            </a:pPr>
            <a:r>
              <a:rPr lang="cs-CZ" sz="3600" dirty="0"/>
              <a:t>nižší náklady na nemocenskou/invalidní důchody</a:t>
            </a:r>
          </a:p>
          <a:p>
            <a:pPr marL="971550" lvl="1" indent="-457200">
              <a:spcBef>
                <a:spcPts val="0"/>
              </a:spcBef>
            </a:pPr>
            <a:r>
              <a:rPr lang="cs-CZ" sz="3600" dirty="0"/>
              <a:t>více lidí je ekonomicky produktivních</a:t>
            </a:r>
          </a:p>
          <a:p>
            <a:pPr marL="971550" lvl="1" indent="-457200">
              <a:spcBef>
                <a:spcPts val="0"/>
              </a:spcBef>
            </a:pPr>
            <a:r>
              <a:rPr lang="cs-CZ" sz="3600" dirty="0"/>
              <a:t>podmínka socioekonomického rozvoje společnosti</a:t>
            </a:r>
          </a:p>
          <a:p>
            <a:pPr marL="971550" lvl="1" indent="-457200"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033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846640" cy="1470025"/>
          </a:xfrm>
        </p:spPr>
        <p:txBody>
          <a:bodyPr/>
          <a:lstStyle/>
          <a:p>
            <a:pPr>
              <a:defRPr/>
            </a:pPr>
            <a:r>
              <a:rPr lang="cs-CZ" b="1" cap="all" dirty="0">
                <a:solidFill>
                  <a:srgbClr val="0000CC"/>
                </a:solidFill>
                <a:ea typeface="Arial Unicode MS" pitchFamily="34" charset="-128"/>
                <a:cs typeface="Rod" pitchFamily="49" charset="-79"/>
              </a:rPr>
              <a:t>HODNOCENÍ ZDRAVOTNÍ SITUACE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285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10369152" cy="1143000"/>
          </a:xfrm>
        </p:spPr>
        <p:txBody>
          <a:bodyPr/>
          <a:lstStyle/>
          <a:p>
            <a:pPr algn="l"/>
            <a:r>
              <a:rPr lang="cs-CZ" sz="4000" dirty="0">
                <a:solidFill>
                  <a:srgbClr val="0000CC"/>
                </a:solidFill>
                <a:latin typeface="Arial Black" pitchFamily="34" charset="0"/>
              </a:rPr>
              <a:t>HODNOCENÍ ZDRAVOTNÍ SITUACE</a:t>
            </a:r>
          </a:p>
        </p:txBody>
      </p:sp>
      <p:sp>
        <p:nvSpPr>
          <p:cNvPr id="550914" name="Rectangle 2"/>
          <p:cNvSpPr>
            <a:spLocks noGrp="1" noChangeArrowheads="1"/>
          </p:cNvSpPr>
          <p:nvPr>
            <p:ph idx="1"/>
          </p:nvPr>
        </p:nvSpPr>
        <p:spPr>
          <a:xfrm>
            <a:off x="1055440" y="1988840"/>
            <a:ext cx="10369152" cy="4525963"/>
          </a:xfrm>
        </p:spPr>
        <p:txBody>
          <a:bodyPr/>
          <a:lstStyle/>
          <a:p>
            <a:pPr marL="0" indent="0" defTabSz="1166813">
              <a:lnSpc>
                <a:spcPct val="90000"/>
              </a:lnSpc>
              <a:buNone/>
              <a:tabLst>
                <a:tab pos="993775" algn="l"/>
                <a:tab pos="1435100" algn="l"/>
              </a:tabLst>
            </a:pPr>
            <a:endParaRPr lang="cs-CZ" sz="1400" b="1" dirty="0">
              <a:solidFill>
                <a:schemeClr val="accent2"/>
              </a:solidFill>
            </a:endParaRPr>
          </a:p>
          <a:p>
            <a:pPr marL="0" indent="0" defTabSz="1166813">
              <a:lnSpc>
                <a:spcPct val="90000"/>
              </a:lnSpc>
              <a:buNone/>
              <a:tabLst>
                <a:tab pos="993775" algn="l"/>
                <a:tab pos="1435100" algn="l"/>
              </a:tabLst>
            </a:pPr>
            <a:r>
              <a:rPr lang="cs-CZ" b="1" dirty="0"/>
              <a:t>O závažných zdravotních problémech vypovídají:</a:t>
            </a:r>
          </a:p>
          <a:p>
            <a:pPr marL="0" indent="0" defTabSz="1166813">
              <a:lnSpc>
                <a:spcPct val="90000"/>
              </a:lnSpc>
              <a:buNone/>
              <a:tabLst>
                <a:tab pos="993775" algn="l"/>
                <a:tab pos="1435100" algn="l"/>
              </a:tabLst>
            </a:pPr>
            <a:endParaRPr lang="cs-CZ" b="1" dirty="0"/>
          </a:p>
          <a:p>
            <a:pPr marL="514350" indent="-514350" defTabSz="1166813">
              <a:lnSpc>
                <a:spcPct val="90000"/>
              </a:lnSpc>
              <a:buFont typeface="+mj-lt"/>
              <a:buAutoNum type="arabicPeriod"/>
              <a:tabLst>
                <a:tab pos="993775" algn="l"/>
                <a:tab pos="1435100" algn="l"/>
              </a:tabLst>
            </a:pPr>
            <a:r>
              <a:rPr lang="cs-CZ" b="1" dirty="0">
                <a:solidFill>
                  <a:srgbClr val="0000CC"/>
                </a:solidFill>
              </a:rPr>
              <a:t>ukazatele zdravotního stavu obyvatelstva</a:t>
            </a:r>
          </a:p>
          <a:p>
            <a:pPr marL="514350" indent="-514350" defTabSz="1166813">
              <a:lnSpc>
                <a:spcPct val="90000"/>
              </a:lnSpc>
              <a:buFont typeface="+mj-lt"/>
              <a:buAutoNum type="arabicPeriod"/>
              <a:tabLst>
                <a:tab pos="993775" algn="l"/>
                <a:tab pos="1435100" algn="l"/>
              </a:tabLst>
            </a:pPr>
            <a:r>
              <a:rPr lang="cs-CZ" b="1" dirty="0">
                <a:solidFill>
                  <a:srgbClr val="0000CC"/>
                </a:solidFill>
              </a:rPr>
              <a:t>charakteristiky životního způsobu</a:t>
            </a:r>
          </a:p>
          <a:p>
            <a:pPr marL="514350" indent="-514350" defTabSz="1166813">
              <a:lnSpc>
                <a:spcPct val="90000"/>
              </a:lnSpc>
              <a:buFont typeface="+mj-lt"/>
              <a:buAutoNum type="arabicPeriod"/>
              <a:tabLst>
                <a:tab pos="993775" algn="l"/>
                <a:tab pos="1435100" algn="l"/>
              </a:tabLst>
            </a:pPr>
            <a:r>
              <a:rPr lang="cs-CZ" b="1" dirty="0">
                <a:solidFill>
                  <a:srgbClr val="0000CC"/>
                </a:solidFill>
              </a:rPr>
              <a:t>charakteristiky životního prostředí</a:t>
            </a:r>
          </a:p>
          <a:p>
            <a:pPr marL="514350" indent="-514350" defTabSz="1166813">
              <a:lnSpc>
                <a:spcPct val="90000"/>
              </a:lnSpc>
              <a:buFont typeface="+mj-lt"/>
              <a:buAutoNum type="arabicPeriod"/>
              <a:tabLst>
                <a:tab pos="993775" algn="l"/>
                <a:tab pos="1435100" algn="l"/>
              </a:tabLst>
            </a:pPr>
            <a:r>
              <a:rPr lang="cs-CZ" b="1" dirty="0">
                <a:solidFill>
                  <a:srgbClr val="0000CC"/>
                </a:solidFill>
              </a:rPr>
              <a:t>stav, činnost a výsledky zdravotnictví.</a:t>
            </a:r>
          </a:p>
        </p:txBody>
      </p:sp>
    </p:spTree>
    <p:extLst>
      <p:ext uri="{BB962C8B-B14F-4D97-AF65-F5344CB8AC3E}">
        <p14:creationId xmlns:p14="http://schemas.microsoft.com/office/powerpoint/2010/main" val="3106909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937" y="548680"/>
            <a:ext cx="10972800" cy="1143000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0000CC"/>
                </a:solidFill>
                <a:latin typeface="Arial Black" pitchFamily="34" charset="0"/>
              </a:rPr>
              <a:t>Zdravotní situace v ČR</a:t>
            </a:r>
          </a:p>
        </p:txBody>
      </p:sp>
      <p:sp>
        <p:nvSpPr>
          <p:cNvPr id="5509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1166813">
              <a:lnSpc>
                <a:spcPct val="90000"/>
              </a:lnSpc>
              <a:buNone/>
              <a:tabLst>
                <a:tab pos="993775" algn="l"/>
                <a:tab pos="1435100" algn="l"/>
              </a:tabLst>
            </a:pPr>
            <a:endParaRPr lang="cs-CZ" sz="2600" b="1" dirty="0"/>
          </a:p>
          <a:p>
            <a:pPr marL="0" indent="0" defTabSz="1166813">
              <a:lnSpc>
                <a:spcPct val="90000"/>
              </a:lnSpc>
              <a:buNone/>
              <a:tabLst>
                <a:tab pos="993775" algn="l"/>
                <a:tab pos="1435100" algn="l"/>
              </a:tabLst>
            </a:pPr>
            <a:r>
              <a:rPr lang="cs-CZ" b="1" dirty="0"/>
              <a:t>Zdravotní situace v České republice se v některých aspektech zlepšuje. </a:t>
            </a:r>
          </a:p>
          <a:p>
            <a:pPr marL="0" indent="0" defTabSz="1166813">
              <a:lnSpc>
                <a:spcPct val="90000"/>
              </a:lnSpc>
              <a:buNone/>
              <a:tabLst>
                <a:tab pos="993775" algn="l"/>
                <a:tab pos="1435100" algn="l"/>
              </a:tabLst>
            </a:pPr>
            <a:endParaRPr lang="cs-CZ" b="1" dirty="0"/>
          </a:p>
          <a:p>
            <a:pPr marL="0" indent="0" defTabSz="1166813">
              <a:lnSpc>
                <a:spcPct val="90000"/>
              </a:lnSpc>
              <a:buNone/>
              <a:tabLst>
                <a:tab pos="993775" algn="l"/>
                <a:tab pos="1435100" algn="l"/>
              </a:tabLst>
            </a:pPr>
            <a:endParaRPr lang="cs-CZ" b="1" dirty="0"/>
          </a:p>
          <a:p>
            <a:pPr marL="0" indent="0" defTabSz="1166813">
              <a:lnSpc>
                <a:spcPct val="90000"/>
              </a:lnSpc>
              <a:buNone/>
              <a:tabLst>
                <a:tab pos="993775" algn="l"/>
                <a:tab pos="1435100" algn="l"/>
              </a:tabLst>
            </a:pPr>
            <a:r>
              <a:rPr lang="cs-CZ" b="1" dirty="0"/>
              <a:t>Vývoj, úroveň ani rozložení zdraví lidí však neodpovídá ani potřebám ani skutečným možnostem.</a:t>
            </a:r>
          </a:p>
          <a:p>
            <a:pPr marL="0" indent="0" defTabSz="1166813">
              <a:lnSpc>
                <a:spcPct val="90000"/>
              </a:lnSpc>
              <a:buNone/>
              <a:tabLst>
                <a:tab pos="993775" algn="l"/>
                <a:tab pos="1435100" algn="l"/>
              </a:tabLst>
            </a:pPr>
            <a:endParaRPr lang="cs-CZ" b="1" dirty="0">
              <a:solidFill>
                <a:schemeClr val="accent2"/>
              </a:solidFill>
            </a:endParaRPr>
          </a:p>
          <a:p>
            <a:pPr marL="0" indent="0" defTabSz="1166813">
              <a:lnSpc>
                <a:spcPct val="90000"/>
              </a:lnSpc>
              <a:buNone/>
              <a:tabLst>
                <a:tab pos="993775" algn="l"/>
                <a:tab pos="1435100" algn="l"/>
              </a:tabLst>
            </a:pPr>
            <a:endParaRPr lang="cs-CZ" sz="2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96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55440" y="908720"/>
            <a:ext cx="9114058" cy="5496822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cs-CZ" sz="4000" b="1" dirty="0">
                <a:solidFill>
                  <a:srgbClr val="333399"/>
                </a:solidFill>
              </a:rPr>
              <a:t>ZDRAVOTNÍ STAV POPULACE</a:t>
            </a:r>
          </a:p>
          <a:p>
            <a:pPr marL="0" indent="0">
              <a:buNone/>
            </a:pPr>
            <a:endParaRPr lang="cs-CZ" sz="4000" b="1" dirty="0">
              <a:solidFill>
                <a:srgbClr val="333399"/>
              </a:solidFill>
            </a:endParaRPr>
          </a:p>
          <a:p>
            <a:pPr marL="400050" lvl="1" indent="0">
              <a:buNone/>
            </a:pPr>
            <a:r>
              <a:rPr lang="cs-CZ" sz="3600" b="1" dirty="0">
                <a:solidFill>
                  <a:srgbClr val="333399"/>
                </a:solidFill>
              </a:rPr>
              <a:t>Negativní míry zdraví</a:t>
            </a:r>
          </a:p>
          <a:p>
            <a:pPr lvl="1"/>
            <a:r>
              <a:rPr lang="cs-CZ" sz="3600" b="1" dirty="0">
                <a:solidFill>
                  <a:srgbClr val="333399"/>
                </a:solidFill>
              </a:rPr>
              <a:t>Nemocnost</a:t>
            </a:r>
          </a:p>
          <a:p>
            <a:pPr lvl="1"/>
            <a:r>
              <a:rPr lang="cs-CZ" sz="3600" b="1" dirty="0">
                <a:solidFill>
                  <a:srgbClr val="333399"/>
                </a:solidFill>
              </a:rPr>
              <a:t>Úmrtnost</a:t>
            </a: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</a:pPr>
            <a:endParaRPr lang="cs-CZ" sz="2400" dirty="0">
              <a:solidFill>
                <a:srgbClr val="333399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49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sah 2"/>
          <p:cNvSpPr>
            <a:spLocks noGrp="1"/>
          </p:cNvSpPr>
          <p:nvPr>
            <p:ph idx="4294967295"/>
          </p:nvPr>
        </p:nvSpPr>
        <p:spPr>
          <a:xfrm>
            <a:off x="2238375" y="357189"/>
            <a:ext cx="7931150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>
                <a:solidFill>
                  <a:srgbClr val="333597"/>
                </a:solidFill>
              </a:rPr>
              <a:t>STŘEDNÍ DÉLKA ŽIVOTA</a:t>
            </a:r>
          </a:p>
          <a:p>
            <a:pPr marL="0" indent="0">
              <a:buNone/>
            </a:pPr>
            <a:endParaRPr lang="cs-CZ" altLang="cs-CZ" sz="2800" b="1">
              <a:solidFill>
                <a:srgbClr val="1B06BA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465" y="1093290"/>
            <a:ext cx="7686336" cy="5489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516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660" y="61434"/>
            <a:ext cx="4453507" cy="6652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3468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 Black" panose="020B0A04020102020204" pitchFamily="34" charset="0"/>
              </a:rPr>
              <a:t>STŘEDNÍ DÉLKA ŽIVOTA</a:t>
            </a:r>
            <a:endParaRPr lang="cs-CZ" dirty="0">
              <a:solidFill>
                <a:srgbClr val="33339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5440" y="1772816"/>
            <a:ext cx="9374832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dirty="0">
                <a:solidFill>
                  <a:srgbClr val="333399"/>
                </a:solidFill>
              </a:rPr>
              <a:t>V posledních 20 letech má SDŽ rostoucí trend.</a:t>
            </a:r>
          </a:p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b="1" dirty="0">
                <a:solidFill>
                  <a:srgbClr val="333399"/>
                </a:solidFill>
              </a:rPr>
              <a:t>V r. 2018 </a:t>
            </a:r>
            <a:r>
              <a:rPr lang="cs-CZ" dirty="0">
                <a:solidFill>
                  <a:srgbClr val="333399"/>
                </a:solidFill>
              </a:rPr>
              <a:t>byla SDŽ při narození pro muže 76,1 let a pro ženy 81,9 let.</a:t>
            </a:r>
          </a:p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dirty="0">
                <a:solidFill>
                  <a:srgbClr val="333399"/>
                </a:solidFill>
              </a:rPr>
              <a:t>SDŽ se zvyšuje zejm. v souvislosti s poklesem úmrtnosti na nemoci oběhové soustavy.</a:t>
            </a:r>
          </a:p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dirty="0">
                <a:solidFill>
                  <a:srgbClr val="333399"/>
                </a:solidFill>
              </a:rPr>
              <a:t>ČR má dobrou pozici z hlediska SDŽ mezi zeměmi S a V Evropy, za západní Evropou však zaostává.</a:t>
            </a: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8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8782" y="466224"/>
            <a:ext cx="10976483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333399"/>
                </a:solidFill>
              </a:rPr>
              <a:t>ZDRAVOTNÍ STAV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>
                <a:solidFill>
                  <a:srgbClr val="333399"/>
                </a:solidFill>
              </a:rPr>
              <a:t>V ČR je vysoký výskyt chorob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333399"/>
                </a:solidFill>
              </a:rPr>
              <a:t>kardiovaskulárních,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333399"/>
                </a:solidFill>
              </a:rPr>
              <a:t>nádorových onemocnění,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333399"/>
                </a:solidFill>
              </a:rPr>
              <a:t>úrazů,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333399"/>
                </a:solidFill>
              </a:rPr>
              <a:t>psychických nemocí.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333399"/>
                </a:solidFill>
              </a:rPr>
              <a:t>I když je možno doložit některá dílčí zlepšení, </a:t>
            </a:r>
            <a:r>
              <a:rPr lang="cs-CZ" sz="2800" b="1" dirty="0">
                <a:solidFill>
                  <a:srgbClr val="333399"/>
                </a:solidFill>
              </a:rPr>
              <a:t>zaostávání úrovně zdraví lidí v ČR ve srovnání s vyspělými zeměmi přetrvává</a:t>
            </a:r>
            <a:r>
              <a:rPr lang="cs-CZ" sz="2800" dirty="0">
                <a:solidFill>
                  <a:srgbClr val="333399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333399"/>
                </a:solidFill>
              </a:rPr>
              <a:t>Jedním z východisek zlepšení situace by měla být úvaha o </a:t>
            </a:r>
            <a:r>
              <a:rPr lang="cs-CZ" sz="2800" b="1" dirty="0">
                <a:solidFill>
                  <a:srgbClr val="333399"/>
                </a:solidFill>
              </a:rPr>
              <a:t>determinantách zdraví </a:t>
            </a:r>
            <a:r>
              <a:rPr lang="cs-CZ" sz="2800" dirty="0">
                <a:solidFill>
                  <a:srgbClr val="333399"/>
                </a:solidFill>
              </a:rPr>
              <a:t>lidí, prioritách i o možných regulačních mechanismech.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4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2735" y="600447"/>
            <a:ext cx="10721853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1B06BA"/>
                </a:solidFill>
              </a:rPr>
              <a:t>  </a:t>
            </a:r>
            <a:r>
              <a:rPr lang="cs-CZ" sz="4000" b="1" dirty="0">
                <a:solidFill>
                  <a:schemeClr val="accent2"/>
                </a:solidFill>
              </a:rPr>
              <a:t>2. ŽIVOTNÍ </a:t>
            </a:r>
            <a:r>
              <a:rPr lang="cs-CZ" sz="4000" b="1" dirty="0">
                <a:solidFill>
                  <a:srgbClr val="333399"/>
                </a:solidFill>
              </a:rPr>
              <a:t>STYL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 indent="0">
              <a:lnSpc>
                <a:spcPct val="90000"/>
              </a:lnSpc>
              <a:buNone/>
            </a:pPr>
            <a:r>
              <a:rPr lang="cs-CZ" sz="2800" dirty="0">
                <a:solidFill>
                  <a:srgbClr val="333399"/>
                </a:solidFill>
              </a:rPr>
              <a:t>K závažným rizikovým faktorům, jejichž vliv roste, patří zejména: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b="1" dirty="0">
                <a:solidFill>
                  <a:srgbClr val="333399"/>
                </a:solidFill>
              </a:rPr>
              <a:t>kuřáctví,</a:t>
            </a:r>
            <a:r>
              <a:rPr lang="cs-CZ" sz="2800" dirty="0">
                <a:solidFill>
                  <a:srgbClr val="333399"/>
                </a:solidFill>
              </a:rPr>
              <a:t>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energeticky nadměrná a nevhodně složená </a:t>
            </a:r>
            <a:r>
              <a:rPr lang="cs-CZ" sz="2800" b="1" dirty="0">
                <a:solidFill>
                  <a:srgbClr val="333399"/>
                </a:solidFill>
              </a:rPr>
              <a:t>strava,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nízká </a:t>
            </a:r>
            <a:r>
              <a:rPr lang="cs-CZ" sz="2800" b="1" dirty="0">
                <a:solidFill>
                  <a:srgbClr val="333399"/>
                </a:solidFill>
              </a:rPr>
              <a:t>pohybová aktivita</a:t>
            </a:r>
            <a:r>
              <a:rPr lang="cs-CZ" sz="2800" dirty="0">
                <a:solidFill>
                  <a:srgbClr val="333399"/>
                </a:solidFill>
              </a:rPr>
              <a:t>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vysoká úroveň psychických tenzí a stresů,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zneužívání </a:t>
            </a:r>
            <a:r>
              <a:rPr lang="cs-CZ" sz="2800" b="1" dirty="0">
                <a:solidFill>
                  <a:srgbClr val="333399"/>
                </a:solidFill>
              </a:rPr>
              <a:t>alkoholu</a:t>
            </a:r>
            <a:r>
              <a:rPr lang="cs-CZ" sz="2800" dirty="0">
                <a:solidFill>
                  <a:srgbClr val="333399"/>
                </a:solidFill>
              </a:rPr>
              <a:t>, léků a drog,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nevhodné </a:t>
            </a:r>
            <a:r>
              <a:rPr lang="cs-CZ" sz="2800" b="1" dirty="0">
                <a:solidFill>
                  <a:srgbClr val="333399"/>
                </a:solidFill>
              </a:rPr>
              <a:t>sexuální chování </a:t>
            </a:r>
            <a:r>
              <a:rPr lang="cs-CZ" sz="2800" dirty="0">
                <a:solidFill>
                  <a:srgbClr val="333399"/>
                </a:solidFill>
              </a:rPr>
              <a:t>apod.</a:t>
            </a:r>
          </a:p>
          <a:p>
            <a:pPr indent="0">
              <a:lnSpc>
                <a:spcPct val="90000"/>
              </a:lnSpc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2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1471" y="260648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597"/>
                </a:solidFill>
              </a:rPr>
              <a:t>KOUŘENÍ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79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032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44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98850" y="1556792"/>
            <a:ext cx="9621034" cy="517814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333399"/>
                </a:solidFill>
              </a:rPr>
              <a:t>V ČR kouří 30 % populace a převažují muži a lidé se základním vzděláním.</a:t>
            </a:r>
          </a:p>
          <a:p>
            <a:r>
              <a:rPr lang="cs-CZ" dirty="0">
                <a:solidFill>
                  <a:srgbClr val="333399"/>
                </a:solidFill>
              </a:rPr>
              <a:t>Největší podíl kuřáků je ve věk. </a:t>
            </a:r>
            <a:r>
              <a:rPr lang="cs-CZ" dirty="0" err="1">
                <a:solidFill>
                  <a:srgbClr val="333399"/>
                </a:solidFill>
              </a:rPr>
              <a:t>sk</a:t>
            </a:r>
            <a:r>
              <a:rPr lang="cs-CZ" dirty="0">
                <a:solidFill>
                  <a:srgbClr val="333399"/>
                </a:solidFill>
              </a:rPr>
              <a:t>. 15-24 let (téměř 45 %).</a:t>
            </a:r>
          </a:p>
          <a:p>
            <a:r>
              <a:rPr lang="cs-CZ" dirty="0">
                <a:solidFill>
                  <a:srgbClr val="333399"/>
                </a:solidFill>
              </a:rPr>
              <a:t>V ČR je velkým problémem velký podíl  dětských kuřáků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mezi nimi převažují dívky</a:t>
            </a:r>
          </a:p>
          <a:p>
            <a:r>
              <a:rPr lang="cs-CZ" dirty="0">
                <a:solidFill>
                  <a:srgbClr val="333399"/>
                </a:solidFill>
              </a:rPr>
              <a:t>Protikuřácká opatření – legislativa, prevence, pomoc při odvykání, zákazy kouření.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3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908720"/>
            <a:ext cx="10369152" cy="70609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1B06BA"/>
                </a:solidFill>
                <a:latin typeface="Arial Black" pitchFamily="34" charset="0"/>
              </a:rPr>
              <a:t>Ekonomická teorie, zdraví a zdravotnictví</a:t>
            </a:r>
            <a:br>
              <a:rPr lang="cs-CZ" b="1" dirty="0">
                <a:solidFill>
                  <a:srgbClr val="1B06BA"/>
                </a:solidFill>
                <a:latin typeface="Arial Black" pitchFamily="34" charset="0"/>
              </a:rPr>
            </a:b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5440" y="1844825"/>
            <a:ext cx="10369152" cy="4281339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ekonomie - medicína</a:t>
            </a:r>
          </a:p>
          <a:p>
            <a:pPr marL="857250" lvl="2" indent="0">
              <a:buNone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finance - zdravotnictví</a:t>
            </a:r>
          </a:p>
          <a:p>
            <a:pPr marL="1371600" lvl="3" indent="0">
              <a:buNone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>peníze - zdravotní péče</a:t>
            </a:r>
          </a:p>
          <a:p>
            <a:pPr marL="1371600" lvl="3" indent="0">
              <a:buNone/>
            </a:pPr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potenciální konflikt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omezené zdroje x všeobecně uznávané lidské hodnoty</a:t>
            </a:r>
          </a:p>
          <a:p>
            <a:pPr lvl="1"/>
            <a:r>
              <a:rPr lang="cs-CZ" dirty="0">
                <a:latin typeface="Arial" pitchFamily="34" charset="0"/>
                <a:cs typeface="Arial" pitchFamily="34" charset="0"/>
              </a:rPr>
              <a:t>obtížnost hodnocení dopadů různých variant alokace zdrojů</a:t>
            </a:r>
          </a:p>
          <a:p>
            <a:pPr marL="400050" lvl="1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63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04426" y="282831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DŮSLEDKY KOUŘENÍ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79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032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44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14928" y="1589498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333399"/>
                </a:solidFill>
              </a:rPr>
              <a:t>V ČR umírá v důsledku kouření každý rok přibližně 18.000 – 20.000 lidí.</a:t>
            </a:r>
          </a:p>
          <a:p>
            <a:pPr marL="0" indent="0">
              <a:buNone/>
            </a:pPr>
            <a:endParaRPr lang="cs-CZ" dirty="0">
              <a:solidFill>
                <a:srgbClr val="333399"/>
              </a:solidFill>
            </a:endParaRPr>
          </a:p>
          <a:p>
            <a:r>
              <a:rPr lang="cs-CZ" b="1" dirty="0">
                <a:solidFill>
                  <a:srgbClr val="333399"/>
                </a:solidFill>
              </a:rPr>
              <a:t>Pravidelní kuřáci mají: 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3x vyšší riziko vzniku rakoviny 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1,6x vyšší riziko úmrtí na NOS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14x vyšší riziko CHOPN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Pasivní kouření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538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>
          <a:xfrm>
            <a:off x="-1735123" y="195671"/>
            <a:ext cx="8229600" cy="1143000"/>
          </a:xfrm>
        </p:spPr>
        <p:txBody>
          <a:bodyPr/>
          <a:lstStyle/>
          <a:p>
            <a:r>
              <a:rPr lang="cs-CZ" altLang="cs-CZ" b="1" dirty="0">
                <a:solidFill>
                  <a:srgbClr val="333597"/>
                </a:solidFill>
              </a:rPr>
              <a:t>ALKOHOL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>
          <a:xfrm>
            <a:off x="773184" y="1422560"/>
            <a:ext cx="10132503" cy="5149850"/>
          </a:xfrm>
        </p:spPr>
        <p:txBody>
          <a:bodyPr/>
          <a:lstStyle/>
          <a:p>
            <a:r>
              <a:rPr lang="cs-CZ" altLang="cs-CZ" sz="3000" dirty="0">
                <a:solidFill>
                  <a:srgbClr val="333399"/>
                </a:solidFill>
              </a:rPr>
              <a:t>V ČR se v r. 2013 spotřebovalo 12,5 l čistého alkoholu na osobu 15+. </a:t>
            </a:r>
          </a:p>
          <a:p>
            <a:r>
              <a:rPr lang="cs-CZ" altLang="cs-CZ" sz="3000" dirty="0">
                <a:solidFill>
                  <a:srgbClr val="333399"/>
                </a:solidFill>
              </a:rPr>
              <a:t>Je to nejvíce v Evropě (průměr EU je 10l)</a:t>
            </a:r>
          </a:p>
          <a:p>
            <a:r>
              <a:rPr lang="cs-CZ" altLang="cs-CZ" sz="3000" dirty="0">
                <a:solidFill>
                  <a:srgbClr val="333399"/>
                </a:solidFill>
              </a:rPr>
              <a:t>Rizikoví konzumenti – 26 % mužů a 13 % žen</a:t>
            </a:r>
          </a:p>
          <a:p>
            <a:r>
              <a:rPr lang="cs-CZ" altLang="cs-CZ" sz="3000" dirty="0">
                <a:solidFill>
                  <a:srgbClr val="333399"/>
                </a:solidFill>
              </a:rPr>
              <a:t>Škodlivé pití -12,5 % mužů a 2,7 % žen</a:t>
            </a:r>
          </a:p>
          <a:p>
            <a:r>
              <a:rPr lang="cs-CZ" altLang="cs-CZ" sz="3000" dirty="0">
                <a:solidFill>
                  <a:srgbClr val="333399"/>
                </a:solidFill>
              </a:rPr>
              <a:t>Mezi českými dospívajícími je vyšší výskyt pití nadměrných dávek alkoholu než u jejich evropských vrstevníků</a:t>
            </a:r>
          </a:p>
          <a:p>
            <a:r>
              <a:rPr lang="cs-CZ" altLang="cs-CZ" sz="3000" dirty="0">
                <a:solidFill>
                  <a:srgbClr val="333399"/>
                </a:solidFill>
              </a:rPr>
              <a:t>Celospolečenské náklady konzumace alkoholu: 59 mld.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277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B95826A-77C5-4CE3-A54A-A1EA2A6B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953" y="0"/>
            <a:ext cx="931209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417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9F8E95B-0671-46DB-9539-D12AD22E6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51" y="0"/>
            <a:ext cx="949069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5281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69605" y="868895"/>
            <a:ext cx="9766299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333399"/>
                </a:solidFill>
              </a:rPr>
              <a:t>3. ŽIVOTNÍ PROSTŘEDÍ</a:t>
            </a:r>
          </a:p>
          <a:p>
            <a:pPr marL="0" indent="0">
              <a:spcBef>
                <a:spcPct val="0"/>
              </a:spcBef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</a:pPr>
            <a:r>
              <a:rPr lang="cs-CZ" sz="2800" dirty="0">
                <a:solidFill>
                  <a:srgbClr val="333399"/>
                </a:solidFill>
              </a:rPr>
              <a:t>Dílčí zlepšení</a:t>
            </a:r>
          </a:p>
          <a:p>
            <a:pPr marL="0" indent="0">
              <a:spcBef>
                <a:spcPct val="0"/>
              </a:spcBef>
              <a:buNone/>
            </a:pPr>
            <a:endParaRPr lang="cs-CZ" sz="2800" dirty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</a:pPr>
            <a:r>
              <a:rPr lang="cs-CZ" sz="2800" dirty="0">
                <a:solidFill>
                  <a:srgbClr val="333399"/>
                </a:solidFill>
              </a:rPr>
              <a:t>Stav dosud není příznivý, např. pokud jde o znečišťování ovzduší, vody, půdy, potravin, chemizaci zemědělství a škodlivé fyzikální faktory, hluk, záření apod.</a:t>
            </a:r>
          </a:p>
          <a:p>
            <a:pPr>
              <a:spcBef>
                <a:spcPct val="0"/>
              </a:spcBef>
            </a:pPr>
            <a:endParaRPr lang="cs-CZ" sz="2800" dirty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</a:pPr>
            <a:r>
              <a:rPr lang="cs-CZ" sz="2800" dirty="0">
                <a:solidFill>
                  <a:srgbClr val="333399"/>
                </a:solidFill>
              </a:rPr>
              <a:t>Nová rizika (klimatické změny, voda)</a:t>
            </a:r>
          </a:p>
          <a:p>
            <a:pPr indent="0">
              <a:lnSpc>
                <a:spcPct val="90000"/>
              </a:lnSpc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059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67408" y="651438"/>
            <a:ext cx="10557730" cy="6048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chemeClr val="accent2"/>
                </a:solidFill>
              </a:rPr>
              <a:t>4.</a:t>
            </a:r>
            <a:r>
              <a:rPr lang="cs-CZ" sz="4000" b="1" dirty="0">
                <a:solidFill>
                  <a:srgbClr val="00B0F0"/>
                </a:solidFill>
              </a:rPr>
              <a:t> </a:t>
            </a:r>
            <a:r>
              <a:rPr lang="cs-CZ" sz="4000" b="1" dirty="0">
                <a:solidFill>
                  <a:srgbClr val="333399"/>
                </a:solidFill>
              </a:rPr>
              <a:t>SYSTÉM PÉČE O ZDRAVÍ A ZDRAVOTNICTVÍ</a:t>
            </a:r>
            <a:endParaRPr lang="cs-CZ" sz="28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333399"/>
                </a:solidFill>
              </a:rPr>
              <a:t>Péče o zdraví je dosud pojímána </a:t>
            </a:r>
          </a:p>
          <a:p>
            <a:r>
              <a:rPr lang="cs-CZ" sz="2800" b="1" dirty="0">
                <a:solidFill>
                  <a:srgbClr val="333399"/>
                </a:solidFill>
              </a:rPr>
              <a:t>resortně</a:t>
            </a:r>
            <a:r>
              <a:rPr lang="cs-CZ" sz="2800" dirty="0">
                <a:solidFill>
                  <a:srgbClr val="333399"/>
                </a:solidFill>
              </a:rPr>
              <a:t>,</a:t>
            </a:r>
          </a:p>
          <a:p>
            <a:r>
              <a:rPr lang="cs-CZ" sz="2800" b="1" dirty="0">
                <a:solidFill>
                  <a:srgbClr val="333399"/>
                </a:solidFill>
              </a:rPr>
              <a:t>s nedostatečným důrazem na prevenci, podporu a rozvoj zdraví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333399"/>
                </a:solidFill>
              </a:rPr>
              <a:t>    a na primární zdravotní péči.</a:t>
            </a: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333399"/>
                </a:solidFill>
              </a:rPr>
              <a:t>V současné době zdravotnictví prochází obtížným obdobím transformace.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333399"/>
                </a:solidFill>
              </a:rPr>
              <a:t>Nesnáze se projevují v oblasti </a:t>
            </a:r>
          </a:p>
          <a:p>
            <a:r>
              <a:rPr lang="cs-CZ" sz="2800" b="1" dirty="0">
                <a:solidFill>
                  <a:srgbClr val="333399"/>
                </a:solidFill>
              </a:rPr>
              <a:t>zdrojů</a:t>
            </a:r>
            <a:r>
              <a:rPr lang="cs-CZ" sz="2800" dirty="0">
                <a:solidFill>
                  <a:srgbClr val="333399"/>
                </a:solidFill>
              </a:rPr>
              <a:t> (peníze, lidé, zařízení, znalosti), </a:t>
            </a:r>
          </a:p>
          <a:p>
            <a:r>
              <a:rPr lang="cs-CZ" sz="2800" b="1" dirty="0">
                <a:solidFill>
                  <a:srgbClr val="333399"/>
                </a:solidFill>
              </a:rPr>
              <a:t>činností </a:t>
            </a:r>
            <a:r>
              <a:rPr lang="cs-CZ" sz="2800" dirty="0">
                <a:solidFill>
                  <a:srgbClr val="333399"/>
                </a:solidFill>
              </a:rPr>
              <a:t>(účinnost, efektivita a kvalita zdravotnických služeb)           </a:t>
            </a:r>
          </a:p>
          <a:p>
            <a:r>
              <a:rPr lang="cs-CZ" sz="2800" dirty="0">
                <a:solidFill>
                  <a:srgbClr val="333399"/>
                </a:solidFill>
              </a:rPr>
              <a:t>i </a:t>
            </a:r>
            <a:r>
              <a:rPr lang="cs-CZ" sz="2800" b="1" dirty="0">
                <a:solidFill>
                  <a:srgbClr val="333399"/>
                </a:solidFill>
              </a:rPr>
              <a:t>výstupů</a:t>
            </a:r>
            <a:r>
              <a:rPr lang="cs-CZ" sz="2800" dirty="0">
                <a:solidFill>
                  <a:srgbClr val="333399"/>
                </a:solidFill>
              </a:rPr>
              <a:t> a dopadů zdravotní péče (spokojenost občanů a uspokojování zdravotnických potřeb). </a:t>
            </a: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659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392" y="2348880"/>
            <a:ext cx="10515600" cy="3949526"/>
          </a:xfrm>
        </p:spPr>
        <p:txBody>
          <a:bodyPr>
            <a:normAutofit/>
          </a:bodyPr>
          <a:lstStyle/>
          <a:p>
            <a:pPr algn="ctr"/>
            <a:r>
              <a:rPr lang="cs-CZ" altLang="cs-CZ" b="1" dirty="0">
                <a:solidFill>
                  <a:srgbClr val="0000CC"/>
                </a:solidFill>
                <a:latin typeface="Arial Black" panose="020B0A04020102020204" pitchFamily="34" charset="0"/>
              </a:rPr>
              <a:t>SROVNÁNÍ ZDRAVOTNÍ SITUACE V ČR A VE ŠVÉDSKU</a:t>
            </a:r>
            <a:r>
              <a:rPr lang="cs-CZ" altLang="cs-CZ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endParaRPr lang="cs-CZ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5126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306638" y="952501"/>
            <a:ext cx="7967662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8101014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kalendářní roky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 flipV="1">
            <a:off x="3159125" y="1489076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 flipH="1">
            <a:off x="3017839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559051" y="5792789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65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H="1">
            <a:off x="3087689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flipH="1">
            <a:off x="3087689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H="1">
            <a:off x="3087689" y="5284789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H="1">
            <a:off x="3087689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 flipH="1">
            <a:off x="3017839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2579688" y="4694239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70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3159126" y="4840289"/>
            <a:ext cx="7292975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 flipH="1">
            <a:off x="3087689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 flipH="1">
            <a:off x="3087689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H="1">
            <a:off x="3087689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flipH="1">
            <a:off x="3087689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flipH="1">
            <a:off x="3017839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2578101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75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492" name="Line 20"/>
          <p:cNvSpPr>
            <a:spLocks noChangeShapeType="1"/>
          </p:cNvSpPr>
          <p:nvPr/>
        </p:nvSpPr>
        <p:spPr bwMode="auto">
          <a:xfrm>
            <a:off x="3159125" y="3721100"/>
            <a:ext cx="7226300" cy="79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 flipH="1">
            <a:off x="3087689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H="1">
            <a:off x="3087689" y="3275014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 flipH="1">
            <a:off x="3087689" y="3052764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H="1">
            <a:off x="3087689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 flipH="1">
            <a:off x="3017839" y="2605089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2589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80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>
            <a:off x="3159126" y="2605088"/>
            <a:ext cx="7129463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 flipH="1">
            <a:off x="3087689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 flipH="1">
            <a:off x="3087689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 flipH="1">
            <a:off x="3087689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 flipH="1">
            <a:off x="3087689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 flipH="1">
            <a:off x="3017839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>
            <a:off x="2549526" y="1344614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85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>
            <a:off x="3159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07" name="Line 35"/>
          <p:cNvSpPr>
            <a:spLocks noChangeShapeType="1"/>
          </p:cNvSpPr>
          <p:nvPr/>
        </p:nvSpPr>
        <p:spPr bwMode="auto">
          <a:xfrm>
            <a:off x="3159126" y="5956300"/>
            <a:ext cx="6951663" cy="12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08" name="Line 36"/>
          <p:cNvSpPr>
            <a:spLocks noChangeShapeType="1"/>
          </p:cNvSpPr>
          <p:nvPr/>
        </p:nvSpPr>
        <p:spPr bwMode="auto">
          <a:xfrm>
            <a:off x="3159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09" name="Rectangle 37"/>
          <p:cNvSpPr>
            <a:spLocks noChangeArrowheads="1"/>
          </p:cNvSpPr>
          <p:nvPr/>
        </p:nvSpPr>
        <p:spPr bwMode="auto">
          <a:xfrm>
            <a:off x="2865439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1970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510" name="Line 38"/>
          <p:cNvSpPr>
            <a:spLocks noChangeShapeType="1"/>
          </p:cNvSpPr>
          <p:nvPr/>
        </p:nvSpPr>
        <p:spPr bwMode="auto">
          <a:xfrm>
            <a:off x="3322639" y="5956301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11" name="Line 39"/>
          <p:cNvSpPr>
            <a:spLocks noChangeShapeType="1"/>
          </p:cNvSpPr>
          <p:nvPr/>
        </p:nvSpPr>
        <p:spPr bwMode="auto">
          <a:xfrm>
            <a:off x="3487738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12" name="Line 40"/>
          <p:cNvSpPr>
            <a:spLocks noChangeShapeType="1"/>
          </p:cNvSpPr>
          <p:nvPr/>
        </p:nvSpPr>
        <p:spPr bwMode="auto">
          <a:xfrm>
            <a:off x="3651250" y="5956301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13" name="Line 41"/>
          <p:cNvSpPr>
            <a:spLocks noChangeShapeType="1"/>
          </p:cNvSpPr>
          <p:nvPr/>
        </p:nvSpPr>
        <p:spPr bwMode="auto">
          <a:xfrm>
            <a:off x="3813176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14" name="Line 42"/>
          <p:cNvSpPr>
            <a:spLocks noChangeShapeType="1"/>
          </p:cNvSpPr>
          <p:nvPr/>
        </p:nvSpPr>
        <p:spPr bwMode="auto">
          <a:xfrm>
            <a:off x="3976689" y="5956301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15" name="Line 43"/>
          <p:cNvSpPr>
            <a:spLocks noChangeShapeType="1"/>
          </p:cNvSpPr>
          <p:nvPr/>
        </p:nvSpPr>
        <p:spPr bwMode="auto">
          <a:xfrm>
            <a:off x="4141789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>
            <a:off x="4305300" y="5956301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17" name="Line 45"/>
          <p:cNvSpPr>
            <a:spLocks noChangeShapeType="1"/>
          </p:cNvSpPr>
          <p:nvPr/>
        </p:nvSpPr>
        <p:spPr bwMode="auto">
          <a:xfrm>
            <a:off x="4470400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18" name="Line 46"/>
          <p:cNvSpPr>
            <a:spLocks noChangeShapeType="1"/>
          </p:cNvSpPr>
          <p:nvPr/>
        </p:nvSpPr>
        <p:spPr bwMode="auto">
          <a:xfrm>
            <a:off x="4633913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19" name="Line 47"/>
          <p:cNvSpPr>
            <a:spLocks noChangeShapeType="1"/>
          </p:cNvSpPr>
          <p:nvPr/>
        </p:nvSpPr>
        <p:spPr bwMode="auto">
          <a:xfrm>
            <a:off x="4797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4464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1980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521" name="Line 49"/>
          <p:cNvSpPr>
            <a:spLocks noChangeShapeType="1"/>
          </p:cNvSpPr>
          <p:nvPr/>
        </p:nvSpPr>
        <p:spPr bwMode="auto">
          <a:xfrm flipV="1">
            <a:off x="4797425" y="1489076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22" name="Line 50"/>
          <p:cNvSpPr>
            <a:spLocks noChangeShapeType="1"/>
          </p:cNvSpPr>
          <p:nvPr/>
        </p:nvSpPr>
        <p:spPr bwMode="auto">
          <a:xfrm>
            <a:off x="4959351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23" name="Line 51"/>
          <p:cNvSpPr>
            <a:spLocks noChangeShapeType="1"/>
          </p:cNvSpPr>
          <p:nvPr/>
        </p:nvSpPr>
        <p:spPr bwMode="auto">
          <a:xfrm>
            <a:off x="5122864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24" name="Line 52"/>
          <p:cNvSpPr>
            <a:spLocks noChangeShapeType="1"/>
          </p:cNvSpPr>
          <p:nvPr/>
        </p:nvSpPr>
        <p:spPr bwMode="auto">
          <a:xfrm>
            <a:off x="5287964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25" name="Line 53"/>
          <p:cNvSpPr>
            <a:spLocks noChangeShapeType="1"/>
          </p:cNvSpPr>
          <p:nvPr/>
        </p:nvSpPr>
        <p:spPr bwMode="auto">
          <a:xfrm>
            <a:off x="5451475" y="5956301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26" name="Line 54"/>
          <p:cNvSpPr>
            <a:spLocks noChangeShapeType="1"/>
          </p:cNvSpPr>
          <p:nvPr/>
        </p:nvSpPr>
        <p:spPr bwMode="auto">
          <a:xfrm>
            <a:off x="5614989" y="5956301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27" name="Line 55"/>
          <p:cNvSpPr>
            <a:spLocks noChangeShapeType="1"/>
          </p:cNvSpPr>
          <p:nvPr/>
        </p:nvSpPr>
        <p:spPr bwMode="auto">
          <a:xfrm>
            <a:off x="5780088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28" name="Line 56"/>
          <p:cNvSpPr>
            <a:spLocks noChangeShapeType="1"/>
          </p:cNvSpPr>
          <p:nvPr/>
        </p:nvSpPr>
        <p:spPr bwMode="auto">
          <a:xfrm>
            <a:off x="5943600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29" name="Line 57"/>
          <p:cNvSpPr>
            <a:spLocks noChangeShapeType="1"/>
          </p:cNvSpPr>
          <p:nvPr/>
        </p:nvSpPr>
        <p:spPr bwMode="auto">
          <a:xfrm>
            <a:off x="6105526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30" name="Line 58"/>
          <p:cNvSpPr>
            <a:spLocks noChangeShapeType="1"/>
          </p:cNvSpPr>
          <p:nvPr/>
        </p:nvSpPr>
        <p:spPr bwMode="auto">
          <a:xfrm>
            <a:off x="6269039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31" name="Line 59"/>
          <p:cNvSpPr>
            <a:spLocks noChangeShapeType="1"/>
          </p:cNvSpPr>
          <p:nvPr/>
        </p:nvSpPr>
        <p:spPr bwMode="auto">
          <a:xfrm>
            <a:off x="6432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32" name="Rectangle 60"/>
          <p:cNvSpPr>
            <a:spLocks noChangeArrowheads="1"/>
          </p:cNvSpPr>
          <p:nvPr/>
        </p:nvSpPr>
        <p:spPr bwMode="auto">
          <a:xfrm>
            <a:off x="6116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1990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533" name="Line 61"/>
          <p:cNvSpPr>
            <a:spLocks noChangeShapeType="1"/>
          </p:cNvSpPr>
          <p:nvPr/>
        </p:nvSpPr>
        <p:spPr bwMode="auto">
          <a:xfrm flipV="1">
            <a:off x="6432550" y="1489076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34" name="Line 62"/>
          <p:cNvSpPr>
            <a:spLocks noChangeShapeType="1"/>
          </p:cNvSpPr>
          <p:nvPr/>
        </p:nvSpPr>
        <p:spPr bwMode="auto">
          <a:xfrm>
            <a:off x="6597650" y="5956301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35" name="Line 63"/>
          <p:cNvSpPr>
            <a:spLocks noChangeShapeType="1"/>
          </p:cNvSpPr>
          <p:nvPr/>
        </p:nvSpPr>
        <p:spPr bwMode="auto">
          <a:xfrm>
            <a:off x="6761164" y="5956301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>
            <a:off x="6926263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37" name="Line 65"/>
          <p:cNvSpPr>
            <a:spLocks noChangeShapeType="1"/>
          </p:cNvSpPr>
          <p:nvPr/>
        </p:nvSpPr>
        <p:spPr bwMode="auto">
          <a:xfrm>
            <a:off x="7089775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38" name="Line 66"/>
          <p:cNvSpPr>
            <a:spLocks noChangeShapeType="1"/>
          </p:cNvSpPr>
          <p:nvPr/>
        </p:nvSpPr>
        <p:spPr bwMode="auto">
          <a:xfrm>
            <a:off x="7254875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>
            <a:off x="7415214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40" name="Line 68"/>
          <p:cNvSpPr>
            <a:spLocks noChangeShapeType="1"/>
          </p:cNvSpPr>
          <p:nvPr/>
        </p:nvSpPr>
        <p:spPr bwMode="auto">
          <a:xfrm>
            <a:off x="7580313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41" name="Line 69"/>
          <p:cNvSpPr>
            <a:spLocks noChangeShapeType="1"/>
          </p:cNvSpPr>
          <p:nvPr/>
        </p:nvSpPr>
        <p:spPr bwMode="auto">
          <a:xfrm>
            <a:off x="7743826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42" name="Line 70"/>
          <p:cNvSpPr>
            <a:spLocks noChangeShapeType="1"/>
          </p:cNvSpPr>
          <p:nvPr/>
        </p:nvSpPr>
        <p:spPr bwMode="auto">
          <a:xfrm>
            <a:off x="7907339" y="5956301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43" name="Line 71"/>
          <p:cNvSpPr>
            <a:spLocks noChangeShapeType="1"/>
          </p:cNvSpPr>
          <p:nvPr/>
        </p:nvSpPr>
        <p:spPr bwMode="auto">
          <a:xfrm>
            <a:off x="8072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44" name="Rectangle 72"/>
          <p:cNvSpPr>
            <a:spLocks noChangeArrowheads="1"/>
          </p:cNvSpPr>
          <p:nvPr/>
        </p:nvSpPr>
        <p:spPr bwMode="auto">
          <a:xfrm>
            <a:off x="7791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2000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545" name="Line 73"/>
          <p:cNvSpPr>
            <a:spLocks noChangeShapeType="1"/>
          </p:cNvSpPr>
          <p:nvPr/>
        </p:nvSpPr>
        <p:spPr bwMode="auto">
          <a:xfrm flipV="1">
            <a:off x="8072438" y="1489076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46" name="Line 74"/>
          <p:cNvSpPr>
            <a:spLocks noChangeShapeType="1"/>
          </p:cNvSpPr>
          <p:nvPr/>
        </p:nvSpPr>
        <p:spPr bwMode="auto">
          <a:xfrm>
            <a:off x="8235950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47" name="Line 75"/>
          <p:cNvSpPr>
            <a:spLocks noChangeShapeType="1"/>
          </p:cNvSpPr>
          <p:nvPr/>
        </p:nvSpPr>
        <p:spPr bwMode="auto">
          <a:xfrm>
            <a:off x="8399463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48" name="Line 76"/>
          <p:cNvSpPr>
            <a:spLocks noChangeShapeType="1"/>
          </p:cNvSpPr>
          <p:nvPr/>
        </p:nvSpPr>
        <p:spPr bwMode="auto">
          <a:xfrm>
            <a:off x="8564563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49" name="Line 77"/>
          <p:cNvSpPr>
            <a:spLocks noChangeShapeType="1"/>
          </p:cNvSpPr>
          <p:nvPr/>
        </p:nvSpPr>
        <p:spPr bwMode="auto">
          <a:xfrm>
            <a:off x="8724901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50" name="Line 78"/>
          <p:cNvSpPr>
            <a:spLocks noChangeShapeType="1"/>
          </p:cNvSpPr>
          <p:nvPr/>
        </p:nvSpPr>
        <p:spPr bwMode="auto">
          <a:xfrm>
            <a:off x="8890001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51" name="Line 79"/>
          <p:cNvSpPr>
            <a:spLocks noChangeShapeType="1"/>
          </p:cNvSpPr>
          <p:nvPr/>
        </p:nvSpPr>
        <p:spPr bwMode="auto">
          <a:xfrm>
            <a:off x="9053514" y="5956301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52" name="Line 80"/>
          <p:cNvSpPr>
            <a:spLocks noChangeShapeType="1"/>
          </p:cNvSpPr>
          <p:nvPr/>
        </p:nvSpPr>
        <p:spPr bwMode="auto">
          <a:xfrm>
            <a:off x="9217025" y="5956301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53" name="Line 81"/>
          <p:cNvSpPr>
            <a:spLocks noChangeShapeType="1"/>
          </p:cNvSpPr>
          <p:nvPr/>
        </p:nvSpPr>
        <p:spPr bwMode="auto">
          <a:xfrm>
            <a:off x="9382125" y="5956301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54" name="Line 82"/>
          <p:cNvSpPr>
            <a:spLocks noChangeShapeType="1"/>
          </p:cNvSpPr>
          <p:nvPr/>
        </p:nvSpPr>
        <p:spPr bwMode="auto">
          <a:xfrm>
            <a:off x="9545638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55" name="Line 83"/>
          <p:cNvSpPr>
            <a:spLocks noChangeShapeType="1"/>
          </p:cNvSpPr>
          <p:nvPr/>
        </p:nvSpPr>
        <p:spPr bwMode="auto">
          <a:xfrm>
            <a:off x="9710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56" name="Rectangle 84"/>
          <p:cNvSpPr>
            <a:spLocks noChangeArrowheads="1"/>
          </p:cNvSpPr>
          <p:nvPr/>
        </p:nvSpPr>
        <p:spPr bwMode="auto">
          <a:xfrm>
            <a:off x="9282114" y="6076950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2010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557" name="Line 85"/>
          <p:cNvSpPr>
            <a:spLocks noChangeShapeType="1"/>
          </p:cNvSpPr>
          <p:nvPr/>
        </p:nvSpPr>
        <p:spPr bwMode="auto">
          <a:xfrm flipV="1">
            <a:off x="9710738" y="1489076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58" name="Line 86"/>
          <p:cNvSpPr>
            <a:spLocks noChangeShapeType="1"/>
          </p:cNvSpPr>
          <p:nvPr/>
        </p:nvSpPr>
        <p:spPr bwMode="auto">
          <a:xfrm>
            <a:off x="3159126" y="3760789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59" name="Line 87"/>
          <p:cNvSpPr>
            <a:spLocks noChangeShapeType="1"/>
          </p:cNvSpPr>
          <p:nvPr/>
        </p:nvSpPr>
        <p:spPr bwMode="auto">
          <a:xfrm flipV="1">
            <a:off x="3322638" y="3759201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60" name="Line 88"/>
          <p:cNvSpPr>
            <a:spLocks noChangeShapeType="1"/>
          </p:cNvSpPr>
          <p:nvPr/>
        </p:nvSpPr>
        <p:spPr bwMode="auto">
          <a:xfrm flipV="1">
            <a:off x="3487738" y="3725864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61" name="Line 89"/>
          <p:cNvSpPr>
            <a:spLocks noChangeShapeType="1"/>
          </p:cNvSpPr>
          <p:nvPr/>
        </p:nvSpPr>
        <p:spPr bwMode="auto">
          <a:xfrm flipV="1">
            <a:off x="3651251" y="3697289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62" name="Line 90"/>
          <p:cNvSpPr>
            <a:spLocks noChangeShapeType="1"/>
          </p:cNvSpPr>
          <p:nvPr/>
        </p:nvSpPr>
        <p:spPr bwMode="auto">
          <a:xfrm>
            <a:off x="3813176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63" name="Line 91"/>
          <p:cNvSpPr>
            <a:spLocks noChangeShapeType="1"/>
          </p:cNvSpPr>
          <p:nvPr/>
        </p:nvSpPr>
        <p:spPr bwMode="auto">
          <a:xfrm>
            <a:off x="3976688" y="3703639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64" name="Line 92"/>
          <p:cNvSpPr>
            <a:spLocks noChangeShapeType="1"/>
          </p:cNvSpPr>
          <p:nvPr/>
        </p:nvSpPr>
        <p:spPr bwMode="auto">
          <a:xfrm flipV="1">
            <a:off x="4141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65" name="Line 93"/>
          <p:cNvSpPr>
            <a:spLocks noChangeShapeType="1"/>
          </p:cNvSpPr>
          <p:nvPr/>
        </p:nvSpPr>
        <p:spPr bwMode="auto">
          <a:xfrm flipV="1">
            <a:off x="4305300" y="3582989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66" name="Line 94"/>
          <p:cNvSpPr>
            <a:spLocks noChangeShapeType="1"/>
          </p:cNvSpPr>
          <p:nvPr/>
        </p:nvSpPr>
        <p:spPr bwMode="auto">
          <a:xfrm flipV="1">
            <a:off x="4470401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67" name="Line 95"/>
          <p:cNvSpPr>
            <a:spLocks noChangeShapeType="1"/>
          </p:cNvSpPr>
          <p:nvPr/>
        </p:nvSpPr>
        <p:spPr bwMode="auto">
          <a:xfrm flipV="1">
            <a:off x="4633913" y="3529014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68" name="Line 96"/>
          <p:cNvSpPr>
            <a:spLocks noChangeShapeType="1"/>
          </p:cNvSpPr>
          <p:nvPr/>
        </p:nvSpPr>
        <p:spPr bwMode="auto">
          <a:xfrm flipV="1">
            <a:off x="4797426" y="3462339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69" name="Line 97"/>
          <p:cNvSpPr>
            <a:spLocks noChangeShapeType="1"/>
          </p:cNvSpPr>
          <p:nvPr/>
        </p:nvSpPr>
        <p:spPr bwMode="auto">
          <a:xfrm flipV="1">
            <a:off x="4959351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70" name="Line 98"/>
          <p:cNvSpPr>
            <a:spLocks noChangeShapeType="1"/>
          </p:cNvSpPr>
          <p:nvPr/>
        </p:nvSpPr>
        <p:spPr bwMode="auto">
          <a:xfrm flipV="1">
            <a:off x="5122863" y="3336926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71" name="Line 99"/>
          <p:cNvSpPr>
            <a:spLocks noChangeShapeType="1"/>
          </p:cNvSpPr>
          <p:nvPr/>
        </p:nvSpPr>
        <p:spPr bwMode="auto">
          <a:xfrm flipV="1">
            <a:off x="5287963" y="3271839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72" name="Line 100"/>
          <p:cNvSpPr>
            <a:spLocks noChangeShapeType="1"/>
          </p:cNvSpPr>
          <p:nvPr/>
        </p:nvSpPr>
        <p:spPr bwMode="auto">
          <a:xfrm>
            <a:off x="5451476" y="3271839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73" name="Line 101"/>
          <p:cNvSpPr>
            <a:spLocks noChangeShapeType="1"/>
          </p:cNvSpPr>
          <p:nvPr/>
        </p:nvSpPr>
        <p:spPr bwMode="auto">
          <a:xfrm flipV="1">
            <a:off x="5614988" y="3246439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74" name="Line 102"/>
          <p:cNvSpPr>
            <a:spLocks noChangeShapeType="1"/>
          </p:cNvSpPr>
          <p:nvPr/>
        </p:nvSpPr>
        <p:spPr bwMode="auto">
          <a:xfrm flipV="1">
            <a:off x="5780088" y="3211514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75" name="Line 103"/>
          <p:cNvSpPr>
            <a:spLocks noChangeShapeType="1"/>
          </p:cNvSpPr>
          <p:nvPr/>
        </p:nvSpPr>
        <p:spPr bwMode="auto">
          <a:xfrm>
            <a:off x="5943601" y="3211514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76" name="Line 104"/>
          <p:cNvSpPr>
            <a:spLocks noChangeShapeType="1"/>
          </p:cNvSpPr>
          <p:nvPr/>
        </p:nvSpPr>
        <p:spPr bwMode="auto">
          <a:xfrm flipV="1">
            <a:off x="6105526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77" name="Line 105"/>
          <p:cNvSpPr>
            <a:spLocks noChangeShapeType="1"/>
          </p:cNvSpPr>
          <p:nvPr/>
        </p:nvSpPr>
        <p:spPr bwMode="auto">
          <a:xfrm>
            <a:off x="6269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78" name="Line 106"/>
          <p:cNvSpPr>
            <a:spLocks noChangeShapeType="1"/>
          </p:cNvSpPr>
          <p:nvPr/>
        </p:nvSpPr>
        <p:spPr bwMode="auto">
          <a:xfrm flipV="1">
            <a:off x="6432550" y="3063876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79" name="Line 107"/>
          <p:cNvSpPr>
            <a:spLocks noChangeShapeType="1"/>
          </p:cNvSpPr>
          <p:nvPr/>
        </p:nvSpPr>
        <p:spPr bwMode="auto">
          <a:xfrm flipV="1">
            <a:off x="6597651" y="2979739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80" name="Line 108"/>
          <p:cNvSpPr>
            <a:spLocks noChangeShapeType="1"/>
          </p:cNvSpPr>
          <p:nvPr/>
        </p:nvSpPr>
        <p:spPr bwMode="auto">
          <a:xfrm>
            <a:off x="6761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81" name="Line 109"/>
          <p:cNvSpPr>
            <a:spLocks noChangeShapeType="1"/>
          </p:cNvSpPr>
          <p:nvPr/>
        </p:nvSpPr>
        <p:spPr bwMode="auto">
          <a:xfrm flipV="1">
            <a:off x="6926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82" name="Line 110"/>
          <p:cNvSpPr>
            <a:spLocks noChangeShapeType="1"/>
          </p:cNvSpPr>
          <p:nvPr/>
        </p:nvSpPr>
        <p:spPr bwMode="auto">
          <a:xfrm flipV="1">
            <a:off x="7089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83" name="Line 111"/>
          <p:cNvSpPr>
            <a:spLocks noChangeShapeType="1"/>
          </p:cNvSpPr>
          <p:nvPr/>
        </p:nvSpPr>
        <p:spPr bwMode="auto">
          <a:xfrm flipV="1">
            <a:off x="7254875" y="2765426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84" name="Line 112"/>
          <p:cNvSpPr>
            <a:spLocks noChangeShapeType="1"/>
          </p:cNvSpPr>
          <p:nvPr/>
        </p:nvSpPr>
        <p:spPr bwMode="auto">
          <a:xfrm flipV="1">
            <a:off x="7415213" y="2719389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85" name="Line 113"/>
          <p:cNvSpPr>
            <a:spLocks noChangeShapeType="1"/>
          </p:cNvSpPr>
          <p:nvPr/>
        </p:nvSpPr>
        <p:spPr bwMode="auto">
          <a:xfrm flipV="1">
            <a:off x="7580313" y="2697164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86" name="Line 114"/>
          <p:cNvSpPr>
            <a:spLocks noChangeShapeType="1"/>
          </p:cNvSpPr>
          <p:nvPr/>
        </p:nvSpPr>
        <p:spPr bwMode="auto">
          <a:xfrm flipV="1">
            <a:off x="7743826" y="2687639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87" name="Line 115"/>
          <p:cNvSpPr>
            <a:spLocks noChangeShapeType="1"/>
          </p:cNvSpPr>
          <p:nvPr/>
        </p:nvSpPr>
        <p:spPr bwMode="auto">
          <a:xfrm flipV="1">
            <a:off x="7907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88" name="Line 116"/>
          <p:cNvSpPr>
            <a:spLocks noChangeShapeType="1"/>
          </p:cNvSpPr>
          <p:nvPr/>
        </p:nvSpPr>
        <p:spPr bwMode="auto">
          <a:xfrm flipV="1">
            <a:off x="8072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89" name="Line 117"/>
          <p:cNvSpPr>
            <a:spLocks noChangeShapeType="1"/>
          </p:cNvSpPr>
          <p:nvPr/>
        </p:nvSpPr>
        <p:spPr bwMode="auto">
          <a:xfrm flipV="1">
            <a:off x="8235951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90" name="Line 118"/>
          <p:cNvSpPr>
            <a:spLocks noChangeShapeType="1"/>
          </p:cNvSpPr>
          <p:nvPr/>
        </p:nvSpPr>
        <p:spPr bwMode="auto">
          <a:xfrm flipV="1">
            <a:off x="8399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91" name="Line 119"/>
          <p:cNvSpPr>
            <a:spLocks noChangeShapeType="1"/>
          </p:cNvSpPr>
          <p:nvPr/>
        </p:nvSpPr>
        <p:spPr bwMode="auto">
          <a:xfrm flipV="1">
            <a:off x="8564564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92" name="Line 120"/>
          <p:cNvSpPr>
            <a:spLocks noChangeShapeType="1"/>
          </p:cNvSpPr>
          <p:nvPr/>
        </p:nvSpPr>
        <p:spPr bwMode="auto">
          <a:xfrm flipV="1">
            <a:off x="8724900" y="2424114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93" name="Line 121"/>
          <p:cNvSpPr>
            <a:spLocks noChangeShapeType="1"/>
          </p:cNvSpPr>
          <p:nvPr/>
        </p:nvSpPr>
        <p:spPr bwMode="auto">
          <a:xfrm flipV="1">
            <a:off x="8890001" y="2370139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94" name="Line 122"/>
          <p:cNvSpPr>
            <a:spLocks noChangeShapeType="1"/>
          </p:cNvSpPr>
          <p:nvPr/>
        </p:nvSpPr>
        <p:spPr bwMode="auto">
          <a:xfrm flipV="1">
            <a:off x="9053513" y="2341564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95" name="Line 123"/>
          <p:cNvSpPr>
            <a:spLocks noChangeShapeType="1"/>
          </p:cNvSpPr>
          <p:nvPr/>
        </p:nvSpPr>
        <p:spPr bwMode="auto">
          <a:xfrm flipV="1">
            <a:off x="9217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96" name="Line 124"/>
          <p:cNvSpPr>
            <a:spLocks noChangeShapeType="1"/>
          </p:cNvSpPr>
          <p:nvPr/>
        </p:nvSpPr>
        <p:spPr bwMode="auto">
          <a:xfrm flipV="1">
            <a:off x="3322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97" name="Line 125"/>
          <p:cNvSpPr>
            <a:spLocks noChangeShapeType="1"/>
          </p:cNvSpPr>
          <p:nvPr/>
        </p:nvSpPr>
        <p:spPr bwMode="auto">
          <a:xfrm>
            <a:off x="3487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98" name="Line 126"/>
          <p:cNvSpPr>
            <a:spLocks noChangeShapeType="1"/>
          </p:cNvSpPr>
          <p:nvPr/>
        </p:nvSpPr>
        <p:spPr bwMode="auto">
          <a:xfrm flipV="1">
            <a:off x="3651251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599" name="Line 127"/>
          <p:cNvSpPr>
            <a:spLocks noChangeShapeType="1"/>
          </p:cNvSpPr>
          <p:nvPr/>
        </p:nvSpPr>
        <p:spPr bwMode="auto">
          <a:xfrm flipV="1">
            <a:off x="3813176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00" name="Line 128"/>
          <p:cNvSpPr>
            <a:spLocks noChangeShapeType="1"/>
          </p:cNvSpPr>
          <p:nvPr/>
        </p:nvSpPr>
        <p:spPr bwMode="auto">
          <a:xfrm flipV="1">
            <a:off x="3976688" y="4724401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01" name="Line 129"/>
          <p:cNvSpPr>
            <a:spLocks noChangeShapeType="1"/>
          </p:cNvSpPr>
          <p:nvPr/>
        </p:nvSpPr>
        <p:spPr bwMode="auto">
          <a:xfrm flipV="1">
            <a:off x="4141788" y="4716464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02" name="Line 130"/>
          <p:cNvSpPr>
            <a:spLocks noChangeShapeType="1"/>
          </p:cNvSpPr>
          <p:nvPr/>
        </p:nvSpPr>
        <p:spPr bwMode="auto">
          <a:xfrm flipV="1">
            <a:off x="4305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03" name="Line 131"/>
          <p:cNvSpPr>
            <a:spLocks noChangeShapeType="1"/>
          </p:cNvSpPr>
          <p:nvPr/>
        </p:nvSpPr>
        <p:spPr bwMode="auto">
          <a:xfrm flipV="1">
            <a:off x="4470401" y="4675189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04" name="Line 132"/>
          <p:cNvSpPr>
            <a:spLocks noChangeShapeType="1"/>
          </p:cNvSpPr>
          <p:nvPr/>
        </p:nvSpPr>
        <p:spPr bwMode="auto">
          <a:xfrm>
            <a:off x="4633913" y="4675189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05" name="Line 133"/>
          <p:cNvSpPr>
            <a:spLocks noChangeShapeType="1"/>
          </p:cNvSpPr>
          <p:nvPr/>
        </p:nvSpPr>
        <p:spPr bwMode="auto">
          <a:xfrm flipV="1">
            <a:off x="4797426" y="4694239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06" name="Line 134"/>
          <p:cNvSpPr>
            <a:spLocks noChangeShapeType="1"/>
          </p:cNvSpPr>
          <p:nvPr/>
        </p:nvSpPr>
        <p:spPr bwMode="auto">
          <a:xfrm flipV="1">
            <a:off x="4959351" y="4672014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07" name="Line 135"/>
          <p:cNvSpPr>
            <a:spLocks noChangeShapeType="1"/>
          </p:cNvSpPr>
          <p:nvPr/>
        </p:nvSpPr>
        <p:spPr bwMode="auto">
          <a:xfrm>
            <a:off x="5122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08" name="Line 136"/>
          <p:cNvSpPr>
            <a:spLocks noChangeShapeType="1"/>
          </p:cNvSpPr>
          <p:nvPr/>
        </p:nvSpPr>
        <p:spPr bwMode="auto">
          <a:xfrm flipV="1">
            <a:off x="5287963" y="4692651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09" name="Line 137"/>
          <p:cNvSpPr>
            <a:spLocks noChangeShapeType="1"/>
          </p:cNvSpPr>
          <p:nvPr/>
        </p:nvSpPr>
        <p:spPr bwMode="auto">
          <a:xfrm flipV="1">
            <a:off x="5451476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10" name="Line 138"/>
          <p:cNvSpPr>
            <a:spLocks noChangeShapeType="1"/>
          </p:cNvSpPr>
          <p:nvPr/>
        </p:nvSpPr>
        <p:spPr bwMode="auto">
          <a:xfrm flipV="1">
            <a:off x="5780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11" name="Line 139"/>
          <p:cNvSpPr>
            <a:spLocks noChangeShapeType="1"/>
          </p:cNvSpPr>
          <p:nvPr/>
        </p:nvSpPr>
        <p:spPr bwMode="auto">
          <a:xfrm flipV="1">
            <a:off x="5943601" y="4441826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12" name="Line 140"/>
          <p:cNvSpPr>
            <a:spLocks noChangeShapeType="1"/>
          </p:cNvSpPr>
          <p:nvPr/>
        </p:nvSpPr>
        <p:spPr bwMode="auto">
          <a:xfrm flipV="1">
            <a:off x="6105526" y="4433889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13" name="Line 141"/>
          <p:cNvSpPr>
            <a:spLocks noChangeShapeType="1"/>
          </p:cNvSpPr>
          <p:nvPr/>
        </p:nvSpPr>
        <p:spPr bwMode="auto">
          <a:xfrm>
            <a:off x="6269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14" name="Line 142"/>
          <p:cNvSpPr>
            <a:spLocks noChangeShapeType="1"/>
          </p:cNvSpPr>
          <p:nvPr/>
        </p:nvSpPr>
        <p:spPr bwMode="auto">
          <a:xfrm flipV="1">
            <a:off x="6432550" y="4378326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15" name="Line 143"/>
          <p:cNvSpPr>
            <a:spLocks noChangeShapeType="1"/>
          </p:cNvSpPr>
          <p:nvPr/>
        </p:nvSpPr>
        <p:spPr bwMode="auto">
          <a:xfrm flipV="1">
            <a:off x="6597651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16" name="Line 144"/>
          <p:cNvSpPr>
            <a:spLocks noChangeShapeType="1"/>
          </p:cNvSpPr>
          <p:nvPr/>
        </p:nvSpPr>
        <p:spPr bwMode="auto">
          <a:xfrm flipV="1">
            <a:off x="6761163" y="4179889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17" name="Line 145"/>
          <p:cNvSpPr>
            <a:spLocks noChangeShapeType="1"/>
          </p:cNvSpPr>
          <p:nvPr/>
        </p:nvSpPr>
        <p:spPr bwMode="auto">
          <a:xfrm flipV="1">
            <a:off x="6926263" y="4132264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18" name="Line 146"/>
          <p:cNvSpPr>
            <a:spLocks noChangeShapeType="1"/>
          </p:cNvSpPr>
          <p:nvPr/>
        </p:nvSpPr>
        <p:spPr bwMode="auto">
          <a:xfrm flipV="1">
            <a:off x="7089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19" name="Line 147"/>
          <p:cNvSpPr>
            <a:spLocks noChangeShapeType="1"/>
          </p:cNvSpPr>
          <p:nvPr/>
        </p:nvSpPr>
        <p:spPr bwMode="auto">
          <a:xfrm flipV="1">
            <a:off x="7254875" y="3938589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20" name="Line 148"/>
          <p:cNvSpPr>
            <a:spLocks noChangeShapeType="1"/>
          </p:cNvSpPr>
          <p:nvPr/>
        </p:nvSpPr>
        <p:spPr bwMode="auto">
          <a:xfrm flipV="1">
            <a:off x="7415213" y="3916364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21" name="Line 149"/>
          <p:cNvSpPr>
            <a:spLocks noChangeShapeType="1"/>
          </p:cNvSpPr>
          <p:nvPr/>
        </p:nvSpPr>
        <p:spPr bwMode="auto">
          <a:xfrm flipV="1">
            <a:off x="7580313" y="3778251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22" name="Line 150"/>
          <p:cNvSpPr>
            <a:spLocks noChangeShapeType="1"/>
          </p:cNvSpPr>
          <p:nvPr/>
        </p:nvSpPr>
        <p:spPr bwMode="auto">
          <a:xfrm flipV="1">
            <a:off x="7743826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23" name="Line 151"/>
          <p:cNvSpPr>
            <a:spLocks noChangeShapeType="1"/>
          </p:cNvSpPr>
          <p:nvPr/>
        </p:nvSpPr>
        <p:spPr bwMode="auto">
          <a:xfrm flipV="1">
            <a:off x="7907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24" name="Line 152"/>
          <p:cNvSpPr>
            <a:spLocks noChangeShapeType="1"/>
          </p:cNvSpPr>
          <p:nvPr/>
        </p:nvSpPr>
        <p:spPr bwMode="auto">
          <a:xfrm flipV="1">
            <a:off x="8072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25" name="Line 153"/>
          <p:cNvSpPr>
            <a:spLocks noChangeShapeType="1"/>
          </p:cNvSpPr>
          <p:nvPr/>
        </p:nvSpPr>
        <p:spPr bwMode="auto">
          <a:xfrm flipV="1">
            <a:off x="8235951" y="3609976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26" name="Line 154"/>
          <p:cNvSpPr>
            <a:spLocks noChangeShapeType="1"/>
          </p:cNvSpPr>
          <p:nvPr/>
        </p:nvSpPr>
        <p:spPr bwMode="auto">
          <a:xfrm>
            <a:off x="8399463" y="3609976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27" name="Line 155"/>
          <p:cNvSpPr>
            <a:spLocks noChangeShapeType="1"/>
          </p:cNvSpPr>
          <p:nvPr/>
        </p:nvSpPr>
        <p:spPr bwMode="auto">
          <a:xfrm flipV="1">
            <a:off x="8564564" y="3508376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28" name="Line 156"/>
          <p:cNvSpPr>
            <a:spLocks noChangeShapeType="1"/>
          </p:cNvSpPr>
          <p:nvPr/>
        </p:nvSpPr>
        <p:spPr bwMode="auto">
          <a:xfrm flipV="1">
            <a:off x="8724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29" name="Line 157"/>
          <p:cNvSpPr>
            <a:spLocks noChangeShapeType="1"/>
          </p:cNvSpPr>
          <p:nvPr/>
        </p:nvSpPr>
        <p:spPr bwMode="auto">
          <a:xfrm flipV="1">
            <a:off x="8890001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30" name="Line 158"/>
          <p:cNvSpPr>
            <a:spLocks noChangeShapeType="1"/>
          </p:cNvSpPr>
          <p:nvPr/>
        </p:nvSpPr>
        <p:spPr bwMode="auto">
          <a:xfrm flipV="1">
            <a:off x="9053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31" name="Line 159"/>
          <p:cNvSpPr>
            <a:spLocks noChangeShapeType="1"/>
          </p:cNvSpPr>
          <p:nvPr/>
        </p:nvSpPr>
        <p:spPr bwMode="auto">
          <a:xfrm flipV="1">
            <a:off x="9217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32" name="Text Box 160"/>
          <p:cNvSpPr txBox="1">
            <a:spLocks noChangeArrowheads="1"/>
          </p:cNvSpPr>
          <p:nvPr/>
        </p:nvSpPr>
        <p:spPr bwMode="auto">
          <a:xfrm>
            <a:off x="5284789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80"/>
                </a:solidFill>
              </a:rPr>
              <a:t>ŠVÉDSKO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5633" name="Text Box 161"/>
          <p:cNvSpPr txBox="1">
            <a:spLocks noChangeArrowheads="1"/>
          </p:cNvSpPr>
          <p:nvPr/>
        </p:nvSpPr>
        <p:spPr bwMode="auto">
          <a:xfrm>
            <a:off x="6659564" y="4403726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FF6600"/>
                </a:solidFill>
              </a:rPr>
              <a:t>ČESKÁ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FF6600"/>
                </a:solidFill>
              </a:rPr>
              <a:t>REPUBLIKA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05634" name="Text Box 162"/>
          <p:cNvSpPr txBox="1">
            <a:spLocks noChangeArrowheads="1"/>
          </p:cNvSpPr>
          <p:nvPr/>
        </p:nvSpPr>
        <p:spPr bwMode="auto">
          <a:xfrm>
            <a:off x="2439989" y="979489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věk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635" name="Rectangle 163"/>
          <p:cNvSpPr>
            <a:spLocks noChangeArrowheads="1"/>
          </p:cNvSpPr>
          <p:nvPr/>
        </p:nvSpPr>
        <p:spPr bwMode="auto">
          <a:xfrm>
            <a:off x="3184526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NADĚJE DOŽITÍ PŘI NAROZENÍ (MUŽI+ŽENY)</a:t>
            </a:r>
            <a:r>
              <a:rPr lang="cs-CZ" altLang="cs-CZ" sz="3200" b="1">
                <a:solidFill>
                  <a:srgbClr val="000000"/>
                </a:solidFill>
              </a:rPr>
              <a:t> </a:t>
            </a:r>
            <a:endParaRPr lang="cs-CZ" altLang="cs-CZ" sz="3200">
              <a:solidFill>
                <a:srgbClr val="000000"/>
              </a:solidFill>
            </a:endParaRPr>
          </a:p>
        </p:txBody>
      </p:sp>
      <p:sp>
        <p:nvSpPr>
          <p:cNvPr id="105636" name="Rectangle 84"/>
          <p:cNvSpPr>
            <a:spLocks noChangeArrowheads="1"/>
          </p:cNvSpPr>
          <p:nvPr/>
        </p:nvSpPr>
        <p:spPr bwMode="auto">
          <a:xfrm>
            <a:off x="9945689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2012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5637" name="Line 64"/>
          <p:cNvSpPr>
            <a:spLocks noChangeShapeType="1"/>
          </p:cNvSpPr>
          <p:nvPr/>
        </p:nvSpPr>
        <p:spPr bwMode="auto">
          <a:xfrm>
            <a:off x="9845675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38" name="Line 64"/>
          <p:cNvSpPr>
            <a:spLocks noChangeShapeType="1"/>
          </p:cNvSpPr>
          <p:nvPr/>
        </p:nvSpPr>
        <p:spPr bwMode="auto">
          <a:xfrm>
            <a:off x="9998075" y="5959476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39" name="Line 159"/>
          <p:cNvSpPr>
            <a:spLocks noChangeShapeType="1"/>
          </p:cNvSpPr>
          <p:nvPr/>
        </p:nvSpPr>
        <p:spPr bwMode="auto">
          <a:xfrm flipV="1">
            <a:off x="9382125" y="3113088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40" name="Line 159"/>
          <p:cNvSpPr>
            <a:spLocks noChangeShapeType="1"/>
          </p:cNvSpPr>
          <p:nvPr/>
        </p:nvSpPr>
        <p:spPr bwMode="auto">
          <a:xfrm flipV="1">
            <a:off x="9536113" y="3036889"/>
            <a:ext cx="182562" cy="714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41" name="Line 159"/>
          <p:cNvSpPr>
            <a:spLocks noChangeShapeType="1"/>
          </p:cNvSpPr>
          <p:nvPr/>
        </p:nvSpPr>
        <p:spPr bwMode="auto">
          <a:xfrm flipV="1">
            <a:off x="9725026" y="2978151"/>
            <a:ext cx="193675" cy="539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42" name="Line 159"/>
          <p:cNvSpPr>
            <a:spLocks noChangeShapeType="1"/>
          </p:cNvSpPr>
          <p:nvPr/>
        </p:nvSpPr>
        <p:spPr bwMode="auto">
          <a:xfrm flipV="1">
            <a:off x="9896475" y="2960689"/>
            <a:ext cx="127000" cy="34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43" name="Line 123"/>
          <p:cNvSpPr>
            <a:spLocks noChangeShapeType="1"/>
          </p:cNvSpPr>
          <p:nvPr/>
        </p:nvSpPr>
        <p:spPr bwMode="auto">
          <a:xfrm flipV="1">
            <a:off x="9375775" y="2268538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44" name="Line 123"/>
          <p:cNvSpPr>
            <a:spLocks noChangeShapeType="1"/>
          </p:cNvSpPr>
          <p:nvPr/>
        </p:nvSpPr>
        <p:spPr bwMode="auto">
          <a:xfrm flipV="1">
            <a:off x="9526588" y="2255838"/>
            <a:ext cx="184150" cy="111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45" name="Line 123"/>
          <p:cNvSpPr>
            <a:spLocks noChangeShapeType="1"/>
          </p:cNvSpPr>
          <p:nvPr/>
        </p:nvSpPr>
        <p:spPr bwMode="auto">
          <a:xfrm flipV="1">
            <a:off x="9705976" y="2189164"/>
            <a:ext cx="212725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46" name="Line 123"/>
          <p:cNvSpPr>
            <a:spLocks noChangeShapeType="1"/>
          </p:cNvSpPr>
          <p:nvPr/>
        </p:nvSpPr>
        <p:spPr bwMode="auto">
          <a:xfrm>
            <a:off x="9918700" y="2176464"/>
            <a:ext cx="158750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5647" name="AutoShape 164"/>
          <p:cNvSpPr>
            <a:spLocks noChangeArrowheads="1"/>
          </p:cNvSpPr>
          <p:nvPr/>
        </p:nvSpPr>
        <p:spPr bwMode="auto">
          <a:xfrm>
            <a:off x="4143376" y="3600450"/>
            <a:ext cx="3705225" cy="247650"/>
          </a:xfrm>
          <a:prstGeom prst="leftRightArrow">
            <a:avLst>
              <a:gd name="adj1" fmla="val 50000"/>
              <a:gd name="adj2" fmla="val 10604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5648" name="Text Box 165"/>
          <p:cNvSpPr txBox="1">
            <a:spLocks noChangeArrowheads="1"/>
          </p:cNvSpPr>
          <p:nvPr/>
        </p:nvSpPr>
        <p:spPr bwMode="auto">
          <a:xfrm>
            <a:off x="5219700" y="373380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397200"/>
                </a:solidFill>
              </a:rPr>
              <a:t>22 roků</a:t>
            </a:r>
          </a:p>
        </p:txBody>
      </p:sp>
      <p:sp>
        <p:nvSpPr>
          <p:cNvPr id="105649" name="AutoShape 165"/>
          <p:cNvSpPr>
            <a:spLocks noChangeArrowheads="1"/>
          </p:cNvSpPr>
          <p:nvPr/>
        </p:nvSpPr>
        <p:spPr bwMode="auto">
          <a:xfrm>
            <a:off x="6783389" y="2822576"/>
            <a:ext cx="3176587" cy="257175"/>
          </a:xfrm>
          <a:prstGeom prst="leftRightArrow">
            <a:avLst>
              <a:gd name="adj1" fmla="val 49380"/>
              <a:gd name="adj2" fmla="val 143819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5650" name="Text Box 166"/>
          <p:cNvSpPr txBox="1">
            <a:spLocks noChangeArrowheads="1"/>
          </p:cNvSpPr>
          <p:nvPr/>
        </p:nvSpPr>
        <p:spPr bwMode="auto">
          <a:xfrm>
            <a:off x="8364539" y="2487613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397200"/>
                </a:solidFill>
              </a:rPr>
              <a:t>20 roků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6477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392" y="1916832"/>
            <a:ext cx="10515600" cy="3949526"/>
          </a:xfrm>
        </p:spPr>
        <p:txBody>
          <a:bodyPr>
            <a:normAutofit/>
          </a:bodyPr>
          <a:lstStyle/>
          <a:p>
            <a:pPr algn="ctr"/>
            <a:r>
              <a:rPr lang="cs-CZ" altLang="cs-CZ" b="1" dirty="0">
                <a:solidFill>
                  <a:srgbClr val="0000CC"/>
                </a:solidFill>
                <a:latin typeface="Arial Black" panose="020B0A04020102020204" pitchFamily="34" charset="0"/>
              </a:rPr>
              <a:t>DŮVODY ROZDÍLŮ VE ZDRAVÍ MEZI ČR A ŠVÉDSKEM</a:t>
            </a:r>
            <a:r>
              <a:rPr lang="cs-CZ" altLang="cs-CZ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endParaRPr lang="cs-CZ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3536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88963"/>
            <a:ext cx="91440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altLang="cs-CZ" sz="2800" b="1">
                <a:solidFill>
                  <a:srgbClr val="3C5D7E"/>
                </a:solidFill>
              </a:rPr>
              <a:t>Počet prodaných cigaret na 1 obyvatele za rok v České republice a ve Švédsku,</a:t>
            </a:r>
            <a:br>
              <a:rPr lang="cs-CZ" altLang="cs-CZ" sz="2800" b="1">
                <a:solidFill>
                  <a:srgbClr val="3C5D7E"/>
                </a:solidFill>
              </a:rPr>
            </a:br>
            <a:r>
              <a:rPr lang="cs-CZ" altLang="cs-CZ" sz="2400" b="1">
                <a:solidFill>
                  <a:srgbClr val="3C5D7E"/>
                </a:solidFill>
              </a:rPr>
              <a:t>pramen: databáze Světové zdravotnické organizace a ČSÚ</a:t>
            </a:r>
            <a:r>
              <a:rPr lang="cs-CZ" altLang="cs-CZ" sz="4000"/>
              <a:t> </a:t>
            </a:r>
          </a:p>
        </p:txBody>
      </p:sp>
      <p:sp>
        <p:nvSpPr>
          <p:cNvPr id="106499" name="AutoShape 3"/>
          <p:cNvSpPr>
            <a:spLocks noChangeAspect="1" noChangeArrowheads="1"/>
          </p:cNvSpPr>
          <p:nvPr/>
        </p:nvSpPr>
        <p:spPr bwMode="auto">
          <a:xfrm>
            <a:off x="2890839" y="2033588"/>
            <a:ext cx="5761037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497263" y="2247901"/>
            <a:ext cx="479266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819525" y="2405064"/>
            <a:ext cx="42545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3867151" y="5122863"/>
            <a:ext cx="42068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3868739" y="4579938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3871913" y="4035425"/>
            <a:ext cx="42021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3873501" y="3492500"/>
            <a:ext cx="42005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3868739" y="2947989"/>
            <a:ext cx="4205287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3868739" y="2405063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5092700" y="2414589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 flipH="1">
            <a:off x="6305550" y="2413000"/>
            <a:ext cx="1588" cy="32639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7518400" y="2414589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 flipH="1">
            <a:off x="8072439" y="2405063"/>
            <a:ext cx="1587" cy="32686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3867150" y="2406651"/>
            <a:ext cx="1588" cy="3268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3827464" y="5675313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3822700" y="51260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>
            <a:off x="3825875" y="45799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3827464" y="4035425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3827464" y="349250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3824289" y="2947989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3824289" y="2405063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3865564" y="5675314"/>
            <a:ext cx="42068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 flipV="1">
            <a:off x="3868739" y="5668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 flipV="1">
            <a:off x="4483100" y="5668963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 flipV="1">
            <a:off x="5092700" y="56800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 flipV="1">
            <a:off x="5700713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 flipH="1" flipV="1">
            <a:off x="6305550" y="5676901"/>
            <a:ext cx="1588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 flipV="1">
            <a:off x="6916738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27" name="Line 31"/>
          <p:cNvSpPr>
            <a:spLocks noChangeShapeType="1"/>
          </p:cNvSpPr>
          <p:nvPr/>
        </p:nvSpPr>
        <p:spPr bwMode="auto">
          <a:xfrm flipV="1">
            <a:off x="7518400" y="5676901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 flipV="1">
            <a:off x="8074025" y="5665788"/>
            <a:ext cx="0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29" name="Freeform 33"/>
          <p:cNvSpPr>
            <a:spLocks/>
          </p:cNvSpPr>
          <p:nvPr/>
        </p:nvSpPr>
        <p:spPr bwMode="auto">
          <a:xfrm>
            <a:off x="3879851" y="3111501"/>
            <a:ext cx="4132263" cy="746125"/>
          </a:xfrm>
          <a:custGeom>
            <a:avLst/>
            <a:gdLst>
              <a:gd name="T0" fmla="*/ 0 w 1019"/>
              <a:gd name="T1" fmla="*/ 2147483647 h 170"/>
              <a:gd name="T2" fmla="*/ 2147483647 w 1019"/>
              <a:gd name="T3" fmla="*/ 2147483647 h 170"/>
              <a:gd name="T4" fmla="*/ 2147483647 w 1019"/>
              <a:gd name="T5" fmla="*/ 2147483647 h 170"/>
              <a:gd name="T6" fmla="*/ 2147483647 w 1019"/>
              <a:gd name="T7" fmla="*/ 2147483647 h 170"/>
              <a:gd name="T8" fmla="*/ 2147483647 w 1019"/>
              <a:gd name="T9" fmla="*/ 2147483647 h 170"/>
              <a:gd name="T10" fmla="*/ 2147483647 w 1019"/>
              <a:gd name="T11" fmla="*/ 2147483647 h 170"/>
              <a:gd name="T12" fmla="*/ 2147483647 w 1019"/>
              <a:gd name="T13" fmla="*/ 2147483647 h 170"/>
              <a:gd name="T14" fmla="*/ 2147483647 w 1019"/>
              <a:gd name="T15" fmla="*/ 2147483647 h 170"/>
              <a:gd name="T16" fmla="*/ 2147483647 w 1019"/>
              <a:gd name="T17" fmla="*/ 2147483647 h 170"/>
              <a:gd name="T18" fmla="*/ 2147483647 w 1019"/>
              <a:gd name="T19" fmla="*/ 2147483647 h 170"/>
              <a:gd name="T20" fmla="*/ 2147483647 w 1019"/>
              <a:gd name="T21" fmla="*/ 2147483647 h 170"/>
              <a:gd name="T22" fmla="*/ 2147483647 w 1019"/>
              <a:gd name="T23" fmla="*/ 2147483647 h 170"/>
              <a:gd name="T24" fmla="*/ 2147483647 w 1019"/>
              <a:gd name="T25" fmla="*/ 2147483647 h 170"/>
              <a:gd name="T26" fmla="*/ 2147483647 w 1019"/>
              <a:gd name="T27" fmla="*/ 2147483647 h 170"/>
              <a:gd name="T28" fmla="*/ 2147483647 w 1019"/>
              <a:gd name="T29" fmla="*/ 2147483647 h 170"/>
              <a:gd name="T30" fmla="*/ 2147483647 w 1019"/>
              <a:gd name="T31" fmla="*/ 2147483647 h 170"/>
              <a:gd name="T32" fmla="*/ 2147483647 w 1019"/>
              <a:gd name="T33" fmla="*/ 2147483647 h 170"/>
              <a:gd name="T34" fmla="*/ 2147483647 w 1019"/>
              <a:gd name="T35" fmla="*/ 2147483647 h 170"/>
              <a:gd name="T36" fmla="*/ 2147483647 w 1019"/>
              <a:gd name="T37" fmla="*/ 2147483647 h 170"/>
              <a:gd name="T38" fmla="*/ 2147483647 w 1019"/>
              <a:gd name="T39" fmla="*/ 2147483647 h 170"/>
              <a:gd name="T40" fmla="*/ 2147483647 w 1019"/>
              <a:gd name="T41" fmla="*/ 2147483647 h 170"/>
              <a:gd name="T42" fmla="*/ 2147483647 w 1019"/>
              <a:gd name="T43" fmla="*/ 2147483647 h 170"/>
              <a:gd name="T44" fmla="*/ 2147483647 w 1019"/>
              <a:gd name="T45" fmla="*/ 2147483647 h 170"/>
              <a:gd name="T46" fmla="*/ 2147483647 w 1019"/>
              <a:gd name="T47" fmla="*/ 2147483647 h 170"/>
              <a:gd name="T48" fmla="*/ 2147483647 w 1019"/>
              <a:gd name="T49" fmla="*/ 2147483647 h 170"/>
              <a:gd name="T50" fmla="*/ 2147483647 w 1019"/>
              <a:gd name="T51" fmla="*/ 2147483647 h 170"/>
              <a:gd name="T52" fmla="*/ 2147483647 w 1019"/>
              <a:gd name="T53" fmla="*/ 2147483647 h 170"/>
              <a:gd name="T54" fmla="*/ 2147483647 w 1019"/>
              <a:gd name="T55" fmla="*/ 0 h 170"/>
              <a:gd name="T56" fmla="*/ 2147483647 w 1019"/>
              <a:gd name="T57" fmla="*/ 2147483647 h 170"/>
              <a:gd name="T58" fmla="*/ 2147483647 w 1019"/>
              <a:gd name="T59" fmla="*/ 2147483647 h 170"/>
              <a:gd name="T60" fmla="*/ 2147483647 w 1019"/>
              <a:gd name="T61" fmla="*/ 2147483647 h 170"/>
              <a:gd name="T62" fmla="*/ 2147483647 w 1019"/>
              <a:gd name="T63" fmla="*/ 2147483647 h 170"/>
              <a:gd name="T64" fmla="*/ 2147483647 w 1019"/>
              <a:gd name="T65" fmla="*/ 2147483647 h 170"/>
              <a:gd name="T66" fmla="*/ 2147483647 w 1019"/>
              <a:gd name="T67" fmla="*/ 2147483647 h 170"/>
              <a:gd name="T68" fmla="*/ 2147483647 w 1019"/>
              <a:gd name="T69" fmla="*/ 2147483647 h 1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70">
                <a:moveTo>
                  <a:pt x="0" y="113"/>
                </a:moveTo>
                <a:lnTo>
                  <a:pt x="30" y="100"/>
                </a:lnTo>
                <a:lnTo>
                  <a:pt x="60" y="104"/>
                </a:lnTo>
                <a:lnTo>
                  <a:pt x="90" y="100"/>
                </a:lnTo>
                <a:lnTo>
                  <a:pt x="120" y="105"/>
                </a:lnTo>
                <a:lnTo>
                  <a:pt x="150" y="118"/>
                </a:lnTo>
                <a:lnTo>
                  <a:pt x="180" y="107"/>
                </a:lnTo>
                <a:lnTo>
                  <a:pt x="210" y="101"/>
                </a:lnTo>
                <a:lnTo>
                  <a:pt x="240" y="98"/>
                </a:lnTo>
                <a:lnTo>
                  <a:pt x="270" y="119"/>
                </a:lnTo>
                <a:lnTo>
                  <a:pt x="300" y="117"/>
                </a:lnTo>
                <a:lnTo>
                  <a:pt x="330" y="106"/>
                </a:lnTo>
                <a:lnTo>
                  <a:pt x="360" y="120"/>
                </a:lnTo>
                <a:lnTo>
                  <a:pt x="390" y="110"/>
                </a:lnTo>
                <a:lnTo>
                  <a:pt x="420" y="121"/>
                </a:lnTo>
                <a:lnTo>
                  <a:pt x="450" y="118"/>
                </a:lnTo>
                <a:lnTo>
                  <a:pt x="480" y="113"/>
                </a:lnTo>
                <a:lnTo>
                  <a:pt x="510" y="129"/>
                </a:lnTo>
                <a:lnTo>
                  <a:pt x="539" y="149"/>
                </a:lnTo>
                <a:lnTo>
                  <a:pt x="569" y="143"/>
                </a:lnTo>
                <a:lnTo>
                  <a:pt x="599" y="49"/>
                </a:lnTo>
                <a:lnTo>
                  <a:pt x="629" y="81"/>
                </a:lnTo>
                <a:lnTo>
                  <a:pt x="659" y="99"/>
                </a:lnTo>
                <a:lnTo>
                  <a:pt x="689" y="109"/>
                </a:lnTo>
                <a:lnTo>
                  <a:pt x="719" y="77"/>
                </a:lnTo>
                <a:lnTo>
                  <a:pt x="749" y="41"/>
                </a:lnTo>
                <a:lnTo>
                  <a:pt x="779" y="46"/>
                </a:lnTo>
                <a:lnTo>
                  <a:pt x="809" y="0"/>
                </a:lnTo>
                <a:lnTo>
                  <a:pt x="839" y="124"/>
                </a:lnTo>
                <a:lnTo>
                  <a:pt x="869" y="65"/>
                </a:lnTo>
                <a:lnTo>
                  <a:pt x="899" y="116"/>
                </a:lnTo>
                <a:lnTo>
                  <a:pt x="929" y="170"/>
                </a:lnTo>
                <a:lnTo>
                  <a:pt x="959" y="114"/>
                </a:lnTo>
                <a:lnTo>
                  <a:pt x="989" y="39"/>
                </a:lnTo>
                <a:lnTo>
                  <a:pt x="1019" y="27"/>
                </a:lnTo>
              </a:path>
            </a:pathLst>
          </a:custGeom>
          <a:noFill/>
          <a:ln w="3810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30" name="Freeform 34"/>
          <p:cNvSpPr>
            <a:spLocks/>
          </p:cNvSpPr>
          <p:nvPr/>
        </p:nvSpPr>
        <p:spPr bwMode="auto">
          <a:xfrm>
            <a:off x="3879850" y="3925889"/>
            <a:ext cx="3644900" cy="911225"/>
          </a:xfrm>
          <a:custGeom>
            <a:avLst/>
            <a:gdLst>
              <a:gd name="T0" fmla="*/ 0 w 899"/>
              <a:gd name="T1" fmla="*/ 2147483647 h 208"/>
              <a:gd name="T2" fmla="*/ 2147483647 w 899"/>
              <a:gd name="T3" fmla="*/ 2147483647 h 208"/>
              <a:gd name="T4" fmla="*/ 2147483647 w 899"/>
              <a:gd name="T5" fmla="*/ 2147483647 h 208"/>
              <a:gd name="T6" fmla="*/ 2147483647 w 899"/>
              <a:gd name="T7" fmla="*/ 2147483647 h 208"/>
              <a:gd name="T8" fmla="*/ 2147483647 w 899"/>
              <a:gd name="T9" fmla="*/ 2147483647 h 208"/>
              <a:gd name="T10" fmla="*/ 2147483647 w 899"/>
              <a:gd name="T11" fmla="*/ 2147483647 h 208"/>
              <a:gd name="T12" fmla="*/ 2147483647 w 899"/>
              <a:gd name="T13" fmla="*/ 0 h 208"/>
              <a:gd name="T14" fmla="*/ 2147483647 w 899"/>
              <a:gd name="T15" fmla="*/ 2147483647 h 208"/>
              <a:gd name="T16" fmla="*/ 2147483647 w 899"/>
              <a:gd name="T17" fmla="*/ 2147483647 h 208"/>
              <a:gd name="T18" fmla="*/ 2147483647 w 899"/>
              <a:gd name="T19" fmla="*/ 2147483647 h 208"/>
              <a:gd name="T20" fmla="*/ 2147483647 w 899"/>
              <a:gd name="T21" fmla="*/ 2147483647 h 208"/>
              <a:gd name="T22" fmla="*/ 2147483647 w 899"/>
              <a:gd name="T23" fmla="*/ 2147483647 h 208"/>
              <a:gd name="T24" fmla="*/ 2147483647 w 899"/>
              <a:gd name="T25" fmla="*/ 2147483647 h 208"/>
              <a:gd name="T26" fmla="*/ 2147483647 w 899"/>
              <a:gd name="T27" fmla="*/ 2147483647 h 208"/>
              <a:gd name="T28" fmla="*/ 2147483647 w 899"/>
              <a:gd name="T29" fmla="*/ 2147483647 h 208"/>
              <a:gd name="T30" fmla="*/ 2147483647 w 899"/>
              <a:gd name="T31" fmla="*/ 2147483647 h 208"/>
              <a:gd name="T32" fmla="*/ 2147483647 w 899"/>
              <a:gd name="T33" fmla="*/ 2147483647 h 208"/>
              <a:gd name="T34" fmla="*/ 2147483647 w 899"/>
              <a:gd name="T35" fmla="*/ 2147483647 h 208"/>
              <a:gd name="T36" fmla="*/ 2147483647 w 899"/>
              <a:gd name="T37" fmla="*/ 2147483647 h 208"/>
              <a:gd name="T38" fmla="*/ 2147483647 w 899"/>
              <a:gd name="T39" fmla="*/ 2147483647 h 208"/>
              <a:gd name="T40" fmla="*/ 2147483647 w 899"/>
              <a:gd name="T41" fmla="*/ 2147483647 h 208"/>
              <a:gd name="T42" fmla="*/ 2147483647 w 899"/>
              <a:gd name="T43" fmla="*/ 2147483647 h 208"/>
              <a:gd name="T44" fmla="*/ 2147483647 w 899"/>
              <a:gd name="T45" fmla="*/ 2147483647 h 208"/>
              <a:gd name="T46" fmla="*/ 2147483647 w 899"/>
              <a:gd name="T47" fmla="*/ 2147483647 h 208"/>
              <a:gd name="T48" fmla="*/ 2147483647 w 899"/>
              <a:gd name="T49" fmla="*/ 2147483647 h 208"/>
              <a:gd name="T50" fmla="*/ 2147483647 w 899"/>
              <a:gd name="T51" fmla="*/ 2147483647 h 208"/>
              <a:gd name="T52" fmla="*/ 2147483647 w 899"/>
              <a:gd name="T53" fmla="*/ 2147483647 h 208"/>
              <a:gd name="T54" fmla="*/ 2147483647 w 899"/>
              <a:gd name="T55" fmla="*/ 2147483647 h 208"/>
              <a:gd name="T56" fmla="*/ 2147483647 w 899"/>
              <a:gd name="T57" fmla="*/ 2147483647 h 208"/>
              <a:gd name="T58" fmla="*/ 2147483647 w 899"/>
              <a:gd name="T59" fmla="*/ 2147483647 h 208"/>
              <a:gd name="T60" fmla="*/ 2147483647 w 899"/>
              <a:gd name="T61" fmla="*/ 2147483647 h 2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9" h="208">
                <a:moveTo>
                  <a:pt x="0" y="59"/>
                </a:moveTo>
                <a:lnTo>
                  <a:pt x="30" y="90"/>
                </a:lnTo>
                <a:lnTo>
                  <a:pt x="60" y="50"/>
                </a:lnTo>
                <a:lnTo>
                  <a:pt x="90" y="27"/>
                </a:lnTo>
                <a:lnTo>
                  <a:pt x="120" y="39"/>
                </a:lnTo>
                <a:lnTo>
                  <a:pt x="150" y="26"/>
                </a:lnTo>
                <a:lnTo>
                  <a:pt x="180" y="0"/>
                </a:lnTo>
                <a:lnTo>
                  <a:pt x="210" y="34"/>
                </a:lnTo>
                <a:lnTo>
                  <a:pt x="240" y="44"/>
                </a:lnTo>
                <a:lnTo>
                  <a:pt x="270" y="17"/>
                </a:lnTo>
                <a:lnTo>
                  <a:pt x="300" y="9"/>
                </a:lnTo>
                <a:lnTo>
                  <a:pt x="330" y="44"/>
                </a:lnTo>
                <a:lnTo>
                  <a:pt x="360" y="16"/>
                </a:lnTo>
                <a:lnTo>
                  <a:pt x="390" y="39"/>
                </a:lnTo>
                <a:lnTo>
                  <a:pt x="420" y="39"/>
                </a:lnTo>
                <a:lnTo>
                  <a:pt x="450" y="59"/>
                </a:lnTo>
                <a:lnTo>
                  <a:pt x="480" y="47"/>
                </a:lnTo>
                <a:lnTo>
                  <a:pt x="510" y="55"/>
                </a:lnTo>
                <a:lnTo>
                  <a:pt x="539" y="45"/>
                </a:lnTo>
                <a:lnTo>
                  <a:pt x="569" y="46"/>
                </a:lnTo>
                <a:lnTo>
                  <a:pt x="599" y="61"/>
                </a:lnTo>
                <a:lnTo>
                  <a:pt x="629" y="65"/>
                </a:lnTo>
                <a:lnTo>
                  <a:pt x="659" y="55"/>
                </a:lnTo>
                <a:lnTo>
                  <a:pt x="689" y="135"/>
                </a:lnTo>
                <a:lnTo>
                  <a:pt x="719" y="121"/>
                </a:lnTo>
                <a:lnTo>
                  <a:pt x="749" y="155"/>
                </a:lnTo>
                <a:lnTo>
                  <a:pt x="779" y="141"/>
                </a:lnTo>
                <a:lnTo>
                  <a:pt x="809" y="201"/>
                </a:lnTo>
                <a:lnTo>
                  <a:pt x="839" y="208"/>
                </a:lnTo>
                <a:lnTo>
                  <a:pt x="869" y="182"/>
                </a:lnTo>
                <a:lnTo>
                  <a:pt x="899" y="173"/>
                </a:lnTo>
              </a:path>
            </a:pathLst>
          </a:custGeom>
          <a:noFill/>
          <a:ln w="38100" cmpd="sng">
            <a:solidFill>
              <a:srgbClr val="3C5D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6531" name="Oval 35"/>
          <p:cNvSpPr>
            <a:spLocks noChangeArrowheads="1"/>
          </p:cNvSpPr>
          <p:nvPr/>
        </p:nvSpPr>
        <p:spPr bwMode="auto">
          <a:xfrm>
            <a:off x="3868738" y="3592514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6532" name="Oval 36"/>
          <p:cNvSpPr>
            <a:spLocks noChangeArrowheads="1"/>
          </p:cNvSpPr>
          <p:nvPr/>
        </p:nvSpPr>
        <p:spPr bwMode="auto">
          <a:xfrm>
            <a:off x="3868738" y="4171951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6533" name="Rectangle 37"/>
          <p:cNvSpPr>
            <a:spLocks noChangeArrowheads="1"/>
          </p:cNvSpPr>
          <p:nvPr/>
        </p:nvSpPr>
        <p:spPr bwMode="auto">
          <a:xfrm>
            <a:off x="3644901" y="5592764"/>
            <a:ext cx="98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0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06534" name="Rectangle 38"/>
          <p:cNvSpPr>
            <a:spLocks noChangeArrowheads="1"/>
          </p:cNvSpPr>
          <p:nvPr/>
        </p:nvSpPr>
        <p:spPr bwMode="auto">
          <a:xfrm>
            <a:off x="3498851" y="5048250"/>
            <a:ext cx="295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500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06535" name="Rectangle 39"/>
          <p:cNvSpPr>
            <a:spLocks noChangeArrowheads="1"/>
          </p:cNvSpPr>
          <p:nvPr/>
        </p:nvSpPr>
        <p:spPr bwMode="auto">
          <a:xfrm>
            <a:off x="3425826" y="4503738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1000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06536" name="Rectangle 40"/>
          <p:cNvSpPr>
            <a:spLocks noChangeArrowheads="1"/>
          </p:cNvSpPr>
          <p:nvPr/>
        </p:nvSpPr>
        <p:spPr bwMode="auto">
          <a:xfrm>
            <a:off x="3425826" y="3960813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1500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06537" name="Rectangle 41"/>
          <p:cNvSpPr>
            <a:spLocks noChangeArrowheads="1"/>
          </p:cNvSpPr>
          <p:nvPr/>
        </p:nvSpPr>
        <p:spPr bwMode="auto">
          <a:xfrm>
            <a:off x="3425826" y="3417888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2000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06538" name="Rectangle 42"/>
          <p:cNvSpPr>
            <a:spLocks noChangeArrowheads="1"/>
          </p:cNvSpPr>
          <p:nvPr/>
        </p:nvSpPr>
        <p:spPr bwMode="auto">
          <a:xfrm>
            <a:off x="3425826" y="2874963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2500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06539" name="Rectangle 43"/>
          <p:cNvSpPr>
            <a:spLocks noChangeArrowheads="1"/>
          </p:cNvSpPr>
          <p:nvPr/>
        </p:nvSpPr>
        <p:spPr bwMode="auto">
          <a:xfrm>
            <a:off x="3425826" y="23304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3000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06540" name="Rectangle 44"/>
          <p:cNvSpPr>
            <a:spLocks noChangeArrowheads="1"/>
          </p:cNvSpPr>
          <p:nvPr/>
        </p:nvSpPr>
        <p:spPr bwMode="auto">
          <a:xfrm>
            <a:off x="3729038" y="5789613"/>
            <a:ext cx="392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1970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06541" name="Rectangle 45"/>
          <p:cNvSpPr>
            <a:spLocks noChangeArrowheads="1"/>
          </p:cNvSpPr>
          <p:nvPr/>
        </p:nvSpPr>
        <p:spPr bwMode="auto">
          <a:xfrm>
            <a:off x="4951414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1980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06542" name="Rectangle 46"/>
          <p:cNvSpPr>
            <a:spLocks noChangeArrowheads="1"/>
          </p:cNvSpPr>
          <p:nvPr/>
        </p:nvSpPr>
        <p:spPr bwMode="auto">
          <a:xfrm>
            <a:off x="6164264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1990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06543" name="Rectangle 47"/>
          <p:cNvSpPr>
            <a:spLocks noChangeArrowheads="1"/>
          </p:cNvSpPr>
          <p:nvPr/>
        </p:nvSpPr>
        <p:spPr bwMode="auto">
          <a:xfrm>
            <a:off x="7378701" y="57975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2000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06544" name="Rectangle 48"/>
          <p:cNvSpPr>
            <a:spLocks noChangeArrowheads="1"/>
          </p:cNvSpPr>
          <p:nvPr/>
        </p:nvSpPr>
        <p:spPr bwMode="auto">
          <a:xfrm>
            <a:off x="3340101" y="2216151"/>
            <a:ext cx="4792663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6545" name="Text Box 49"/>
          <p:cNvSpPr txBox="1">
            <a:spLocks noChangeArrowheads="1"/>
          </p:cNvSpPr>
          <p:nvPr/>
        </p:nvSpPr>
        <p:spPr bwMode="auto">
          <a:xfrm>
            <a:off x="6354763" y="4862514"/>
            <a:ext cx="12747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>
                <a:solidFill>
                  <a:srgbClr val="3C5D7E"/>
                </a:solidFill>
              </a:rPr>
              <a:t>ŠVÉDSKO</a:t>
            </a:r>
          </a:p>
        </p:txBody>
      </p:sp>
      <p:sp>
        <p:nvSpPr>
          <p:cNvPr id="106546" name="Text Box 50"/>
          <p:cNvSpPr txBox="1">
            <a:spLocks noChangeArrowheads="1"/>
          </p:cNvSpPr>
          <p:nvPr/>
        </p:nvSpPr>
        <p:spPr bwMode="auto">
          <a:xfrm>
            <a:off x="6354764" y="2455863"/>
            <a:ext cx="1336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>
                <a:solidFill>
                  <a:srgbClr val="CC0000"/>
                </a:solidFill>
              </a:rPr>
              <a:t>ČESKÁ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 b="1">
                <a:solidFill>
                  <a:srgbClr val="CC0000"/>
                </a:solidFill>
              </a:rPr>
              <a:t>REPUBLIKA</a:t>
            </a:r>
          </a:p>
        </p:txBody>
      </p:sp>
      <p:sp>
        <p:nvSpPr>
          <p:cNvPr id="106547" name="Text Box 51"/>
          <p:cNvSpPr txBox="1">
            <a:spLocks noChangeArrowheads="1"/>
          </p:cNvSpPr>
          <p:nvPr/>
        </p:nvSpPr>
        <p:spPr bwMode="auto">
          <a:xfrm>
            <a:off x="7010400" y="5973764"/>
            <a:ext cx="13541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kalendářní roky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06548" name="Text Box 52"/>
          <p:cNvSpPr txBox="1">
            <a:spLocks noChangeArrowheads="1"/>
          </p:cNvSpPr>
          <p:nvPr/>
        </p:nvSpPr>
        <p:spPr bwMode="auto">
          <a:xfrm>
            <a:off x="3370264" y="2076451"/>
            <a:ext cx="11953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</a:rPr>
              <a:t>počet cigaret</a:t>
            </a:r>
            <a:endParaRPr lang="cs-CZ" altLang="cs-CZ" b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91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079" y="97867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00CC"/>
                </a:solidFill>
                <a:latin typeface="Arial Black" pitchFamily="34" charset="0"/>
              </a:rPr>
              <a:t>Trh a zdraví</a:t>
            </a:r>
            <a:br>
              <a:rPr lang="cs-CZ" b="1" dirty="0">
                <a:solidFill>
                  <a:srgbClr val="0000CC"/>
                </a:solidFill>
                <a:latin typeface="Arial Black" pitchFamily="34" charset="0"/>
              </a:rPr>
            </a:br>
            <a:endParaRPr lang="cs-CZ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416" y="2348880"/>
            <a:ext cx="10369152" cy="5073427"/>
          </a:xfrm>
        </p:spPr>
        <p:txBody>
          <a:bodyPr/>
          <a:lstStyle/>
          <a:p>
            <a:pPr marL="457200" indent="-457200"/>
            <a:r>
              <a:rPr lang="cs-CZ" dirty="0">
                <a:latin typeface="Arial" pitchFamily="34" charset="0"/>
                <a:cs typeface="Arial" pitchFamily="34" charset="0"/>
              </a:rPr>
              <a:t>Trh jako standardní řešení </a:t>
            </a:r>
          </a:p>
          <a:p>
            <a:pPr marL="857250" lvl="1" indent="-457200"/>
            <a:r>
              <a:rPr lang="cs-CZ" dirty="0">
                <a:latin typeface="Arial" pitchFamily="34" charset="0"/>
                <a:cs typeface="Arial" pitchFamily="34" charset="0"/>
              </a:rPr>
              <a:t>Nakolik je tržní mechanismus vhodný?</a:t>
            </a:r>
          </a:p>
          <a:p>
            <a:pPr marL="857250" lvl="1" indent="-457200"/>
            <a:r>
              <a:rPr lang="cs-CZ" dirty="0">
                <a:latin typeface="Arial" pitchFamily="34" charset="0"/>
                <a:cs typeface="Arial" pitchFamily="34" charset="0"/>
              </a:rPr>
              <a:t>Kde, kdy a proč selhává?</a:t>
            </a:r>
          </a:p>
          <a:p>
            <a:pPr marL="857250" lvl="1" indent="-457200"/>
            <a:r>
              <a:rPr lang="cs-CZ" dirty="0">
                <a:latin typeface="Arial" pitchFamily="34" charset="0"/>
                <a:cs typeface="Arial" pitchFamily="34" charset="0"/>
              </a:rPr>
              <a:t>Mohou být tržní selhání napravena státními zásahy?</a:t>
            </a:r>
          </a:p>
          <a:p>
            <a:pPr marL="400050" lvl="1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5713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4" y="192088"/>
            <a:ext cx="87788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Obdélník 7"/>
          <p:cNvSpPr>
            <a:spLocks noChangeArrowheads="1"/>
          </p:cNvSpPr>
          <p:nvPr/>
        </p:nvSpPr>
        <p:spPr bwMode="auto">
          <a:xfrm>
            <a:off x="4029075" y="1600201"/>
            <a:ext cx="3568700" cy="42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33600" y="1600199"/>
            <a:ext cx="7600335" cy="50562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4219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>
                <a:solidFill>
                  <a:srgbClr val="3C5D7E"/>
                </a:solidFill>
              </a:rPr>
              <a:t>Spotřeba alkoholu na osobu </a:t>
            </a:r>
            <a:br>
              <a:rPr lang="cs-CZ" altLang="cs-CZ" sz="2800" b="1">
                <a:solidFill>
                  <a:srgbClr val="3C5D7E"/>
                </a:solidFill>
              </a:rPr>
            </a:br>
            <a:r>
              <a:rPr lang="cs-CZ" altLang="cs-CZ" sz="2800" b="1">
                <a:solidFill>
                  <a:srgbClr val="3C5D7E"/>
                </a:solidFill>
              </a:rPr>
              <a:t>starší 15 let v litrech čistého lihu</a:t>
            </a:r>
            <a:br>
              <a:rPr lang="cs-CZ" altLang="cs-CZ" sz="2800">
                <a:solidFill>
                  <a:srgbClr val="3C5D7E"/>
                </a:solidFill>
              </a:rPr>
            </a:br>
            <a:r>
              <a:rPr lang="cs-CZ" altLang="cs-CZ" sz="2400">
                <a:solidFill>
                  <a:srgbClr val="3C5D7E"/>
                </a:solidFill>
              </a:rPr>
              <a:t>pramen: databáze Světové zdravotnické organizace (2)</a:t>
            </a:r>
            <a:r>
              <a:rPr lang="cs-CZ" altLang="cs-CZ" sz="4000">
                <a:solidFill>
                  <a:srgbClr val="000000"/>
                </a:solidFill>
              </a:rPr>
              <a:t> </a:t>
            </a:r>
            <a:endParaRPr lang="cs-CZ" altLang="cs-CZ"/>
          </a:p>
        </p:txBody>
      </p:sp>
      <p:pic>
        <p:nvPicPr>
          <p:cNvPr id="10854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7088" y="1816101"/>
            <a:ext cx="5897562" cy="4429125"/>
          </a:xfrm>
        </p:spPr>
      </p:pic>
      <p:sp>
        <p:nvSpPr>
          <p:cNvPr id="108548" name="Obdélník 4"/>
          <p:cNvSpPr>
            <a:spLocks noChangeArrowheads="1"/>
          </p:cNvSpPr>
          <p:nvPr/>
        </p:nvSpPr>
        <p:spPr bwMode="auto">
          <a:xfrm>
            <a:off x="4757739" y="1816101"/>
            <a:ext cx="2416175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5118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chemeClr val="accent2"/>
                </a:solidFill>
              </a:rPr>
              <a:t>PROCENTO OBÉZNÍCH MUŽŮ A ŽEN NAD 25 LET </a:t>
            </a:r>
            <a:r>
              <a:rPr lang="cs-CZ" altLang="cs-CZ" sz="2800">
                <a:solidFill>
                  <a:schemeClr val="accent2"/>
                </a:solidFill>
              </a:rPr>
              <a:t> </a:t>
            </a:r>
            <a:br>
              <a:rPr lang="cs-CZ" altLang="cs-CZ" sz="2800">
                <a:solidFill>
                  <a:schemeClr val="accent2"/>
                </a:solidFill>
              </a:rPr>
            </a:br>
            <a:r>
              <a:rPr lang="cs-CZ" altLang="cs-CZ" sz="2800">
                <a:solidFill>
                  <a:schemeClr val="accent2"/>
                </a:solidFill>
              </a:rPr>
              <a:t>v České republice a ve Švédsku v letech 1996-1998</a:t>
            </a:r>
          </a:p>
        </p:txBody>
      </p:sp>
      <p:sp>
        <p:nvSpPr>
          <p:cNvPr id="109571" name="AutoShape 3"/>
          <p:cNvSpPr>
            <a:spLocks noChangeAspect="1" noChangeArrowheads="1" noTextEdit="1"/>
          </p:cNvSpPr>
          <p:nvPr/>
        </p:nvSpPr>
        <p:spPr bwMode="auto">
          <a:xfrm>
            <a:off x="2566988" y="1341438"/>
            <a:ext cx="78803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72" name="Freeform 4"/>
          <p:cNvSpPr>
            <a:spLocks/>
          </p:cNvSpPr>
          <p:nvPr/>
        </p:nvSpPr>
        <p:spPr bwMode="auto">
          <a:xfrm>
            <a:off x="3049589" y="5930900"/>
            <a:ext cx="5387975" cy="185738"/>
          </a:xfrm>
          <a:custGeom>
            <a:avLst/>
            <a:gdLst>
              <a:gd name="T0" fmla="*/ 0 w 3394"/>
              <a:gd name="T1" fmla="*/ 2147483647 h 117"/>
              <a:gd name="T2" fmla="*/ 2147483647 w 3394"/>
              <a:gd name="T3" fmla="*/ 0 h 117"/>
              <a:gd name="T4" fmla="*/ 2147483647 w 3394"/>
              <a:gd name="T5" fmla="*/ 0 h 117"/>
              <a:gd name="T6" fmla="*/ 2147483647 w 3394"/>
              <a:gd name="T7" fmla="*/ 2147483647 h 117"/>
              <a:gd name="T8" fmla="*/ 0 w 3394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4" h="117">
                <a:moveTo>
                  <a:pt x="0" y="117"/>
                </a:moveTo>
                <a:lnTo>
                  <a:pt x="159" y="0"/>
                </a:lnTo>
                <a:lnTo>
                  <a:pt x="3394" y="0"/>
                </a:lnTo>
                <a:lnTo>
                  <a:pt x="3235" y="117"/>
                </a:lnTo>
                <a:lnTo>
                  <a:pt x="0" y="117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73" name="Freeform 5"/>
          <p:cNvSpPr>
            <a:spLocks/>
          </p:cNvSpPr>
          <p:nvPr/>
        </p:nvSpPr>
        <p:spPr bwMode="auto">
          <a:xfrm>
            <a:off x="3049588" y="1606550"/>
            <a:ext cx="252412" cy="4510088"/>
          </a:xfrm>
          <a:custGeom>
            <a:avLst/>
            <a:gdLst>
              <a:gd name="T0" fmla="*/ 0 w 159"/>
              <a:gd name="T1" fmla="*/ 2147483647 h 2841"/>
              <a:gd name="T2" fmla="*/ 0 w 159"/>
              <a:gd name="T3" fmla="*/ 2147483647 h 2841"/>
              <a:gd name="T4" fmla="*/ 2147483647 w 159"/>
              <a:gd name="T5" fmla="*/ 0 h 2841"/>
              <a:gd name="T6" fmla="*/ 2147483647 w 159"/>
              <a:gd name="T7" fmla="*/ 2147483647 h 2841"/>
              <a:gd name="T8" fmla="*/ 0 w 159"/>
              <a:gd name="T9" fmla="*/ 2147483647 h 2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841">
                <a:moveTo>
                  <a:pt x="0" y="2841"/>
                </a:moveTo>
                <a:lnTo>
                  <a:pt x="0" y="117"/>
                </a:lnTo>
                <a:lnTo>
                  <a:pt x="159" y="0"/>
                </a:lnTo>
                <a:lnTo>
                  <a:pt x="159" y="2724"/>
                </a:lnTo>
                <a:lnTo>
                  <a:pt x="0" y="284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3302001" y="1606550"/>
            <a:ext cx="513556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9575" name="Freeform 7"/>
          <p:cNvSpPr>
            <a:spLocks/>
          </p:cNvSpPr>
          <p:nvPr/>
        </p:nvSpPr>
        <p:spPr bwMode="auto">
          <a:xfrm>
            <a:off x="3049589" y="5930900"/>
            <a:ext cx="5387975" cy="185738"/>
          </a:xfrm>
          <a:custGeom>
            <a:avLst/>
            <a:gdLst>
              <a:gd name="T0" fmla="*/ 0 w 406"/>
              <a:gd name="T1" fmla="*/ 2147483647 h 14"/>
              <a:gd name="T2" fmla="*/ 2147483647 w 406"/>
              <a:gd name="T3" fmla="*/ 0 h 14"/>
              <a:gd name="T4" fmla="*/ 2147483647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76" name="Freeform 8"/>
          <p:cNvSpPr>
            <a:spLocks/>
          </p:cNvSpPr>
          <p:nvPr/>
        </p:nvSpPr>
        <p:spPr bwMode="auto">
          <a:xfrm>
            <a:off x="3049589" y="5202239"/>
            <a:ext cx="5387975" cy="198437"/>
          </a:xfrm>
          <a:custGeom>
            <a:avLst/>
            <a:gdLst>
              <a:gd name="T0" fmla="*/ 0 w 406"/>
              <a:gd name="T1" fmla="*/ 2147483647 h 15"/>
              <a:gd name="T2" fmla="*/ 2147483647 w 406"/>
              <a:gd name="T3" fmla="*/ 0 h 15"/>
              <a:gd name="T4" fmla="*/ 2147483647 w 406"/>
              <a:gd name="T5" fmla="*/ 0 h 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5">
                <a:moveTo>
                  <a:pt x="0" y="15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77" name="Freeform 9"/>
          <p:cNvSpPr>
            <a:spLocks/>
          </p:cNvSpPr>
          <p:nvPr/>
        </p:nvSpPr>
        <p:spPr bwMode="auto">
          <a:xfrm>
            <a:off x="3049589" y="4484689"/>
            <a:ext cx="5387975" cy="185737"/>
          </a:xfrm>
          <a:custGeom>
            <a:avLst/>
            <a:gdLst>
              <a:gd name="T0" fmla="*/ 0 w 406"/>
              <a:gd name="T1" fmla="*/ 2147483647 h 14"/>
              <a:gd name="T2" fmla="*/ 2147483647 w 406"/>
              <a:gd name="T3" fmla="*/ 0 h 14"/>
              <a:gd name="T4" fmla="*/ 2147483647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78" name="Freeform 10"/>
          <p:cNvSpPr>
            <a:spLocks/>
          </p:cNvSpPr>
          <p:nvPr/>
        </p:nvSpPr>
        <p:spPr bwMode="auto">
          <a:xfrm>
            <a:off x="3049589" y="3768725"/>
            <a:ext cx="5387975" cy="185738"/>
          </a:xfrm>
          <a:custGeom>
            <a:avLst/>
            <a:gdLst>
              <a:gd name="T0" fmla="*/ 0 w 406"/>
              <a:gd name="T1" fmla="*/ 2147483647 h 14"/>
              <a:gd name="T2" fmla="*/ 2147483647 w 406"/>
              <a:gd name="T3" fmla="*/ 0 h 14"/>
              <a:gd name="T4" fmla="*/ 2147483647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79" name="Freeform 11"/>
          <p:cNvSpPr>
            <a:spLocks/>
          </p:cNvSpPr>
          <p:nvPr/>
        </p:nvSpPr>
        <p:spPr bwMode="auto">
          <a:xfrm>
            <a:off x="3049589" y="3052764"/>
            <a:ext cx="5387975" cy="185737"/>
          </a:xfrm>
          <a:custGeom>
            <a:avLst/>
            <a:gdLst>
              <a:gd name="T0" fmla="*/ 0 w 406"/>
              <a:gd name="T1" fmla="*/ 2147483647 h 14"/>
              <a:gd name="T2" fmla="*/ 2147483647 w 406"/>
              <a:gd name="T3" fmla="*/ 0 h 14"/>
              <a:gd name="T4" fmla="*/ 2147483647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80" name="Freeform 12"/>
          <p:cNvSpPr>
            <a:spLocks/>
          </p:cNvSpPr>
          <p:nvPr/>
        </p:nvSpPr>
        <p:spPr bwMode="auto">
          <a:xfrm>
            <a:off x="3049589" y="2322514"/>
            <a:ext cx="5387975" cy="200025"/>
          </a:xfrm>
          <a:custGeom>
            <a:avLst/>
            <a:gdLst>
              <a:gd name="T0" fmla="*/ 0 w 406"/>
              <a:gd name="T1" fmla="*/ 2147483647 h 15"/>
              <a:gd name="T2" fmla="*/ 2147483647 w 406"/>
              <a:gd name="T3" fmla="*/ 0 h 15"/>
              <a:gd name="T4" fmla="*/ 2147483647 w 406"/>
              <a:gd name="T5" fmla="*/ 0 h 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5">
                <a:moveTo>
                  <a:pt x="0" y="15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81" name="Freeform 13"/>
          <p:cNvSpPr>
            <a:spLocks/>
          </p:cNvSpPr>
          <p:nvPr/>
        </p:nvSpPr>
        <p:spPr bwMode="auto">
          <a:xfrm>
            <a:off x="3049589" y="1606550"/>
            <a:ext cx="5387975" cy="185738"/>
          </a:xfrm>
          <a:custGeom>
            <a:avLst/>
            <a:gdLst>
              <a:gd name="T0" fmla="*/ 0 w 406"/>
              <a:gd name="T1" fmla="*/ 2147483647 h 14"/>
              <a:gd name="T2" fmla="*/ 2147483647 w 406"/>
              <a:gd name="T3" fmla="*/ 0 h 14"/>
              <a:gd name="T4" fmla="*/ 2147483647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82" name="Freeform 14"/>
          <p:cNvSpPr>
            <a:spLocks/>
          </p:cNvSpPr>
          <p:nvPr/>
        </p:nvSpPr>
        <p:spPr bwMode="auto">
          <a:xfrm>
            <a:off x="3049589" y="5930900"/>
            <a:ext cx="5387975" cy="185738"/>
          </a:xfrm>
          <a:custGeom>
            <a:avLst/>
            <a:gdLst>
              <a:gd name="T0" fmla="*/ 2147483647 w 3394"/>
              <a:gd name="T1" fmla="*/ 0 h 117"/>
              <a:gd name="T2" fmla="*/ 2147483647 w 3394"/>
              <a:gd name="T3" fmla="*/ 2147483647 h 117"/>
              <a:gd name="T4" fmla="*/ 0 w 3394"/>
              <a:gd name="T5" fmla="*/ 2147483647 h 117"/>
              <a:gd name="T6" fmla="*/ 2147483647 w 3394"/>
              <a:gd name="T7" fmla="*/ 0 h 117"/>
              <a:gd name="T8" fmla="*/ 2147483647 w 3394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4" h="117">
                <a:moveTo>
                  <a:pt x="3394" y="0"/>
                </a:moveTo>
                <a:lnTo>
                  <a:pt x="3235" y="117"/>
                </a:lnTo>
                <a:lnTo>
                  <a:pt x="0" y="117"/>
                </a:lnTo>
                <a:lnTo>
                  <a:pt x="159" y="0"/>
                </a:lnTo>
                <a:lnTo>
                  <a:pt x="339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83" name="Freeform 15"/>
          <p:cNvSpPr>
            <a:spLocks/>
          </p:cNvSpPr>
          <p:nvPr/>
        </p:nvSpPr>
        <p:spPr bwMode="auto">
          <a:xfrm>
            <a:off x="3049588" y="1606550"/>
            <a:ext cx="252412" cy="4510088"/>
          </a:xfrm>
          <a:custGeom>
            <a:avLst/>
            <a:gdLst>
              <a:gd name="T0" fmla="*/ 0 w 159"/>
              <a:gd name="T1" fmla="*/ 2147483647 h 2841"/>
              <a:gd name="T2" fmla="*/ 0 w 159"/>
              <a:gd name="T3" fmla="*/ 2147483647 h 2841"/>
              <a:gd name="T4" fmla="*/ 2147483647 w 159"/>
              <a:gd name="T5" fmla="*/ 0 h 2841"/>
              <a:gd name="T6" fmla="*/ 2147483647 w 159"/>
              <a:gd name="T7" fmla="*/ 2147483647 h 2841"/>
              <a:gd name="T8" fmla="*/ 0 w 159"/>
              <a:gd name="T9" fmla="*/ 2147483647 h 2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841">
                <a:moveTo>
                  <a:pt x="0" y="2841"/>
                </a:moveTo>
                <a:lnTo>
                  <a:pt x="0" y="117"/>
                </a:lnTo>
                <a:lnTo>
                  <a:pt x="159" y="0"/>
                </a:lnTo>
                <a:lnTo>
                  <a:pt x="159" y="2724"/>
                </a:lnTo>
                <a:lnTo>
                  <a:pt x="0" y="284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3302001" y="1606550"/>
            <a:ext cx="5135563" cy="4324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9585" name="Freeform 17"/>
          <p:cNvSpPr>
            <a:spLocks/>
          </p:cNvSpPr>
          <p:nvPr/>
        </p:nvSpPr>
        <p:spPr bwMode="auto">
          <a:xfrm>
            <a:off x="4337051" y="2376488"/>
            <a:ext cx="252413" cy="3740150"/>
          </a:xfrm>
          <a:custGeom>
            <a:avLst/>
            <a:gdLst>
              <a:gd name="T0" fmla="*/ 0 w 159"/>
              <a:gd name="T1" fmla="*/ 2147483647 h 2356"/>
              <a:gd name="T2" fmla="*/ 0 w 159"/>
              <a:gd name="T3" fmla="*/ 2147483647 h 2356"/>
              <a:gd name="T4" fmla="*/ 2147483647 w 159"/>
              <a:gd name="T5" fmla="*/ 0 h 2356"/>
              <a:gd name="T6" fmla="*/ 2147483647 w 159"/>
              <a:gd name="T7" fmla="*/ 2147483647 h 2356"/>
              <a:gd name="T8" fmla="*/ 0 w 159"/>
              <a:gd name="T9" fmla="*/ 2147483647 h 23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356">
                <a:moveTo>
                  <a:pt x="0" y="2356"/>
                </a:moveTo>
                <a:lnTo>
                  <a:pt x="0" y="117"/>
                </a:lnTo>
                <a:lnTo>
                  <a:pt x="159" y="0"/>
                </a:lnTo>
                <a:lnTo>
                  <a:pt x="159" y="2239"/>
                </a:lnTo>
                <a:lnTo>
                  <a:pt x="0" y="2356"/>
                </a:lnTo>
                <a:close/>
              </a:path>
            </a:pathLst>
          </a:custGeom>
          <a:solidFill>
            <a:srgbClr val="8033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3594100" y="2562226"/>
            <a:ext cx="742950" cy="3554413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9587" name="Freeform 19"/>
          <p:cNvSpPr>
            <a:spLocks/>
          </p:cNvSpPr>
          <p:nvPr/>
        </p:nvSpPr>
        <p:spPr bwMode="auto">
          <a:xfrm>
            <a:off x="3594101" y="2376489"/>
            <a:ext cx="995363" cy="185737"/>
          </a:xfrm>
          <a:custGeom>
            <a:avLst/>
            <a:gdLst>
              <a:gd name="T0" fmla="*/ 2147483647 w 627"/>
              <a:gd name="T1" fmla="*/ 2147483647 h 117"/>
              <a:gd name="T2" fmla="*/ 2147483647 w 627"/>
              <a:gd name="T3" fmla="*/ 0 h 117"/>
              <a:gd name="T4" fmla="*/ 2147483647 w 627"/>
              <a:gd name="T5" fmla="*/ 0 h 117"/>
              <a:gd name="T6" fmla="*/ 0 w 627"/>
              <a:gd name="T7" fmla="*/ 2147483647 h 117"/>
              <a:gd name="T8" fmla="*/ 2147483647 w 627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" h="117">
                <a:moveTo>
                  <a:pt x="468" y="117"/>
                </a:moveTo>
                <a:lnTo>
                  <a:pt x="627" y="0"/>
                </a:lnTo>
                <a:lnTo>
                  <a:pt x="159" y="0"/>
                </a:lnTo>
                <a:lnTo>
                  <a:pt x="0" y="117"/>
                </a:lnTo>
                <a:lnTo>
                  <a:pt x="468" y="117"/>
                </a:lnTo>
                <a:close/>
              </a:path>
            </a:pathLst>
          </a:custGeom>
          <a:solidFill>
            <a:srgbClr val="BF4D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88" name="Freeform 20"/>
          <p:cNvSpPr>
            <a:spLocks/>
          </p:cNvSpPr>
          <p:nvPr/>
        </p:nvSpPr>
        <p:spPr bwMode="auto">
          <a:xfrm>
            <a:off x="5067301" y="4484688"/>
            <a:ext cx="250825" cy="1631950"/>
          </a:xfrm>
          <a:custGeom>
            <a:avLst/>
            <a:gdLst>
              <a:gd name="T0" fmla="*/ 0 w 158"/>
              <a:gd name="T1" fmla="*/ 2147483647 h 1028"/>
              <a:gd name="T2" fmla="*/ 0 w 158"/>
              <a:gd name="T3" fmla="*/ 2147483647 h 1028"/>
              <a:gd name="T4" fmla="*/ 2147483647 w 158"/>
              <a:gd name="T5" fmla="*/ 0 h 1028"/>
              <a:gd name="T6" fmla="*/ 2147483647 w 158"/>
              <a:gd name="T7" fmla="*/ 2147483647 h 1028"/>
              <a:gd name="T8" fmla="*/ 0 w 158"/>
              <a:gd name="T9" fmla="*/ 2147483647 h 10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" h="1028">
                <a:moveTo>
                  <a:pt x="0" y="1028"/>
                </a:moveTo>
                <a:lnTo>
                  <a:pt x="0" y="117"/>
                </a:lnTo>
                <a:lnTo>
                  <a:pt x="158" y="0"/>
                </a:lnTo>
                <a:lnTo>
                  <a:pt x="158" y="911"/>
                </a:lnTo>
                <a:lnTo>
                  <a:pt x="0" y="1028"/>
                </a:lnTo>
                <a:close/>
              </a:path>
            </a:pathLst>
          </a:custGeom>
          <a:solidFill>
            <a:srgbClr val="1A33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89" name="Rectangle 21"/>
          <p:cNvSpPr>
            <a:spLocks noChangeArrowheads="1"/>
          </p:cNvSpPr>
          <p:nvPr/>
        </p:nvSpPr>
        <p:spPr bwMode="auto">
          <a:xfrm>
            <a:off x="4337050" y="4670426"/>
            <a:ext cx="730250" cy="1446213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9590" name="Freeform 22"/>
          <p:cNvSpPr>
            <a:spLocks/>
          </p:cNvSpPr>
          <p:nvPr/>
        </p:nvSpPr>
        <p:spPr bwMode="auto">
          <a:xfrm>
            <a:off x="4337051" y="4484689"/>
            <a:ext cx="981075" cy="185737"/>
          </a:xfrm>
          <a:custGeom>
            <a:avLst/>
            <a:gdLst>
              <a:gd name="T0" fmla="*/ 2147483647 w 618"/>
              <a:gd name="T1" fmla="*/ 2147483647 h 117"/>
              <a:gd name="T2" fmla="*/ 2147483647 w 618"/>
              <a:gd name="T3" fmla="*/ 0 h 117"/>
              <a:gd name="T4" fmla="*/ 2147483647 w 618"/>
              <a:gd name="T5" fmla="*/ 0 h 117"/>
              <a:gd name="T6" fmla="*/ 0 w 618"/>
              <a:gd name="T7" fmla="*/ 2147483647 h 117"/>
              <a:gd name="T8" fmla="*/ 2147483647 w 618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8" h="117">
                <a:moveTo>
                  <a:pt x="460" y="117"/>
                </a:moveTo>
                <a:lnTo>
                  <a:pt x="618" y="0"/>
                </a:lnTo>
                <a:lnTo>
                  <a:pt x="159" y="0"/>
                </a:lnTo>
                <a:lnTo>
                  <a:pt x="0" y="117"/>
                </a:lnTo>
                <a:lnTo>
                  <a:pt x="460" y="117"/>
                </a:lnTo>
                <a:close/>
              </a:path>
            </a:pathLst>
          </a:custGeom>
          <a:solidFill>
            <a:srgbClr val="264D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91" name="Rectangle 23"/>
          <p:cNvSpPr>
            <a:spLocks noChangeArrowheads="1"/>
          </p:cNvSpPr>
          <p:nvPr/>
        </p:nvSpPr>
        <p:spPr bwMode="auto">
          <a:xfrm>
            <a:off x="3665539" y="2828926"/>
            <a:ext cx="62356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663300"/>
                </a:solidFill>
              </a:rPr>
              <a:t>24,7</a:t>
            </a:r>
            <a:endParaRPr lang="cs-CZ" altLang="cs-CZ">
              <a:solidFill>
                <a:srgbClr val="663300"/>
              </a:solidFill>
            </a:endParaRPr>
          </a:p>
        </p:txBody>
      </p:sp>
      <p:sp>
        <p:nvSpPr>
          <p:cNvPr id="109592" name="Rectangle 24"/>
          <p:cNvSpPr>
            <a:spLocks noChangeArrowheads="1"/>
          </p:cNvSpPr>
          <p:nvPr/>
        </p:nvSpPr>
        <p:spPr bwMode="auto">
          <a:xfrm>
            <a:off x="4532314" y="479425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FFFFFF"/>
                </a:solidFill>
              </a:rPr>
              <a:t>10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09593" name="Freeform 25"/>
          <p:cNvSpPr>
            <a:spLocks/>
          </p:cNvSpPr>
          <p:nvPr/>
        </p:nvSpPr>
        <p:spPr bwMode="auto">
          <a:xfrm>
            <a:off x="6897688" y="2151064"/>
            <a:ext cx="252412" cy="3965575"/>
          </a:xfrm>
          <a:custGeom>
            <a:avLst/>
            <a:gdLst>
              <a:gd name="T0" fmla="*/ 0 w 159"/>
              <a:gd name="T1" fmla="*/ 2147483647 h 2498"/>
              <a:gd name="T2" fmla="*/ 0 w 159"/>
              <a:gd name="T3" fmla="*/ 2147483647 h 2498"/>
              <a:gd name="T4" fmla="*/ 2147483647 w 159"/>
              <a:gd name="T5" fmla="*/ 0 h 2498"/>
              <a:gd name="T6" fmla="*/ 2147483647 w 159"/>
              <a:gd name="T7" fmla="*/ 2147483647 h 2498"/>
              <a:gd name="T8" fmla="*/ 0 w 159"/>
              <a:gd name="T9" fmla="*/ 2147483647 h 2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498">
                <a:moveTo>
                  <a:pt x="0" y="2498"/>
                </a:moveTo>
                <a:lnTo>
                  <a:pt x="0" y="125"/>
                </a:lnTo>
                <a:lnTo>
                  <a:pt x="159" y="0"/>
                </a:lnTo>
                <a:lnTo>
                  <a:pt x="159" y="2381"/>
                </a:lnTo>
                <a:lnTo>
                  <a:pt x="0" y="2498"/>
                </a:lnTo>
                <a:close/>
              </a:path>
            </a:pathLst>
          </a:custGeom>
          <a:solidFill>
            <a:srgbClr val="8033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94" name="Rectangle 26"/>
          <p:cNvSpPr>
            <a:spLocks noChangeArrowheads="1"/>
          </p:cNvSpPr>
          <p:nvPr/>
        </p:nvSpPr>
        <p:spPr bwMode="auto">
          <a:xfrm>
            <a:off x="6167438" y="2349500"/>
            <a:ext cx="730250" cy="3767138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9595" name="Freeform 27"/>
          <p:cNvSpPr>
            <a:spLocks/>
          </p:cNvSpPr>
          <p:nvPr/>
        </p:nvSpPr>
        <p:spPr bwMode="auto">
          <a:xfrm>
            <a:off x="6167438" y="2151064"/>
            <a:ext cx="982662" cy="198437"/>
          </a:xfrm>
          <a:custGeom>
            <a:avLst/>
            <a:gdLst>
              <a:gd name="T0" fmla="*/ 2147483647 w 619"/>
              <a:gd name="T1" fmla="*/ 2147483647 h 125"/>
              <a:gd name="T2" fmla="*/ 2147483647 w 619"/>
              <a:gd name="T3" fmla="*/ 0 h 125"/>
              <a:gd name="T4" fmla="*/ 2147483647 w 619"/>
              <a:gd name="T5" fmla="*/ 0 h 125"/>
              <a:gd name="T6" fmla="*/ 0 w 619"/>
              <a:gd name="T7" fmla="*/ 2147483647 h 125"/>
              <a:gd name="T8" fmla="*/ 2147483647 w 619"/>
              <a:gd name="T9" fmla="*/ 2147483647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9" h="125">
                <a:moveTo>
                  <a:pt x="460" y="125"/>
                </a:moveTo>
                <a:lnTo>
                  <a:pt x="619" y="0"/>
                </a:lnTo>
                <a:lnTo>
                  <a:pt x="159" y="0"/>
                </a:lnTo>
                <a:lnTo>
                  <a:pt x="0" y="125"/>
                </a:lnTo>
                <a:lnTo>
                  <a:pt x="460" y="125"/>
                </a:lnTo>
                <a:close/>
              </a:path>
            </a:pathLst>
          </a:custGeom>
          <a:solidFill>
            <a:srgbClr val="BF4D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96" name="Freeform 28"/>
          <p:cNvSpPr>
            <a:spLocks/>
          </p:cNvSpPr>
          <p:nvPr/>
        </p:nvSpPr>
        <p:spPr bwMode="auto">
          <a:xfrm>
            <a:off x="7640638" y="4206876"/>
            <a:ext cx="252412" cy="1909763"/>
          </a:xfrm>
          <a:custGeom>
            <a:avLst/>
            <a:gdLst>
              <a:gd name="T0" fmla="*/ 0 w 159"/>
              <a:gd name="T1" fmla="*/ 2147483647 h 1203"/>
              <a:gd name="T2" fmla="*/ 0 w 159"/>
              <a:gd name="T3" fmla="*/ 2147483647 h 1203"/>
              <a:gd name="T4" fmla="*/ 2147483647 w 159"/>
              <a:gd name="T5" fmla="*/ 0 h 1203"/>
              <a:gd name="T6" fmla="*/ 2147483647 w 159"/>
              <a:gd name="T7" fmla="*/ 2147483647 h 1203"/>
              <a:gd name="T8" fmla="*/ 0 w 159"/>
              <a:gd name="T9" fmla="*/ 2147483647 h 1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1203">
                <a:moveTo>
                  <a:pt x="0" y="1203"/>
                </a:moveTo>
                <a:lnTo>
                  <a:pt x="0" y="125"/>
                </a:lnTo>
                <a:lnTo>
                  <a:pt x="159" y="0"/>
                </a:lnTo>
                <a:lnTo>
                  <a:pt x="159" y="1086"/>
                </a:lnTo>
                <a:lnTo>
                  <a:pt x="0" y="1203"/>
                </a:lnTo>
                <a:close/>
              </a:path>
            </a:pathLst>
          </a:custGeom>
          <a:solidFill>
            <a:srgbClr val="1A33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97" name="Rectangle 29"/>
          <p:cNvSpPr>
            <a:spLocks noChangeArrowheads="1"/>
          </p:cNvSpPr>
          <p:nvPr/>
        </p:nvSpPr>
        <p:spPr bwMode="auto">
          <a:xfrm>
            <a:off x="6897688" y="4405314"/>
            <a:ext cx="742950" cy="1711325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9598" name="Freeform 30"/>
          <p:cNvSpPr>
            <a:spLocks/>
          </p:cNvSpPr>
          <p:nvPr/>
        </p:nvSpPr>
        <p:spPr bwMode="auto">
          <a:xfrm>
            <a:off x="6897688" y="4206875"/>
            <a:ext cx="995362" cy="198438"/>
          </a:xfrm>
          <a:custGeom>
            <a:avLst/>
            <a:gdLst>
              <a:gd name="T0" fmla="*/ 2147483647 w 627"/>
              <a:gd name="T1" fmla="*/ 2147483647 h 125"/>
              <a:gd name="T2" fmla="*/ 2147483647 w 627"/>
              <a:gd name="T3" fmla="*/ 0 h 125"/>
              <a:gd name="T4" fmla="*/ 2147483647 w 627"/>
              <a:gd name="T5" fmla="*/ 0 h 125"/>
              <a:gd name="T6" fmla="*/ 0 w 627"/>
              <a:gd name="T7" fmla="*/ 2147483647 h 125"/>
              <a:gd name="T8" fmla="*/ 2147483647 w 627"/>
              <a:gd name="T9" fmla="*/ 2147483647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" h="125">
                <a:moveTo>
                  <a:pt x="468" y="125"/>
                </a:moveTo>
                <a:lnTo>
                  <a:pt x="627" y="0"/>
                </a:lnTo>
                <a:lnTo>
                  <a:pt x="159" y="0"/>
                </a:lnTo>
                <a:lnTo>
                  <a:pt x="0" y="125"/>
                </a:lnTo>
                <a:lnTo>
                  <a:pt x="468" y="125"/>
                </a:lnTo>
                <a:close/>
              </a:path>
            </a:pathLst>
          </a:custGeom>
          <a:solidFill>
            <a:srgbClr val="264D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599" name="Rectangle 31"/>
          <p:cNvSpPr>
            <a:spLocks noChangeArrowheads="1"/>
          </p:cNvSpPr>
          <p:nvPr/>
        </p:nvSpPr>
        <p:spPr bwMode="auto">
          <a:xfrm>
            <a:off x="6229350" y="2832100"/>
            <a:ext cx="617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663300"/>
                </a:solidFill>
              </a:rPr>
              <a:t>26,2</a:t>
            </a:r>
            <a:endParaRPr lang="cs-CZ" altLang="cs-CZ">
              <a:solidFill>
                <a:srgbClr val="663300"/>
              </a:solidFill>
            </a:endParaRPr>
          </a:p>
        </p:txBody>
      </p:sp>
      <p:sp>
        <p:nvSpPr>
          <p:cNvPr id="109600" name="Rectangle 32"/>
          <p:cNvSpPr>
            <a:spLocks noChangeArrowheads="1"/>
          </p:cNvSpPr>
          <p:nvPr/>
        </p:nvSpPr>
        <p:spPr bwMode="auto">
          <a:xfrm>
            <a:off x="6959600" y="4573588"/>
            <a:ext cx="617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FFFFFF"/>
                </a:solidFill>
              </a:rPr>
              <a:t>11,9</a:t>
            </a:r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 flipV="1">
            <a:off x="3049589" y="1792288"/>
            <a:ext cx="1587" cy="4324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602" name="Line 34"/>
          <p:cNvSpPr>
            <a:spLocks noChangeShapeType="1"/>
          </p:cNvSpPr>
          <p:nvPr/>
        </p:nvSpPr>
        <p:spPr bwMode="auto">
          <a:xfrm flipH="1">
            <a:off x="2984500" y="6116639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 flipH="1">
            <a:off x="2984500" y="5400675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 flipH="1">
            <a:off x="2984500" y="4670425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605" name="Line 37"/>
          <p:cNvSpPr>
            <a:spLocks noChangeShapeType="1"/>
          </p:cNvSpPr>
          <p:nvPr/>
        </p:nvSpPr>
        <p:spPr bwMode="auto">
          <a:xfrm flipH="1">
            <a:off x="2984500" y="3954464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606" name="Line 38"/>
          <p:cNvSpPr>
            <a:spLocks noChangeShapeType="1"/>
          </p:cNvSpPr>
          <p:nvPr/>
        </p:nvSpPr>
        <p:spPr bwMode="auto">
          <a:xfrm flipH="1">
            <a:off x="2984500" y="3238500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607" name="Line 39"/>
          <p:cNvSpPr>
            <a:spLocks noChangeShapeType="1"/>
          </p:cNvSpPr>
          <p:nvPr/>
        </p:nvSpPr>
        <p:spPr bwMode="auto">
          <a:xfrm flipH="1">
            <a:off x="2984500" y="2522539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608" name="Line 40"/>
          <p:cNvSpPr>
            <a:spLocks noChangeShapeType="1"/>
          </p:cNvSpPr>
          <p:nvPr/>
        </p:nvSpPr>
        <p:spPr bwMode="auto">
          <a:xfrm flipH="1">
            <a:off x="2984500" y="1792289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609" name="Rectangle 41"/>
          <p:cNvSpPr>
            <a:spLocks noChangeArrowheads="1"/>
          </p:cNvSpPr>
          <p:nvPr/>
        </p:nvSpPr>
        <p:spPr bwMode="auto">
          <a:xfrm>
            <a:off x="2757488" y="5930901"/>
            <a:ext cx="17793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0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9610" name="Rectangle 42"/>
          <p:cNvSpPr>
            <a:spLocks noChangeArrowheads="1"/>
          </p:cNvSpPr>
          <p:nvPr/>
        </p:nvSpPr>
        <p:spPr bwMode="auto">
          <a:xfrm>
            <a:off x="2757488" y="5214939"/>
            <a:ext cx="17793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5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9611" name="Rectangle 43"/>
          <p:cNvSpPr>
            <a:spLocks noChangeArrowheads="1"/>
          </p:cNvSpPr>
          <p:nvPr/>
        </p:nvSpPr>
        <p:spPr bwMode="auto">
          <a:xfrm>
            <a:off x="2586039" y="4484688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10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9612" name="Rectangle 44"/>
          <p:cNvSpPr>
            <a:spLocks noChangeArrowheads="1"/>
          </p:cNvSpPr>
          <p:nvPr/>
        </p:nvSpPr>
        <p:spPr bwMode="auto">
          <a:xfrm>
            <a:off x="2586039" y="3768725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15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9613" name="Rectangle 45"/>
          <p:cNvSpPr>
            <a:spLocks noChangeArrowheads="1"/>
          </p:cNvSpPr>
          <p:nvPr/>
        </p:nvSpPr>
        <p:spPr bwMode="auto">
          <a:xfrm>
            <a:off x="2586039" y="3052763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20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9614" name="Rectangle 46"/>
          <p:cNvSpPr>
            <a:spLocks noChangeArrowheads="1"/>
          </p:cNvSpPr>
          <p:nvPr/>
        </p:nvSpPr>
        <p:spPr bwMode="auto">
          <a:xfrm>
            <a:off x="2586039" y="233680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25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9615" name="Rectangle 47"/>
          <p:cNvSpPr>
            <a:spLocks noChangeArrowheads="1"/>
          </p:cNvSpPr>
          <p:nvPr/>
        </p:nvSpPr>
        <p:spPr bwMode="auto">
          <a:xfrm>
            <a:off x="2586039" y="160655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30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9616" name="Line 48"/>
          <p:cNvSpPr>
            <a:spLocks noChangeShapeType="1"/>
          </p:cNvSpPr>
          <p:nvPr/>
        </p:nvSpPr>
        <p:spPr bwMode="auto">
          <a:xfrm>
            <a:off x="3049588" y="6116639"/>
            <a:ext cx="51355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617" name="Line 49"/>
          <p:cNvSpPr>
            <a:spLocks noChangeShapeType="1"/>
          </p:cNvSpPr>
          <p:nvPr/>
        </p:nvSpPr>
        <p:spPr bwMode="auto">
          <a:xfrm>
            <a:off x="3049589" y="6116639"/>
            <a:ext cx="15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618" name="Line 50"/>
          <p:cNvSpPr>
            <a:spLocks noChangeShapeType="1"/>
          </p:cNvSpPr>
          <p:nvPr/>
        </p:nvSpPr>
        <p:spPr bwMode="auto">
          <a:xfrm>
            <a:off x="5624514" y="6116639"/>
            <a:ext cx="15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619" name="Line 51"/>
          <p:cNvSpPr>
            <a:spLocks noChangeShapeType="1"/>
          </p:cNvSpPr>
          <p:nvPr/>
        </p:nvSpPr>
        <p:spPr bwMode="auto">
          <a:xfrm>
            <a:off x="8185150" y="6116639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09620" name="Rectangle 52"/>
          <p:cNvSpPr>
            <a:spLocks noChangeArrowheads="1"/>
          </p:cNvSpPr>
          <p:nvPr/>
        </p:nvSpPr>
        <p:spPr bwMode="auto">
          <a:xfrm>
            <a:off x="3952875" y="6275388"/>
            <a:ext cx="776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MUŽI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9621" name="Rectangle 53"/>
          <p:cNvSpPr>
            <a:spLocks noChangeArrowheads="1"/>
          </p:cNvSpPr>
          <p:nvPr/>
        </p:nvSpPr>
        <p:spPr bwMode="auto">
          <a:xfrm>
            <a:off x="6486525" y="6275388"/>
            <a:ext cx="844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ŽENY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9622" name="Rectangle 54"/>
          <p:cNvSpPr>
            <a:spLocks noChangeArrowheads="1"/>
          </p:cNvSpPr>
          <p:nvPr/>
        </p:nvSpPr>
        <p:spPr bwMode="auto">
          <a:xfrm>
            <a:off x="8621713" y="1603376"/>
            <a:ext cx="817562" cy="722313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9623" name="Rectangle 55"/>
          <p:cNvSpPr>
            <a:spLocks noChangeArrowheads="1"/>
          </p:cNvSpPr>
          <p:nvPr/>
        </p:nvSpPr>
        <p:spPr bwMode="auto">
          <a:xfrm>
            <a:off x="8810625" y="24939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ČR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9624" name="Rectangle 56"/>
          <p:cNvSpPr>
            <a:spLocks noChangeArrowheads="1"/>
          </p:cNvSpPr>
          <p:nvPr/>
        </p:nvSpPr>
        <p:spPr bwMode="auto">
          <a:xfrm>
            <a:off x="8642350" y="3762376"/>
            <a:ext cx="827088" cy="703263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09625" name="Rectangle 57"/>
          <p:cNvSpPr>
            <a:spLocks noChangeArrowheads="1"/>
          </p:cNvSpPr>
          <p:nvPr/>
        </p:nvSpPr>
        <p:spPr bwMode="auto">
          <a:xfrm>
            <a:off x="8629650" y="4635500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>
                <a:solidFill>
                  <a:srgbClr val="000000"/>
                </a:solidFill>
              </a:rPr>
              <a:t>Švédsko</a:t>
            </a:r>
            <a:endParaRPr lang="cs-CZ" altLang="cs-CZ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251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1063" y="477838"/>
            <a:ext cx="8229600" cy="5505450"/>
          </a:xfrm>
        </p:spPr>
        <p:txBody>
          <a:bodyPr/>
          <a:lstStyle/>
          <a:p>
            <a:pPr marL="0" indent="0" eaLnBrk="1" hangingPunct="1">
              <a:buNone/>
              <a:tabLst>
                <a:tab pos="0" algn="l"/>
              </a:tabLst>
            </a:pPr>
            <a:r>
              <a:rPr lang="cs-CZ" altLang="cs-CZ" b="1" dirty="0">
                <a:solidFill>
                  <a:schemeClr val="accent2"/>
                </a:solidFill>
              </a:rPr>
              <a:t>Pokud má Česká republika ve srovnání se Švédskem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b="1" dirty="0">
                <a:solidFill>
                  <a:schemeClr val="accent2"/>
                </a:solidFill>
              </a:rPr>
              <a:t> </a:t>
            </a:r>
            <a:r>
              <a:rPr lang="cs-CZ" altLang="cs-CZ" sz="3200" b="1" dirty="0">
                <a:solidFill>
                  <a:schemeClr val="accent2"/>
                </a:solidFill>
              </a:rPr>
              <a:t>dvojnásobnou spotřebu cigaret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sz="3200" b="1" dirty="0">
                <a:solidFill>
                  <a:schemeClr val="accent2"/>
                </a:solidFill>
              </a:rPr>
              <a:t> dvojnásobnou spotřebu alkoholu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sz="3200" b="1" dirty="0">
                <a:solidFill>
                  <a:schemeClr val="accent2"/>
                </a:solidFill>
              </a:rPr>
              <a:t> dvojnásobný výskyt obezity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sz="3200" b="1" dirty="0">
                <a:solidFill>
                  <a:schemeClr val="accent2"/>
                </a:solidFill>
              </a:rPr>
              <a:t> poloviční spotřebu zeleniny,</a:t>
            </a:r>
          </a:p>
          <a:p>
            <a:pPr marL="0" indent="0" eaLnBrk="1" hangingPunct="1">
              <a:buNone/>
              <a:tabLst>
                <a:tab pos="0" algn="l"/>
              </a:tabLst>
            </a:pPr>
            <a:r>
              <a:rPr lang="cs-CZ" altLang="cs-CZ" b="1" dirty="0">
                <a:solidFill>
                  <a:schemeClr val="accent2"/>
                </a:solidFill>
              </a:rPr>
              <a:t>nemůže očekávat při jakkoli vysokých nákladech na provoz ambulancí a nemocnic, že dosáhne takovou úroveň zdraví lidí, jaká je ve Švédsku.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4827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5400" y="2060848"/>
            <a:ext cx="10995060" cy="3949526"/>
          </a:xfrm>
        </p:spPr>
        <p:txBody>
          <a:bodyPr>
            <a:normAutofit/>
          </a:bodyPr>
          <a:lstStyle/>
          <a:p>
            <a:pPr algn="ctr"/>
            <a:r>
              <a:rPr lang="cs-CZ" altLang="cs-CZ" sz="4800" b="1" dirty="0">
                <a:solidFill>
                  <a:srgbClr val="0000CC"/>
                </a:solidFill>
                <a:latin typeface="Arial Black" panose="020B0A04020102020204" pitchFamily="34" charset="0"/>
              </a:rPr>
              <a:t>KRIZE MEDICÍNY</a:t>
            </a:r>
            <a:br>
              <a:rPr lang="cs-CZ" altLang="cs-CZ" sz="48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cs-CZ" altLang="cs-CZ" sz="4800" b="1" dirty="0">
                <a:solidFill>
                  <a:srgbClr val="0000CC"/>
                </a:solidFill>
                <a:latin typeface="Arial Black" panose="020B0A04020102020204" pitchFamily="34" charset="0"/>
              </a:rPr>
              <a:t> A ZÁKLADNÍ MODELY </a:t>
            </a:r>
            <a:br>
              <a:rPr lang="cs-CZ" altLang="cs-CZ" sz="4800" b="1" dirty="0"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cs-CZ" altLang="cs-CZ" sz="4800" b="1" dirty="0">
                <a:solidFill>
                  <a:srgbClr val="0000CC"/>
                </a:solidFill>
                <a:latin typeface="Arial Black" panose="020B0A04020102020204" pitchFamily="34" charset="0"/>
              </a:rPr>
              <a:t>SOUHRNNÉ PÉČE O ZDRAVÍ</a:t>
            </a:r>
            <a:endParaRPr lang="cs-CZ" sz="48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30395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b="1" dirty="0">
                <a:solidFill>
                  <a:schemeClr val="accent2"/>
                </a:solidFill>
                <a:latin typeface="Arial Black" panose="020B0A04020102020204" pitchFamily="34" charset="0"/>
              </a:rPr>
              <a:t>KRIZE MEDICÍNY ?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103" y="1412776"/>
            <a:ext cx="10643794" cy="5335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2"/>
                </a:solidFill>
              </a:rPr>
              <a:t>víme toho víc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2"/>
                </a:solidFill>
              </a:rPr>
              <a:t>umíme toho víc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2"/>
                </a:solidFill>
              </a:rPr>
              <a:t>je víc pacientů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chemeClr val="accent2"/>
                </a:solidFill>
              </a:rPr>
              <a:t>   (lepší diagnostika a nižší úmrtnost)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2"/>
                </a:solidFill>
              </a:rPr>
              <a:t>stojí to čím dál tím víc peněz.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chemeClr val="accent2"/>
                </a:solidFill>
              </a:rPr>
              <a:t>   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cs-CZ" altLang="cs-CZ" b="1" dirty="0">
                <a:solidFill>
                  <a:schemeClr val="accent2"/>
                </a:solidFill>
              </a:rPr>
              <a:t>Žádná země na světě nemá tolik prostředků, kolik by lékaři a další zdravotničtí pracovníci dokázali utratit v dobré víře, že pomáhají svým pacientům.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3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spect="1" noChangeArrowheads="1"/>
          </p:cNvSpPr>
          <p:nvPr/>
        </p:nvSpPr>
        <p:spPr bwMode="auto">
          <a:xfrm>
            <a:off x="2414588" y="1039814"/>
            <a:ext cx="67675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6600"/>
              </a:solidFill>
            </a:endParaRPr>
          </a:p>
        </p:txBody>
      </p:sp>
      <p:sp>
        <p:nvSpPr>
          <p:cNvPr id="114691" name="Line 3"/>
          <p:cNvSpPr>
            <a:spLocks noChangeShapeType="1"/>
          </p:cNvSpPr>
          <p:nvPr/>
        </p:nvSpPr>
        <p:spPr bwMode="auto">
          <a:xfrm>
            <a:off x="3124201" y="1541464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3124200" y="1344613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5822950" y="1365250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H="1">
            <a:off x="7445376" y="1344614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2320926" y="1290639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3595688" y="8905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5765800" y="874714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>
            <a:off x="5824539" y="1541463"/>
            <a:ext cx="1620837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1524000" y="29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333399"/>
                </a:solidFill>
              </a:rPr>
              <a:t>TŘI MODELY SOUHRNNÉHO POJETÍ PÉČE O ZDRAVÍ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3143251" y="1365251"/>
            <a:ext cx="2659063" cy="3603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5949951" y="2108201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FF6600"/>
                </a:solidFill>
              </a:rPr>
              <a:t>klinická diagnóza</a:t>
            </a:r>
          </a:p>
        </p:txBody>
      </p:sp>
      <p:sp>
        <p:nvSpPr>
          <p:cNvPr id="114702" name="AutoShape 14"/>
          <p:cNvSpPr>
            <a:spLocks noChangeArrowheads="1"/>
          </p:cNvSpPr>
          <p:nvPr/>
        </p:nvSpPr>
        <p:spPr bwMode="auto">
          <a:xfrm>
            <a:off x="5665789" y="1752601"/>
            <a:ext cx="312737" cy="644525"/>
          </a:xfrm>
          <a:prstGeom prst="upArrow">
            <a:avLst>
              <a:gd name="adj1" fmla="val 50250"/>
              <a:gd name="adj2" fmla="val 599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9280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ChangeAspect="1" noChangeArrowheads="1"/>
          </p:cNvSpPr>
          <p:nvPr/>
        </p:nvSpPr>
        <p:spPr bwMode="auto">
          <a:xfrm>
            <a:off x="2414588" y="1039814"/>
            <a:ext cx="67675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6600"/>
              </a:solidFill>
            </a:endParaRPr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3124201" y="1541464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3124200" y="1344613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5822950" y="1365250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H="1">
            <a:off x="7445376" y="1344614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3124201" y="3517900"/>
            <a:ext cx="4860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3124200" y="3321050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>
            <a:off x="5824539" y="3321050"/>
            <a:ext cx="1587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 flipH="1">
            <a:off x="7445376" y="3321050"/>
            <a:ext cx="952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5284789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7985126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2320926" y="1290639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2370138" y="3211514"/>
            <a:ext cx="4048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B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3595688" y="8905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5765800" y="874714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5824539" y="1541463"/>
            <a:ext cx="1620837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5284789" y="3517900"/>
            <a:ext cx="2700337" cy="1588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1524000" y="29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333399"/>
                </a:solidFill>
              </a:rPr>
              <a:t>TŘI MODELY SOUHRNNÉHO POJETÍ PÉČE O ZDRAVÍ</a:t>
            </a: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3143251" y="1365251"/>
            <a:ext cx="2659063" cy="3603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3328988" y="28082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5734" name="Rectangle 22"/>
          <p:cNvSpPr>
            <a:spLocks noChangeArrowheads="1"/>
          </p:cNvSpPr>
          <p:nvPr/>
        </p:nvSpPr>
        <p:spPr bwMode="auto">
          <a:xfrm>
            <a:off x="3141663" y="3325813"/>
            <a:ext cx="2132012" cy="3603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5949951" y="2108201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FF6600"/>
                </a:solidFill>
              </a:rPr>
              <a:t>klinická diagnóza</a:t>
            </a:r>
          </a:p>
        </p:txBody>
      </p:sp>
      <p:sp>
        <p:nvSpPr>
          <p:cNvPr id="115736" name="AutoShape 24"/>
          <p:cNvSpPr>
            <a:spLocks noChangeArrowheads="1"/>
          </p:cNvSpPr>
          <p:nvPr/>
        </p:nvSpPr>
        <p:spPr bwMode="auto">
          <a:xfrm>
            <a:off x="5656264" y="1743076"/>
            <a:ext cx="338137" cy="1547813"/>
          </a:xfrm>
          <a:prstGeom prst="upDownArrow">
            <a:avLst>
              <a:gd name="adj1" fmla="val 45537"/>
              <a:gd name="adj2" fmla="val 6607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6026150" y="2767014"/>
            <a:ext cx="22875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5738" name="AutoShape 26"/>
          <p:cNvSpPr>
            <a:spLocks noChangeArrowheads="1"/>
          </p:cNvSpPr>
          <p:nvPr/>
        </p:nvSpPr>
        <p:spPr bwMode="auto">
          <a:xfrm>
            <a:off x="5156200" y="3706813"/>
            <a:ext cx="279400" cy="584200"/>
          </a:xfrm>
          <a:prstGeom prst="upArrow">
            <a:avLst>
              <a:gd name="adj1" fmla="val 50000"/>
              <a:gd name="adj2" fmla="val 5227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5739" name="Text Box 27"/>
          <p:cNvSpPr txBox="1">
            <a:spLocks noChangeArrowheads="1"/>
          </p:cNvSpPr>
          <p:nvPr/>
        </p:nvSpPr>
        <p:spPr bwMode="auto">
          <a:xfrm>
            <a:off x="5402263" y="4087814"/>
            <a:ext cx="249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333399"/>
                </a:solidFill>
              </a:rPr>
              <a:t>časná diagnóza</a:t>
            </a:r>
          </a:p>
        </p:txBody>
      </p:sp>
      <p:sp>
        <p:nvSpPr>
          <p:cNvPr id="115740" name="Rectangle 28"/>
          <p:cNvSpPr>
            <a:spLocks noChangeArrowheads="1"/>
          </p:cNvSpPr>
          <p:nvPr/>
        </p:nvSpPr>
        <p:spPr bwMode="auto">
          <a:xfrm>
            <a:off x="7462839" y="3330576"/>
            <a:ext cx="511175" cy="131763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5741" name="Text Box 29"/>
          <p:cNvSpPr txBox="1">
            <a:spLocks noChangeArrowheads="1"/>
          </p:cNvSpPr>
          <p:nvPr/>
        </p:nvSpPr>
        <p:spPr bwMode="auto">
          <a:xfrm>
            <a:off x="8408988" y="2890839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CC3300"/>
                </a:solidFill>
              </a:rPr>
              <a:t>medicínské prodloužení života</a:t>
            </a:r>
          </a:p>
        </p:txBody>
      </p:sp>
      <p:sp>
        <p:nvSpPr>
          <p:cNvPr id="115742" name="AutoShape 30"/>
          <p:cNvSpPr>
            <a:spLocks noChangeArrowheads="1"/>
          </p:cNvSpPr>
          <p:nvPr/>
        </p:nvSpPr>
        <p:spPr bwMode="auto">
          <a:xfrm>
            <a:off x="8001000" y="3295650"/>
            <a:ext cx="419100" cy="228600"/>
          </a:xfrm>
          <a:prstGeom prst="leftArrow">
            <a:avLst>
              <a:gd name="adj1" fmla="val 41667"/>
              <a:gd name="adj2" fmla="val 66671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CC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4227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ChangeAspect="1" noChangeArrowheads="1"/>
          </p:cNvSpPr>
          <p:nvPr/>
        </p:nvSpPr>
        <p:spPr bwMode="auto">
          <a:xfrm>
            <a:off x="2414588" y="1039814"/>
            <a:ext cx="676751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6600"/>
              </a:solidFill>
            </a:endParaRPr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>
            <a:off x="3124201" y="1541464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3124200" y="1344613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5822950" y="1365250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 flipH="1">
            <a:off x="7445376" y="1344614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>
            <a:off x="3124201" y="3517900"/>
            <a:ext cx="4860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3124200" y="3321050"/>
            <a:ext cx="1588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5824539" y="3321050"/>
            <a:ext cx="1587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 flipH="1">
            <a:off x="7445376" y="3321050"/>
            <a:ext cx="952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5284789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7985126" y="3321050"/>
            <a:ext cx="3175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3124200" y="5494339"/>
            <a:ext cx="58054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3116264" y="5251450"/>
            <a:ext cx="3175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7580313" y="5297488"/>
            <a:ext cx="0" cy="374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 flipH="1">
            <a:off x="8929688" y="5297489"/>
            <a:ext cx="11112" cy="395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2320926" y="1290639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A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2370138" y="3211514"/>
            <a:ext cx="4048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B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2379663" y="5205414"/>
            <a:ext cx="40481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C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3595688" y="8905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5765800" y="874714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>
            <a:off x="5824539" y="1541463"/>
            <a:ext cx="1620837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59" name="Line 23"/>
          <p:cNvSpPr>
            <a:spLocks noChangeShapeType="1"/>
          </p:cNvSpPr>
          <p:nvPr/>
        </p:nvSpPr>
        <p:spPr bwMode="auto">
          <a:xfrm>
            <a:off x="5284789" y="3517900"/>
            <a:ext cx="2700337" cy="1588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60" name="Line 24"/>
          <p:cNvSpPr>
            <a:spLocks noChangeShapeType="1"/>
          </p:cNvSpPr>
          <p:nvPr/>
        </p:nvSpPr>
        <p:spPr bwMode="auto">
          <a:xfrm>
            <a:off x="7580314" y="5494339"/>
            <a:ext cx="1349375" cy="1587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1524000" y="29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333399"/>
                </a:solidFill>
              </a:rPr>
              <a:t>TŘI MODELY SOUHRNNÉHO POJETÍ PÉČE O ZDRAVÍ</a:t>
            </a:r>
          </a:p>
        </p:txBody>
      </p: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3143251" y="1365251"/>
            <a:ext cx="2659063" cy="3603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63" name="Text Box 27"/>
          <p:cNvSpPr txBox="1">
            <a:spLocks noChangeArrowheads="1"/>
          </p:cNvSpPr>
          <p:nvPr/>
        </p:nvSpPr>
        <p:spPr bwMode="auto">
          <a:xfrm>
            <a:off x="3328988" y="2808288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6764" name="Rectangle 28"/>
          <p:cNvSpPr>
            <a:spLocks noChangeArrowheads="1"/>
          </p:cNvSpPr>
          <p:nvPr/>
        </p:nvSpPr>
        <p:spPr bwMode="auto">
          <a:xfrm>
            <a:off x="3144839" y="3325813"/>
            <a:ext cx="212883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5949951" y="2108201"/>
            <a:ext cx="288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FF6600"/>
                </a:solidFill>
              </a:rPr>
              <a:t>klinická diagnóza</a:t>
            </a:r>
          </a:p>
        </p:txBody>
      </p:sp>
      <p:sp>
        <p:nvSpPr>
          <p:cNvPr id="116766" name="AutoShape 30"/>
          <p:cNvSpPr>
            <a:spLocks noChangeArrowheads="1"/>
          </p:cNvSpPr>
          <p:nvPr/>
        </p:nvSpPr>
        <p:spPr bwMode="auto">
          <a:xfrm>
            <a:off x="5656264" y="1743076"/>
            <a:ext cx="338137" cy="1547813"/>
          </a:xfrm>
          <a:prstGeom prst="upDownArrow">
            <a:avLst>
              <a:gd name="adj1" fmla="val 45537"/>
              <a:gd name="adj2" fmla="val 66077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67" name="Text Box 31"/>
          <p:cNvSpPr txBox="1">
            <a:spLocks noChangeArrowheads="1"/>
          </p:cNvSpPr>
          <p:nvPr/>
        </p:nvSpPr>
        <p:spPr bwMode="auto">
          <a:xfrm>
            <a:off x="3411538" y="4711700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336600"/>
                </a:solidFill>
              </a:rPr>
              <a:t>zdravé období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6026150" y="2767014"/>
            <a:ext cx="22875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6769" name="Rectangle 33"/>
          <p:cNvSpPr>
            <a:spLocks noChangeArrowheads="1"/>
          </p:cNvSpPr>
          <p:nvPr/>
        </p:nvSpPr>
        <p:spPr bwMode="auto">
          <a:xfrm>
            <a:off x="3146425" y="5272088"/>
            <a:ext cx="4413250" cy="36036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70" name="AutoShape 34"/>
          <p:cNvSpPr>
            <a:spLocks noChangeArrowheads="1"/>
          </p:cNvSpPr>
          <p:nvPr/>
        </p:nvSpPr>
        <p:spPr bwMode="auto">
          <a:xfrm>
            <a:off x="5156200" y="3706813"/>
            <a:ext cx="279400" cy="584200"/>
          </a:xfrm>
          <a:prstGeom prst="upArrow">
            <a:avLst>
              <a:gd name="adj1" fmla="val 50000"/>
              <a:gd name="adj2" fmla="val 5227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71" name="Text Box 35"/>
          <p:cNvSpPr txBox="1">
            <a:spLocks noChangeArrowheads="1"/>
          </p:cNvSpPr>
          <p:nvPr/>
        </p:nvSpPr>
        <p:spPr bwMode="auto">
          <a:xfrm>
            <a:off x="5402263" y="4087814"/>
            <a:ext cx="249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333399"/>
                </a:solidFill>
              </a:rPr>
              <a:t>časná diagnóza</a:t>
            </a:r>
          </a:p>
        </p:txBody>
      </p:sp>
      <p:sp>
        <p:nvSpPr>
          <p:cNvPr id="116772" name="Rectangle 36"/>
          <p:cNvSpPr>
            <a:spLocks noChangeArrowheads="1"/>
          </p:cNvSpPr>
          <p:nvPr/>
        </p:nvSpPr>
        <p:spPr bwMode="auto">
          <a:xfrm>
            <a:off x="7462839" y="3330576"/>
            <a:ext cx="496887" cy="131763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73" name="Text Box 37"/>
          <p:cNvSpPr txBox="1">
            <a:spLocks noChangeArrowheads="1"/>
          </p:cNvSpPr>
          <p:nvPr/>
        </p:nvSpPr>
        <p:spPr bwMode="auto">
          <a:xfrm>
            <a:off x="8066088" y="3014664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CC3300"/>
                </a:solidFill>
              </a:rPr>
              <a:t>medicínské prodloužení života</a:t>
            </a:r>
          </a:p>
        </p:txBody>
      </p: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7678738" y="4565650"/>
            <a:ext cx="12811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000000"/>
                </a:solidFill>
              </a:rPr>
              <a:t>délka nemoci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116775" name="AutoShape 39"/>
          <p:cNvSpPr>
            <a:spLocks noChangeArrowheads="1"/>
          </p:cNvSpPr>
          <p:nvPr/>
        </p:nvSpPr>
        <p:spPr bwMode="auto">
          <a:xfrm>
            <a:off x="3302000" y="5638801"/>
            <a:ext cx="304800" cy="271463"/>
          </a:xfrm>
          <a:prstGeom prst="upArrow">
            <a:avLst>
              <a:gd name="adj1" fmla="val 44787"/>
              <a:gd name="adj2" fmla="val 5321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76" name="AutoShape 40"/>
          <p:cNvSpPr>
            <a:spLocks noChangeArrowheads="1"/>
          </p:cNvSpPr>
          <p:nvPr/>
        </p:nvSpPr>
        <p:spPr bwMode="auto">
          <a:xfrm>
            <a:off x="4338638" y="5643563"/>
            <a:ext cx="304800" cy="271462"/>
          </a:xfrm>
          <a:prstGeom prst="upArrow">
            <a:avLst>
              <a:gd name="adj1" fmla="val 44787"/>
              <a:gd name="adj2" fmla="val 5321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77" name="AutoShape 41"/>
          <p:cNvSpPr>
            <a:spLocks noChangeArrowheads="1"/>
          </p:cNvSpPr>
          <p:nvPr/>
        </p:nvSpPr>
        <p:spPr bwMode="auto">
          <a:xfrm>
            <a:off x="6083300" y="5634038"/>
            <a:ext cx="304800" cy="628650"/>
          </a:xfrm>
          <a:prstGeom prst="upArrow">
            <a:avLst>
              <a:gd name="adj1" fmla="val 48954"/>
              <a:gd name="adj2" fmla="val 57292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78" name="AutoShape 42"/>
          <p:cNvSpPr>
            <a:spLocks noChangeArrowheads="1"/>
          </p:cNvSpPr>
          <p:nvPr/>
        </p:nvSpPr>
        <p:spPr bwMode="auto">
          <a:xfrm>
            <a:off x="8001000" y="5638801"/>
            <a:ext cx="304800" cy="271463"/>
          </a:xfrm>
          <a:prstGeom prst="upArrow">
            <a:avLst>
              <a:gd name="adj1" fmla="val 44787"/>
              <a:gd name="adj2" fmla="val 5321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79" name="Rectangle 43"/>
          <p:cNvSpPr>
            <a:spLocks noChangeArrowheads="1"/>
          </p:cNvSpPr>
          <p:nvPr/>
        </p:nvSpPr>
        <p:spPr bwMode="auto">
          <a:xfrm>
            <a:off x="7602538" y="5562600"/>
            <a:ext cx="1320800" cy="635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80" name="Text Box 44"/>
          <p:cNvSpPr txBox="1">
            <a:spLocks noChangeArrowheads="1"/>
          </p:cNvSpPr>
          <p:nvPr/>
        </p:nvSpPr>
        <p:spPr bwMode="auto">
          <a:xfrm>
            <a:off x="2141538" y="5848350"/>
            <a:ext cx="35988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336600"/>
                </a:solidFill>
              </a:rPr>
              <a:t>pomoc v dětství a dospívání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6781" name="Text Box 45"/>
          <p:cNvSpPr txBox="1">
            <a:spLocks noChangeArrowheads="1"/>
          </p:cNvSpPr>
          <p:nvPr/>
        </p:nvSpPr>
        <p:spPr bwMode="auto">
          <a:xfrm>
            <a:off x="4857750" y="6213475"/>
            <a:ext cx="26050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336600"/>
                </a:solidFill>
              </a:rPr>
              <a:t>pomoc v dospělosti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6782" name="Text Box 46"/>
          <p:cNvSpPr txBox="1">
            <a:spLocks noChangeArrowheads="1"/>
          </p:cNvSpPr>
          <p:nvPr/>
        </p:nvSpPr>
        <p:spPr bwMode="auto">
          <a:xfrm>
            <a:off x="7507288" y="5903913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336600"/>
                </a:solidFill>
              </a:rPr>
              <a:t>posilování soběstačnosti</a:t>
            </a:r>
            <a:endParaRPr lang="cs-CZ" altLang="cs-CZ" sz="2000">
              <a:solidFill>
                <a:srgbClr val="336600"/>
              </a:solidFill>
            </a:endParaRPr>
          </a:p>
        </p:txBody>
      </p:sp>
      <p:sp>
        <p:nvSpPr>
          <p:cNvPr id="116783" name="Rectangle 47"/>
          <p:cNvSpPr>
            <a:spLocks noChangeArrowheads="1"/>
          </p:cNvSpPr>
          <p:nvPr/>
        </p:nvSpPr>
        <p:spPr bwMode="auto">
          <a:xfrm>
            <a:off x="5305426" y="5200651"/>
            <a:ext cx="2257425" cy="257175"/>
          </a:xfrm>
          <a:prstGeom prst="rect">
            <a:avLst/>
          </a:prstGeom>
          <a:solidFill>
            <a:srgbClr val="4C9800"/>
          </a:solidFill>
          <a:ln w="9525">
            <a:solidFill>
              <a:srgbClr val="4C9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84" name="Text Box 48"/>
          <p:cNvSpPr txBox="1">
            <a:spLocks noChangeArrowheads="1"/>
          </p:cNvSpPr>
          <p:nvPr/>
        </p:nvSpPr>
        <p:spPr bwMode="auto">
          <a:xfrm>
            <a:off x="5629275" y="4572000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397200"/>
                </a:solidFill>
              </a:rPr>
              <a:t>prodloužení života ve zdraví</a:t>
            </a:r>
          </a:p>
        </p:txBody>
      </p:sp>
      <p:sp>
        <p:nvSpPr>
          <p:cNvPr id="116785" name="Rectangle 49"/>
          <p:cNvSpPr>
            <a:spLocks noChangeArrowheads="1"/>
          </p:cNvSpPr>
          <p:nvPr/>
        </p:nvSpPr>
        <p:spPr bwMode="auto">
          <a:xfrm>
            <a:off x="8734425" y="5275263"/>
            <a:ext cx="192088" cy="144462"/>
          </a:xfrm>
          <a:prstGeom prst="rect">
            <a:avLst/>
          </a:prstGeom>
          <a:solidFill>
            <a:srgbClr val="CC33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116786" name="Text Box 50"/>
          <p:cNvSpPr txBox="1">
            <a:spLocks noChangeArrowheads="1"/>
          </p:cNvSpPr>
          <p:nvPr/>
        </p:nvSpPr>
        <p:spPr bwMode="auto">
          <a:xfrm>
            <a:off x="8904288" y="5013326"/>
            <a:ext cx="172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CC3300"/>
                </a:solidFill>
              </a:rPr>
              <a:t>medicínské prodloužení života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9379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52400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20835" name="WordArt 3"/>
          <p:cNvSpPr>
            <a:spLocks noChangeArrowheads="1" noChangeShapeType="1" noTextEdit="1"/>
          </p:cNvSpPr>
          <p:nvPr/>
        </p:nvSpPr>
        <p:spPr bwMode="auto">
          <a:xfrm>
            <a:off x="2514600" y="5826125"/>
            <a:ext cx="74485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 panose="020B0604020202020204" pitchFamily="34" charset="0"/>
              </a:rPr>
              <a:t>ČESKÁ REPUBLIKA</a:t>
            </a: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8129589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259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336600"/>
                </a:solidFill>
              </a:rPr>
              <a:t>zdravé období</a:t>
            </a:r>
            <a:endParaRPr lang="cs-CZ" altLang="cs-CZ" sz="2800">
              <a:solidFill>
                <a:srgbClr val="336600"/>
              </a:solidFill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8116889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délka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nemoci</a:t>
            </a:r>
            <a:endParaRPr lang="cs-CZ" altLang="cs-CZ" sz="2800">
              <a:solidFill>
                <a:srgbClr val="000000"/>
              </a:solidFill>
            </a:endParaRPr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>
            <a:off x="2493963" y="4141789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6929439" y="4243389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0841" name="AutoShape 9"/>
          <p:cNvSpPr>
            <a:spLocks noChangeArrowheads="1"/>
          </p:cNvSpPr>
          <p:nvPr/>
        </p:nvSpPr>
        <p:spPr bwMode="auto">
          <a:xfrm>
            <a:off x="2503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20842" name="AutoShape 10"/>
          <p:cNvSpPr>
            <a:spLocks noChangeArrowheads="1"/>
          </p:cNvSpPr>
          <p:nvPr/>
        </p:nvSpPr>
        <p:spPr bwMode="auto">
          <a:xfrm>
            <a:off x="2500314" y="4681539"/>
            <a:ext cx="5610225" cy="409575"/>
          </a:xfrm>
          <a:prstGeom prst="leftRightArrow">
            <a:avLst>
              <a:gd name="adj1" fmla="val 48065"/>
              <a:gd name="adj2" fmla="val 70962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4271964" y="5213351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20844" name="WordArt 12"/>
          <p:cNvSpPr>
            <a:spLocks noChangeArrowheads="1" noChangeShapeType="1" noTextEdit="1"/>
          </p:cNvSpPr>
          <p:nvPr/>
        </p:nvSpPr>
        <p:spPr bwMode="auto">
          <a:xfrm>
            <a:off x="3198814" y="3646488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 panose="020B0604020202020204" pitchFamily="34" charset="0"/>
              </a:rPr>
              <a:t>61</a:t>
            </a:r>
          </a:p>
        </p:txBody>
      </p:sp>
      <p:sp>
        <p:nvSpPr>
          <p:cNvPr id="120845" name="WordArt 13"/>
          <p:cNvSpPr>
            <a:spLocks noChangeArrowheads="1" noChangeShapeType="1" noTextEdit="1"/>
          </p:cNvSpPr>
          <p:nvPr/>
        </p:nvSpPr>
        <p:spPr bwMode="auto">
          <a:xfrm>
            <a:off x="3233738" y="5081589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 panose="020B0604020202020204" pitchFamily="34" charset="0"/>
              </a:rPr>
              <a:t>78</a:t>
            </a:r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7135813" y="3582989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0847" name="AutoShape 15"/>
          <p:cNvSpPr>
            <a:spLocks noChangeArrowheads="1"/>
          </p:cNvSpPr>
          <p:nvPr/>
        </p:nvSpPr>
        <p:spPr bwMode="auto">
          <a:xfrm>
            <a:off x="6946901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2400300" y="266700"/>
            <a:ext cx="8267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Nestačí usilovat o ekonomickou reformu zdravotnických zařízení pečujících o nemocné.</a:t>
            </a:r>
            <a:r>
              <a:rPr lang="cs-CZ" altLang="cs-CZ" sz="18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20849" name="AutoShape 17" descr="10%"/>
          <p:cNvSpPr>
            <a:spLocks noChangeArrowheads="1"/>
          </p:cNvSpPr>
          <p:nvPr/>
        </p:nvSpPr>
        <p:spPr bwMode="auto">
          <a:xfrm>
            <a:off x="6962776" y="1304925"/>
            <a:ext cx="1228725" cy="2133600"/>
          </a:xfrm>
          <a:prstGeom prst="downArrow">
            <a:avLst>
              <a:gd name="adj1" fmla="val 51417"/>
              <a:gd name="adj2" fmla="val 49609"/>
            </a:avLst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46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98072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1B06BA"/>
                </a:solidFill>
                <a:latin typeface="Arial Black" pitchFamily="34" charset="0"/>
              </a:rPr>
              <a:t>Hodnocení zdravotní péče</a:t>
            </a:r>
            <a:br>
              <a:rPr lang="cs-CZ" b="1" dirty="0">
                <a:solidFill>
                  <a:srgbClr val="1B06BA"/>
                </a:solidFill>
                <a:latin typeface="Arial Black" pitchFamily="34" charset="0"/>
              </a:rPr>
            </a:br>
            <a:endParaRPr lang="cs-CZ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00" y="1916832"/>
            <a:ext cx="10657184" cy="5073427"/>
          </a:xfrm>
        </p:spPr>
        <p:txBody>
          <a:bodyPr/>
          <a:lstStyle/>
          <a:p>
            <a:pPr marL="457200" indent="-457200"/>
            <a:r>
              <a:rPr lang="cs-CZ" dirty="0">
                <a:latin typeface="Arial" pitchFamily="34" charset="0"/>
                <a:cs typeface="Arial" pitchFamily="34" charset="0"/>
              </a:rPr>
              <a:t>Ekonomická efektivnost je pouze jedním z mnoha aspektů hodnocení zdravotnických služeb.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cs-CZ" dirty="0">
                <a:latin typeface="Arial" pitchFamily="34" charset="0"/>
                <a:cs typeface="Arial" pitchFamily="34" charset="0"/>
              </a:rPr>
              <a:t>Ekonomická efektivnost = poměr mezi vstupy a výstupy</a:t>
            </a:r>
          </a:p>
          <a:p>
            <a:pPr marL="857250" lvl="1" indent="-457200"/>
            <a:r>
              <a:rPr lang="cs-CZ" dirty="0">
                <a:latin typeface="Arial" pitchFamily="34" charset="0"/>
                <a:cs typeface="Arial" pitchFamily="34" charset="0"/>
              </a:rPr>
              <a:t>problémy porovnávání</a:t>
            </a:r>
          </a:p>
          <a:p>
            <a:pPr marL="457200" indent="-457200"/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326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accent2"/>
                </a:solidFill>
              </a:rPr>
              <a:t>PŘI PŘEVAZE CHRONICKÝCH NEMOCÍ NESTAČÍ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188" y="1898651"/>
            <a:ext cx="7154862" cy="2481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600" b="1" dirty="0">
                <a:solidFill>
                  <a:schemeClr val="accent2"/>
                </a:solidFill>
              </a:rPr>
              <a:t>Zjišťovat nemoc co nejdříve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 b="1" dirty="0">
                <a:solidFill>
                  <a:schemeClr val="accent2"/>
                </a:solidFill>
              </a:rPr>
              <a:t>Oddalovat úmrtí pacienta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 b="1" dirty="0">
                <a:solidFill>
                  <a:schemeClr val="accent2"/>
                </a:solidFill>
              </a:rPr>
              <a:t>Posilovat prevenci jednotlivých nemocí.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2279650" y="4581526"/>
            <a:ext cx="8497888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altLang="cs-CZ" sz="4000" b="1">
                <a:solidFill>
                  <a:srgbClr val="333399"/>
                </a:solidFill>
              </a:rPr>
              <a:t>JE ŽÁDOUCÍ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altLang="cs-CZ" sz="4000" b="1">
                <a:solidFill>
                  <a:srgbClr val="333399"/>
                </a:solidFill>
              </a:rPr>
              <a:t>PRODLUŽOVAT ZDRAVÝ ŽIVOT.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>
                <a:solidFill>
                  <a:srgbClr val="364688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7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376" y="980728"/>
            <a:ext cx="10297144" cy="70609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1B06BA"/>
                </a:solidFill>
                <a:latin typeface="Arial Black" pitchFamily="34" charset="0"/>
              </a:rPr>
              <a:t>Financování zdravotnických služeb</a:t>
            </a:r>
            <a:br>
              <a:rPr lang="cs-CZ" b="1" dirty="0">
                <a:solidFill>
                  <a:srgbClr val="1B06BA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432" y="2132856"/>
            <a:ext cx="8229600" cy="5073427"/>
          </a:xfrm>
        </p:spPr>
        <p:txBody>
          <a:bodyPr/>
          <a:lstStyle/>
          <a:p>
            <a:pPr marL="457200" indent="-457200"/>
            <a:r>
              <a:rPr lang="cs-CZ" dirty="0">
                <a:latin typeface="Arial" pitchFamily="34" charset="0"/>
                <a:cs typeface="Arial" pitchFamily="34" charset="0"/>
              </a:rPr>
              <a:t>Formy financování</a:t>
            </a:r>
          </a:p>
          <a:p>
            <a:pPr marL="457200" indent="-457200"/>
            <a:r>
              <a:rPr lang="cs-CZ" dirty="0">
                <a:latin typeface="Arial" pitchFamily="34" charset="0"/>
                <a:cs typeface="Arial" pitchFamily="34" charset="0"/>
              </a:rPr>
              <a:t>Typy zdravotnických systémů</a:t>
            </a:r>
          </a:p>
          <a:p>
            <a:pPr marL="457200" indent="-457200"/>
            <a:r>
              <a:rPr lang="cs-CZ" dirty="0">
                <a:latin typeface="Arial" pitchFamily="34" charset="0"/>
                <a:cs typeface="Arial" pitchFamily="34" charset="0"/>
              </a:rPr>
              <a:t>Platby za zdravotnické služby</a:t>
            </a:r>
          </a:p>
        </p:txBody>
      </p:sp>
    </p:spTree>
    <p:extLst>
      <p:ext uri="{BB962C8B-B14F-4D97-AF65-F5344CB8AC3E}">
        <p14:creationId xmlns:p14="http://schemas.microsoft.com/office/powerpoint/2010/main" val="204578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260648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cap="all" dirty="0">
                <a:solidFill>
                  <a:srgbClr val="0000CC"/>
                </a:solidFill>
              </a:rPr>
              <a:t>OSNOVA 1. PŘEDNÁŠKY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072" y="1340768"/>
            <a:ext cx="10873208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</a:t>
            </a:r>
          </a:p>
          <a:p>
            <a:pPr>
              <a:buClr>
                <a:srgbClr val="C00000"/>
              </a:buClr>
            </a:pPr>
            <a:r>
              <a:rPr lang="cs-CZ" b="1" dirty="0"/>
              <a:t>Sociální lékařství a veřejné zdravotnictví – teoretický základ ekonomiky zdraví</a:t>
            </a:r>
          </a:p>
          <a:p>
            <a:pPr>
              <a:buClr>
                <a:srgbClr val="C00000"/>
              </a:buClr>
            </a:pPr>
            <a:endParaRPr lang="cs-CZ" sz="2000" b="1" dirty="0"/>
          </a:p>
          <a:p>
            <a:pPr>
              <a:buClr>
                <a:srgbClr val="C00000"/>
              </a:buClr>
            </a:pPr>
            <a:r>
              <a:rPr lang="cs-CZ" b="1" dirty="0"/>
              <a:t>Systém péče o zdraví a zdravotnictví</a:t>
            </a:r>
          </a:p>
          <a:p>
            <a:pPr>
              <a:buClr>
                <a:srgbClr val="C00000"/>
              </a:buClr>
            </a:pPr>
            <a:endParaRPr lang="cs-CZ" sz="2000" b="1" dirty="0"/>
          </a:p>
          <a:p>
            <a:pPr>
              <a:buClr>
                <a:srgbClr val="C00000"/>
              </a:buClr>
            </a:pPr>
            <a:r>
              <a:rPr lang="cs-CZ" b="1" dirty="0"/>
              <a:t>Hodnocení zdravotní situace</a:t>
            </a:r>
          </a:p>
          <a:p>
            <a:pPr>
              <a:buClr>
                <a:srgbClr val="C00000"/>
              </a:buClr>
            </a:pPr>
            <a:endParaRPr lang="cs-CZ" sz="2000" b="1" dirty="0"/>
          </a:p>
          <a:p>
            <a:pPr>
              <a:buClr>
                <a:srgbClr val="C00000"/>
              </a:buClr>
            </a:pPr>
            <a:r>
              <a:rPr lang="cs-CZ" b="1" dirty="0"/>
              <a:t>Soustava zdravotnické statistiky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82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10166</TotalTime>
  <Words>2142</Words>
  <Application>Microsoft Office PowerPoint</Application>
  <PresentationFormat>Širokoúhlá obrazovka</PresentationFormat>
  <Paragraphs>446</Paragraphs>
  <Slides>70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9</vt:i4>
      </vt:variant>
      <vt:variant>
        <vt:lpstr>Nadpisy snímků</vt:lpstr>
      </vt:variant>
      <vt:variant>
        <vt:i4>70</vt:i4>
      </vt:variant>
    </vt:vector>
  </HeadingPairs>
  <TitlesOfParts>
    <vt:vector size="88" baseType="lpstr">
      <vt:lpstr>Arial</vt:lpstr>
      <vt:lpstr>Arial Black</vt:lpstr>
      <vt:lpstr>Arial CE</vt:lpstr>
      <vt:lpstr>Arial Unicode MS</vt:lpstr>
      <vt:lpstr>Calibri</vt:lpstr>
      <vt:lpstr>Calibri Light</vt:lpstr>
      <vt:lpstr>Rod</vt:lpstr>
      <vt:lpstr>Times New Roman</vt:lpstr>
      <vt:lpstr>Wingdings</vt:lpstr>
      <vt:lpstr>1_Studio</vt:lpstr>
      <vt:lpstr>Výchozí návrh</vt:lpstr>
      <vt:lpstr>Motiv systému Office</vt:lpstr>
      <vt:lpstr>3_Výchozí návrh</vt:lpstr>
      <vt:lpstr>4_Výchozí návrh</vt:lpstr>
      <vt:lpstr>2_Motiv systému Office</vt:lpstr>
      <vt:lpstr>2_Výchozí návrh</vt:lpstr>
      <vt:lpstr>1_Motiv Office</vt:lpstr>
      <vt:lpstr>Motiv Office</vt:lpstr>
      <vt:lpstr>       EKONOMIKA A POJIŠŤOVNICTVÍ  Jaro 2020                                Mgr. Pavlína Kaňová, Ph.D.                     e-mail: pkanova@med.muni.cz</vt:lpstr>
      <vt:lpstr>Prezentace aplikace PowerPoint</vt:lpstr>
      <vt:lpstr>Ekonomika a zdravotnictví</vt:lpstr>
      <vt:lpstr>Ekonomika a zdraví</vt:lpstr>
      <vt:lpstr>Ekonomická teorie, zdraví a zdravotnictví </vt:lpstr>
      <vt:lpstr>Trh a zdraví </vt:lpstr>
      <vt:lpstr>Hodnocení zdravotní péče </vt:lpstr>
      <vt:lpstr>Financování zdravotnických služeb </vt:lpstr>
      <vt:lpstr>OSNOVA 1. PŘEDNÁŠKY</vt:lpstr>
      <vt:lpstr>Prezentace aplikace PowerPoint</vt:lpstr>
      <vt:lpstr>Sociální lékařství a veřejné zdravotnictví (SL a VZ)</vt:lpstr>
      <vt:lpstr>SL a VZ v soustavě lékařských věd</vt:lpstr>
      <vt:lpstr>   SVĚTOVÁ ZDRAVOTNICKÁ ORGANIZACE</vt:lpstr>
      <vt:lpstr>Vznik WHO</vt:lpstr>
      <vt:lpstr>Vnitřní organizace WHO</vt:lpstr>
      <vt:lpstr>Základní cíl WHO</vt:lpstr>
      <vt:lpstr>Prezentace aplikace PowerPoint</vt:lpstr>
      <vt:lpstr>    </vt:lpstr>
      <vt:lpstr>JAKÉ JE ZDRAVÍ LIDÍ?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SPOLEČNĚ UDĚLÁME PRO ZLEPŠENÍ ZDRAVÍ LIDÍ? </vt:lpstr>
      <vt:lpstr>Prezentace aplikace PowerPoint</vt:lpstr>
      <vt:lpstr>INDIVIDUÁLNÍ HODNOTA ZDRAVÍ</vt:lpstr>
      <vt:lpstr>SOCIÁLNÍ HODNOTA ZDRAVÍ</vt:lpstr>
      <vt:lpstr>EKONOMICKÝ VÝZNAM ZDRAVÍ</vt:lpstr>
      <vt:lpstr>POLITICKÝ VÝZNAM ZDRAVÍ</vt:lpstr>
      <vt:lpstr>Prezentace aplikace PowerPoint</vt:lpstr>
      <vt:lpstr>Systém péče o zdraví a zdravotnictví</vt:lpstr>
      <vt:lpstr>SYSTÉM PÉČE O ZDRAVÍ</vt:lpstr>
      <vt:lpstr>ZDRAVOTNICTVÍ</vt:lpstr>
      <vt:lpstr>Prezentace aplikace PowerPoint</vt:lpstr>
      <vt:lpstr>Prezentace aplikace PowerPoint</vt:lpstr>
      <vt:lpstr>Prezentace aplikace PowerPoint</vt:lpstr>
      <vt:lpstr>Ekonomie, zdraví a zdravotnictví</vt:lpstr>
      <vt:lpstr>HODNOCENÍ ZDRAVOTNÍ SITUACE</vt:lpstr>
      <vt:lpstr>HODNOCENÍ ZDRAVOTNÍ SITUACE</vt:lpstr>
      <vt:lpstr>Zdravotní situace v ČR</vt:lpstr>
      <vt:lpstr>Prezentace aplikace PowerPoint</vt:lpstr>
      <vt:lpstr>Prezentace aplikace PowerPoint</vt:lpstr>
      <vt:lpstr>Prezentace aplikace PowerPoint</vt:lpstr>
      <vt:lpstr>STŘEDNÍ DÉLKA ŽIVOTA</vt:lpstr>
      <vt:lpstr>Prezentace aplikace PowerPoint</vt:lpstr>
      <vt:lpstr>Prezentace aplikace PowerPoint</vt:lpstr>
      <vt:lpstr>KOUŘENÍ</vt:lpstr>
      <vt:lpstr>DŮSLEDKY KOUŘENÍ</vt:lpstr>
      <vt:lpstr>ALKOHOL</vt:lpstr>
      <vt:lpstr>Prezentace aplikace PowerPoint</vt:lpstr>
      <vt:lpstr>Prezentace aplikace PowerPoint</vt:lpstr>
      <vt:lpstr>Prezentace aplikace PowerPoint</vt:lpstr>
      <vt:lpstr>Prezentace aplikace PowerPoint</vt:lpstr>
      <vt:lpstr>SROVNÁNÍ ZDRAVOTNÍ SITUACE V ČR A VE ŠVÉDSKU </vt:lpstr>
      <vt:lpstr>Prezentace aplikace PowerPoint</vt:lpstr>
      <vt:lpstr>DŮVODY ROZDÍLŮ VE ZDRAVÍ MEZI ČR A ŠVÉDSKEM </vt:lpstr>
      <vt:lpstr>Počet prodaných cigaret na 1 obyvatele za rok v České republice a ve Švédsku, pramen: databáze Světové zdravotnické organizace a ČSÚ </vt:lpstr>
      <vt:lpstr>Prezentace aplikace PowerPoint</vt:lpstr>
      <vt:lpstr>Spotřeba alkoholu na osobu  starší 15 let v litrech čistého lihu pramen: databáze Světové zdravotnické organizace (2) </vt:lpstr>
      <vt:lpstr>PROCENTO OBÉZNÍCH MUŽŮ A ŽEN NAD 25 LET   v České republice a ve Švédsku v letech 1996-1998</vt:lpstr>
      <vt:lpstr>Prezentace aplikace PowerPoint</vt:lpstr>
      <vt:lpstr>KRIZE MEDICÍNY  A ZÁKLADNÍ MODELY  SOUHRNNÉ PÉČE O ZDRAVÍ</vt:lpstr>
      <vt:lpstr>KRIZE MEDICÍNY ?</vt:lpstr>
      <vt:lpstr>Prezentace aplikace PowerPoint</vt:lpstr>
      <vt:lpstr>Prezentace aplikace PowerPoint</vt:lpstr>
      <vt:lpstr>Prezentace aplikace PowerPoint</vt:lpstr>
      <vt:lpstr>Prezentace aplikace PowerPoint</vt:lpstr>
      <vt:lpstr>PŘI PŘEVAZE CHRONICKÝCH NEMOCÍ NESTAČÍ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LÉKAŘSTVÍ</dc:title>
  <dc:creator>Pavlína Kaňová</dc:creator>
  <cp:lastModifiedBy>Pavlína Kaňová</cp:lastModifiedBy>
  <cp:revision>394</cp:revision>
  <cp:lastPrinted>2013-09-13T06:34:40Z</cp:lastPrinted>
  <dcterms:created xsi:type="dcterms:W3CDTF">2006-09-15T11:01:48Z</dcterms:created>
  <dcterms:modified xsi:type="dcterms:W3CDTF">2020-02-24T08:30:14Z</dcterms:modified>
</cp:coreProperties>
</file>