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68" r:id="rId1"/>
    <p:sldMasterId id="2147485303" r:id="rId2"/>
    <p:sldMasterId id="2147485317" r:id="rId3"/>
    <p:sldMasterId id="2147485331" r:id="rId4"/>
  </p:sldMasterIdLst>
  <p:notesMasterIdLst>
    <p:notesMasterId r:id="rId76"/>
  </p:notesMasterIdLst>
  <p:handoutMasterIdLst>
    <p:handoutMasterId r:id="rId77"/>
  </p:handoutMasterIdLst>
  <p:sldIdLst>
    <p:sldId id="616" r:id="rId5"/>
    <p:sldId id="617" r:id="rId6"/>
    <p:sldId id="618" r:id="rId7"/>
    <p:sldId id="619" r:id="rId8"/>
    <p:sldId id="620" r:id="rId9"/>
    <p:sldId id="621" r:id="rId10"/>
    <p:sldId id="687" r:id="rId11"/>
    <p:sldId id="688" r:id="rId12"/>
    <p:sldId id="689" r:id="rId13"/>
    <p:sldId id="691" r:id="rId14"/>
    <p:sldId id="692" r:id="rId15"/>
    <p:sldId id="697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52" r:id="rId27"/>
    <p:sldId id="709" r:id="rId28"/>
    <p:sldId id="710" r:id="rId29"/>
    <p:sldId id="753" r:id="rId30"/>
    <p:sldId id="754" r:id="rId31"/>
    <p:sldId id="755" r:id="rId32"/>
    <p:sldId id="756" r:id="rId33"/>
    <p:sldId id="757" r:id="rId34"/>
    <p:sldId id="760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73" r:id="rId48"/>
    <p:sldId id="774" r:id="rId49"/>
    <p:sldId id="720" r:id="rId50"/>
    <p:sldId id="721" r:id="rId51"/>
    <p:sldId id="724" r:id="rId52"/>
    <p:sldId id="725" r:id="rId53"/>
    <p:sldId id="728" r:id="rId54"/>
    <p:sldId id="729" r:id="rId55"/>
    <p:sldId id="730" r:id="rId56"/>
    <p:sldId id="731" r:id="rId57"/>
    <p:sldId id="732" r:id="rId58"/>
    <p:sldId id="733" r:id="rId59"/>
    <p:sldId id="734" r:id="rId60"/>
    <p:sldId id="735" r:id="rId61"/>
    <p:sldId id="736" r:id="rId62"/>
    <p:sldId id="737" r:id="rId63"/>
    <p:sldId id="738" r:id="rId64"/>
    <p:sldId id="739" r:id="rId65"/>
    <p:sldId id="740" r:id="rId66"/>
    <p:sldId id="741" r:id="rId67"/>
    <p:sldId id="742" r:id="rId68"/>
    <p:sldId id="743" r:id="rId69"/>
    <p:sldId id="744" r:id="rId70"/>
    <p:sldId id="745" r:id="rId71"/>
    <p:sldId id="746" r:id="rId72"/>
    <p:sldId id="748" r:id="rId73"/>
    <p:sldId id="749" r:id="rId74"/>
    <p:sldId id="751" r:id="rId75"/>
  </p:sldIdLst>
  <p:sldSz cx="9144000" cy="6858000" type="screen4x3"/>
  <p:notesSz cx="6735763" cy="9869488"/>
  <p:custDataLst>
    <p:tags r:id="rId7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 autoAdjust="0"/>
    <p:restoredTop sz="94660"/>
  </p:normalViewPr>
  <p:slideViewPr>
    <p:cSldViewPr>
      <p:cViewPr varScale="1">
        <p:scale>
          <a:sx n="106" d="100"/>
          <a:sy n="106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7E-2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90-469C-9084-F47C9BD9155A}"/>
                </c:ext>
              </c:extLst>
            </c:dLbl>
            <c:dLbl>
              <c:idx val="1"/>
              <c:layout>
                <c:manualLayout>
                  <c:x val="6.5359477124183078E-3"/>
                  <c:y val="7.52163158341884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0-469C-9084-F47C9BD9155A}"/>
                </c:ext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90-469C-9084-F47C9BD9155A}"/>
                </c:ext>
              </c:extLst>
            </c:dLbl>
            <c:dLbl>
              <c:idx val="3"/>
              <c:layout>
                <c:manualLayout>
                  <c:x val="8.1699346405228763E-3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90-469C-9084-F47C9BD9155A}"/>
                </c:ext>
              </c:extLst>
            </c:dLbl>
            <c:spPr>
              <a:noFill/>
              <a:ln w="2526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0-469C-9084-F47C9BD9155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26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90-469C-9084-F47C9BD91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531566448"/>
        <c:axId val="531567232"/>
        <c:axId val="417717280"/>
      </c:bar3DChart>
      <c:catAx>
        <c:axId val="53156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82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62414331504"/>
              <c:y val="0.8849413571957006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31567232"/>
        <c:crosses val="autoZero"/>
        <c:auto val="1"/>
        <c:lblAlgn val="ctr"/>
        <c:lblOffset val="100"/>
        <c:noMultiLvlLbl val="0"/>
      </c:catAx>
      <c:valAx>
        <c:axId val="5315672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782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684645210967E-2"/>
              <c:y val="0.101210741835008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1566448"/>
        <c:crosses val="autoZero"/>
        <c:crossBetween val="between"/>
      </c:valAx>
      <c:serAx>
        <c:axId val="41771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531567232"/>
        <c:crosses val="autoZero"/>
      </c:serAx>
      <c:spPr>
        <a:noFill/>
        <a:ln w="25361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092E852F-60B2-4023-8D89-AF6ED4C804A9}" type="presOf" srcId="{DA34ECF5-EB82-4D72-AF12-AC5A916F72EE}" destId="{130A90EC-A2BD-4DED-9E3B-A9C24221AEA1}" srcOrd="0" destOrd="0" presId="urn:microsoft.com/office/officeart/2005/8/layout/venn2"/>
    <dgm:cxn modelId="{E761665B-BCA5-43C3-A4A8-08634DEB7CEF}" type="presOf" srcId="{2205E441-73C7-436B-ADF2-B6C8F7373AD2}" destId="{34402812-8825-44D2-A9AF-BC59BFC15CBC}" srcOrd="1" destOrd="0" presId="urn:microsoft.com/office/officeart/2005/8/layout/venn2"/>
    <dgm:cxn modelId="{63BF3C61-211F-470C-9ED3-1F9D06EE877B}" type="presOf" srcId="{DA34ECF5-EB82-4D72-AF12-AC5A916F72EE}" destId="{29E20F03-3ED2-4C54-ABF3-329390FCF587}" srcOrd="1" destOrd="0" presId="urn:microsoft.com/office/officeart/2005/8/layout/venn2"/>
    <dgm:cxn modelId="{67E4B64A-AE71-4519-A54D-56D73A6EAD5D}" type="presOf" srcId="{2205E441-73C7-436B-ADF2-B6C8F7373AD2}" destId="{84859408-E004-4C50-B85F-DABB585ED53C}" srcOrd="0" destOrd="0" presId="urn:microsoft.com/office/officeart/2005/8/layout/venn2"/>
    <dgm:cxn modelId="{661B336D-17E4-4327-991A-216D32A10421}" type="presOf" srcId="{68766482-9786-4122-8844-8AD69FAD86F2}" destId="{73B2018F-7E12-4C6A-83A2-D2BAD44F3A10}" srcOrd="0" destOrd="0" presId="urn:microsoft.com/office/officeart/2005/8/layout/venn2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05338087-64B0-4391-8A3D-36B67F25DC48}" type="presOf" srcId="{8672EAD3-05E1-4187-87D3-1DA2A01F5703}" destId="{C3217CA4-34A7-4824-8986-FC3594A3EB5E}" srcOrd="1" destOrd="0" presId="urn:microsoft.com/office/officeart/2005/8/layout/venn2"/>
    <dgm:cxn modelId="{F7009BA0-C4A0-4406-A38E-E6D3ED227AD8}" type="presOf" srcId="{68766482-9786-4122-8844-8AD69FAD86F2}" destId="{FA4A2432-EB46-4D17-ACE5-40EE00381623}" srcOrd="1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C28191B4-04A4-4750-8CC2-A88DDC6E149F}" type="presOf" srcId="{5B187FFC-C0AC-44D0-A41D-9C92A4C668B8}" destId="{E10BBC79-2B8A-46EA-966A-F29603F5E1CA}" srcOrd="0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D211A6C4-2738-4152-95DA-910D6609FC98}" type="presOf" srcId="{DB5DE27F-DFDD-4F4D-AE31-9DB8AE785D80}" destId="{BF01E83B-CEA7-4F86-8AAA-E2C885218F42}" srcOrd="0" destOrd="0" presId="urn:microsoft.com/office/officeart/2005/8/layout/venn2"/>
    <dgm:cxn modelId="{CB52C3CB-EA17-45FF-A0DD-B8277FAF43A1}" type="presOf" srcId="{DB5DE27F-DFDD-4F4D-AE31-9DB8AE785D80}" destId="{66EC075F-725B-48D3-93AC-880E8E47F8F0}" srcOrd="1" destOrd="0" presId="urn:microsoft.com/office/officeart/2005/8/layout/venn2"/>
    <dgm:cxn modelId="{30D3CCDE-FE5E-40C0-B31D-C36478054A81}" type="presOf" srcId="{8672EAD3-05E1-4187-87D3-1DA2A01F5703}" destId="{A3FFB657-D5B8-4493-9346-5AB0AE30D83E}" srcOrd="0" destOrd="0" presId="urn:microsoft.com/office/officeart/2005/8/layout/venn2"/>
    <dgm:cxn modelId="{05E14F77-38D1-4E5C-BFD6-7F47CB046A9F}" type="presParOf" srcId="{E10BBC79-2B8A-46EA-966A-F29603F5E1CA}" destId="{DAE43905-106D-4FFF-BE14-9628E244AD69}" srcOrd="0" destOrd="0" presId="urn:microsoft.com/office/officeart/2005/8/layout/venn2"/>
    <dgm:cxn modelId="{D4B17800-DC06-40CD-85FE-17D9DF19E56C}" type="presParOf" srcId="{DAE43905-106D-4FFF-BE14-9628E244AD69}" destId="{130A90EC-A2BD-4DED-9E3B-A9C24221AEA1}" srcOrd="0" destOrd="0" presId="urn:microsoft.com/office/officeart/2005/8/layout/venn2"/>
    <dgm:cxn modelId="{A723DDE7-FA73-4BD3-BA05-AD46019AABB7}" type="presParOf" srcId="{DAE43905-106D-4FFF-BE14-9628E244AD69}" destId="{29E20F03-3ED2-4C54-ABF3-329390FCF587}" srcOrd="1" destOrd="0" presId="urn:microsoft.com/office/officeart/2005/8/layout/venn2"/>
    <dgm:cxn modelId="{1017458C-F4E6-4A1F-9756-12DF5192D565}" type="presParOf" srcId="{E10BBC79-2B8A-46EA-966A-F29603F5E1CA}" destId="{6A20623A-2599-46DD-AF52-98BB236527A1}" srcOrd="1" destOrd="0" presId="urn:microsoft.com/office/officeart/2005/8/layout/venn2"/>
    <dgm:cxn modelId="{38B61F8B-29D3-43CD-A4C4-9AFC90CEEC4B}" type="presParOf" srcId="{6A20623A-2599-46DD-AF52-98BB236527A1}" destId="{A3FFB657-D5B8-4493-9346-5AB0AE30D83E}" srcOrd="0" destOrd="0" presId="urn:microsoft.com/office/officeart/2005/8/layout/venn2"/>
    <dgm:cxn modelId="{8EB06074-3152-43CC-A09C-769339106DBD}" type="presParOf" srcId="{6A20623A-2599-46DD-AF52-98BB236527A1}" destId="{C3217CA4-34A7-4824-8986-FC3594A3EB5E}" srcOrd="1" destOrd="0" presId="urn:microsoft.com/office/officeart/2005/8/layout/venn2"/>
    <dgm:cxn modelId="{75F739D1-96E6-41B1-9FCB-F6F5AA0302B9}" type="presParOf" srcId="{E10BBC79-2B8A-46EA-966A-F29603F5E1CA}" destId="{1D91E894-A25F-43DC-A187-43F456061CFA}" srcOrd="2" destOrd="0" presId="urn:microsoft.com/office/officeart/2005/8/layout/venn2"/>
    <dgm:cxn modelId="{A8AB896E-6750-4F9A-989E-4C30D6553D17}" type="presParOf" srcId="{1D91E894-A25F-43DC-A187-43F456061CFA}" destId="{73B2018F-7E12-4C6A-83A2-D2BAD44F3A10}" srcOrd="0" destOrd="0" presId="urn:microsoft.com/office/officeart/2005/8/layout/venn2"/>
    <dgm:cxn modelId="{F026C1E0-BFF9-46E9-9634-079FF6546760}" type="presParOf" srcId="{1D91E894-A25F-43DC-A187-43F456061CFA}" destId="{FA4A2432-EB46-4D17-ACE5-40EE00381623}" srcOrd="1" destOrd="0" presId="urn:microsoft.com/office/officeart/2005/8/layout/venn2"/>
    <dgm:cxn modelId="{F3891EEF-AAB9-47A7-BA24-C6AE37692BE7}" type="presParOf" srcId="{E10BBC79-2B8A-46EA-966A-F29603F5E1CA}" destId="{06BFBECF-4E6D-47DB-8B56-D73BA487E2BF}" srcOrd="3" destOrd="0" presId="urn:microsoft.com/office/officeart/2005/8/layout/venn2"/>
    <dgm:cxn modelId="{E7A1E00E-FE27-49CB-93B9-49F4D083633F}" type="presParOf" srcId="{06BFBECF-4E6D-47DB-8B56-D73BA487E2BF}" destId="{84859408-E004-4C50-B85F-DABB585ED53C}" srcOrd="0" destOrd="0" presId="urn:microsoft.com/office/officeart/2005/8/layout/venn2"/>
    <dgm:cxn modelId="{2B0011EE-624E-4031-9381-2F2B5A302FB2}" type="presParOf" srcId="{06BFBECF-4E6D-47DB-8B56-D73BA487E2BF}" destId="{34402812-8825-44D2-A9AF-BC59BFC15CBC}" srcOrd="1" destOrd="0" presId="urn:microsoft.com/office/officeart/2005/8/layout/venn2"/>
    <dgm:cxn modelId="{F070E629-D1CA-48FA-B528-E9511C480611}" type="presParOf" srcId="{E10BBC79-2B8A-46EA-966A-F29603F5E1CA}" destId="{4B539633-1F53-473B-A7DD-0D44649630C9}" srcOrd="4" destOrd="0" presId="urn:microsoft.com/office/officeart/2005/8/layout/venn2"/>
    <dgm:cxn modelId="{2891C06C-28C8-441D-A264-0157D3492BFA}" type="presParOf" srcId="{4B539633-1F53-473B-A7DD-0D44649630C9}" destId="{BF01E83B-CEA7-4F86-8AAA-E2C885218F42}" srcOrd="0" destOrd="0" presId="urn:microsoft.com/office/officeart/2005/8/layout/venn2"/>
    <dgm:cxn modelId="{3F384917-2450-4CA8-A0C0-62EF7614084F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 dirty="0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</dgm:pt>
    <dgm:pt modelId="{CE91AB13-5127-433E-AF8B-DCB05D1CECC7}" type="pres">
      <dgm:prSet presAssocID="{A160638B-EDC7-45E3-9B60-2218B8D54C36}" presName="sibTrans" presStyleLbl="node1" presStyleIdx="0" presStyleCnt="5"/>
      <dgm:spPr/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</dgm:pt>
    <dgm:pt modelId="{90B898B2-B022-429F-968C-D0C0026923CF}" type="pres">
      <dgm:prSet presAssocID="{7689CCD2-C20D-4BB1-B4EA-0A9142D30E67}" presName="sibTrans" presStyleLbl="node1" presStyleIdx="1" presStyleCnt="5"/>
      <dgm:spPr/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</dgm:pt>
    <dgm:pt modelId="{B3A3B5ED-61BF-4F66-B30A-837BF397C287}" type="pres">
      <dgm:prSet presAssocID="{A63753C1-6D9B-413F-A185-8AE91E040D3C}" presName="sibTrans" presStyleLbl="node1" presStyleIdx="2" presStyleCnt="5"/>
      <dgm:spPr/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</dgm:pt>
    <dgm:pt modelId="{FF80BAB0-4900-4BDD-B60D-E4E437666A34}" type="pres">
      <dgm:prSet presAssocID="{F2FAF36D-2ED5-4B58-BD8F-A03F7FB47F72}" presName="sibTrans" presStyleLbl="node1" presStyleIdx="3" presStyleCnt="5"/>
      <dgm:spPr/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</dgm:pt>
    <dgm:pt modelId="{01FCDCA3-BECE-42FE-9F17-D24C36F40C00}" type="pres">
      <dgm:prSet presAssocID="{4DBDC599-D5B3-4EB7-A7E7-984F43C8A42E}" presName="sibTrans" presStyleLbl="node1" presStyleIdx="4" presStyleCnt="5"/>
      <dgm:spPr/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D9B75D24-276F-478A-9BC1-B406D3D86575}" type="presOf" srcId="{4DBDC599-D5B3-4EB7-A7E7-984F43C8A42E}" destId="{01FCDCA3-BECE-42FE-9F17-D24C36F40C00}" srcOrd="0" destOrd="0" presId="urn:microsoft.com/office/officeart/2005/8/layout/cycle1"/>
    <dgm:cxn modelId="{63484E2A-BB48-43E5-BA57-1BD812F5070F}" type="presOf" srcId="{5F8A5C88-928A-4CC2-9EDC-ACE269B7CEFA}" destId="{845D28AA-DF72-4EC7-8497-986974A14A05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B1346B2F-2A2F-42DB-931B-15709DAC07CC}" type="presOf" srcId="{5AF200A8-9E06-42F9-9478-822C4D704E73}" destId="{B3FB4AAB-A6FA-4E54-9DA3-1FF9F4A96E65}" srcOrd="0" destOrd="0" presId="urn:microsoft.com/office/officeart/2005/8/layout/cycle1"/>
    <dgm:cxn modelId="{CD19B036-46BF-4CD2-9967-758BC8AB71F6}" type="presOf" srcId="{82760DC4-9183-4E5C-AA54-265735F0D05E}" destId="{44234778-97C6-4001-AF95-5AEBEEA64433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DA2D1559-3563-4ED4-8C80-66F8DFCCE392}" type="presOf" srcId="{2121EC1E-D81E-4B19-9D21-81C950E232F7}" destId="{D62E6711-B5CE-4513-8BDF-2BA8981D75ED}" srcOrd="0" destOrd="0" presId="urn:microsoft.com/office/officeart/2005/8/layout/cycle1"/>
    <dgm:cxn modelId="{E58FD69E-9C9A-4798-8FAF-6C698249AC20}" type="presOf" srcId="{DDF84963-7ACE-477E-AED1-9DD1FF3AF6D4}" destId="{91B6A1C9-6E8B-4485-B3C7-3EF9AA03193D}" srcOrd="0" destOrd="0" presId="urn:microsoft.com/office/officeart/2005/8/layout/cycle1"/>
    <dgm:cxn modelId="{C3DD37A8-623F-4E28-AF2A-CB04C6A596E8}" type="presOf" srcId="{A63753C1-6D9B-413F-A185-8AE91E040D3C}" destId="{B3A3B5ED-61BF-4F66-B30A-837BF397C287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52E8A2BA-6243-4AFD-A07D-CA623B535D5C}" type="presOf" srcId="{7689CCD2-C20D-4BB1-B4EA-0A9142D30E67}" destId="{90B898B2-B022-429F-968C-D0C0026923CF}" srcOrd="0" destOrd="0" presId="urn:microsoft.com/office/officeart/2005/8/layout/cycle1"/>
    <dgm:cxn modelId="{257A99C8-B283-49DD-A856-BA416670A816}" type="presOf" srcId="{F2FAF36D-2ED5-4B58-BD8F-A03F7FB47F72}" destId="{FF80BAB0-4900-4BDD-B60D-E4E437666A34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3A0AC2DB-1D10-49C0-979F-CA9469A68154}" type="presOf" srcId="{A160638B-EDC7-45E3-9B60-2218B8D54C36}" destId="{CE91AB13-5127-433E-AF8B-DCB05D1CECC7}" srcOrd="0" destOrd="0" presId="urn:microsoft.com/office/officeart/2005/8/layout/cycle1"/>
    <dgm:cxn modelId="{69CCA0F8-598C-4A38-8EB4-384F99201EA7}" type="presOf" srcId="{F7A19954-74F1-4D4E-BCC5-1AD81651A5E3}" destId="{FC85C2EB-18D5-4F0E-8210-91E5E4EEF471}" srcOrd="0" destOrd="0" presId="urn:microsoft.com/office/officeart/2005/8/layout/cycle1"/>
    <dgm:cxn modelId="{5D366C92-7DEE-4C65-8FE6-91AAB149E747}" type="presParOf" srcId="{FC85C2EB-18D5-4F0E-8210-91E5E4EEF471}" destId="{E6FF1822-FD60-41F1-A7CD-698FEBB20883}" srcOrd="0" destOrd="0" presId="urn:microsoft.com/office/officeart/2005/8/layout/cycle1"/>
    <dgm:cxn modelId="{765E5B76-5C4A-4519-875E-A7389BC08E66}" type="presParOf" srcId="{FC85C2EB-18D5-4F0E-8210-91E5E4EEF471}" destId="{B3FB4AAB-A6FA-4E54-9DA3-1FF9F4A96E65}" srcOrd="1" destOrd="0" presId="urn:microsoft.com/office/officeart/2005/8/layout/cycle1"/>
    <dgm:cxn modelId="{8B5E5AB2-6AF2-4B7F-AAAD-9B215A7ABAE7}" type="presParOf" srcId="{FC85C2EB-18D5-4F0E-8210-91E5E4EEF471}" destId="{CE91AB13-5127-433E-AF8B-DCB05D1CECC7}" srcOrd="2" destOrd="0" presId="urn:microsoft.com/office/officeart/2005/8/layout/cycle1"/>
    <dgm:cxn modelId="{C1F16D70-F6A5-400E-A1D3-3F67D99D6491}" type="presParOf" srcId="{FC85C2EB-18D5-4F0E-8210-91E5E4EEF471}" destId="{27A442A0-420C-487B-A22E-D356D0A189E1}" srcOrd="3" destOrd="0" presId="urn:microsoft.com/office/officeart/2005/8/layout/cycle1"/>
    <dgm:cxn modelId="{9C77641C-519F-4157-A394-BF649585C2C3}" type="presParOf" srcId="{FC85C2EB-18D5-4F0E-8210-91E5E4EEF471}" destId="{845D28AA-DF72-4EC7-8497-986974A14A05}" srcOrd="4" destOrd="0" presId="urn:microsoft.com/office/officeart/2005/8/layout/cycle1"/>
    <dgm:cxn modelId="{548B3561-A68E-4413-B69E-942FF7A53573}" type="presParOf" srcId="{FC85C2EB-18D5-4F0E-8210-91E5E4EEF471}" destId="{90B898B2-B022-429F-968C-D0C0026923CF}" srcOrd="5" destOrd="0" presId="urn:microsoft.com/office/officeart/2005/8/layout/cycle1"/>
    <dgm:cxn modelId="{AB81BCF2-A1C5-4FC0-BA72-00F4DD99D02E}" type="presParOf" srcId="{FC85C2EB-18D5-4F0E-8210-91E5E4EEF471}" destId="{45137D9B-DC89-407F-8D10-CCF8E067E440}" srcOrd="6" destOrd="0" presId="urn:microsoft.com/office/officeart/2005/8/layout/cycle1"/>
    <dgm:cxn modelId="{A3FB9C14-8880-4651-96E4-8EAE4C1F86D3}" type="presParOf" srcId="{FC85C2EB-18D5-4F0E-8210-91E5E4EEF471}" destId="{44234778-97C6-4001-AF95-5AEBEEA64433}" srcOrd="7" destOrd="0" presId="urn:microsoft.com/office/officeart/2005/8/layout/cycle1"/>
    <dgm:cxn modelId="{2712C355-75C4-4C02-BCA3-261FAC045F6C}" type="presParOf" srcId="{FC85C2EB-18D5-4F0E-8210-91E5E4EEF471}" destId="{B3A3B5ED-61BF-4F66-B30A-837BF397C287}" srcOrd="8" destOrd="0" presId="urn:microsoft.com/office/officeart/2005/8/layout/cycle1"/>
    <dgm:cxn modelId="{D282014A-E36C-43CF-9CC9-4B0CC2898335}" type="presParOf" srcId="{FC85C2EB-18D5-4F0E-8210-91E5E4EEF471}" destId="{9298156D-EDE9-46F4-9FEF-D889445C412B}" srcOrd="9" destOrd="0" presId="urn:microsoft.com/office/officeart/2005/8/layout/cycle1"/>
    <dgm:cxn modelId="{79868143-AAF7-406B-A900-CD81C6A57FDD}" type="presParOf" srcId="{FC85C2EB-18D5-4F0E-8210-91E5E4EEF471}" destId="{D62E6711-B5CE-4513-8BDF-2BA8981D75ED}" srcOrd="10" destOrd="0" presId="urn:microsoft.com/office/officeart/2005/8/layout/cycle1"/>
    <dgm:cxn modelId="{9AEE32EF-59E7-41AE-A015-06FD32ABB99A}" type="presParOf" srcId="{FC85C2EB-18D5-4F0E-8210-91E5E4EEF471}" destId="{FF80BAB0-4900-4BDD-B60D-E4E437666A34}" srcOrd="11" destOrd="0" presId="urn:microsoft.com/office/officeart/2005/8/layout/cycle1"/>
    <dgm:cxn modelId="{627CFD66-9855-4151-A107-3D24A058DBF4}" type="presParOf" srcId="{FC85C2EB-18D5-4F0E-8210-91E5E4EEF471}" destId="{20C4C0F3-1A60-4042-9029-B9190A6175AF}" srcOrd="12" destOrd="0" presId="urn:microsoft.com/office/officeart/2005/8/layout/cycle1"/>
    <dgm:cxn modelId="{85D58515-B0F1-4CFB-98F4-7BBA785F692D}" type="presParOf" srcId="{FC85C2EB-18D5-4F0E-8210-91E5E4EEF471}" destId="{91B6A1C9-6E8B-4485-B3C7-3EF9AA03193D}" srcOrd="13" destOrd="0" presId="urn:microsoft.com/office/officeart/2005/8/layout/cycle1"/>
    <dgm:cxn modelId="{ED00E77B-76E5-4001-9DE4-6632058E6B39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4" cy="5976664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6679304" y="3213373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A4763-925D-4964-AE18-9C6B0D981CFA}" type="datetimeFigureOut">
              <a:rPr lang="cs-CZ"/>
              <a:pPr>
                <a:defRPr/>
              </a:pPr>
              <a:t>02.03.2020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E13A4D-1499-40C5-9B05-EEA5CBFB8A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52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433CC9-9BB3-4C11-9AA5-94D30D435FAB}" type="datetimeFigureOut">
              <a:rPr lang="cs-CZ"/>
              <a:pPr>
                <a:defRPr/>
              </a:pPr>
              <a:t>02.03.2020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DDD72-2E84-40E0-B583-5197F147C6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72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46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2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46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0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66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45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8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11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3C9870-7BCF-4EFA-B990-F15A9B637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2E15C-EF46-47C4-87B0-B3E0DABF2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7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A4FD1B-B1FF-4190-9CE4-F550E7F58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2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9A05B2-E7B3-40F7-9A93-C19E726E66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1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88439-BFA3-40F1-BA63-D4C77A2E1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3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922AC0-6C00-46B4-A20C-8C5B121CD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9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17C6B1-F403-4DBE-ACF3-A394A4EDB5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745223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169EA-463E-4043-B67A-7FD965B625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797077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8C87A6-5AE0-4152-A912-A0F20093D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944142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DC8738-4CF6-41B6-A2D6-843E0ED1A2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861966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CE2752-3811-4165-834A-EA4170EB5F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37833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32B7D-4E53-43CE-85EE-9E71F54A26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4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B56F9C-6AC3-4A17-8022-6A5AA7C67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301483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94135F-3109-4AC9-AA16-88BADB32E3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92067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D913E4-48A5-4F1C-B154-25406FB90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304272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49669A-DD86-49A7-A6A0-3B573AE724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704828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64A0A3-4FC6-4500-9563-787792D947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765093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3EAAB2-9DA9-4DD3-817A-92ECA12C0E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700629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1425D5-54E2-4E52-BF50-0B24B29E7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19924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B1D192-A70A-41CB-A643-3AF4683579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729277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38139C8-5DF6-4C45-8030-DA8D4626D1A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9610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47F8784-3D50-47EE-92F3-33188294F41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960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69D3F-B26E-44DA-949D-55BB50F1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85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38F7F31-8C7F-410B-B3EA-AA9E885D8BA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69533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C129CDD-A92C-4BF2-93A3-27EE8F820FA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76751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90C92E8-8349-4618-926F-1A268D3555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1004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4481071-4E33-433A-9C38-BD2A235A930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54796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E4AD436-F355-464C-8203-0B8712E7DCB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04840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F065FE5-A9E7-4A7A-B5AA-E0FCA45B79D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52395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0E63FCA-F4C8-4A77-8D2F-E46C2DEDB3B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14859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211B78C-A754-46F0-A568-0A37B69D51A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55422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7AF6F9F-AAD0-4166-86DD-506218D57F4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74755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E2D2EF1-87CE-41DC-B9C1-1BF4BF059DE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6335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106896-A9E0-4211-94FB-246CC51630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88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19B9EA4-65B1-4468-A9BD-3E1A3ADD625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6248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cs-CZ" altLang="cs-CZ" sz="32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cs-CZ" altLang="cs-CZ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17500-9D61-4C14-B357-F3A005B0D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590409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EAAD50-5A01-44E9-BDA6-01BF54D2F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14913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440B45-D0AC-4E2D-B4B9-2A0A1F6C3D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636823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36E626-8518-4FBF-A1DC-0F7E3D9FE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05476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E6872B-A728-4330-98B0-102D389205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6105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3EC0F0-274E-47FE-A896-581B6368D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564994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63BE38-47DA-4AE9-BEDC-6849A0BF2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58325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F7A8EE-C6FE-47CF-AD7F-F7C4B2D2C7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98941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1C187D-6AB8-495E-A7A4-F79A9FF1E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111029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0D3CB7-E75D-4E20-AAC9-12460215ED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06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4B55BE-DBBD-45B6-9F59-F6775D83E8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369578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51B48A-EB52-47AA-B33D-02DABA5D7E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74858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34C5D0-492E-4827-B34E-633ADE449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21654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4163AF-AF48-4ED6-977B-915A518C26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73771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6AEFEB-1C4D-4112-A02D-639C8D53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4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54A16-6E36-421B-A81C-9B52D13E93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5C0679-D3BA-4676-AE83-FFFA5100A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2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B2B34F-E0F0-4FBB-B7DD-38AEB417FE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F04E-256D-4F6C-9862-B2B31AA55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239AB9A-241A-47E4-AD35-D3F5CA65D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9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  <p:sldLayoutId id="2147485315" r:id="rId12"/>
    <p:sldLayoutId id="2147485316" r:id="rId13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156E7A95-0FB1-4B20-844F-56353A769496}" type="slidenum">
              <a:rPr lang="en-GB" altLang="cs-CZ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4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  <p:sldLayoutId id="2147485326" r:id="rId9"/>
    <p:sldLayoutId id="2147485327" r:id="rId10"/>
    <p:sldLayoutId id="2147485328" r:id="rId11"/>
    <p:sldLayoutId id="2147485329" r:id="rId12"/>
    <p:sldLayoutId id="21474853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cs-CZ" altLang="cs-CZ" sz="24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25ABD27D-7432-4C59-AB3A-58D07D10C7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69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  <p:sldLayoutId id="2147485344" r:id="rId13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file:///C:\WINWORD\CLIPART\CROWD.WM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feexpectancy.com/world-life-expectancy-ma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>
                <a:solidFill>
                  <a:srgbClr val="1B06BA"/>
                </a:solidFill>
              </a:rPr>
              <a:t>Hlavní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37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latin typeface="Arial" charset="0"/>
            </a:endParaRPr>
          </a:p>
        </p:txBody>
      </p:sp>
      <p:pic>
        <p:nvPicPr>
          <p:cNvPr id="140291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140292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567238" cy="2846388"/>
          </a:xfrm>
        </p:spPr>
      </p:pic>
    </p:spTree>
    <p:extLst>
      <p:ext uri="{BB962C8B-B14F-4D97-AF65-F5344CB8AC3E}">
        <p14:creationId xmlns:p14="http://schemas.microsoft.com/office/powerpoint/2010/main" val="345819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8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Co způsobuje tento rozdíl?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>
                <a:latin typeface="Arial" charset="0"/>
              </a:rPr>
              <a:t>Sociální podmínky, ve kterých žijí:</a:t>
            </a:r>
          </a:p>
          <a:p>
            <a:pPr eaLnBrk="1" hangingPunct="1"/>
            <a:r>
              <a:rPr lang="cs-CZ">
                <a:latin typeface="Arial" charset="0"/>
              </a:rPr>
              <a:t>bydlení</a:t>
            </a:r>
          </a:p>
          <a:p>
            <a:pPr eaLnBrk="1" hangingPunct="1"/>
            <a:r>
              <a:rPr lang="cs-CZ">
                <a:latin typeface="Arial" charset="0"/>
              </a:rPr>
              <a:t>strava</a:t>
            </a:r>
          </a:p>
          <a:p>
            <a:pPr eaLnBrk="1" hangingPunct="1"/>
            <a:r>
              <a:rPr lang="cs-CZ">
                <a:latin typeface="Arial" charset="0"/>
              </a:rPr>
              <a:t>vzdělání</a:t>
            </a:r>
          </a:p>
          <a:p>
            <a:pPr eaLnBrk="1" hangingPunct="1"/>
            <a:r>
              <a:rPr lang="cs-CZ">
                <a:latin typeface="Arial" charset="0"/>
              </a:rPr>
              <a:t>zaměstnání</a:t>
            </a:r>
          </a:p>
          <a:p>
            <a:pPr eaLnBrk="1" hangingPunct="1"/>
            <a:r>
              <a:rPr lang="cs-CZ">
                <a:latin typeface="Arial" charset="0"/>
              </a:rPr>
              <a:t>dostupnost zdravotní péče</a:t>
            </a:r>
          </a:p>
          <a:p>
            <a:pPr eaLnBrk="1" hangingPunct="1"/>
            <a:r>
              <a:rPr lang="cs-CZ">
                <a:latin typeface="Arial" charset="0"/>
              </a:rPr>
              <a:t>celková životní úroveň </a:t>
            </a:r>
          </a:p>
        </p:txBody>
      </p:sp>
    </p:spTree>
    <p:extLst>
      <p:ext uri="{BB962C8B-B14F-4D97-AF65-F5344CB8AC3E}">
        <p14:creationId xmlns:p14="http://schemas.microsoft.com/office/powerpoint/2010/main" val="2755164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Rozdíly ve zdraví mezi zeměmi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Bohatství a zdraví</a:t>
            </a:r>
          </a:p>
          <a:p>
            <a:pPr lvl="1" eaLnBrk="1" hangingPunct="1"/>
            <a:r>
              <a:rPr lang="cs-CZ">
                <a:latin typeface="Arial" charset="0"/>
                <a:hlinkClick r:id="rId2"/>
              </a:rPr>
              <a:t>Materiální vysvětlení nerovností</a:t>
            </a:r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Sociální soudržnost a zdraví</a:t>
            </a:r>
          </a:p>
          <a:p>
            <a:pPr lvl="1" eaLnBrk="1" hangingPunct="1"/>
            <a:r>
              <a:rPr lang="cs-CZ">
                <a:latin typeface="Arial" charset="0"/>
              </a:rPr>
              <a:t>Psychosociální vysvětlení nerovností </a:t>
            </a:r>
          </a:p>
        </p:txBody>
      </p:sp>
    </p:spTree>
    <p:extLst>
      <p:ext uri="{BB962C8B-B14F-4D97-AF65-F5344CB8AC3E}">
        <p14:creationId xmlns:p14="http://schemas.microsoft.com/office/powerpoint/2010/main" val="39135255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>
                <a:latin typeface="Arial" charset="0"/>
              </a:rPr>
              <a:t>Chudé v bohaté země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80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>
                <a:latin typeface="Arial" charset="0"/>
              </a:rPr>
              <a:t>Bohaté země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</p:txBody>
      </p:sp>
      <p:pic>
        <p:nvPicPr>
          <p:cNvPr id="14848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148486" name="Obdélník 3"/>
          <p:cNvSpPr>
            <a:spLocks noChangeArrowheads="1"/>
          </p:cNvSpPr>
          <p:nvPr/>
        </p:nvSpPr>
        <p:spPr bwMode="auto">
          <a:xfrm>
            <a:off x="2124075" y="5013325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 sz="3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609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>
                <a:latin typeface="Arial" charset="0"/>
              </a:rPr>
              <a:t>Bohaté země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2912" cy="5040313"/>
          </a:xfrm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Není důležité, jak velký je koláč, ale jak je rozdělen.</a:t>
            </a:r>
          </a:p>
        </p:txBody>
      </p:sp>
    </p:spTree>
    <p:extLst>
      <p:ext uri="{BB962C8B-B14F-4D97-AF65-F5344CB8AC3E}">
        <p14:creationId xmlns:p14="http://schemas.microsoft.com/office/powerpoint/2010/main" val="2817533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>
                <a:latin typeface="Arial" charset="0"/>
              </a:rPr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Zdroj: </a:t>
            </a:r>
            <a:r>
              <a:rPr 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Wilkinson</a:t>
            </a: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R., </a:t>
            </a:r>
            <a:r>
              <a:rPr 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Pickett</a:t>
            </a: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Spirit </a:t>
            </a:r>
            <a:r>
              <a:rPr 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Level</a:t>
            </a: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150532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/>
          </a:p>
        </p:txBody>
      </p:sp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569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 </a:t>
            </a:r>
            <a:r>
              <a:rPr lang="cs-CZ" sz="4000" b="1">
                <a:solidFill>
                  <a:srgbClr val="1B06BA"/>
                </a:solidFill>
                <a:latin typeface="Arial" charset="0"/>
              </a:rPr>
              <a:t>Nerovnost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Nerovnost jako nestejnost</a:t>
            </a:r>
          </a:p>
          <a:p>
            <a:pPr eaLnBrk="1" hangingPunct="1"/>
            <a:r>
              <a:rPr lang="cs-CZ">
                <a:latin typeface="Arial" charset="0"/>
              </a:rPr>
              <a:t>Nerovnost jako systematické znevýhodnění</a:t>
            </a:r>
          </a:p>
          <a:p>
            <a:pPr lvl="1" eaLnBrk="1" hangingPunct="1"/>
            <a:r>
              <a:rPr lang="cs-CZ">
                <a:latin typeface="Arial" charset="0"/>
              </a:rPr>
              <a:t>Třídní nerovnost v moderních společnostech</a:t>
            </a:r>
          </a:p>
          <a:p>
            <a:pPr lvl="1" eaLnBrk="1" hangingPunct="1"/>
            <a:r>
              <a:rPr lang="cs-CZ">
                <a:latin typeface="Arial" charset="0"/>
              </a:rPr>
              <a:t>Nerovnost a spravedlnost (rovnost šancí)</a:t>
            </a:r>
          </a:p>
        </p:txBody>
      </p:sp>
    </p:spTree>
    <p:extLst>
      <p:ext uri="{BB962C8B-B14F-4D97-AF65-F5344CB8AC3E}">
        <p14:creationId xmlns:p14="http://schemas.microsoft.com/office/powerpoint/2010/main" val="2532088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Ekvita (spravedlnost)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sz="2800">
                <a:latin typeface="Arial" charset="0"/>
              </a:rPr>
              <a:t>Cílem není a nemůže být odstranění rozdílů ve zdraví, ale redukce těch rozdílů ve zdraví, které jsou vnímány jako </a:t>
            </a:r>
            <a:r>
              <a:rPr lang="cs-CZ" sz="2800" b="1">
                <a:latin typeface="Arial" charset="0"/>
              </a:rPr>
              <a:t>nepřirozené</a:t>
            </a:r>
            <a:r>
              <a:rPr lang="cs-CZ" sz="2800">
                <a:latin typeface="Arial" charset="0"/>
              </a:rPr>
              <a:t>, </a:t>
            </a:r>
            <a:r>
              <a:rPr lang="cs-CZ" sz="2800" b="1">
                <a:latin typeface="Arial" charset="0"/>
              </a:rPr>
              <a:t>nespravedlivé</a:t>
            </a:r>
            <a:r>
              <a:rPr lang="cs-CZ" sz="2800">
                <a:latin typeface="Arial" charset="0"/>
              </a:rPr>
              <a:t> a </a:t>
            </a:r>
            <a:r>
              <a:rPr lang="cs-CZ" sz="2800" b="1">
                <a:latin typeface="Arial" charset="0"/>
              </a:rPr>
              <a:t>odstranitelné.</a:t>
            </a:r>
          </a:p>
          <a:p>
            <a:pPr eaLnBrk="1" hangingPunct="1">
              <a:buFont typeface="Wingdings" pitchFamily="2" charset="2"/>
              <a:buNone/>
            </a:pPr>
            <a:endParaRPr lang="cs-CZ" sz="2800">
              <a:latin typeface="Arial" charset="0"/>
            </a:endParaRPr>
          </a:p>
          <a:p>
            <a:pPr eaLnBrk="1" hangingPunct="1"/>
            <a:r>
              <a:rPr lang="cs-CZ" sz="2800">
                <a:latin typeface="Arial" charset="0"/>
              </a:rPr>
              <a:t>Pocit nespravedlnosti existuje zejména tam, kde jsou rozdíly </a:t>
            </a:r>
            <a:r>
              <a:rPr lang="cs-CZ" sz="2800" b="1">
                <a:latin typeface="Arial" charset="0"/>
              </a:rPr>
              <a:t>neúnosně velké</a:t>
            </a:r>
            <a:r>
              <a:rPr lang="cs-CZ" sz="2800">
                <a:latin typeface="Arial" charset="0"/>
              </a:rPr>
              <a:t> </a:t>
            </a:r>
            <a:br>
              <a:rPr lang="cs-CZ" sz="2800">
                <a:latin typeface="Arial" charset="0"/>
              </a:rPr>
            </a:br>
            <a:r>
              <a:rPr lang="cs-CZ" sz="2800">
                <a:latin typeface="Arial" charset="0"/>
              </a:rPr>
              <a:t>či způsobené nerovnými příležitostmi např. v důsledku diskriminace.</a:t>
            </a:r>
          </a:p>
          <a:p>
            <a:pPr eaLnBrk="1" hangingPunct="1"/>
            <a:endParaRPr lang="cs-CZ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89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93037" cy="100806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Příčiny rozdílů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72400" cy="5688012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Přirozená, biologická odlišnost.</a:t>
            </a:r>
          </a:p>
          <a:p>
            <a:pPr>
              <a:defRPr/>
            </a:pPr>
            <a:r>
              <a:rPr lang="cs-CZ" sz="2400" dirty="0"/>
              <a:t>Svobodně zvolené chování, které poškozuje zdraví (např. některé sportovní aktivity).</a:t>
            </a:r>
          </a:p>
          <a:p>
            <a:pPr>
              <a:defRPr/>
            </a:pPr>
            <a:r>
              <a:rPr lang="cs-CZ" sz="2400" dirty="0"/>
              <a:t>Svobodně zvolené chování podporující zdraví (za předpokladu, že všichni mají stejnou příležitost k osvojení takového chování).</a:t>
            </a:r>
          </a:p>
          <a:p>
            <a:pPr>
              <a:defRPr/>
            </a:pPr>
            <a:endParaRPr lang="cs-CZ" sz="2400" dirty="0">
              <a:solidFill>
                <a:srgbClr val="1B06BA"/>
              </a:solidFill>
            </a:endParaRPr>
          </a:p>
          <a:p>
            <a:pPr>
              <a:defRPr/>
            </a:pPr>
            <a:r>
              <a:rPr lang="cs-CZ" sz="2400" dirty="0">
                <a:solidFill>
                  <a:srgbClr val="1B06BA"/>
                </a:solidFill>
              </a:rPr>
              <a:t>Chování, které poškozuje zdraví, ale nelze ho považovat za výsledek svobodné volby. </a:t>
            </a:r>
          </a:p>
          <a:p>
            <a:pPr>
              <a:defRPr/>
            </a:pPr>
            <a:r>
              <a:rPr lang="cs-CZ" sz="2400" dirty="0">
                <a:solidFill>
                  <a:srgbClr val="1B06BA"/>
                </a:solidFill>
              </a:rPr>
              <a:t>Vystavení  stresu a jiným zdraví škodlivým životním a pracovním podmínkám.</a:t>
            </a:r>
          </a:p>
          <a:p>
            <a:pPr>
              <a:defRPr/>
            </a:pPr>
            <a:r>
              <a:rPr lang="cs-CZ" sz="2400" dirty="0">
                <a:solidFill>
                  <a:srgbClr val="1B06BA"/>
                </a:solidFill>
              </a:rPr>
              <a:t>Nerovný přístup ke zdravotní péči a dalším veřejným službám.</a:t>
            </a:r>
          </a:p>
          <a:p>
            <a:pPr>
              <a:defRPr/>
            </a:pPr>
            <a:r>
              <a:rPr lang="cs-CZ" sz="2400" dirty="0">
                <a:solidFill>
                  <a:srgbClr val="1B06BA"/>
                </a:solidFill>
              </a:rPr>
              <a:t>Nemoc jako příčina sestupné sociální mobility.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/>
              <a:t> </a:t>
            </a:r>
          </a:p>
          <a:p>
            <a:pPr eaLnBrk="1" hangingPunct="1">
              <a:defRPr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755650" y="836613"/>
            <a:ext cx="7632700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650" y="3541713"/>
            <a:ext cx="7632700" cy="298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6200000">
            <a:off x="7416800" y="1808163"/>
            <a:ext cx="24479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nestejnost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7132789" y="4817912"/>
            <a:ext cx="3055637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1600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</a:t>
            </a:r>
            <a:r>
              <a:rPr lang="cs-CZ" sz="1600" cap="all" dirty="0" err="1">
                <a:solidFill>
                  <a:srgbClr val="1B06BA"/>
                </a:solidFill>
                <a:latin typeface="+mj-lt"/>
                <a:ea typeface="+mj-ea"/>
                <a:cs typeface="+mj-cs"/>
              </a:rPr>
              <a:t>Inekvita</a:t>
            </a:r>
            <a:r>
              <a:rPr lang="cs-CZ" sz="1600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 (nespravedlivé rozdíly)</a:t>
            </a:r>
          </a:p>
        </p:txBody>
      </p:sp>
    </p:spTree>
    <p:extLst>
      <p:ext uri="{BB962C8B-B14F-4D97-AF65-F5344CB8AC3E}">
        <p14:creationId xmlns:p14="http://schemas.microsoft.com/office/powerpoint/2010/main" val="2192952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všechny okolnosti a faktory, které určitým způsobem posilují a upevňují nebo naopak ohrožují a oslabují zdraví.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678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 Inekvita (nerovnost) ve zdraví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724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Je důsledkem systematických rozdílů </a:t>
            </a:r>
            <a:br>
              <a:rPr lang="cs-CZ">
                <a:latin typeface="Arial" charset="0"/>
              </a:rPr>
            </a:br>
            <a:r>
              <a:rPr lang="cs-CZ">
                <a:latin typeface="Arial" charset="0"/>
              </a:rPr>
              <a:t>v </a:t>
            </a:r>
            <a:r>
              <a:rPr lang="cs-CZ" b="1">
                <a:latin typeface="Arial" charset="0"/>
              </a:rPr>
              <a:t>životních šancích.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>
                <a:latin typeface="Arial" charset="0"/>
              </a:rPr>
              <a:t>Životní šance </a:t>
            </a:r>
            <a:r>
              <a:rPr lang="cs-CZ" sz="2800">
                <a:latin typeface="Arial" charset="0"/>
              </a:rPr>
              <a:t>jsou určovány celkovou </a:t>
            </a:r>
            <a:r>
              <a:rPr lang="cs-CZ" sz="2800" b="1">
                <a:latin typeface="Arial" charset="0"/>
              </a:rPr>
              <a:t>sociální pozicí</a:t>
            </a:r>
            <a:r>
              <a:rPr lang="cs-CZ" sz="2800">
                <a:latin typeface="Arial" charset="0"/>
              </a:rPr>
              <a:t> člověka ve společnosti a představují </a:t>
            </a:r>
            <a:r>
              <a:rPr lang="cs-CZ" sz="2800" b="1">
                <a:latin typeface="Arial" charset="0"/>
              </a:rPr>
              <a:t>naději člověka, že dosáhne společensky ceněných statků </a:t>
            </a:r>
            <a:r>
              <a:rPr lang="cs-CZ" sz="2800">
                <a:latin typeface="Arial" charset="0"/>
              </a:rPr>
              <a:t>(vzdělání, peníze, prestiž, moc).</a:t>
            </a:r>
          </a:p>
          <a:p>
            <a:pPr eaLnBrk="1" hangingPunct="1">
              <a:lnSpc>
                <a:spcPct val="90000"/>
              </a:lnSpc>
            </a:pPr>
            <a:endParaRPr lang="cs-CZ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>
                <a:latin typeface="Arial" charset="0"/>
              </a:rPr>
              <a:t>Sociální pozice je dána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b="1">
                <a:latin typeface="Arial" charset="0"/>
              </a:rPr>
              <a:t>Socioekonomickým statusem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latin typeface="Arial" charset="0"/>
              </a:rPr>
              <a:t>Genderem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latin typeface="Arial" charset="0"/>
              </a:rPr>
              <a:t>Etnickou příslušností</a:t>
            </a:r>
          </a:p>
        </p:txBody>
      </p:sp>
    </p:spTree>
    <p:extLst>
      <p:ext uri="{BB962C8B-B14F-4D97-AF65-F5344CB8AC3E}">
        <p14:creationId xmlns:p14="http://schemas.microsoft.com/office/powerpoint/2010/main" val="1220814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693025" cy="4968875"/>
          </a:xfrm>
        </p:spPr>
        <p:txBody>
          <a:bodyPr/>
          <a:lstStyle/>
          <a:p>
            <a:pPr eaLnBrk="1" hangingPunct="1"/>
            <a:r>
              <a:rPr lang="cs-CZ" sz="2400">
                <a:latin typeface="Arial" charset="0"/>
              </a:rPr>
              <a:t>Mají </a:t>
            </a:r>
            <a:r>
              <a:rPr lang="cs-CZ" sz="2400" b="1">
                <a:latin typeface="Arial" charset="0"/>
              </a:rPr>
              <a:t>původ v uspořádání společnosti </a:t>
            </a:r>
            <a:r>
              <a:rPr lang="cs-CZ" sz="2400">
                <a:latin typeface="Arial" charset="0"/>
              </a:rPr>
              <a:t>(na jakých principech a hodnotách je založen politický, ekonomický, kulturní a sociální život lidí dané společnosti).</a:t>
            </a:r>
          </a:p>
          <a:p>
            <a:pPr eaLnBrk="1" hangingPunct="1"/>
            <a:endParaRPr lang="cs-CZ" sz="2400">
              <a:latin typeface="Arial" charset="0"/>
            </a:endParaRPr>
          </a:p>
          <a:p>
            <a:pPr eaLnBrk="1" hangingPunct="1"/>
            <a:r>
              <a:rPr lang="cs-CZ" sz="2400">
                <a:latin typeface="Arial" charset="0"/>
              </a:rPr>
              <a:t>Nejsou distribuovány náhodně, ale </a:t>
            </a:r>
            <a:r>
              <a:rPr lang="cs-CZ" sz="2400" b="1">
                <a:latin typeface="Arial" charset="0"/>
              </a:rPr>
              <a:t>kopírují sociální nerovnosti</a:t>
            </a:r>
            <a:r>
              <a:rPr lang="cs-CZ" sz="2400">
                <a:latin typeface="Arial" charset="0"/>
              </a:rPr>
              <a:t>.</a:t>
            </a:r>
          </a:p>
          <a:p>
            <a:pPr eaLnBrk="1" hangingPunct="1"/>
            <a:endParaRPr lang="cs-CZ" sz="2400">
              <a:latin typeface="Arial" charset="0"/>
            </a:endParaRPr>
          </a:p>
          <a:p>
            <a:pPr eaLnBrk="1" hangingPunct="1"/>
            <a:r>
              <a:rPr lang="cs-CZ" sz="2400">
                <a:latin typeface="Arial" charset="0"/>
              </a:rPr>
              <a:t>Nejde o bezprostřední zdravotní rizika, ale </a:t>
            </a:r>
            <a:br>
              <a:rPr lang="cs-CZ" sz="2400">
                <a:latin typeface="Arial" charset="0"/>
              </a:rPr>
            </a:br>
            <a:r>
              <a:rPr lang="cs-CZ" sz="2400">
                <a:latin typeface="Arial" charset="0"/>
              </a:rPr>
              <a:t>o </a:t>
            </a:r>
            <a:r>
              <a:rPr lang="cs-CZ" sz="2400" b="1">
                <a:latin typeface="Arial" charset="0"/>
              </a:rPr>
              <a:t>sociální podmínky ovlivňující přítomnost či absenci zdravotních rizik</a:t>
            </a:r>
            <a:r>
              <a:rPr lang="cs-CZ" sz="240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830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/>
              <a:t>Význam sociálních determinant zdraví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Navzájem se ovlivňují při působení na zdraví.</a:t>
            </a:r>
            <a:endParaRPr lang="en-US" sz="2800">
              <a:cs typeface="Times New Roman" pitchFamily="18" charset="0"/>
            </a:endParaRP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4033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altLang="cs-CZ" sz="2800" b="1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16388" y="3940175"/>
            <a:ext cx="162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000000"/>
                </a:solidFill>
                <a:cs typeface="Arial" panose="020B0604020202020204" pitchFamily="34" charset="0"/>
              </a:rPr>
              <a:t>Pohlaví, věk, dědičné faktory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246563" y="3486150"/>
            <a:ext cx="162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000000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60813" y="282892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000000"/>
                </a:solidFill>
                <a:cs typeface="Arial" panose="020B0604020202020204" pitchFamily="34" charset="0"/>
              </a:rPr>
              <a:t>Sociální prostředí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563938" y="2228850"/>
            <a:ext cx="299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000000"/>
                </a:solidFill>
                <a:cs typeface="Arial" panose="020B0604020202020204" pitchFamily="34" charset="0"/>
              </a:rPr>
              <a:t>Životní a pracovní podmínky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622675" y="1412875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sociální, kulturní </a:t>
            </a:r>
            <a:b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37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1B06BA"/>
                </a:solidFill>
              </a:rPr>
              <a:t>10 nejvýznamnějších sociálních determinant zdraví</a:t>
            </a:r>
            <a:r>
              <a:rPr lang="cs-CZ" b="1" dirty="0">
                <a:solidFill>
                  <a:srgbClr val="1B06BA"/>
                </a:solidFill>
              </a:rPr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838950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latin typeface="Arial" charset="0"/>
              </a:rPr>
              <a:t>1.  </a:t>
            </a:r>
            <a:r>
              <a:rPr lang="cs-CZ" sz="2400" b="1">
                <a:latin typeface="Arial" charset="0"/>
              </a:rPr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latin typeface="Arial" charset="0"/>
              </a:rPr>
              <a:t>10. DOPRAVA</a:t>
            </a:r>
          </a:p>
        </p:txBody>
      </p:sp>
    </p:spTree>
    <p:extLst>
      <p:ext uri="{BB962C8B-B14F-4D97-AF65-F5344CB8AC3E}">
        <p14:creationId xmlns:p14="http://schemas.microsoft.com/office/powerpoint/2010/main" val="930222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GRADIENT</a:t>
            </a: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>
                <a:solidFill>
                  <a:schemeClr val="tx1"/>
                </a:solidFill>
                <a:latin typeface="Arial" charset="0"/>
              </a:rPr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831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altLang="cs-CZ" b="1"/>
              <a:t>Absolutní chudoba</a:t>
            </a:r>
            <a:br>
              <a:rPr lang="cs-CZ" altLang="cs-CZ" b="1"/>
            </a:br>
            <a:endParaRPr lang="cs-CZ" altLang="cs-CZ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05662" cy="4114800"/>
          </a:xfrm>
        </p:spPr>
        <p:txBody>
          <a:bodyPr/>
          <a:lstStyle/>
          <a:p>
            <a:pPr eaLnBrk="1" hangingPunct="1"/>
            <a:r>
              <a:rPr lang="cs-CZ" altLang="cs-CZ"/>
              <a:t>nedostatek prostředků k uspokojení základních potřeb</a:t>
            </a:r>
          </a:p>
          <a:p>
            <a:pPr lvl="1" eaLnBrk="1" hangingPunct="1"/>
            <a:r>
              <a:rPr lang="cs-CZ" altLang="cs-CZ"/>
              <a:t>fyzické strádání a přímé ohrožení zdraví a života</a:t>
            </a:r>
          </a:p>
          <a:p>
            <a:pPr eaLnBrk="1" hangingPunct="1"/>
            <a:r>
              <a:rPr lang="cs-CZ" altLang="cs-CZ"/>
              <a:t>její hranice se nemění se změnou standardu života ve společnosti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329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altLang="cs-CZ" b="1"/>
              <a:t>Relativní chudoba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170737" cy="4681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sociální potřeby</a:t>
            </a:r>
          </a:p>
          <a:p>
            <a:pPr eaLnBrk="1" hangingPunct="1"/>
            <a:r>
              <a:rPr lang="cs-CZ" altLang="cs-CZ"/>
              <a:t>relativní deprivace a vliv psychosociálních determinant zdraví</a:t>
            </a:r>
          </a:p>
        </p:txBody>
      </p:sp>
    </p:spTree>
    <p:extLst>
      <p:ext uri="{BB962C8B-B14F-4D97-AF65-F5344CB8AC3E}">
        <p14:creationId xmlns:p14="http://schemas.microsoft.com/office/powerpoint/2010/main" val="29010301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63" y="188913"/>
            <a:ext cx="7793037" cy="936625"/>
          </a:xfrm>
        </p:spPr>
        <p:txBody>
          <a:bodyPr/>
          <a:lstStyle/>
          <a:p>
            <a:pPr eaLnBrk="1" hangingPunct="1"/>
            <a:br>
              <a:rPr lang="cs-CZ" altLang="cs-CZ" b="1"/>
            </a:br>
            <a:br>
              <a:rPr lang="cs-CZ" altLang="cs-CZ" b="1"/>
            </a:br>
            <a:r>
              <a:rPr lang="cs-CZ" altLang="cs-CZ" b="1"/>
              <a:t>Relativní chudoba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765175"/>
            <a:ext cx="7170737" cy="46815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>
                <a:latin typeface="Arial" panose="020B0604020202020204" pitchFamily="34" charset="0"/>
              </a:rPr>
              <a:t>„Chudými nejsou jen ti, kdo jsou na úplném dně celé společnosti, ale chudobu lze nalézt  v každé sociální vrstvě.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>
                <a:latin typeface="Arial" panose="020B0604020202020204" pitchFamily="34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i="1">
                <a:latin typeface="Arial" panose="020B0604020202020204" pitchFamily="34" charset="0"/>
              </a:rPr>
              <a:t>George Simmel</a:t>
            </a:r>
          </a:p>
        </p:txBody>
      </p:sp>
    </p:spTree>
    <p:extLst>
      <p:ext uri="{BB962C8B-B14F-4D97-AF65-F5344CB8AC3E}">
        <p14:creationId xmlns:p14="http://schemas.microsoft.com/office/powerpoint/2010/main" val="3734241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altLang="cs-CZ" sz="3600" b="1"/>
              <a:t>SOCIOEKONOMICKÝ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Strukturální determinanty zdraví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SES, gender, etnická příslušnost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SES (vzdělání, příjem, sociální třída)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Sociální determinanty zdraví nejsou v populaci distribuovány náhodně, ale kopírují existující sociální nerovnosti.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2490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Zdravotní stav  populace je výsledkem působení celé řady determinant různé povahy a různého původu.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24912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142339" name="Oval 3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0" name="Oval 3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1" name="Oval 3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2" name="Oval 3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3" name="Oval 3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4" name="Oval 3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5" name="Oval 3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6" name="Oval 4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7" name="Oval 4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8" name="Oval 4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49" name="Oval 4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0" name="Oval 4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1" name="Oval 4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2" name="Oval 4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3" name="Oval 4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54" name="Line 4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55" name="Line 4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56" name="Line 5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57" name="Line 5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58" name="Line 5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59" name="Line 5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0" name="Line 5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1" name="Line 5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2" name="Line 5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3" name="Line 5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4" name="Line 5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5" name="Line 5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6" name="Line 6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7" name="Line 6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8" name="Line 6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69" name="Line 6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0" name="Line 6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1" name="Line 6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2" name="Line 6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3" name="AutoShape 68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74" name="AutoShape 69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75" name="AutoShape 70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76" name="AutoShape 71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2377" name="Line 72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8" name="Line 73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79" name="Line 74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80" name="Line 75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2381" name="Text Box 76"/>
          <p:cNvSpPr txBox="1">
            <a:spLocks noChangeArrowheads="1"/>
          </p:cNvSpPr>
          <p:nvPr/>
        </p:nvSpPr>
        <p:spPr bwMode="auto">
          <a:xfrm>
            <a:off x="2940050" y="1474788"/>
            <a:ext cx="2516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kauzální síť</a:t>
            </a:r>
          </a:p>
        </p:txBody>
      </p:sp>
    </p:spTree>
    <p:extLst>
      <p:ext uri="{BB962C8B-B14F-4D97-AF65-F5344CB8AC3E}">
        <p14:creationId xmlns:p14="http://schemas.microsoft.com/office/powerpoint/2010/main" val="403012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84138"/>
            <a:ext cx="9144001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1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2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4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5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4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7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8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39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0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1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2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3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4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45" name="AutoShape 38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46" name="AutoShape 39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47" name="AutoShape 40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48" name="AutoShape 41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5449" name="Line 42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50" name="Line 43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51" name="Line 44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52" name="Line 45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53" name="Text Box 46"/>
          <p:cNvSpPr txBox="1">
            <a:spLocks noChangeArrowheads="1"/>
          </p:cNvSpPr>
          <p:nvPr/>
        </p:nvSpPr>
        <p:spPr bwMode="auto">
          <a:xfrm>
            <a:off x="180975" y="1101725"/>
            <a:ext cx="2516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Fundamentální příčiny „causes of causes“</a:t>
            </a:r>
          </a:p>
        </p:txBody>
      </p:sp>
      <p:sp>
        <p:nvSpPr>
          <p:cNvPr id="145454" name="Freeform 47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5455" name="Text Box 46"/>
          <p:cNvSpPr txBox="1">
            <a:spLocks noChangeArrowheads="1"/>
          </p:cNvSpPr>
          <p:nvPr/>
        </p:nvSpPr>
        <p:spPr bwMode="auto">
          <a:xfrm>
            <a:off x="6132513" y="1292225"/>
            <a:ext cx="2517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Bezprostřední rizika</a:t>
            </a:r>
          </a:p>
        </p:txBody>
      </p:sp>
      <p:sp>
        <p:nvSpPr>
          <p:cNvPr id="145456" name="Text Box 46"/>
          <p:cNvSpPr txBox="1">
            <a:spLocks noChangeArrowheads="1"/>
          </p:cNvSpPr>
          <p:nvPr/>
        </p:nvSpPr>
        <p:spPr bwMode="auto">
          <a:xfrm>
            <a:off x="3136900" y="1322388"/>
            <a:ext cx="2516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Zprostředkující sociální determinanty</a:t>
            </a:r>
          </a:p>
        </p:txBody>
      </p:sp>
    </p:spTree>
    <p:extLst>
      <p:ext uri="{BB962C8B-B14F-4D97-AF65-F5344CB8AC3E}">
        <p14:creationId xmlns:p14="http://schemas.microsoft.com/office/powerpoint/2010/main" val="380648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84138"/>
            <a:ext cx="9144001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7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69" name="AutoShape 38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70" name="AutoShape 39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71" name="AutoShape 40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72" name="AutoShape 41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6473" name="Line 42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74" name="Line 43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75" name="Line 44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76" name="Line 45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77" name="Text Box 46"/>
          <p:cNvSpPr txBox="1">
            <a:spLocks noChangeArrowheads="1"/>
          </p:cNvSpPr>
          <p:nvPr/>
        </p:nvSpPr>
        <p:spPr bwMode="auto">
          <a:xfrm>
            <a:off x="180975" y="1101725"/>
            <a:ext cx="2516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Fundamentální příčiny „causes of causes“</a:t>
            </a:r>
          </a:p>
        </p:txBody>
      </p:sp>
      <p:sp>
        <p:nvSpPr>
          <p:cNvPr id="146478" name="Freeform 47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6479" name="Text Box 46"/>
          <p:cNvSpPr txBox="1">
            <a:spLocks noChangeArrowheads="1"/>
          </p:cNvSpPr>
          <p:nvPr/>
        </p:nvSpPr>
        <p:spPr bwMode="auto">
          <a:xfrm>
            <a:off x="5810250" y="1509713"/>
            <a:ext cx="251618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Bezprostřední rizika</a:t>
            </a:r>
          </a:p>
        </p:txBody>
      </p:sp>
      <p:sp>
        <p:nvSpPr>
          <p:cNvPr id="146480" name="Text Box 46"/>
          <p:cNvSpPr txBox="1">
            <a:spLocks noChangeArrowheads="1"/>
          </p:cNvSpPr>
          <p:nvPr/>
        </p:nvSpPr>
        <p:spPr bwMode="auto">
          <a:xfrm>
            <a:off x="2843213" y="1300163"/>
            <a:ext cx="25161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Zprostředkující sociální determinanty</a:t>
            </a:r>
          </a:p>
        </p:txBody>
      </p:sp>
      <p:sp>
        <p:nvSpPr>
          <p:cNvPr id="146481" name="Text Box 46"/>
          <p:cNvSpPr txBox="1">
            <a:spLocks noChangeArrowheads="1"/>
          </p:cNvSpPr>
          <p:nvPr/>
        </p:nvSpPr>
        <p:spPr bwMode="auto">
          <a:xfrm>
            <a:off x="368300" y="5200650"/>
            <a:ext cx="25161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SES, gender, etnická přísl., kontextuální faktory</a:t>
            </a:r>
          </a:p>
        </p:txBody>
      </p:sp>
      <p:sp>
        <p:nvSpPr>
          <p:cNvPr id="146482" name="Text Box 46"/>
          <p:cNvSpPr txBox="1">
            <a:spLocks noChangeArrowheads="1"/>
          </p:cNvSpPr>
          <p:nvPr/>
        </p:nvSpPr>
        <p:spPr bwMode="auto">
          <a:xfrm>
            <a:off x="2808288" y="5091113"/>
            <a:ext cx="279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Pracovní podm., bydlení, životní  styl, soc. stres, soc. opora</a:t>
            </a:r>
          </a:p>
        </p:txBody>
      </p:sp>
      <p:sp>
        <p:nvSpPr>
          <p:cNvPr id="146483" name="Text Box 46"/>
          <p:cNvSpPr txBox="1">
            <a:spLocks noChangeArrowheads="1"/>
          </p:cNvSpPr>
          <p:nvPr/>
        </p:nvSpPr>
        <p:spPr bwMode="auto">
          <a:xfrm>
            <a:off x="5861050" y="5018088"/>
            <a:ext cx="25161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99"/>
                </a:solidFill>
                <a:cs typeface="Arial" panose="020B0604020202020204" pitchFamily="34" charset="0"/>
              </a:rPr>
              <a:t>Stres, obezita, vysoký KT, vysoký cholesterol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2763838" y="1101725"/>
            <a:ext cx="23812" cy="566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5695950" y="1079500"/>
            <a:ext cx="23813" cy="5667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060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69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70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71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72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73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75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V="1">
            <a:off x="1423988" y="383222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3" name="AutoShape 37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94" name="AutoShape 38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95" name="AutoShape 39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96" name="AutoShape 40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7497" name="Line 41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8" name="Line 42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499" name="Line 43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500" name="Line 44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501" name="Text Box 45"/>
          <p:cNvSpPr txBox="1">
            <a:spLocks noChangeArrowheads="1"/>
          </p:cNvSpPr>
          <p:nvPr/>
        </p:nvSpPr>
        <p:spPr bwMode="auto">
          <a:xfrm>
            <a:off x="900113" y="1331913"/>
            <a:ext cx="755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„Upstream“ vs. „downstream“ řešení</a:t>
            </a:r>
          </a:p>
        </p:txBody>
      </p:sp>
      <p:sp>
        <p:nvSpPr>
          <p:cNvPr id="147502" name="Freeform 46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265113" y="6080125"/>
            <a:ext cx="8380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Odstranění fundamentálních příčin</a:t>
            </a:r>
          </a:p>
        </p:txBody>
      </p:sp>
      <p:sp>
        <p:nvSpPr>
          <p:cNvPr id="147504" name="AutoShape 63"/>
          <p:cNvSpPr>
            <a:spLocks noChangeArrowheads="1"/>
          </p:cNvSpPr>
          <p:nvPr/>
        </p:nvSpPr>
        <p:spPr bwMode="auto">
          <a:xfrm rot="-1621251">
            <a:off x="1841500" y="4473575"/>
            <a:ext cx="679450" cy="1684338"/>
          </a:xfrm>
          <a:prstGeom prst="upArrow">
            <a:avLst>
              <a:gd name="adj1" fmla="val 50000"/>
              <a:gd name="adj2" fmla="val 619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99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accent2"/>
                </a:solidFill>
              </a:rPr>
              <a:t>VZTAH PŘÍČINY A NÁSLEDKU (NEMOCI)</a:t>
            </a: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969963" y="2492375"/>
            <a:ext cx="544512" cy="5445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358775" y="331628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196975" y="4056063"/>
            <a:ext cx="544513" cy="544512"/>
          </a:xfrm>
          <a:prstGeom prst="ellipse">
            <a:avLst/>
          </a:prstGeom>
          <a:solidFill>
            <a:srgbClr val="63B8B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2141538" y="2552700"/>
            <a:ext cx="544512" cy="544513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2314575" y="352742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660775" y="28019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3425825" y="3913188"/>
            <a:ext cx="544513" cy="544512"/>
          </a:xfrm>
          <a:prstGeom prst="ellipse">
            <a:avLst/>
          </a:prstGeom>
          <a:solidFill>
            <a:srgbClr val="61909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4943475" y="4246563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5238750" y="2598738"/>
            <a:ext cx="544513" cy="5445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657725" y="3119438"/>
            <a:ext cx="544513" cy="544512"/>
          </a:xfrm>
          <a:prstGeom prst="ellipse">
            <a:avLst/>
          </a:prstGeom>
          <a:solidFill>
            <a:srgbClr val="C2CFE0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448425" y="3533775"/>
            <a:ext cx="544513" cy="5445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6054725" y="4192588"/>
            <a:ext cx="544513" cy="544512"/>
          </a:xfrm>
          <a:prstGeom prst="ellipse">
            <a:avLst/>
          </a:prstGeom>
          <a:solidFill>
            <a:srgbClr val="7B8EC5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6067425" y="2728913"/>
            <a:ext cx="544513" cy="544512"/>
          </a:xfrm>
          <a:prstGeom prst="ellipse">
            <a:avLst/>
          </a:prstGeom>
          <a:solidFill>
            <a:srgbClr val="FF9966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2697163" y="4248150"/>
            <a:ext cx="544512" cy="544513"/>
          </a:xfrm>
          <a:prstGeom prst="ellipse">
            <a:avLst/>
          </a:prstGeom>
          <a:solidFill>
            <a:srgbClr val="FF6C23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421563" y="3214688"/>
            <a:ext cx="1262062" cy="1209675"/>
          </a:xfrm>
          <a:prstGeom prst="ellipse">
            <a:avLst/>
          </a:prstGeom>
          <a:solidFill>
            <a:srgbClr val="FF9966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6573838" y="3143250"/>
            <a:ext cx="863600" cy="44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>
            <a:off x="6991350" y="3852863"/>
            <a:ext cx="400050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5789613" y="2916238"/>
            <a:ext cx="249237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5140325" y="3595688"/>
            <a:ext cx="9906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>
            <a:off x="3983038" y="4252913"/>
            <a:ext cx="944562" cy="2270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 flipV="1">
            <a:off x="3136900" y="3322638"/>
            <a:ext cx="674688" cy="960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>
            <a:off x="1520825" y="2763838"/>
            <a:ext cx="6111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 flipV="1">
            <a:off x="1701800" y="3927475"/>
            <a:ext cx="635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900113" y="3595688"/>
            <a:ext cx="14224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7" name="Line 27"/>
          <p:cNvSpPr>
            <a:spLocks noChangeShapeType="1"/>
          </p:cNvSpPr>
          <p:nvPr/>
        </p:nvSpPr>
        <p:spPr bwMode="auto">
          <a:xfrm>
            <a:off x="1458913" y="2938463"/>
            <a:ext cx="914400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>
            <a:off x="2698750" y="2847975"/>
            <a:ext cx="960438" cy="17303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>
            <a:off x="1754188" y="4367213"/>
            <a:ext cx="922337" cy="127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 flipV="1">
            <a:off x="4210050" y="2930525"/>
            <a:ext cx="1020763" cy="1206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1263650" y="3051175"/>
            <a:ext cx="1651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2" name="Line 32"/>
          <p:cNvSpPr>
            <a:spLocks noChangeShapeType="1"/>
          </p:cNvSpPr>
          <p:nvPr/>
        </p:nvSpPr>
        <p:spPr bwMode="auto">
          <a:xfrm>
            <a:off x="2479675" y="3097213"/>
            <a:ext cx="90488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2714625" y="4049713"/>
            <a:ext cx="98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2608263" y="3021013"/>
            <a:ext cx="906462" cy="93662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5" name="Line 35"/>
          <p:cNvSpPr>
            <a:spLocks noChangeShapeType="1"/>
          </p:cNvSpPr>
          <p:nvPr/>
        </p:nvSpPr>
        <p:spPr bwMode="auto">
          <a:xfrm flipV="1">
            <a:off x="2843213" y="3233738"/>
            <a:ext cx="838200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>
            <a:off x="4119563" y="3324225"/>
            <a:ext cx="900112" cy="958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17" name="AutoShape 37"/>
          <p:cNvSpPr>
            <a:spLocks noChangeArrowheads="1"/>
          </p:cNvSpPr>
          <p:nvPr/>
        </p:nvSpPr>
        <p:spPr bwMode="auto">
          <a:xfrm rot="4350183">
            <a:off x="5518150" y="2773363"/>
            <a:ext cx="249237" cy="928688"/>
          </a:xfrm>
          <a:prstGeom prst="upDownArrow">
            <a:avLst>
              <a:gd name="adj1" fmla="val 47083"/>
              <a:gd name="adj2" fmla="val 50113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518" name="AutoShape 38"/>
          <p:cNvSpPr>
            <a:spLocks noChangeArrowheads="1"/>
          </p:cNvSpPr>
          <p:nvPr/>
        </p:nvSpPr>
        <p:spPr bwMode="auto">
          <a:xfrm rot="-4205264">
            <a:off x="3037681" y="3712369"/>
            <a:ext cx="180975" cy="604838"/>
          </a:xfrm>
          <a:prstGeom prst="upDownArrow">
            <a:avLst>
              <a:gd name="adj1" fmla="val 50000"/>
              <a:gd name="adj2" fmla="val 668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519" name="AutoShape 39"/>
          <p:cNvSpPr>
            <a:spLocks noChangeArrowheads="1"/>
          </p:cNvSpPr>
          <p:nvPr/>
        </p:nvSpPr>
        <p:spPr bwMode="auto">
          <a:xfrm rot="4567433">
            <a:off x="4764881" y="3864769"/>
            <a:ext cx="619125" cy="166688"/>
          </a:xfrm>
          <a:prstGeom prst="leftRightArrow">
            <a:avLst>
              <a:gd name="adj1" fmla="val 50000"/>
              <a:gd name="adj2" fmla="val 74285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520" name="AutoShape 40"/>
          <p:cNvSpPr>
            <a:spLocks noChangeArrowheads="1"/>
          </p:cNvSpPr>
          <p:nvPr/>
        </p:nvSpPr>
        <p:spPr bwMode="auto">
          <a:xfrm rot="5181331">
            <a:off x="5665787" y="4238626"/>
            <a:ext cx="174625" cy="552450"/>
          </a:xfrm>
          <a:prstGeom prst="upDownArrow">
            <a:avLst>
              <a:gd name="adj1" fmla="val 50000"/>
              <a:gd name="adj2" fmla="val 63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 flipH="1" flipV="1">
            <a:off x="5178425" y="3467100"/>
            <a:ext cx="1284288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22" name="Line 42"/>
          <p:cNvSpPr>
            <a:spLocks noChangeShapeType="1"/>
          </p:cNvSpPr>
          <p:nvPr/>
        </p:nvSpPr>
        <p:spPr bwMode="auto">
          <a:xfrm flipV="1">
            <a:off x="5397500" y="3233738"/>
            <a:ext cx="793750" cy="1065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23" name="Line 43"/>
          <p:cNvSpPr>
            <a:spLocks noChangeShapeType="1"/>
          </p:cNvSpPr>
          <p:nvPr/>
        </p:nvSpPr>
        <p:spPr bwMode="auto">
          <a:xfrm flipH="1">
            <a:off x="6491288" y="4071938"/>
            <a:ext cx="100012" cy="1889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24" name="Line 44"/>
          <p:cNvSpPr>
            <a:spLocks noChangeShapeType="1"/>
          </p:cNvSpPr>
          <p:nvPr/>
        </p:nvSpPr>
        <p:spPr bwMode="auto">
          <a:xfrm flipV="1">
            <a:off x="6613525" y="4102100"/>
            <a:ext cx="854075" cy="279400"/>
          </a:xfrm>
          <a:prstGeom prst="line">
            <a:avLst/>
          </a:prstGeom>
          <a:noFill/>
          <a:ln w="57150">
            <a:solidFill>
              <a:srgbClr val="619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25" name="Text Box 45"/>
          <p:cNvSpPr txBox="1">
            <a:spLocks noChangeArrowheads="1"/>
          </p:cNvSpPr>
          <p:nvPr/>
        </p:nvSpPr>
        <p:spPr bwMode="auto">
          <a:xfrm>
            <a:off x="900113" y="1293813"/>
            <a:ext cx="73437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„upstream“ vs. „downstream“ řešení</a:t>
            </a:r>
          </a:p>
        </p:txBody>
      </p:sp>
      <p:sp>
        <p:nvSpPr>
          <p:cNvPr id="148526" name="Freeform 46"/>
          <p:cNvSpPr>
            <a:spLocks/>
          </p:cNvSpPr>
          <p:nvPr/>
        </p:nvSpPr>
        <p:spPr bwMode="auto">
          <a:xfrm>
            <a:off x="1217613" y="2689225"/>
            <a:ext cx="7115175" cy="2005013"/>
          </a:xfrm>
          <a:custGeom>
            <a:avLst/>
            <a:gdLst>
              <a:gd name="T0" fmla="*/ 0 w 4482"/>
              <a:gd name="T1" fmla="*/ 2147483646 h 1263"/>
              <a:gd name="T2" fmla="*/ 2147483646 w 4482"/>
              <a:gd name="T3" fmla="*/ 2147483646 h 1263"/>
              <a:gd name="T4" fmla="*/ 2147483646 w 4482"/>
              <a:gd name="T5" fmla="*/ 2147483646 h 1263"/>
              <a:gd name="T6" fmla="*/ 2147483646 w 4482"/>
              <a:gd name="T7" fmla="*/ 2147483646 h 1263"/>
              <a:gd name="T8" fmla="*/ 2147483646 w 4482"/>
              <a:gd name="T9" fmla="*/ 2147483646 h 1263"/>
              <a:gd name="T10" fmla="*/ 2147483646 w 4482"/>
              <a:gd name="T11" fmla="*/ 2147483646 h 1263"/>
              <a:gd name="T12" fmla="*/ 2147483646 w 4482"/>
              <a:gd name="T13" fmla="*/ 2147483646 h 1263"/>
              <a:gd name="T14" fmla="*/ 2147483646 w 4482"/>
              <a:gd name="T15" fmla="*/ 2147483646 h 1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82" h="1263">
                <a:moveTo>
                  <a:pt x="0" y="120"/>
                </a:moveTo>
                <a:cubicBezTo>
                  <a:pt x="240" y="60"/>
                  <a:pt x="481" y="0"/>
                  <a:pt x="747" y="153"/>
                </a:cubicBezTo>
                <a:cubicBezTo>
                  <a:pt x="1013" y="306"/>
                  <a:pt x="1308" y="859"/>
                  <a:pt x="1599" y="1038"/>
                </a:cubicBezTo>
                <a:cubicBezTo>
                  <a:pt x="1890" y="1217"/>
                  <a:pt x="2224" y="1203"/>
                  <a:pt x="2494" y="1229"/>
                </a:cubicBezTo>
                <a:cubicBezTo>
                  <a:pt x="2764" y="1255"/>
                  <a:pt x="2921" y="1263"/>
                  <a:pt x="3222" y="1195"/>
                </a:cubicBezTo>
                <a:cubicBezTo>
                  <a:pt x="3523" y="1127"/>
                  <a:pt x="4124" y="882"/>
                  <a:pt x="4303" y="819"/>
                </a:cubicBezTo>
                <a:cubicBezTo>
                  <a:pt x="4482" y="756"/>
                  <a:pt x="4299" y="820"/>
                  <a:pt x="4298" y="819"/>
                </a:cubicBezTo>
                <a:cubicBezTo>
                  <a:pt x="4297" y="818"/>
                  <a:pt x="4298" y="812"/>
                  <a:pt x="4298" y="81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8527" name="Text Box 47"/>
          <p:cNvSpPr txBox="1">
            <a:spLocks noChangeArrowheads="1"/>
          </p:cNvSpPr>
          <p:nvPr/>
        </p:nvSpPr>
        <p:spPr bwMode="auto">
          <a:xfrm>
            <a:off x="271463" y="5835650"/>
            <a:ext cx="8380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rgbClr val="333399"/>
                </a:solidFill>
                <a:cs typeface="Arial" panose="020B0604020202020204" pitchFamily="34" charset="0"/>
              </a:rPr>
              <a:t>Možnost přerušení etiologického procesu</a:t>
            </a:r>
          </a:p>
        </p:txBody>
      </p:sp>
      <p:sp>
        <p:nvSpPr>
          <p:cNvPr id="148528" name="AutoShape 63"/>
          <p:cNvSpPr>
            <a:spLocks noChangeArrowheads="1"/>
          </p:cNvSpPr>
          <p:nvPr/>
        </p:nvSpPr>
        <p:spPr bwMode="auto">
          <a:xfrm rot="1997965">
            <a:off x="3355975" y="4265613"/>
            <a:ext cx="679450" cy="1684337"/>
          </a:xfrm>
          <a:prstGeom prst="upArrow">
            <a:avLst>
              <a:gd name="adj1" fmla="val 50000"/>
              <a:gd name="adj2" fmla="val 619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80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93037" cy="936625"/>
          </a:xfrm>
        </p:spPr>
        <p:txBody>
          <a:bodyPr/>
          <a:lstStyle/>
          <a:p>
            <a:pPr eaLnBrk="1" hangingPunct="1"/>
            <a:r>
              <a:rPr lang="cs-CZ" altLang="cs-CZ" sz="3600" b="1"/>
              <a:t>SOCIÁLNÍ GRADIENT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2875"/>
            <a:ext cx="77724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Čím nižší SE pozice, tím: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vyšší riziko předčasného úmrtí (kratší SDŽ)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vyšší riziko vážného onemocnění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menší naděje na uzdravení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/>
          </a:p>
        </p:txBody>
      </p:sp>
      <p:pic>
        <p:nvPicPr>
          <p:cNvPr id="14950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32337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916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93038" cy="1462087"/>
          </a:xfrm>
        </p:spPr>
        <p:txBody>
          <a:bodyPr/>
          <a:lstStyle/>
          <a:p>
            <a:pPr eaLnBrk="1" hangingPunct="1"/>
            <a:r>
              <a:rPr lang="cs-CZ" altLang="cs-CZ" sz="3600" b="1"/>
              <a:t>SOCIÁLNÍ GRADIENT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08963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/>
              <a:t>Sociální gradient je všudypřítomný: </a:t>
            </a:r>
          </a:p>
          <a:p>
            <a:pPr lvl="1" eaLnBrk="1" hangingPunct="1"/>
            <a:r>
              <a:rPr lang="cs-CZ" altLang="cs-CZ"/>
              <a:t>ve všech společnostech, </a:t>
            </a:r>
          </a:p>
          <a:p>
            <a:pPr lvl="1" eaLnBrk="1" hangingPunct="1"/>
            <a:r>
              <a:rPr lang="cs-CZ" altLang="cs-CZ"/>
              <a:t>ve všech věkových skupinách (X adolescence, stáří) </a:t>
            </a:r>
          </a:p>
          <a:p>
            <a:pPr lvl="1" eaLnBrk="1" hangingPunct="1"/>
            <a:r>
              <a:rPr lang="cs-CZ" altLang="cs-CZ"/>
              <a:t>u většiny nemocí.</a:t>
            </a:r>
          </a:p>
          <a:p>
            <a:pPr eaLnBrk="1" hangingPunct="1"/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5488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8810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1556" name="Obdélník 2"/>
          <p:cNvSpPr>
            <a:spLocks noChangeArrowheads="1"/>
          </p:cNvSpPr>
          <p:nvPr/>
        </p:nvSpPr>
        <p:spPr bwMode="auto">
          <a:xfrm>
            <a:off x="4211638" y="5589588"/>
            <a:ext cx="301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1557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1558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altLang="cs-CZ" sz="4000" b="1"/>
              <a:t>Subjektivní zdraví podle vzdělání a  věku</a:t>
            </a:r>
          </a:p>
        </p:txBody>
      </p:sp>
      <p:sp>
        <p:nvSpPr>
          <p:cNvPr id="151559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73121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24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2580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2581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2582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2583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2584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altLang="cs-CZ" sz="3600" b="1"/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73957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altLang="cs-CZ"/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501650" y="1014413"/>
          <a:ext cx="8280400" cy="540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25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ZDRAVOTNICTVÍ JAKO DETRMINANTA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150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Úspěchy medicíny v potlačování infekčních nemocí (hygienická opatření, očkování).</a:t>
            </a:r>
          </a:p>
          <a:p>
            <a:pPr eaLnBrk="1" fontAlgn="auto" hangingPunct="1">
              <a:spcAft>
                <a:spcPts val="150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Rozdíly ve zdraví lidí jako odraz rozdílů v dostupnosti zdravotnických služeb.</a:t>
            </a:r>
          </a:p>
          <a:p>
            <a:pPr eaLnBrk="1" fontAlgn="auto" hangingPunct="1">
              <a:spcAft>
                <a:spcPts val="150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Poválečný rozvoj zdravotnických systémů a veřejného zdravotního pojištění v Evropě. </a:t>
            </a:r>
          </a:p>
          <a:p>
            <a:pPr eaLnBrk="1" fontAlgn="auto" hangingPunct="1">
              <a:spcAft>
                <a:spcPts val="150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70. léta 20. století – 3 základní zdravotní problémy: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Růst výdajů na zdravotní péči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Stagnace zdravotního stavu obyvatelstva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3773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Stres</a:t>
            </a:r>
          </a:p>
        </p:txBody>
      </p:sp>
      <p:sp>
        <p:nvSpPr>
          <p:cNvPr id="15462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153150" cy="1752600"/>
          </a:xfrm>
        </p:spPr>
        <p:txBody>
          <a:bodyPr/>
          <a:lstStyle/>
          <a:p>
            <a:pPr algn="l" eaLnBrk="1" hangingPunct="1"/>
            <a:r>
              <a:rPr lang="cs-CZ" altLang="cs-CZ"/>
              <a:t>Stres v důsledku negativních životních událostí a zejména </a:t>
            </a:r>
            <a:r>
              <a:rPr lang="cs-CZ" altLang="cs-CZ" b="1"/>
              <a:t>chronických obtíží </a:t>
            </a:r>
            <a:r>
              <a:rPr lang="cs-CZ" altLang="cs-CZ"/>
              <a:t>ohrožuje zdraví.</a:t>
            </a: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056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je považován za </a:t>
            </a:r>
            <a:r>
              <a:rPr lang="cs-CZ" altLang="cs-CZ" b="1">
                <a:solidFill>
                  <a:srgbClr val="0000CC"/>
                </a:solidFill>
              </a:rPr>
              <a:t>hlavní „převodní“ mechanismus“</a:t>
            </a:r>
            <a:r>
              <a:rPr lang="cs-CZ" altLang="cs-CZ"/>
              <a:t>, jehož prostřednictvím </a:t>
            </a:r>
            <a:br>
              <a:rPr lang="cs-CZ" altLang="cs-CZ"/>
            </a:br>
            <a:r>
              <a:rPr lang="cs-CZ" altLang="cs-CZ"/>
              <a:t>se psychosociální podmínky odrážejí </a:t>
            </a:r>
            <a:br>
              <a:rPr lang="cs-CZ" altLang="cs-CZ"/>
            </a:br>
            <a:r>
              <a:rPr lang="cs-CZ" altLang="cs-CZ"/>
              <a:t>ve fyzickém a psychickém zdraví.</a:t>
            </a:r>
          </a:p>
        </p:txBody>
      </p:sp>
    </p:spTree>
    <p:extLst>
      <p:ext uri="{BB962C8B-B14F-4D97-AF65-F5344CB8AC3E}">
        <p14:creationId xmlns:p14="http://schemas.microsoft.com/office/powerpoint/2010/main" val="14467875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3600" b="1"/>
              <a:t>Přímý a nepřímý vliv stresu </a:t>
            </a:r>
            <a:br>
              <a:rPr lang="cs-CZ" altLang="cs-CZ" sz="3600" b="1"/>
            </a:br>
            <a:r>
              <a:rPr lang="cs-CZ" altLang="cs-CZ" sz="3600" b="1"/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přímý vliv stresu na duševní zdraví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úzkost, neurózy, deprese</a:t>
            </a:r>
            <a:r>
              <a:rPr lang="cs-CZ" altLang="cs-CZ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přímý vliv na fyzické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obranyschopnost organismu, vnímavosti vůči infekčním nemocem, riziko cukrovky, hladina lipidů v krvi, krevní tlak, riziko infarktu a mozkové mrtvice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nepřímý vliv na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kouření, alkohol, sladkosti</a:t>
            </a: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024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938"/>
            <a:ext cx="7793037" cy="11890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484313"/>
            <a:ext cx="77724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stresory	</a:t>
            </a:r>
          </a:p>
          <a:p>
            <a:pPr lvl="1" eaLnBrk="1" hangingPunct="1">
              <a:defRPr/>
            </a:pPr>
            <a:r>
              <a:rPr lang="cs-CZ" dirty="0"/>
              <a:t> </a:t>
            </a:r>
            <a:r>
              <a:rPr lang="cs-CZ" sz="3200" dirty="0"/>
              <a:t>negativní životní události</a:t>
            </a:r>
          </a:p>
          <a:p>
            <a:pPr lvl="1" eaLnBrk="1" hangingPunct="1">
              <a:defRPr/>
            </a:pPr>
            <a:r>
              <a:rPr lang="cs-CZ" sz="3200" dirty="0"/>
              <a:t> chronické životní obtíže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10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938"/>
            <a:ext cx="7793037" cy="11890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484313"/>
            <a:ext cx="77724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stresory	</a:t>
            </a:r>
          </a:p>
          <a:p>
            <a:pPr lvl="1" eaLnBrk="1" hangingPunct="1">
              <a:defRPr/>
            </a:pPr>
            <a:r>
              <a:rPr lang="cs-CZ" dirty="0"/>
              <a:t> </a:t>
            </a:r>
            <a:r>
              <a:rPr lang="cs-CZ" sz="3200" dirty="0"/>
              <a:t>negativní životní události</a:t>
            </a:r>
          </a:p>
          <a:p>
            <a:pPr lvl="1" eaLnBrk="1" hangingPunct="1">
              <a:defRPr/>
            </a:pPr>
            <a:r>
              <a:rPr lang="cs-CZ" sz="3200" dirty="0"/>
              <a:t> chronické životní obtíže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58724" name="Obdélník 4"/>
          <p:cNvSpPr>
            <a:spLocks noChangeArrowheads="1"/>
          </p:cNvSpPr>
          <p:nvPr/>
        </p:nvSpPr>
        <p:spPr bwMode="auto">
          <a:xfrm>
            <a:off x="1195388" y="4589463"/>
            <a:ext cx="21605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8725" name="TextovéPole 2"/>
          <p:cNvSpPr txBox="1">
            <a:spLocks noChangeArrowheads="1"/>
          </p:cNvSpPr>
          <p:nvPr/>
        </p:nvSpPr>
        <p:spPr bwMode="auto">
          <a:xfrm>
            <a:off x="677863" y="5164138"/>
            <a:ext cx="245745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Stresor</a:t>
            </a:r>
          </a:p>
        </p:txBody>
      </p:sp>
      <p:sp>
        <p:nvSpPr>
          <p:cNvPr id="158726" name="TextovéPole 6"/>
          <p:cNvSpPr txBox="1">
            <a:spLocks noChangeArrowheads="1"/>
          </p:cNvSpPr>
          <p:nvPr/>
        </p:nvSpPr>
        <p:spPr bwMode="auto">
          <a:xfrm>
            <a:off x="5795963" y="5084763"/>
            <a:ext cx="245745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Zdraví</a:t>
            </a:r>
          </a:p>
        </p:txBody>
      </p:sp>
      <p:sp>
        <p:nvSpPr>
          <p:cNvPr id="158727" name="Šipka doprava 3"/>
          <p:cNvSpPr>
            <a:spLocks noChangeArrowheads="1"/>
          </p:cNvSpPr>
          <p:nvPr/>
        </p:nvSpPr>
        <p:spPr bwMode="auto">
          <a:xfrm>
            <a:off x="3578225" y="5191125"/>
            <a:ext cx="1712913" cy="403225"/>
          </a:xfrm>
          <a:prstGeom prst="rightArrow">
            <a:avLst>
              <a:gd name="adj1" fmla="val 50000"/>
              <a:gd name="adj2" fmla="val 5015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8728" name="TextovéPole 8"/>
          <p:cNvSpPr txBox="1">
            <a:spLocks noChangeArrowheads="1"/>
          </p:cNvSpPr>
          <p:nvPr/>
        </p:nvSpPr>
        <p:spPr bwMode="auto">
          <a:xfrm>
            <a:off x="2622550" y="3813175"/>
            <a:ext cx="3916363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Ochranné faktory</a:t>
            </a:r>
          </a:p>
        </p:txBody>
      </p:sp>
      <p:sp>
        <p:nvSpPr>
          <p:cNvPr id="158729" name="Šipka dolů 5"/>
          <p:cNvSpPr>
            <a:spLocks noChangeArrowheads="1"/>
          </p:cNvSpPr>
          <p:nvPr/>
        </p:nvSpPr>
        <p:spPr bwMode="auto">
          <a:xfrm>
            <a:off x="4284663" y="4505325"/>
            <a:ext cx="287337" cy="579438"/>
          </a:xfrm>
          <a:prstGeom prst="downArrow">
            <a:avLst>
              <a:gd name="adj1" fmla="val 50000"/>
              <a:gd name="adj2" fmla="val 50116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3333CC"/>
              </a:buClr>
            </a:pPr>
            <a:endParaRPr lang="cs-CZ" altLang="cs-CZ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36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nimBg="1"/>
      <p:bldP spid="158727" grpId="0" animBg="1"/>
      <p:bldP spid="158728" grpId="0" animBg="1"/>
      <p:bldP spid="1587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938"/>
            <a:ext cx="7793037" cy="11890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484313"/>
            <a:ext cx="77724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stresory	</a:t>
            </a:r>
          </a:p>
          <a:p>
            <a:pPr lvl="1" eaLnBrk="1" hangingPunct="1">
              <a:defRPr/>
            </a:pPr>
            <a:r>
              <a:rPr lang="cs-CZ" dirty="0"/>
              <a:t> </a:t>
            </a:r>
            <a:r>
              <a:rPr lang="cs-CZ" sz="3200" dirty="0"/>
              <a:t>negativní životní události</a:t>
            </a:r>
          </a:p>
          <a:p>
            <a:pPr lvl="1" eaLnBrk="1" hangingPunct="1">
              <a:defRPr/>
            </a:pPr>
            <a:r>
              <a:rPr lang="cs-CZ" sz="3200" dirty="0"/>
              <a:t> chronické životní obtíže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eaLnBrk="1" hangingPunct="1">
              <a:defRPr/>
            </a:pPr>
            <a:r>
              <a:rPr lang="cs-CZ" b="1" dirty="0"/>
              <a:t>ochranné faktory („</a:t>
            </a:r>
            <a:r>
              <a:rPr lang="cs-CZ" b="1" i="1" dirty="0" err="1"/>
              <a:t>buffers</a:t>
            </a:r>
            <a:r>
              <a:rPr lang="cs-CZ" b="1" i="1" dirty="0"/>
              <a:t>“</a:t>
            </a:r>
            <a:r>
              <a:rPr lang="cs-CZ" b="1" dirty="0"/>
              <a:t>)</a:t>
            </a:r>
          </a:p>
          <a:p>
            <a:pPr lvl="1" eaLnBrk="1" hangingPunct="1">
              <a:defRPr/>
            </a:pPr>
            <a:r>
              <a:rPr lang="cs-CZ" sz="3200" dirty="0"/>
              <a:t>kontrola nad životem </a:t>
            </a:r>
          </a:p>
          <a:p>
            <a:pPr lvl="1" eaLnBrk="1" hangingPunct="1">
              <a:defRPr/>
            </a:pPr>
            <a:r>
              <a:rPr lang="cs-CZ" sz="3200" dirty="0"/>
              <a:t>sociální opora a jiné zdroje ze sociálních sítí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96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sz="4000" b="1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169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81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0262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4000" b="1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sz="240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sz="240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sz="2400" b="1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>
                <a:latin typeface="Arial" charset="0"/>
              </a:rPr>
              <a:t>špatné socioekonomické podmínky</a:t>
            </a:r>
            <a:r>
              <a:rPr lang="cs-CZ" sz="2400">
                <a:latin typeface="Arial" charset="0"/>
              </a:rPr>
              <a:t> </a:t>
            </a:r>
            <a:br>
              <a:rPr lang="cs-CZ" sz="2400">
                <a:latin typeface="Arial" charset="0"/>
              </a:rPr>
            </a:br>
            <a:r>
              <a:rPr lang="cs-CZ" sz="240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>
                <a:latin typeface="Arial" charset="0"/>
              </a:rPr>
              <a:t>k vyššímu riziku emočních, výchovných </a:t>
            </a:r>
            <a:br>
              <a:rPr lang="cs-CZ" sz="2400">
                <a:latin typeface="Arial" charset="0"/>
              </a:rPr>
            </a:br>
            <a:r>
              <a:rPr lang="cs-CZ" sz="2400">
                <a:latin typeface="Arial" charset="0"/>
              </a:rPr>
              <a:t>a zdravotních problémů</a:t>
            </a:r>
          </a:p>
          <a:p>
            <a:pPr eaLnBrk="1" hangingPunct="1"/>
            <a:endParaRPr lang="cs-CZ" sz="2400" b="1">
              <a:latin typeface="Arial" charset="0"/>
            </a:endParaRPr>
          </a:p>
          <a:p>
            <a:pPr eaLnBrk="1" hangingPunct="1"/>
            <a:r>
              <a:rPr lang="cs-CZ" sz="2400" b="1">
                <a:latin typeface="Arial" charset="0"/>
              </a:rPr>
              <a:t>kumulace nevýhod: chudoba rodičů</a:t>
            </a:r>
            <a:r>
              <a:rPr lang="cs-CZ" sz="2400">
                <a:latin typeface="Arial" charset="0"/>
              </a:rPr>
              <a:t> ovlivňuje vztah dítěte ke škole </a:t>
            </a:r>
            <a:r>
              <a:rPr lang="cs-CZ" sz="2400">
                <a:latin typeface="Arial" charset="0"/>
                <a:sym typeface="Wingdings" pitchFamily="2" charset="2"/>
              </a:rPr>
              <a:t></a:t>
            </a:r>
            <a:r>
              <a:rPr lang="cs-CZ" sz="2400">
                <a:latin typeface="Arial" charset="0"/>
              </a:rPr>
              <a:t>následně nízké dosažené vzdělání </a:t>
            </a:r>
            <a:r>
              <a:rPr lang="cs-CZ" sz="2400">
                <a:latin typeface="Arial" charset="0"/>
                <a:sym typeface="Wingdings" pitchFamily="2" charset="2"/>
              </a:rPr>
              <a:t></a:t>
            </a:r>
            <a:r>
              <a:rPr lang="cs-CZ" sz="2400">
                <a:latin typeface="Arial" charset="0"/>
              </a:rPr>
              <a:t> riziko nejisté práce a nezaměstnanosti </a:t>
            </a:r>
            <a:r>
              <a:rPr lang="cs-CZ" sz="2400">
                <a:latin typeface="Arial" charset="0"/>
                <a:sym typeface="Wingdings" pitchFamily="2" charset="2"/>
              </a:rPr>
              <a:t> </a:t>
            </a:r>
            <a:r>
              <a:rPr lang="cs-CZ" sz="240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24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 Chudoba, rasismus, diskriminace, stigmatizace či nezaměstnanost vedou k sociální izolaci a zvyšují riziko onemocnění a předčasného úmrtí.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7761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Nerovnost a chudoba</a:t>
            </a:r>
            <a:r>
              <a:rPr lang="cs-CZ">
                <a:solidFill>
                  <a:srgbClr val="1B06BA"/>
                </a:solidFill>
                <a:latin typeface="Arial" charset="0"/>
              </a:rPr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Chudoba neznamená jen pozici na nejnižší příčce společenského žebříčku.</a:t>
            </a:r>
          </a:p>
          <a:p>
            <a:pPr eaLnBrk="1" hangingPunct="1"/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Chudoba je stav odlišující chudé od zbytku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4090101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296863"/>
            <a:ext cx="7931150" cy="626427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HLAVNÍ DETERMINANTY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err="1"/>
              <a:t>Lalondova</a:t>
            </a:r>
            <a:r>
              <a:rPr lang="cs-CZ" sz="2800" dirty="0"/>
              <a:t> zpráva – vymezuje čtyři základní okruhy determinant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Smyslem této kvantifikace však bylo především ukázat, že kromě vliv zdravotní péče na zdraví populace byl přeceňován.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Nejvýznamnější determinanty zdraví leží mimo tradičně chápaný sektor zdravotnictví</a:t>
            </a:r>
          </a:p>
        </p:txBody>
      </p:sp>
      <p:graphicFrame>
        <p:nvGraphicFramePr>
          <p:cNvPr id="103427" name="Graf 5"/>
          <p:cNvGraphicFramePr>
            <a:graphicFrameLocks/>
          </p:cNvGraphicFramePr>
          <p:nvPr/>
        </p:nvGraphicFramePr>
        <p:xfrm>
          <a:off x="1446213" y="1382713"/>
          <a:ext cx="654050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8" r:id="rId4" imgW="6541575" imgH="3328704" progId="Excel.Chart.8">
                  <p:embed/>
                </p:oleObj>
              </mc:Choice>
              <mc:Fallback>
                <p:oleObj r:id="rId4" imgW="6541575" imgH="33287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1382713"/>
                        <a:ext cx="6540500" cy="333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C:\WINWORD\CLIPART\CROWD.WM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1512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sz="2400">
                <a:latin typeface="Arial" charset="0"/>
              </a:rPr>
              <a:t>nový pojem pro chudobu</a:t>
            </a:r>
          </a:p>
          <a:p>
            <a:pPr eaLnBrk="1" hangingPunct="1"/>
            <a:r>
              <a:rPr lang="cs-CZ" sz="2400">
                <a:latin typeface="Arial" charset="0"/>
              </a:rPr>
              <a:t>chudoba ve vyspělých zemích nemá podobu fyzického strádání, ale vyloučení člověka ze základních aktivit společnosti (občané druhé kategorie)</a:t>
            </a:r>
          </a:p>
          <a:p>
            <a:pPr lvl="1" eaLnBrk="1" hangingPunct="1"/>
            <a:r>
              <a:rPr lang="cs-CZ" sz="2000">
                <a:latin typeface="Arial" charset="0"/>
              </a:rPr>
              <a:t>zaměstnání, konzum, volnočasové aktivity</a:t>
            </a:r>
          </a:p>
          <a:p>
            <a:pPr eaLnBrk="1" hangingPunct="1"/>
            <a:r>
              <a:rPr lang="cs-CZ" sz="240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sz="2000">
                <a:latin typeface="Arial" charset="0"/>
              </a:rPr>
              <a:t>ekonomická (nezaměstnanost, nízký příjem, chudoba)</a:t>
            </a:r>
          </a:p>
          <a:p>
            <a:pPr lvl="1" eaLnBrk="1" hangingPunct="1"/>
            <a:r>
              <a:rPr lang="cs-CZ" sz="2000">
                <a:latin typeface="Arial" charset="0"/>
              </a:rPr>
              <a:t>sociální (rozpad manželství, sociální izolace, patologické jevy) </a:t>
            </a:r>
          </a:p>
          <a:p>
            <a:pPr lvl="1" eaLnBrk="1" hangingPunct="1"/>
            <a:r>
              <a:rPr lang="cs-CZ" sz="2000">
                <a:latin typeface="Arial" charset="0"/>
              </a:rPr>
              <a:t>politická (neschopnost participace, nízká účast ve volbách)</a:t>
            </a:r>
          </a:p>
          <a:p>
            <a:pPr lvl="1" eaLnBrk="1" hangingPunct="1"/>
            <a:r>
              <a:rPr lang="cs-CZ" sz="2000">
                <a:latin typeface="Arial" charset="0"/>
              </a:rPr>
              <a:t>komunitní (devastované prostředí a obydlí, absence služeb)</a:t>
            </a:r>
          </a:p>
          <a:p>
            <a:pPr lvl="1" eaLnBrk="1" hangingPunct="1"/>
            <a:r>
              <a:rPr lang="cs-CZ" sz="2000">
                <a:latin typeface="Arial" charset="0"/>
              </a:rPr>
              <a:t>individuální (fyzický nebo mentální handicap, nízké vzdělání, ztráta sebeúcty)</a:t>
            </a:r>
          </a:p>
          <a:p>
            <a:pPr lvl="1" eaLnBrk="1" hangingPunct="1"/>
            <a:r>
              <a:rPr lang="cs-CZ" sz="2000">
                <a:latin typeface="Arial" charset="0"/>
              </a:rPr>
              <a:t>skupinová (koncentrace do určitých skupin – etnikum, profese)</a:t>
            </a:r>
          </a:p>
          <a:p>
            <a:pPr lvl="1" eaLnBrk="1" hangingPunct="1"/>
            <a:r>
              <a:rPr lang="cs-CZ" sz="2000">
                <a:latin typeface="Arial" charset="0"/>
              </a:rPr>
              <a:t>prostorová (koncentrace v jistém území)</a:t>
            </a:r>
          </a:p>
        </p:txBody>
      </p:sp>
    </p:spTree>
    <p:extLst>
      <p:ext uri="{BB962C8B-B14F-4D97-AF65-F5344CB8AC3E}">
        <p14:creationId xmlns:p14="http://schemas.microsoft.com/office/powerpoint/2010/main" val="427651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906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ale i lidí nemocných, postižených a emočně zranitelných (dětské domovy, věznice, psychiatrické léčebny)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pojí se obvykle s diskriminací, rasismem </a:t>
            </a:r>
            <a:br>
              <a:rPr lang="cs-CZ" sz="2400" dirty="0"/>
            </a:br>
            <a:r>
              <a:rPr lang="cs-CZ" sz="2400" dirty="0"/>
              <a:t>a 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Opatření:</a:t>
            </a:r>
          </a:p>
          <a:p>
            <a:pPr lvl="1" eaLnBrk="1" hangingPunct="1">
              <a:defRPr/>
            </a:pPr>
            <a:r>
              <a:rPr lang="cs-CZ" sz="1800" dirty="0"/>
              <a:t>ochrana proti diskriminaci</a:t>
            </a:r>
          </a:p>
          <a:p>
            <a:pPr lvl="1" eaLnBrk="1" hangingPunct="1">
              <a:defRPr/>
            </a:pPr>
            <a:r>
              <a:rPr lang="cs-CZ" sz="1800" dirty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35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6461125" cy="2589212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Povaha práce </a:t>
            </a:r>
            <a:br>
              <a:rPr lang="cs-CZ" b="1">
                <a:solidFill>
                  <a:srgbClr val="1B06BA"/>
                </a:solidFill>
                <a:latin typeface="Arial" charset="0"/>
              </a:rPr>
            </a:br>
            <a:r>
              <a:rPr lang="cs-CZ" b="1">
                <a:solidFill>
                  <a:srgbClr val="1B06BA"/>
                </a:solidFill>
                <a:latin typeface="Arial" charset="0"/>
              </a:rPr>
              <a:t>a pracovní prostředí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400800" cy="17526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>
                <a:solidFill>
                  <a:srgbClr val="000000"/>
                </a:solidFill>
                <a:latin typeface="Arial" charset="0"/>
              </a:rPr>
              <a:t> Stres na pracovišti a nedostatek kontroly nad vlastní prací zhoršují zdraví.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1969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000000"/>
                </a:solidFill>
                <a:latin typeface="Arial" charset="0"/>
              </a:rPr>
              <a:t>centrální postavení práce v životě člověka</a:t>
            </a:r>
          </a:p>
          <a:p>
            <a:pPr eaLnBrk="1" hangingPunct="1"/>
            <a:r>
              <a:rPr lang="cs-CZ">
                <a:solidFill>
                  <a:srgbClr val="000000"/>
                </a:solidFill>
                <a:latin typeface="Arial" charset="0"/>
              </a:rPr>
              <a:t>změny zaměstnanosti v jednotlivých ekonomických sektorech</a:t>
            </a:r>
          </a:p>
          <a:p>
            <a:pPr eaLnBrk="1" hangingPunct="1"/>
            <a:r>
              <a:rPr lang="cs-CZ">
                <a:solidFill>
                  <a:srgbClr val="000000"/>
                </a:solidFill>
                <a:latin typeface="Arial" charset="0"/>
              </a:rPr>
              <a:t>mění se forma pracovní zátěže</a:t>
            </a:r>
          </a:p>
          <a:p>
            <a:pPr lvl="1" eaLnBrk="1" hangingPunct="1"/>
            <a:r>
              <a:rPr lang="cs-CZ">
                <a:solidFill>
                  <a:srgbClr val="000000"/>
                </a:solidFill>
                <a:latin typeface="Arial" charset="0"/>
              </a:rPr>
              <a:t>model pracovního napětí</a:t>
            </a:r>
          </a:p>
          <a:p>
            <a:pPr lvl="1" eaLnBrk="1" hangingPunct="1"/>
            <a:r>
              <a:rPr lang="cs-CZ">
                <a:solidFill>
                  <a:srgbClr val="000000"/>
                </a:solidFill>
                <a:latin typeface="Arial" charset="0"/>
              </a:rPr>
              <a:t>model nerovnováhy mezi úsilím </a:t>
            </a:r>
            <a:br>
              <a:rPr lang="cs-CZ">
                <a:solidFill>
                  <a:srgbClr val="000000"/>
                </a:solidFill>
                <a:latin typeface="Arial" charset="0"/>
              </a:rPr>
            </a:br>
            <a:r>
              <a:rPr lang="cs-CZ">
                <a:solidFill>
                  <a:srgbClr val="000000"/>
                </a:solidFill>
                <a:latin typeface="Arial" charset="0"/>
              </a:rPr>
              <a:t>a odměnou</a:t>
            </a:r>
          </a:p>
        </p:txBody>
      </p:sp>
    </p:spTree>
    <p:extLst>
      <p:ext uri="{BB962C8B-B14F-4D97-AF65-F5344CB8AC3E}">
        <p14:creationId xmlns:p14="http://schemas.microsoft.com/office/powerpoint/2010/main" val="419390891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Povaha práce a pracovní prostředí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749" y="2060848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pracovní stres je významnou příčinou rozdílů ve zdraví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uplatnění kvalifikace, rozhodovací schopnosti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ocenění práce</a:t>
            </a:r>
          </a:p>
        </p:txBody>
      </p:sp>
    </p:spTree>
    <p:extLst>
      <p:ext uri="{BB962C8B-B14F-4D97-AF65-F5344CB8AC3E}">
        <p14:creationId xmlns:p14="http://schemas.microsoft.com/office/powerpoint/2010/main" val="1759429260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Nezaměstnanost </a:t>
            </a:r>
            <a:br>
              <a:rPr lang="cs-CZ" b="1">
                <a:solidFill>
                  <a:srgbClr val="1B06BA"/>
                </a:solidFill>
                <a:latin typeface="Arial" charset="0"/>
              </a:rPr>
            </a:br>
            <a:r>
              <a:rPr lang="cs-CZ" b="1">
                <a:solidFill>
                  <a:srgbClr val="1B06BA"/>
                </a:solidFill>
                <a:latin typeface="Arial" charset="0"/>
              </a:rPr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09988"/>
            <a:ext cx="44196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Nezaměstnanost snižuje životní úroveň, stigmatizuje a vede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k sociální izolaci</a:t>
            </a:r>
            <a:r>
              <a:rPr lang="cs-CZ" dirty="0"/>
              <a:t>.</a:t>
            </a:r>
          </a:p>
        </p:txBody>
      </p:sp>
      <p:pic>
        <p:nvPicPr>
          <p:cNvPr id="183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84563"/>
            <a:ext cx="2879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81946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povaha nezaměstnanosti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strukturální a dlouhodobá</a:t>
            </a:r>
          </a:p>
          <a:p>
            <a:pPr lvl="1" eaLnBrk="1" hangingPunct="1">
              <a:lnSpc>
                <a:spcPct val="90000"/>
              </a:lnSpc>
            </a:pPr>
            <a:endParaRPr lang="cs-CZ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koncentrace nezaměstnanosti do: 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stejných rodin (tzv. jobless family) – nebezpečí polarizace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2177507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Nezaměstnanost a nejistota zaměstnání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snížení životní úrovně, omezení sociálních kontaktů, stigmatizace, pocit méněcennosti, sociální vyloučení</a:t>
            </a:r>
          </a:p>
        </p:txBody>
      </p:sp>
    </p:spTree>
    <p:extLst>
      <p:ext uri="{BB962C8B-B14F-4D97-AF65-F5344CB8AC3E}">
        <p14:creationId xmlns:p14="http://schemas.microsoft.com/office/powerpoint/2010/main" val="2800865830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88" y="1844675"/>
            <a:ext cx="7772401" cy="1462088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63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  <a:latin typeface="Arial" charset="0"/>
              </a:rPr>
              <a:t>Přátelství, dobré mezilidské vztahy a pevné sociální sítě zlepšují zdraví.</a:t>
            </a:r>
          </a:p>
        </p:txBody>
      </p:sp>
      <p:pic>
        <p:nvPicPr>
          <p:cNvPr id="1863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295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4228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Arial" charset="0"/>
              </a:rPr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>
                <a:latin typeface="Arial" charset="0"/>
              </a:rPr>
              <a:t>systém formálních a neformálních vztahů, prostřednictvím kterých získává člověk zdroje ke zvládnutí obtížných životních situací</a:t>
            </a:r>
          </a:p>
        </p:txBody>
      </p:sp>
    </p:spTree>
    <p:extLst>
      <p:ext uri="{BB962C8B-B14F-4D97-AF65-F5344CB8AC3E}">
        <p14:creationId xmlns:p14="http://schemas.microsoft.com/office/powerpoint/2010/main" val="11758455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HLAVNÍ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dirty="0"/>
              <a:t>Se změnou životních podmínek se v průběhu času mění jak význam jednotlivých determinant zdraví, tak hlavní zdravotní problémy (nemoci, příčiny smrti).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defRPr/>
            </a:pPr>
            <a:r>
              <a:rPr lang="cs-CZ" sz="2800" b="1" dirty="0"/>
              <a:t>Dříve:</a:t>
            </a:r>
            <a:r>
              <a:rPr lang="cs-CZ" sz="2800" dirty="0"/>
              <a:t> chybějící kanalizace, splašky, špatná voda, odpady a záchody.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SzPct val="130000"/>
              <a:defRPr/>
            </a:pPr>
            <a:r>
              <a:rPr lang="cs-CZ" sz="2800" b="1" dirty="0"/>
              <a:t>Dnes:</a:t>
            </a:r>
            <a:r>
              <a:rPr lang="cs-CZ" sz="2800" dirty="0"/>
              <a:t> drogy (kouření, alkohol), patologické hráčství, pohlavní nemoci, rostoucí sociální rozdíly.</a:t>
            </a:r>
          </a:p>
        </p:txBody>
      </p:sp>
    </p:spTree>
    <p:extLst>
      <p:ext uri="{BB962C8B-B14F-4D97-AF65-F5344CB8AC3E}">
        <p14:creationId xmlns:p14="http://schemas.microsoft.com/office/powerpoint/2010/main" val="223311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Typy sociální opory: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837488" cy="43068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silná pouta</a:t>
            </a:r>
          </a:p>
          <a:p>
            <a:pPr lvl="1" eaLnBrk="1" hangingPunct="1">
              <a:defRPr/>
            </a:pPr>
            <a:r>
              <a:rPr lang="cs-CZ" dirty="0"/>
              <a:t>instrumentální </a:t>
            </a:r>
          </a:p>
          <a:p>
            <a:pPr lvl="1" eaLnBrk="1" hangingPunct="1">
              <a:defRPr/>
            </a:pPr>
            <a:r>
              <a:rPr lang="cs-CZ" dirty="0"/>
              <a:t>Emociální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/>
              <a:t>slabá pouta</a:t>
            </a:r>
          </a:p>
          <a:p>
            <a:pPr lvl="1" eaLnBrk="1" hangingPunct="1">
              <a:defRPr/>
            </a:pPr>
            <a:r>
              <a:rPr lang="cs-CZ" dirty="0"/>
              <a:t>informační</a:t>
            </a:r>
          </a:p>
          <a:p>
            <a:pPr lvl="1" eaLnBrk="1" hangingPunct="1">
              <a:defRPr/>
            </a:pPr>
            <a:r>
              <a:rPr lang="cs-CZ" dirty="0"/>
              <a:t>poradní			</a:t>
            </a:r>
          </a:p>
        </p:txBody>
      </p:sp>
    </p:spTree>
    <p:extLst>
      <p:ext uri="{BB962C8B-B14F-4D97-AF65-F5344CB8AC3E}">
        <p14:creationId xmlns:p14="http://schemas.microsoft.com/office/powerpoint/2010/main" val="95304125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přátelství, dobré sociální vztahy </a:t>
            </a:r>
            <a:br>
              <a:rPr lang="cs-CZ" sz="2800">
                <a:latin typeface="Arial" charset="0"/>
              </a:rPr>
            </a:br>
            <a:r>
              <a:rPr lang="cs-CZ" sz="2800">
                <a:latin typeface="Arial" charset="0"/>
              </a:rPr>
              <a:t>a podpůrné sociální sítě</a:t>
            </a:r>
          </a:p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přispívá k řešení citových i materiálních problémů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sociální koheze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>
                <a:latin typeface="Arial" charset="0"/>
              </a:rPr>
              <a:t>Nedostatečná sociální opora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deprese, komplikace v těhotenství, častější a závažnější nemoci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sociální izolace</a:t>
            </a:r>
          </a:p>
          <a:p>
            <a:pPr eaLnBrk="1" hangingPunct="1">
              <a:lnSpc>
                <a:spcPct val="80000"/>
              </a:lnSpc>
            </a:pPr>
            <a:endParaRPr lang="cs-CZ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34674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opora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>
              <a:latin typeface="Arial" charset="0"/>
            </a:endParaRPr>
          </a:p>
          <a:p>
            <a:pPr eaLnBrk="1" hangingPunct="1"/>
            <a:r>
              <a:rPr lang="cs-CZ" i="1">
                <a:latin typeface="Arial" charset="0"/>
              </a:rPr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>
                <a:latin typeface="Arial" charset="0"/>
              </a:rPr>
              <a:t>Franklin</a:t>
            </a:r>
          </a:p>
        </p:txBody>
      </p:sp>
    </p:spTree>
    <p:extLst>
      <p:ext uri="{BB962C8B-B14F-4D97-AF65-F5344CB8AC3E}">
        <p14:creationId xmlns:p14="http://schemas.microsoft.com/office/powerpoint/2010/main" val="1397148136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812925"/>
            <a:ext cx="7772400" cy="1608138"/>
          </a:xfrm>
        </p:spPr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  </a:t>
            </a:r>
            <a:r>
              <a:rPr lang="cs-CZ" b="1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1914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63964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1B06BA"/>
                </a:solidFill>
                <a:latin typeface="Arial" charset="0"/>
              </a:rPr>
              <a:t> </a:t>
            </a:r>
            <a:r>
              <a:rPr lang="cs-CZ" b="1">
                <a:solidFill>
                  <a:srgbClr val="1B06BA"/>
                </a:solidFill>
                <a:latin typeface="Arial" charset="0"/>
              </a:rPr>
              <a:t>Drogy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kouření, alkoholismus či jiná  drogová závislost  vedou k zdravotním potížím</a:t>
            </a:r>
          </a:p>
          <a:p>
            <a:pPr eaLnBrk="1" hangingPunct="1"/>
            <a:r>
              <a:rPr lang="cs-CZ">
                <a:latin typeface="Arial" charset="0"/>
              </a:rPr>
              <a:t>často jde o reakci na neutěšené sociální </a:t>
            </a:r>
            <a:br>
              <a:rPr lang="cs-CZ">
                <a:latin typeface="Arial" charset="0"/>
              </a:rPr>
            </a:br>
            <a:r>
              <a:rPr lang="cs-CZ">
                <a:latin typeface="Arial" charset="0"/>
              </a:rPr>
              <a:t>a ekonomické podmínky, které se v důsledku užívání drog ještě zhoršují</a:t>
            </a:r>
          </a:p>
          <a:p>
            <a:pPr eaLnBrk="1" hangingPunct="1"/>
            <a:r>
              <a:rPr lang="cs-CZ">
                <a:latin typeface="Arial" charset="0"/>
              </a:rPr>
              <a:t>pojí se s násilím, nehodami, otravami, poraněními a sebevraždami</a:t>
            </a:r>
          </a:p>
        </p:txBody>
      </p:sp>
    </p:spTree>
    <p:extLst>
      <p:ext uri="{BB962C8B-B14F-4D97-AF65-F5344CB8AC3E}">
        <p14:creationId xmlns:p14="http://schemas.microsoft.com/office/powerpoint/2010/main" val="3706386886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 </a:t>
            </a:r>
            <a:r>
              <a:rPr lang="cs-CZ" b="1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Dostupnost a cena zdravé stravy je politickým problémem.</a:t>
            </a:r>
          </a:p>
        </p:txBody>
      </p:sp>
      <p:pic>
        <p:nvPicPr>
          <p:cNvPr id="193540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84171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latin typeface="Arial" charset="0"/>
              </a:rPr>
              <a:t> </a:t>
            </a:r>
            <a:r>
              <a:rPr lang="cs-CZ" b="1">
                <a:solidFill>
                  <a:srgbClr val="1B06BA"/>
                </a:solidFill>
                <a:latin typeface="Arial" charset="0"/>
              </a:rPr>
              <a:t>Výživa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zejména problém složení a pestrosti stravy</a:t>
            </a:r>
          </a:p>
          <a:p>
            <a:pPr eaLnBrk="1" hangingPunct="1"/>
            <a:r>
              <a:rPr lang="cs-CZ">
                <a:latin typeface="Arial" charset="0"/>
              </a:rPr>
              <a:t>obezita jako nemoc chudých</a:t>
            </a:r>
          </a:p>
          <a:p>
            <a:pPr eaLnBrk="1" hangingPunct="1"/>
            <a:r>
              <a:rPr lang="cs-CZ">
                <a:latin typeface="Arial" charset="0"/>
              </a:rPr>
              <a:t>dostupnost a cenová přijatelnost výživného </a:t>
            </a:r>
            <a:br>
              <a:rPr lang="cs-CZ">
                <a:latin typeface="Arial" charset="0"/>
              </a:rPr>
            </a:br>
            <a:r>
              <a:rPr lang="cs-CZ">
                <a:latin typeface="Arial" charset="0"/>
              </a:rPr>
              <a:t>a kvalitního jídla má větší vliv než zdravotní výchova</a:t>
            </a:r>
          </a:p>
        </p:txBody>
      </p:sp>
    </p:spTree>
    <p:extLst>
      <p:ext uri="{BB962C8B-B14F-4D97-AF65-F5344CB8AC3E}">
        <p14:creationId xmlns:p14="http://schemas.microsoft.com/office/powerpoint/2010/main" val="129584240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Chůze, jízda na kole a využívání veřejné dopravy znamená lepší zdraví.</a:t>
            </a:r>
          </a:p>
        </p:txBody>
      </p:sp>
      <p:pic>
        <p:nvPicPr>
          <p:cNvPr id="1955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44500"/>
            <a:ext cx="20986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43813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Doprava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>
                <a:latin typeface="Arial" charset="0"/>
              </a:rPr>
              <a:t>omezení pohybu</a:t>
            </a:r>
          </a:p>
          <a:p>
            <a:pPr eaLnBrk="1" hangingPunct="1"/>
            <a:r>
              <a:rPr lang="cs-CZ">
                <a:latin typeface="Arial" charset="0"/>
              </a:rPr>
              <a:t>dopravní nehody</a:t>
            </a:r>
          </a:p>
          <a:p>
            <a:pPr eaLnBrk="1" hangingPunct="1"/>
            <a:r>
              <a:rPr lang="cs-CZ">
                <a:latin typeface="Arial" charset="0"/>
              </a:rPr>
              <a:t>omezení sociálních kontaktů</a:t>
            </a:r>
          </a:p>
          <a:p>
            <a:pPr eaLnBrk="1" hangingPunct="1"/>
            <a:r>
              <a:rPr lang="cs-CZ">
                <a:latin typeface="Arial" charset="0"/>
              </a:rPr>
              <a:t>znečištění ovzduší, hluk</a:t>
            </a:r>
          </a:p>
        </p:txBody>
      </p:sp>
    </p:spTree>
    <p:extLst>
      <p:ext uri="{BB962C8B-B14F-4D97-AF65-F5344CB8AC3E}">
        <p14:creationId xmlns:p14="http://schemas.microsoft.com/office/powerpoint/2010/main" val="2512433913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7793038" cy="576263"/>
          </a:xfrm>
        </p:spPr>
        <p:txBody>
          <a:bodyPr/>
          <a:lstStyle/>
          <a:p>
            <a:pPr eaLnBrk="1" hangingPunct="1"/>
            <a:r>
              <a:rPr lang="cs-CZ" sz="3600" b="1">
                <a:solidFill>
                  <a:srgbClr val="1B06BA"/>
                </a:solidFill>
                <a:latin typeface="Arial" charset="0"/>
              </a:rPr>
              <a:t>ZJIŠTĚNÍ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72400" cy="5976938"/>
          </a:xfrm>
        </p:spPr>
        <p:txBody>
          <a:bodyPr/>
          <a:lstStyle/>
          <a:p>
            <a:pPr eaLnBrk="1" hangingPunct="1"/>
            <a:r>
              <a:rPr lang="cs-CZ" sz="2200">
                <a:latin typeface="Arial" charset="0"/>
              </a:rPr>
              <a:t>Špatné sociální a ekonomické podmínky výrazně ovlivňují zdraví lidí. </a:t>
            </a:r>
          </a:p>
          <a:p>
            <a:pPr eaLnBrk="1" hangingPunct="1"/>
            <a:r>
              <a:rPr lang="cs-CZ" sz="2200">
                <a:latin typeface="Arial" charset="0"/>
              </a:rPr>
              <a:t>Sociální podmínky působí na zdraví lidí 3 základními cestami:</a:t>
            </a:r>
          </a:p>
          <a:p>
            <a:pPr lvl="1" eaLnBrk="1" hangingPunct="1"/>
            <a:r>
              <a:rPr lang="cs-CZ" sz="2200">
                <a:latin typeface="Arial" charset="0"/>
              </a:rPr>
              <a:t>materiální podmínky – přímo;</a:t>
            </a:r>
          </a:p>
          <a:p>
            <a:pPr lvl="1" eaLnBrk="1" hangingPunct="1"/>
            <a:r>
              <a:rPr lang="cs-CZ" sz="2200">
                <a:latin typeface="Arial" charset="0"/>
              </a:rPr>
              <a:t>pracovní prostředí – skrze stres a chování;</a:t>
            </a:r>
          </a:p>
          <a:p>
            <a:pPr lvl="1" eaLnBrk="1" hangingPunct="1"/>
            <a:r>
              <a:rPr lang="cs-CZ" sz="2200">
                <a:latin typeface="Arial" charset="0"/>
              </a:rPr>
              <a:t>sociální prostředí – skrze stres a chování.</a:t>
            </a:r>
          </a:p>
          <a:p>
            <a:pPr eaLnBrk="1" hangingPunct="1"/>
            <a:r>
              <a:rPr lang="cs-CZ" sz="2200">
                <a:latin typeface="Arial" charset="0"/>
              </a:rPr>
              <a:t>SDZ působí na zdraví lidí ve všech sociálních vrstvách, avšak pravděpodobnost výskytu většiny rizikových faktorů a horších důsledků roste se snižující se sociální pozicí.</a:t>
            </a:r>
          </a:p>
          <a:p>
            <a:pPr eaLnBrk="1" hangingPunct="1"/>
            <a:r>
              <a:rPr lang="cs-CZ" sz="2200">
                <a:latin typeface="Arial" charset="0"/>
              </a:rPr>
              <a:t>Nerovnosti ve zdraví se netýkají rozdílu mezi chudými a bohatými/chudými a zbytkem společnosti.</a:t>
            </a:r>
          </a:p>
          <a:p>
            <a:pPr eaLnBrk="1" hangingPunct="1"/>
            <a:r>
              <a:rPr lang="cs-CZ" sz="2200">
                <a:latin typeface="Arial" charset="0"/>
              </a:rPr>
              <a:t>V evropských zemích narůstá význam relativní chudoby.</a:t>
            </a:r>
          </a:p>
          <a:p>
            <a:pPr eaLnBrk="1" hangingPunct="1"/>
            <a:r>
              <a:rPr lang="cs-CZ" sz="2200">
                <a:latin typeface="Arial" charset="0"/>
              </a:rPr>
              <a:t>Zdraví lidí jako veřejný zájem je předmětem veřejné politiky, nejen politiky zdravotní nebo zdravotnického systému.</a:t>
            </a:r>
          </a:p>
        </p:txBody>
      </p:sp>
    </p:spTree>
    <p:extLst>
      <p:ext uri="{BB962C8B-B14F-4D97-AF65-F5344CB8AC3E}">
        <p14:creationId xmlns:p14="http://schemas.microsoft.com/office/powerpoint/2010/main" val="1388577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1B06BA"/>
                </a:solidFill>
                <a:latin typeface="Arial" charset="0"/>
              </a:rPr>
              <a:t>SOCIÁLNÍ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8297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06926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8085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4000" b="1" i="1" dirty="0"/>
            </a:br>
            <a:r>
              <a:rPr lang="cs-CZ" sz="4000" b="1" dirty="0">
                <a:solidFill>
                  <a:srgbClr val="1B06BA"/>
                </a:solidFill>
              </a:rPr>
              <a:t>DOPORUČENÍ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>
                <a:latin typeface="Arial" charset="0"/>
              </a:rPr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pracovních podmínek </a:t>
            </a:r>
            <a:br>
              <a:rPr lang="cs-CZ" b="1">
                <a:latin typeface="Arial" charset="0"/>
              </a:rPr>
            </a:br>
            <a:r>
              <a:rPr lang="cs-CZ" b="1">
                <a:latin typeface="Arial" charset="0"/>
              </a:rPr>
              <a:t>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>
                <a:latin typeface="Arial" charset="0"/>
              </a:rPr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945545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6450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>
                <a:solidFill>
                  <a:srgbClr val="1B06BA"/>
                </a:solidFill>
                <a:latin typeface="Arial Black" pitchFamily="34" charset="0"/>
              </a:rPr>
              <a:t>ZÁJEM O SOCIÁLNÍ DETERMINANTY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70. léta 20. století: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ZÁKLADNÍ ZDRAVOTNÍ PROBLÉMY: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Rychlý </a:t>
            </a:r>
            <a:r>
              <a:rPr lang="cs-CZ" sz="2800" b="1" dirty="0"/>
              <a:t>růst výdajů </a:t>
            </a:r>
            <a:r>
              <a:rPr lang="cs-CZ" sz="2800" dirty="0"/>
              <a:t>na zdravotní péči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Stagnace</a:t>
            </a:r>
            <a:r>
              <a:rPr lang="cs-CZ" sz="2800" dirty="0"/>
              <a:t> zdravotní úrovně společnosti (a přetrvávání a nárůst nerovností ve zdraví)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Obtíže při kontrole a redukci zdravotně </a:t>
            </a:r>
            <a:r>
              <a:rPr lang="cs-CZ" sz="2800" b="1" dirty="0"/>
              <a:t>rizikových faktorů </a:t>
            </a:r>
            <a:r>
              <a:rPr lang="cs-CZ" sz="2800" dirty="0"/>
              <a:t>(většina z nich působí mimo tradiční resortní hranice zdravotnictví)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26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>
                <a:latin typeface="Arial" charset="0"/>
              </a:rPr>
              <a:t>Střední délka života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Arial" charset="0"/>
            </a:endParaRPr>
          </a:p>
        </p:txBody>
      </p:sp>
      <p:pic>
        <p:nvPicPr>
          <p:cNvPr id="13824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3813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http://www.worldlifeexpectancy.com/world-life-expectancy-map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6931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98f6c40-1988-4fed-8d37-a384444a335e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2132</Words>
  <Application>Microsoft Office PowerPoint</Application>
  <PresentationFormat>Předvádění na obrazovce (4:3)</PresentationFormat>
  <Paragraphs>367</Paragraphs>
  <Slides>71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2" baseType="lpstr">
      <vt:lpstr>Arial</vt:lpstr>
      <vt:lpstr>Arial Black</vt:lpstr>
      <vt:lpstr>Calibri</vt:lpstr>
      <vt:lpstr>Tahoma</vt:lpstr>
      <vt:lpstr>Times New Roman</vt:lpstr>
      <vt:lpstr>Wingdings</vt:lpstr>
      <vt:lpstr>Výchozí návrh</vt:lpstr>
      <vt:lpstr>Směsice</vt:lpstr>
      <vt:lpstr>1_Výchozí návrh</vt:lpstr>
      <vt:lpstr>1_Směsice</vt:lpstr>
      <vt:lpstr>Microsoft Excel Chart</vt:lpstr>
      <vt:lpstr>Hlavní determinanty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SOCIÁLNÍ DETERMINANTY ZDRAVÍ</vt:lpstr>
      <vt:lpstr>Prezentace aplikace PowerPoint</vt:lpstr>
      <vt:lpstr>Střední délka života</vt:lpstr>
      <vt:lpstr>Prezentace aplikace PowerPoint</vt:lpstr>
      <vt:lpstr>Co způsobuje tento rozdíl?</vt:lpstr>
      <vt:lpstr>Rozdíly ve zdraví mezi zeměmi</vt:lpstr>
      <vt:lpstr>Chudé v bohaté země</vt:lpstr>
      <vt:lpstr>Bohaté země</vt:lpstr>
      <vt:lpstr>Bohaté země</vt:lpstr>
      <vt:lpstr>Kolikrát bohatší je 20% nejbohatší populace ve srovnání s 20% nejchudší populace</vt:lpstr>
      <vt:lpstr> Nerovnost</vt:lpstr>
      <vt:lpstr>Ekvita (spravedlnost) ve zdraví</vt:lpstr>
      <vt:lpstr>Příčiny rozdílů ve zdraví</vt:lpstr>
      <vt:lpstr> Inekvita (nerovnost) ve zdraví</vt:lpstr>
      <vt:lpstr>SOCIÁLNÍ DETERMINANTY ZDRAVÍ</vt:lpstr>
      <vt:lpstr>Význam sociálních determinant zdraví</vt:lpstr>
      <vt:lpstr>Schematické znázornění vlivu sociálních determinant na zdraví </vt:lpstr>
      <vt:lpstr>10 nejvýznamnějších sociálních determinant zdraví </vt:lpstr>
      <vt:lpstr>SOCIÁLNÍ GRADIENT</vt:lpstr>
      <vt:lpstr>Absolutní chudoba </vt:lpstr>
      <vt:lpstr>Relativní chudoba</vt:lpstr>
      <vt:lpstr>  Relativní chudoba</vt:lpstr>
      <vt:lpstr>SOCIOEKONOMICKÝ STATUS</vt:lpstr>
      <vt:lpstr>VZTAH PŘÍČINY A NÁSLEDKU (NEMOCI)</vt:lpstr>
      <vt:lpstr>VZTAH PŘÍČINY A NÁSLEDKU (NEMOCI)</vt:lpstr>
      <vt:lpstr>VZTAH PŘÍČINY A NÁSLEDKU (NEMOCI)</vt:lpstr>
      <vt:lpstr>VZTAH PŘÍČINY A NÁSLEDKU (NEMOCI)</vt:lpstr>
      <vt:lpstr>VZTAH PŘÍČINY A NÁSLEDKU (NEMOCI)</vt:lpstr>
      <vt:lpstr>SOCIÁLNÍ GRADIENT</vt:lpstr>
      <vt:lpstr>SOCIÁLNÍ GRADIENT</vt:lpstr>
      <vt:lpstr>Subjektivní zdraví podle vzdělání a  věku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Výzkumy stresu</vt:lpstr>
      <vt:lpstr>Výzkumy stresu</vt:lpstr>
      <vt:lpstr>Časné období života</vt:lpstr>
      <vt:lpstr>Časné období života</vt:lpstr>
      <vt:lpstr>Sociální vyloučení</vt:lpstr>
      <vt:lpstr>Nerovnost a chudoba 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opory: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Prezentace aplikace PowerPoint</vt:lpstr>
      <vt:lpstr> DOPORUČENÍ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153</cp:revision>
  <cp:lastPrinted>2014-02-24T08:05:44Z</cp:lastPrinted>
  <dcterms:created xsi:type="dcterms:W3CDTF">2012-01-06T13:27:55Z</dcterms:created>
  <dcterms:modified xsi:type="dcterms:W3CDTF">2020-03-02T13:50:27Z</dcterms:modified>
</cp:coreProperties>
</file>